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95" r:id="rId5"/>
    <p:sldId id="296" r:id="rId6"/>
    <p:sldId id="297" r:id="rId7"/>
    <p:sldId id="298" r:id="rId8"/>
    <p:sldId id="294" r:id="rId9"/>
    <p:sldId id="303" r:id="rId10"/>
    <p:sldId id="299" r:id="rId11"/>
    <p:sldId id="300" r:id="rId12"/>
    <p:sldId id="301" r:id="rId13"/>
    <p:sldId id="302" r:id="rId14"/>
    <p:sldId id="304" r:id="rId15"/>
    <p:sldId id="28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8" userDrawn="1">
          <p15:clr>
            <a:srgbClr val="A4A3A4"/>
          </p15:clr>
        </p15:guide>
        <p15:guide id="2" pos="76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 Washa" initials="AW" lastIdx="1" clrIdx="0">
    <p:extLst>
      <p:ext uri="{19B8F6BF-5375-455C-9EA6-DF929625EA0E}">
        <p15:presenceInfo xmlns:p15="http://schemas.microsoft.com/office/powerpoint/2012/main" userId="S::al.washa@thinkmoco.com::3ea3516f-472f-4ebb-b1d6-07d9a822c0d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74" d="100"/>
          <a:sy n="74" d="100"/>
        </p:scale>
        <p:origin x="352" y="48"/>
      </p:cViewPr>
      <p:guideLst>
        <p:guide orient="horz" pos="1128"/>
        <p:guide pos="7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67155-D79B-E04D-8C3C-1E1D2617FF09}" type="datetimeFigureOut">
              <a:t>3/14/2022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CC5F4-1079-E84A-8DE6-F5C69C96420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93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CC5F4-1079-E84A-8DE6-F5C69C964204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46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CCC5F4-1079-E84A-8DE6-F5C69C96420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56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1DBD5-DDA1-3147-9BFC-8906EE33B7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721DBD-726C-234E-99CE-C619F5E8EA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BB051-ECC0-E549-A7C9-02A187739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8D5F5-93BA-4A42-9F17-7592BD0C1EA3}" type="datetime1"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B7DB1-AAB6-5B4D-BF5A-9647B2E2F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6B6F7-3E4D-0D46-89F1-E4603AC3E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068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E6F98-D0FE-FC48-9BBC-11EAB6172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928FFA-68C1-8F44-99C3-25855764F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8687D-D159-7542-A1D9-17F14A487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5D69-B282-AA42-A324-D4874E981010}" type="datetime1"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4F4E4-548E-7E4D-8DE2-005B15E23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0F347B-DD03-8E4A-8281-06635C39E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86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1CCF83-C569-6348-88DE-F0BB5B2F8C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8419D0-B094-6241-B8A3-7B624C5E3E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0112-CA12-B84E-B5E6-7E0997B4A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ED3B4-053C-EC47-B1A5-A2A1D81FF653}" type="datetime1"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C5634-357C-D74F-AD5A-90156143F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14C704-C62A-DF46-8C70-5CF5D4CDD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88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99441-C9EB-BA4C-93B1-F7C6E97AF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FAD75-C9E8-3D40-90E4-472229447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F5C3A-6C36-674F-AF56-ECA611CD3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D0D5F-C2C4-AA4E-8E0F-D7676D3A2FE9}" type="datetime1"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0825F-8BEB-0246-B38F-3B38E782F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DE60A-1884-E444-BA5A-E1C7D782E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57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9FE8C-C9D2-1945-AA9C-391749262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50F56-9411-674B-89C8-32B9065F6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588A4-1F23-F745-B9A5-8F5886F3C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7B57-E1B1-6349-BAA9-306F5DE14F76}" type="datetime1"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4ACD3C-2F5F-6043-9C3F-68C87EF13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44D07-862C-8A43-9C26-98F160901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3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1033D-C86E-D647-96B0-DEF73FD9D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1AE0E-27F2-EF41-B17A-71404B03C4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B51E6-7E91-2D43-961D-DE0D6D053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52B58-FA9D-674B-9A4D-A0CD9DDCA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29E9D0-91FA-944B-BFF2-C164696A3BC8}" type="datetime1">
              <a:t>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0A74C6-F694-3542-805B-BE1359366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814868-7A1D-C34C-B358-0CFF7B178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27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D9DB7-BF90-6841-A4BC-BF075B04A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AE1A1-C0EF-9F41-9DEB-13FE5B85F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7F38C-1360-BF48-ADD9-8A065599DB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219270-87DC-F549-BA74-F665E79CAE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37435E-CC6D-9E40-BB0E-63EA42A399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589EBD-A7C3-0843-896C-64575347B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6BFE9-00C1-5C42-B03D-AAFAC58A5C32}" type="datetime1">
              <a:t>3/14/2022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99369F-3260-BB45-BC5B-6A445A93D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42DD36-23AA-3C43-B422-E37642F8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25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9A2D2-B578-2A45-8D80-82B1BA6C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3DE26A-5537-494D-A408-295F426D2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1BE5-8B32-2542-82A4-66C65FC8555C}" type="datetime1">
              <a:t>3/14/2022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32BDC9-3EE4-F64F-AB3E-ED23BEB02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8F5C47-33BC-9A42-988C-A41FBA005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89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20577B-245F-7840-8E47-C24654623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8E454-26B9-AC45-996C-05C461C5D375}" type="datetime1">
              <a:t>3/14/2022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F28AC6-8767-7D44-BEC2-A39FC92A1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5B26A-860C-3745-A025-77AB4E6A3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71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C4861-AF44-B041-868D-392A5A29D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A8D6A-57ED-814B-85B6-568BB20A9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2F837-E088-3C4A-9427-34C76D25E6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74FDB5-E638-3942-8353-167600F3B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C0DD3-BEAE-F14A-9DAC-CE3666040D2A}" type="datetime1">
              <a:t>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62D038-97E1-F747-9BBF-9D5C9058C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A9FA2E-7B4B-1940-B5E1-A078775F3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10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EF03A-1551-A14A-B6AB-D8DBED2AF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67C231-18FB-2347-AF87-77C2C8390F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D8F33B-89F7-314A-9A7F-FB6CDEEA4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C23C74-AAB9-AF47-973D-30BE40B89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E5B63-2FCE-EA44-B40C-0E04A7B53327}" type="datetime1">
              <a:t>3/14/2022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B0633D-588E-5745-A293-CF45EF4B6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9694FF-CE9B-8340-9E77-73010B74D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38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3CACD5-448F-9548-B6D4-BD44199E7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A5E67-BDE2-444E-9C9D-FEDB57FFC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1A981-E0B7-554F-8954-67B3141341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60574-93E1-C84E-B617-10F49A90A599}" type="datetime1">
              <a:t>3/14/2022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EF8AB-C490-034E-A4BC-1CC8D476E6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2046C-475F-034D-A462-95559A2F8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360E6-1C47-9347-B8BB-73E3F8479D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26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marylandentrepreneurhub.com/" TargetMode="External"/><Relationship Id="rId3" Type="http://schemas.openxmlformats.org/officeDocument/2006/relationships/image" Target="../media/image5.emf"/><Relationship Id="rId7" Type="http://schemas.openxmlformats.org/officeDocument/2006/relationships/hyperlink" Target="http://tedcomd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dtechcouncil.com/vms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://mdtechcouncil.com/" TargetMode="External"/><Relationship Id="rId10" Type="http://schemas.openxmlformats.org/officeDocument/2006/relationships/hyperlink" Target="https://dhcd.maryland.gov/Pages/OZ/OpportunityZones.aspx" TargetMode="External"/><Relationship Id="rId4" Type="http://schemas.openxmlformats.org/officeDocument/2006/relationships/hyperlink" Target="https://www.reliefwizard.net/" TargetMode="External"/><Relationship Id="rId9" Type="http://schemas.openxmlformats.org/officeDocument/2006/relationships/hyperlink" Target="http://biohealthinnovation.org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thinkmoco.com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connect@thinkmoco.com" TargetMode="External"/><Relationship Id="rId5" Type="http://schemas.openxmlformats.org/officeDocument/2006/relationships/hyperlink" Target="https://thinkmoco.com/connect" TargetMode="External"/><Relationship Id="rId4" Type="http://schemas.openxmlformats.org/officeDocument/2006/relationships/hyperlink" Target="http://daniel@thinkmoco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ontgomerycountymd.gov/dps/about.html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www.montgomeryschoolsmd.org/departments/procurement/vendors.aspx" TargetMode="Externa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fo.montgomerycollege.edu/offices/procurement/index.html" TargetMode="External"/><Relationship Id="rId5" Type="http://schemas.openxmlformats.org/officeDocument/2006/relationships/hyperlink" Target="https://www.montgomerycountymd.gov/PRO/vendor-resources/vip.html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s://mcreactmap.com/" TargetMode="External"/><Relationship Id="rId9" Type="http://schemas.openxmlformats.org/officeDocument/2006/relationships/hyperlink" Target="https://www2.montgomerycountymd.gov/mcgportalapps/Press_Detail.aspx?Item_ID=33751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ledcmetro.org/" TargetMode="External"/><Relationship Id="rId13" Type="http://schemas.openxmlformats.org/officeDocument/2006/relationships/hyperlink" Target="http://mid-maryland.score.org/" TargetMode="External"/><Relationship Id="rId3" Type="http://schemas.openxmlformats.org/officeDocument/2006/relationships/hyperlink" Target="http://montgomerycountymd.gov/Biz-Resources/starter-kit.html" TargetMode="External"/><Relationship Id="rId7" Type="http://schemas.openxmlformats.org/officeDocument/2006/relationships/hyperlink" Target="http://marylandwbc.org/" TargetMode="External"/><Relationship Id="rId12" Type="http://schemas.openxmlformats.org/officeDocument/2006/relationships/hyperlink" Target="https://businessexpress.maryland.gov/" TargetMode="External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ontgomerycountymd.gov/Government/rsc.html" TargetMode="External"/><Relationship Id="rId11" Type="http://schemas.openxmlformats.org/officeDocument/2006/relationships/hyperlink" Target="http://commerce.maryland.gov/" TargetMode="External"/><Relationship Id="rId5" Type="http://schemas.openxmlformats.org/officeDocument/2006/relationships/hyperlink" Target="http://montgomerycountymd.gov/Biz-Resources/contact.html" TargetMode="External"/><Relationship Id="rId10" Type="http://schemas.openxmlformats.org/officeDocument/2006/relationships/hyperlink" Target="http://gomdsmallbiz.maryland.gov/Pages/default.aspx" TargetMode="External"/><Relationship Id="rId4" Type="http://schemas.openxmlformats.org/officeDocument/2006/relationships/hyperlink" Target="http://montgomerycountymd.gov/Biz-Resources/small-biz-resources.html" TargetMode="External"/><Relationship Id="rId9" Type="http://schemas.openxmlformats.org/officeDocument/2006/relationships/hyperlink" Target="http://mdsbdc.umd.edu/" TargetMode="External"/><Relationship Id="rId1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18" Type="http://schemas.openxmlformats.org/officeDocument/2006/relationships/image" Target="../media/image21.png"/><Relationship Id="rId3" Type="http://schemas.openxmlformats.org/officeDocument/2006/relationships/hyperlink" Target="http://thinkmoco.com/choose/support-resources" TargetMode="External"/><Relationship Id="rId7" Type="http://schemas.openxmlformats.org/officeDocument/2006/relationships/image" Target="../media/image11.png"/><Relationship Id="rId12" Type="http://schemas.openxmlformats.org/officeDocument/2006/relationships/image" Target="../media/image16.jpeg"/><Relationship Id="rId17" Type="http://schemas.openxmlformats.org/officeDocument/2006/relationships/image" Target="../media/image3.png"/><Relationship Id="rId2" Type="http://schemas.openxmlformats.org/officeDocument/2006/relationships/image" Target="../media/image5.emf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thinkmoco.com/key-industries/information-technology" TargetMode="External"/><Relationship Id="rId3" Type="http://schemas.openxmlformats.org/officeDocument/2006/relationships/image" Target="../media/image22.png"/><Relationship Id="rId7" Type="http://schemas.openxmlformats.org/officeDocument/2006/relationships/image" Target="../media/image23.emf"/><Relationship Id="rId12" Type="http://schemas.openxmlformats.org/officeDocument/2006/relationships/image" Target="../media/image3.png"/><Relationship Id="rId2" Type="http://schemas.openxmlformats.org/officeDocument/2006/relationships/hyperlink" Target="https://thinkmoco.com/key-industries/cybersecurity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hinkmoco.com/built-for-bio/cell-and-gene-therapy" TargetMode="External"/><Relationship Id="rId11" Type="http://schemas.openxmlformats.org/officeDocument/2006/relationships/image" Target="../media/image25.emf"/><Relationship Id="rId5" Type="http://schemas.openxmlformats.org/officeDocument/2006/relationships/hyperlink" Target="http://thinkmoco.com/key-industries" TargetMode="External"/><Relationship Id="rId10" Type="http://schemas.openxmlformats.org/officeDocument/2006/relationships/hyperlink" Target="http://thinkmoco.com/built-for-bio/vaccines" TargetMode="External"/><Relationship Id="rId4" Type="http://schemas.openxmlformats.org/officeDocument/2006/relationships/image" Target="../media/image5.emf"/><Relationship Id="rId9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thinkmoco.com/incentive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hinkmoco.com/move-application-form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s://static1.squarespace.com/static/5873c778e6f2e14a3529e892/t/5f6c9a69f6c11a240177088d/1600952938179/Sm-Business-Resource-List_FNL-092420_Es.pdf" TargetMode="External"/><Relationship Id="rId4" Type="http://schemas.openxmlformats.org/officeDocument/2006/relationships/hyperlink" Target="Sm-Business-Resource-List_FNL-081120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8A7F7163-46D4-FC4D-8545-D674782AF4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40"/>
          <a:stretch/>
        </p:blipFill>
        <p:spPr>
          <a:xfrm>
            <a:off x="3544013" y="0"/>
            <a:ext cx="8647986" cy="49498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76F03F-249A-B043-9BAB-55157A128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rPr lang="en-US">
                <a:solidFill>
                  <a:schemeClr val="bg1"/>
                </a:solidFill>
              </a:rPr>
              <a:t>1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733D68-62E4-0D49-83F4-9977CF7B2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98"/>
            <a:ext cx="5266584" cy="6858000"/>
          </a:xfrm>
          <a:prstGeom prst="rect">
            <a:avLst/>
          </a:prstGeom>
        </p:spPr>
      </p:pic>
      <p:pic>
        <p:nvPicPr>
          <p:cNvPr id="6" name="Picture 5" descr="A picture containing text,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4033D48A-9CE9-CD48-B6FC-03F972493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5416" y="5168781"/>
            <a:ext cx="1520067" cy="1413285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E31973E-7933-C242-B100-4E0387A25102}"/>
              </a:ext>
            </a:extLst>
          </p:cNvPr>
          <p:cNvSpPr txBox="1"/>
          <p:nvPr/>
        </p:nvSpPr>
        <p:spPr>
          <a:xfrm>
            <a:off x="405614" y="4545251"/>
            <a:ext cx="4491933" cy="89301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defTabSz="914400" rtl="0" fontAlgn="auto" hangingPunct="1">
              <a:spcBef>
                <a:spcPts val="10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>
                <a:solidFill>
                  <a:schemeClr val="bg1"/>
                </a:solidFill>
                <a:latin typeface="Arial" pitchFamily="34"/>
                <a:cs typeface="Arial" pitchFamily="34"/>
              </a:rPr>
              <a:t>Presented by Daniel Parra,</a:t>
            </a:r>
            <a:br>
              <a:rPr lang="en-US" sz="1400">
                <a:solidFill>
                  <a:schemeClr val="bg1"/>
                </a:solidFill>
                <a:latin typeface="Arial" pitchFamily="34"/>
                <a:cs typeface="Arial" pitchFamily="34"/>
              </a:rPr>
            </a:br>
            <a:r>
              <a:rPr lang="en-US" sz="1400">
                <a:solidFill>
                  <a:schemeClr val="bg1"/>
                </a:solidFill>
                <a:latin typeface="Arial" pitchFamily="34"/>
                <a:cs typeface="Arial" pitchFamily="34"/>
              </a:rPr>
              <a:t>Director of Business Diversity and Inclusion</a:t>
            </a:r>
          </a:p>
          <a:p>
            <a:pPr marL="0" marR="0" lvl="0" indent="0" defTabSz="914400" rtl="0" fontAlgn="auto" hangingPunct="1">
              <a:spcBef>
                <a:spcPts val="1000"/>
              </a:spcBef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>
                <a:solidFill>
                  <a:schemeClr val="bg1"/>
                </a:solidFill>
                <a:latin typeface="Arial" pitchFamily="34"/>
                <a:cs typeface="Arial" pitchFamily="34"/>
              </a:rPr>
              <a:t>Montgomery County Economic</a:t>
            </a:r>
            <a:br>
              <a:rPr lang="en-US" sz="2000">
                <a:solidFill>
                  <a:schemeClr val="bg1"/>
                </a:solidFill>
                <a:latin typeface="Arial" pitchFamily="34"/>
                <a:cs typeface="Arial" pitchFamily="34"/>
              </a:rPr>
            </a:br>
            <a:r>
              <a:rPr lang="en-US" sz="2000">
                <a:solidFill>
                  <a:schemeClr val="bg1"/>
                </a:solidFill>
                <a:latin typeface="Arial" pitchFamily="34"/>
                <a:cs typeface="Arial" pitchFamily="34"/>
              </a:rPr>
              <a:t>Development Corporation</a:t>
            </a:r>
            <a:endParaRPr lang="en-US" sz="2400" i="0" u="none" strike="noStrike" kern="1200" cap="none" spc="0" baseline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8F4B1AD-1B5A-0F4A-835C-BB9C053C5CEB}"/>
              </a:ext>
            </a:extLst>
          </p:cNvPr>
          <p:cNvSpPr txBox="1"/>
          <p:nvPr/>
        </p:nvSpPr>
        <p:spPr>
          <a:xfrm>
            <a:off x="420439" y="5829863"/>
            <a:ext cx="3730937" cy="50917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300">
                <a:solidFill>
                  <a:schemeClr val="bg1"/>
                </a:solidFill>
                <a:latin typeface="Arial" pitchFamily="34"/>
                <a:cs typeface="Arial" pitchFamily="34"/>
              </a:rPr>
              <a:t>March 2022</a:t>
            </a:r>
            <a:endParaRPr lang="en-US" sz="130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  <a:p>
            <a:pPr marL="0" marR="0" lvl="0" indent="0" defTabSz="914400" rtl="0" fontAlgn="auto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40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A1323D-1864-8A42-91A0-B2031C2744C4}"/>
              </a:ext>
            </a:extLst>
          </p:cNvPr>
          <p:cNvCxnSpPr/>
          <p:nvPr/>
        </p:nvCxnSpPr>
        <p:spPr>
          <a:xfrm>
            <a:off x="499068" y="5744563"/>
            <a:ext cx="455451" cy="0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ubtitle 2">
            <a:extLst>
              <a:ext uri="{FF2B5EF4-FFF2-40B4-BE49-F238E27FC236}">
                <a16:creationId xmlns:a16="http://schemas.microsoft.com/office/drawing/2014/main" id="{1956C5CE-B7F0-DC40-9A1B-FDA97DBDE07A}"/>
              </a:ext>
            </a:extLst>
          </p:cNvPr>
          <p:cNvSpPr txBox="1"/>
          <p:nvPr/>
        </p:nvSpPr>
        <p:spPr>
          <a:xfrm>
            <a:off x="378511" y="1722101"/>
            <a:ext cx="4431381" cy="4182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>
              <a:lnSpc>
                <a:spcPts val="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dirty="0" err="1">
                <a:solidFill>
                  <a:schemeClr val="bg1"/>
                </a:solidFill>
                <a:latin typeface="Arial" pitchFamily="34"/>
                <a:cs typeface="Arial" pitchFamily="34"/>
              </a:rPr>
              <a:t>MoCo</a:t>
            </a:r>
            <a:r>
              <a:rPr lang="en-US" sz="2400" dirty="0">
                <a:solidFill>
                  <a:schemeClr val="bg1"/>
                </a:solidFill>
                <a:latin typeface="Arial" pitchFamily="34"/>
                <a:cs typeface="Arial" pitchFamily="34"/>
              </a:rPr>
              <a:t> Office of Procurement</a:t>
            </a:r>
            <a:endParaRPr lang="en-US" sz="3200" dirty="0">
              <a:solidFill>
                <a:schemeClr val="bg1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BB5DE16-8DF9-8C48-8A75-1381E649367F}"/>
              </a:ext>
            </a:extLst>
          </p:cNvPr>
          <p:cNvSpPr txBox="1"/>
          <p:nvPr/>
        </p:nvSpPr>
        <p:spPr>
          <a:xfrm>
            <a:off x="378511" y="2248738"/>
            <a:ext cx="4431381" cy="157781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lvl="0">
              <a:lnSpc>
                <a:spcPts val="4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1" i="0" u="none" strike="noStrike" kern="1200" cap="none" spc="0" baseline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  <a:t>Priming the </a:t>
            </a:r>
            <a:br>
              <a:rPr lang="en-US" sz="3200" b="1" i="0" u="none" strike="noStrike" kern="1200" cap="none" spc="0" baseline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</a:br>
            <a:r>
              <a:rPr lang="en-US" sz="3200" b="1" i="0" u="none" strike="noStrike" kern="1200" cap="none" spc="0" baseline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  <a:t>County’s </a:t>
            </a:r>
            <a:br>
              <a:rPr lang="en-US" sz="3200" b="1" i="0" u="none" strike="noStrike" kern="1200" cap="none" spc="0" baseline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</a:br>
            <a:r>
              <a:rPr lang="en-US" sz="3200" b="1" i="0" u="none" strike="noStrike" kern="1200" cap="none" spc="0" baseline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  <a:t>Economic Engine</a:t>
            </a:r>
            <a:endParaRPr lang="en-US" sz="3200">
              <a:solidFill>
                <a:schemeClr val="bg1"/>
              </a:solidFill>
              <a:latin typeface="Arial" pitchFamily="34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194023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4553E29-1999-6D43-B0D3-C4928704B03B}"/>
              </a:ext>
            </a:extLst>
          </p:cNvPr>
          <p:cNvSpPr/>
          <p:nvPr/>
        </p:nvSpPr>
        <p:spPr>
          <a:xfrm>
            <a:off x="617803" y="390272"/>
            <a:ext cx="93125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Resources and Support Organizations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690868-6F16-8E45-AB9E-FA3DEB61F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243106" y="0"/>
            <a:ext cx="194889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F2BB14-3EF1-EE46-BD57-33BA4F842D48}"/>
              </a:ext>
            </a:extLst>
          </p:cNvPr>
          <p:cNvSpPr txBox="1"/>
          <p:nvPr/>
        </p:nvSpPr>
        <p:spPr>
          <a:xfrm>
            <a:off x="1127760" y="1584228"/>
            <a:ext cx="51000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Maryland Business Relief Wizard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3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reliefwizard.net</a:t>
            </a:r>
            <a:r>
              <a:rPr lang="en-US" sz="13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is a business tool to connect businesses </a:t>
            </a:r>
            <a:b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with resources and programming, streamlining the process of finding support.</a:t>
            </a:r>
          </a:p>
          <a:p>
            <a:pPr fontAlgn="base">
              <a:spcBef>
                <a:spcPts val="1000"/>
              </a:spcBef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Maryland Tech Council (MTC)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A collaborative community engaged in building strong tech and life science industries and supporting its membership. For more, visit </a:t>
            </a:r>
            <a:r>
              <a:rPr lang="en-US" sz="13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mdtechcouncil.com</a:t>
            </a:r>
            <a:endParaRPr lang="en-US" sz="13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ts val="1000"/>
              </a:spcBef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Venture Mentoring of the MTC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Team-based mentoring to help STEM CEOs with development, funding </a:t>
            </a:r>
            <a:b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and beyond. Careful matching to help ventures gain success. </a:t>
            </a:r>
            <a:b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Go to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mdtechcouncil.com/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vms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ts val="1000"/>
              </a:spcBef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TEDCO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 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Provides</a:t>
            </a: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Maryland entrepreneur funding, </a:t>
            </a:r>
            <a:b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resources and connections that early-stage technology and life sciences companies need to thrive in the state. 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tedcomd.com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BDA417-1224-034E-A870-8AE934279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280334-395E-D041-A415-0D861609DF9C}"/>
              </a:ext>
            </a:extLst>
          </p:cNvPr>
          <p:cNvSpPr txBox="1"/>
          <p:nvPr/>
        </p:nvSpPr>
        <p:spPr>
          <a:xfrm>
            <a:off x="6071286" y="1584228"/>
            <a:ext cx="4535837" cy="3180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1000"/>
              </a:spcBef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MD Entrepreneur Hub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An interactive </a:t>
            </a:r>
            <a:b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portal to find the resources your business needs, </a:t>
            </a:r>
            <a:b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from funding to talent. Over 2,000 resources to build your business in MD. Go to </a:t>
            </a:r>
            <a:r>
              <a:rPr lang="en-US" sz="13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marylandentrepreneurhub.com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fontAlgn="base">
              <a:spcBef>
                <a:spcPts val="1000"/>
              </a:spcBef>
            </a:pPr>
            <a:r>
              <a:rPr lang="en-US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BioHealth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Innovation (BHI)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Helps with private </a:t>
            </a:r>
            <a:b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and public early-stage capital; active commercialization </a:t>
            </a:r>
            <a:b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talent networks; tech transfer and soft landings for </a:t>
            </a:r>
            <a:b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international companies. Visit </a:t>
            </a:r>
            <a:r>
              <a:rPr lang="en-US" sz="13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biohealthinnovation.org</a:t>
            </a:r>
            <a:endParaRPr lang="en-US" sz="13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ts val="1000"/>
              </a:spcBef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Opportunity Zones in Maryland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b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A national program that provides federal tax </a:t>
            </a:r>
            <a:b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incentives for investment in distressed, local </a:t>
            </a:r>
            <a:b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communities. Find out more at </a:t>
            </a:r>
          </a:p>
          <a:p>
            <a:pPr fontAlgn="base"/>
            <a:r>
              <a:rPr lang="en-US" sz="1300" u="sng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dhcd.maryland.gov/Pages/OZ/OpportunityZones.aspx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263FAD-46F8-CC4A-B999-59B55ABF46AC}"/>
              </a:ext>
            </a:extLst>
          </p:cNvPr>
          <p:cNvSpPr txBox="1"/>
          <p:nvPr/>
        </p:nvSpPr>
        <p:spPr>
          <a:xfrm>
            <a:off x="1343544" y="6158601"/>
            <a:ext cx="3449669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</a:pPr>
            <a:r>
              <a:rPr lang="en-US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O N T G O M E R Y   C O U N T Y   E C O N O M I C   </a:t>
            </a:r>
            <a:br>
              <a:rPr lang="en-US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 E V E L O P M E N T   C O R P O R A T I O N</a:t>
            </a:r>
          </a:p>
        </p:txBody>
      </p:sp>
      <p:pic>
        <p:nvPicPr>
          <p:cNvPr id="12" name="Picture 11" descr="A picture containing text,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E0931C41-AF9E-CC49-A36F-12CCB901A32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27752"/>
          <a:stretch/>
        </p:blipFill>
        <p:spPr>
          <a:xfrm>
            <a:off x="153646" y="5774267"/>
            <a:ext cx="1272713" cy="85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66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round a table smiling&#10;&#10;Description automatically generated with medium confidence">
            <a:extLst>
              <a:ext uri="{FF2B5EF4-FFF2-40B4-BE49-F238E27FC236}">
                <a16:creationId xmlns:a16="http://schemas.microsoft.com/office/drawing/2014/main" id="{2B88379A-CA21-D64C-A362-4223AC0042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80" r="22602" b="-2743"/>
          <a:stretch/>
        </p:blipFill>
        <p:spPr>
          <a:xfrm>
            <a:off x="6090745" y="0"/>
            <a:ext cx="6101255" cy="70672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CDED8F-5D8D-D246-9F62-4F54A8CDE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8563" y="0"/>
            <a:ext cx="1923437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633109-A016-4447-BA52-8EABB6097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rPr lang="en-US">
                <a:solidFill>
                  <a:schemeClr val="bg1"/>
                </a:solidFill>
              </a:rPr>
              <a:t>11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AB5650-BC37-7049-84E6-13388690FAFA}"/>
              </a:ext>
            </a:extLst>
          </p:cNvPr>
          <p:cNvSpPr txBox="1"/>
          <p:nvPr/>
        </p:nvSpPr>
        <p:spPr>
          <a:xfrm>
            <a:off x="1115218" y="1592061"/>
            <a:ext cx="3786380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Four of our communities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are ranked among the 10 most diverse in the nation:</a:t>
            </a:r>
          </a:p>
          <a:p>
            <a:pPr marL="179388" indent="-179388">
              <a:lnSpc>
                <a:spcPct val="150000"/>
              </a:lnSpc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Gaithersburg	</a:t>
            </a:r>
            <a:r>
              <a:rPr lang="en-US" sz="1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 Silver Spring</a:t>
            </a:r>
          </a:p>
          <a:p>
            <a:pPr marL="179388" indent="-179388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Germantown	</a:t>
            </a:r>
            <a:r>
              <a:rPr lang="en-US" sz="1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  Rockville</a:t>
            </a:r>
          </a:p>
          <a:p>
            <a:pPr>
              <a:buClr>
                <a:srgbClr val="C00000"/>
              </a:buClr>
            </a:pPr>
            <a:r>
              <a:rPr 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</a:p>
          <a:p>
            <a:pPr>
              <a:buClr>
                <a:srgbClr val="C00000"/>
              </a:buClr>
            </a:pP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One in three residents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are foreign born</a:t>
            </a:r>
          </a:p>
          <a:p>
            <a:pPr>
              <a:buClr>
                <a:srgbClr val="C00000"/>
              </a:buClr>
            </a:pPr>
            <a:r>
              <a:rPr 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</a:p>
          <a:p>
            <a:pPr>
              <a:buClr>
                <a:srgbClr val="C00000"/>
              </a:buClr>
            </a:pP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138 languages spoken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by county residents</a:t>
            </a:r>
          </a:p>
          <a:p>
            <a:pPr>
              <a:buClr>
                <a:srgbClr val="C00000"/>
              </a:buClr>
            </a:pPr>
            <a:r>
              <a:rPr 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</a:p>
          <a:p>
            <a:pPr>
              <a:buClr>
                <a:srgbClr val="C00000"/>
              </a:buClr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Montgomery County public schools </a:t>
            </a: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support gender identity</a:t>
            </a:r>
          </a:p>
          <a:p>
            <a:pPr>
              <a:buClr>
                <a:srgbClr val="C00000"/>
              </a:buClr>
            </a:pPr>
            <a:r>
              <a:rPr 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</a:p>
          <a:p>
            <a:pPr>
              <a:buClr>
                <a:srgbClr val="C00000"/>
              </a:buClr>
            </a:pP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54%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of residents are non-white</a:t>
            </a:r>
          </a:p>
          <a:p>
            <a:pPr>
              <a:buClr>
                <a:srgbClr val="C00000"/>
              </a:buClr>
            </a:pPr>
            <a:r>
              <a:rPr 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br>
              <a:rPr lang="en-US"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45%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of businesses are minority-owned</a:t>
            </a:r>
          </a:p>
          <a:p>
            <a:pPr>
              <a:buClr>
                <a:srgbClr val="C00000"/>
              </a:buClr>
            </a:pP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</a:pP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</a:pP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72954E-E9D7-6946-B2DF-FD696EC4D518}"/>
              </a:ext>
            </a:extLst>
          </p:cNvPr>
          <p:cNvSpPr/>
          <p:nvPr/>
        </p:nvSpPr>
        <p:spPr>
          <a:xfrm>
            <a:off x="617803" y="399416"/>
            <a:ext cx="45772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>
                <a:latin typeface="Arial" charset="0"/>
                <a:ea typeface="Arial" charset="0"/>
                <a:cs typeface="Arial" charset="0"/>
              </a:rPr>
              <a:t>Welcome to a diverse </a:t>
            </a:r>
            <a:br>
              <a:rPr lang="en-US" sz="3000">
                <a:latin typeface="Arial" charset="0"/>
                <a:ea typeface="Arial" charset="0"/>
                <a:cs typeface="Arial" charset="0"/>
              </a:rPr>
            </a:br>
            <a:r>
              <a:rPr lang="en-US" sz="3000">
                <a:latin typeface="Arial" charset="0"/>
                <a:ea typeface="Arial" charset="0"/>
                <a:cs typeface="Arial" charset="0"/>
              </a:rPr>
              <a:t>and inclusive community</a:t>
            </a:r>
            <a:endParaRPr lang="en-US" sz="3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0A1E5E-7396-E34E-A71B-2BF9FC54EA47}"/>
              </a:ext>
            </a:extLst>
          </p:cNvPr>
          <p:cNvSpPr txBox="1"/>
          <p:nvPr/>
        </p:nvSpPr>
        <p:spPr>
          <a:xfrm>
            <a:off x="1343544" y="6158601"/>
            <a:ext cx="3449669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</a:pPr>
            <a:r>
              <a:rPr lang="en-US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O N T G O M E R Y   C O U N T Y   E C O N O M I C   </a:t>
            </a:r>
            <a:br>
              <a:rPr lang="en-US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 E V E L O P M E N T   C O R P O R A T I O N</a:t>
            </a:r>
          </a:p>
        </p:txBody>
      </p:sp>
      <p:pic>
        <p:nvPicPr>
          <p:cNvPr id="8" name="Picture 7" descr="A picture containing text,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89326CF8-C9AC-F341-BF74-AD55F6D5BE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752"/>
          <a:stretch/>
        </p:blipFill>
        <p:spPr>
          <a:xfrm>
            <a:off x="153646" y="5774267"/>
            <a:ext cx="1272713" cy="85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03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20BF442-DA0F-DF4C-9BF0-46DC0291B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077" y="1644318"/>
            <a:ext cx="2321845" cy="213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798AC2-7244-FE40-90B3-7A3E6DAC7ECF}"/>
              </a:ext>
            </a:extLst>
          </p:cNvPr>
          <p:cNvSpPr txBox="1"/>
          <p:nvPr/>
        </p:nvSpPr>
        <p:spPr>
          <a:xfrm>
            <a:off x="4250250" y="4107232"/>
            <a:ext cx="36914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b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Visit us at </a:t>
            </a:r>
            <a:r>
              <a:rPr lang="en-US" sz="1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thinkmoco.com</a:t>
            </a:r>
            <a:endParaRPr lang="en-US" sz="14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C34DE3-9896-E74A-95DE-5819B959029A}"/>
              </a:ext>
            </a:extLst>
          </p:cNvPr>
          <p:cNvSpPr txBox="1"/>
          <p:nvPr/>
        </p:nvSpPr>
        <p:spPr>
          <a:xfrm>
            <a:off x="1216142" y="5082959"/>
            <a:ext cx="97597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C00000"/>
              </a:buClr>
            </a:pPr>
            <a:r>
              <a:rPr lang="en-US" sz="140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Daniel@thinkmoco.com</a:t>
            </a:r>
            <a:endParaRPr lang="en-US" sz="14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C00000"/>
              </a:buClr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rgbClr val="C00000"/>
              </a:buClr>
            </a:pPr>
            <a:b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Sign up for our </a:t>
            </a:r>
            <a:r>
              <a:rPr lang="en-US" sz="1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newsletter</a:t>
            </a: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 for ongoing business news and support</a:t>
            </a:r>
          </a:p>
          <a:p>
            <a:pPr algn="ctr">
              <a:buClr>
                <a:srgbClr val="C00000"/>
              </a:buClr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Send us your updates so we can help promote your business — email us at </a:t>
            </a:r>
            <a:r>
              <a:rPr lang="en-US" sz="1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connect@thinkmoco.com</a:t>
            </a:r>
            <a:endParaRPr lang="en-US" sz="16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128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0CE4497-028C-8C46-A2D5-B5593213AB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50" t="35076" r="2835" b="-310"/>
          <a:stretch/>
        </p:blipFill>
        <p:spPr>
          <a:xfrm>
            <a:off x="1220052" y="2740218"/>
            <a:ext cx="5271192" cy="26571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13C5E6-DCB8-CF4E-A9F1-13509E554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243106" y="0"/>
            <a:ext cx="194889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3692EC7-5154-8847-8BD4-F0D00F8C6B2A}"/>
              </a:ext>
            </a:extLst>
          </p:cNvPr>
          <p:cNvSpPr/>
          <p:nvPr/>
        </p:nvSpPr>
        <p:spPr>
          <a:xfrm>
            <a:off x="617803" y="398302"/>
            <a:ext cx="86887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>
                <a:latin typeface="Arial" charset="0"/>
                <a:ea typeface="Arial" charset="0"/>
                <a:cs typeface="Arial" charset="0"/>
              </a:rPr>
              <a:t>About MCEDC</a:t>
            </a:r>
            <a:endParaRPr lang="en-US" sz="3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BFDA98-4019-C44C-A394-D4EB2598419C}"/>
              </a:ext>
            </a:extLst>
          </p:cNvPr>
          <p:cNvSpPr txBox="1"/>
          <p:nvPr/>
        </p:nvSpPr>
        <p:spPr>
          <a:xfrm>
            <a:off x="1134508" y="1324529"/>
            <a:ext cx="53754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600"/>
              </a:spcBef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official public-private economic development </a:t>
            </a:r>
            <a:b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b="1">
                <a:latin typeface="Arial" panose="020B0604020202020204" pitchFamily="34" charset="0"/>
                <a:cs typeface="Arial" panose="020B0604020202020204" pitchFamily="34" charset="0"/>
              </a:rPr>
              <a:t>organization </a:t>
            </a: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representing Montgomery County, MD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7DB810-50CD-9E47-B9C3-56C42A95748A}"/>
              </a:ext>
            </a:extLst>
          </p:cNvPr>
          <p:cNvSpPr txBox="1"/>
          <p:nvPr/>
        </p:nvSpPr>
        <p:spPr>
          <a:xfrm>
            <a:off x="6314543" y="1319537"/>
            <a:ext cx="392856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How does MCEDC help? </a:t>
            </a:r>
            <a:b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We help make connections to: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    – Gain market intelligence</a:t>
            </a:r>
          </a:p>
          <a:p>
            <a:pPr fontAlgn="base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    – Link business owners to aligned </a:t>
            </a:r>
            <a:b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       partnerships </a:t>
            </a:r>
          </a:p>
          <a:p>
            <a:pPr fontAlgn="base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    – Find the ideal business address </a:t>
            </a:r>
          </a:p>
          <a:p>
            <a:pPr fontAlgn="base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    – Explore available incentives </a:t>
            </a:r>
          </a:p>
          <a:p>
            <a:pPr fontAlgn="base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    – Attract talent and help with </a:t>
            </a:r>
            <a:b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       workforce training</a:t>
            </a:r>
            <a:b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       – Help companies relocate here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542811-D97C-2448-80C3-B24772ECA02A}"/>
              </a:ext>
            </a:extLst>
          </p:cNvPr>
          <p:cNvSpPr txBox="1"/>
          <p:nvPr/>
        </p:nvSpPr>
        <p:spPr>
          <a:xfrm>
            <a:off x="1134508" y="1937585"/>
            <a:ext cx="53754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600"/>
              </a:spcBef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Led by a board of directors, our mission is to</a:t>
            </a:r>
            <a:b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help businesses start and grow in the county, </a:t>
            </a:r>
            <a:b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or help companies relocate here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74C89EE-9364-3348-9229-469BDB5DB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rPr lang="en-US">
                <a:solidFill>
                  <a:schemeClr val="bg1"/>
                </a:solidFill>
              </a:rPr>
              <a:t>2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Picture 10" descr="A picture containing text,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E470D6FF-9816-B648-A200-90C18ECEC0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752"/>
          <a:stretch/>
        </p:blipFill>
        <p:spPr>
          <a:xfrm>
            <a:off x="153646" y="5774267"/>
            <a:ext cx="1272713" cy="8549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4D7EBF-6DAD-5142-8DA6-7D7C45CE78E6}"/>
              </a:ext>
            </a:extLst>
          </p:cNvPr>
          <p:cNvSpPr txBox="1"/>
          <p:nvPr/>
        </p:nvSpPr>
        <p:spPr>
          <a:xfrm>
            <a:off x="1343544" y="6158601"/>
            <a:ext cx="3449669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</a:pPr>
            <a:r>
              <a:rPr lang="en-US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O N T G O M E R Y   C O U N T Y   E C O N O M I C   </a:t>
            </a:r>
            <a:br>
              <a:rPr lang="en-US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 E V E L O P M E N T   C O R P O R A T I O N</a:t>
            </a:r>
          </a:p>
        </p:txBody>
      </p:sp>
    </p:spTree>
    <p:extLst>
      <p:ext uri="{BB962C8B-B14F-4D97-AF65-F5344CB8AC3E}">
        <p14:creationId xmlns:p14="http://schemas.microsoft.com/office/powerpoint/2010/main" val="1999871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A5A5D9-7200-6242-BD1D-4166B54E26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58"/>
          <a:stretch/>
        </p:blipFill>
        <p:spPr>
          <a:xfrm flipH="1">
            <a:off x="6885632" y="1159777"/>
            <a:ext cx="5082442" cy="3479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BCED9C-16D1-D94C-A5A8-811690360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43106" y="-4091"/>
            <a:ext cx="1948894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08678D-14F8-C845-9E50-C874A68FFF17}"/>
              </a:ext>
            </a:extLst>
          </p:cNvPr>
          <p:cNvSpPr/>
          <p:nvPr/>
        </p:nvSpPr>
        <p:spPr>
          <a:xfrm>
            <a:off x="617803" y="403355"/>
            <a:ext cx="86887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>
                <a:latin typeface="Arial" charset="0"/>
                <a:ea typeface="Arial" charset="0"/>
                <a:cs typeface="Arial" charset="0"/>
              </a:rPr>
              <a:t>Helping in Pandemic Recovery Efforts</a:t>
            </a:r>
            <a:endParaRPr lang="en-US" sz="3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C7DB3F-DBB6-B441-B78F-1E486C2A4473}"/>
              </a:ext>
            </a:extLst>
          </p:cNvPr>
          <p:cNvSpPr txBox="1"/>
          <p:nvPr/>
        </p:nvSpPr>
        <p:spPr>
          <a:xfrm>
            <a:off x="1124488" y="1329582"/>
            <a:ext cx="6132959" cy="4375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During the pandemic, in addition to ongoing business support, MCEDC has pivoted to help the economic recovery for our businesses. Support grant programs include: </a:t>
            </a:r>
            <a:endParaRPr lang="en-US" sz="150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000"/>
              </a:spcBef>
              <a:buClr>
                <a:srgbClr val="C00000"/>
              </a:buClr>
            </a:pPr>
            <a:r>
              <a:rPr lang="en-US" sz="1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 Lab Pilot</a:t>
            </a:r>
            <a:r>
              <a:rPr lang="en-US" sz="1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– $96,000 grant program to six small </a:t>
            </a:r>
            <a:b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life science companies (administered pre-pandemic)</a:t>
            </a:r>
          </a:p>
          <a:p>
            <a:pPr>
              <a:buClr>
                <a:srgbClr val="C00000"/>
              </a:buClr>
            </a:pPr>
            <a:r>
              <a:rPr lang="en-US" sz="15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</a:p>
          <a:p>
            <a:pPr>
              <a:buClr>
                <a:srgbClr val="C00000"/>
              </a:buClr>
            </a:pPr>
            <a:r>
              <a:rPr lang="en-US" sz="1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Restaurant Relief Fund</a:t>
            </a:r>
            <a:r>
              <a:rPr lang="en-US" sz="1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– 3 rounds of relief for a total of $16.5M dollars distributed to over 900 restaurants </a:t>
            </a:r>
          </a:p>
          <a:p>
            <a:pPr>
              <a:buClr>
                <a:srgbClr val="C00000"/>
              </a:buClr>
            </a:pPr>
            <a:r>
              <a:rPr lang="en-US" sz="15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</a:p>
          <a:p>
            <a:pPr>
              <a:buClr>
                <a:srgbClr val="C00000"/>
              </a:buClr>
            </a:pPr>
            <a:r>
              <a:rPr lang="en-US" sz="1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Telework Fund</a:t>
            </a:r>
            <a:r>
              <a:rPr lang="en-US" sz="1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– $1M to help businesses purchase telework equipment and software</a:t>
            </a:r>
          </a:p>
          <a:p>
            <a:pPr>
              <a:buClr>
                <a:srgbClr val="C00000"/>
              </a:buClr>
            </a:pPr>
            <a:r>
              <a:rPr lang="en-US" sz="15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endParaRPr lang="en-US" sz="15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</a:pPr>
            <a:r>
              <a:rPr lang="en-US" sz="1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Production Fund</a:t>
            </a:r>
            <a:r>
              <a:rPr lang="en-US" sz="1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– $200,000 fund to help businesses </a:t>
            </a:r>
            <a:b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pivot to making Personal Protection Equipment (PPE) to support </a:t>
            </a:r>
            <a:b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local pandemic needs </a:t>
            </a:r>
          </a:p>
          <a:p>
            <a:pPr>
              <a:buClr>
                <a:srgbClr val="C00000"/>
              </a:buClr>
            </a:pPr>
            <a:r>
              <a:rPr lang="en-US" sz="15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  <a:br>
              <a:rPr lang="en-US" sz="15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3R Initiative Restaurant &amp; Retail Grants</a:t>
            </a:r>
            <a:r>
              <a:rPr lang="en-US" sz="15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– $1M program to assist restaurants and retailers before the 2020 holiday season and winter 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5D1CFB-AC61-9642-93A8-ADEEF9EA7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rPr lang="en-US">
                <a:solidFill>
                  <a:schemeClr val="bg1"/>
                </a:solidFill>
              </a:rPr>
              <a:t>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99EB15-DAC4-A246-BA05-655187901FF8}"/>
              </a:ext>
            </a:extLst>
          </p:cNvPr>
          <p:cNvSpPr txBox="1"/>
          <p:nvPr/>
        </p:nvSpPr>
        <p:spPr>
          <a:xfrm>
            <a:off x="1343544" y="6158601"/>
            <a:ext cx="3449669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</a:pPr>
            <a:r>
              <a:rPr lang="en-US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O N T G O M E R Y   C O U N T Y   E C O N O M I C   </a:t>
            </a:r>
            <a:br>
              <a:rPr lang="en-US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 E V E L O P M E N T   C O R P O R A T I O N</a:t>
            </a:r>
          </a:p>
        </p:txBody>
      </p:sp>
      <p:pic>
        <p:nvPicPr>
          <p:cNvPr id="12" name="Picture 11" descr="A picture containing text,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C0AC2734-0EAC-FD43-B285-FB6AD8D1C6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752"/>
          <a:stretch/>
        </p:blipFill>
        <p:spPr>
          <a:xfrm>
            <a:off x="153646" y="5774267"/>
            <a:ext cx="1272713" cy="85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67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360D0E-1223-4B4B-9327-E9BB55E1C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243106" y="-4091"/>
            <a:ext cx="194889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1AE925-E294-8C48-9061-904BC78AB09D}"/>
              </a:ext>
            </a:extLst>
          </p:cNvPr>
          <p:cNvSpPr/>
          <p:nvPr/>
        </p:nvSpPr>
        <p:spPr>
          <a:xfrm>
            <a:off x="617803" y="399416"/>
            <a:ext cx="93125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MCEDC can help you navigate and find the resources you need for success including the 3 Ps. 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729CEA-8C25-1D49-8070-028E71A6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rPr lang="en-US">
                <a:solidFill>
                  <a:schemeClr val="bg1"/>
                </a:solidFill>
              </a:rPr>
              <a:t>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3EC665-5DBB-EA43-AD36-B8DEB89ECACB}"/>
              </a:ext>
            </a:extLst>
          </p:cNvPr>
          <p:cNvSpPr txBox="1"/>
          <p:nvPr/>
        </p:nvSpPr>
        <p:spPr>
          <a:xfrm>
            <a:off x="1039403" y="1461888"/>
            <a:ext cx="571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A0C91A-43B9-084A-89E4-7E3765099136}"/>
              </a:ext>
            </a:extLst>
          </p:cNvPr>
          <p:cNvSpPr txBox="1"/>
          <p:nvPr/>
        </p:nvSpPr>
        <p:spPr>
          <a:xfrm>
            <a:off x="1043973" y="3111236"/>
            <a:ext cx="571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0558FD-0E8A-2046-B4A5-0A8D67FCEC8F}"/>
              </a:ext>
            </a:extLst>
          </p:cNvPr>
          <p:cNvSpPr txBox="1"/>
          <p:nvPr/>
        </p:nvSpPr>
        <p:spPr>
          <a:xfrm>
            <a:off x="1043175" y="4398152"/>
            <a:ext cx="5713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4" name="Picture 13" descr="A close-up of a compass&#10;&#10;Description automatically generated with medium confidence">
            <a:extLst>
              <a:ext uri="{FF2B5EF4-FFF2-40B4-BE49-F238E27FC236}">
                <a16:creationId xmlns:a16="http://schemas.microsoft.com/office/drawing/2014/main" id="{2685D413-0FB3-C04D-A36C-E942BE3A5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422" y="842096"/>
            <a:ext cx="5279632" cy="36989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B4F5EE8-7844-144F-A969-88F0BA419DC1}"/>
              </a:ext>
            </a:extLst>
          </p:cNvPr>
          <p:cNvSpPr txBox="1"/>
          <p:nvPr/>
        </p:nvSpPr>
        <p:spPr>
          <a:xfrm>
            <a:off x="1584169" y="3240071"/>
            <a:ext cx="527963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  <a:endParaRPr lang="en-US" sz="1300" u="sng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What’s new? Montgomery Planning React Map, where you can </a:t>
            </a:r>
            <a:b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weight in on plans for downtown Silver Spring. </a:t>
            </a:r>
            <a:r>
              <a:rPr lang="en-US" sz="1300" u="sng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mcreactmap.com</a:t>
            </a:r>
            <a:r>
              <a:rPr lang="en-US" sz="13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  <a:b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The Planning Department is also implementing the Speed-to-Market streamlining process to help businesses.</a:t>
            </a:r>
            <a:endParaRPr lang="en-US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773426-E5C3-BC45-9D8D-E3313A909625}"/>
              </a:ext>
            </a:extLst>
          </p:cNvPr>
          <p:cNvSpPr txBox="1"/>
          <p:nvPr/>
        </p:nvSpPr>
        <p:spPr>
          <a:xfrm>
            <a:off x="1591464" y="4521836"/>
            <a:ext cx="77352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9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Procurement Opportunities for the County, </a:t>
            </a:r>
            <a:br>
              <a:rPr lang="en-US" sz="19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Montgomery College and MCPS </a:t>
            </a:r>
          </a:p>
          <a:p>
            <a:pPr fontAlgn="base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Montgomery County </a:t>
            </a:r>
            <a:r>
              <a:rPr lang="en-US" sz="1300" u="sng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montgomerycountymd.gov/PRO/vendor-resources/vip.html</a:t>
            </a:r>
            <a:endParaRPr lang="en-US" sz="13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Montgomery College </a:t>
            </a:r>
            <a:r>
              <a:rPr lang="en-US" sz="1300" u="sng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info.montgomerycollege.edu/offices/procurement/index.html</a:t>
            </a:r>
            <a:endParaRPr lang="en-US" sz="13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MCPS </a:t>
            </a:r>
            <a:r>
              <a:rPr lang="en-US" sz="1300" u="sng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montgomeryschoolsmd.org/departments/procurement/vendors.aspx</a:t>
            </a:r>
            <a:endParaRPr lang="en-US" sz="13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CF4A5E-B4C5-7541-B021-50564879F31F}"/>
              </a:ext>
            </a:extLst>
          </p:cNvPr>
          <p:cNvSpPr txBox="1"/>
          <p:nvPr/>
        </p:nvSpPr>
        <p:spPr>
          <a:xfrm>
            <a:off x="1592261" y="1578967"/>
            <a:ext cx="4868152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Permitting</a:t>
            </a:r>
          </a:p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Recent Speed-to-Market Initiative helps streamline the approval process for development projects by consolidating the processes of planning and land-use approvals. </a:t>
            </a:r>
            <a:b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Faster services in both permitting and planning.</a:t>
            </a:r>
            <a:b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montgomerycountymd.gov/dps/about.html</a:t>
            </a:r>
            <a:r>
              <a:rPr lang="en-US" sz="13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3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montgomerycountymd.gov</a:t>
            </a:r>
            <a:endParaRPr lang="en-US" sz="16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5BA6C-E138-D545-B2D0-63E415FA6E9B}"/>
              </a:ext>
            </a:extLst>
          </p:cNvPr>
          <p:cNvSpPr txBox="1"/>
          <p:nvPr/>
        </p:nvSpPr>
        <p:spPr>
          <a:xfrm>
            <a:off x="1343544" y="6158601"/>
            <a:ext cx="3449669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</a:pPr>
            <a:r>
              <a:rPr lang="en-US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O N T G O M E R Y   C O U N T Y   E C O N O M I C   </a:t>
            </a:r>
            <a:br>
              <a:rPr lang="en-US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 E V E L O P M E N T   C O R P O R A T I O N</a:t>
            </a:r>
          </a:p>
        </p:txBody>
      </p:sp>
      <p:pic>
        <p:nvPicPr>
          <p:cNvPr id="21" name="Picture 20" descr="A picture containing text,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42F92F08-293C-9444-9085-E1B7D270F74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7752"/>
          <a:stretch/>
        </p:blipFill>
        <p:spPr>
          <a:xfrm>
            <a:off x="153646" y="5774267"/>
            <a:ext cx="1272713" cy="85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74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B6560F-CC6E-7545-84A9-468FC4FAAFD9}"/>
              </a:ext>
            </a:extLst>
          </p:cNvPr>
          <p:cNvSpPr/>
          <p:nvPr/>
        </p:nvSpPr>
        <p:spPr>
          <a:xfrm>
            <a:off x="617803" y="399416"/>
            <a:ext cx="52808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Additional County Resources </a:t>
            </a:r>
            <a:b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to Support Business 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3EB39D-B48F-2D4B-ACD9-7BCC71A43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243106" y="-4091"/>
            <a:ext cx="1948894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DA96C7-90AB-7241-B4E7-8962F8F49D15}"/>
              </a:ext>
            </a:extLst>
          </p:cNvPr>
          <p:cNvSpPr txBox="1"/>
          <p:nvPr/>
        </p:nvSpPr>
        <p:spPr>
          <a:xfrm>
            <a:off x="1127760" y="1578968"/>
            <a:ext cx="4480731" cy="3223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Starter Kits</a:t>
            </a:r>
            <a:br>
              <a:rPr lang="en-US" sz="19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montgomerycountymd.gov/Biz-Resources/starter-</a:t>
            </a:r>
            <a:r>
              <a:rPr lang="en-US" sz="110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kit.html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 </a:t>
            </a:r>
            <a:endParaRPr lang="en-US" sz="11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600"/>
              </a:spcBef>
            </a:pPr>
            <a:r>
              <a:rPr lang="en-US" sz="19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 for Small Businesses</a:t>
            </a:r>
            <a:br>
              <a:rPr lang="en-US" sz="19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montgomerycountymd.gov/Biz-Resources/small-biz-resources.html </a:t>
            </a:r>
            <a:endParaRPr lang="en-US" sz="11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600"/>
              </a:spcBef>
              <a:buClr>
                <a:srgbClr val="C00000"/>
              </a:buClr>
            </a:pPr>
            <a:r>
              <a:rPr lang="en-US" sz="19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Business Solutions Group</a:t>
            </a:r>
            <a:r>
              <a:rPr lang="en-US" sz="19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9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9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Advancement Team</a:t>
            </a:r>
          </a:p>
          <a:p>
            <a:pPr fontAlgn="base">
              <a:spcBef>
                <a:spcPts val="300"/>
              </a:spcBef>
            </a:pPr>
            <a:r>
              <a:rPr lang="en-US" sz="11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montgomerycountymd.gov/Biz-Resources/contact.html</a:t>
            </a:r>
            <a:endParaRPr lang="en-US" sz="1100" u="sng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ts val="1600"/>
              </a:spcBef>
            </a:pPr>
            <a:r>
              <a:rPr lang="en-US" sz="19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Regional Services Center</a:t>
            </a:r>
            <a:br>
              <a:rPr lang="en-US" sz="19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Liaison between the County and its residents and businesses </a:t>
            </a:r>
            <a:b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to provide information, identify issues and recommend solutions.</a:t>
            </a:r>
            <a:b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u="sng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montgomerycountymd.gov/Government/rsc.html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 </a:t>
            </a:r>
            <a:endParaRPr lang="en-US" sz="1100" u="sng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C8EDC1-BECB-2A41-94B5-AC3512C4E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rPr lang="en-US">
                <a:solidFill>
                  <a:schemeClr val="bg1"/>
                </a:solidFill>
              </a:rPr>
              <a:t>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315754-C880-1944-973D-8639DE494D89}"/>
              </a:ext>
            </a:extLst>
          </p:cNvPr>
          <p:cNvSpPr txBox="1"/>
          <p:nvPr/>
        </p:nvSpPr>
        <p:spPr>
          <a:xfrm>
            <a:off x="5608492" y="1616134"/>
            <a:ext cx="4542503" cy="4267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Other resources:</a:t>
            </a:r>
          </a:p>
          <a:p>
            <a:pPr>
              <a:spcBef>
                <a:spcPts val="1000"/>
              </a:spcBef>
            </a:pPr>
            <a:r>
              <a:rPr lang="en-US" sz="1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MD Women’s Business Center (MWBC) </a:t>
            </a:r>
            <a:br>
              <a:rPr lang="en-US" sz="11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Works with entrepreneurs across Maryland's capital region </a:t>
            </a:r>
            <a:b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to help women start, sustain and grow their businesses </a:t>
            </a:r>
            <a:endParaRPr lang="en-US" sz="11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Latino Economic Development Center (LEDC)</a:t>
            </a:r>
            <a:r>
              <a:rPr lang="en-US" sz="1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1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Drives economic </a:t>
            </a:r>
            <a:b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and social advancement to underserved local Latino communities    </a:t>
            </a:r>
            <a:endParaRPr lang="en-US" sz="11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>
                <a:srgbClr val="C00000"/>
              </a:buClr>
            </a:pPr>
            <a:r>
              <a:rPr lang="en-US" sz="1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MD Small Business Development Center (SBDC)</a:t>
            </a:r>
            <a:r>
              <a:rPr lang="en-US" sz="1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1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1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Offers support to entrepreneurs and small businesses, including training, consulting and research</a:t>
            </a:r>
          </a:p>
          <a:p>
            <a:pPr>
              <a:spcBef>
                <a:spcPts val="600"/>
              </a:spcBef>
            </a:pPr>
            <a:r>
              <a:rPr lang="en-US" sz="1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Governor's Office of Small, Minority &amp; Women </a:t>
            </a:r>
            <a:br>
              <a:rPr lang="en-US" sz="1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Business Affairs (GOSBA)</a:t>
            </a:r>
            <a:r>
              <a:rPr lang="en-US" sz="1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1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11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Connects the small business community with greater economic opportunities in both the </a:t>
            </a:r>
            <a:b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public and private sectors. </a:t>
            </a:r>
          </a:p>
          <a:p>
            <a:pPr>
              <a:spcBef>
                <a:spcPts val="600"/>
              </a:spcBef>
            </a:pPr>
            <a:r>
              <a:rPr lang="en-US" sz="1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MD Department of Commerce</a:t>
            </a:r>
            <a:r>
              <a:rPr lang="en-US" sz="1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1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Dedicated Montgomery County office to help businesses with retention, relocation and expansion needs and finding opportunities.</a:t>
            </a:r>
            <a:endParaRPr lang="en-US" sz="1100" b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buClr>
                <a:srgbClr val="C00000"/>
              </a:buClr>
            </a:pPr>
            <a:r>
              <a:rPr lang="en-US" sz="1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Maryland Business Express (MBE)</a:t>
            </a:r>
            <a:r>
              <a:rPr lang="en-US" sz="1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1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Plan, start, manage and </a:t>
            </a:r>
            <a:b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grow your business with help from the business express service.  </a:t>
            </a:r>
          </a:p>
          <a:p>
            <a:pPr fontAlgn="base">
              <a:spcBef>
                <a:spcPts val="600"/>
              </a:spcBef>
            </a:pPr>
            <a:r>
              <a:rPr lang="en-US" sz="1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SCORE</a:t>
            </a:r>
            <a:r>
              <a:rPr lang="en-US" sz="11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– 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Free confidential business advice and mentoring via </a:t>
            </a:r>
            <a:b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a network of 10,000 volunteer business experts through the SBA.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E6F50B-19F8-D04B-855F-742B88ADB80C}"/>
              </a:ext>
            </a:extLst>
          </p:cNvPr>
          <p:cNvSpPr txBox="1"/>
          <p:nvPr/>
        </p:nvSpPr>
        <p:spPr>
          <a:xfrm>
            <a:off x="1343544" y="6158601"/>
            <a:ext cx="3449669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</a:pPr>
            <a:r>
              <a:rPr lang="en-US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O N T G O M E R Y   C O U N T Y   E C O N O M I C   </a:t>
            </a:r>
            <a:br>
              <a:rPr lang="en-US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 E V E L O P M E N T   C O R P O R A T I O N</a:t>
            </a:r>
          </a:p>
        </p:txBody>
      </p:sp>
      <p:pic>
        <p:nvPicPr>
          <p:cNvPr id="12" name="Picture 11" descr="A picture containing text,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B86C08CD-BC4D-8C4F-BF7D-550B1D5F05B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27752"/>
          <a:stretch/>
        </p:blipFill>
        <p:spPr>
          <a:xfrm>
            <a:off x="153646" y="5774267"/>
            <a:ext cx="1272713" cy="85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55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BAA3A7-105B-B74E-AF23-3B2FBF293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243106" y="-4091"/>
            <a:ext cx="1948894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FAD0C8-4827-EB41-BD73-DC7019C9D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633D0E-1178-5440-B0B1-328F4A4C8B31}"/>
              </a:ext>
            </a:extLst>
          </p:cNvPr>
          <p:cNvSpPr/>
          <p:nvPr/>
        </p:nvSpPr>
        <p:spPr>
          <a:xfrm>
            <a:off x="617803" y="390272"/>
            <a:ext cx="46120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Chambers of Commerce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28B844-FD20-8B4C-B545-75E594D232DF}"/>
              </a:ext>
            </a:extLst>
          </p:cNvPr>
          <p:cNvSpPr txBox="1"/>
          <p:nvPr/>
        </p:nvSpPr>
        <p:spPr>
          <a:xfrm>
            <a:off x="1127759" y="1325244"/>
            <a:ext cx="578283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buClr>
                <a:srgbClr val="C00000"/>
              </a:buClr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Montgomery County has dozens of chambers and business membership organizations to support your business. Access this page to learn more: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thinkmoco.com/choose/support-resources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76815F1A-A570-0C4D-8150-5D449171A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722" y="2691118"/>
            <a:ext cx="2519796" cy="620547"/>
          </a:xfrm>
          <a:prstGeom prst="rect">
            <a:avLst/>
          </a:prstGeom>
        </p:spPr>
      </p:pic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EF35B4EE-704F-4842-88E2-D24856308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7932" y="3657883"/>
            <a:ext cx="1199107" cy="799405"/>
          </a:xfrm>
          <a:prstGeom prst="rect">
            <a:avLst/>
          </a:prstGeom>
        </p:spPr>
      </p:pic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3342C616-4249-0E4E-A569-FF78408F75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0646" y="2703136"/>
            <a:ext cx="2472069" cy="524732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EB6E4B64-AB32-C442-A9A7-C5A4662AD2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6047" y="4641634"/>
            <a:ext cx="1131205" cy="1279032"/>
          </a:xfrm>
          <a:prstGeom prst="rect">
            <a:avLst/>
          </a:prstGeom>
        </p:spPr>
      </p:pic>
      <p:pic>
        <p:nvPicPr>
          <p:cNvPr id="28" name="Picture 27" descr="Logo, company name&#10;&#10;Description automatically generated">
            <a:extLst>
              <a:ext uri="{FF2B5EF4-FFF2-40B4-BE49-F238E27FC236}">
                <a16:creationId xmlns:a16="http://schemas.microsoft.com/office/drawing/2014/main" id="{6FF79A07-918B-9A4D-9751-751D5CDD46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10" t="10138" r="6875" b="17190"/>
          <a:stretch/>
        </p:blipFill>
        <p:spPr>
          <a:xfrm>
            <a:off x="982776" y="3788567"/>
            <a:ext cx="1948894" cy="569252"/>
          </a:xfrm>
          <a:prstGeom prst="rect">
            <a:avLst/>
          </a:prstGeom>
        </p:spPr>
      </p:pic>
      <p:pic>
        <p:nvPicPr>
          <p:cNvPr id="30" name="Picture 29" descr="Calendar&#10;&#10;Description automatically generated">
            <a:extLst>
              <a:ext uri="{FF2B5EF4-FFF2-40B4-BE49-F238E27FC236}">
                <a16:creationId xmlns:a16="http://schemas.microsoft.com/office/drawing/2014/main" id="{044FCEE9-96E9-4543-B768-AB979800F9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0741" y="3673376"/>
            <a:ext cx="779932" cy="779932"/>
          </a:xfrm>
          <a:prstGeom prst="rect">
            <a:avLst/>
          </a:prstGeom>
        </p:spPr>
      </p:pic>
      <p:pic>
        <p:nvPicPr>
          <p:cNvPr id="32" name="Picture 31" descr="Text&#10;&#10;Description automatically generated with medium confidence">
            <a:extLst>
              <a:ext uri="{FF2B5EF4-FFF2-40B4-BE49-F238E27FC236}">
                <a16:creationId xmlns:a16="http://schemas.microsoft.com/office/drawing/2014/main" id="{0D939EFE-99BD-ED4F-BFEC-B37A773390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26344" y="3753516"/>
            <a:ext cx="1516762" cy="611678"/>
          </a:xfrm>
          <a:prstGeom prst="rect">
            <a:avLst/>
          </a:prstGeom>
        </p:spPr>
      </p:pic>
      <p:pic>
        <p:nvPicPr>
          <p:cNvPr id="34" name="Picture 3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9BBEA91-AB6B-5447-A020-D474F0FAEC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3217" y="2682820"/>
            <a:ext cx="1980201" cy="517616"/>
          </a:xfrm>
          <a:prstGeom prst="rect">
            <a:avLst/>
          </a:prstGeom>
        </p:spPr>
      </p:pic>
      <p:pic>
        <p:nvPicPr>
          <p:cNvPr id="38" name="Picture 37" descr="Logo&#10;&#10;Description automatically generated with medium confidence">
            <a:extLst>
              <a:ext uri="{FF2B5EF4-FFF2-40B4-BE49-F238E27FC236}">
                <a16:creationId xmlns:a16="http://schemas.microsoft.com/office/drawing/2014/main" id="{F362C0F1-C9A1-804F-A8FA-D8F8F8D764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45360" y="2585180"/>
            <a:ext cx="1129901" cy="79940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A3851A1-99A7-3C42-AE65-C6B298B623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46855" y="3795202"/>
            <a:ext cx="2777215" cy="548500"/>
          </a:xfrm>
          <a:prstGeom prst="rect">
            <a:avLst/>
          </a:prstGeom>
        </p:spPr>
      </p:pic>
      <p:pic>
        <p:nvPicPr>
          <p:cNvPr id="42" name="Picture 41" descr="Text&#10;&#10;Description automatically generated">
            <a:extLst>
              <a:ext uri="{FF2B5EF4-FFF2-40B4-BE49-F238E27FC236}">
                <a16:creationId xmlns:a16="http://schemas.microsoft.com/office/drawing/2014/main" id="{D8906E7F-B49E-EC4C-AFC7-1A8810754B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02652" y="4943050"/>
            <a:ext cx="2113425" cy="591759"/>
          </a:xfrm>
          <a:prstGeom prst="rect">
            <a:avLst/>
          </a:prstGeom>
        </p:spPr>
      </p:pic>
      <p:pic>
        <p:nvPicPr>
          <p:cNvPr id="44" name="Picture 43" descr="Logo&#10;&#10;Description automatically generated with low confidence">
            <a:extLst>
              <a:ext uri="{FF2B5EF4-FFF2-40B4-BE49-F238E27FC236}">
                <a16:creationId xmlns:a16="http://schemas.microsoft.com/office/drawing/2014/main" id="{72EA99A9-7CC4-FE4B-8011-2E1CA666F11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14261" y="4857902"/>
            <a:ext cx="1335483" cy="774035"/>
          </a:xfrm>
          <a:prstGeom prst="rect">
            <a:avLst/>
          </a:prstGeom>
        </p:spPr>
      </p:pic>
      <p:pic>
        <p:nvPicPr>
          <p:cNvPr id="46" name="Picture 45" descr="A picture containing logo&#10;&#10;Description automatically generated">
            <a:extLst>
              <a:ext uri="{FF2B5EF4-FFF2-40B4-BE49-F238E27FC236}">
                <a16:creationId xmlns:a16="http://schemas.microsoft.com/office/drawing/2014/main" id="{9604DEF1-0916-1C4B-9608-9642969DF5C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59786" y="4966444"/>
            <a:ext cx="1948895" cy="41576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E28FB23-20FB-DF44-B747-213D8FE111A0}"/>
              </a:ext>
            </a:extLst>
          </p:cNvPr>
          <p:cNvSpPr txBox="1"/>
          <p:nvPr/>
        </p:nvSpPr>
        <p:spPr>
          <a:xfrm>
            <a:off x="1343544" y="6158601"/>
            <a:ext cx="3449669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</a:pPr>
            <a:r>
              <a:rPr lang="en-US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O N T G O M E R Y   C O U N T Y   E C O N O M I C   </a:t>
            </a:r>
            <a:br>
              <a:rPr lang="en-US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 E V E L O P M E N T   C O R P O R A T I O N</a:t>
            </a:r>
          </a:p>
        </p:txBody>
      </p:sp>
      <p:pic>
        <p:nvPicPr>
          <p:cNvPr id="24" name="Picture 23" descr="A picture containing text,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F693F86A-AA5F-F248-8345-BFEB5FF7F192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b="27752"/>
          <a:stretch/>
        </p:blipFill>
        <p:spPr>
          <a:xfrm>
            <a:off x="153646" y="5774267"/>
            <a:ext cx="1272713" cy="8549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1F6DEA-EECF-B941-A21E-9BBFA6A6567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93600" y="1250991"/>
            <a:ext cx="3125967" cy="7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18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ebsite&#10;&#10;Description automatically generated with low confidence">
            <a:hlinkClick r:id="rId2"/>
            <a:extLst>
              <a:ext uri="{FF2B5EF4-FFF2-40B4-BE49-F238E27FC236}">
                <a16:creationId xmlns:a16="http://schemas.microsoft.com/office/drawing/2014/main" id="{9F1A0E53-52E6-D64B-B2E6-FE86ABED1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630" y="997900"/>
            <a:ext cx="1883832" cy="2437901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7A5922-D028-6C4F-BEB3-DBD7C1E73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43106" y="-4091"/>
            <a:ext cx="1948894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BE70D4C-F94C-AC4B-BF17-340106CBF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2759A0-9279-314A-A2EE-8B92DCCBC4A5}"/>
              </a:ext>
            </a:extLst>
          </p:cNvPr>
          <p:cNvSpPr/>
          <p:nvPr/>
        </p:nvSpPr>
        <p:spPr>
          <a:xfrm>
            <a:off x="617803" y="399416"/>
            <a:ext cx="461205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Major Industries</a:t>
            </a:r>
            <a:b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thinkmoco.com/key-industries</a:t>
            </a:r>
            <a:endParaRPr lang="en-US" sz="160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EE90C1-49D2-AD45-86DF-EA95BC44028C}"/>
              </a:ext>
            </a:extLst>
          </p:cNvPr>
          <p:cNvSpPr txBox="1"/>
          <p:nvPr/>
        </p:nvSpPr>
        <p:spPr>
          <a:xfrm>
            <a:off x="1127761" y="1593739"/>
            <a:ext cx="332994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BioHealth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 and Life Sciences </a:t>
            </a:r>
          </a:p>
          <a:p>
            <a:pPr>
              <a:buClr>
                <a:srgbClr val="C00000"/>
              </a:buClr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Cybersecurity </a:t>
            </a:r>
            <a:r>
              <a:rPr lang="en-US" sz="1600" dirty="0">
                <a:ln w="0"/>
                <a:latin typeface="Arial"/>
                <a:ea typeface="+mn-lt"/>
                <a:cs typeface="+mn-lt"/>
              </a:rPr>
              <a:t> </a:t>
            </a:r>
          </a:p>
          <a:p>
            <a:pPr>
              <a:buClr>
                <a:srgbClr val="C00000"/>
              </a:buClr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</a:p>
          <a:p>
            <a:pPr fontAlgn="base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Tech &amp; Quantum</a:t>
            </a:r>
            <a:r>
              <a:rPr lang="en-US" sz="1600" dirty="0">
                <a:ln w="0"/>
                <a:latin typeface="Arial"/>
                <a:ea typeface="+mn-lt"/>
                <a:cs typeface="+mn-lt"/>
              </a:rPr>
              <a:t> Computing</a:t>
            </a:r>
          </a:p>
          <a:p>
            <a:pPr>
              <a:buClr>
                <a:srgbClr val="C00000"/>
              </a:buClr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</a:p>
          <a:p>
            <a:pPr fontAlgn="base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Advanced Manufacturing </a:t>
            </a:r>
          </a:p>
          <a:p>
            <a:pPr>
              <a:buClr>
                <a:srgbClr val="C00000"/>
              </a:buClr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</a:p>
          <a:p>
            <a:pPr fontAlgn="base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Hospitality &amp; Tourism </a:t>
            </a:r>
          </a:p>
          <a:p>
            <a:pPr>
              <a:buClr>
                <a:srgbClr val="C00000"/>
              </a:buClr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</a:p>
          <a:p>
            <a:pPr fontAlgn="base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Financial Services</a:t>
            </a:r>
          </a:p>
          <a:p>
            <a:pPr>
              <a:buClr>
                <a:srgbClr val="C00000"/>
              </a:buClr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</a:p>
          <a:p>
            <a:pPr fontAlgn="base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Agribusiness </a:t>
            </a:r>
          </a:p>
          <a:p>
            <a:pPr>
              <a:buClr>
                <a:srgbClr val="C00000"/>
              </a:buClr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</a:p>
          <a:p>
            <a:pPr fontAlgn="base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Nonprofits </a:t>
            </a:r>
          </a:p>
          <a:p>
            <a:pPr fontAlgn="base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hlinkClick r:id="rId6"/>
            <a:extLst>
              <a:ext uri="{FF2B5EF4-FFF2-40B4-BE49-F238E27FC236}">
                <a16:creationId xmlns:a16="http://schemas.microsoft.com/office/drawing/2014/main" id="{EEB9D5EF-66E0-364E-8132-942D14AF4B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9863" y="1001361"/>
            <a:ext cx="1883833" cy="2437902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21" name="Picture 20">
            <a:hlinkClick r:id="rId8"/>
            <a:extLst>
              <a:ext uri="{FF2B5EF4-FFF2-40B4-BE49-F238E27FC236}">
                <a16:creationId xmlns:a16="http://schemas.microsoft.com/office/drawing/2014/main" id="{9C4461F9-054E-4444-A6D9-1AB186563A9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229862" y="3732465"/>
            <a:ext cx="1883832" cy="2437901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22" name="Picture 21">
            <a:hlinkClick r:id="rId10"/>
            <a:extLst>
              <a:ext uri="{FF2B5EF4-FFF2-40B4-BE49-F238E27FC236}">
                <a16:creationId xmlns:a16="http://schemas.microsoft.com/office/drawing/2014/main" id="{A451C6A6-7414-2545-BC06-0A3D98936C8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398631" y="3732465"/>
            <a:ext cx="1883832" cy="2437900"/>
          </a:xfrm>
          <a:prstGeom prst="rect">
            <a:avLst/>
          </a:prstGeom>
          <a:ln w="6350">
            <a:solidFill>
              <a:schemeClr val="bg1">
                <a:lumMod val="65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0E1139E-F7A7-F24A-89A5-2EB75C19D827}"/>
              </a:ext>
            </a:extLst>
          </p:cNvPr>
          <p:cNvSpPr txBox="1"/>
          <p:nvPr/>
        </p:nvSpPr>
        <p:spPr>
          <a:xfrm>
            <a:off x="6421377" y="613960"/>
            <a:ext cx="16691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>
                <a:latin typeface="Arial" panose="020B0604020202020204" pitchFamily="34" charset="0"/>
                <a:cs typeface="Arial" panose="020B0604020202020204" pitchFamily="34" charset="0"/>
              </a:rPr>
              <a:t>Click on images to download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B336FA-D9E8-FE4D-9B96-A08988B846F1}"/>
              </a:ext>
            </a:extLst>
          </p:cNvPr>
          <p:cNvSpPr txBox="1"/>
          <p:nvPr/>
        </p:nvSpPr>
        <p:spPr>
          <a:xfrm>
            <a:off x="1343544" y="6158601"/>
            <a:ext cx="3449669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</a:pPr>
            <a:r>
              <a:rPr lang="en-US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O N T G O M E R Y   C O U N T Y   E C O N O M I C   </a:t>
            </a:r>
            <a:br>
              <a:rPr lang="en-US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 E V E L O P M E N T   C O R P O R A T I O N</a:t>
            </a:r>
          </a:p>
        </p:txBody>
      </p:sp>
      <p:pic>
        <p:nvPicPr>
          <p:cNvPr id="16" name="Picture 15" descr="A picture containing text,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57B5F707-2B63-A14E-A950-E7FD5D096B3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27752"/>
          <a:stretch/>
        </p:blipFill>
        <p:spPr>
          <a:xfrm>
            <a:off x="153646" y="5774267"/>
            <a:ext cx="1272713" cy="85492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DA23F82-512F-5D4B-A7BA-B87A409C075C}"/>
              </a:ext>
            </a:extLst>
          </p:cNvPr>
          <p:cNvCxnSpPr>
            <a:cxnSpLocks/>
          </p:cNvCxnSpPr>
          <p:nvPr/>
        </p:nvCxnSpPr>
        <p:spPr>
          <a:xfrm>
            <a:off x="5229862" y="727249"/>
            <a:ext cx="1259610" cy="0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035B4D5-92AB-014F-B944-17F6EB083B9C}"/>
              </a:ext>
            </a:extLst>
          </p:cNvPr>
          <p:cNvCxnSpPr>
            <a:cxnSpLocks/>
          </p:cNvCxnSpPr>
          <p:nvPr/>
        </p:nvCxnSpPr>
        <p:spPr>
          <a:xfrm>
            <a:off x="8022853" y="727249"/>
            <a:ext cx="1259610" cy="0"/>
          </a:xfrm>
          <a:prstGeom prst="line">
            <a:avLst/>
          </a:prstGeom>
          <a:ln w="635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944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3F7F0564-41B3-874D-85B1-0CFDDB804F0A}"/>
              </a:ext>
            </a:extLst>
          </p:cNvPr>
          <p:cNvSpPr txBox="1">
            <a:spLocks/>
          </p:cNvSpPr>
          <p:nvPr/>
        </p:nvSpPr>
        <p:spPr>
          <a:xfrm>
            <a:off x="1133088" y="2430162"/>
            <a:ext cx="3864864" cy="17719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500" dirty="0">
                <a:latin typeface="Arial"/>
                <a:cs typeface="Arial"/>
              </a:rPr>
              <a:t>Find other tax credits and incentives information here: </a:t>
            </a:r>
            <a:r>
              <a:rPr lang="en-US" sz="1500" dirty="0">
                <a:latin typeface="Arial"/>
                <a:cs typeface="Arial"/>
                <a:hlinkClick r:id="rId2" tooltip="https://thinkmoco.com/incentives"/>
              </a:rPr>
              <a:t>thinkmoco.com/incentives</a:t>
            </a:r>
            <a:endParaRPr lang="en-US" sz="1500" dirty="0">
              <a:latin typeface="Arial"/>
              <a:ea typeface="+mn-lt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1500" dirty="0">
                <a:ln w="0"/>
                <a:solidFill>
                  <a:schemeClr val="bg1">
                    <a:lumMod val="65000"/>
                  </a:schemeClr>
                </a:solidFill>
                <a:latin typeface="Arial"/>
                <a:ea typeface="+mn-lt"/>
                <a:cs typeface="Arial"/>
              </a:rPr>
              <a:t>—</a:t>
            </a:r>
            <a:endParaRPr lang="en-US" dirty="0">
              <a:solidFill>
                <a:schemeClr val="bg1">
                  <a:lumMod val="65000"/>
                </a:schemeClr>
              </a:solidFill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1500" dirty="0">
                <a:ln w="0"/>
                <a:latin typeface="Arial"/>
                <a:ea typeface="+mn-lt"/>
                <a:cs typeface="+mn-lt"/>
              </a:rPr>
              <a:t>Biotech Investment Tax Credits</a:t>
            </a:r>
            <a:endParaRPr lang="en-US" sz="1500" dirty="0">
              <a:latin typeface="Arial"/>
              <a:ea typeface="+mn-lt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1500" dirty="0">
                <a:ln w="0"/>
                <a:solidFill>
                  <a:schemeClr val="bg1">
                    <a:lumMod val="65000"/>
                  </a:schemeClr>
                </a:solidFill>
                <a:latin typeface="Arial"/>
                <a:ea typeface="+mn-lt"/>
                <a:cs typeface="Arial"/>
              </a:rPr>
              <a:t>—</a:t>
            </a:r>
            <a:endParaRPr lang="en-US" dirty="0">
              <a:solidFill>
                <a:schemeClr val="bg1">
                  <a:lumMod val="65000"/>
                </a:schemeClr>
              </a:solidFill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en-US" sz="1500" dirty="0">
                <a:ln w="0"/>
                <a:latin typeface="Arial"/>
                <a:ea typeface="+mn-lt"/>
                <a:cs typeface="+mn-lt"/>
              </a:rPr>
              <a:t>Local matching SBIR grants </a:t>
            </a:r>
            <a:endParaRPr lang="en-US" sz="1500" dirty="0">
              <a:latin typeface="Arial"/>
              <a:ea typeface="+mn-lt"/>
              <a:cs typeface="Arial"/>
            </a:endParaRPr>
          </a:p>
        </p:txBody>
      </p:sp>
      <p:pic>
        <p:nvPicPr>
          <p:cNvPr id="7" name="Picture 6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691EBF94-CFB9-F442-8DA0-26FF176FC3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r="20765"/>
          <a:stretch/>
        </p:blipFill>
        <p:spPr>
          <a:xfrm flipH="1">
            <a:off x="6103087" y="-4091"/>
            <a:ext cx="608891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B74F25-4577-F64D-8DDE-8EE164D73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43106" y="-4091"/>
            <a:ext cx="1948894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9E02B5-3890-2A45-9C81-8ECADD671E3F}"/>
              </a:ext>
            </a:extLst>
          </p:cNvPr>
          <p:cNvSpPr/>
          <p:nvPr/>
        </p:nvSpPr>
        <p:spPr>
          <a:xfrm>
            <a:off x="617803" y="399416"/>
            <a:ext cx="49818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Tax Credits &amp; Incentives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CDC88E-9A2C-2142-8B1B-2B8FF4B10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CD5497-5C26-DA42-BE68-8597DA8D3BE8}"/>
              </a:ext>
            </a:extLst>
          </p:cNvPr>
          <p:cNvSpPr txBox="1"/>
          <p:nvPr/>
        </p:nvSpPr>
        <p:spPr>
          <a:xfrm>
            <a:off x="1343544" y="6158601"/>
            <a:ext cx="3449669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</a:pPr>
            <a:r>
              <a:rPr lang="en-US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O N T G O M E R Y   C O U N T Y   E C O N O M I C   </a:t>
            </a:r>
            <a:br>
              <a:rPr lang="en-US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 E V E L O P M E N T   C O R P O R A T I O N</a:t>
            </a:r>
          </a:p>
        </p:txBody>
      </p:sp>
      <p:pic>
        <p:nvPicPr>
          <p:cNvPr id="15" name="Picture 14" descr="A picture containing text,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320CB97E-7564-F447-B04F-3F7DC55DD2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7752"/>
          <a:stretch/>
        </p:blipFill>
        <p:spPr>
          <a:xfrm>
            <a:off x="153646" y="5774267"/>
            <a:ext cx="1272713" cy="854921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23EAADF5-932D-DF44-B3B1-B3AEB3F4FD53}"/>
              </a:ext>
            </a:extLst>
          </p:cNvPr>
          <p:cNvSpPr txBox="1">
            <a:spLocks/>
          </p:cNvSpPr>
          <p:nvPr/>
        </p:nvSpPr>
        <p:spPr>
          <a:xfrm>
            <a:off x="1135946" y="4292714"/>
            <a:ext cx="3864864" cy="6543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We work with new companies to </a:t>
            </a:r>
            <a:b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create incentive packages customized </a:t>
            </a:r>
            <a:b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to specific needs.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148EF933-0402-B24F-B356-911EA2DC71D3}"/>
              </a:ext>
            </a:extLst>
          </p:cNvPr>
          <p:cNvSpPr txBox="1">
            <a:spLocks/>
          </p:cNvSpPr>
          <p:nvPr/>
        </p:nvSpPr>
        <p:spPr>
          <a:xfrm>
            <a:off x="1127708" y="1691119"/>
            <a:ext cx="3864864" cy="8549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500" dirty="0">
                <a:ln w="0"/>
                <a:latin typeface="Arial"/>
                <a:ea typeface="+mn-lt"/>
                <a:cs typeface="+mn-lt"/>
                <a:hlinkClick r:id="rId6"/>
              </a:rPr>
              <a:t>MOVE Grant</a:t>
            </a:r>
            <a:r>
              <a:rPr lang="en-US" sz="1500" dirty="0">
                <a:ln w="0"/>
                <a:latin typeface="Arial"/>
                <a:ea typeface="+mn-lt"/>
                <a:cs typeface="+mn-lt"/>
              </a:rPr>
              <a:t> –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One-time grant available to new businesses that move to the county with a signed commercial lease.</a:t>
            </a:r>
          </a:p>
        </p:txBody>
      </p:sp>
    </p:spTree>
    <p:extLst>
      <p:ext uri="{BB962C8B-B14F-4D97-AF65-F5344CB8AC3E}">
        <p14:creationId xmlns:p14="http://schemas.microsoft.com/office/powerpoint/2010/main" val="2296059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0B0DB3-C61F-074C-8E67-72321E044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243106" y="0"/>
            <a:ext cx="1948894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394F9E-D8AB-8F48-96DA-80C69E3D5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360E6-1C47-9347-B8BB-73E3F8479DD6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A2FD98-B4DA-BA4D-B062-47BA5866B446}"/>
              </a:ext>
            </a:extLst>
          </p:cNvPr>
          <p:cNvSpPr/>
          <p:nvPr/>
        </p:nvSpPr>
        <p:spPr>
          <a:xfrm>
            <a:off x="617803" y="399416"/>
            <a:ext cx="944208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Arial" charset="0"/>
                <a:ea typeface="Arial" charset="0"/>
                <a:cs typeface="Arial" charset="0"/>
              </a:rPr>
              <a:t>MCEDC Resource Guide</a:t>
            </a:r>
            <a:br>
              <a:rPr lang="en-US" sz="3000" dirty="0">
                <a:latin typeface="Arial" charset="0"/>
                <a:ea typeface="Arial" charset="0"/>
                <a:cs typeface="Arial" charset="0"/>
              </a:rPr>
            </a:b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(English and Spanish versions available) </a:t>
            </a:r>
            <a:endParaRPr lang="en-US" sz="15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1F78DC-2346-7743-A9EA-7874C2E08C95}"/>
              </a:ext>
            </a:extLst>
          </p:cNvPr>
          <p:cNvSpPr txBox="1"/>
          <p:nvPr/>
        </p:nvSpPr>
        <p:spPr>
          <a:xfrm>
            <a:off x="1115218" y="1592061"/>
            <a:ext cx="41667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C00000"/>
              </a:buClr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Includes: </a:t>
            </a:r>
          </a:p>
          <a:p>
            <a:pPr marL="285750" indent="-285750" fontAlgn="base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Funding and Access to Capital  </a:t>
            </a:r>
          </a:p>
          <a:p>
            <a:pPr marL="285750" indent="-285750" fontAlgn="base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Training </a:t>
            </a:r>
          </a:p>
          <a:p>
            <a:pPr marL="285750" indent="-285750" fontAlgn="base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Diversity, Equity and Inclusion-Oriented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Assistance </a:t>
            </a:r>
          </a:p>
          <a:p>
            <a:pPr marL="285750" indent="-285750" fontAlgn="base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Site Selection </a:t>
            </a:r>
          </a:p>
          <a:p>
            <a:pPr marL="285750" indent="-285750" fontAlgn="base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Industry-Specific Support </a:t>
            </a:r>
          </a:p>
          <a:p>
            <a:pPr marL="285750" indent="-285750" fontAlgn="base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Shared Spaces </a:t>
            </a:r>
          </a:p>
          <a:p>
            <a:pPr marL="285750" indent="-285750" fontAlgn="base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Workforce Development </a:t>
            </a:r>
          </a:p>
          <a:p>
            <a:pPr marL="285750" indent="-285750" fontAlgn="base">
              <a:spcBef>
                <a:spcPts val="6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Chambers of Commerce</a:t>
            </a:r>
          </a:p>
        </p:txBody>
      </p:sp>
      <p:pic>
        <p:nvPicPr>
          <p:cNvPr id="10" name="Picture 9" descr="A group of people walking on a sidewalk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366695B2-D595-8C4C-B21D-5EBFDDCFE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968" y="1441749"/>
            <a:ext cx="3106954" cy="402188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27E75C-C505-854A-A399-3802588A2F2F}"/>
              </a:ext>
            </a:extLst>
          </p:cNvPr>
          <p:cNvSpPr txBox="1"/>
          <p:nvPr/>
        </p:nvSpPr>
        <p:spPr>
          <a:xfrm>
            <a:off x="6925375" y="5600159"/>
            <a:ext cx="1194640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95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English</a:t>
            </a:r>
            <a:r>
              <a:rPr lang="en-US" sz="95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50">
                <a:latin typeface="Arial" panose="020B0604020202020204" pitchFamily="34" charset="0"/>
                <a:cs typeface="Arial" panose="020B0604020202020204" pitchFamily="34" charset="0"/>
              </a:rPr>
              <a:t>version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9CC9C7-D5DF-C142-849D-397B16F3ADD3}"/>
              </a:ext>
            </a:extLst>
          </p:cNvPr>
          <p:cNvSpPr txBox="1"/>
          <p:nvPr/>
        </p:nvSpPr>
        <p:spPr>
          <a:xfrm>
            <a:off x="8183959" y="5600159"/>
            <a:ext cx="1272713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95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Spanish</a:t>
            </a:r>
            <a:r>
              <a:rPr lang="en-US" sz="950">
                <a:latin typeface="Arial" panose="020B0604020202020204" pitchFamily="34" charset="0"/>
                <a:cs typeface="Arial" panose="020B0604020202020204" pitchFamily="34" charset="0"/>
              </a:rPr>
              <a:t> version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3BF83A-8511-0447-A798-156902BE0194}"/>
              </a:ext>
            </a:extLst>
          </p:cNvPr>
          <p:cNvSpPr txBox="1"/>
          <p:nvPr/>
        </p:nvSpPr>
        <p:spPr>
          <a:xfrm>
            <a:off x="1343544" y="6158601"/>
            <a:ext cx="3449669" cy="482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Clr>
                <a:srgbClr val="C00000"/>
              </a:buClr>
            </a:pPr>
            <a:r>
              <a:rPr lang="en-US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O N T G O M E R Y   C O U N T Y   E C O N O M I C   </a:t>
            </a:r>
            <a:br>
              <a:rPr lang="en-US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 E V E L O P M E N T   C O R P O R A T I O N</a:t>
            </a:r>
          </a:p>
        </p:txBody>
      </p:sp>
      <p:pic>
        <p:nvPicPr>
          <p:cNvPr id="16" name="Picture 15" descr="A picture containing text, businesscard, envelope, vector graphics&#10;&#10;Description automatically generated">
            <a:extLst>
              <a:ext uri="{FF2B5EF4-FFF2-40B4-BE49-F238E27FC236}">
                <a16:creationId xmlns:a16="http://schemas.microsoft.com/office/drawing/2014/main" id="{A3B57036-6381-364A-9E60-5CEE1F4066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7752"/>
          <a:stretch/>
        </p:blipFill>
        <p:spPr>
          <a:xfrm>
            <a:off x="153646" y="5774267"/>
            <a:ext cx="1272713" cy="85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047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3286d60-c194-4c11-821c-856ac534e029">
      <UserInfo>
        <DisplayName>Daniel Parra</DisplayName>
        <AccountId>20</AccountId>
        <AccountType/>
      </UserInfo>
      <UserInfo>
        <DisplayName>Brad L. Stewart</DisplayName>
        <AccountId>208</AccountId>
        <AccountType/>
      </UserInfo>
      <UserInfo>
        <DisplayName>Kristin O'Keefe</DisplayName>
        <AccountId>207</AccountId>
        <AccountType/>
      </UserInfo>
      <UserInfo>
        <DisplayName>Lynn Stander</DisplayName>
        <AccountId>21</AccountId>
        <AccountType/>
      </UserInfo>
      <UserInfo>
        <DisplayName>Nicole Cantarella</DisplayName>
        <AccountId>12</AccountId>
        <AccountType/>
      </UserInfo>
      <UserInfo>
        <DisplayName>Sarah Trujillo</DisplayName>
        <AccountId>221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BB22B0D145FD45A4D664EF743CFD40" ma:contentTypeVersion="12" ma:contentTypeDescription="Create a new document." ma:contentTypeScope="" ma:versionID="7e588de96a49986506b4bdd3c456a08c">
  <xsd:schema xmlns:xsd="http://www.w3.org/2001/XMLSchema" xmlns:xs="http://www.w3.org/2001/XMLSchema" xmlns:p="http://schemas.microsoft.com/office/2006/metadata/properties" xmlns:ns2="4c5eadb1-de21-49cf-aa1c-b92ae3bafc4b" xmlns:ns3="63286d60-c194-4c11-821c-856ac534e029" targetNamespace="http://schemas.microsoft.com/office/2006/metadata/properties" ma:root="true" ma:fieldsID="9cda98996c68fca51e29bf87ad010413" ns2:_="" ns3:_="">
    <xsd:import namespace="4c5eadb1-de21-49cf-aa1c-b92ae3bafc4b"/>
    <xsd:import namespace="63286d60-c194-4c11-821c-856ac534e0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5eadb1-de21-49cf-aa1c-b92ae3bafc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286d60-c194-4c11-821c-856ac534e02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097397-34A1-4E45-A942-A41E1614F6C2}">
  <ds:schemaRefs>
    <ds:schemaRef ds:uri="http://schemas.microsoft.com/office/2006/metadata/properties"/>
    <ds:schemaRef ds:uri="http://www.w3.org/2000/xmlns/"/>
    <ds:schemaRef ds:uri="63286d60-c194-4c11-821c-856ac534e029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5E8CAEF-567B-42E9-994D-76FC651DDF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183A83C-D12F-4B37-B6E5-6D0C0671745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4c5eadb1-de21-49cf-aa1c-b92ae3bafc4b"/>
    <ds:schemaRef ds:uri="63286d60-c194-4c11-821c-856ac534e029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1700</TotalTime>
  <Words>1710</Words>
  <Application>Microsoft Office PowerPoint</Application>
  <PresentationFormat>Widescreen</PresentationFormat>
  <Paragraphs>140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Apple ID</dc:creator>
  <cp:lastModifiedBy>Daniel Parra</cp:lastModifiedBy>
  <cp:revision>16</cp:revision>
  <dcterms:created xsi:type="dcterms:W3CDTF">2021-03-26T18:12:05Z</dcterms:created>
  <dcterms:modified xsi:type="dcterms:W3CDTF">2022-03-15T02:28:25Z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0x010100BEBB22B0D145FD45A4D664EF743CFD40</vt:lpwstr>
  </property>
</Properties>
</file>