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5" r:id="rId5"/>
    <p:sldId id="284" r:id="rId6"/>
    <p:sldId id="324" r:id="rId7"/>
    <p:sldId id="287" r:id="rId8"/>
    <p:sldId id="288" r:id="rId9"/>
    <p:sldId id="293" r:id="rId10"/>
    <p:sldId id="296" r:id="rId11"/>
    <p:sldId id="297" r:id="rId12"/>
    <p:sldId id="298" r:id="rId13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FF99"/>
    <a:srgbClr val="FF9966"/>
    <a:srgbClr val="E8ECAE"/>
    <a:srgbClr val="48968F"/>
    <a:srgbClr val="397771"/>
    <a:srgbClr val="354634"/>
    <a:srgbClr val="3F482E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>
      <p:cViewPr>
        <p:scale>
          <a:sx n="110" d="100"/>
          <a:sy n="110" d="100"/>
        </p:scale>
        <p:origin x="-1560" y="-414"/>
      </p:cViewPr>
      <p:guideLst>
        <p:guide orient="horz" pos="15"/>
        <p:guide pos="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F2EC1-DE92-41FF-A975-949B0F38DC14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B46C3-5273-4B79-8D8C-D43AD27E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38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41F31C-C681-413C-8B49-609C5F9E06E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3070A6-0C16-4DA0-8CE8-FBFE070C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4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070A6-0C16-4DA0-8CE8-FBFE070CF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0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tion1_top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892402" y="2006119"/>
            <a:ext cx="5010293" cy="3344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 descr="VHB_OfficeLocations_ma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62126" y="1"/>
            <a:ext cx="4304858" cy="6189992"/>
          </a:xfrm>
          <a:prstGeom prst="rect">
            <a:avLst/>
          </a:prstGeom>
        </p:spPr>
      </p:pic>
      <p:sp>
        <p:nvSpPr>
          <p:cNvPr id="18" name="Title Placeholder 1"/>
          <p:cNvSpPr txBox="1">
            <a:spLocks/>
          </p:cNvSpPr>
          <p:nvPr userDrawn="1"/>
        </p:nvSpPr>
        <p:spPr>
          <a:xfrm>
            <a:off x="3897838" y="1117125"/>
            <a:ext cx="5013325" cy="609866"/>
          </a:xfrm>
          <a:prstGeom prst="rect">
            <a:avLst/>
          </a:prstGeom>
        </p:spPr>
        <p:txBody>
          <a:bodyPr vert="horz" lIns="0" tIns="0" rIns="9144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482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VHB Office Locations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482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7211544" y="329835"/>
            <a:ext cx="603309" cy="604159"/>
          </a:xfrm>
          <a:prstGeom prst="ellipse">
            <a:avLst/>
          </a:prstGeom>
          <a:solidFill>
            <a:srgbClr val="397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1" name="Picture 20" descr="VHB_White_LogoOnly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38275" y="355735"/>
            <a:ext cx="553720" cy="552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tion1_cover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7800" y="941917"/>
            <a:ext cx="5943600" cy="1225021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4300" y="4011083"/>
            <a:ext cx="5257800" cy="120650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spcAft>
                <a:spcPts val="0"/>
              </a:spcAft>
              <a:buNone/>
              <a:defRPr sz="1400" baseline="0">
                <a:solidFill>
                  <a:srgbClr val="E8EC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to</a:t>
            </a:r>
          </a:p>
          <a:p>
            <a:r>
              <a:rPr lang="en-US" dirty="0" smtClean="0"/>
              <a:t>CLIENT NAME</a:t>
            </a:r>
          </a:p>
          <a:p>
            <a:endParaRPr lang="en-US" dirty="0" smtClean="0"/>
          </a:p>
          <a:p>
            <a:r>
              <a:rPr lang="en-US" dirty="0" smtClean="0"/>
              <a:t>presented by</a:t>
            </a:r>
          </a:p>
          <a:p>
            <a:r>
              <a:rPr lang="en-US" dirty="0" err="1" smtClean="0"/>
              <a:t>Vanasse</a:t>
            </a:r>
            <a:r>
              <a:rPr lang="en-US" dirty="0" smtClean="0"/>
              <a:t> </a:t>
            </a:r>
            <a:r>
              <a:rPr lang="en-US" dirty="0" err="1" smtClean="0"/>
              <a:t>Hangen</a:t>
            </a:r>
            <a:r>
              <a:rPr lang="en-US" dirty="0" smtClean="0"/>
              <a:t> Brustlin, Inc.</a:t>
            </a:r>
            <a:endParaRPr lang="en-US" dirty="0"/>
          </a:p>
        </p:txBody>
      </p:sp>
      <p:pic>
        <p:nvPicPr>
          <p:cNvPr id="8" name="Picture 7" descr="VHB_White_LogoOnly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675" y="993127"/>
            <a:ext cx="1612900" cy="1608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48834"/>
            <a:ext cx="8483601" cy="609866"/>
          </a:xfrm>
        </p:spPr>
        <p:txBody>
          <a:bodyPr/>
          <a:lstStyle>
            <a:lvl1pPr>
              <a:defRPr>
                <a:solidFill>
                  <a:srgbClr val="354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006125"/>
            <a:ext cx="8479363" cy="3390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l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068917"/>
            <a:ext cx="8229600" cy="6098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894418"/>
            <a:ext cx="4038600" cy="3175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894418"/>
            <a:ext cx="4038600" cy="3175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1217084"/>
            <a:ext cx="3008313" cy="6244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021417"/>
            <a:ext cx="3008313" cy="3083719"/>
          </a:xfrm>
        </p:spPr>
        <p:txBody>
          <a:bodyPr lIns="0"/>
          <a:lstStyle>
            <a:lvl1pPr marL="114300" indent="-114300">
              <a:buFont typeface="Wingdings" pitchFamily="2" charset="2"/>
              <a:buChar char="§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068917"/>
            <a:ext cx="8229600" cy="6098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5715001"/>
          </a:xfrm>
          <a:prstGeom prst="rect">
            <a:avLst/>
          </a:prstGeom>
          <a:solidFill>
            <a:srgbClr val="E8E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Option1_topbann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7838" y="1117125"/>
            <a:ext cx="5089525" cy="609866"/>
          </a:xfrm>
          <a:prstGeom prst="rect">
            <a:avLst/>
          </a:prstGeom>
        </p:spPr>
        <p:txBody>
          <a:bodyPr vert="horz" lIns="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1488" y="2006125"/>
            <a:ext cx="5095875" cy="339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6400" y="285751"/>
            <a:ext cx="471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Montgomery County Rapid Transit System (RTS) Service Planning and System Integration Study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11544" y="329835"/>
            <a:ext cx="603309" cy="604159"/>
          </a:xfrm>
          <a:prstGeom prst="ellipse">
            <a:avLst/>
          </a:prstGeom>
          <a:solidFill>
            <a:srgbClr val="397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 descr="VHB_White_LogoOnly.w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8275" y="355735"/>
            <a:ext cx="553720" cy="5523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4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F48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0"/>
        </a:spcBef>
        <a:spcAft>
          <a:spcPts val="900"/>
        </a:spcAft>
        <a:buClr>
          <a:schemeClr val="accent3">
            <a:lumMod val="75000"/>
          </a:schemeClr>
        </a:buClr>
        <a:buSzPct val="60000"/>
        <a:buFont typeface="Wingdings" pitchFamily="2" charset="2"/>
        <a:buChar char="n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01638" indent="-173038" algn="l" defTabSz="914400" rtl="0" eaLnBrk="1" latinLnBrk="0" hangingPunct="1">
        <a:spcBef>
          <a:spcPts val="0"/>
        </a:spcBef>
        <a:spcAft>
          <a:spcPts val="450"/>
        </a:spcAft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41363" indent="-228600" algn="l" defTabSz="914400" rtl="0" eaLnBrk="1" latinLnBrk="0" hangingPunct="1">
        <a:spcBef>
          <a:spcPts val="0"/>
        </a:spcBef>
        <a:spcAft>
          <a:spcPts val="225"/>
        </a:spcAft>
        <a:buClr>
          <a:schemeClr val="bg2">
            <a:lumMod val="50000"/>
          </a:schemeClr>
        </a:buClr>
        <a:buSzPct val="50000"/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17799" y="992045"/>
            <a:ext cx="6124275" cy="1388852"/>
          </a:xfrm>
        </p:spPr>
        <p:txBody>
          <a:bodyPr/>
          <a:lstStyle/>
          <a:p>
            <a:r>
              <a:rPr lang="en-US" dirty="0" smtClean="0"/>
              <a:t>Service Planning Work Group Meeting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54300" y="3691920"/>
            <a:ext cx="5257800" cy="1811733"/>
          </a:xfrm>
        </p:spPr>
        <p:txBody>
          <a:bodyPr>
            <a:noAutofit/>
          </a:bodyPr>
          <a:lstStyle/>
          <a:p>
            <a:r>
              <a:rPr lang="en-US" dirty="0" smtClean="0"/>
              <a:t>Presented </a:t>
            </a:r>
            <a:r>
              <a:rPr lang="en-US" dirty="0" smtClean="0"/>
              <a:t>to</a:t>
            </a:r>
          </a:p>
          <a:p>
            <a:r>
              <a:rPr lang="en-US" b="1" dirty="0" smtClean="0"/>
              <a:t>RTS Service Planning Work Group, and </a:t>
            </a:r>
            <a:endParaRPr lang="en-US" b="1" dirty="0" smtClean="0"/>
          </a:p>
          <a:p>
            <a:r>
              <a:rPr lang="en-US" b="1" dirty="0" smtClean="0"/>
              <a:t>Montgomery County Department of Transportation</a:t>
            </a:r>
          </a:p>
          <a:p>
            <a:endParaRPr lang="en-US" dirty="0" smtClean="0"/>
          </a:p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Dan Goldfarb, P.E.</a:t>
            </a:r>
          </a:p>
          <a:p>
            <a:r>
              <a:rPr lang="en-US" dirty="0"/>
              <a:t>Transportation Planning Manager Tyson Corner Office</a:t>
            </a:r>
          </a:p>
          <a:p>
            <a:r>
              <a:rPr lang="en-US" dirty="0" err="1"/>
              <a:t>Vanasse</a:t>
            </a:r>
            <a:r>
              <a:rPr lang="en-US" dirty="0"/>
              <a:t> </a:t>
            </a:r>
            <a:r>
              <a:rPr lang="en-US" dirty="0" err="1"/>
              <a:t>Hangen</a:t>
            </a:r>
            <a:r>
              <a:rPr lang="en-US" dirty="0"/>
              <a:t> Brustlin</a:t>
            </a:r>
            <a:r>
              <a:rPr lang="en-US" dirty="0" smtClean="0"/>
              <a:t>, Inc. &amp; FITP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95306" y="5485626"/>
            <a:ext cx="119763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  <a:buClr>
                <a:schemeClr val="accent3">
                  <a:lumMod val="75000"/>
                </a:schemeClr>
              </a:buClr>
              <a:buSzPct val="60000"/>
            </a:pPr>
            <a:r>
              <a:rPr lang="en-US" sz="1200" dirty="0" smtClean="0">
                <a:solidFill>
                  <a:srgbClr val="E8ECAE"/>
                </a:solidFill>
              </a:rPr>
              <a:t>August 21, </a:t>
            </a:r>
            <a:r>
              <a:rPr lang="en-US" sz="1200" dirty="0">
                <a:solidFill>
                  <a:srgbClr val="E8ECAE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7542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48" y="1360429"/>
            <a:ext cx="5028605" cy="38843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51" y="866260"/>
            <a:ext cx="3848099" cy="609866"/>
          </a:xfrm>
        </p:spPr>
        <p:txBody>
          <a:bodyPr/>
          <a:lstStyle/>
          <a:p>
            <a:r>
              <a:rPr lang="en-US" dirty="0" smtClean="0"/>
              <a:t>US 29 Corridor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536191"/>
            <a:ext cx="3533776" cy="30444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Action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Consistent with Functional Master Plan Draft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Objective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Continuation of High Transit Mode Share to Silver Spring/DC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Continuation of the Existing High Level of Service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Provide Connection between Corridor Activity Centers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Silver Spring CBD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White Oak/FDA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Key Stations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2"/>
            <a:endParaRPr lang="en-US" sz="1000" dirty="0" smtClean="0"/>
          </a:p>
        </p:txBody>
      </p:sp>
      <p:sp>
        <p:nvSpPr>
          <p:cNvPr id="4" name="Freeform 3"/>
          <p:cNvSpPr/>
          <p:nvPr/>
        </p:nvSpPr>
        <p:spPr>
          <a:xfrm>
            <a:off x="6989196" y="2727297"/>
            <a:ext cx="1478942" cy="2178722"/>
          </a:xfrm>
          <a:custGeom>
            <a:avLst/>
            <a:gdLst>
              <a:gd name="connsiteX0" fmla="*/ 1478942 w 1478942"/>
              <a:gd name="connsiteY0" fmla="*/ 0 h 2178722"/>
              <a:gd name="connsiteX1" fmla="*/ 1447137 w 1478942"/>
              <a:gd name="connsiteY1" fmla="*/ 47708 h 2178722"/>
              <a:gd name="connsiteX2" fmla="*/ 1431234 w 1478942"/>
              <a:gd name="connsiteY2" fmla="*/ 79513 h 2178722"/>
              <a:gd name="connsiteX3" fmla="*/ 1383527 w 1478942"/>
              <a:gd name="connsiteY3" fmla="*/ 159026 h 2178722"/>
              <a:gd name="connsiteX4" fmla="*/ 1351721 w 1478942"/>
              <a:gd name="connsiteY4" fmla="*/ 206734 h 2178722"/>
              <a:gd name="connsiteX5" fmla="*/ 1335819 w 1478942"/>
              <a:gd name="connsiteY5" fmla="*/ 230588 h 2178722"/>
              <a:gd name="connsiteX6" fmla="*/ 1319916 w 1478942"/>
              <a:gd name="connsiteY6" fmla="*/ 278296 h 2178722"/>
              <a:gd name="connsiteX7" fmla="*/ 1311965 w 1478942"/>
              <a:gd name="connsiteY7" fmla="*/ 302150 h 2178722"/>
              <a:gd name="connsiteX8" fmla="*/ 1296062 w 1478942"/>
              <a:gd name="connsiteY8" fmla="*/ 326004 h 2178722"/>
              <a:gd name="connsiteX9" fmla="*/ 1272208 w 1478942"/>
              <a:gd name="connsiteY9" fmla="*/ 397566 h 2178722"/>
              <a:gd name="connsiteX10" fmla="*/ 1264257 w 1478942"/>
              <a:gd name="connsiteY10" fmla="*/ 421420 h 2178722"/>
              <a:gd name="connsiteX11" fmla="*/ 1248354 w 1478942"/>
              <a:gd name="connsiteY11" fmla="*/ 445273 h 2178722"/>
              <a:gd name="connsiteX12" fmla="*/ 1224500 w 1478942"/>
              <a:gd name="connsiteY12" fmla="*/ 492981 h 2178722"/>
              <a:gd name="connsiteX13" fmla="*/ 1216549 w 1478942"/>
              <a:gd name="connsiteY13" fmla="*/ 516835 h 2178722"/>
              <a:gd name="connsiteX14" fmla="*/ 1192695 w 1478942"/>
              <a:gd name="connsiteY14" fmla="*/ 532738 h 2178722"/>
              <a:gd name="connsiteX15" fmla="*/ 1176793 w 1478942"/>
              <a:gd name="connsiteY15" fmla="*/ 556592 h 2178722"/>
              <a:gd name="connsiteX16" fmla="*/ 1168841 w 1478942"/>
              <a:gd name="connsiteY16" fmla="*/ 580446 h 2178722"/>
              <a:gd name="connsiteX17" fmla="*/ 1105231 w 1478942"/>
              <a:gd name="connsiteY17" fmla="*/ 652007 h 2178722"/>
              <a:gd name="connsiteX18" fmla="*/ 1065474 w 1478942"/>
              <a:gd name="connsiteY18" fmla="*/ 691764 h 2178722"/>
              <a:gd name="connsiteX19" fmla="*/ 1057523 w 1478942"/>
              <a:gd name="connsiteY19" fmla="*/ 715618 h 2178722"/>
              <a:gd name="connsiteX20" fmla="*/ 1009815 w 1478942"/>
              <a:gd name="connsiteY20" fmla="*/ 763326 h 2178722"/>
              <a:gd name="connsiteX21" fmla="*/ 1001864 w 1478942"/>
              <a:gd name="connsiteY21" fmla="*/ 787180 h 2178722"/>
              <a:gd name="connsiteX22" fmla="*/ 970059 w 1478942"/>
              <a:gd name="connsiteY22" fmla="*/ 834887 h 2178722"/>
              <a:gd name="connsiteX23" fmla="*/ 954156 w 1478942"/>
              <a:gd name="connsiteY23" fmla="*/ 882595 h 2178722"/>
              <a:gd name="connsiteX24" fmla="*/ 946205 w 1478942"/>
              <a:gd name="connsiteY24" fmla="*/ 906449 h 2178722"/>
              <a:gd name="connsiteX25" fmla="*/ 914400 w 1478942"/>
              <a:gd name="connsiteY25" fmla="*/ 954157 h 2178722"/>
              <a:gd name="connsiteX26" fmla="*/ 898497 w 1478942"/>
              <a:gd name="connsiteY26" fmla="*/ 978011 h 2178722"/>
              <a:gd name="connsiteX27" fmla="*/ 842838 w 1478942"/>
              <a:gd name="connsiteY27" fmla="*/ 1033670 h 2178722"/>
              <a:gd name="connsiteX28" fmla="*/ 818984 w 1478942"/>
              <a:gd name="connsiteY28" fmla="*/ 1057524 h 2178722"/>
              <a:gd name="connsiteX29" fmla="*/ 771276 w 1478942"/>
              <a:gd name="connsiteY29" fmla="*/ 1073426 h 2178722"/>
              <a:gd name="connsiteX30" fmla="*/ 747422 w 1478942"/>
              <a:gd name="connsiteY30" fmla="*/ 1097280 h 2178722"/>
              <a:gd name="connsiteX31" fmla="*/ 723568 w 1478942"/>
              <a:gd name="connsiteY31" fmla="*/ 1113183 h 2178722"/>
              <a:gd name="connsiteX32" fmla="*/ 707666 w 1478942"/>
              <a:gd name="connsiteY32" fmla="*/ 1137037 h 2178722"/>
              <a:gd name="connsiteX33" fmla="*/ 636104 w 1478942"/>
              <a:gd name="connsiteY33" fmla="*/ 1176793 h 2178722"/>
              <a:gd name="connsiteX34" fmla="*/ 580445 w 1478942"/>
              <a:gd name="connsiteY34" fmla="*/ 1232453 h 2178722"/>
              <a:gd name="connsiteX35" fmla="*/ 548640 w 1478942"/>
              <a:gd name="connsiteY35" fmla="*/ 1264258 h 2178722"/>
              <a:gd name="connsiteX36" fmla="*/ 540688 w 1478942"/>
              <a:gd name="connsiteY36" fmla="*/ 1288112 h 2178722"/>
              <a:gd name="connsiteX37" fmla="*/ 492980 w 1478942"/>
              <a:gd name="connsiteY37" fmla="*/ 1311966 h 2178722"/>
              <a:gd name="connsiteX38" fmla="*/ 469127 w 1478942"/>
              <a:gd name="connsiteY38" fmla="*/ 1327868 h 2178722"/>
              <a:gd name="connsiteX39" fmla="*/ 453224 w 1478942"/>
              <a:gd name="connsiteY39" fmla="*/ 1351722 h 2178722"/>
              <a:gd name="connsiteX40" fmla="*/ 429370 w 1478942"/>
              <a:gd name="connsiteY40" fmla="*/ 1367625 h 2178722"/>
              <a:gd name="connsiteX41" fmla="*/ 421419 w 1478942"/>
              <a:gd name="connsiteY41" fmla="*/ 1391479 h 2178722"/>
              <a:gd name="connsiteX42" fmla="*/ 381662 w 1478942"/>
              <a:gd name="connsiteY42" fmla="*/ 1431235 h 2178722"/>
              <a:gd name="connsiteX43" fmla="*/ 341906 w 1478942"/>
              <a:gd name="connsiteY43" fmla="*/ 1470992 h 2178722"/>
              <a:gd name="connsiteX44" fmla="*/ 326003 w 1478942"/>
              <a:gd name="connsiteY44" fmla="*/ 1494846 h 2178722"/>
              <a:gd name="connsiteX45" fmla="*/ 302149 w 1478942"/>
              <a:gd name="connsiteY45" fmla="*/ 1518700 h 2178722"/>
              <a:gd name="connsiteX46" fmla="*/ 278295 w 1478942"/>
              <a:gd name="connsiteY46" fmla="*/ 1566407 h 2178722"/>
              <a:gd name="connsiteX47" fmla="*/ 254441 w 1478942"/>
              <a:gd name="connsiteY47" fmla="*/ 1614115 h 2178722"/>
              <a:gd name="connsiteX48" fmla="*/ 222636 w 1478942"/>
              <a:gd name="connsiteY48" fmla="*/ 1685677 h 2178722"/>
              <a:gd name="connsiteX49" fmla="*/ 214685 w 1478942"/>
              <a:gd name="connsiteY49" fmla="*/ 1709531 h 2178722"/>
              <a:gd name="connsiteX50" fmla="*/ 182880 w 1478942"/>
              <a:gd name="connsiteY50" fmla="*/ 1757239 h 2178722"/>
              <a:gd name="connsiteX51" fmla="*/ 166977 w 1478942"/>
              <a:gd name="connsiteY51" fmla="*/ 1820849 h 2178722"/>
              <a:gd name="connsiteX52" fmla="*/ 151074 w 1478942"/>
              <a:gd name="connsiteY52" fmla="*/ 1844703 h 2178722"/>
              <a:gd name="connsiteX53" fmla="*/ 143123 w 1478942"/>
              <a:gd name="connsiteY53" fmla="*/ 1876508 h 2178722"/>
              <a:gd name="connsiteX54" fmla="*/ 135172 w 1478942"/>
              <a:gd name="connsiteY54" fmla="*/ 1900362 h 2178722"/>
              <a:gd name="connsiteX55" fmla="*/ 119269 w 1478942"/>
              <a:gd name="connsiteY55" fmla="*/ 1963973 h 2178722"/>
              <a:gd name="connsiteX56" fmla="*/ 103367 w 1478942"/>
              <a:gd name="connsiteY56" fmla="*/ 1987826 h 2178722"/>
              <a:gd name="connsiteX57" fmla="*/ 95415 w 1478942"/>
              <a:gd name="connsiteY57" fmla="*/ 2011680 h 2178722"/>
              <a:gd name="connsiteX58" fmla="*/ 63610 w 1478942"/>
              <a:gd name="connsiteY58" fmla="*/ 2059388 h 2178722"/>
              <a:gd name="connsiteX59" fmla="*/ 47707 w 1478942"/>
              <a:gd name="connsiteY59" fmla="*/ 2107096 h 2178722"/>
              <a:gd name="connsiteX60" fmla="*/ 39756 w 1478942"/>
              <a:gd name="connsiteY60" fmla="*/ 2130950 h 2178722"/>
              <a:gd name="connsiteX61" fmla="*/ 15902 w 1478942"/>
              <a:gd name="connsiteY61" fmla="*/ 2154804 h 2178722"/>
              <a:gd name="connsiteX62" fmla="*/ 0 w 1478942"/>
              <a:gd name="connsiteY62" fmla="*/ 2178658 h 21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478942" h="2178722">
                <a:moveTo>
                  <a:pt x="1478942" y="0"/>
                </a:moveTo>
                <a:cubicBezTo>
                  <a:pt x="1468340" y="15903"/>
                  <a:pt x="1456970" y="31319"/>
                  <a:pt x="1447137" y="47708"/>
                </a:cubicBezTo>
                <a:cubicBezTo>
                  <a:pt x="1441039" y="57872"/>
                  <a:pt x="1437115" y="69222"/>
                  <a:pt x="1431234" y="79513"/>
                </a:cubicBezTo>
                <a:cubicBezTo>
                  <a:pt x="1415899" y="106350"/>
                  <a:pt x="1400672" y="133308"/>
                  <a:pt x="1383527" y="159026"/>
                </a:cubicBezTo>
                <a:lnTo>
                  <a:pt x="1351721" y="206734"/>
                </a:lnTo>
                <a:cubicBezTo>
                  <a:pt x="1346420" y="214685"/>
                  <a:pt x="1338841" y="221522"/>
                  <a:pt x="1335819" y="230588"/>
                </a:cubicBezTo>
                <a:lnTo>
                  <a:pt x="1319916" y="278296"/>
                </a:lnTo>
                <a:cubicBezTo>
                  <a:pt x="1317266" y="286247"/>
                  <a:pt x="1316614" y="295176"/>
                  <a:pt x="1311965" y="302150"/>
                </a:cubicBezTo>
                <a:lnTo>
                  <a:pt x="1296062" y="326004"/>
                </a:lnTo>
                <a:lnTo>
                  <a:pt x="1272208" y="397566"/>
                </a:lnTo>
                <a:cubicBezTo>
                  <a:pt x="1269558" y="405517"/>
                  <a:pt x="1268906" y="414446"/>
                  <a:pt x="1264257" y="421420"/>
                </a:cubicBezTo>
                <a:lnTo>
                  <a:pt x="1248354" y="445273"/>
                </a:lnTo>
                <a:cubicBezTo>
                  <a:pt x="1228369" y="505230"/>
                  <a:pt x="1255328" y="431326"/>
                  <a:pt x="1224500" y="492981"/>
                </a:cubicBezTo>
                <a:cubicBezTo>
                  <a:pt x="1220752" y="500478"/>
                  <a:pt x="1221785" y="510290"/>
                  <a:pt x="1216549" y="516835"/>
                </a:cubicBezTo>
                <a:cubicBezTo>
                  <a:pt x="1210579" y="524297"/>
                  <a:pt x="1200646" y="527437"/>
                  <a:pt x="1192695" y="532738"/>
                </a:cubicBezTo>
                <a:cubicBezTo>
                  <a:pt x="1187394" y="540689"/>
                  <a:pt x="1181067" y="548045"/>
                  <a:pt x="1176793" y="556592"/>
                </a:cubicBezTo>
                <a:cubicBezTo>
                  <a:pt x="1173045" y="564089"/>
                  <a:pt x="1172911" y="573119"/>
                  <a:pt x="1168841" y="580446"/>
                </a:cubicBezTo>
                <a:cubicBezTo>
                  <a:pt x="1123143" y="662701"/>
                  <a:pt x="1156862" y="600376"/>
                  <a:pt x="1105231" y="652007"/>
                </a:cubicBezTo>
                <a:cubicBezTo>
                  <a:pt x="1052222" y="705016"/>
                  <a:pt x="1129085" y="649356"/>
                  <a:pt x="1065474" y="691764"/>
                </a:cubicBezTo>
                <a:cubicBezTo>
                  <a:pt x="1062824" y="699715"/>
                  <a:pt x="1062669" y="709002"/>
                  <a:pt x="1057523" y="715618"/>
                </a:cubicBezTo>
                <a:cubicBezTo>
                  <a:pt x="1043716" y="733370"/>
                  <a:pt x="1009815" y="763326"/>
                  <a:pt x="1009815" y="763326"/>
                </a:cubicBezTo>
                <a:cubicBezTo>
                  <a:pt x="1007165" y="771277"/>
                  <a:pt x="1005934" y="779853"/>
                  <a:pt x="1001864" y="787180"/>
                </a:cubicBezTo>
                <a:cubicBezTo>
                  <a:pt x="992582" y="803887"/>
                  <a:pt x="976103" y="816756"/>
                  <a:pt x="970059" y="834887"/>
                </a:cubicBezTo>
                <a:lnTo>
                  <a:pt x="954156" y="882595"/>
                </a:lnTo>
                <a:cubicBezTo>
                  <a:pt x="951506" y="890546"/>
                  <a:pt x="950854" y="899475"/>
                  <a:pt x="946205" y="906449"/>
                </a:cubicBezTo>
                <a:lnTo>
                  <a:pt x="914400" y="954157"/>
                </a:lnTo>
                <a:lnTo>
                  <a:pt x="898497" y="978011"/>
                </a:lnTo>
                <a:cubicBezTo>
                  <a:pt x="880506" y="1031987"/>
                  <a:pt x="906633" y="969875"/>
                  <a:pt x="842838" y="1033670"/>
                </a:cubicBezTo>
                <a:cubicBezTo>
                  <a:pt x="834887" y="1041621"/>
                  <a:pt x="828814" y="1052063"/>
                  <a:pt x="818984" y="1057524"/>
                </a:cubicBezTo>
                <a:cubicBezTo>
                  <a:pt x="804331" y="1065665"/>
                  <a:pt x="771276" y="1073426"/>
                  <a:pt x="771276" y="1073426"/>
                </a:cubicBezTo>
                <a:cubicBezTo>
                  <a:pt x="763325" y="1081377"/>
                  <a:pt x="756061" y="1090081"/>
                  <a:pt x="747422" y="1097280"/>
                </a:cubicBezTo>
                <a:cubicBezTo>
                  <a:pt x="740081" y="1103398"/>
                  <a:pt x="730325" y="1106426"/>
                  <a:pt x="723568" y="1113183"/>
                </a:cubicBezTo>
                <a:cubicBezTo>
                  <a:pt x="716811" y="1119940"/>
                  <a:pt x="714858" y="1130744"/>
                  <a:pt x="707666" y="1137037"/>
                </a:cubicBezTo>
                <a:cubicBezTo>
                  <a:pt x="674016" y="1166481"/>
                  <a:pt x="668867" y="1165873"/>
                  <a:pt x="636104" y="1176793"/>
                </a:cubicBezTo>
                <a:cubicBezTo>
                  <a:pt x="599650" y="1231475"/>
                  <a:pt x="622431" y="1218457"/>
                  <a:pt x="580445" y="1232453"/>
                </a:cubicBezTo>
                <a:cubicBezTo>
                  <a:pt x="559243" y="1296059"/>
                  <a:pt x="591046" y="1221852"/>
                  <a:pt x="548640" y="1264258"/>
                </a:cubicBezTo>
                <a:cubicBezTo>
                  <a:pt x="542713" y="1270185"/>
                  <a:pt x="545924" y="1281567"/>
                  <a:pt x="540688" y="1288112"/>
                </a:cubicBezTo>
                <a:cubicBezTo>
                  <a:pt x="525498" y="1307099"/>
                  <a:pt x="512184" y="1302364"/>
                  <a:pt x="492980" y="1311966"/>
                </a:cubicBezTo>
                <a:cubicBezTo>
                  <a:pt x="484433" y="1316240"/>
                  <a:pt x="477078" y="1322567"/>
                  <a:pt x="469127" y="1327868"/>
                </a:cubicBezTo>
                <a:cubicBezTo>
                  <a:pt x="463826" y="1335819"/>
                  <a:pt x="459981" y="1344965"/>
                  <a:pt x="453224" y="1351722"/>
                </a:cubicBezTo>
                <a:cubicBezTo>
                  <a:pt x="446467" y="1358479"/>
                  <a:pt x="435340" y="1360163"/>
                  <a:pt x="429370" y="1367625"/>
                </a:cubicBezTo>
                <a:cubicBezTo>
                  <a:pt x="424134" y="1374170"/>
                  <a:pt x="425167" y="1383982"/>
                  <a:pt x="421419" y="1391479"/>
                </a:cubicBezTo>
                <a:cubicBezTo>
                  <a:pt x="408167" y="1417983"/>
                  <a:pt x="405516" y="1415333"/>
                  <a:pt x="381662" y="1431235"/>
                </a:cubicBezTo>
                <a:cubicBezTo>
                  <a:pt x="339260" y="1494841"/>
                  <a:pt x="394911" y="1417987"/>
                  <a:pt x="341906" y="1470992"/>
                </a:cubicBezTo>
                <a:cubicBezTo>
                  <a:pt x="335149" y="1477749"/>
                  <a:pt x="332121" y="1487505"/>
                  <a:pt x="326003" y="1494846"/>
                </a:cubicBezTo>
                <a:cubicBezTo>
                  <a:pt x="318804" y="1503485"/>
                  <a:pt x="310100" y="1510749"/>
                  <a:pt x="302149" y="1518700"/>
                </a:cubicBezTo>
                <a:cubicBezTo>
                  <a:pt x="282163" y="1578657"/>
                  <a:pt x="309124" y="1504750"/>
                  <a:pt x="278295" y="1566407"/>
                </a:cubicBezTo>
                <a:cubicBezTo>
                  <a:pt x="245375" y="1632247"/>
                  <a:pt x="300017" y="1545752"/>
                  <a:pt x="254441" y="1614115"/>
                </a:cubicBezTo>
                <a:cubicBezTo>
                  <a:pt x="235517" y="1670889"/>
                  <a:pt x="247837" y="1647876"/>
                  <a:pt x="222636" y="1685677"/>
                </a:cubicBezTo>
                <a:cubicBezTo>
                  <a:pt x="219986" y="1693628"/>
                  <a:pt x="218755" y="1702204"/>
                  <a:pt x="214685" y="1709531"/>
                </a:cubicBezTo>
                <a:cubicBezTo>
                  <a:pt x="205403" y="1726238"/>
                  <a:pt x="182880" y="1757239"/>
                  <a:pt x="182880" y="1757239"/>
                </a:cubicBezTo>
                <a:cubicBezTo>
                  <a:pt x="179856" y="1772355"/>
                  <a:pt x="175125" y="1804552"/>
                  <a:pt x="166977" y="1820849"/>
                </a:cubicBezTo>
                <a:cubicBezTo>
                  <a:pt x="162703" y="1829396"/>
                  <a:pt x="156375" y="1836752"/>
                  <a:pt x="151074" y="1844703"/>
                </a:cubicBezTo>
                <a:cubicBezTo>
                  <a:pt x="148424" y="1855305"/>
                  <a:pt x="146125" y="1866001"/>
                  <a:pt x="143123" y="1876508"/>
                </a:cubicBezTo>
                <a:cubicBezTo>
                  <a:pt x="140821" y="1884567"/>
                  <a:pt x="137205" y="1892231"/>
                  <a:pt x="135172" y="1900362"/>
                </a:cubicBezTo>
                <a:cubicBezTo>
                  <a:pt x="130637" y="1918503"/>
                  <a:pt x="128355" y="1945800"/>
                  <a:pt x="119269" y="1963973"/>
                </a:cubicBezTo>
                <a:cubicBezTo>
                  <a:pt x="114996" y="1972520"/>
                  <a:pt x="107641" y="1979279"/>
                  <a:pt x="103367" y="1987826"/>
                </a:cubicBezTo>
                <a:cubicBezTo>
                  <a:pt x="99619" y="1995323"/>
                  <a:pt x="99485" y="2004353"/>
                  <a:pt x="95415" y="2011680"/>
                </a:cubicBezTo>
                <a:cubicBezTo>
                  <a:pt x="86133" y="2028387"/>
                  <a:pt x="63610" y="2059388"/>
                  <a:pt x="63610" y="2059388"/>
                </a:cubicBezTo>
                <a:lnTo>
                  <a:pt x="47707" y="2107096"/>
                </a:lnTo>
                <a:cubicBezTo>
                  <a:pt x="45057" y="2115047"/>
                  <a:pt x="45683" y="2125023"/>
                  <a:pt x="39756" y="2130950"/>
                </a:cubicBezTo>
                <a:lnTo>
                  <a:pt x="15902" y="2154804"/>
                </a:lnTo>
                <a:cubicBezTo>
                  <a:pt x="7113" y="2181172"/>
                  <a:pt x="16332" y="2178658"/>
                  <a:pt x="0" y="217865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28183" y="4838484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33008" y="4348366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76822" y="3989921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3907" y="2673185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7010400" y="0"/>
            <a:ext cx="2133600" cy="304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5D1E38B-DC52-4F12-92CF-425A8688240F}" type="slidenum">
              <a:rPr lang="en-US" sz="1000" smtClean="0">
                <a:solidFill>
                  <a:schemeClr val="bg1"/>
                </a:solidFill>
              </a:r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4043" y="4535429"/>
            <a:ext cx="3533776" cy="91646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1638" indent="-173038" algn="l" defTabSz="9144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1363" indent="-228600" algn="l" defTabSz="914400" rtl="0" eaLnBrk="1" latinLnBrk="0" hangingPunct="1">
              <a:spcBef>
                <a:spcPts val="0"/>
              </a:spcBef>
              <a:spcAft>
                <a:spcPts val="225"/>
              </a:spcAft>
              <a:buClr>
                <a:schemeClr val="bg2">
                  <a:lumMod val="50000"/>
                </a:schemeClr>
              </a:buClr>
              <a:buSzPct val="50000"/>
              <a:buFont typeface="Courier New" pitchFamily="49" charset="0"/>
              <a:buChar char="o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Burtonsville PNR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White Oak – Transit Center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FDA Campus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Four Corners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/>
              <a:t>Silver Spring Metro</a:t>
            </a:r>
          </a:p>
          <a:p>
            <a:pPr lvl="1"/>
            <a:endParaRPr lang="en-US" sz="1200" dirty="0" smtClean="0"/>
          </a:p>
          <a:p>
            <a:pPr lvl="2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7955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48" y="1360429"/>
            <a:ext cx="5028605" cy="38843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51" y="866260"/>
            <a:ext cx="3848099" cy="609866"/>
          </a:xfrm>
        </p:spPr>
        <p:txBody>
          <a:bodyPr/>
          <a:lstStyle/>
          <a:p>
            <a:r>
              <a:rPr lang="en-US" dirty="0" smtClean="0"/>
              <a:t>US 29 Corridor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514245"/>
            <a:ext cx="3728390" cy="4043717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Example RTS Service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Long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000" dirty="0" smtClean="0"/>
              <a:t>Burtonsville PNR to Silver  Spring Metro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Intermediate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000" dirty="0" smtClean="0"/>
              <a:t>White Oak to Silver Spring Metro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Short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000" dirty="0" smtClean="0"/>
              <a:t>Silver Spring Metro to Four Corners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Interlining </a:t>
            </a:r>
            <a:endParaRPr lang="en-US" sz="16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000" dirty="0" err="1" smtClean="0"/>
              <a:t>Colesville</a:t>
            </a:r>
            <a:r>
              <a:rPr lang="en-US" sz="1000" dirty="0" smtClean="0"/>
              <a:t> to Silver Spring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000" dirty="0" smtClean="0"/>
              <a:t>White Oak to Langley Park (Via MD 650 or MD 193)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Connecting Service from MD 182 &amp; ICC PNR via MD 650</a:t>
            </a:r>
          </a:p>
          <a:p>
            <a:endParaRPr lang="en-US" sz="16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2"/>
            <a:endParaRPr lang="en-US" sz="1000" dirty="0" smtClean="0"/>
          </a:p>
        </p:txBody>
      </p:sp>
      <p:sp>
        <p:nvSpPr>
          <p:cNvPr id="4" name="Freeform 3"/>
          <p:cNvSpPr/>
          <p:nvPr/>
        </p:nvSpPr>
        <p:spPr>
          <a:xfrm>
            <a:off x="6989196" y="2727297"/>
            <a:ext cx="1478942" cy="2178722"/>
          </a:xfrm>
          <a:custGeom>
            <a:avLst/>
            <a:gdLst>
              <a:gd name="connsiteX0" fmla="*/ 1478942 w 1478942"/>
              <a:gd name="connsiteY0" fmla="*/ 0 h 2178722"/>
              <a:gd name="connsiteX1" fmla="*/ 1447137 w 1478942"/>
              <a:gd name="connsiteY1" fmla="*/ 47708 h 2178722"/>
              <a:gd name="connsiteX2" fmla="*/ 1431234 w 1478942"/>
              <a:gd name="connsiteY2" fmla="*/ 79513 h 2178722"/>
              <a:gd name="connsiteX3" fmla="*/ 1383527 w 1478942"/>
              <a:gd name="connsiteY3" fmla="*/ 159026 h 2178722"/>
              <a:gd name="connsiteX4" fmla="*/ 1351721 w 1478942"/>
              <a:gd name="connsiteY4" fmla="*/ 206734 h 2178722"/>
              <a:gd name="connsiteX5" fmla="*/ 1335819 w 1478942"/>
              <a:gd name="connsiteY5" fmla="*/ 230588 h 2178722"/>
              <a:gd name="connsiteX6" fmla="*/ 1319916 w 1478942"/>
              <a:gd name="connsiteY6" fmla="*/ 278296 h 2178722"/>
              <a:gd name="connsiteX7" fmla="*/ 1311965 w 1478942"/>
              <a:gd name="connsiteY7" fmla="*/ 302150 h 2178722"/>
              <a:gd name="connsiteX8" fmla="*/ 1296062 w 1478942"/>
              <a:gd name="connsiteY8" fmla="*/ 326004 h 2178722"/>
              <a:gd name="connsiteX9" fmla="*/ 1272208 w 1478942"/>
              <a:gd name="connsiteY9" fmla="*/ 397566 h 2178722"/>
              <a:gd name="connsiteX10" fmla="*/ 1264257 w 1478942"/>
              <a:gd name="connsiteY10" fmla="*/ 421420 h 2178722"/>
              <a:gd name="connsiteX11" fmla="*/ 1248354 w 1478942"/>
              <a:gd name="connsiteY11" fmla="*/ 445273 h 2178722"/>
              <a:gd name="connsiteX12" fmla="*/ 1224500 w 1478942"/>
              <a:gd name="connsiteY12" fmla="*/ 492981 h 2178722"/>
              <a:gd name="connsiteX13" fmla="*/ 1216549 w 1478942"/>
              <a:gd name="connsiteY13" fmla="*/ 516835 h 2178722"/>
              <a:gd name="connsiteX14" fmla="*/ 1192695 w 1478942"/>
              <a:gd name="connsiteY14" fmla="*/ 532738 h 2178722"/>
              <a:gd name="connsiteX15" fmla="*/ 1176793 w 1478942"/>
              <a:gd name="connsiteY15" fmla="*/ 556592 h 2178722"/>
              <a:gd name="connsiteX16" fmla="*/ 1168841 w 1478942"/>
              <a:gd name="connsiteY16" fmla="*/ 580446 h 2178722"/>
              <a:gd name="connsiteX17" fmla="*/ 1105231 w 1478942"/>
              <a:gd name="connsiteY17" fmla="*/ 652007 h 2178722"/>
              <a:gd name="connsiteX18" fmla="*/ 1065474 w 1478942"/>
              <a:gd name="connsiteY18" fmla="*/ 691764 h 2178722"/>
              <a:gd name="connsiteX19" fmla="*/ 1057523 w 1478942"/>
              <a:gd name="connsiteY19" fmla="*/ 715618 h 2178722"/>
              <a:gd name="connsiteX20" fmla="*/ 1009815 w 1478942"/>
              <a:gd name="connsiteY20" fmla="*/ 763326 h 2178722"/>
              <a:gd name="connsiteX21" fmla="*/ 1001864 w 1478942"/>
              <a:gd name="connsiteY21" fmla="*/ 787180 h 2178722"/>
              <a:gd name="connsiteX22" fmla="*/ 970059 w 1478942"/>
              <a:gd name="connsiteY22" fmla="*/ 834887 h 2178722"/>
              <a:gd name="connsiteX23" fmla="*/ 954156 w 1478942"/>
              <a:gd name="connsiteY23" fmla="*/ 882595 h 2178722"/>
              <a:gd name="connsiteX24" fmla="*/ 946205 w 1478942"/>
              <a:gd name="connsiteY24" fmla="*/ 906449 h 2178722"/>
              <a:gd name="connsiteX25" fmla="*/ 914400 w 1478942"/>
              <a:gd name="connsiteY25" fmla="*/ 954157 h 2178722"/>
              <a:gd name="connsiteX26" fmla="*/ 898497 w 1478942"/>
              <a:gd name="connsiteY26" fmla="*/ 978011 h 2178722"/>
              <a:gd name="connsiteX27" fmla="*/ 842838 w 1478942"/>
              <a:gd name="connsiteY27" fmla="*/ 1033670 h 2178722"/>
              <a:gd name="connsiteX28" fmla="*/ 818984 w 1478942"/>
              <a:gd name="connsiteY28" fmla="*/ 1057524 h 2178722"/>
              <a:gd name="connsiteX29" fmla="*/ 771276 w 1478942"/>
              <a:gd name="connsiteY29" fmla="*/ 1073426 h 2178722"/>
              <a:gd name="connsiteX30" fmla="*/ 747422 w 1478942"/>
              <a:gd name="connsiteY30" fmla="*/ 1097280 h 2178722"/>
              <a:gd name="connsiteX31" fmla="*/ 723568 w 1478942"/>
              <a:gd name="connsiteY31" fmla="*/ 1113183 h 2178722"/>
              <a:gd name="connsiteX32" fmla="*/ 707666 w 1478942"/>
              <a:gd name="connsiteY32" fmla="*/ 1137037 h 2178722"/>
              <a:gd name="connsiteX33" fmla="*/ 636104 w 1478942"/>
              <a:gd name="connsiteY33" fmla="*/ 1176793 h 2178722"/>
              <a:gd name="connsiteX34" fmla="*/ 580445 w 1478942"/>
              <a:gd name="connsiteY34" fmla="*/ 1232453 h 2178722"/>
              <a:gd name="connsiteX35" fmla="*/ 548640 w 1478942"/>
              <a:gd name="connsiteY35" fmla="*/ 1264258 h 2178722"/>
              <a:gd name="connsiteX36" fmla="*/ 540688 w 1478942"/>
              <a:gd name="connsiteY36" fmla="*/ 1288112 h 2178722"/>
              <a:gd name="connsiteX37" fmla="*/ 492980 w 1478942"/>
              <a:gd name="connsiteY37" fmla="*/ 1311966 h 2178722"/>
              <a:gd name="connsiteX38" fmla="*/ 469127 w 1478942"/>
              <a:gd name="connsiteY38" fmla="*/ 1327868 h 2178722"/>
              <a:gd name="connsiteX39" fmla="*/ 453224 w 1478942"/>
              <a:gd name="connsiteY39" fmla="*/ 1351722 h 2178722"/>
              <a:gd name="connsiteX40" fmla="*/ 429370 w 1478942"/>
              <a:gd name="connsiteY40" fmla="*/ 1367625 h 2178722"/>
              <a:gd name="connsiteX41" fmla="*/ 421419 w 1478942"/>
              <a:gd name="connsiteY41" fmla="*/ 1391479 h 2178722"/>
              <a:gd name="connsiteX42" fmla="*/ 381662 w 1478942"/>
              <a:gd name="connsiteY42" fmla="*/ 1431235 h 2178722"/>
              <a:gd name="connsiteX43" fmla="*/ 341906 w 1478942"/>
              <a:gd name="connsiteY43" fmla="*/ 1470992 h 2178722"/>
              <a:gd name="connsiteX44" fmla="*/ 326003 w 1478942"/>
              <a:gd name="connsiteY44" fmla="*/ 1494846 h 2178722"/>
              <a:gd name="connsiteX45" fmla="*/ 302149 w 1478942"/>
              <a:gd name="connsiteY45" fmla="*/ 1518700 h 2178722"/>
              <a:gd name="connsiteX46" fmla="*/ 278295 w 1478942"/>
              <a:gd name="connsiteY46" fmla="*/ 1566407 h 2178722"/>
              <a:gd name="connsiteX47" fmla="*/ 254441 w 1478942"/>
              <a:gd name="connsiteY47" fmla="*/ 1614115 h 2178722"/>
              <a:gd name="connsiteX48" fmla="*/ 222636 w 1478942"/>
              <a:gd name="connsiteY48" fmla="*/ 1685677 h 2178722"/>
              <a:gd name="connsiteX49" fmla="*/ 214685 w 1478942"/>
              <a:gd name="connsiteY49" fmla="*/ 1709531 h 2178722"/>
              <a:gd name="connsiteX50" fmla="*/ 182880 w 1478942"/>
              <a:gd name="connsiteY50" fmla="*/ 1757239 h 2178722"/>
              <a:gd name="connsiteX51" fmla="*/ 166977 w 1478942"/>
              <a:gd name="connsiteY51" fmla="*/ 1820849 h 2178722"/>
              <a:gd name="connsiteX52" fmla="*/ 151074 w 1478942"/>
              <a:gd name="connsiteY52" fmla="*/ 1844703 h 2178722"/>
              <a:gd name="connsiteX53" fmla="*/ 143123 w 1478942"/>
              <a:gd name="connsiteY53" fmla="*/ 1876508 h 2178722"/>
              <a:gd name="connsiteX54" fmla="*/ 135172 w 1478942"/>
              <a:gd name="connsiteY54" fmla="*/ 1900362 h 2178722"/>
              <a:gd name="connsiteX55" fmla="*/ 119269 w 1478942"/>
              <a:gd name="connsiteY55" fmla="*/ 1963973 h 2178722"/>
              <a:gd name="connsiteX56" fmla="*/ 103367 w 1478942"/>
              <a:gd name="connsiteY56" fmla="*/ 1987826 h 2178722"/>
              <a:gd name="connsiteX57" fmla="*/ 95415 w 1478942"/>
              <a:gd name="connsiteY57" fmla="*/ 2011680 h 2178722"/>
              <a:gd name="connsiteX58" fmla="*/ 63610 w 1478942"/>
              <a:gd name="connsiteY58" fmla="*/ 2059388 h 2178722"/>
              <a:gd name="connsiteX59" fmla="*/ 47707 w 1478942"/>
              <a:gd name="connsiteY59" fmla="*/ 2107096 h 2178722"/>
              <a:gd name="connsiteX60" fmla="*/ 39756 w 1478942"/>
              <a:gd name="connsiteY60" fmla="*/ 2130950 h 2178722"/>
              <a:gd name="connsiteX61" fmla="*/ 15902 w 1478942"/>
              <a:gd name="connsiteY61" fmla="*/ 2154804 h 2178722"/>
              <a:gd name="connsiteX62" fmla="*/ 0 w 1478942"/>
              <a:gd name="connsiteY62" fmla="*/ 2178658 h 21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478942" h="2178722">
                <a:moveTo>
                  <a:pt x="1478942" y="0"/>
                </a:moveTo>
                <a:cubicBezTo>
                  <a:pt x="1468340" y="15903"/>
                  <a:pt x="1456970" y="31319"/>
                  <a:pt x="1447137" y="47708"/>
                </a:cubicBezTo>
                <a:cubicBezTo>
                  <a:pt x="1441039" y="57872"/>
                  <a:pt x="1437115" y="69222"/>
                  <a:pt x="1431234" y="79513"/>
                </a:cubicBezTo>
                <a:cubicBezTo>
                  <a:pt x="1415899" y="106350"/>
                  <a:pt x="1400672" y="133308"/>
                  <a:pt x="1383527" y="159026"/>
                </a:cubicBezTo>
                <a:lnTo>
                  <a:pt x="1351721" y="206734"/>
                </a:lnTo>
                <a:cubicBezTo>
                  <a:pt x="1346420" y="214685"/>
                  <a:pt x="1338841" y="221522"/>
                  <a:pt x="1335819" y="230588"/>
                </a:cubicBezTo>
                <a:lnTo>
                  <a:pt x="1319916" y="278296"/>
                </a:lnTo>
                <a:cubicBezTo>
                  <a:pt x="1317266" y="286247"/>
                  <a:pt x="1316614" y="295176"/>
                  <a:pt x="1311965" y="302150"/>
                </a:cubicBezTo>
                <a:lnTo>
                  <a:pt x="1296062" y="326004"/>
                </a:lnTo>
                <a:lnTo>
                  <a:pt x="1272208" y="397566"/>
                </a:lnTo>
                <a:cubicBezTo>
                  <a:pt x="1269558" y="405517"/>
                  <a:pt x="1268906" y="414446"/>
                  <a:pt x="1264257" y="421420"/>
                </a:cubicBezTo>
                <a:lnTo>
                  <a:pt x="1248354" y="445273"/>
                </a:lnTo>
                <a:cubicBezTo>
                  <a:pt x="1228369" y="505230"/>
                  <a:pt x="1255328" y="431326"/>
                  <a:pt x="1224500" y="492981"/>
                </a:cubicBezTo>
                <a:cubicBezTo>
                  <a:pt x="1220752" y="500478"/>
                  <a:pt x="1221785" y="510290"/>
                  <a:pt x="1216549" y="516835"/>
                </a:cubicBezTo>
                <a:cubicBezTo>
                  <a:pt x="1210579" y="524297"/>
                  <a:pt x="1200646" y="527437"/>
                  <a:pt x="1192695" y="532738"/>
                </a:cubicBezTo>
                <a:cubicBezTo>
                  <a:pt x="1187394" y="540689"/>
                  <a:pt x="1181067" y="548045"/>
                  <a:pt x="1176793" y="556592"/>
                </a:cubicBezTo>
                <a:cubicBezTo>
                  <a:pt x="1173045" y="564089"/>
                  <a:pt x="1172911" y="573119"/>
                  <a:pt x="1168841" y="580446"/>
                </a:cubicBezTo>
                <a:cubicBezTo>
                  <a:pt x="1123143" y="662701"/>
                  <a:pt x="1156862" y="600376"/>
                  <a:pt x="1105231" y="652007"/>
                </a:cubicBezTo>
                <a:cubicBezTo>
                  <a:pt x="1052222" y="705016"/>
                  <a:pt x="1129085" y="649356"/>
                  <a:pt x="1065474" y="691764"/>
                </a:cubicBezTo>
                <a:cubicBezTo>
                  <a:pt x="1062824" y="699715"/>
                  <a:pt x="1062669" y="709002"/>
                  <a:pt x="1057523" y="715618"/>
                </a:cubicBezTo>
                <a:cubicBezTo>
                  <a:pt x="1043716" y="733370"/>
                  <a:pt x="1009815" y="763326"/>
                  <a:pt x="1009815" y="763326"/>
                </a:cubicBezTo>
                <a:cubicBezTo>
                  <a:pt x="1007165" y="771277"/>
                  <a:pt x="1005934" y="779853"/>
                  <a:pt x="1001864" y="787180"/>
                </a:cubicBezTo>
                <a:cubicBezTo>
                  <a:pt x="992582" y="803887"/>
                  <a:pt x="976103" y="816756"/>
                  <a:pt x="970059" y="834887"/>
                </a:cubicBezTo>
                <a:lnTo>
                  <a:pt x="954156" y="882595"/>
                </a:lnTo>
                <a:cubicBezTo>
                  <a:pt x="951506" y="890546"/>
                  <a:pt x="950854" y="899475"/>
                  <a:pt x="946205" y="906449"/>
                </a:cubicBezTo>
                <a:lnTo>
                  <a:pt x="914400" y="954157"/>
                </a:lnTo>
                <a:lnTo>
                  <a:pt x="898497" y="978011"/>
                </a:lnTo>
                <a:cubicBezTo>
                  <a:pt x="880506" y="1031987"/>
                  <a:pt x="906633" y="969875"/>
                  <a:pt x="842838" y="1033670"/>
                </a:cubicBezTo>
                <a:cubicBezTo>
                  <a:pt x="834887" y="1041621"/>
                  <a:pt x="828814" y="1052063"/>
                  <a:pt x="818984" y="1057524"/>
                </a:cubicBezTo>
                <a:cubicBezTo>
                  <a:pt x="804331" y="1065665"/>
                  <a:pt x="771276" y="1073426"/>
                  <a:pt x="771276" y="1073426"/>
                </a:cubicBezTo>
                <a:cubicBezTo>
                  <a:pt x="763325" y="1081377"/>
                  <a:pt x="756061" y="1090081"/>
                  <a:pt x="747422" y="1097280"/>
                </a:cubicBezTo>
                <a:cubicBezTo>
                  <a:pt x="740081" y="1103398"/>
                  <a:pt x="730325" y="1106426"/>
                  <a:pt x="723568" y="1113183"/>
                </a:cubicBezTo>
                <a:cubicBezTo>
                  <a:pt x="716811" y="1119940"/>
                  <a:pt x="714858" y="1130744"/>
                  <a:pt x="707666" y="1137037"/>
                </a:cubicBezTo>
                <a:cubicBezTo>
                  <a:pt x="674016" y="1166481"/>
                  <a:pt x="668867" y="1165873"/>
                  <a:pt x="636104" y="1176793"/>
                </a:cubicBezTo>
                <a:cubicBezTo>
                  <a:pt x="599650" y="1231475"/>
                  <a:pt x="622431" y="1218457"/>
                  <a:pt x="580445" y="1232453"/>
                </a:cubicBezTo>
                <a:cubicBezTo>
                  <a:pt x="559243" y="1296059"/>
                  <a:pt x="591046" y="1221852"/>
                  <a:pt x="548640" y="1264258"/>
                </a:cubicBezTo>
                <a:cubicBezTo>
                  <a:pt x="542713" y="1270185"/>
                  <a:pt x="545924" y="1281567"/>
                  <a:pt x="540688" y="1288112"/>
                </a:cubicBezTo>
                <a:cubicBezTo>
                  <a:pt x="525498" y="1307099"/>
                  <a:pt x="512184" y="1302364"/>
                  <a:pt x="492980" y="1311966"/>
                </a:cubicBezTo>
                <a:cubicBezTo>
                  <a:pt x="484433" y="1316240"/>
                  <a:pt x="477078" y="1322567"/>
                  <a:pt x="469127" y="1327868"/>
                </a:cubicBezTo>
                <a:cubicBezTo>
                  <a:pt x="463826" y="1335819"/>
                  <a:pt x="459981" y="1344965"/>
                  <a:pt x="453224" y="1351722"/>
                </a:cubicBezTo>
                <a:cubicBezTo>
                  <a:pt x="446467" y="1358479"/>
                  <a:pt x="435340" y="1360163"/>
                  <a:pt x="429370" y="1367625"/>
                </a:cubicBezTo>
                <a:cubicBezTo>
                  <a:pt x="424134" y="1374170"/>
                  <a:pt x="425167" y="1383982"/>
                  <a:pt x="421419" y="1391479"/>
                </a:cubicBezTo>
                <a:cubicBezTo>
                  <a:pt x="408167" y="1417983"/>
                  <a:pt x="405516" y="1415333"/>
                  <a:pt x="381662" y="1431235"/>
                </a:cubicBezTo>
                <a:cubicBezTo>
                  <a:pt x="339260" y="1494841"/>
                  <a:pt x="394911" y="1417987"/>
                  <a:pt x="341906" y="1470992"/>
                </a:cubicBezTo>
                <a:cubicBezTo>
                  <a:pt x="335149" y="1477749"/>
                  <a:pt x="332121" y="1487505"/>
                  <a:pt x="326003" y="1494846"/>
                </a:cubicBezTo>
                <a:cubicBezTo>
                  <a:pt x="318804" y="1503485"/>
                  <a:pt x="310100" y="1510749"/>
                  <a:pt x="302149" y="1518700"/>
                </a:cubicBezTo>
                <a:cubicBezTo>
                  <a:pt x="282163" y="1578657"/>
                  <a:pt x="309124" y="1504750"/>
                  <a:pt x="278295" y="1566407"/>
                </a:cubicBezTo>
                <a:cubicBezTo>
                  <a:pt x="245375" y="1632247"/>
                  <a:pt x="300017" y="1545752"/>
                  <a:pt x="254441" y="1614115"/>
                </a:cubicBezTo>
                <a:cubicBezTo>
                  <a:pt x="235517" y="1670889"/>
                  <a:pt x="247837" y="1647876"/>
                  <a:pt x="222636" y="1685677"/>
                </a:cubicBezTo>
                <a:cubicBezTo>
                  <a:pt x="219986" y="1693628"/>
                  <a:pt x="218755" y="1702204"/>
                  <a:pt x="214685" y="1709531"/>
                </a:cubicBezTo>
                <a:cubicBezTo>
                  <a:pt x="205403" y="1726238"/>
                  <a:pt x="182880" y="1757239"/>
                  <a:pt x="182880" y="1757239"/>
                </a:cubicBezTo>
                <a:cubicBezTo>
                  <a:pt x="179856" y="1772355"/>
                  <a:pt x="175125" y="1804552"/>
                  <a:pt x="166977" y="1820849"/>
                </a:cubicBezTo>
                <a:cubicBezTo>
                  <a:pt x="162703" y="1829396"/>
                  <a:pt x="156375" y="1836752"/>
                  <a:pt x="151074" y="1844703"/>
                </a:cubicBezTo>
                <a:cubicBezTo>
                  <a:pt x="148424" y="1855305"/>
                  <a:pt x="146125" y="1866001"/>
                  <a:pt x="143123" y="1876508"/>
                </a:cubicBezTo>
                <a:cubicBezTo>
                  <a:pt x="140821" y="1884567"/>
                  <a:pt x="137205" y="1892231"/>
                  <a:pt x="135172" y="1900362"/>
                </a:cubicBezTo>
                <a:cubicBezTo>
                  <a:pt x="130637" y="1918503"/>
                  <a:pt x="128355" y="1945800"/>
                  <a:pt x="119269" y="1963973"/>
                </a:cubicBezTo>
                <a:cubicBezTo>
                  <a:pt x="114996" y="1972520"/>
                  <a:pt x="107641" y="1979279"/>
                  <a:pt x="103367" y="1987826"/>
                </a:cubicBezTo>
                <a:cubicBezTo>
                  <a:pt x="99619" y="1995323"/>
                  <a:pt x="99485" y="2004353"/>
                  <a:pt x="95415" y="2011680"/>
                </a:cubicBezTo>
                <a:cubicBezTo>
                  <a:pt x="86133" y="2028387"/>
                  <a:pt x="63610" y="2059388"/>
                  <a:pt x="63610" y="2059388"/>
                </a:cubicBezTo>
                <a:lnTo>
                  <a:pt x="47707" y="2107096"/>
                </a:lnTo>
                <a:cubicBezTo>
                  <a:pt x="45057" y="2115047"/>
                  <a:pt x="45683" y="2125023"/>
                  <a:pt x="39756" y="2130950"/>
                </a:cubicBezTo>
                <a:lnTo>
                  <a:pt x="15902" y="2154804"/>
                </a:lnTo>
                <a:cubicBezTo>
                  <a:pt x="7113" y="2181172"/>
                  <a:pt x="16332" y="2178658"/>
                  <a:pt x="0" y="217865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28183" y="4838484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33008" y="4348366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76822" y="3989921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3907" y="2673185"/>
            <a:ext cx="135172" cy="119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53" y="1066316"/>
            <a:ext cx="8798418" cy="609866"/>
          </a:xfrm>
        </p:spPr>
        <p:txBody>
          <a:bodyPr/>
          <a:lstStyle/>
          <a:p>
            <a:r>
              <a:rPr lang="en-US" dirty="0" smtClean="0"/>
              <a:t>Example Corridor - US 29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722474"/>
            <a:ext cx="3084992" cy="383548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Population Density</a:t>
            </a:r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Employment Density</a:t>
            </a:r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Park-and-Ride Lots</a:t>
            </a:r>
            <a:endParaRPr lang="en-US" sz="1000" dirty="0" smtClean="0"/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Infrastructure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Other Modes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Multimodal Connections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Highway Facility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14" y="1653675"/>
            <a:ext cx="5957372" cy="3854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 rot="1791775">
            <a:off x="6368046" y="2666350"/>
            <a:ext cx="765544" cy="289474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4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" y="1001184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Service Supplied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1" y="1733550"/>
            <a:ext cx="3254374" cy="36822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WMATA “Z” Services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Express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Local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MTA Commuter Bus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Ride-On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Only Bus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25333" r="28875" b="9111"/>
          <a:stretch/>
        </p:blipFill>
        <p:spPr bwMode="auto">
          <a:xfrm>
            <a:off x="3520021" y="1924050"/>
            <a:ext cx="5366804" cy="300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5638800" y="4248150"/>
            <a:ext cx="342900" cy="3048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" y="876301"/>
            <a:ext cx="8483601" cy="847724"/>
          </a:xfrm>
        </p:spPr>
        <p:txBody>
          <a:bodyPr/>
          <a:lstStyle/>
          <a:p>
            <a:r>
              <a:rPr lang="en-US" sz="2800" dirty="0" smtClean="0"/>
              <a:t>US 29 Corridor Service Supplied - Buses in the Peak Hour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6945"/>
              </p:ext>
            </p:extLst>
          </p:nvPr>
        </p:nvGraphicFramePr>
        <p:xfrm>
          <a:off x="184147" y="2219324"/>
          <a:ext cx="8512178" cy="276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827"/>
                <a:gridCol w="1723391"/>
                <a:gridCol w="1968960"/>
              </a:tblGrid>
              <a:tr h="5318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Segment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 2040</a:t>
                      </a:r>
                      <a:endParaRPr lang="en-US" dirty="0"/>
                    </a:p>
                  </a:txBody>
                  <a:tcPr anchor="ctr"/>
                </a:tc>
              </a:tr>
              <a:tr h="531847">
                <a:tc>
                  <a:txBody>
                    <a:bodyPr/>
                    <a:lstStyle/>
                    <a:p>
                      <a:r>
                        <a:rPr lang="en-US" dirty="0" smtClean="0"/>
                        <a:t>North of ICC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anchor="ctr"/>
                </a:tc>
              </a:tr>
              <a:tr h="531847">
                <a:tc>
                  <a:txBody>
                    <a:bodyPr/>
                    <a:lstStyle/>
                    <a:p>
                      <a:r>
                        <a:rPr lang="en-US" dirty="0" smtClean="0"/>
                        <a:t>North of MD 650 (South of ICC)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anchor="ctr"/>
                </a:tc>
              </a:tr>
              <a:tr h="541517">
                <a:tc>
                  <a:txBody>
                    <a:bodyPr/>
                    <a:lstStyle/>
                    <a:p>
                      <a:r>
                        <a:rPr lang="en-US" dirty="0" smtClean="0"/>
                        <a:t>South of MD 650</a:t>
                      </a:r>
                    </a:p>
                    <a:p>
                      <a:r>
                        <a:rPr lang="en-US" dirty="0" smtClean="0"/>
                        <a:t>(North of Four Corners)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 anchor="ctr"/>
                </a:tc>
              </a:tr>
              <a:tr h="531847">
                <a:tc>
                  <a:txBody>
                    <a:bodyPr/>
                    <a:lstStyle/>
                    <a:p>
                      <a:r>
                        <a:rPr lang="en-US" dirty="0" smtClean="0"/>
                        <a:t>Inside Beltway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1048809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– Transit &amp; Auto AM Peak Period 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500078"/>
              </p:ext>
            </p:extLst>
          </p:nvPr>
        </p:nvGraphicFramePr>
        <p:xfrm>
          <a:off x="342902" y="1908106"/>
          <a:ext cx="8499470" cy="340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94"/>
                <a:gridCol w="1699894"/>
                <a:gridCol w="1699894"/>
                <a:gridCol w="1699894"/>
                <a:gridCol w="1699894"/>
              </a:tblGrid>
              <a:tr h="7021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Segment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 Transit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 Vehicles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Future Transit Persons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Future Vehicles</a:t>
                      </a:r>
                      <a:endParaRPr lang="en-US" dirty="0"/>
                    </a:p>
                  </a:txBody>
                  <a:tcPr anchor="ctr"/>
                </a:tc>
              </a:tr>
              <a:tr h="5833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 of ICC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5,900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10,400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10,400</a:t>
                      </a:r>
                      <a:endParaRPr lang="en-US" sz="1600" dirty="0"/>
                    </a:p>
                  </a:txBody>
                  <a:tcPr anchor="ctr"/>
                </a:tc>
              </a:tr>
              <a:tr h="6352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 of MD 650 (South of ICC)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7,300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8,600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8,100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9,300</a:t>
                      </a:r>
                      <a:endParaRPr lang="en-US" sz="1600" dirty="0"/>
                    </a:p>
                  </a:txBody>
                  <a:tcPr anchor="ctr"/>
                </a:tc>
              </a:tr>
              <a:tr h="9027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 of MD 650</a:t>
                      </a:r>
                    </a:p>
                    <a:p>
                      <a:r>
                        <a:rPr lang="en-US" sz="1600" dirty="0" smtClean="0"/>
                        <a:t>(North of Four Corners)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10,800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8,000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11,000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9,100</a:t>
                      </a:r>
                      <a:endParaRPr lang="en-US" sz="1600" dirty="0"/>
                    </a:p>
                  </a:txBody>
                  <a:tcPr anchor="ctr"/>
                </a:tc>
              </a:tr>
              <a:tr h="5833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Inside Beltway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12,200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12,400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7,800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7859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Service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6" y="1876426"/>
            <a:ext cx="8577788" cy="352033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Sustain High Level of Transit Usage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Improve Reliability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Integrating MD 650 Service North of White Oak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Transit Center White Oak Shopping Center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Shoulder Operations North of White Oak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/>
              <a:t>Dedicated Facility South of White Oak</a:t>
            </a:r>
          </a:p>
        </p:txBody>
      </p:sp>
      <p:pic>
        <p:nvPicPr>
          <p:cNvPr id="2050" name="Picture 2" descr="C:\Users\dgoldfarb\AppData\Local\Microsoft\Windows\Temporary Internet Files\Content.IE5\TEBZ7PRU\MC90044195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83696" y="2595165"/>
            <a:ext cx="3271838" cy="147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8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67859"/>
            <a:ext cx="8483601" cy="609866"/>
          </a:xfrm>
        </p:spPr>
        <p:txBody>
          <a:bodyPr/>
          <a:lstStyle/>
          <a:p>
            <a:r>
              <a:rPr lang="en-US" dirty="0" smtClean="0"/>
              <a:t>US 29 Corridor White Oak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6" y="1876425"/>
            <a:ext cx="8577788" cy="352033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 29 Connection to MD 650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Randolph Road Service via FDA Campus, MD 650, Randolph Road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High Level of Service Silver Spring to White Oak/FDA Campus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Continued MTA Commuter Bus to/on RTS Facility</a:t>
            </a:r>
          </a:p>
          <a:p>
            <a:pPr lvl="1"/>
            <a:r>
              <a:rPr lang="en-US" dirty="0" smtClean="0"/>
              <a:t>Transfer at White Oak</a:t>
            </a:r>
          </a:p>
          <a:p>
            <a:pPr lvl="1"/>
            <a:r>
              <a:rPr lang="en-US" dirty="0" smtClean="0"/>
              <a:t>Continue to FDA Campus</a:t>
            </a:r>
          </a:p>
          <a:p>
            <a:pPr lvl="1"/>
            <a:r>
              <a:rPr lang="en-US" dirty="0" smtClean="0"/>
              <a:t>Frequent Service White Oak to Silver Spring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827888" y="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3C1AA75-CE1F-4659-B4F7-142C9061434E}" type="slidenum">
              <a:rPr lang="en-US" sz="1000" smtClean="0">
                <a:solidFill>
                  <a:schemeClr val="bg1"/>
                </a:solidFill>
              </a:rPr>
              <a:t>9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eting Montg RTS 2013-04-17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humbnail xmlns="a5365e0c-454f-4745-b4de-53051c4e0926">
      <Url>http://vhbcentral.vhb.com/Teams/marketing/images/Option1_16.10.gif</Url>
      <Description>/teams/marketing/images/Option1_16.10.gif</Description>
    </Thumbnai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5BAAD7AC34A4CA30D5E939C84EF55" ma:contentTypeVersion="1" ma:contentTypeDescription="Create a new document." ma:contentTypeScope="" ma:versionID="3c72b787728add0a101a330d9181e48b">
  <xsd:schema xmlns:xsd="http://www.w3.org/2001/XMLSchema" xmlns:p="http://schemas.microsoft.com/office/2006/metadata/properties" xmlns:ns2="a5365e0c-454f-4745-b4de-53051c4e0926" targetNamespace="http://schemas.microsoft.com/office/2006/metadata/properties" ma:root="true" ma:fieldsID="57bcbcb57a749ff45651ec04d3996d0f" ns2:_="">
    <xsd:import namespace="a5365e0c-454f-4745-b4de-53051c4e0926"/>
    <xsd:element name="properties">
      <xsd:complexType>
        <xsd:sequence>
          <xsd:element name="documentManagement">
            <xsd:complexType>
              <xsd:all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5365e0c-454f-4745-b4de-53051c4e0926" elementFormDefault="qualified">
    <xsd:import namespace="http://schemas.microsoft.com/office/2006/documentManagement/types"/>
    <xsd:element name="Thumbnail" ma:index="8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1F45D6-05C1-443A-BEA3-36B870530E9A}">
  <ds:schemaRefs>
    <ds:schemaRef ds:uri="http://www.w3.org/XML/1998/namespace"/>
    <ds:schemaRef ds:uri="a5365e0c-454f-4745-b4de-53051c4e0926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B597FE1-B708-42E1-B74E-50A348B19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365e0c-454f-4745-b4de-53051c4e092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F0B80DA-1364-4450-A973-783D14C82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Meeting Montg RTS 2013-04-17 v2</Template>
  <TotalTime>1816</TotalTime>
  <Words>402</Words>
  <Application>Microsoft Office PowerPoint</Application>
  <PresentationFormat>On-screen Show (16:10)</PresentationFormat>
  <Paragraphs>123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Meeting Montg RTS 2013-04-17 v2</vt:lpstr>
      <vt:lpstr>Service Planning Work Group Meeting</vt:lpstr>
      <vt:lpstr>US 29 Corridor</vt:lpstr>
      <vt:lpstr>US 29 Corridor</vt:lpstr>
      <vt:lpstr>Example Corridor - US 29</vt:lpstr>
      <vt:lpstr>US 29 Corridor Service Supplied</vt:lpstr>
      <vt:lpstr>US 29 Corridor Service Supplied - Buses in the Peak Hour</vt:lpstr>
      <vt:lpstr>US 29 Corridor – Transit &amp; Auto AM Peak Period </vt:lpstr>
      <vt:lpstr>US 29 Corridor Service Integration</vt:lpstr>
      <vt:lpstr>US 29 Corridor White Oak Connections</vt:lpstr>
    </vt:vector>
  </TitlesOfParts>
  <Company>VHB,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Pre-Technical Study Coordination Meeting</dc:title>
  <dc:creator>Dan Goldfarb</dc:creator>
  <cp:lastModifiedBy>Dan Goldfarb</cp:lastModifiedBy>
  <cp:revision>151</cp:revision>
  <cp:lastPrinted>2013-08-21T15:48:38Z</cp:lastPrinted>
  <dcterms:created xsi:type="dcterms:W3CDTF">2013-04-18T12:39:48Z</dcterms:created>
  <dcterms:modified xsi:type="dcterms:W3CDTF">2013-08-21T17:33:31Z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0x0101007775BAAD7AC34A4CA30D5E939C84EF55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