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Lst>
  <p:notesMasterIdLst>
    <p:notesMasterId r:id="rId22"/>
  </p:notesMasterIdLst>
  <p:handoutMasterIdLst>
    <p:handoutMasterId r:id="rId23"/>
  </p:handoutMasterIdLst>
  <p:sldIdLst>
    <p:sldId id="663" r:id="rId5"/>
    <p:sldId id="692" r:id="rId6"/>
    <p:sldId id="715" r:id="rId7"/>
    <p:sldId id="707" r:id="rId8"/>
    <p:sldId id="691" r:id="rId9"/>
    <p:sldId id="699" r:id="rId10"/>
    <p:sldId id="713" r:id="rId11"/>
    <p:sldId id="710" r:id="rId12"/>
    <p:sldId id="708" r:id="rId13"/>
    <p:sldId id="701" r:id="rId14"/>
    <p:sldId id="695" r:id="rId15"/>
    <p:sldId id="714" r:id="rId16"/>
    <p:sldId id="702" r:id="rId17"/>
    <p:sldId id="712" r:id="rId18"/>
    <p:sldId id="704" r:id="rId19"/>
    <p:sldId id="705" r:id="rId20"/>
    <p:sldId id="697"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B2B2B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5" autoAdjust="0"/>
    <p:restoredTop sz="80456" autoAdjust="0"/>
  </p:normalViewPr>
  <p:slideViewPr>
    <p:cSldViewPr>
      <p:cViewPr varScale="1">
        <p:scale>
          <a:sx n="92" d="100"/>
          <a:sy n="92" d="100"/>
        </p:scale>
        <p:origin x="18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00" y="3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cs typeface="+mn-cs"/>
              </a:defRPr>
            </a:lvl1pPr>
          </a:lstStyle>
          <a:p>
            <a:pPr>
              <a:defRPr/>
            </a:pPr>
            <a:endParaRPr lang="en-US"/>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en-US"/>
          </a:p>
        </p:txBody>
      </p:sp>
      <p:sp>
        <p:nvSpPr>
          <p:cNvPr id="43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cs typeface="+mn-cs"/>
              </a:defRPr>
            </a:lvl1pPr>
          </a:lstStyle>
          <a:p>
            <a:pPr>
              <a:defRPr/>
            </a:pPr>
            <a:endParaRPr lang="en-US"/>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cs typeface="+mn-cs"/>
              </a:defRPr>
            </a:lvl1pPr>
          </a:lstStyle>
          <a:p>
            <a:pPr>
              <a:defRPr/>
            </a:pPr>
            <a:fld id="{C814BB99-3F14-4F01-8EA1-258F64926E4E}" type="slidenum">
              <a:rPr lang="en-US"/>
              <a:pPr>
                <a:defRPr/>
              </a:pPr>
              <a:t>‹#›</a:t>
            </a:fld>
            <a:endParaRPr lang="en-US"/>
          </a:p>
        </p:txBody>
      </p:sp>
    </p:spTree>
    <p:extLst>
      <p:ext uri="{BB962C8B-B14F-4D97-AF65-F5344CB8AC3E}">
        <p14:creationId xmlns:p14="http://schemas.microsoft.com/office/powerpoint/2010/main" val="345255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cs typeface="+mn-cs"/>
              </a:defRPr>
            </a:lvl1pPr>
          </a:lstStyle>
          <a:p>
            <a:pPr>
              <a:defRPr/>
            </a:pPr>
            <a:endParaRPr lang="en-US"/>
          </a:p>
        </p:txBody>
      </p:sp>
      <p:sp>
        <p:nvSpPr>
          <p:cNvPr id="1525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25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cs typeface="+mn-cs"/>
              </a:defRPr>
            </a:lvl1pPr>
          </a:lstStyle>
          <a:p>
            <a:pPr>
              <a:defRPr/>
            </a:pPr>
            <a:endParaRPr lang="en-US"/>
          </a:p>
        </p:txBody>
      </p:sp>
      <p:sp>
        <p:nvSpPr>
          <p:cNvPr id="152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cs typeface="+mn-cs"/>
              </a:defRPr>
            </a:lvl1pPr>
          </a:lstStyle>
          <a:p>
            <a:pPr>
              <a:defRPr/>
            </a:pPr>
            <a:fld id="{65CA2FD4-C928-4F31-90A0-278091B6DA8B}" type="slidenum">
              <a:rPr lang="en-US"/>
              <a:pPr>
                <a:defRPr/>
              </a:pPr>
              <a:t>‹#›</a:t>
            </a:fld>
            <a:endParaRPr lang="en-US"/>
          </a:p>
        </p:txBody>
      </p:sp>
    </p:spTree>
    <p:extLst>
      <p:ext uri="{BB962C8B-B14F-4D97-AF65-F5344CB8AC3E}">
        <p14:creationId xmlns:p14="http://schemas.microsoft.com/office/powerpoint/2010/main" val="179704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2832FBEB-DAFB-4749-A236-C9EB1E278AF0}" type="slidenum">
              <a:rPr lang="en-US" smtClean="0">
                <a:cs typeface="Arial" charset="0"/>
              </a:rPr>
              <a:pPr/>
              <a:t>1</a:t>
            </a:fld>
            <a:endParaRPr lang="en-US">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sz="1600" dirty="0"/>
              <a:t>Good Morning, I am Marianne Souders, the Acting Director of the Office of Emergency Management and Homeland Security. Thank you for inviting me to speak on this very important topic. </a:t>
            </a:r>
          </a:p>
          <a:p>
            <a:pPr eaLnBrk="1" hangingPunct="1"/>
            <a:endParaRPr lang="en-US" sz="1600" dirty="0"/>
          </a:p>
          <a:p>
            <a:pPr eaLnBrk="1" hangingPunct="1"/>
            <a:r>
              <a:rPr lang="en-US" sz="1600" dirty="0"/>
              <a:t>Business Continuity Planning is key to the survival of any business impacted by a significant emergency or disaster. Planning is just as important for a small Mom and Pop store as it is for a large corporation.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10</a:t>
            </a:fld>
            <a:endParaRPr lang="en-US"/>
          </a:p>
        </p:txBody>
      </p:sp>
    </p:spTree>
    <p:extLst>
      <p:ext uri="{BB962C8B-B14F-4D97-AF65-F5344CB8AC3E}">
        <p14:creationId xmlns:p14="http://schemas.microsoft.com/office/powerpoint/2010/main" val="102719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else do you depend on to run your business? You may not be directly impacted by a disaster but be indirectly impacted because of a disruption of your critical resources.</a:t>
            </a: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12</a:t>
            </a:fld>
            <a:endParaRPr lang="en-US"/>
          </a:p>
        </p:txBody>
      </p:sp>
    </p:spTree>
    <p:extLst>
      <p:ext uri="{BB962C8B-B14F-4D97-AF65-F5344CB8AC3E}">
        <p14:creationId xmlns:p14="http://schemas.microsoft.com/office/powerpoint/2010/main" val="332236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a:p>
            <a:endParaRPr lang="en-US" u="sng" dirty="0">
              <a:latin typeface="Arial"/>
              <a:cs typeface="Arial"/>
            </a:endParaRPr>
          </a:p>
          <a:p>
            <a:r>
              <a:rPr lang="en-US" u="sng" dirty="0">
                <a:latin typeface="Arial"/>
                <a:cs typeface="Arial"/>
              </a:rPr>
              <a:t>Orders of Succession</a:t>
            </a:r>
            <a:endParaRPr lang="en-US" u="sng" dirty="0"/>
          </a:p>
          <a:p>
            <a:r>
              <a:rPr lang="en-US" dirty="0">
                <a:latin typeface="Arial"/>
                <a:cs typeface="Arial"/>
              </a:rPr>
              <a:t>* e.g. who has decision making authority over things like to pay/ not to pay the ransomware? Who is the PIC?</a:t>
            </a:r>
          </a:p>
          <a:p>
            <a:endParaRPr lang="en-US" dirty="0">
              <a:latin typeface="Arial"/>
              <a:cs typeface="Arial"/>
            </a:endParaRPr>
          </a:p>
          <a:p>
            <a:r>
              <a:rPr lang="en-US" u="sng" dirty="0">
                <a:latin typeface="Arial"/>
                <a:cs typeface="Arial"/>
              </a:rPr>
              <a:t>Alternate Facility- </a:t>
            </a:r>
          </a:p>
          <a:p>
            <a:r>
              <a:rPr lang="en-US" dirty="0">
                <a:latin typeface="Arial"/>
                <a:cs typeface="Arial"/>
              </a:rPr>
              <a:t>* COVID was a great exercise in COOP. What lessons learned can you incorporate to revise your plan? E.g. Telework policies? Do you need an alternate facility, or did your telework policy work if you have a snow day?</a:t>
            </a:r>
          </a:p>
          <a:p>
            <a:r>
              <a:rPr lang="en-US" dirty="0">
                <a:latin typeface="Arial"/>
                <a:cs typeface="Arial"/>
              </a:rPr>
              <a:t>* Do you need to operate a physical location? Can you create an MOU with a nearby facility? E.g. Dialysis center? nearby church? Different offices in your org? </a:t>
            </a:r>
            <a:endParaRPr lang="en-US" dirty="0">
              <a:cs typeface="Arial"/>
            </a:endParaRPr>
          </a:p>
          <a:p>
            <a:endParaRPr lang="en-US" u="sng" dirty="0">
              <a:cs typeface="Arial"/>
            </a:endParaRPr>
          </a:p>
          <a:p>
            <a:r>
              <a:rPr lang="en-US" u="sng" dirty="0">
                <a:latin typeface="Arial"/>
                <a:cs typeface="Arial"/>
              </a:rPr>
              <a:t>Insurance</a:t>
            </a:r>
          </a:p>
          <a:p>
            <a:r>
              <a:rPr lang="en-US" dirty="0">
                <a:latin typeface="Arial"/>
                <a:cs typeface="Arial"/>
              </a:rPr>
              <a:t>Do you have insurance, what does it cover? (floods? Physical disruption? Cyber? Etc.) What is required to activate it? Who has authority to activate it. </a:t>
            </a:r>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13</a:t>
            </a:fld>
            <a:endParaRPr lang="en-US"/>
          </a:p>
        </p:txBody>
      </p:sp>
    </p:spTree>
    <p:extLst>
      <p:ext uri="{BB962C8B-B14F-4D97-AF65-F5344CB8AC3E}">
        <p14:creationId xmlns:p14="http://schemas.microsoft.com/office/powerpoint/2010/main" val="274819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we encourage our citizens to build an emergency kit, we also encourage businesses to do the same</a:t>
            </a: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14</a:t>
            </a:fld>
            <a:endParaRPr lang="en-US"/>
          </a:p>
        </p:txBody>
      </p:sp>
    </p:spTree>
    <p:extLst>
      <p:ext uri="{BB962C8B-B14F-4D97-AF65-F5344CB8AC3E}">
        <p14:creationId xmlns:p14="http://schemas.microsoft.com/office/powerpoint/2010/main" val="34108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T&amp;E- TTX, functional, FS--&gt; Find gaps and improve.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5CA2FD4-C928-4F31-90A0-278091B6DA8B}" type="slidenum">
              <a:rPr lang="en-US"/>
              <a:pPr>
                <a:defRPr/>
              </a:pPr>
              <a:t>16</a:t>
            </a:fld>
            <a:endParaRPr lang="en-US"/>
          </a:p>
        </p:txBody>
      </p:sp>
    </p:spTree>
    <p:extLst>
      <p:ext uri="{BB962C8B-B14F-4D97-AF65-F5344CB8AC3E}">
        <p14:creationId xmlns:p14="http://schemas.microsoft.com/office/powerpoint/2010/main" val="409732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Maybe add Jim's contact info? </a:t>
            </a:r>
          </a:p>
        </p:txBody>
      </p:sp>
      <p:sp>
        <p:nvSpPr>
          <p:cNvPr id="4" name="Slide Number Placeholder 3"/>
          <p:cNvSpPr>
            <a:spLocks noGrp="1"/>
          </p:cNvSpPr>
          <p:nvPr>
            <p:ph type="sldNum" sz="quarter" idx="5"/>
          </p:nvPr>
        </p:nvSpPr>
        <p:spPr/>
        <p:txBody>
          <a:bodyPr/>
          <a:lstStyle/>
          <a:p>
            <a:pPr>
              <a:defRPr/>
            </a:pPr>
            <a:fld id="{65CA2FD4-C928-4F31-90A0-278091B6DA8B}" type="slidenum">
              <a:rPr lang="en-US"/>
              <a:pPr>
                <a:defRPr/>
              </a:pPr>
              <a:t>17</a:t>
            </a:fld>
            <a:endParaRPr lang="en-US"/>
          </a:p>
        </p:txBody>
      </p:sp>
    </p:spTree>
    <p:extLst>
      <p:ext uri="{BB962C8B-B14F-4D97-AF65-F5344CB8AC3E}">
        <p14:creationId xmlns:p14="http://schemas.microsoft.com/office/powerpoint/2010/main" val="17858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a:t>So, what keeps you up at night, what are the what if scenarios?</a:t>
            </a:r>
          </a:p>
          <a:p>
            <a:endParaRPr lang="en-US" dirty="0"/>
          </a:p>
          <a:p>
            <a:r>
              <a:rPr lang="en-US" dirty="0"/>
              <a:t>What do you feel you are ready for and could survive vs. what will sink you?</a:t>
            </a:r>
          </a:p>
        </p:txBody>
      </p:sp>
      <p:sp>
        <p:nvSpPr>
          <p:cNvPr id="18435" name="Slide Number Placeholder 3"/>
          <p:cNvSpPr>
            <a:spLocks noGrp="1"/>
          </p:cNvSpPr>
          <p:nvPr>
            <p:ph type="sldNum" sz="quarter" idx="5"/>
          </p:nvPr>
        </p:nvSpPr>
        <p:spPr>
          <a:noFill/>
        </p:spPr>
        <p:txBody>
          <a:bodyPr/>
          <a:lstStyle/>
          <a:p>
            <a:fld id="{780E2D07-F90A-47B5-8EBC-2CEDB37EEDDF}" type="slidenum">
              <a:rPr lang="en-US" smtClean="0">
                <a:cs typeface="Arial" charset="0"/>
              </a:rPr>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Disruptions leads to lost revenue – bottom line , the longer it  takes to get back up and running , the more  money lost.  Disruptions can also damage your brand and increase customer dissatisfaction</a:t>
            </a: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3</a:t>
            </a:fld>
            <a:endParaRPr lang="en-US"/>
          </a:p>
        </p:txBody>
      </p:sp>
    </p:spTree>
    <p:extLst>
      <p:ext uri="{BB962C8B-B14F-4D97-AF65-F5344CB8AC3E}">
        <p14:creationId xmlns:p14="http://schemas.microsoft.com/office/powerpoint/2010/main" val="324765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this a business owner or manager can do such as: PLAN AHEAD!</a:t>
            </a:r>
          </a:p>
          <a:p>
            <a:endParaRPr lang="en-US" dirty="0"/>
          </a:p>
          <a:p>
            <a:r>
              <a:rPr lang="en-US" dirty="0"/>
              <a:t>Think through these scenarios and develop a plan.</a:t>
            </a:r>
          </a:p>
          <a:p>
            <a:endParaRPr lang="en-US" dirty="0"/>
          </a:p>
          <a:p>
            <a:r>
              <a:rPr lang="en-US" dirty="0"/>
              <a:t>Steps to developing a well though out, actionable plan include: </a:t>
            </a:r>
          </a:p>
          <a:p>
            <a:endParaRPr lang="en-US" dirty="0"/>
          </a:p>
          <a:p>
            <a:r>
              <a:rPr lang="en-US" dirty="0"/>
              <a:t>Identifying threat and hazards</a:t>
            </a:r>
          </a:p>
          <a:p>
            <a:endParaRPr lang="en-US" dirty="0"/>
          </a:p>
          <a:p>
            <a:r>
              <a:rPr lang="en-US" dirty="0"/>
              <a:t>Assess your vulnerabilities, what is most likely to occur ? How likely is? What would the impacts be?</a:t>
            </a:r>
          </a:p>
          <a:p>
            <a:endParaRPr lang="en-US" dirty="0"/>
          </a:p>
          <a:p>
            <a:r>
              <a:rPr lang="en-US" dirty="0"/>
              <a:t>Your BCP will address the likely impacts and the actions that need to be taken.</a:t>
            </a:r>
          </a:p>
          <a:p>
            <a:r>
              <a:rPr lang="en-US" dirty="0"/>
              <a:t> </a:t>
            </a: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4</a:t>
            </a:fld>
            <a:endParaRPr lang="en-US"/>
          </a:p>
        </p:txBody>
      </p:sp>
    </p:spTree>
    <p:extLst>
      <p:ext uri="{BB962C8B-B14F-4D97-AF65-F5344CB8AC3E}">
        <p14:creationId xmlns:p14="http://schemas.microsoft.com/office/powerpoint/2010/main" val="238927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dirty="0"/>
              <a:t>A Business Continuity Plan outlines </a:t>
            </a:r>
            <a:r>
              <a:rPr lang="en-US" b="0" i="0" dirty="0">
                <a:solidFill>
                  <a:srgbClr val="323232"/>
                </a:solidFill>
                <a:effectLst/>
                <a:latin typeface="ibm-plex-sans"/>
              </a:rPr>
              <a:t>strategies to minimize the effects of a disaster, so an organization will continue to operate – or quickly resume key operations. The plan provides contingencies for not only business processes and assets but for human resources, customers and supply disruptions.</a:t>
            </a:r>
            <a:endParaRPr lang="en-US" dirty="0"/>
          </a:p>
        </p:txBody>
      </p:sp>
      <p:sp>
        <p:nvSpPr>
          <p:cNvPr id="18435" name="Slide Number Placeholder 3"/>
          <p:cNvSpPr>
            <a:spLocks noGrp="1"/>
          </p:cNvSpPr>
          <p:nvPr>
            <p:ph type="sldNum" sz="quarter" idx="5"/>
          </p:nvPr>
        </p:nvSpPr>
        <p:spPr>
          <a:noFill/>
        </p:spPr>
        <p:txBody>
          <a:bodyPr/>
          <a:lstStyle/>
          <a:p>
            <a:fld id="{780E2D07-F90A-47B5-8EBC-2CEDB37EEDDF}" type="slidenum">
              <a:rPr lang="en-US" smtClean="0">
                <a:cs typeface="Arial" charset="0"/>
              </a: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 you start?</a:t>
            </a:r>
          </a:p>
          <a:p>
            <a:endParaRPr lang="en-US" dirty="0"/>
          </a:p>
          <a:p>
            <a:r>
              <a:rPr lang="en-US" dirty="0"/>
              <a:t>What is the mission of your business?</a:t>
            </a:r>
          </a:p>
          <a:p>
            <a:endParaRPr lang="en-US" dirty="0"/>
          </a:p>
          <a:p>
            <a:r>
              <a:rPr lang="en-US" dirty="0"/>
              <a:t>What function do you have to do to stay in business? These are your mission critical functions.</a:t>
            </a:r>
          </a:p>
          <a:p>
            <a:endParaRPr lang="en-US" dirty="0"/>
          </a:p>
          <a:p>
            <a:r>
              <a:rPr lang="en-US" dirty="0"/>
              <a:t>What are some examples?</a:t>
            </a:r>
          </a:p>
          <a:p>
            <a:endParaRPr lang="en-US" dirty="0"/>
          </a:p>
          <a:p>
            <a:r>
              <a:rPr lang="en-US" dirty="0"/>
              <a:t>What do my customers expect of me?</a:t>
            </a:r>
          </a:p>
          <a:p>
            <a:endParaRPr lang="en-US" dirty="0"/>
          </a:p>
          <a:p>
            <a:r>
              <a:rPr lang="en-US" dirty="0"/>
              <a:t>The best place to start is by conducting a Business Impact Analysis,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6</a:t>
            </a:fld>
            <a:endParaRPr lang="en-US"/>
          </a:p>
        </p:txBody>
      </p:sp>
    </p:spTree>
    <p:extLst>
      <p:ext uri="{BB962C8B-B14F-4D97-AF65-F5344CB8AC3E}">
        <p14:creationId xmlns:p14="http://schemas.microsoft.com/office/powerpoint/2010/main" val="88786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
                <a:prstClr val="black"/>
              </a:buClr>
              <a:buSzTx/>
              <a:buFont typeface="Arial" panose="020B0604020202020204" pitchFamily="34" charset="0"/>
              <a:buNone/>
              <a:tabLst/>
              <a:defRPr/>
            </a:pPr>
            <a:r>
              <a:rPr kumimoji="0" lang="en-US" sz="2000" b="0" i="0" u="none" strike="noStrike" kern="1200" cap="all" spc="0" normalizeH="0" baseline="0" noProof="0" dirty="0">
                <a:ln>
                  <a:noFill/>
                </a:ln>
                <a:solidFill>
                  <a:prstClr val="black"/>
                </a:solidFill>
                <a:effectLst/>
                <a:uLnTx/>
                <a:uFillTx/>
                <a:latin typeface="Source Sans Pro Web"/>
                <a:ea typeface="+mn-ea"/>
                <a:cs typeface="+mn-cs"/>
              </a:rPr>
              <a:t> A Business Impact Analysis is the process for determining the potential impacts resulting from the interruption of time sensitive or critical business processes.</a:t>
            </a:r>
          </a:p>
          <a:p>
            <a:endParaRPr lang="en-US" b="0" i="0" dirty="0">
              <a:solidFill>
                <a:srgbClr val="1B1B1B"/>
              </a:solidFill>
              <a:effectLst/>
              <a:latin typeface="Source Sans Pro Web"/>
            </a:endParaRPr>
          </a:p>
          <a:p>
            <a:endParaRPr lang="en-US" b="0" i="0" dirty="0">
              <a:solidFill>
                <a:srgbClr val="1B1B1B"/>
              </a:solidFill>
              <a:effectLst/>
              <a:latin typeface="Source Sans Pro Web"/>
            </a:endParaRPr>
          </a:p>
          <a:p>
            <a:r>
              <a:rPr lang="en-US" b="0" i="0" dirty="0">
                <a:solidFill>
                  <a:srgbClr val="1B1B1B"/>
                </a:solidFill>
                <a:effectLst/>
                <a:latin typeface="Source Sans Pro Web"/>
              </a:rPr>
              <a:t>There are many “assets” at risk from hazards. First and foremost, injuries to people should be the first consideration of the risk assessment. Assets include people, buildings, technology systems, utilities, supplies, and finished product.</a:t>
            </a:r>
          </a:p>
          <a:p>
            <a:endParaRPr lang="en-US" b="0" i="0" dirty="0">
              <a:solidFill>
                <a:srgbClr val="1B1B1B"/>
              </a:solidFill>
              <a:effectLst/>
              <a:latin typeface="Source Sans Pro Web"/>
            </a:endParaRPr>
          </a:p>
          <a:p>
            <a:r>
              <a:rPr lang="en-US" b="0" i="0" dirty="0">
                <a:solidFill>
                  <a:srgbClr val="1B1B1B"/>
                </a:solidFill>
                <a:effectLst/>
                <a:latin typeface="Source Sans Pro Web"/>
              </a:rPr>
              <a:t>As you conduct the risk assessment, look for vulnerabilities—weaknesses—that would make an asset more susceptible to damage from a hazard. </a:t>
            </a:r>
          </a:p>
          <a:p>
            <a:endParaRPr lang="en-US" b="0" i="0" dirty="0">
              <a:solidFill>
                <a:srgbClr val="1B1B1B"/>
              </a:solidFill>
              <a:effectLst/>
              <a:latin typeface="Source Sans Pro Web"/>
            </a:endParaRPr>
          </a:p>
          <a:p>
            <a:r>
              <a:rPr lang="en-US" b="0" i="0" dirty="0">
                <a:solidFill>
                  <a:srgbClr val="1B1B1B"/>
                </a:solidFill>
                <a:effectLst/>
                <a:latin typeface="Source Sans Pro Web"/>
              </a:rPr>
              <a:t>What are the possible impacts and how can you buy down risk? Do you have adequate insurance? Data Back up processes?</a:t>
            </a:r>
          </a:p>
          <a:p>
            <a:endParaRPr lang="en-US" b="0" i="0" dirty="0">
              <a:solidFill>
                <a:srgbClr val="1B1B1B"/>
              </a:solidFill>
              <a:effectLst/>
              <a:latin typeface="Source Sans Pro Web"/>
            </a:endParaRPr>
          </a:p>
          <a:p>
            <a:r>
              <a:rPr lang="en-US" b="0" i="0" dirty="0">
                <a:solidFill>
                  <a:srgbClr val="1B1B1B"/>
                </a:solidFill>
                <a:effectLst/>
                <a:latin typeface="Source Sans Pro Web"/>
              </a:rPr>
              <a:t> Vulnerabilities include deficiencies in building construction, process systems, security, protection systems and loss prevention programs.</a:t>
            </a:r>
          </a:p>
          <a:p>
            <a:endParaRPr lang="en-US" b="0" i="0" dirty="0">
              <a:solidFill>
                <a:srgbClr val="1B1B1B"/>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7</a:t>
            </a:fld>
            <a:endParaRPr lang="en-US"/>
          </a:p>
        </p:txBody>
      </p:sp>
    </p:spTree>
    <p:extLst>
      <p:ext uri="{BB962C8B-B14F-4D97-AF65-F5344CB8AC3E}">
        <p14:creationId xmlns:p14="http://schemas.microsoft.com/office/powerpoint/2010/main" val="29263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8</a:t>
            </a:fld>
            <a:endParaRPr lang="en-US"/>
          </a:p>
        </p:txBody>
      </p:sp>
    </p:spTree>
    <p:extLst>
      <p:ext uri="{BB962C8B-B14F-4D97-AF65-F5344CB8AC3E}">
        <p14:creationId xmlns:p14="http://schemas.microsoft.com/office/powerpoint/2010/main" val="347790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good representation of the BIA thought process</a:t>
            </a:r>
          </a:p>
        </p:txBody>
      </p:sp>
      <p:sp>
        <p:nvSpPr>
          <p:cNvPr id="4" name="Slide Number Placeholder 3"/>
          <p:cNvSpPr>
            <a:spLocks noGrp="1"/>
          </p:cNvSpPr>
          <p:nvPr>
            <p:ph type="sldNum" sz="quarter" idx="5"/>
          </p:nvPr>
        </p:nvSpPr>
        <p:spPr/>
        <p:txBody>
          <a:bodyPr/>
          <a:lstStyle/>
          <a:p>
            <a:pPr>
              <a:defRPr/>
            </a:pPr>
            <a:fld id="{65CA2FD4-C928-4F31-90A0-278091B6DA8B}" type="slidenum">
              <a:rPr lang="en-US" smtClean="0"/>
              <a:pPr>
                <a:defRPr/>
              </a:pPr>
              <a:t>9</a:t>
            </a:fld>
            <a:endParaRPr lang="en-US"/>
          </a:p>
        </p:txBody>
      </p:sp>
    </p:spTree>
    <p:extLst>
      <p:ext uri="{BB962C8B-B14F-4D97-AF65-F5344CB8AC3E}">
        <p14:creationId xmlns:p14="http://schemas.microsoft.com/office/powerpoint/2010/main" val="261661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BE3D14-4503-44C2-A6D5-A55A359076C4}" type="slidenum">
              <a:rPr lang="en-US" smtClean="0"/>
              <a:pPr>
                <a:defRPr/>
              </a:pPr>
              <a:t>‹#›</a:t>
            </a:fld>
            <a:endParaRPr lang="en-US"/>
          </a:p>
        </p:txBody>
      </p:sp>
    </p:spTree>
    <p:extLst>
      <p:ext uri="{BB962C8B-B14F-4D97-AF65-F5344CB8AC3E}">
        <p14:creationId xmlns:p14="http://schemas.microsoft.com/office/powerpoint/2010/main" val="28880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17375286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30363719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639812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15293746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42799345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18147377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420431979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2960710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FDBE46-8198-4EC5-BC32-E7A7C4DA628C}" type="slidenum">
              <a:rPr lang="en-US"/>
              <a:pPr>
                <a:defRPr/>
              </a:pPr>
              <a:t>‹#›</a:t>
            </a:fld>
            <a:endParaRPr lang="en-US"/>
          </a:p>
        </p:txBody>
      </p:sp>
    </p:spTree>
    <p:extLst>
      <p:ext uri="{BB962C8B-B14F-4D97-AF65-F5344CB8AC3E}">
        <p14:creationId xmlns:p14="http://schemas.microsoft.com/office/powerpoint/2010/main" val="29559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10486478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99529D-FB0B-4520-8C87-C0E16E2C24E9}" type="slidenum">
              <a:rPr lang="en-US" smtClean="0"/>
              <a:pPr>
                <a:defRPr/>
              </a:pPr>
              <a:t>‹#›</a:t>
            </a:fld>
            <a:endParaRPr lang="en-US"/>
          </a:p>
        </p:txBody>
      </p:sp>
    </p:spTree>
    <p:extLst>
      <p:ext uri="{BB962C8B-B14F-4D97-AF65-F5344CB8AC3E}">
        <p14:creationId xmlns:p14="http://schemas.microsoft.com/office/powerpoint/2010/main" val="218375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34839502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2302866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CA5D9A-CC4F-4138-A6F4-5665873A5C0E}" type="slidenum">
              <a:rPr lang="en-US" smtClean="0"/>
              <a:pPr>
                <a:defRPr/>
              </a:pPr>
              <a:t>‹#›</a:t>
            </a:fld>
            <a:endParaRPr lang="en-US"/>
          </a:p>
        </p:txBody>
      </p:sp>
    </p:spTree>
    <p:extLst>
      <p:ext uri="{BB962C8B-B14F-4D97-AF65-F5344CB8AC3E}">
        <p14:creationId xmlns:p14="http://schemas.microsoft.com/office/powerpoint/2010/main" val="282882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EB8C6B3-7A83-41A7-84E2-F3AD5FD76D76}" type="slidenum">
              <a:rPr lang="en-US" smtClean="0"/>
              <a:pPr>
                <a:defRPr/>
              </a:pPr>
              <a:t>‹#›</a:t>
            </a:fld>
            <a:endParaRPr lang="en-US"/>
          </a:p>
        </p:txBody>
      </p:sp>
    </p:spTree>
    <p:extLst>
      <p:ext uri="{BB962C8B-B14F-4D97-AF65-F5344CB8AC3E}">
        <p14:creationId xmlns:p14="http://schemas.microsoft.com/office/powerpoint/2010/main" val="28643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37855536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AD29D7-2410-4CAB-869D-7081E7FF969E}" type="slidenum">
              <a:rPr lang="en-US" smtClean="0"/>
              <a:pPr>
                <a:defRPr/>
              </a:pPr>
              <a:t>‹#›</a:t>
            </a:fld>
            <a:endParaRPr lang="en-US"/>
          </a:p>
        </p:txBody>
      </p:sp>
    </p:spTree>
    <p:extLst>
      <p:ext uri="{BB962C8B-B14F-4D97-AF65-F5344CB8AC3E}">
        <p14:creationId xmlns:p14="http://schemas.microsoft.com/office/powerpoint/2010/main" val="393514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8011DCB7-3683-4619-9DA3-05BF44ED3AFB}" type="slidenum">
              <a:rPr lang="en-US" smtClean="0"/>
              <a:pPr>
                <a:defRPr/>
              </a:pPr>
              <a:t>‹#›</a:t>
            </a:fld>
            <a:endParaRPr lang="en-US"/>
          </a:p>
        </p:txBody>
      </p:sp>
    </p:spTree>
    <p:extLst>
      <p:ext uri="{BB962C8B-B14F-4D97-AF65-F5344CB8AC3E}">
        <p14:creationId xmlns:p14="http://schemas.microsoft.com/office/powerpoint/2010/main" val="125887461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286000"/>
            <a:ext cx="8382000" cy="1828800"/>
          </a:xfrm>
        </p:spPr>
        <p:txBody>
          <a:bodyPr>
            <a:normAutofit fontScale="90000"/>
          </a:bodyPr>
          <a:lstStyle/>
          <a:p>
            <a:pPr algn="ctr" eaLnBrk="1" fontAlgn="auto" hangingPunct="1">
              <a:lnSpc>
                <a:spcPct val="100000"/>
              </a:lnSpc>
              <a:spcAft>
                <a:spcPts val="0"/>
              </a:spcAft>
              <a:defRPr/>
            </a:pPr>
            <a:r>
              <a:rPr lang="en-US" sz="4000" dirty="0">
                <a:solidFill>
                  <a:schemeClr val="bg2">
                    <a:lumMod val="50000"/>
                  </a:schemeClr>
                </a:solidFill>
                <a:latin typeface="Arial" panose="020B0604020202020204" pitchFamily="34" charset="0"/>
                <a:cs typeface="Arial" panose="020B0604020202020204" pitchFamily="34" charset="0"/>
              </a:rPr>
              <a:t>Business</a:t>
            </a:r>
            <a:r>
              <a:rPr lang="en-US" sz="4000" dirty="0">
                <a:solidFill>
                  <a:srgbClr val="0070C0"/>
                </a:solidFill>
                <a:latin typeface="Arial" panose="020B0604020202020204" pitchFamily="34" charset="0"/>
                <a:cs typeface="Arial" panose="020B0604020202020204" pitchFamily="34" charset="0"/>
              </a:rPr>
              <a:t> </a:t>
            </a:r>
            <a:r>
              <a:rPr lang="en-US" sz="4000" dirty="0">
                <a:solidFill>
                  <a:schemeClr val="bg2">
                    <a:lumMod val="50000"/>
                  </a:schemeClr>
                </a:solidFill>
                <a:latin typeface="Arial" panose="020B0604020202020204" pitchFamily="34" charset="0"/>
                <a:cs typeface="Arial" panose="020B0604020202020204" pitchFamily="34" charset="0"/>
              </a:rPr>
              <a:t>Continuity</a:t>
            </a:r>
            <a:r>
              <a:rPr lang="en-US" sz="4000" dirty="0">
                <a:solidFill>
                  <a:srgbClr val="0070C0"/>
                </a:solidFill>
                <a:latin typeface="Arial" panose="020B0604020202020204" pitchFamily="34" charset="0"/>
                <a:cs typeface="Arial" panose="020B0604020202020204" pitchFamily="34" charset="0"/>
              </a:rPr>
              <a:t> </a:t>
            </a:r>
            <a:r>
              <a:rPr lang="en-US" sz="4000" dirty="0">
                <a:solidFill>
                  <a:schemeClr val="bg2">
                    <a:lumMod val="50000"/>
                  </a:schemeClr>
                </a:solidFill>
                <a:latin typeface="Arial" panose="020B0604020202020204" pitchFamily="34" charset="0"/>
                <a:cs typeface="Arial" panose="020B0604020202020204" pitchFamily="34" charset="0"/>
              </a:rPr>
              <a:t>Planning</a:t>
            </a:r>
            <a:br>
              <a:rPr lang="en-US" sz="40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a:t>
            </a:r>
            <a:br>
              <a:rPr lang="en-US" sz="3600" dirty="0">
                <a:solidFill>
                  <a:srgbClr val="0070C0"/>
                </a:solidFill>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Planning for a rainy Day</a:t>
            </a:r>
            <a:br>
              <a:rPr lang="en-US" sz="2200" dirty="0">
                <a:latin typeface="Arial" panose="020B0604020202020204" pitchFamily="34" charset="0"/>
                <a:cs typeface="Arial" panose="020B0604020202020204" pitchFamily="34" charset="0"/>
              </a:rPr>
            </a:br>
            <a:br>
              <a:rPr lang="en-US" sz="2200" dirty="0">
                <a:solidFill>
                  <a:srgbClr val="0070C0"/>
                </a:solidFill>
                <a:latin typeface="Arial" panose="020B0604020202020204" pitchFamily="34" charset="0"/>
                <a:cs typeface="Arial" panose="020B0604020202020204" pitchFamily="34" charset="0"/>
              </a:rPr>
            </a:br>
            <a:r>
              <a:rPr lang="en-US" sz="2200" i="1" dirty="0">
                <a:solidFill>
                  <a:srgbClr val="0070C0"/>
                </a:solidFill>
                <a:latin typeface="Arial" panose="020B0604020202020204" pitchFamily="34" charset="0"/>
                <a:cs typeface="Arial" panose="020B0604020202020204" pitchFamily="34" charset="0"/>
              </a:rPr>
              <a:t>Are You Prepared?</a:t>
            </a:r>
            <a:br>
              <a:rPr lang="en-US" sz="2200" i="1" dirty="0">
                <a:solidFill>
                  <a:srgbClr val="0070C0"/>
                </a:solidFill>
                <a:latin typeface="Arial" panose="020B0604020202020204" pitchFamily="34" charset="0"/>
                <a:cs typeface="Arial" panose="020B0604020202020204" pitchFamily="34" charset="0"/>
              </a:rPr>
            </a:br>
            <a:br>
              <a:rPr lang="en-US" sz="2200" i="1" dirty="0">
                <a:solidFill>
                  <a:srgbClr val="0070C0"/>
                </a:solidFill>
                <a:effectLst/>
                <a:latin typeface="Arial" panose="020B0604020202020204" pitchFamily="34" charset="0"/>
                <a:cs typeface="Arial" panose="020B0604020202020204" pitchFamily="34" charset="0"/>
              </a:rPr>
            </a:br>
            <a:r>
              <a:rPr lang="en-US" sz="1600" dirty="0">
                <a:solidFill>
                  <a:srgbClr val="0070C0"/>
                </a:solidFill>
                <a:effectLst/>
                <a:latin typeface="Arial" panose="020B0604020202020204" pitchFamily="34" charset="0"/>
                <a:cs typeface="Arial" panose="020B0604020202020204" pitchFamily="34" charset="0"/>
              </a:rPr>
              <a:t>Presented to</a:t>
            </a:r>
            <a:br>
              <a:rPr lang="en-US" sz="1600" dirty="0">
                <a:solidFill>
                  <a:srgbClr val="0070C0"/>
                </a:solidFill>
                <a:effectLst/>
                <a:latin typeface="Arial" panose="020B0604020202020204" pitchFamily="34" charset="0"/>
                <a:cs typeface="Arial" panose="020B0604020202020204" pitchFamily="34" charset="0"/>
              </a:rPr>
            </a:br>
            <a:r>
              <a:rPr lang="en-US" sz="2200" dirty="0">
                <a:solidFill>
                  <a:srgbClr val="0070C0"/>
                </a:solidFill>
                <a:effectLst/>
                <a:latin typeface="Arial" panose="020B0604020202020204" pitchFamily="34" charset="0"/>
                <a:cs typeface="Arial" panose="020B0604020202020204" pitchFamily="34" charset="0"/>
              </a:rPr>
              <a:t>Montgomery County COVID-19 Economic Revitalization and Recovery Town Hall</a:t>
            </a:r>
            <a:br>
              <a:rPr lang="en-US" sz="1600" b="0" dirty="0">
                <a:solidFill>
                  <a:schemeClr val="bg2">
                    <a:lumMod val="50000"/>
                  </a:schemeClr>
                </a:solidFill>
                <a:latin typeface="Arial" panose="020B0604020202020204" pitchFamily="34" charset="0"/>
                <a:cs typeface="Arial" panose="020B0604020202020204" pitchFamily="34" charset="0"/>
              </a:rPr>
            </a:br>
            <a:br>
              <a:rPr lang="en-US" sz="3600" dirty="0">
                <a:solidFill>
                  <a:srgbClr val="0070C0"/>
                </a:solidFill>
              </a:rPr>
            </a:br>
            <a:endParaRPr lang="en-US" sz="2400" u="sng" dirty="0">
              <a:solidFill>
                <a:srgbClr val="0070C0"/>
              </a:solidFill>
            </a:endParaRPr>
          </a:p>
        </p:txBody>
      </p:sp>
      <p:sp>
        <p:nvSpPr>
          <p:cNvPr id="15362" name="TextBox 9"/>
          <p:cNvSpPr txBox="1">
            <a:spLocks noChangeArrowheads="1"/>
          </p:cNvSpPr>
          <p:nvPr/>
        </p:nvSpPr>
        <p:spPr bwMode="auto">
          <a:xfrm>
            <a:off x="685800" y="3648670"/>
            <a:ext cx="7620000" cy="923330"/>
          </a:xfrm>
          <a:prstGeom prst="rect">
            <a:avLst/>
          </a:prstGeom>
          <a:noFill/>
          <a:ln w="9525">
            <a:noFill/>
            <a:miter lim="800000"/>
            <a:headEnd/>
            <a:tailEnd/>
          </a:ln>
        </p:spPr>
        <p:txBody>
          <a:bodyPr>
            <a:spAutoFit/>
          </a:bodyPr>
          <a:lstStyle/>
          <a:p>
            <a:pPr algn="ctr" eaLnBrk="0" hangingPunct="0"/>
            <a:r>
              <a:rPr lang="en-US" sz="1800" b="1" dirty="0">
                <a:solidFill>
                  <a:srgbClr val="0070C0"/>
                </a:solidFill>
              </a:rPr>
              <a:t>Marianne Souders, </a:t>
            </a:r>
            <a:r>
              <a:rPr lang="en-US" b="1" dirty="0">
                <a:solidFill>
                  <a:srgbClr val="0070C0"/>
                </a:solidFill>
              </a:rPr>
              <a:t>MSEM, CEM</a:t>
            </a:r>
            <a:endParaRPr lang="en-US" sz="1800" b="1" dirty="0">
              <a:solidFill>
                <a:srgbClr val="0070C0"/>
              </a:solidFill>
            </a:endParaRPr>
          </a:p>
          <a:p>
            <a:pPr algn="ctr" eaLnBrk="0" hangingPunct="0"/>
            <a:r>
              <a:rPr lang="en-US" sz="1800" b="1" dirty="0">
                <a:solidFill>
                  <a:srgbClr val="0070C0"/>
                </a:solidFill>
              </a:rPr>
              <a:t>Montgomery County</a:t>
            </a:r>
          </a:p>
          <a:p>
            <a:pPr algn="ctr" eaLnBrk="0" hangingPunct="0"/>
            <a:r>
              <a:rPr lang="en-US" sz="1800" b="1" dirty="0">
                <a:solidFill>
                  <a:srgbClr val="0070C0"/>
                </a:solidFill>
              </a:rPr>
              <a:t>Office of Emergency Management and Homeland Security</a:t>
            </a:r>
          </a:p>
        </p:txBody>
      </p:sp>
      <p:pic>
        <p:nvPicPr>
          <p:cNvPr id="15363" name="Picture 12" descr="[County Seal, Montgomery County, Maryland]"/>
          <p:cNvPicPr>
            <a:picLocks noChangeAspect="1" noChangeArrowheads="1"/>
          </p:cNvPicPr>
          <p:nvPr/>
        </p:nvPicPr>
        <p:blipFill>
          <a:blip r:embed="rId3"/>
          <a:srcRect/>
          <a:stretch>
            <a:fillRect/>
          </a:stretch>
        </p:blipFill>
        <p:spPr bwMode="auto">
          <a:xfrm>
            <a:off x="3733800" y="4572000"/>
            <a:ext cx="1484313" cy="1476375"/>
          </a:xfrm>
          <a:prstGeom prst="rect">
            <a:avLst/>
          </a:prstGeom>
          <a:noFill/>
          <a:ln w="9525">
            <a:noFill/>
            <a:miter lim="800000"/>
            <a:headEnd/>
            <a:tailEnd/>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bg2">
                    <a:lumMod val="50000"/>
                  </a:schemeClr>
                </a:solidFill>
                <a:latin typeface="Arial" panose="020B0604020202020204" pitchFamily="34" charset="0"/>
                <a:cs typeface="Arial" panose="020B0604020202020204" pitchFamily="34" charset="0"/>
              </a:rPr>
              <a:t>What Do I Need?</a:t>
            </a:r>
          </a:p>
        </p:txBody>
      </p:sp>
      <p:sp>
        <p:nvSpPr>
          <p:cNvPr id="2" name="Content Placeholder 1"/>
          <p:cNvSpPr>
            <a:spLocks noGrp="1"/>
          </p:cNvSpPr>
          <p:nvPr>
            <p:ph sz="quarter" idx="13"/>
          </p:nvPr>
        </p:nvSpPr>
        <p:spPr/>
        <p:txBody>
          <a:bodyPr vert="horz" lIns="91440" tIns="45720" rIns="91440" bIns="45720" rtlCol="0" anchor="t">
            <a:normAutofit/>
          </a:bodyPr>
          <a:lstStyle/>
          <a:p>
            <a:pPr marL="109220" indent="0">
              <a:buClrTx/>
              <a:buSzPct val="100000"/>
              <a:buNone/>
            </a:pPr>
            <a:r>
              <a:rPr lang="en-US" dirty="0">
                <a:latin typeface="Arial" panose="020B0604020202020204" pitchFamily="34" charset="0"/>
                <a:cs typeface="Arial" panose="020B0604020202020204" pitchFamily="34" charset="0"/>
              </a:rPr>
              <a:t>Who/what do you need to perform your critical business processes?</a:t>
            </a:r>
            <a:endParaRPr lang="en-US"/>
          </a:p>
          <a:p>
            <a:pPr lvl="3">
              <a:lnSpc>
                <a:spcPct val="150000"/>
              </a:lnSpc>
              <a:buClrTx/>
              <a:buFont typeface="Arial" panose="020B0604020202020204" pitchFamily="34" charset="0"/>
              <a:buChar char="•"/>
            </a:pPr>
            <a:r>
              <a:rPr lang="en-US" sz="2000" dirty="0">
                <a:latin typeface="Arial" panose="020B0604020202020204" pitchFamily="34" charset="0"/>
                <a:cs typeface="Arial" panose="020B0604020202020204" pitchFamily="34" charset="0"/>
              </a:rPr>
              <a:t>People/staff</a:t>
            </a:r>
          </a:p>
          <a:p>
            <a:pPr lvl="3">
              <a:lnSpc>
                <a:spcPct val="150000"/>
              </a:lnSpc>
              <a:buClrTx/>
              <a:buFont typeface="Arial" panose="020B0604020202020204" pitchFamily="34" charset="0"/>
              <a:buChar char="•"/>
            </a:pPr>
            <a:r>
              <a:rPr lang="en-US" sz="2000" dirty="0">
                <a:latin typeface="Arial" panose="020B0604020202020204" pitchFamily="34" charset="0"/>
                <a:cs typeface="Arial" panose="020B0604020202020204" pitchFamily="34" charset="0"/>
              </a:rPr>
              <a:t>Facilities</a:t>
            </a:r>
          </a:p>
          <a:p>
            <a:pPr lvl="3">
              <a:lnSpc>
                <a:spcPct val="150000"/>
              </a:lnSpc>
              <a:buClrTx/>
              <a:buFont typeface="Arial" panose="020B0604020202020204" pitchFamily="34" charset="0"/>
              <a:buChar char="•"/>
            </a:pPr>
            <a:r>
              <a:rPr lang="en-US" sz="2000" dirty="0">
                <a:latin typeface="Arial" panose="020B0604020202020204" pitchFamily="34" charset="0"/>
                <a:cs typeface="Arial" panose="020B0604020202020204" pitchFamily="34" charset="0"/>
              </a:rPr>
              <a:t>Vital records</a:t>
            </a:r>
          </a:p>
          <a:p>
            <a:pPr lvl="3">
              <a:lnSpc>
                <a:spcPct val="150000"/>
              </a:lnSpc>
              <a:buClrTx/>
            </a:pPr>
            <a:r>
              <a:rPr lang="en-US" sz="2000" dirty="0">
                <a:latin typeface="Arial"/>
                <a:cs typeface="Arial"/>
              </a:rPr>
              <a:t>Vital equipment/ Systems/ contracts</a:t>
            </a:r>
            <a:endParaRPr lang="en-US" sz="2000" dirty="0">
              <a:latin typeface="Arial" panose="020B0604020202020204" pitchFamily="34" charset="0"/>
              <a:cs typeface="Arial" panose="020B0604020202020204" pitchFamily="34" charset="0"/>
            </a:endParaRPr>
          </a:p>
          <a:p>
            <a:pPr lvl="3">
              <a:lnSpc>
                <a:spcPct val="150000"/>
              </a:lnSpc>
              <a:buClrTx/>
              <a:buFont typeface="Arial" panose="020B0604020202020204" pitchFamily="34" charset="0"/>
              <a:buChar char="•"/>
            </a:pPr>
            <a:r>
              <a:rPr lang="en-US" sz="2000" dirty="0">
                <a:latin typeface="Arial" panose="020B0604020202020204" pitchFamily="34" charset="0"/>
                <a:cs typeface="Arial" panose="020B0604020202020204" pitchFamily="34" charset="0"/>
              </a:rPr>
              <a:t>Vendors and Customers</a:t>
            </a:r>
          </a:p>
        </p:txBody>
      </p:sp>
      <p:sp>
        <p:nvSpPr>
          <p:cNvPr id="4" name="Slide Number Placeholder 3"/>
          <p:cNvSpPr>
            <a:spLocks noGrp="1"/>
          </p:cNvSpPr>
          <p:nvPr>
            <p:ph type="sldNum" sz="quarter" idx="12"/>
          </p:nvPr>
        </p:nvSpPr>
        <p:spPr/>
        <p:txBody>
          <a:bodyPr/>
          <a:lstStyle/>
          <a:p>
            <a:pPr>
              <a:defRPr/>
            </a:pPr>
            <a:fld id="{A1FDBE46-8198-4EC5-BC32-E7A7C4DA628C}" type="slidenum">
              <a:rPr lang="en-US" smtClean="0"/>
              <a:pPr>
                <a:defRPr/>
              </a:pPr>
              <a:t>10</a:t>
            </a:fld>
            <a:endParaRPr lang="en-US"/>
          </a:p>
        </p:txBody>
      </p:sp>
    </p:spTree>
    <p:extLst>
      <p:ext uri="{BB962C8B-B14F-4D97-AF65-F5344CB8AC3E}">
        <p14:creationId xmlns:p14="http://schemas.microsoft.com/office/powerpoint/2010/main" val="5119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591" y="533400"/>
            <a:ext cx="6679809" cy="5638800"/>
          </a:xfrm>
        </p:spPr>
      </p:pic>
      <p:sp>
        <p:nvSpPr>
          <p:cNvPr id="3" name="Title 2"/>
          <p:cNvSpPr>
            <a:spLocks noGrp="1"/>
          </p:cNvSpPr>
          <p:nvPr>
            <p:ph type="title"/>
          </p:nvPr>
        </p:nvSpPr>
        <p:spPr>
          <a:xfrm>
            <a:off x="457200" y="-152400"/>
            <a:ext cx="8229600" cy="1143000"/>
          </a:xfrm>
        </p:spPr>
        <p:txBody>
          <a:bodyPr/>
          <a:lstStyle/>
          <a:p>
            <a:pPr algn="ctr"/>
            <a:r>
              <a:rPr lang="en-US" dirty="0">
                <a:latin typeface="Arial" panose="020B0604020202020204" pitchFamily="34" charset="0"/>
                <a:cs typeface="Arial" panose="020B0604020202020204" pitchFamily="34" charset="0"/>
              </a:rPr>
              <a:t>Risk Assessment</a:t>
            </a:r>
          </a:p>
        </p:txBody>
      </p:sp>
      <p:sp>
        <p:nvSpPr>
          <p:cNvPr id="4" name="Slide Number Placeholder 3"/>
          <p:cNvSpPr>
            <a:spLocks noGrp="1"/>
          </p:cNvSpPr>
          <p:nvPr>
            <p:ph type="sldNum" sz="quarter" idx="12"/>
          </p:nvPr>
        </p:nvSpPr>
        <p:spPr/>
        <p:txBody>
          <a:bodyPr/>
          <a:lstStyle/>
          <a:p>
            <a:pPr>
              <a:defRPr/>
            </a:pPr>
            <a:fld id="{A1FDBE46-8198-4EC5-BC32-E7A7C4DA628C}" type="slidenum">
              <a:rPr lang="en-US" smtClean="0"/>
              <a:pPr>
                <a:defRPr/>
              </a:pPr>
              <a:t>11</a:t>
            </a:fld>
            <a:endParaRPr lang="en-US"/>
          </a:p>
        </p:txBody>
      </p:sp>
      <p:sp>
        <p:nvSpPr>
          <p:cNvPr id="6" name="TextBox 5"/>
          <p:cNvSpPr txBox="1"/>
          <p:nvPr/>
        </p:nvSpPr>
        <p:spPr>
          <a:xfrm>
            <a:off x="4495800" y="6400800"/>
            <a:ext cx="4038600" cy="246221"/>
          </a:xfrm>
          <a:prstGeom prst="rect">
            <a:avLst/>
          </a:prstGeom>
          <a:noFill/>
        </p:spPr>
        <p:txBody>
          <a:bodyPr wrap="square" rtlCol="0">
            <a:spAutoFit/>
          </a:bodyPr>
          <a:lstStyle/>
          <a:p>
            <a:r>
              <a:rPr lang="en-US" sz="1000" i="1" dirty="0"/>
              <a:t>Insurance risk management plan, </a:t>
            </a:r>
            <a:r>
              <a:rPr lang="en-US" sz="1000" dirty="0"/>
              <a:t>www.smallbusiness.wa.gov.au</a:t>
            </a:r>
            <a:endParaRPr lang="en-US" sz="1000" i="1" dirty="0"/>
          </a:p>
        </p:txBody>
      </p:sp>
    </p:spTree>
    <p:extLst>
      <p:ext uri="{BB962C8B-B14F-4D97-AF65-F5344CB8AC3E}">
        <p14:creationId xmlns:p14="http://schemas.microsoft.com/office/powerpoint/2010/main" val="372008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10;&#10;Description automatically generated">
            <a:extLst>
              <a:ext uri="{FF2B5EF4-FFF2-40B4-BE49-F238E27FC236}">
                <a16:creationId xmlns:a16="http://schemas.microsoft.com/office/drawing/2014/main" id="{FFC5CEB3-0425-4D72-9B9D-45D29C9C15CE}"/>
              </a:ext>
            </a:extLst>
          </p:cNvPr>
          <p:cNvPicPr>
            <a:picLocks noChangeAspect="1"/>
          </p:cNvPicPr>
          <p:nvPr/>
        </p:nvPicPr>
        <p:blipFill>
          <a:blip r:embed="rId3"/>
          <a:stretch>
            <a:fillRect/>
          </a:stretch>
        </p:blipFill>
        <p:spPr>
          <a:xfrm>
            <a:off x="3429000" y="1728694"/>
            <a:ext cx="5232397" cy="3638560"/>
          </a:xfrm>
          <a:prstGeom prst="rect">
            <a:avLst/>
          </a:prstGeom>
        </p:spPr>
      </p:pic>
      <p:pic>
        <p:nvPicPr>
          <p:cNvPr id="20" name="Picture 19">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id="{9BE689B6-ABF2-4CF6-A23E-17A6BD91FD63}"/>
              </a:ext>
            </a:extLst>
          </p:cNvPr>
          <p:cNvSpPr>
            <a:spLocks noGrp="1"/>
          </p:cNvSpPr>
          <p:nvPr>
            <p:ph type="sldNum" sz="quarter" idx="12"/>
          </p:nvPr>
        </p:nvSpPr>
        <p:spPr>
          <a:xfrm>
            <a:off x="7885508" y="6265130"/>
            <a:ext cx="573161" cy="365125"/>
          </a:xfrm>
        </p:spPr>
        <p:txBody>
          <a:bodyPr>
            <a:normAutofit/>
          </a:bodyPr>
          <a:lstStyle/>
          <a:p>
            <a:pPr>
              <a:spcAft>
                <a:spcPts val="600"/>
              </a:spcAft>
              <a:defRPr/>
            </a:pPr>
            <a:fld id="{A1FDBE46-8198-4EC5-BC32-E7A7C4DA628C}" type="slidenum">
              <a:rPr lang="en-US" smtClean="0"/>
              <a:pPr>
                <a:spcAft>
                  <a:spcPts val="600"/>
                </a:spcAft>
                <a:defRPr/>
              </a:pPr>
              <a:t>12</a:t>
            </a:fld>
            <a:endParaRPr lang="en-US"/>
          </a:p>
        </p:txBody>
      </p:sp>
      <p:sp>
        <p:nvSpPr>
          <p:cNvPr id="2" name="Content Placeholder 1">
            <a:extLst>
              <a:ext uri="{FF2B5EF4-FFF2-40B4-BE49-F238E27FC236}">
                <a16:creationId xmlns:a16="http://schemas.microsoft.com/office/drawing/2014/main" id="{D8650E44-1385-4CFA-82C9-ABB7FE90375B}"/>
              </a:ext>
            </a:extLst>
          </p:cNvPr>
          <p:cNvSpPr>
            <a:spLocks noGrp="1"/>
          </p:cNvSpPr>
          <p:nvPr>
            <p:ph idx="1"/>
          </p:nvPr>
        </p:nvSpPr>
        <p:spPr>
          <a:xfrm>
            <a:off x="685330" y="2367092"/>
            <a:ext cx="2805382" cy="3881309"/>
          </a:xfrm>
        </p:spPr>
        <p:txBody>
          <a:bodyPr>
            <a:normAutofit/>
          </a:bodyPr>
          <a:lstStyle/>
          <a:p>
            <a:pPr>
              <a:buFont typeface="Arial" panose="020B0604020202020204" pitchFamily="34" charset="0"/>
              <a:buChar char="•"/>
            </a:pPr>
            <a:r>
              <a:rPr lang="en-US" sz="1600" b="0" i="0">
                <a:effectLst/>
                <a:latin typeface="Pt Sans Old - Normal"/>
              </a:rPr>
              <a:t>understanding the critical resources which might impact an organization’s ability to recover in a timely manner</a:t>
            </a:r>
          </a:p>
          <a:p>
            <a:endParaRPr lang="en-US" sz="1600"/>
          </a:p>
        </p:txBody>
      </p:sp>
      <p:sp>
        <p:nvSpPr>
          <p:cNvPr id="3" name="Title 2">
            <a:extLst>
              <a:ext uri="{FF2B5EF4-FFF2-40B4-BE49-F238E27FC236}">
                <a16:creationId xmlns:a16="http://schemas.microsoft.com/office/drawing/2014/main" id="{B0B2D822-6397-40FB-8BB8-6877C8FA3327}"/>
              </a:ext>
            </a:extLst>
          </p:cNvPr>
          <p:cNvSpPr>
            <a:spLocks noGrp="1"/>
          </p:cNvSpPr>
          <p:nvPr>
            <p:ph type="title"/>
          </p:nvPr>
        </p:nvSpPr>
        <p:spPr>
          <a:xfrm>
            <a:off x="685330" y="640831"/>
            <a:ext cx="2805386" cy="1573863"/>
          </a:xfrm>
        </p:spPr>
        <p:txBody>
          <a:bodyPr>
            <a:normAutofit/>
          </a:bodyPr>
          <a:lstStyle/>
          <a:p>
            <a:pPr algn="l"/>
            <a:r>
              <a:rPr lang="en-US" sz="2300" dirty="0"/>
              <a:t>Identify your interdependencies</a:t>
            </a:r>
          </a:p>
        </p:txBody>
      </p:sp>
    </p:spTree>
    <p:extLst>
      <p:ext uri="{BB962C8B-B14F-4D97-AF65-F5344CB8AC3E}">
        <p14:creationId xmlns:p14="http://schemas.microsoft.com/office/powerpoint/2010/main" val="127203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0805" y="1588878"/>
            <a:ext cx="2133002" cy="3680244"/>
          </a:xfrm>
        </p:spPr>
        <p:txBody>
          <a:bodyPr>
            <a:normAutofit/>
          </a:bodyPr>
          <a:lstStyle/>
          <a:p>
            <a:pPr algn="l"/>
            <a:r>
              <a:rPr lang="en-US" sz="2400">
                <a:solidFill>
                  <a:srgbClr val="FFFFFF"/>
                </a:solidFill>
                <a:latin typeface="Arial" panose="020B0604020202020204" pitchFamily="34" charset="0"/>
                <a:cs typeface="Arial" panose="020B0604020202020204" pitchFamily="34" charset="0"/>
              </a:rPr>
              <a:t>Develop and Document a Plan</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 name="Content Placeholder 1"/>
          <p:cNvSpPr>
            <a:spLocks noGrp="1"/>
          </p:cNvSpPr>
          <p:nvPr>
            <p:ph idx="1"/>
          </p:nvPr>
        </p:nvSpPr>
        <p:spPr>
          <a:xfrm>
            <a:off x="3476095" y="228601"/>
            <a:ext cx="4982105" cy="5579706"/>
          </a:xfrm>
        </p:spPr>
        <p:txBody>
          <a:bodyPr vert="horz" lIns="91440" tIns="45720" rIns="91440" bIns="45720" rtlCol="0" anchor="ctr">
            <a:normAutofit fontScale="92500" lnSpcReduction="20000"/>
          </a:bodyPr>
          <a:lstStyle/>
          <a:p>
            <a:pPr marL="109220" indent="0">
              <a:lnSpc>
                <a:spcPct val="110000"/>
              </a:lnSpc>
              <a:buNone/>
            </a:pPr>
            <a:r>
              <a:rPr lang="en-US" sz="1700" b="1" dirty="0">
                <a:latin typeface="Arial" panose="020B0604020202020204" pitchFamily="34" charset="0"/>
                <a:cs typeface="Arial" panose="020B0604020202020204" pitchFamily="34" charset="0"/>
              </a:rPr>
              <a:t>Key elements of a Business Continuity Plan:</a:t>
            </a: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Essential Business Processes</a:t>
            </a: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Orders of Succession and Delegation of Authority – </a:t>
            </a:r>
            <a:r>
              <a:rPr lang="en-US" sz="1700" i="1" dirty="0">
                <a:latin typeface="Arial" panose="020B0604020202020204" pitchFamily="34" charset="0"/>
                <a:cs typeface="Arial" panose="020B0604020202020204" pitchFamily="34" charset="0"/>
              </a:rPr>
              <a:t>who will be in charge if you are unavailable</a:t>
            </a: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Employee Information – </a:t>
            </a:r>
            <a:r>
              <a:rPr lang="en-US" sz="1700" i="1" dirty="0">
                <a:latin typeface="Arial" panose="020B0604020202020204" pitchFamily="34" charset="0"/>
                <a:cs typeface="Arial" panose="020B0604020202020204" pitchFamily="34" charset="0"/>
              </a:rPr>
              <a:t>contact information, roles and responsibilities</a:t>
            </a: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Alternate Facilities – </a:t>
            </a:r>
            <a:r>
              <a:rPr lang="en-US" sz="1700" i="1" dirty="0">
                <a:latin typeface="Arial" panose="020B0604020202020204" pitchFamily="34" charset="0"/>
                <a:cs typeface="Arial" panose="020B0604020202020204" pitchFamily="34" charset="0"/>
              </a:rPr>
              <a:t>where you and your staff will operate if your primary facility is unavailable</a:t>
            </a: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Vital Records &amp; Vital Equipment – </a:t>
            </a:r>
            <a:r>
              <a:rPr lang="en-US" sz="1700" i="1" dirty="0">
                <a:latin typeface="Arial" panose="020B0604020202020204" pitchFamily="34" charset="0"/>
                <a:cs typeface="Arial" panose="020B0604020202020204" pitchFamily="34" charset="0"/>
              </a:rPr>
              <a:t>where </a:t>
            </a:r>
            <a:r>
              <a:rPr lang="en-US" sz="1700" b="1" i="1" dirty="0">
                <a:latin typeface="Arial" panose="020B0604020202020204" pitchFamily="34" charset="0"/>
                <a:cs typeface="Arial" panose="020B0604020202020204" pitchFamily="34" charset="0"/>
              </a:rPr>
              <a:t>backups</a:t>
            </a:r>
            <a:r>
              <a:rPr lang="en-US" sz="1700" i="1" dirty="0">
                <a:latin typeface="Arial" panose="020B0604020202020204" pitchFamily="34" charset="0"/>
                <a:cs typeface="Arial" panose="020B0604020202020204" pitchFamily="34" charset="0"/>
              </a:rPr>
              <a:t> can be found</a:t>
            </a:r>
          </a:p>
          <a:p>
            <a:pPr>
              <a:lnSpc>
                <a:spcPct val="110000"/>
              </a:lnSpc>
              <a:buClrTx/>
              <a:buSzPct val="100000"/>
              <a:buFont typeface="Arial" panose="020B0604020202020204" pitchFamily="34" charset="0"/>
              <a:buChar char="•"/>
            </a:pPr>
            <a:r>
              <a:rPr lang="en-US" sz="1700" i="1" dirty="0">
                <a:latin typeface="Arial" panose="020B0604020202020204" pitchFamily="34" charset="0"/>
                <a:cs typeface="Arial" panose="020B0604020202020204" pitchFamily="34" charset="0"/>
              </a:rPr>
              <a:t>Vendor and customer information, alternate vendors</a:t>
            </a:r>
          </a:p>
          <a:p>
            <a:pPr>
              <a:lnSpc>
                <a:spcPct val="110000"/>
              </a:lnSpc>
              <a:buClrTx/>
              <a:buSzPct val="100000"/>
              <a:buFont typeface="Arial" panose="020B0604020202020204" pitchFamily="34" charset="0"/>
              <a:buChar char="•"/>
            </a:pPr>
            <a:r>
              <a:rPr lang="en-US" sz="1700" i="1" dirty="0">
                <a:latin typeface="Arial" panose="020B0604020202020204" pitchFamily="34" charset="0"/>
                <a:cs typeface="Arial" panose="020B0604020202020204" pitchFamily="34" charset="0"/>
              </a:rPr>
              <a:t>Communications plan</a:t>
            </a:r>
          </a:p>
          <a:p>
            <a:pPr>
              <a:lnSpc>
                <a:spcPct val="110000"/>
              </a:lnSpc>
              <a:buClrTx/>
              <a:buSzPct val="100000"/>
              <a:buFont typeface="Arial" panose="020B0604020202020204" pitchFamily="34" charset="0"/>
              <a:buChar char="•"/>
            </a:pPr>
            <a:r>
              <a:rPr lang="en-US" sz="1700" i="1" dirty="0">
                <a:latin typeface="Arial" panose="020B0604020202020204" pitchFamily="34" charset="0"/>
                <a:cs typeface="Arial" panose="020B0604020202020204" pitchFamily="34" charset="0"/>
              </a:rPr>
              <a:t>Response and recovery steps such as guides and checklists</a:t>
            </a:r>
          </a:p>
          <a:p>
            <a:pPr>
              <a:lnSpc>
                <a:spcPct val="110000"/>
              </a:lnSpc>
              <a:buClrTx/>
              <a:buSzPct val="1000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endParaRPr lang="en-US" sz="1700" dirty="0">
              <a:latin typeface="Arial Narrow" panose="020B0606020202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4" name="Slide Number Placeholder 3"/>
          <p:cNvSpPr>
            <a:spLocks noGrp="1"/>
          </p:cNvSpPr>
          <p:nvPr>
            <p:ph type="sldNum" sz="quarter" idx="12"/>
          </p:nvPr>
        </p:nvSpPr>
        <p:spPr>
          <a:xfrm>
            <a:off x="7885508" y="5883275"/>
            <a:ext cx="573161" cy="365125"/>
          </a:xfrm>
        </p:spPr>
        <p:txBody>
          <a:bodyPr>
            <a:normAutofit/>
          </a:bodyPr>
          <a:lstStyle/>
          <a:p>
            <a:pPr>
              <a:spcAft>
                <a:spcPts val="600"/>
              </a:spcAft>
              <a:defRPr/>
            </a:pPr>
            <a:fld id="{A1FDBE46-8198-4EC5-BC32-E7A7C4DA628C}" type="slidenum">
              <a:rPr lang="en-US" smtClean="0"/>
              <a:pPr>
                <a:spcAft>
                  <a:spcPts val="600"/>
                </a:spcAft>
                <a:defRPr/>
              </a:pPr>
              <a:t>13</a:t>
            </a:fld>
            <a:endParaRPr lang="en-US"/>
          </a:p>
        </p:txBody>
      </p:sp>
    </p:spTree>
    <p:extLst>
      <p:ext uri="{BB962C8B-B14F-4D97-AF65-F5344CB8AC3E}">
        <p14:creationId xmlns:p14="http://schemas.microsoft.com/office/powerpoint/2010/main" val="40952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3A17A6-38BE-45B9-B22D-C2B5B25FAF6E}"/>
              </a:ext>
            </a:extLst>
          </p:cNvPr>
          <p:cNvSpPr>
            <a:spLocks noGrp="1"/>
          </p:cNvSpPr>
          <p:nvPr>
            <p:ph type="title"/>
          </p:nvPr>
        </p:nvSpPr>
        <p:spPr/>
        <p:txBody>
          <a:bodyPr>
            <a:normAutofit/>
          </a:bodyPr>
          <a:lstStyle/>
          <a:p>
            <a:r>
              <a:rPr lang="en-US" dirty="0">
                <a:solidFill>
                  <a:schemeClr val="bg2">
                    <a:lumMod val="50000"/>
                  </a:schemeClr>
                </a:solidFill>
              </a:rPr>
              <a:t>Emergency Supplies:</a:t>
            </a:r>
            <a:br>
              <a:rPr lang="en-US" dirty="0">
                <a:solidFill>
                  <a:schemeClr val="bg2">
                    <a:lumMod val="50000"/>
                  </a:schemeClr>
                </a:solidFill>
              </a:rPr>
            </a:br>
            <a:r>
              <a:rPr lang="en-US" dirty="0">
                <a:solidFill>
                  <a:schemeClr val="bg2">
                    <a:lumMod val="50000"/>
                  </a:schemeClr>
                </a:solidFill>
              </a:rPr>
              <a:t>Create </a:t>
            </a:r>
            <a:r>
              <a:rPr lang="en-US" dirty="0">
                <a:solidFill>
                  <a:schemeClr val="bg2">
                    <a:lumMod val="50000"/>
                  </a:schemeClr>
                </a:solidFill>
                <a:latin typeface="Arial" panose="020B0604020202020204" pitchFamily="34" charset="0"/>
                <a:cs typeface="Arial" panose="020B0604020202020204" pitchFamily="34" charset="0"/>
              </a:rPr>
              <a:t>and</a:t>
            </a:r>
            <a:r>
              <a:rPr lang="en-US" dirty="0">
                <a:solidFill>
                  <a:schemeClr val="bg2">
                    <a:lumMod val="50000"/>
                  </a:schemeClr>
                </a:solidFill>
              </a:rPr>
              <a:t> </a:t>
            </a:r>
            <a:r>
              <a:rPr lang="en-US" dirty="0">
                <a:solidFill>
                  <a:schemeClr val="bg2">
                    <a:lumMod val="50000"/>
                  </a:schemeClr>
                </a:solidFill>
                <a:latin typeface="Arial" panose="020B0604020202020204" pitchFamily="34" charset="0"/>
                <a:cs typeface="Arial" panose="020B0604020202020204" pitchFamily="34" charset="0"/>
              </a:rPr>
              <a:t>Store</a:t>
            </a:r>
            <a:r>
              <a:rPr lang="en-US" dirty="0">
                <a:solidFill>
                  <a:schemeClr val="bg2">
                    <a:lumMod val="50000"/>
                  </a:schemeClr>
                </a:solidFill>
              </a:rPr>
              <a:t> an Emergency Kit</a:t>
            </a:r>
          </a:p>
        </p:txBody>
      </p:sp>
      <p:sp>
        <p:nvSpPr>
          <p:cNvPr id="10" name="Content Placeholder 9">
            <a:extLst>
              <a:ext uri="{FF2B5EF4-FFF2-40B4-BE49-F238E27FC236}">
                <a16:creationId xmlns:a16="http://schemas.microsoft.com/office/drawing/2014/main" id="{B934230D-A2E6-4468-9B92-084B9F2E24A8}"/>
              </a:ext>
            </a:extLst>
          </p:cNvPr>
          <p:cNvSpPr>
            <a:spLocks noGrp="1"/>
          </p:cNvSpPr>
          <p:nvPr>
            <p:ph sz="quarter" idx="13"/>
          </p:nvPr>
        </p:nvSpPr>
        <p:spPr/>
        <p:txBody>
          <a:bodyPr>
            <a:noAutofit/>
          </a:bodyPr>
          <a:lstStyle/>
          <a:p>
            <a:r>
              <a:rPr lang="en-US" sz="1800" dirty="0">
                <a:latin typeface="Arial" panose="020B0604020202020204" pitchFamily="34" charset="0"/>
                <a:cs typeface="Arial" panose="020B0604020202020204" pitchFamily="34" charset="0"/>
              </a:rPr>
              <a:t>Potable Water</a:t>
            </a:r>
          </a:p>
          <a:p>
            <a:r>
              <a:rPr lang="en-US" sz="1800" dirty="0">
                <a:latin typeface="Arial" panose="020B0604020202020204" pitchFamily="34" charset="0"/>
                <a:cs typeface="Arial" panose="020B0604020202020204" pitchFamily="34" charset="0"/>
              </a:rPr>
              <a:t>cash</a:t>
            </a:r>
          </a:p>
          <a:p>
            <a:r>
              <a:rPr lang="en-US" sz="1800" dirty="0">
                <a:latin typeface="Arial" panose="020B0604020202020204" pitchFamily="34" charset="0"/>
                <a:cs typeface="Arial" panose="020B0604020202020204" pitchFamily="34" charset="0"/>
              </a:rPr>
              <a:t>Nonperishable food</a:t>
            </a:r>
          </a:p>
          <a:p>
            <a:r>
              <a:rPr lang="en-US" sz="1800" dirty="0">
                <a:latin typeface="Arial" panose="020B0604020202020204" pitchFamily="34" charset="0"/>
                <a:cs typeface="Arial" panose="020B0604020202020204" pitchFamily="34" charset="0"/>
              </a:rPr>
              <a:t>Battery powered or crank radio</a:t>
            </a:r>
          </a:p>
          <a:p>
            <a:r>
              <a:rPr lang="en-US" sz="1800" dirty="0">
                <a:latin typeface="Arial" panose="020B0604020202020204" pitchFamily="34" charset="0"/>
                <a:cs typeface="Arial" panose="020B0604020202020204" pitchFamily="34" charset="0"/>
              </a:rPr>
              <a:t>Flashlight and spare batteries</a:t>
            </a:r>
          </a:p>
          <a:p>
            <a:r>
              <a:rPr lang="en-US" sz="1800" dirty="0">
                <a:latin typeface="Arial" panose="020B0604020202020204" pitchFamily="34" charset="0"/>
                <a:cs typeface="Arial" panose="020B0604020202020204" pitchFamily="34" charset="0"/>
              </a:rPr>
              <a:t>Cell phone chargers</a:t>
            </a:r>
          </a:p>
          <a:p>
            <a:r>
              <a:rPr lang="en-US" sz="1800" dirty="0">
                <a:latin typeface="Arial" panose="020B0604020202020204" pitchFamily="34" charset="0"/>
                <a:cs typeface="Arial" panose="020B0604020202020204" pitchFamily="34" charset="0"/>
              </a:rPr>
              <a:t>First aid kit</a:t>
            </a:r>
          </a:p>
        </p:txBody>
      </p:sp>
      <p:sp>
        <p:nvSpPr>
          <p:cNvPr id="11" name="Content Placeholder 10">
            <a:extLst>
              <a:ext uri="{FF2B5EF4-FFF2-40B4-BE49-F238E27FC236}">
                <a16:creationId xmlns:a16="http://schemas.microsoft.com/office/drawing/2014/main" id="{DF020BF1-51CA-4EDC-B187-6EEA35B9B5B4}"/>
              </a:ext>
            </a:extLst>
          </p:cNvPr>
          <p:cNvSpPr>
            <a:spLocks noGrp="1"/>
          </p:cNvSpPr>
          <p:nvPr>
            <p:ph sz="quarter" idx="14"/>
          </p:nvPr>
        </p:nvSpPr>
        <p:spPr/>
        <p:txBody>
          <a:bodyPr vert="horz" lIns="91440" tIns="45720" rIns="91440" bIns="45720" rtlCol="0" anchor="t">
            <a:noAutofit/>
          </a:bodyPr>
          <a:lstStyle/>
          <a:p>
            <a:r>
              <a:rPr lang="en-US" sz="1800" dirty="0">
                <a:latin typeface="Arial" panose="020B0604020202020204" pitchFamily="34" charset="0"/>
                <a:cs typeface="Arial" panose="020B0604020202020204" pitchFamily="34" charset="0"/>
              </a:rPr>
              <a:t>Dust or filter masks</a:t>
            </a:r>
          </a:p>
          <a:p>
            <a:r>
              <a:rPr lang="en-US" sz="1800" dirty="0">
                <a:latin typeface="Arial" panose="020B0604020202020204" pitchFamily="34" charset="0"/>
                <a:cs typeface="Arial" panose="020B0604020202020204" pitchFamily="34" charset="0"/>
              </a:rPr>
              <a:t>Sanitizing wipes</a:t>
            </a:r>
          </a:p>
          <a:p>
            <a:r>
              <a:rPr lang="en-US" sz="1800" dirty="0">
                <a:latin typeface="Arial" panose="020B0604020202020204" pitchFamily="34" charset="0"/>
                <a:cs typeface="Arial" panose="020B0604020202020204" pitchFamily="34" charset="0"/>
              </a:rPr>
              <a:t>Wrench and/or pliers</a:t>
            </a:r>
          </a:p>
          <a:p>
            <a:r>
              <a:rPr lang="en-US" sz="1800" dirty="0">
                <a:latin typeface="Arial" panose="020B0604020202020204" pitchFamily="34" charset="0"/>
                <a:cs typeface="Arial" panose="020B0604020202020204" pitchFamily="34" charset="0"/>
              </a:rPr>
              <a:t>Can opener (manual)</a:t>
            </a:r>
          </a:p>
          <a:p>
            <a:r>
              <a:rPr lang="en-US" sz="1800" dirty="0">
                <a:latin typeface="Arial" panose="020B0604020202020204" pitchFamily="34" charset="0"/>
                <a:cs typeface="Arial" panose="020B0604020202020204" pitchFamily="34" charset="0"/>
              </a:rPr>
              <a:t>Plastic sheeting</a:t>
            </a:r>
          </a:p>
          <a:p>
            <a:r>
              <a:rPr lang="en-US" sz="1800" dirty="0">
                <a:latin typeface="Arial" panose="020B0604020202020204" pitchFamily="34" charset="0"/>
                <a:cs typeface="Arial" panose="020B0604020202020204" pitchFamily="34" charset="0"/>
              </a:rPr>
              <a:t>Duct tape</a:t>
            </a:r>
          </a:p>
          <a:p>
            <a:r>
              <a:rPr lang="en-US" sz="1800" dirty="0">
                <a:latin typeface="Arial" panose="020B0604020202020204" pitchFamily="34" charset="0"/>
                <a:cs typeface="Arial" panose="020B0604020202020204" pitchFamily="34" charset="0"/>
              </a:rPr>
              <a:t>Garbage bags</a:t>
            </a:r>
          </a:p>
          <a:p>
            <a:r>
              <a:rPr lang="en-US" sz="1800" dirty="0">
                <a:latin typeface="Arial" panose="020B0604020202020204" pitchFamily="34" charset="0"/>
                <a:cs typeface="Arial" panose="020B0604020202020204" pitchFamily="34" charset="0"/>
              </a:rPr>
              <a:t>Work gloves</a:t>
            </a:r>
          </a:p>
          <a:p>
            <a:pPr>
              <a:buClr>
                <a:srgbClr val="000000"/>
              </a:buClr>
            </a:pPr>
            <a:r>
              <a:rPr lang="en-US" sz="1800" dirty="0">
                <a:latin typeface="Arial"/>
                <a:cs typeface="Arial"/>
              </a:rPr>
              <a:t>Copy of COOP Plan </a:t>
            </a: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6085C7-4E73-4C08-A3F4-C1C6B9BC0BA3}"/>
              </a:ext>
            </a:extLst>
          </p:cNvPr>
          <p:cNvSpPr>
            <a:spLocks noGrp="1"/>
          </p:cNvSpPr>
          <p:nvPr>
            <p:ph type="sldNum" sz="quarter" idx="12"/>
          </p:nvPr>
        </p:nvSpPr>
        <p:spPr/>
        <p:txBody>
          <a:bodyPr/>
          <a:lstStyle/>
          <a:p>
            <a:pPr>
              <a:defRPr/>
            </a:pPr>
            <a:fld id="{A1FDBE46-8198-4EC5-BC32-E7A7C4DA628C}" type="slidenum">
              <a:rPr lang="en-US" smtClean="0"/>
              <a:pPr>
                <a:defRPr/>
              </a:pPr>
              <a:t>14</a:t>
            </a:fld>
            <a:endParaRPr lang="en-US"/>
          </a:p>
        </p:txBody>
      </p:sp>
    </p:spTree>
    <p:extLst>
      <p:ext uri="{BB962C8B-B14F-4D97-AF65-F5344CB8AC3E}">
        <p14:creationId xmlns:p14="http://schemas.microsoft.com/office/powerpoint/2010/main" val="355843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bg2">
                    <a:lumMod val="50000"/>
                  </a:schemeClr>
                </a:solidFill>
                <a:latin typeface="Arial" panose="020B0604020202020204" pitchFamily="34" charset="0"/>
                <a:cs typeface="Arial" panose="020B0604020202020204" pitchFamily="34" charset="0"/>
              </a:rPr>
              <a:t>Involve Your Staff</a:t>
            </a:r>
          </a:p>
        </p:txBody>
      </p:sp>
      <p:sp>
        <p:nvSpPr>
          <p:cNvPr id="2" name="Content Placeholder 1"/>
          <p:cNvSpPr>
            <a:spLocks noGrp="1"/>
          </p:cNvSpPr>
          <p:nvPr>
            <p:ph sz="quarter" idx="13"/>
          </p:nvPr>
        </p:nvSpPr>
        <p:spPr/>
        <p:txBody>
          <a:bodyPr>
            <a:normAutofit/>
          </a:bodyPr>
          <a:lstStyle/>
          <a:p>
            <a:pPr>
              <a:lnSpc>
                <a:spcPct val="150000"/>
              </a:lnSpc>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Provide each employee with a copy of the plan</a:t>
            </a:r>
          </a:p>
          <a:p>
            <a:pPr>
              <a:lnSpc>
                <a:spcPct val="150000"/>
              </a:lnSpc>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Review the plan with them</a:t>
            </a:r>
          </a:p>
          <a:p>
            <a:pPr>
              <a:lnSpc>
                <a:spcPct val="150000"/>
              </a:lnSpc>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Get their input for improvements</a:t>
            </a:r>
          </a:p>
          <a:p>
            <a:pPr>
              <a:lnSpc>
                <a:spcPct val="150000"/>
              </a:lnSpc>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Conduct drills</a:t>
            </a:r>
          </a:p>
          <a:p>
            <a:pPr>
              <a:lnSpc>
                <a:spcPct val="150000"/>
              </a:lnSpc>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Encourage employees to create their own kits – resilient staff makes for a resilient business</a:t>
            </a:r>
          </a:p>
          <a:p>
            <a:pPr>
              <a:lnSpc>
                <a:spcPct val="150000"/>
              </a:lnSpc>
              <a:buClrTx/>
              <a:buSzPct val="100000"/>
              <a:buFont typeface="Arial" panose="020B0604020202020204" pitchFamily="34" charset="0"/>
              <a:buChar char="•"/>
            </a:pPr>
            <a:endParaRPr lang="en-US"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A1FDBE46-8198-4EC5-BC32-E7A7C4DA628C}" type="slidenum">
              <a:rPr lang="en-US" smtClean="0"/>
              <a:pPr>
                <a:defRPr/>
              </a:pPr>
              <a:t>15</a:t>
            </a:fld>
            <a:endParaRPr lang="en-US"/>
          </a:p>
        </p:txBody>
      </p:sp>
    </p:spTree>
    <p:extLst>
      <p:ext uri="{BB962C8B-B14F-4D97-AF65-F5344CB8AC3E}">
        <p14:creationId xmlns:p14="http://schemas.microsoft.com/office/powerpoint/2010/main" val="188550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0805" y="1588878"/>
            <a:ext cx="2133002" cy="3680244"/>
          </a:xfrm>
        </p:spPr>
        <p:txBody>
          <a:bodyPr>
            <a:normAutofit/>
          </a:bodyPr>
          <a:lstStyle/>
          <a:p>
            <a:pPr algn="l"/>
            <a:r>
              <a:rPr lang="en-US" sz="2400">
                <a:solidFill>
                  <a:srgbClr val="FFFFFF"/>
                </a:solidFill>
                <a:latin typeface="Arial" panose="020B0604020202020204" pitchFamily="34" charset="0"/>
                <a:cs typeface="Arial" panose="020B0604020202020204" pitchFamily="34" charset="0"/>
              </a:rPr>
              <a:t>Be Prepared!</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2" name="Content Placeholder 1"/>
          <p:cNvSpPr>
            <a:spLocks noGrp="1"/>
          </p:cNvSpPr>
          <p:nvPr>
            <p:ph sz="quarter" idx="13"/>
          </p:nvPr>
        </p:nvSpPr>
        <p:spPr>
          <a:xfrm>
            <a:off x="3476095" y="1049695"/>
            <a:ext cx="4982105" cy="4758611"/>
          </a:xfrm>
        </p:spPr>
        <p:txBody>
          <a:bodyPr vert="horz" lIns="91440" tIns="45720" rIns="91440" bIns="45720" rtlCol="0" anchor="ctr">
            <a:normAutofit/>
          </a:bodyPr>
          <a:lstStyle/>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Primary focus is always the safety of your employees and your customers</a:t>
            </a:r>
          </a:p>
          <a:p>
            <a:pPr marL="109220" indent="0">
              <a:lnSpc>
                <a:spcPct val="110000"/>
              </a:lnSpc>
              <a:buClrTx/>
              <a:buSzPct val="100000"/>
              <a:buNone/>
            </a:pP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By thinking through various hazards and risks, you are less likely to be caught off-guard</a:t>
            </a:r>
          </a:p>
          <a:p>
            <a:pPr marL="109220" indent="0">
              <a:lnSpc>
                <a:spcPct val="110000"/>
              </a:lnSpc>
              <a:buClrTx/>
              <a:buSzPct val="100000"/>
              <a:buNone/>
            </a:pPr>
            <a:endParaRPr lang="en-US" sz="1700" dirty="0">
              <a:latin typeface="Arial" panose="020B0604020202020204" pitchFamily="34" charset="0"/>
              <a:cs typeface="Arial" panose="020B0604020202020204" pitchFamily="34" charset="0"/>
            </a:endParaRPr>
          </a:p>
          <a:p>
            <a:pPr>
              <a:lnSpc>
                <a:spcPct val="110000"/>
              </a:lnSpc>
              <a:buClrTx/>
              <a:buSzPct val="100000"/>
              <a:buFont typeface="Arial" panose="020B0604020202020204" pitchFamily="34" charset="0"/>
              <a:buChar char="•"/>
            </a:pPr>
            <a:r>
              <a:rPr lang="en-US" sz="1700" dirty="0">
                <a:latin typeface="Arial" panose="020B0604020202020204" pitchFamily="34" charset="0"/>
                <a:cs typeface="Arial" panose="020B0604020202020204" pitchFamily="34" charset="0"/>
              </a:rPr>
              <a:t>Your Business Continuity Plan should be a living, breathing document – review it often and keep it up-to-date, and maintain an off-site copy</a:t>
            </a:r>
          </a:p>
          <a:p>
            <a:pPr>
              <a:lnSpc>
                <a:spcPct val="110000"/>
              </a:lnSpc>
              <a:buClrTx/>
              <a:buSzPct val="100000"/>
            </a:pPr>
            <a:r>
              <a:rPr lang="en-US" sz="1700" dirty="0">
                <a:latin typeface="Arial"/>
                <a:cs typeface="Arial"/>
              </a:rPr>
              <a:t>Train and Exercise your plan!</a:t>
            </a:r>
          </a:p>
        </p:txBody>
      </p:sp>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4" name="Slide Number Placeholder 3"/>
          <p:cNvSpPr>
            <a:spLocks noGrp="1"/>
          </p:cNvSpPr>
          <p:nvPr>
            <p:ph type="sldNum" sz="quarter" idx="12"/>
          </p:nvPr>
        </p:nvSpPr>
        <p:spPr>
          <a:xfrm>
            <a:off x="7885508" y="5883275"/>
            <a:ext cx="573161" cy="365125"/>
          </a:xfrm>
        </p:spPr>
        <p:txBody>
          <a:bodyPr>
            <a:normAutofit/>
          </a:bodyPr>
          <a:lstStyle/>
          <a:p>
            <a:pPr>
              <a:spcAft>
                <a:spcPts val="600"/>
              </a:spcAft>
              <a:defRPr/>
            </a:pPr>
            <a:fld id="{A1FDBE46-8198-4EC5-BC32-E7A7C4DA628C}" type="slidenum">
              <a:rPr lang="en-US" smtClean="0"/>
              <a:pPr>
                <a:spcAft>
                  <a:spcPts val="600"/>
                </a:spcAft>
                <a:defRPr/>
              </a:pPr>
              <a:t>16</a:t>
            </a:fld>
            <a:endParaRPr lang="en-US"/>
          </a:p>
        </p:txBody>
      </p:sp>
    </p:spTree>
    <p:extLst>
      <p:ext uri="{BB962C8B-B14F-4D97-AF65-F5344CB8AC3E}">
        <p14:creationId xmlns:p14="http://schemas.microsoft.com/office/powerpoint/2010/main" val="364842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B8C6B3-7A83-41A7-84E2-F3AD5FD76D76}" type="slidenum">
              <a:rPr lang="en-US" smtClean="0"/>
              <a:pPr>
                <a:defRPr/>
              </a:pPr>
              <a:t>17</a:t>
            </a:fld>
            <a:endParaRPr lang="en-US"/>
          </a:p>
        </p:txBody>
      </p:sp>
      <p:sp>
        <p:nvSpPr>
          <p:cNvPr id="3" name="Rectangle 2"/>
          <p:cNvSpPr/>
          <p:nvPr/>
        </p:nvSpPr>
        <p:spPr>
          <a:xfrm>
            <a:off x="2866248" y="2967335"/>
            <a:ext cx="341151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a:ln>
                  <a:prstDash val="solid"/>
                </a:ln>
                <a:solidFill>
                  <a:schemeClr val="bg2">
                    <a:lumMod val="50000"/>
                  </a:schemeClr>
                </a:solidFill>
                <a:effectLst>
                  <a:outerShdw blurRad="88000" dist="50800" dir="5040000" algn="tl">
                    <a:schemeClr val="accent4">
                      <a:tint val="80000"/>
                      <a:satMod val="250000"/>
                      <a:alpha val="45000"/>
                    </a:schemeClr>
                  </a:outerShdw>
                </a:effectLst>
              </a:rPr>
              <a:t>Questions</a:t>
            </a:r>
            <a:r>
              <a:rPr lang="en-US" sz="5400" b="1" cap="none" spc="0" dirty="0">
                <a:ln>
                  <a:prstDash val="solid"/>
                </a:ln>
                <a:solidFill>
                  <a:schemeClr val="tx1"/>
                </a:solidFill>
                <a:effectLst>
                  <a:outerShdw blurRad="88000" dist="50800" dir="5040000" algn="tl">
                    <a:schemeClr val="accent4">
                      <a:tint val="80000"/>
                      <a:satMod val="250000"/>
                      <a:alpha val="45000"/>
                    </a:schemeClr>
                  </a:outerShdw>
                </a:effectLst>
              </a:rPr>
              <a:t>?</a:t>
            </a:r>
          </a:p>
        </p:txBody>
      </p:sp>
    </p:spTree>
    <p:extLst>
      <p:ext uri="{BB962C8B-B14F-4D97-AF65-F5344CB8AC3E}">
        <p14:creationId xmlns:p14="http://schemas.microsoft.com/office/powerpoint/2010/main" val="195894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E5EA6F8-4536-4798-92D8-BF90D75054FD}" type="slidenum">
              <a:rPr lang="en-US" smtClean="0">
                <a:cs typeface="Arial" charset="0"/>
              </a:rPr>
              <a:pPr/>
              <a:t>2</a:t>
            </a:fld>
            <a:endParaRPr lang="en-US">
              <a:cs typeface="Arial" charset="0"/>
            </a:endParaRPr>
          </a:p>
        </p:txBody>
      </p:sp>
      <p:sp>
        <p:nvSpPr>
          <p:cNvPr id="17409" name="Content Placeholder 2"/>
          <p:cNvSpPr>
            <a:spLocks noGrp="1"/>
          </p:cNvSpPr>
          <p:nvPr>
            <p:ph idx="4294967295"/>
          </p:nvPr>
        </p:nvSpPr>
        <p:spPr>
          <a:xfrm>
            <a:off x="642600" y="1676400"/>
            <a:ext cx="8196600" cy="4330700"/>
          </a:xfrm>
        </p:spPr>
        <p:txBody>
          <a:bodyPr vert="horz" lIns="91440" tIns="45720" rIns="91440" bIns="45720" rtlCol="0" anchor="t">
            <a:normAutofit/>
          </a:bodyPr>
          <a:lstStyle/>
          <a:p>
            <a:pPr marL="109220" indent="0">
              <a:buNone/>
            </a:pPr>
            <a:r>
              <a:rPr lang="en-US" b="1" i="1" dirty="0">
                <a:latin typeface="Arial"/>
                <a:cs typeface="Arial"/>
              </a:rPr>
              <a:t>What do you worry about? What are your What ifs?</a:t>
            </a:r>
            <a:endParaRPr lang="en-US" dirty="0"/>
          </a:p>
          <a:p>
            <a:pPr eaLnBrk="1" hangingPunct="1">
              <a:buClrTx/>
              <a:buFont typeface="Arial" panose="020B0604020202020204" pitchFamily="34" charset="0"/>
              <a:buChar char="•"/>
            </a:pPr>
            <a:r>
              <a:rPr lang="en-US" dirty="0">
                <a:latin typeface="Arial" panose="020B0604020202020204" pitchFamily="34" charset="0"/>
                <a:cs typeface="Arial" panose="020B0604020202020204" pitchFamily="34" charset="0"/>
              </a:rPr>
              <a:t>Fire </a:t>
            </a:r>
          </a:p>
          <a:p>
            <a:pPr eaLnBrk="1" hangingPunct="1">
              <a:buClrTx/>
              <a:buFont typeface="Arial" panose="020B0604020202020204" pitchFamily="34" charset="0"/>
              <a:buChar char="•"/>
            </a:pPr>
            <a:r>
              <a:rPr lang="en-US" dirty="0">
                <a:latin typeface="Arial" panose="020B0604020202020204" pitchFamily="34" charset="0"/>
                <a:cs typeface="Arial" panose="020B0604020202020204" pitchFamily="34" charset="0"/>
              </a:rPr>
              <a:t>Flooding</a:t>
            </a:r>
          </a:p>
          <a:p>
            <a:pPr eaLnBrk="1" hangingPunct="1">
              <a:buClrTx/>
              <a:buFont typeface="Arial" panose="020B0604020202020204" pitchFamily="34" charset="0"/>
              <a:buChar char="•"/>
            </a:pPr>
            <a:r>
              <a:rPr lang="en-US" dirty="0">
                <a:latin typeface="Arial" panose="020B0604020202020204" pitchFamily="34" charset="0"/>
                <a:cs typeface="Arial" panose="020B0604020202020204" pitchFamily="34" charset="0"/>
              </a:rPr>
              <a:t>Utility Outage</a:t>
            </a:r>
          </a:p>
          <a:p>
            <a:pPr lvl="1" eaLnBrk="1" hangingPunct="1">
              <a:buClrTx/>
              <a:buFont typeface="Arial" panose="020B0604020202020204" pitchFamily="34" charset="0"/>
              <a:buChar char="•"/>
            </a:pPr>
            <a:r>
              <a:rPr lang="en-US" sz="2000" dirty="0">
                <a:latin typeface="Arial" panose="020B0604020202020204" pitchFamily="34" charset="0"/>
                <a:cs typeface="Arial" panose="020B0604020202020204" pitchFamily="34" charset="0"/>
              </a:rPr>
              <a:t>Power</a:t>
            </a:r>
          </a:p>
          <a:p>
            <a:pPr lvl="1" eaLnBrk="1" hangingPunct="1">
              <a:buClrTx/>
              <a:buFont typeface="Arial" panose="020B0604020202020204" pitchFamily="34" charset="0"/>
              <a:buChar char="•"/>
            </a:pPr>
            <a:r>
              <a:rPr lang="en-US" sz="2000" dirty="0">
                <a:latin typeface="Arial" panose="020B0604020202020204" pitchFamily="34" charset="0"/>
                <a:cs typeface="Arial" panose="020B0604020202020204" pitchFamily="34" charset="0"/>
              </a:rPr>
              <a:t>Water</a:t>
            </a:r>
          </a:p>
          <a:p>
            <a:pPr lvl="1" eaLnBrk="1" hangingPunct="1">
              <a:buClrTx/>
              <a:buFont typeface="Arial" panose="020B0604020202020204" pitchFamily="34" charset="0"/>
              <a:buChar char="•"/>
            </a:pPr>
            <a:r>
              <a:rPr lang="en-US" sz="2000" dirty="0">
                <a:latin typeface="Arial" panose="020B0604020202020204" pitchFamily="34" charset="0"/>
                <a:cs typeface="Arial" panose="020B0604020202020204" pitchFamily="34" charset="0"/>
              </a:rPr>
              <a:t>Phone/Internet</a:t>
            </a:r>
          </a:p>
          <a:p>
            <a:pPr>
              <a:buClrTx/>
            </a:pPr>
            <a:r>
              <a:rPr lang="en-US" dirty="0">
                <a:latin typeface="Arial"/>
                <a:cs typeface="Arial"/>
              </a:rPr>
              <a:t>IT/Computer Outage/ Cyber Attack</a:t>
            </a:r>
            <a:endParaRPr lang="en-US" dirty="0">
              <a:latin typeface="Arial" panose="020B0604020202020204" pitchFamily="34" charset="0"/>
              <a:cs typeface="Arial" panose="020B0604020202020204" pitchFamily="34" charset="0"/>
            </a:endParaRPr>
          </a:p>
          <a:p>
            <a:pPr eaLnBrk="1" hangingPunct="1">
              <a:buClrTx/>
              <a:buFont typeface="Arial" panose="020B0604020202020204" pitchFamily="34" charset="0"/>
              <a:buChar char="•"/>
            </a:pPr>
            <a:r>
              <a:rPr lang="en-US" dirty="0">
                <a:latin typeface="Arial" panose="020B0604020202020204" pitchFamily="34" charset="0"/>
                <a:cs typeface="Arial" panose="020B0604020202020204" pitchFamily="34" charset="0"/>
              </a:rPr>
              <a:t>Vendor/Supplier Problems</a:t>
            </a:r>
          </a:p>
          <a:p>
            <a:pPr eaLnBrk="1" hangingPunct="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146" name="Title 1"/>
          <p:cNvSpPr>
            <a:spLocks noGrp="1"/>
          </p:cNvSpPr>
          <p:nvPr>
            <p:ph type="title" idx="4294967295"/>
          </p:nvPr>
        </p:nvSpPr>
        <p:spPr>
          <a:xfrm>
            <a:off x="0" y="619125"/>
            <a:ext cx="7772400" cy="1595438"/>
          </a:xfrm>
        </p:spPr>
        <p:txBody>
          <a:bodyPr/>
          <a:lstStyle/>
          <a:p>
            <a:pPr eaLnBrk="1" fontAlgn="auto" hangingPunct="1">
              <a:spcAft>
                <a:spcPts val="0"/>
              </a:spcAft>
              <a:defRPr/>
            </a:pPr>
            <a:r>
              <a:rPr lang="en-US">
                <a:solidFill>
                  <a:schemeClr val="bg2">
                    <a:lumMod val="50000"/>
                  </a:schemeClr>
                </a:solidFill>
                <a:latin typeface="Calibri" panose="020F0502020204030204" pitchFamily="34" charset="0"/>
              </a:rPr>
              <a:t>What keeps you up at night?</a:t>
            </a:r>
          </a:p>
        </p:txBody>
      </p:sp>
    </p:spTree>
    <p:extLst>
      <p:ext uri="{BB962C8B-B14F-4D97-AF65-F5344CB8AC3E}">
        <p14:creationId xmlns:p14="http://schemas.microsoft.com/office/powerpoint/2010/main" val="2562761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409">
                                            <p:txEl>
                                              <p:pRg st="4" end="4"/>
                                            </p:txEl>
                                          </p:spTgt>
                                        </p:tgtEl>
                                        <p:attrNameLst>
                                          <p:attrName>style.visibility</p:attrName>
                                        </p:attrNameLst>
                                      </p:cBhvr>
                                      <p:to>
                                        <p:strVal val="visible"/>
                                      </p:to>
                                    </p:set>
                                    <p:animEffect transition="in" filter="fade">
                                      <p:cBhvr>
                                        <p:cTn id="19" dur="500"/>
                                        <p:tgtEl>
                                          <p:spTgt spid="1740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09">
                                            <p:txEl>
                                              <p:pRg st="5" end="5"/>
                                            </p:txEl>
                                          </p:spTgt>
                                        </p:tgtEl>
                                        <p:attrNameLst>
                                          <p:attrName>style.visibility</p:attrName>
                                        </p:attrNameLst>
                                      </p:cBhvr>
                                      <p:to>
                                        <p:strVal val="visible"/>
                                      </p:to>
                                    </p:set>
                                    <p:animEffect transition="in" filter="fade">
                                      <p:cBhvr>
                                        <p:cTn id="24" dur="500"/>
                                        <p:tgtEl>
                                          <p:spTgt spid="1740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409">
                                            <p:txEl>
                                              <p:pRg st="6" end="6"/>
                                            </p:txEl>
                                          </p:spTgt>
                                        </p:tgtEl>
                                        <p:attrNameLst>
                                          <p:attrName>style.visibility</p:attrName>
                                        </p:attrNameLst>
                                      </p:cBhvr>
                                      <p:to>
                                        <p:strVal val="visible"/>
                                      </p:to>
                                    </p:set>
                                    <p:animEffect transition="in" filter="fade">
                                      <p:cBhvr>
                                        <p:cTn id="29" dur="500"/>
                                        <p:tgtEl>
                                          <p:spTgt spid="1740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4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9FDD6-21E8-45B6-AC74-D5EBDA40A26C}"/>
              </a:ext>
            </a:extLst>
          </p:cNvPr>
          <p:cNvSpPr>
            <a:spLocks noGrp="1"/>
          </p:cNvSpPr>
          <p:nvPr>
            <p:ph type="sldNum" sz="quarter" idx="12"/>
          </p:nvPr>
        </p:nvSpPr>
        <p:spPr/>
        <p:txBody>
          <a:bodyPr/>
          <a:lstStyle/>
          <a:p>
            <a:pPr>
              <a:defRPr/>
            </a:pPr>
            <a:fld id="{FEB8C6B3-7A83-41A7-84E2-F3AD5FD76D76}" type="slidenum">
              <a:rPr lang="en-US" smtClean="0"/>
              <a:pPr>
                <a:defRPr/>
              </a:pPr>
              <a:t>3</a:t>
            </a:fld>
            <a:endParaRPr lang="en-US"/>
          </a:p>
        </p:txBody>
      </p:sp>
      <p:sp>
        <p:nvSpPr>
          <p:cNvPr id="4" name="TextBox 3">
            <a:extLst>
              <a:ext uri="{FF2B5EF4-FFF2-40B4-BE49-F238E27FC236}">
                <a16:creationId xmlns:a16="http://schemas.microsoft.com/office/drawing/2014/main" id="{44A7C472-1EAC-449A-A088-A9856ADC0BBD}"/>
              </a:ext>
            </a:extLst>
          </p:cNvPr>
          <p:cNvSpPr txBox="1"/>
          <p:nvPr/>
        </p:nvSpPr>
        <p:spPr>
          <a:xfrm>
            <a:off x="838200" y="2418202"/>
            <a:ext cx="7620470" cy="1631216"/>
          </a:xfrm>
          <a:prstGeom prst="rect">
            <a:avLst/>
          </a:prstGeom>
          <a:noFill/>
        </p:spPr>
        <p:txBody>
          <a:bodyPr wrap="square">
            <a:spAutoFit/>
          </a:bodyPr>
          <a:lstStyle/>
          <a:p>
            <a:r>
              <a:rPr lang="en-US" sz="2000" b="0" i="0" dirty="0">
                <a:solidFill>
                  <a:srgbClr val="323232"/>
                </a:solidFill>
                <a:effectLst/>
                <a:latin typeface="Arial" panose="020B0604020202020204" pitchFamily="34" charset="0"/>
                <a:cs typeface="Arial" panose="020B0604020202020204" pitchFamily="34" charset="0"/>
              </a:rPr>
              <a:t>Disruptions can lead to lost revenue, brand damage and dissatisfied customer and, the longer the recovery time, the greater the adverse business impact. Therefore, a good disaster recovery plan should enable rapid recovery from disruptions, regardless of the source of the disruption.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6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4528CD-D1C5-49E6-BF1C-47DCA000641E}"/>
              </a:ext>
            </a:extLst>
          </p:cNvPr>
          <p:cNvSpPr>
            <a:spLocks noGrp="1"/>
          </p:cNvSpPr>
          <p:nvPr>
            <p:ph type="sldNum" sz="quarter" idx="12"/>
          </p:nvPr>
        </p:nvSpPr>
        <p:spPr/>
        <p:txBody>
          <a:bodyPr/>
          <a:lstStyle/>
          <a:p>
            <a:pPr>
              <a:defRPr/>
            </a:pPr>
            <a:fld id="{A1FDBE46-8198-4EC5-BC32-E7A7C4DA628C}" type="slidenum">
              <a:rPr lang="en-US" smtClean="0"/>
              <a:pPr>
                <a:defRPr/>
              </a:pPr>
              <a:t>4</a:t>
            </a:fld>
            <a:endParaRPr lang="en-US"/>
          </a:p>
        </p:txBody>
      </p:sp>
      <p:sp>
        <p:nvSpPr>
          <p:cNvPr id="2" name="Content Placeholder 1">
            <a:extLst>
              <a:ext uri="{FF2B5EF4-FFF2-40B4-BE49-F238E27FC236}">
                <a16:creationId xmlns:a16="http://schemas.microsoft.com/office/drawing/2014/main" id="{4242696F-78BF-4B1E-B905-9548D483B330}"/>
              </a:ext>
            </a:extLst>
          </p:cNvPr>
          <p:cNvSpPr>
            <a:spLocks noGrp="1"/>
          </p:cNvSpPr>
          <p:nvPr>
            <p:ph type="subTitle" idx="4294967295"/>
          </p:nvPr>
        </p:nvSpPr>
        <p:spPr>
          <a:xfrm>
            <a:off x="457200" y="1676400"/>
            <a:ext cx="8534400" cy="4038600"/>
          </a:xfrm>
        </p:spPr>
        <p:txBody>
          <a:bodyPr>
            <a:normAutofit/>
          </a:bodyPr>
          <a:lstStyle/>
          <a:p>
            <a:pPr marL="0" indent="0">
              <a:buNone/>
            </a:pPr>
            <a:r>
              <a:rPr lang="en-US" sz="2400" b="1" i="0" dirty="0">
                <a:solidFill>
                  <a:schemeClr val="bg2">
                    <a:lumMod val="50000"/>
                  </a:schemeClr>
                </a:solidFill>
                <a:effectLst/>
                <a:latin typeface="Arial" panose="020B0604020202020204" pitchFamily="34" charset="0"/>
                <a:cs typeface="Arial" panose="020B0604020202020204" pitchFamily="34" charset="0"/>
              </a:rPr>
              <a:t>There is much that a business leader can do to prepare his or her organization for the most likely hazards. </a:t>
            </a:r>
          </a:p>
          <a:p>
            <a:pPr marL="0" indent="0">
              <a:buNone/>
            </a:pPr>
            <a:r>
              <a:rPr lang="en-US" dirty="0">
                <a:solidFill>
                  <a:srgbClr val="1B1B1B"/>
                </a:solidFill>
                <a:latin typeface="Arial" panose="020B0604020202020204" pitchFamily="34" charset="0"/>
                <a:cs typeface="Arial" panose="020B0604020202020204" pitchFamily="34" charset="0"/>
              </a:rPr>
              <a:t>When </a:t>
            </a:r>
            <a:r>
              <a:rPr lang="en-US" b="0" i="0" dirty="0">
                <a:solidFill>
                  <a:srgbClr val="1B1B1B"/>
                </a:solidFill>
                <a:effectLst/>
                <a:latin typeface="Arial" panose="020B0604020202020204" pitchFamily="34" charset="0"/>
                <a:cs typeface="Arial" panose="020B0604020202020204" pitchFamily="34" charset="0"/>
              </a:rPr>
              <a:t>developing an all -hazards preparedness plan,</a:t>
            </a:r>
          </a:p>
          <a:p>
            <a:pPr lvl="1"/>
            <a:r>
              <a:rPr lang="en-US" sz="2000" dirty="0">
                <a:solidFill>
                  <a:srgbClr val="1B1B1B"/>
                </a:solidFill>
                <a:latin typeface="Arial" panose="020B0604020202020204" pitchFamily="34" charset="0"/>
                <a:cs typeface="Arial" panose="020B0604020202020204" pitchFamily="34" charset="0"/>
              </a:rPr>
              <a:t>Threats and Hazards should be identified</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lvl="1"/>
            <a:r>
              <a:rPr lang="en-US" sz="2000" b="0" i="0" dirty="0">
                <a:solidFill>
                  <a:srgbClr val="1B1B1B"/>
                </a:solidFill>
                <a:effectLst/>
                <a:latin typeface="Arial" panose="020B0604020202020204" pitchFamily="34" charset="0"/>
                <a:cs typeface="Arial" panose="020B0604020202020204" pitchFamily="34" charset="0"/>
              </a:rPr>
              <a:t>vulnerabilities assessed </a:t>
            </a:r>
            <a:endParaRPr lang="en-US" sz="2000" dirty="0">
              <a:solidFill>
                <a:srgbClr val="1B1B1B"/>
              </a:solidFill>
              <a:latin typeface="Arial" panose="020B0604020202020204" pitchFamily="34" charset="0"/>
              <a:cs typeface="Arial" panose="020B0604020202020204" pitchFamily="34" charset="0"/>
            </a:endParaRPr>
          </a:p>
          <a:p>
            <a:pPr lvl="1"/>
            <a:r>
              <a:rPr lang="en-US" sz="2000" b="0" i="0" dirty="0">
                <a:solidFill>
                  <a:srgbClr val="1B1B1B"/>
                </a:solidFill>
                <a:effectLst/>
                <a:latin typeface="Arial" panose="020B0604020202020204" pitchFamily="34" charset="0"/>
                <a:cs typeface="Arial" panose="020B0604020202020204" pitchFamily="34" charset="0"/>
              </a:rPr>
              <a:t>potential impacts analyzed. </a:t>
            </a:r>
          </a:p>
        </p:txBody>
      </p:sp>
    </p:spTree>
    <p:extLst>
      <p:ext uri="{BB962C8B-B14F-4D97-AF65-F5344CB8AC3E}">
        <p14:creationId xmlns:p14="http://schemas.microsoft.com/office/powerpoint/2010/main" val="260055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480805" y="1588878"/>
            <a:ext cx="2133002" cy="3680244"/>
          </a:xfrm>
        </p:spPr>
        <p:txBody>
          <a:bodyPr>
            <a:normAutofit/>
          </a:bodyPr>
          <a:lstStyle/>
          <a:p>
            <a:pPr algn="l" eaLnBrk="1" fontAlgn="auto" hangingPunct="1">
              <a:spcAft>
                <a:spcPts val="0"/>
              </a:spcAft>
              <a:defRPr/>
            </a:pPr>
            <a:r>
              <a:rPr lang="en-US" sz="3800">
                <a:solidFill>
                  <a:srgbClr val="FFFFFF"/>
                </a:solidFill>
                <a:latin typeface="Calibri" panose="020F0502020204030204" pitchFamily="34" charset="0"/>
              </a:rPr>
              <a:t>What is BCP?</a:t>
            </a:r>
          </a:p>
        </p:txBody>
      </p:sp>
      <p:pic>
        <p:nvPicPr>
          <p:cNvPr id="139" name="Picture 138">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17409" name="Content Placeholder 2"/>
          <p:cNvSpPr>
            <a:spLocks noGrp="1"/>
          </p:cNvSpPr>
          <p:nvPr>
            <p:ph sz="quarter" idx="13"/>
          </p:nvPr>
        </p:nvSpPr>
        <p:spPr>
          <a:xfrm>
            <a:off x="3476095" y="1049695"/>
            <a:ext cx="4982105" cy="4758611"/>
          </a:xfrm>
        </p:spPr>
        <p:txBody>
          <a:bodyPr anchor="ctr">
            <a:normAutofit/>
          </a:bodyPr>
          <a:lstStyle/>
          <a:p>
            <a:pPr marL="109537" indent="0" eaLnBrk="1" hangingPunct="1">
              <a:lnSpc>
                <a:spcPct val="110000"/>
              </a:lnSpc>
              <a:buNone/>
            </a:pPr>
            <a:r>
              <a:rPr lang="en-US" dirty="0">
                <a:latin typeface="Arial" panose="020B0604020202020204" pitchFamily="34" charset="0"/>
                <a:cs typeface="Arial" panose="020B0604020202020204" pitchFamily="34" charset="0"/>
              </a:rPr>
              <a:t>A business continuity plan (BCP) is a document that outlines how a business will continue operating during an unplanned disruption in service. It’s more comprehensive than a disaster recovery plan and contains contingencies for business processes, assets, human resources and business partners – every aspect of the business that might be affected.</a:t>
            </a:r>
            <a:endParaRPr lang="en-US">
              <a:latin typeface="Arial" panose="020B0604020202020204" pitchFamily="34" charset="0"/>
              <a:cs typeface="Arial" panose="020B0604020202020204" pitchFamily="34" charset="0"/>
            </a:endParaRPr>
          </a:p>
        </p:txBody>
      </p:sp>
      <p:pic>
        <p:nvPicPr>
          <p:cNvPr id="141" name="Picture 140">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17410" name="Slide Number Placeholder 3"/>
          <p:cNvSpPr>
            <a:spLocks noGrp="1"/>
          </p:cNvSpPr>
          <p:nvPr>
            <p:ph type="sldNum" sz="quarter" idx="12"/>
          </p:nvPr>
        </p:nvSpPr>
        <p:spPr bwMode="auto">
          <a:xfrm>
            <a:off x="7885508" y="5883275"/>
            <a:ext cx="573161" cy="365125"/>
          </a:xfrm>
        </p:spPr>
        <p:txBody>
          <a:bodyPr lIns="91440" tIns="45720" rIns="91440" bIns="45720" numCol="1" anchorCtr="0" compatLnSpc="1">
            <a:prstTxWarp prst="textNoShape">
              <a:avLst/>
            </a:prstTxWarp>
            <a:normAutofit/>
          </a:bodyPr>
          <a:lstStyle/>
          <a:p>
            <a:pPr>
              <a:spcAft>
                <a:spcPts val="600"/>
              </a:spcAft>
            </a:pPr>
            <a:fld id="{EE5EA6F8-4536-4798-92D8-BF90D75054FD}" type="slidenum">
              <a:rPr lang="en-US" smtClean="0">
                <a:cs typeface="Arial" charset="0"/>
              </a:rPr>
              <a:pPr>
                <a:spcAft>
                  <a:spcPts val="600"/>
                </a:spcAft>
              </a:pPr>
              <a:t>5</a:t>
            </a:fld>
            <a:endParaRPr lang="en-US">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bg2">
                    <a:lumMod val="50000"/>
                  </a:schemeClr>
                </a:solidFill>
                <a:latin typeface="Arial" panose="020B0604020202020204" pitchFamily="34" charset="0"/>
                <a:cs typeface="Arial" panose="020B0604020202020204" pitchFamily="34" charset="0"/>
              </a:rPr>
              <a:t>Where Do I Start?</a:t>
            </a:r>
          </a:p>
        </p:txBody>
      </p:sp>
      <p:sp>
        <p:nvSpPr>
          <p:cNvPr id="2" name="Content Placeholder 1"/>
          <p:cNvSpPr>
            <a:spLocks noGrp="1"/>
          </p:cNvSpPr>
          <p:nvPr>
            <p:ph sz="quarter" idx="13"/>
          </p:nvPr>
        </p:nvSpPr>
        <p:spPr/>
        <p:txBody>
          <a:bodyPr>
            <a:normAutofit fontScale="92500" lnSpcReduction="20000"/>
          </a:bodyPr>
          <a:lstStyle/>
          <a:p>
            <a:pPr marL="109537" indent="0">
              <a:buClrTx/>
              <a:buSzPct val="100000"/>
              <a:buNone/>
            </a:pPr>
            <a:r>
              <a:rPr lang="en-US" sz="2600" dirty="0">
                <a:latin typeface="Arial" panose="020B0604020202020204" pitchFamily="34" charset="0"/>
                <a:cs typeface="Arial" panose="020B0604020202020204" pitchFamily="34" charset="0"/>
              </a:rPr>
              <a:t>Identify your critical business processes</a:t>
            </a:r>
          </a:p>
          <a:p>
            <a:pPr marL="681037" indent="-571500">
              <a:buClrTx/>
              <a:buSzPct val="100000"/>
              <a:buFont typeface="+mj-lt"/>
              <a:buAutoNum type="romanUcPeriod"/>
            </a:pPr>
            <a:endParaRPr lang="en-US" sz="2600" dirty="0">
              <a:latin typeface="Arial" panose="020B0604020202020204" pitchFamily="34" charset="0"/>
              <a:cs typeface="Arial" panose="020B0604020202020204" pitchFamily="34" charset="0"/>
            </a:endParaRPr>
          </a:p>
          <a:p>
            <a:pPr lvl="2">
              <a:buClrTx/>
              <a:buFont typeface="Arial" panose="020B0604020202020204" pitchFamily="34" charset="0"/>
              <a:buChar char="•"/>
            </a:pPr>
            <a:r>
              <a:rPr lang="en-US" sz="2200" dirty="0">
                <a:latin typeface="Arial" panose="020B0604020202020204" pitchFamily="34" charset="0"/>
                <a:cs typeface="Arial" panose="020B0604020202020204" pitchFamily="34" charset="0"/>
              </a:rPr>
              <a:t>What is your company’s mission?</a:t>
            </a:r>
          </a:p>
          <a:p>
            <a:pPr lvl="2">
              <a:buClrTx/>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lvl="2">
              <a:buClrTx/>
              <a:buFont typeface="Arial" panose="020B0604020202020204" pitchFamily="34" charset="0"/>
              <a:buChar char="•"/>
            </a:pPr>
            <a:r>
              <a:rPr lang="en-US" sz="2200" dirty="0">
                <a:latin typeface="Arial" panose="020B0604020202020204" pitchFamily="34" charset="0"/>
                <a:cs typeface="Arial" panose="020B0604020202020204" pitchFamily="34" charset="0"/>
              </a:rPr>
              <a:t>What are the things that you </a:t>
            </a:r>
            <a:r>
              <a:rPr lang="en-US" sz="2200" u="sng" dirty="0">
                <a:latin typeface="Arial" panose="020B0604020202020204" pitchFamily="34" charset="0"/>
                <a:cs typeface="Arial" panose="020B0604020202020204" pitchFamily="34" charset="0"/>
              </a:rPr>
              <a:t>have</a:t>
            </a:r>
            <a:r>
              <a:rPr lang="en-US" sz="2200" dirty="0">
                <a:latin typeface="Arial" panose="020B0604020202020204" pitchFamily="34" charset="0"/>
                <a:cs typeface="Arial" panose="020B0604020202020204" pitchFamily="34" charset="0"/>
              </a:rPr>
              <a:t> to do to remain in business?</a:t>
            </a:r>
          </a:p>
          <a:p>
            <a:pPr marL="630238" lvl="2" indent="0">
              <a:buClrTx/>
              <a:buNone/>
            </a:pPr>
            <a:endParaRPr lang="en-US" sz="2200" dirty="0">
              <a:latin typeface="Arial" panose="020B0604020202020204" pitchFamily="34" charset="0"/>
              <a:cs typeface="Arial" panose="020B0604020202020204" pitchFamily="34" charset="0"/>
            </a:endParaRPr>
          </a:p>
          <a:p>
            <a:pPr lvl="2">
              <a:buClrTx/>
              <a:buFont typeface="Arial" panose="020B0604020202020204" pitchFamily="34" charset="0"/>
              <a:buChar char="•"/>
            </a:pPr>
            <a:r>
              <a:rPr lang="en-US" sz="2200" dirty="0">
                <a:latin typeface="Arial" panose="020B0604020202020204" pitchFamily="34" charset="0"/>
                <a:cs typeface="Arial" panose="020B0604020202020204" pitchFamily="34" charset="0"/>
              </a:rPr>
              <a:t>What do my customers expect of my business?</a:t>
            </a:r>
          </a:p>
          <a:p>
            <a:pPr marL="914400" lvl="3" indent="0">
              <a:buClrTx/>
              <a:buNone/>
            </a:pPr>
            <a:endParaRPr lang="en-US" sz="2400" dirty="0">
              <a:latin typeface="Arial" panose="020B0604020202020204" pitchFamily="34" charset="0"/>
              <a:cs typeface="Arial" panose="020B0604020202020204" pitchFamily="34" charset="0"/>
            </a:endParaRPr>
          </a:p>
          <a:p>
            <a:pPr marL="681037" indent="-571500">
              <a:buSzPct val="100000"/>
              <a:buFont typeface="+mj-lt"/>
              <a:buAutoNum type="romanUcPeriod"/>
            </a:pPr>
            <a:endParaRPr lang="en-US" sz="2800" dirty="0"/>
          </a:p>
        </p:txBody>
      </p:sp>
      <p:sp>
        <p:nvSpPr>
          <p:cNvPr id="4" name="Slide Number Placeholder 3"/>
          <p:cNvSpPr>
            <a:spLocks noGrp="1"/>
          </p:cNvSpPr>
          <p:nvPr>
            <p:ph type="sldNum" sz="quarter" idx="12"/>
          </p:nvPr>
        </p:nvSpPr>
        <p:spPr/>
        <p:txBody>
          <a:bodyPr/>
          <a:lstStyle/>
          <a:p>
            <a:pPr>
              <a:defRPr/>
            </a:pPr>
            <a:fld id="{A1FDBE46-8198-4EC5-BC32-E7A7C4DA628C}" type="slidenum">
              <a:rPr lang="en-US" smtClean="0"/>
              <a:pPr>
                <a:defRPr/>
              </a:pPr>
              <a:t>6</a:t>
            </a:fld>
            <a:endParaRPr lang="en-US"/>
          </a:p>
        </p:txBody>
      </p:sp>
    </p:spTree>
    <p:extLst>
      <p:ext uri="{BB962C8B-B14F-4D97-AF65-F5344CB8AC3E}">
        <p14:creationId xmlns:p14="http://schemas.microsoft.com/office/powerpoint/2010/main" val="290260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951" y="0"/>
            <a:ext cx="6099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951"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ACEB8-7946-49DE-8D9E-95B90C22DF95}"/>
              </a:ext>
            </a:extLst>
          </p:cNvPr>
          <p:cNvSpPr>
            <a:spLocks noGrp="1"/>
          </p:cNvSpPr>
          <p:nvPr>
            <p:ph type="title"/>
          </p:nvPr>
        </p:nvSpPr>
        <p:spPr>
          <a:xfrm>
            <a:off x="480805" y="1588878"/>
            <a:ext cx="2133002" cy="3680244"/>
          </a:xfrm>
        </p:spPr>
        <p:txBody>
          <a:bodyPr>
            <a:normAutofit/>
          </a:bodyPr>
          <a:lstStyle/>
          <a:p>
            <a:pPr algn="l"/>
            <a:r>
              <a:rPr lang="en-US" sz="3500">
                <a:solidFill>
                  <a:srgbClr val="FFFFFF"/>
                </a:solidFill>
              </a:rPr>
              <a:t>Conduct a Business Impact Analysis (BIA)</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3044951" cy="1514475"/>
          </a:xfrm>
          <a:prstGeom prst="rect">
            <a:avLst/>
          </a:prstGeom>
        </p:spPr>
      </p:pic>
      <p:sp>
        <p:nvSpPr>
          <p:cNvPr id="3" name="Content Placeholder 2">
            <a:extLst>
              <a:ext uri="{FF2B5EF4-FFF2-40B4-BE49-F238E27FC236}">
                <a16:creationId xmlns:a16="http://schemas.microsoft.com/office/drawing/2014/main" id="{E9CFC43A-D601-4FF5-8C98-E4A7AB4D7D45}"/>
              </a:ext>
            </a:extLst>
          </p:cNvPr>
          <p:cNvSpPr>
            <a:spLocks noGrp="1"/>
          </p:cNvSpPr>
          <p:nvPr>
            <p:ph sz="quarter" idx="13"/>
          </p:nvPr>
        </p:nvSpPr>
        <p:spPr>
          <a:xfrm>
            <a:off x="3476095" y="1049695"/>
            <a:ext cx="4982105" cy="4758611"/>
          </a:xfrm>
        </p:spPr>
        <p:txBody>
          <a:bodyPr anchor="ctr">
            <a:normAutofit/>
          </a:bodyPr>
          <a:lstStyle/>
          <a:p>
            <a:pPr marL="0" indent="0">
              <a:lnSpc>
                <a:spcPct val="110000"/>
              </a:lnSpc>
              <a:buNone/>
            </a:pPr>
            <a:r>
              <a:rPr lang="en-US" b="0" i="0" dirty="0">
                <a:effectLst/>
                <a:latin typeface="Source Sans Pro Web"/>
              </a:rPr>
              <a:t>process for determining the potential impacts resulting from the interruption of time sensitive or critical business processes.</a:t>
            </a:r>
          </a:p>
          <a:p>
            <a:pPr>
              <a:lnSpc>
                <a:spcPct val="110000"/>
              </a:lnSpc>
            </a:pPr>
            <a:r>
              <a:rPr lang="en-US" dirty="0">
                <a:latin typeface="Source Sans Pro Web"/>
              </a:rPr>
              <a:t>Risk Analysis: Identify potential hazards and the likelihood that they could occur and the magnitude.</a:t>
            </a:r>
          </a:p>
          <a:p>
            <a:pPr>
              <a:lnSpc>
                <a:spcPct val="110000"/>
              </a:lnSpc>
            </a:pPr>
            <a:r>
              <a:rPr lang="en-US" dirty="0">
                <a:latin typeface="Source Sans Pro Web"/>
              </a:rPr>
              <a:t>What are your vulnerabilities and weaknesses</a:t>
            </a:r>
          </a:p>
          <a:p>
            <a:pPr>
              <a:lnSpc>
                <a:spcPct val="110000"/>
              </a:lnSpc>
            </a:pPr>
            <a:r>
              <a:rPr lang="en-US" dirty="0">
                <a:latin typeface="Source Sans Pro Web"/>
              </a:rPr>
              <a:t>What assets are at risk</a:t>
            </a:r>
          </a:p>
          <a:p>
            <a:pPr marL="0" indent="0">
              <a:lnSpc>
                <a:spcPct val="110000"/>
              </a:lnSpc>
              <a:buNone/>
            </a:pPr>
            <a:endParaRPr lang="en-US" dirty="0"/>
          </a:p>
        </p:txBody>
      </p:sp>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032794" y="5962903"/>
            <a:ext cx="1943100" cy="892925"/>
          </a:xfrm>
          <a:prstGeom prst="rect">
            <a:avLst/>
          </a:prstGeom>
        </p:spPr>
      </p:pic>
      <p:sp>
        <p:nvSpPr>
          <p:cNvPr id="4" name="Slide Number Placeholder 3">
            <a:extLst>
              <a:ext uri="{FF2B5EF4-FFF2-40B4-BE49-F238E27FC236}">
                <a16:creationId xmlns:a16="http://schemas.microsoft.com/office/drawing/2014/main" id="{21BFB219-6A98-4643-9C6D-7B12385AF4A1}"/>
              </a:ext>
            </a:extLst>
          </p:cNvPr>
          <p:cNvSpPr>
            <a:spLocks noGrp="1"/>
          </p:cNvSpPr>
          <p:nvPr>
            <p:ph type="sldNum" sz="quarter" idx="12"/>
          </p:nvPr>
        </p:nvSpPr>
        <p:spPr>
          <a:xfrm>
            <a:off x="7885508" y="5883275"/>
            <a:ext cx="573161" cy="365125"/>
          </a:xfrm>
        </p:spPr>
        <p:txBody>
          <a:bodyPr>
            <a:normAutofit/>
          </a:bodyPr>
          <a:lstStyle/>
          <a:p>
            <a:pPr>
              <a:spcAft>
                <a:spcPts val="600"/>
              </a:spcAft>
              <a:defRPr/>
            </a:pPr>
            <a:fld id="{8011DCB7-3683-4619-9DA3-05BF44ED3AFB}" type="slidenum">
              <a:rPr lang="en-US" smtClean="0"/>
              <a:pPr>
                <a:spcAft>
                  <a:spcPts val="600"/>
                </a:spcAft>
                <a:defRPr/>
              </a:pPr>
              <a:t>7</a:t>
            </a:fld>
            <a:endParaRPr lang="en-US"/>
          </a:p>
        </p:txBody>
      </p:sp>
    </p:spTree>
    <p:extLst>
      <p:ext uri="{BB962C8B-B14F-4D97-AF65-F5344CB8AC3E}">
        <p14:creationId xmlns:p14="http://schemas.microsoft.com/office/powerpoint/2010/main" val="14740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10;&#10;Description automatically generated with medium confidence">
            <a:extLst>
              <a:ext uri="{FF2B5EF4-FFF2-40B4-BE49-F238E27FC236}">
                <a16:creationId xmlns:a16="http://schemas.microsoft.com/office/drawing/2014/main" id="{AC945DD7-A708-47BC-A2AF-EBD3828D7A70}"/>
              </a:ext>
            </a:extLst>
          </p:cNvPr>
          <p:cNvPicPr>
            <a:picLocks noChangeAspect="1"/>
          </p:cNvPicPr>
          <p:nvPr/>
        </p:nvPicPr>
        <p:blipFill>
          <a:blip r:embed="rId3"/>
          <a:stretch>
            <a:fillRect/>
          </a:stretch>
        </p:blipFill>
        <p:spPr>
          <a:xfrm>
            <a:off x="482600" y="954913"/>
            <a:ext cx="8178799" cy="4948173"/>
          </a:xfrm>
          <a:prstGeom prst="rect">
            <a:avLst/>
          </a:prstGeom>
        </p:spPr>
      </p:pic>
      <p:pic>
        <p:nvPicPr>
          <p:cNvPr id="23" name="Picture 22">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id="{D89D5484-7B75-4CD4-8BD2-A58EBD9227AF}"/>
              </a:ext>
            </a:extLst>
          </p:cNvPr>
          <p:cNvSpPr>
            <a:spLocks noGrp="1"/>
          </p:cNvSpPr>
          <p:nvPr>
            <p:ph type="sldNum" sz="quarter" idx="12"/>
          </p:nvPr>
        </p:nvSpPr>
        <p:spPr>
          <a:xfrm>
            <a:off x="7885508" y="6431916"/>
            <a:ext cx="715044" cy="365125"/>
          </a:xfrm>
        </p:spPr>
        <p:txBody>
          <a:bodyPr>
            <a:normAutofit/>
          </a:bodyPr>
          <a:lstStyle/>
          <a:p>
            <a:pPr>
              <a:spcAft>
                <a:spcPts val="600"/>
              </a:spcAft>
              <a:defRPr/>
            </a:pPr>
            <a:fld id="{A1FDBE46-8198-4EC5-BC32-E7A7C4DA628C}" type="slidenum">
              <a:rPr lang="en-US"/>
              <a:pPr>
                <a:spcAft>
                  <a:spcPts val="600"/>
                </a:spcAft>
                <a:defRPr/>
              </a:pPr>
              <a:t>8</a:t>
            </a:fld>
            <a:endParaRPr lang="en-US"/>
          </a:p>
        </p:txBody>
      </p:sp>
    </p:spTree>
    <p:extLst>
      <p:ext uri="{BB962C8B-B14F-4D97-AF65-F5344CB8AC3E}">
        <p14:creationId xmlns:p14="http://schemas.microsoft.com/office/powerpoint/2010/main" val="131819186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id="{7BB2E828-7202-41AF-AE2F-D45F41824005}"/>
              </a:ext>
            </a:extLst>
          </p:cNvPr>
          <p:cNvSpPr>
            <a:spLocks noGrp="1"/>
          </p:cNvSpPr>
          <p:nvPr>
            <p:ph type="sldNum" sz="quarter" idx="12"/>
          </p:nvPr>
        </p:nvSpPr>
        <p:spPr>
          <a:xfrm>
            <a:off x="7885508" y="6431916"/>
            <a:ext cx="715044" cy="365125"/>
          </a:xfrm>
        </p:spPr>
        <p:txBody>
          <a:bodyPr vert="horz" lIns="91440" tIns="45720" rIns="91440" bIns="45720" rtlCol="0" anchor="ctr">
            <a:normAutofit/>
          </a:bodyPr>
          <a:lstStyle/>
          <a:p>
            <a:pPr>
              <a:spcAft>
                <a:spcPts val="600"/>
              </a:spcAft>
              <a:defRPr/>
            </a:pPr>
            <a:fld id="{A1FDBE46-8198-4EC5-BC32-E7A7C4DA628C}" type="slidenum">
              <a:rPr lang="en-US" smtClean="0"/>
              <a:pPr>
                <a:spcAft>
                  <a:spcPts val="600"/>
                </a:spcAft>
                <a:defRPr/>
              </a:pPr>
              <a:t>9</a:t>
            </a:fld>
            <a:endParaRPr lang="en-US"/>
          </a:p>
        </p:txBody>
      </p:sp>
      <p:pic>
        <p:nvPicPr>
          <p:cNvPr id="6" name="Content Placeholder 5" descr="Diagram, timeline&#10;&#10;Description automatically generated">
            <a:extLst>
              <a:ext uri="{FF2B5EF4-FFF2-40B4-BE49-F238E27FC236}">
                <a16:creationId xmlns:a16="http://schemas.microsoft.com/office/drawing/2014/main" id="{0981D236-CCF5-46DE-9582-D35970307EC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82600" y="781114"/>
            <a:ext cx="8178799" cy="5295771"/>
          </a:xfrm>
          <a:prstGeom prst="rect">
            <a:avLst/>
          </a:prstGeom>
        </p:spPr>
      </p:pic>
    </p:spTree>
    <p:extLst>
      <p:ext uri="{BB962C8B-B14F-4D97-AF65-F5344CB8AC3E}">
        <p14:creationId xmlns:p14="http://schemas.microsoft.com/office/powerpoint/2010/main" val="31037246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C8E6321B8E9499C55F33F9C93BBF3" ma:contentTypeVersion="14" ma:contentTypeDescription="Create a new document." ma:contentTypeScope="" ma:versionID="ad1777068c6078543d04353adee4806a">
  <xsd:schema xmlns:xsd="http://www.w3.org/2001/XMLSchema" xmlns:xs="http://www.w3.org/2001/XMLSchema" xmlns:p="http://schemas.microsoft.com/office/2006/metadata/properties" xmlns:ns3="92d4985f-1b52-44a9-9ec8-810a1c2e1f2c" xmlns:ns4="5fb0010f-77eb-41d5-a500-87f8101beec5" targetNamespace="http://schemas.microsoft.com/office/2006/metadata/properties" ma:root="true" ma:fieldsID="17a768bd54f2f389d55309c4ca9afd00" ns3:_="" ns4:_="">
    <xsd:import namespace="92d4985f-1b52-44a9-9ec8-810a1c2e1f2c"/>
    <xsd:import namespace="5fb0010f-77eb-41d5-a500-87f8101beec5"/>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4985f-1b52-44a9-9ec8-810a1c2e1f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fb0010f-77eb-41d5-a500-87f8101beec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06AF8-A480-4F33-83FC-F4D26951B6AE}">
  <ds:schemaRefs>
    <ds:schemaRef ds:uri="5fb0010f-77eb-41d5-a500-87f8101beec5"/>
    <ds:schemaRef ds:uri="92d4985f-1b52-44a9-9ec8-810a1c2e1f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88D8A8-3567-4CC0-A386-FBE6F4513F47}">
  <ds:schemaRefs>
    <ds:schemaRef ds:uri="5fb0010f-77eb-41d5-a500-87f8101beec5"/>
    <ds:schemaRef ds:uri="92d4985f-1b52-44a9-9ec8-810a1c2e1f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123541-DE2D-404D-B8F2-25A3E1B16F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21702</TotalTime>
  <Words>1383</Words>
  <Application>Microsoft Office PowerPoint</Application>
  <PresentationFormat>On-screen Show (4:3)</PresentationFormat>
  <Paragraphs>175</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ibm-plex-sans</vt:lpstr>
      <vt:lpstr>Pt Sans Old - Normal</vt:lpstr>
      <vt:lpstr>Source Sans Pro Web</vt:lpstr>
      <vt:lpstr>Tw Cen MT</vt:lpstr>
      <vt:lpstr>Droplet</vt:lpstr>
      <vt:lpstr>Business Continuity Planning   Planning for a rainy Day  Are You Prepared?  Presented to Montgomery County COVID-19 Economic Revitalization and Recovery Town Hall  </vt:lpstr>
      <vt:lpstr>What keeps you up at night?</vt:lpstr>
      <vt:lpstr>PowerPoint Presentation</vt:lpstr>
      <vt:lpstr>PowerPoint Presentation</vt:lpstr>
      <vt:lpstr>What is BCP?</vt:lpstr>
      <vt:lpstr>Where Do I Start?</vt:lpstr>
      <vt:lpstr>Conduct a Business Impact Analysis (BIA)</vt:lpstr>
      <vt:lpstr>PowerPoint Presentation</vt:lpstr>
      <vt:lpstr>PowerPoint Presentation</vt:lpstr>
      <vt:lpstr>What Do I Need?</vt:lpstr>
      <vt:lpstr>Risk Assessment</vt:lpstr>
      <vt:lpstr>Identify your interdependencies</vt:lpstr>
      <vt:lpstr>Develop and Document a Plan</vt:lpstr>
      <vt:lpstr>Emergency Supplies: Create and Store an Emergency Kit</vt:lpstr>
      <vt:lpstr>Involve Your Staff</vt:lpstr>
      <vt:lpstr>Be Prepared!</vt:lpstr>
      <vt:lpstr>PowerPoint Presentation</vt:lpstr>
    </vt:vector>
  </TitlesOfParts>
  <Company>School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Integrating COOP and EOC operations using WebEOC</dc:title>
  <dc:subject>WebEOC COOP boards</dc:subject>
  <dc:creator>Robert E. Jones</dc:creator>
  <cp:keywords>COOP, WebEOC, EOC, EOP</cp:keywords>
  <cp:lastModifiedBy>Souders, Marianne</cp:lastModifiedBy>
  <cp:revision>555</cp:revision>
  <cp:lastPrinted>2015-03-16T18:38:59Z</cp:lastPrinted>
  <dcterms:created xsi:type="dcterms:W3CDTF">2006-11-02T20:16:28Z</dcterms:created>
  <dcterms:modified xsi:type="dcterms:W3CDTF">2021-09-10T14:26:49Z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0x01010079AC8E6321B8E9499C55F33F9C93BBF3</vt:lpwstr>
  </property>
</Properties>
</file>