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9" r:id="rId2"/>
    <p:sldId id="262" r:id="rId3"/>
    <p:sldId id="261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55F"/>
    <a:srgbClr val="3C5680"/>
    <a:srgbClr val="4C6EA3"/>
    <a:srgbClr val="864B26"/>
    <a:srgbClr val="532F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0" y="-1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0"/>
            <a:ext cx="9172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61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32F1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32F18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32F18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32F18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32F18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532F18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532F18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532F18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532F18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30000"/>
        <a:buFont typeface="Wingdings" pitchFamily="2" charset="2"/>
        <a:buChar char="§"/>
        <a:defRPr sz="2200">
          <a:solidFill>
            <a:srgbClr val="532F1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30000"/>
        <a:buFont typeface="Wingdings" pitchFamily="2" charset="2"/>
        <a:buChar char="§"/>
        <a:defRPr sz="2000">
          <a:solidFill>
            <a:srgbClr val="532F1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30000"/>
        <a:buFont typeface="Wingdings" pitchFamily="2" charset="2"/>
        <a:buChar char="§"/>
        <a:defRPr>
          <a:solidFill>
            <a:srgbClr val="532F1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30000"/>
        <a:buFont typeface="Wingdings" pitchFamily="2" charset="2"/>
        <a:buChar char="§"/>
        <a:defRPr sz="1600">
          <a:solidFill>
            <a:srgbClr val="532F1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30000"/>
        <a:buFont typeface="Wingdings" pitchFamily="2" charset="2"/>
        <a:buChar char="§"/>
        <a:defRPr sz="1600">
          <a:solidFill>
            <a:srgbClr val="532F1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30000"/>
        <a:buFont typeface="Wingdings" pitchFamily="2" charset="2"/>
        <a:buChar char="§"/>
        <a:defRPr sz="1600">
          <a:solidFill>
            <a:srgbClr val="532F1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30000"/>
        <a:buFont typeface="Wingdings" pitchFamily="2" charset="2"/>
        <a:buChar char="§"/>
        <a:defRPr sz="1600">
          <a:solidFill>
            <a:srgbClr val="532F1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30000"/>
        <a:buFont typeface="Wingdings" pitchFamily="2" charset="2"/>
        <a:buChar char="§"/>
        <a:defRPr sz="1600">
          <a:solidFill>
            <a:srgbClr val="532F1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30000"/>
        <a:buFont typeface="Wingdings" pitchFamily="2" charset="2"/>
        <a:buChar char="§"/>
        <a:defRPr sz="1600">
          <a:solidFill>
            <a:srgbClr val="532F1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Heading 1"/>
          <p:cNvSpPr txBox="1">
            <a:spLocks noChangeArrowheads="1"/>
          </p:cNvSpPr>
          <p:nvPr/>
        </p:nvSpPr>
        <p:spPr bwMode="auto">
          <a:xfrm>
            <a:off x="12700" y="10160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Arial" charset="0"/>
              </a:rPr>
              <a:t>Montgomery County, MD High School Survey</a:t>
            </a:r>
          </a:p>
        </p:txBody>
      </p:sp>
      <p:sp>
        <p:nvSpPr>
          <p:cNvPr id="13314" name="Text Box 293"/>
          <p:cNvSpPr txBox="1">
            <a:spLocks noChangeArrowheads="1"/>
          </p:cNvSpPr>
          <p:nvPr/>
        </p:nvSpPr>
        <p:spPr bwMode="auto">
          <a:xfrm>
            <a:off x="12700" y="1397000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bg1"/>
                </a:solidFill>
                <a:latin typeface="Arial" charset="0"/>
              </a:rPr>
              <a:t>Summary Graphs</a:t>
            </a:r>
          </a:p>
        </p:txBody>
      </p:sp>
      <p:graphicFrame>
        <p:nvGraphicFramePr>
          <p:cNvPr id="13315" name="Chart 292"/>
          <p:cNvGraphicFramePr>
            <a:graphicFrameLocks/>
          </p:cNvGraphicFramePr>
          <p:nvPr/>
        </p:nvGraphicFramePr>
        <p:xfrm>
          <a:off x="133350" y="1412875"/>
          <a:ext cx="8888413" cy="5246688"/>
        </p:xfrm>
        <a:graphic>
          <a:graphicData uri="http://schemas.openxmlformats.org/presentationml/2006/ole">
            <p:oleObj spid="_x0000_s13315" r:id="rId3" imgW="8888738" imgH="5243014" progId="Excel.Chart.8">
              <p:embed/>
            </p:oleObj>
          </a:graphicData>
        </a:graphic>
      </p:graphicFrame>
      <p:sp>
        <p:nvSpPr>
          <p:cNvPr id="6423" name="Text Box 279"/>
          <p:cNvSpPr txBox="1">
            <a:spLocks noChangeArrowheads="1"/>
          </p:cNvSpPr>
          <p:nvPr/>
        </p:nvSpPr>
        <p:spPr bwMode="auto">
          <a:xfrm>
            <a:off x="215900" y="1793875"/>
            <a:ext cx="3175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accent3"/>
                </a:solidFill>
                <a:latin typeface="Arial" charset="0"/>
              </a:rPr>
              <a:t>Percentage of students who:</a:t>
            </a:r>
            <a:endParaRPr lang="en-US" sz="1000" b="1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438" name="Footnote1"/>
          <p:cNvSpPr txBox="1">
            <a:spLocks noChangeArrowheads="1"/>
          </p:cNvSpPr>
          <p:nvPr/>
        </p:nvSpPr>
        <p:spPr bwMode="auto">
          <a:xfrm>
            <a:off x="279400" y="6477000"/>
            <a:ext cx="6350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900" dirty="0">
                <a:solidFill>
                  <a:schemeClr val="accent3"/>
                </a:solidFill>
                <a:latin typeface="Arial" charset="0"/>
              </a:rPr>
              <a:t>Note: This graph contains weighted results. See the corresponding summary tables for detailed explanation of data.</a:t>
            </a:r>
            <a:r>
              <a:rPr lang="en-US" sz="900" dirty="0">
                <a:solidFill>
                  <a:srgbClr val="3C568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6" name="Heading 1"/>
          <p:cNvSpPr txBox="1">
            <a:spLocks noChangeArrowheads="1"/>
          </p:cNvSpPr>
          <p:nvPr/>
        </p:nvSpPr>
        <p:spPr bwMode="auto">
          <a:xfrm>
            <a:off x="12700" y="10160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accent3"/>
                </a:solidFill>
                <a:latin typeface="Arial" charset="0"/>
              </a:rPr>
              <a:t>Montgomery County, MD High School Survey</a:t>
            </a:r>
            <a:endParaRPr lang="en-US" sz="2000" b="1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437" name="Text Box 293"/>
          <p:cNvSpPr txBox="1">
            <a:spLocks noChangeArrowheads="1"/>
          </p:cNvSpPr>
          <p:nvPr/>
        </p:nvSpPr>
        <p:spPr bwMode="auto">
          <a:xfrm>
            <a:off x="12700" y="1397000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chemeClr val="accent3"/>
                </a:solidFill>
                <a:latin typeface="Arial" charset="0"/>
              </a:rPr>
              <a:t>Summary Graphs</a:t>
            </a:r>
          </a:p>
        </p:txBody>
      </p:sp>
      <p:graphicFrame>
        <p:nvGraphicFramePr>
          <p:cNvPr id="14339" name="Chart 292"/>
          <p:cNvGraphicFramePr>
            <a:graphicFrameLocks/>
          </p:cNvGraphicFramePr>
          <p:nvPr/>
        </p:nvGraphicFramePr>
        <p:xfrm>
          <a:off x="131763" y="1412875"/>
          <a:ext cx="8888412" cy="5307013"/>
        </p:xfrm>
        <a:graphic>
          <a:graphicData uri="http://schemas.openxmlformats.org/presentationml/2006/ole">
            <p:oleObj spid="_x0000_s14339" r:id="rId3" imgW="8888738" imgH="5303980" progId="Excel.Chart.8">
              <p:embed/>
            </p:oleObj>
          </a:graphicData>
        </a:graphic>
      </p:graphicFrame>
      <p:sp>
        <p:nvSpPr>
          <p:cNvPr id="14340" name="Text Box 279"/>
          <p:cNvSpPr txBox="1">
            <a:spLocks noChangeArrowheads="1"/>
          </p:cNvSpPr>
          <p:nvPr/>
        </p:nvSpPr>
        <p:spPr bwMode="auto">
          <a:xfrm>
            <a:off x="215900" y="1793875"/>
            <a:ext cx="3175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Percentage of students who:</a:t>
            </a:r>
          </a:p>
        </p:txBody>
      </p:sp>
      <p:sp>
        <p:nvSpPr>
          <p:cNvPr id="14341" name="Footnote1"/>
          <p:cNvSpPr txBox="1">
            <a:spLocks noChangeArrowheads="1"/>
          </p:cNvSpPr>
          <p:nvPr/>
        </p:nvSpPr>
        <p:spPr bwMode="auto">
          <a:xfrm>
            <a:off x="250825" y="6477000"/>
            <a:ext cx="6350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FFFF"/>
                </a:solidFill>
                <a:latin typeface="Arial" charset="0"/>
              </a:rPr>
              <a:t>Note: This graph contains weighted results. See the corresponding summary tables for detailed explanation of data.</a:t>
            </a:r>
            <a:r>
              <a:rPr lang="en-US" sz="900">
                <a:solidFill>
                  <a:srgbClr val="3C568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Chart 292"/>
          <p:cNvGraphicFramePr>
            <a:graphicFrameLocks/>
          </p:cNvGraphicFramePr>
          <p:nvPr/>
        </p:nvGraphicFramePr>
        <p:xfrm>
          <a:off x="131763" y="1412875"/>
          <a:ext cx="8888412" cy="5254625"/>
        </p:xfrm>
        <a:graphic>
          <a:graphicData uri="http://schemas.openxmlformats.org/presentationml/2006/ole">
            <p:oleObj spid="_x0000_s15361" r:id="rId3" imgW="8888738" imgH="5255207" progId="Excel.Chart.8">
              <p:embed/>
            </p:oleObj>
          </a:graphicData>
        </a:graphic>
      </p:graphicFrame>
      <p:sp>
        <p:nvSpPr>
          <p:cNvPr id="15362" name="Heading 1"/>
          <p:cNvSpPr txBox="1">
            <a:spLocks noChangeArrowheads="1"/>
          </p:cNvSpPr>
          <p:nvPr/>
        </p:nvSpPr>
        <p:spPr bwMode="auto">
          <a:xfrm>
            <a:off x="12700" y="10160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FF"/>
                </a:solidFill>
                <a:latin typeface="Arial" charset="0"/>
              </a:rPr>
              <a:t>Montgomery County, MD High School Survey</a:t>
            </a:r>
          </a:p>
        </p:txBody>
      </p:sp>
      <p:sp>
        <p:nvSpPr>
          <p:cNvPr id="15363" name="Text Box 293"/>
          <p:cNvSpPr txBox="1">
            <a:spLocks noChangeArrowheads="1"/>
          </p:cNvSpPr>
          <p:nvPr/>
        </p:nvSpPr>
        <p:spPr bwMode="auto">
          <a:xfrm>
            <a:off x="12700" y="1397000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FFFFFF"/>
                </a:solidFill>
                <a:latin typeface="Arial" charset="0"/>
              </a:rPr>
              <a:t>Summary Graphs</a:t>
            </a:r>
          </a:p>
        </p:txBody>
      </p:sp>
      <p:sp>
        <p:nvSpPr>
          <p:cNvPr id="15364" name="Text Box 279"/>
          <p:cNvSpPr txBox="1">
            <a:spLocks noChangeArrowheads="1"/>
          </p:cNvSpPr>
          <p:nvPr/>
        </p:nvSpPr>
        <p:spPr bwMode="auto">
          <a:xfrm>
            <a:off x="215900" y="1793875"/>
            <a:ext cx="3175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Number of students in a class of 30 who:</a:t>
            </a:r>
          </a:p>
        </p:txBody>
      </p:sp>
      <p:sp>
        <p:nvSpPr>
          <p:cNvPr id="15365" name="Footnote1"/>
          <p:cNvSpPr txBox="1">
            <a:spLocks noChangeArrowheads="1"/>
          </p:cNvSpPr>
          <p:nvPr/>
        </p:nvSpPr>
        <p:spPr bwMode="auto">
          <a:xfrm>
            <a:off x="250825" y="6477000"/>
            <a:ext cx="6350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chemeClr val="bg1"/>
                </a:solidFill>
                <a:latin typeface="Arial" charset="0"/>
              </a:rPr>
              <a:t>Note: This graph contains weighted results. See the corresponding summary tables for detailed explanation of data.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Chart 292"/>
          <p:cNvGraphicFramePr>
            <a:graphicFrameLocks/>
          </p:cNvGraphicFramePr>
          <p:nvPr/>
        </p:nvGraphicFramePr>
        <p:xfrm>
          <a:off x="131763" y="1412875"/>
          <a:ext cx="8888412" cy="5307013"/>
        </p:xfrm>
        <a:graphic>
          <a:graphicData uri="http://schemas.openxmlformats.org/presentationml/2006/ole">
            <p:oleObj spid="_x0000_s16385" r:id="rId3" imgW="8888738" imgH="5303980" progId="Excel.Chart.8">
              <p:embed/>
            </p:oleObj>
          </a:graphicData>
        </a:graphic>
      </p:graphicFrame>
      <p:sp>
        <p:nvSpPr>
          <p:cNvPr id="16386" name="Heading 1"/>
          <p:cNvSpPr txBox="1">
            <a:spLocks noChangeArrowheads="1"/>
          </p:cNvSpPr>
          <p:nvPr/>
        </p:nvSpPr>
        <p:spPr bwMode="auto">
          <a:xfrm>
            <a:off x="12700" y="10160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FF"/>
                </a:solidFill>
                <a:latin typeface="Arial" charset="0"/>
              </a:rPr>
              <a:t>Montgomery County, MD High School Survey</a:t>
            </a:r>
          </a:p>
        </p:txBody>
      </p:sp>
      <p:sp>
        <p:nvSpPr>
          <p:cNvPr id="16387" name="Text Box 293"/>
          <p:cNvSpPr txBox="1">
            <a:spLocks noChangeArrowheads="1"/>
          </p:cNvSpPr>
          <p:nvPr/>
        </p:nvSpPr>
        <p:spPr bwMode="auto">
          <a:xfrm>
            <a:off x="12700" y="1397000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FFFFFF"/>
                </a:solidFill>
                <a:latin typeface="Arial" charset="0"/>
              </a:rPr>
              <a:t>Summary Graphs</a:t>
            </a:r>
          </a:p>
        </p:txBody>
      </p:sp>
      <p:sp>
        <p:nvSpPr>
          <p:cNvPr id="16388" name="Text Box 279"/>
          <p:cNvSpPr txBox="1">
            <a:spLocks noChangeArrowheads="1"/>
          </p:cNvSpPr>
          <p:nvPr/>
        </p:nvSpPr>
        <p:spPr bwMode="auto">
          <a:xfrm>
            <a:off x="215900" y="1793875"/>
            <a:ext cx="3175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Number of students in a class of 30 who:</a:t>
            </a:r>
          </a:p>
        </p:txBody>
      </p:sp>
      <p:sp>
        <p:nvSpPr>
          <p:cNvPr id="16389" name="Footnote1"/>
          <p:cNvSpPr txBox="1">
            <a:spLocks noChangeArrowheads="1"/>
          </p:cNvSpPr>
          <p:nvPr/>
        </p:nvSpPr>
        <p:spPr bwMode="auto">
          <a:xfrm>
            <a:off x="250825" y="6477000"/>
            <a:ext cx="6350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FFFF"/>
                </a:solidFill>
                <a:latin typeface="Arial" charset="0"/>
              </a:rPr>
              <a:t>Note: This graph contains weighted results. See the corresponding summary tables for detailed explanation of data.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09YRBSSlides">
  <a:themeElements>
    <a:clrScheme name="2009YRBS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9YRBSSlid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80" charset="0"/>
          </a:defRPr>
        </a:defPPr>
      </a:lstStyle>
    </a:lnDef>
  </a:objectDefaults>
  <a:extraClrSchemeLst>
    <a:extraClrScheme>
      <a:clrScheme name="2009YRBS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YRBS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YRBS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YRBS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YRBS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YRBS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YRBS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YRBS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YRBS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YRBS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YRBS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YRBS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2009YRBSSummarySlides</Template>
  <TotalTime>315</TotalTime>
  <Words>122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Times</vt:lpstr>
      <vt:lpstr>Arial</vt:lpstr>
      <vt:lpstr>Verdana</vt:lpstr>
      <vt:lpstr>Wingdings</vt:lpstr>
      <vt:lpstr>Calibri</vt:lpstr>
      <vt:lpstr>2009YRBSSlides</vt:lpstr>
      <vt:lpstr>2009YRBSSlides</vt:lpstr>
      <vt:lpstr>Microsoft Excel Chart</vt:lpstr>
      <vt:lpstr>Slide 1</vt:lpstr>
      <vt:lpstr>Slide 2</vt:lpstr>
      <vt:lpstr>Slide 3</vt:lpstr>
      <vt:lpstr>Slide 4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Centers for Disease Control and Prevention</dc:creator>
  <cp:lastModifiedBy>rfiedler</cp:lastModifiedBy>
  <cp:revision>47</cp:revision>
  <dcterms:created xsi:type="dcterms:W3CDTF">2009-10-06T19:28:36Z</dcterms:created>
  <dcterms:modified xsi:type="dcterms:W3CDTF">2014-04-16T16:25:54Z</dcterms:modified>
</cp:coreProperties>
</file>