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4"/>
  </p:notesMasterIdLst>
  <p:handoutMasterIdLst>
    <p:handoutMasterId r:id="rId25"/>
  </p:handoutMasterIdLst>
  <p:sldIdLst>
    <p:sldId id="292" r:id="rId2"/>
    <p:sldId id="293" r:id="rId3"/>
    <p:sldId id="308" r:id="rId4"/>
    <p:sldId id="312" r:id="rId5"/>
    <p:sldId id="313" r:id="rId6"/>
    <p:sldId id="325" r:id="rId7"/>
    <p:sldId id="327" r:id="rId8"/>
    <p:sldId id="304" r:id="rId9"/>
    <p:sldId id="306" r:id="rId10"/>
    <p:sldId id="315" r:id="rId11"/>
    <p:sldId id="314" r:id="rId12"/>
    <p:sldId id="316" r:id="rId13"/>
    <p:sldId id="322" r:id="rId14"/>
    <p:sldId id="318" r:id="rId15"/>
    <p:sldId id="319" r:id="rId16"/>
    <p:sldId id="320" r:id="rId17"/>
    <p:sldId id="321" r:id="rId18"/>
    <p:sldId id="326" r:id="rId19"/>
    <p:sldId id="323" r:id="rId20"/>
    <p:sldId id="324" r:id="rId21"/>
    <p:sldId id="310" r:id="rId22"/>
    <p:sldId id="311" r:id="rId2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864">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757" autoAdjust="0"/>
    <p:restoredTop sz="94077" autoAdjust="0"/>
  </p:normalViewPr>
  <p:slideViewPr>
    <p:cSldViewPr>
      <p:cViewPr varScale="1">
        <p:scale>
          <a:sx n="83" d="100"/>
          <a:sy n="83" d="100"/>
        </p:scale>
        <p:origin x="821" y="72"/>
      </p:cViewPr>
      <p:guideLst>
        <p:guide orient="horz" pos="864"/>
        <p:guide pos="2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68927" cy="480388"/>
          </a:xfrm>
          <a:prstGeom prst="rect">
            <a:avLst/>
          </a:prstGeom>
          <a:noFill/>
          <a:ln w="9525">
            <a:noFill/>
            <a:miter lim="800000"/>
            <a:headEnd/>
            <a:tailEnd/>
          </a:ln>
        </p:spPr>
        <p:txBody>
          <a:bodyPr vert="horz" wrap="square" lIns="96650" tIns="48326" rIns="96650" bIns="48326" numCol="1" anchor="t" anchorCtr="0" compatLnSpc="1">
            <a:prstTxWarp prst="textNoShape">
              <a:avLst/>
            </a:prstTxWarp>
          </a:bodyPr>
          <a:lstStyle>
            <a:lvl1pPr defTabSz="946861">
              <a:defRPr sz="1200">
                <a:latin typeface="Calibri" pitchFamily="34" charset="0"/>
              </a:defRPr>
            </a:lvl1pPr>
          </a:lstStyle>
          <a:p>
            <a:endParaRPr lang="en-US"/>
          </a:p>
        </p:txBody>
      </p:sp>
      <p:sp>
        <p:nvSpPr>
          <p:cNvPr id="3" name="Date Placeholder 2"/>
          <p:cNvSpPr>
            <a:spLocks noGrp="1"/>
          </p:cNvSpPr>
          <p:nvPr>
            <p:ph type="dt" sz="quarter" idx="1"/>
          </p:nvPr>
        </p:nvSpPr>
        <p:spPr bwMode="auto">
          <a:xfrm>
            <a:off x="4144617" y="0"/>
            <a:ext cx="3168927" cy="480388"/>
          </a:xfrm>
          <a:prstGeom prst="rect">
            <a:avLst/>
          </a:prstGeom>
          <a:noFill/>
          <a:ln w="9525">
            <a:noFill/>
            <a:miter lim="800000"/>
            <a:headEnd/>
            <a:tailEnd/>
          </a:ln>
        </p:spPr>
        <p:txBody>
          <a:bodyPr vert="horz" wrap="square" lIns="96650" tIns="48326" rIns="96650" bIns="48326" numCol="1" anchor="t" anchorCtr="0" compatLnSpc="1">
            <a:prstTxWarp prst="textNoShape">
              <a:avLst/>
            </a:prstTxWarp>
          </a:bodyPr>
          <a:lstStyle>
            <a:lvl1pPr algn="r" defTabSz="946861">
              <a:defRPr sz="1200">
                <a:latin typeface="Calibri" pitchFamily="34" charset="0"/>
              </a:defRPr>
            </a:lvl1pPr>
          </a:lstStyle>
          <a:p>
            <a:fld id="{2829DEAB-A9C1-47B9-BFB3-6FFEBB70AE12}" type="datetimeFigureOut">
              <a:rPr lang="en-US"/>
              <a:pPr/>
              <a:t>8/4/2017</a:t>
            </a:fld>
            <a:endParaRPr lang="en-US"/>
          </a:p>
        </p:txBody>
      </p:sp>
      <p:sp>
        <p:nvSpPr>
          <p:cNvPr id="4" name="Footer Placeholder 3"/>
          <p:cNvSpPr>
            <a:spLocks noGrp="1"/>
          </p:cNvSpPr>
          <p:nvPr>
            <p:ph type="ftr" sz="quarter" idx="2"/>
          </p:nvPr>
        </p:nvSpPr>
        <p:spPr bwMode="auto">
          <a:xfrm>
            <a:off x="0" y="9119173"/>
            <a:ext cx="3168927" cy="480388"/>
          </a:xfrm>
          <a:prstGeom prst="rect">
            <a:avLst/>
          </a:prstGeom>
          <a:noFill/>
          <a:ln w="9525">
            <a:noFill/>
            <a:miter lim="800000"/>
            <a:headEnd/>
            <a:tailEnd/>
          </a:ln>
        </p:spPr>
        <p:txBody>
          <a:bodyPr vert="horz" wrap="square" lIns="96650" tIns="48326" rIns="96650" bIns="48326" numCol="1" anchor="b" anchorCtr="0" compatLnSpc="1">
            <a:prstTxWarp prst="textNoShape">
              <a:avLst/>
            </a:prstTxWarp>
          </a:bodyPr>
          <a:lstStyle>
            <a:lvl1pPr defTabSz="946861">
              <a:defRPr sz="1200">
                <a:latin typeface="Calibri" pitchFamily="34" charset="0"/>
              </a:defRPr>
            </a:lvl1pPr>
          </a:lstStyle>
          <a:p>
            <a:endParaRPr lang="en-US"/>
          </a:p>
        </p:txBody>
      </p:sp>
      <p:sp>
        <p:nvSpPr>
          <p:cNvPr id="5" name="Slide Number Placeholder 4"/>
          <p:cNvSpPr>
            <a:spLocks noGrp="1"/>
          </p:cNvSpPr>
          <p:nvPr>
            <p:ph type="sldNum" sz="quarter" idx="3"/>
          </p:nvPr>
        </p:nvSpPr>
        <p:spPr bwMode="auto">
          <a:xfrm>
            <a:off x="4144617" y="9119173"/>
            <a:ext cx="3168927" cy="480388"/>
          </a:xfrm>
          <a:prstGeom prst="rect">
            <a:avLst/>
          </a:prstGeom>
          <a:noFill/>
          <a:ln w="9525">
            <a:noFill/>
            <a:miter lim="800000"/>
            <a:headEnd/>
            <a:tailEnd/>
          </a:ln>
        </p:spPr>
        <p:txBody>
          <a:bodyPr vert="horz" wrap="square" lIns="96650" tIns="48326" rIns="96650" bIns="48326" numCol="1" anchor="b" anchorCtr="0" compatLnSpc="1">
            <a:prstTxWarp prst="textNoShape">
              <a:avLst/>
            </a:prstTxWarp>
          </a:bodyPr>
          <a:lstStyle>
            <a:lvl1pPr algn="r" defTabSz="946861">
              <a:defRPr sz="1200">
                <a:latin typeface="Calibri" pitchFamily="34" charset="0"/>
              </a:defRPr>
            </a:lvl1pPr>
          </a:lstStyle>
          <a:p>
            <a:fld id="{BFA159D5-2ED5-4958-8DDA-BE426D74D3BA}" type="slidenum">
              <a:rPr lang="en-US"/>
              <a:pPr/>
              <a:t>‹#›</a:t>
            </a:fld>
            <a:endParaRPr lang="en-US"/>
          </a:p>
        </p:txBody>
      </p:sp>
    </p:spTree>
    <p:extLst>
      <p:ext uri="{BB962C8B-B14F-4D97-AF65-F5344CB8AC3E}">
        <p14:creationId xmlns:p14="http://schemas.microsoft.com/office/powerpoint/2010/main" val="544979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68927" cy="480388"/>
          </a:xfrm>
          <a:prstGeom prst="rect">
            <a:avLst/>
          </a:prstGeom>
          <a:noFill/>
          <a:ln w="9525">
            <a:noFill/>
            <a:miter lim="800000"/>
            <a:headEnd/>
            <a:tailEnd/>
          </a:ln>
        </p:spPr>
        <p:txBody>
          <a:bodyPr vert="horz" wrap="square" lIns="96650" tIns="48326" rIns="96650" bIns="48326" numCol="1" anchor="t" anchorCtr="0" compatLnSpc="1">
            <a:prstTxWarp prst="textNoShape">
              <a:avLst/>
            </a:prstTxWarp>
          </a:bodyPr>
          <a:lstStyle>
            <a:lvl1pPr defTabSz="946861">
              <a:defRPr sz="1200">
                <a:latin typeface="Calibri" pitchFamily="34" charset="0"/>
              </a:defRPr>
            </a:lvl1pPr>
          </a:lstStyle>
          <a:p>
            <a:endParaRPr lang="en-US"/>
          </a:p>
        </p:txBody>
      </p:sp>
      <p:sp>
        <p:nvSpPr>
          <p:cNvPr id="3" name="Date Placeholder 2"/>
          <p:cNvSpPr>
            <a:spLocks noGrp="1"/>
          </p:cNvSpPr>
          <p:nvPr>
            <p:ph type="dt" idx="1"/>
          </p:nvPr>
        </p:nvSpPr>
        <p:spPr bwMode="auto">
          <a:xfrm>
            <a:off x="4144617" y="0"/>
            <a:ext cx="3168927" cy="480388"/>
          </a:xfrm>
          <a:prstGeom prst="rect">
            <a:avLst/>
          </a:prstGeom>
          <a:noFill/>
          <a:ln w="9525">
            <a:noFill/>
            <a:miter lim="800000"/>
            <a:headEnd/>
            <a:tailEnd/>
          </a:ln>
        </p:spPr>
        <p:txBody>
          <a:bodyPr vert="horz" wrap="square" lIns="96650" tIns="48326" rIns="96650" bIns="48326" numCol="1" anchor="t" anchorCtr="0" compatLnSpc="1">
            <a:prstTxWarp prst="textNoShape">
              <a:avLst/>
            </a:prstTxWarp>
          </a:bodyPr>
          <a:lstStyle>
            <a:lvl1pPr algn="r" defTabSz="946861">
              <a:defRPr sz="1200">
                <a:latin typeface="Calibri" pitchFamily="34" charset="0"/>
              </a:defRPr>
            </a:lvl1pPr>
          </a:lstStyle>
          <a:p>
            <a:fld id="{FA615F3C-99B5-47E6-A925-858A5CB75B8C}" type="datetimeFigureOut">
              <a:rPr lang="en-US"/>
              <a:pPr/>
              <a:t>8/4/2017</a:t>
            </a:fld>
            <a:endParaRPr lang="en-US"/>
          </a:p>
        </p:txBody>
      </p:sp>
      <p:sp>
        <p:nvSpPr>
          <p:cNvPr id="4" name="Slide Image Placeholder 3"/>
          <p:cNvSpPr>
            <a:spLocks noGrp="1" noRot="1" noChangeAspect="1"/>
          </p:cNvSpPr>
          <p:nvPr>
            <p:ph type="sldImg" idx="2"/>
          </p:nvPr>
        </p:nvSpPr>
        <p:spPr>
          <a:xfrm>
            <a:off x="1258888" y="720725"/>
            <a:ext cx="4799012" cy="3598863"/>
          </a:xfrm>
          <a:prstGeom prst="rect">
            <a:avLst/>
          </a:prstGeom>
          <a:noFill/>
          <a:ln w="12700">
            <a:solidFill>
              <a:prstClr val="black"/>
            </a:solidFill>
          </a:ln>
        </p:spPr>
        <p:txBody>
          <a:bodyPr vert="horz" lIns="96767" tIns="48384" rIns="96767" bIns="48384" rtlCol="0" anchor="ctr"/>
          <a:lstStyle/>
          <a:p>
            <a:pPr lvl="0"/>
            <a:endParaRPr lang="en-US" noProof="0"/>
          </a:p>
        </p:txBody>
      </p:sp>
      <p:sp>
        <p:nvSpPr>
          <p:cNvPr id="5" name="Notes Placeholder 4"/>
          <p:cNvSpPr>
            <a:spLocks noGrp="1"/>
          </p:cNvSpPr>
          <p:nvPr>
            <p:ph type="body" sz="quarter" idx="3"/>
          </p:nvPr>
        </p:nvSpPr>
        <p:spPr bwMode="auto">
          <a:xfrm>
            <a:off x="730527" y="4559587"/>
            <a:ext cx="5854148" cy="4320212"/>
          </a:xfrm>
          <a:prstGeom prst="rect">
            <a:avLst/>
          </a:prstGeom>
          <a:noFill/>
          <a:ln w="9525">
            <a:noFill/>
            <a:miter lim="800000"/>
            <a:headEnd/>
            <a:tailEnd/>
          </a:ln>
        </p:spPr>
        <p:txBody>
          <a:bodyPr vert="horz" wrap="square" lIns="96650" tIns="48326" rIns="96650" bIns="4832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9119173"/>
            <a:ext cx="3168927" cy="480388"/>
          </a:xfrm>
          <a:prstGeom prst="rect">
            <a:avLst/>
          </a:prstGeom>
          <a:noFill/>
          <a:ln w="9525">
            <a:noFill/>
            <a:miter lim="800000"/>
            <a:headEnd/>
            <a:tailEnd/>
          </a:ln>
        </p:spPr>
        <p:txBody>
          <a:bodyPr vert="horz" wrap="square" lIns="96650" tIns="48326" rIns="96650" bIns="48326" numCol="1" anchor="b" anchorCtr="0" compatLnSpc="1">
            <a:prstTxWarp prst="textNoShape">
              <a:avLst/>
            </a:prstTxWarp>
          </a:bodyPr>
          <a:lstStyle>
            <a:lvl1pPr defTabSz="946861">
              <a:defRPr sz="1200">
                <a:latin typeface="Calibri" pitchFamily="34" charset="0"/>
              </a:defRPr>
            </a:lvl1pPr>
          </a:lstStyle>
          <a:p>
            <a:endParaRPr lang="en-US"/>
          </a:p>
        </p:txBody>
      </p:sp>
      <p:sp>
        <p:nvSpPr>
          <p:cNvPr id="7" name="Slide Number Placeholder 6"/>
          <p:cNvSpPr>
            <a:spLocks noGrp="1"/>
          </p:cNvSpPr>
          <p:nvPr>
            <p:ph type="sldNum" sz="quarter" idx="5"/>
          </p:nvPr>
        </p:nvSpPr>
        <p:spPr bwMode="auto">
          <a:xfrm>
            <a:off x="4144617" y="9119173"/>
            <a:ext cx="3168927" cy="480388"/>
          </a:xfrm>
          <a:prstGeom prst="rect">
            <a:avLst/>
          </a:prstGeom>
          <a:noFill/>
          <a:ln w="9525">
            <a:noFill/>
            <a:miter lim="800000"/>
            <a:headEnd/>
            <a:tailEnd/>
          </a:ln>
        </p:spPr>
        <p:txBody>
          <a:bodyPr vert="horz" wrap="square" lIns="96650" tIns="48326" rIns="96650" bIns="48326" numCol="1" anchor="b" anchorCtr="0" compatLnSpc="1">
            <a:prstTxWarp prst="textNoShape">
              <a:avLst/>
            </a:prstTxWarp>
          </a:bodyPr>
          <a:lstStyle>
            <a:lvl1pPr algn="r" defTabSz="946861">
              <a:defRPr sz="1200">
                <a:latin typeface="Calibri" pitchFamily="34" charset="0"/>
              </a:defRPr>
            </a:lvl1pPr>
          </a:lstStyle>
          <a:p>
            <a:fld id="{16542391-A724-4D3E-AAB9-7F4FF87A3DF6}" type="slidenum">
              <a:rPr lang="en-US"/>
              <a:pPr/>
              <a:t>‹#›</a:t>
            </a:fld>
            <a:endParaRPr lang="en-US"/>
          </a:p>
        </p:txBody>
      </p:sp>
    </p:spTree>
    <p:extLst>
      <p:ext uri="{BB962C8B-B14F-4D97-AF65-F5344CB8AC3E}">
        <p14:creationId xmlns:p14="http://schemas.microsoft.com/office/powerpoint/2010/main" val="18208975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
        <p:nvSpPr>
          <p:cNvPr id="6" name="Date Placeholder 9"/>
          <p:cNvSpPr>
            <a:spLocks noGrp="1"/>
          </p:cNvSpPr>
          <p:nvPr>
            <p:ph type="dt" sz="half" idx="10"/>
          </p:nvPr>
        </p:nvSpPr>
        <p:spPr/>
        <p:txBody>
          <a:bodyPr/>
          <a:lstStyle>
            <a:lvl1pPr>
              <a:defRPr smtClean="0">
                <a:solidFill>
                  <a:schemeClr val="bg2"/>
                </a:solidFill>
              </a:defRPr>
            </a:lvl1pPr>
          </a:lstStyle>
          <a:p>
            <a:pPr>
              <a:defRPr/>
            </a:pPr>
            <a:fld id="{C47A894A-A80C-4FD3-8286-3D1725E11741}" type="datetime1">
              <a:rPr lang="en-US" smtClean="0"/>
              <a:t>8/4/2017</a:t>
            </a:fld>
            <a:endParaRPr lang="en-US"/>
          </a:p>
        </p:txBody>
      </p:sp>
      <p:sp>
        <p:nvSpPr>
          <p:cNvPr id="7" name="Slide Number Placeholder 10"/>
          <p:cNvSpPr>
            <a:spLocks noGrp="1"/>
          </p:cNvSpPr>
          <p:nvPr>
            <p:ph type="sldNum" sz="quarter" idx="11"/>
          </p:nvPr>
        </p:nvSpPr>
        <p:spPr/>
        <p:txBody>
          <a:bodyPr/>
          <a:lstStyle>
            <a:lvl1pPr>
              <a:defRPr smtClean="0">
                <a:solidFill>
                  <a:srgbClr val="FFFFFF"/>
                </a:solidFill>
              </a:defRPr>
            </a:lvl1pPr>
          </a:lstStyle>
          <a:p>
            <a:pPr>
              <a:defRPr/>
            </a:pPr>
            <a:fld id="{490E4766-F186-4856-BB3D-A1806790B919}" type="slidenum">
              <a:rPr lang="en-US"/>
              <a:pPr>
                <a:defRPr/>
              </a:pPr>
              <a:t>‹#›</a:t>
            </a:fld>
            <a:endParaRPr lang="en-US"/>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0A41A37-E089-463F-B074-A288BF680996}" type="datetime1">
              <a:rPr lang="en-US" smtClean="0"/>
              <a:t>8/4/2017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BDDC0861-AD48-452B-BE48-B6394B0937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35F35CAA-89C0-47D0-8FA8-6827CE01ED6C}" type="datetime1">
              <a:rPr lang="en-US" smtClean="0"/>
              <a:t>8/4/2017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solidFill>
                  <a:schemeClr val="bg2"/>
                </a:solidFill>
              </a:defRPr>
            </a:lvl1pPr>
          </a:lstStyle>
          <a:p>
            <a:pPr>
              <a:defRPr/>
            </a:pPr>
            <a:fld id="{E8926A52-7617-4DCA-A231-FE92FA6A7A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hasCustomPrompt="1"/>
          </p:nvPr>
        </p:nvSpPr>
        <p:spPr/>
        <p:txBody>
          <a:bodyPr/>
          <a:lstStyle>
            <a:lvl1pPr>
              <a:defRPr cap="none">
                <a:latin typeface="Arial" panose="020B0604020202020204" pitchFamily="34" charset="0"/>
                <a:cs typeface="Arial" panose="020B0604020202020204" pitchFamily="34" charset="0"/>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pPr>
              <a:defRPr/>
            </a:pPr>
            <a:fld id="{5BDB46A7-610D-49F3-BE2A-E4C509604D06}" type="datetime1">
              <a:rPr lang="en-US" smtClean="0"/>
              <a:t>8/4/2017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C1F9D29D-23AC-4202-8553-62B657810CF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
        <p:nvSpPr>
          <p:cNvPr id="6" name="Date Placeholder 8"/>
          <p:cNvSpPr>
            <a:spLocks noGrp="1"/>
          </p:cNvSpPr>
          <p:nvPr>
            <p:ph type="dt" sz="half" idx="10"/>
          </p:nvPr>
        </p:nvSpPr>
        <p:spPr/>
        <p:txBody>
          <a:bodyPr/>
          <a:lstStyle>
            <a:lvl1pPr>
              <a:defRPr smtClean="0">
                <a:solidFill>
                  <a:srgbClr val="FFFFFF"/>
                </a:solidFill>
              </a:defRPr>
            </a:lvl1pPr>
          </a:lstStyle>
          <a:p>
            <a:pPr>
              <a:defRPr/>
            </a:pPr>
            <a:fld id="{243B88C2-EE9B-4276-B186-0A11B771382D}" type="datetime1">
              <a:rPr lang="en-US" smtClean="0"/>
              <a:t>8/4/2017</a:t>
            </a:fld>
            <a:endParaRPr lang="en-US"/>
          </a:p>
        </p:txBody>
      </p:sp>
      <p:sp>
        <p:nvSpPr>
          <p:cNvPr id="7" name="Slide Number Placeholder 9"/>
          <p:cNvSpPr>
            <a:spLocks noGrp="1"/>
          </p:cNvSpPr>
          <p:nvPr>
            <p:ph type="sldNum" sz="quarter" idx="11"/>
          </p:nvPr>
        </p:nvSpPr>
        <p:spPr/>
        <p:txBody>
          <a:bodyPr/>
          <a:lstStyle>
            <a:lvl1pPr>
              <a:defRPr smtClean="0">
                <a:solidFill>
                  <a:schemeClr val="bg2"/>
                </a:solidFill>
              </a:defRPr>
            </a:lvl1pPr>
          </a:lstStyle>
          <a:p>
            <a:pPr>
              <a:defRPr/>
            </a:pPr>
            <a:fld id="{0B1F8F60-3641-40F5-92F7-E7DCE11EEB77}" type="slidenum">
              <a:rPr lang="en-US"/>
              <a:pPr>
                <a:defRPr/>
              </a:pPr>
              <a:t>‹#›</a:t>
            </a:fld>
            <a:endParaRPr lang="en-US"/>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A2DE9B2D-D332-43DB-B2C9-116969DA0D07}" type="datetime1">
              <a:rPr lang="en-US" smtClean="0"/>
              <a:t>8/4/2017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0336F188-27AE-414D-A332-18E01CCF959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7" name="Date Placeholder 3"/>
          <p:cNvSpPr>
            <a:spLocks noGrp="1"/>
          </p:cNvSpPr>
          <p:nvPr>
            <p:ph type="dt" sz="half" idx="10"/>
          </p:nvPr>
        </p:nvSpPr>
        <p:spPr/>
        <p:txBody>
          <a:bodyPr/>
          <a:lstStyle>
            <a:lvl1pPr>
              <a:defRPr/>
            </a:lvl1pPr>
          </a:lstStyle>
          <a:p>
            <a:pPr>
              <a:defRPr/>
            </a:pPr>
            <a:fld id="{9E1F64C5-8041-416D-8EFF-89FEAE27BE0D}" type="datetime1">
              <a:rPr lang="en-US" smtClean="0"/>
              <a:t>8/4/2017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4469332B-5057-43AD-8AC2-89181399AB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7897AF5-C6BD-4C02-8A06-CD138798AF24}" type="datetime1">
              <a:rPr lang="en-US" smtClean="0"/>
              <a:t>8/4/2017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B6A79042-5A6E-4A38-9366-D2BDAD47B0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lstStyle>
          <a:p>
            <a:pPr>
              <a:defRPr/>
            </a:pPr>
            <a:fld id="{618A6AAF-12F8-4626-9E27-47FEB95F5FD7}" type="datetime1">
              <a:rPr lang="en-US" smtClean="0"/>
              <a:t>8/4/2017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AF478840-2B97-48A4-930C-94E4AAC72C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7"/>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pPr>
              <a:defRPr/>
            </a:pPr>
            <a:fld id="{C5C9FC09-870E-4835-8624-C611C7A00058}" type="datetime1">
              <a:rPr lang="en-US" smtClean="0"/>
              <a:t>8/4/2017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solidFill>
                  <a:srgbClr val="FFFFFF"/>
                </a:solidFill>
              </a:defRPr>
            </a:lvl1pPr>
          </a:lstStyle>
          <a:p>
            <a:pPr>
              <a:defRPr/>
            </a:pPr>
            <a:fld id="{F91E955C-45DC-4437-94F6-269240727A1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ectangle 8"/>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234D4F2C-1058-4205-98D2-52891EC9F9D1}" type="datetime1">
              <a:rPr lang="en-US" smtClean="0"/>
              <a:t>8/4/2017</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90592AC-B91A-4648-BADB-5A0F0E6915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fontAlgn="auto">
              <a:spcBef>
                <a:spcPts val="0"/>
              </a:spcBef>
              <a:spcAft>
                <a:spcPts val="0"/>
              </a:spcAft>
              <a:defRPr sz="1100" smtClean="0">
                <a:solidFill>
                  <a:schemeClr val="tx2"/>
                </a:solidFill>
                <a:latin typeface="+mn-lt"/>
                <a:cs typeface="+mn-cs"/>
              </a:defRPr>
            </a:lvl1pPr>
          </a:lstStyle>
          <a:p>
            <a:pPr>
              <a:defRPr/>
            </a:pPr>
            <a:fld id="{68337691-3C72-4945-BBD5-E83C97453827}" type="datetime1">
              <a:rPr lang="en-US" smtClean="0"/>
              <a:t>8/4/2017</a:t>
            </a:fld>
            <a:endParaRPr lang="en-US"/>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fontAlgn="auto">
              <a:spcBef>
                <a:spcPts val="0"/>
              </a:spcBef>
              <a:spcAft>
                <a:spcPts val="0"/>
              </a:spcAft>
              <a:defRPr sz="11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234363" y="6354763"/>
            <a:ext cx="582612" cy="274637"/>
          </a:xfrm>
          <a:prstGeom prst="rect">
            <a:avLst/>
          </a:prstGeom>
          <a:ln w="19050">
            <a:noFill/>
          </a:ln>
        </p:spPr>
        <p:txBody>
          <a:bodyPr vert="horz" lIns="91440" tIns="45720" rIns="91440" bIns="45720" rtlCol="0" anchor="ctr"/>
          <a:lstStyle>
            <a:lvl1pPr algn="ctr" fontAlgn="auto">
              <a:spcBef>
                <a:spcPts val="0"/>
              </a:spcBef>
              <a:spcAft>
                <a:spcPts val="0"/>
              </a:spcAft>
              <a:defRPr sz="1100" smtClean="0">
                <a:solidFill>
                  <a:schemeClr val="tx2"/>
                </a:solidFill>
                <a:latin typeface="+mn-lt"/>
                <a:cs typeface="+mn-cs"/>
              </a:defRPr>
            </a:lvl1pPr>
          </a:lstStyle>
          <a:p>
            <a:pPr>
              <a:defRPr/>
            </a:pPr>
            <a:fld id="{C67E0E38-2404-4883-B43F-F3A74EAE6FA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7" r:id="rId1"/>
    <p:sldLayoutId id="2147483776" r:id="rId2"/>
    <p:sldLayoutId id="2147483778" r:id="rId3"/>
    <p:sldLayoutId id="2147483775" r:id="rId4"/>
    <p:sldLayoutId id="2147483774" r:id="rId5"/>
    <p:sldLayoutId id="2147483773" r:id="rId6"/>
    <p:sldLayoutId id="2147483779" r:id="rId7"/>
    <p:sldLayoutId id="2147483780" r:id="rId8"/>
    <p:sldLayoutId id="2147483781" r:id="rId9"/>
    <p:sldLayoutId id="2147483772" r:id="rId10"/>
    <p:sldLayoutId id="2147483782" r:id="rId11"/>
  </p:sldLayoutIdLst>
  <p:hf hdr="0" ftr="0" dt="0"/>
  <p:txStyles>
    <p:titleStyle>
      <a:lvl1pPr algn="ctr" rtl="0" fontAlgn="base">
        <a:spcBef>
          <a:spcPct val="0"/>
        </a:spcBef>
        <a:spcAft>
          <a:spcPct val="0"/>
        </a:spcAft>
        <a:defRPr sz="3200" kern="1200" cap="all" spc="200">
          <a:solidFill>
            <a:schemeClr val="bg1"/>
          </a:solidFill>
          <a:latin typeface="+mj-lt"/>
          <a:ea typeface="+mj-ea"/>
          <a:cs typeface="+mj-cs"/>
        </a:defRPr>
      </a:lvl1pPr>
      <a:lvl2pPr algn="ctr" rtl="0" fontAlgn="base">
        <a:spcBef>
          <a:spcPct val="0"/>
        </a:spcBef>
        <a:spcAft>
          <a:spcPct val="0"/>
        </a:spcAft>
        <a:defRPr sz="3200">
          <a:solidFill>
            <a:schemeClr val="bg1"/>
          </a:solidFill>
          <a:latin typeface="Franklin Gothic Medium" pitchFamily="34" charset="0"/>
        </a:defRPr>
      </a:lvl2pPr>
      <a:lvl3pPr algn="ctr" rtl="0" fontAlgn="base">
        <a:spcBef>
          <a:spcPct val="0"/>
        </a:spcBef>
        <a:spcAft>
          <a:spcPct val="0"/>
        </a:spcAft>
        <a:defRPr sz="3200">
          <a:solidFill>
            <a:schemeClr val="bg1"/>
          </a:solidFill>
          <a:latin typeface="Franklin Gothic Medium" pitchFamily="34" charset="0"/>
        </a:defRPr>
      </a:lvl3pPr>
      <a:lvl4pPr algn="ctr" rtl="0" fontAlgn="base">
        <a:spcBef>
          <a:spcPct val="0"/>
        </a:spcBef>
        <a:spcAft>
          <a:spcPct val="0"/>
        </a:spcAft>
        <a:defRPr sz="3200">
          <a:solidFill>
            <a:schemeClr val="bg1"/>
          </a:solidFill>
          <a:latin typeface="Franklin Gothic Medium" pitchFamily="34" charset="0"/>
        </a:defRPr>
      </a:lvl4pPr>
      <a:lvl5pPr algn="ctr" rtl="0" fontAlgn="base">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fontAlgn="base">
        <a:spcBef>
          <a:spcPct val="20000"/>
        </a:spcBef>
        <a:spcAft>
          <a:spcPct val="0"/>
        </a:spcAft>
        <a:buClr>
          <a:schemeClr val="accent1"/>
        </a:buClr>
        <a:buFont typeface="Wingdings 2" pitchFamily="18" charset="2"/>
        <a:buChar char=""/>
        <a:defRPr sz="2000" kern="1200" spc="150">
          <a:solidFill>
            <a:schemeClr val="tx2"/>
          </a:solidFill>
          <a:latin typeface="Arial" panose="020B0604020202020204" pitchFamily="34" charset="0"/>
          <a:ea typeface="+mn-ea"/>
          <a:cs typeface="Arial" panose="020B0604020202020204" pitchFamily="34" charset="0"/>
        </a:defRPr>
      </a:lvl1pPr>
      <a:lvl2pPr marL="547688" indent="-182563" algn="l" rtl="0" fontAlgn="base">
        <a:spcBef>
          <a:spcPct val="20000"/>
        </a:spcBef>
        <a:spcAft>
          <a:spcPct val="0"/>
        </a:spcAft>
        <a:buClr>
          <a:schemeClr val="accent2"/>
        </a:buClr>
        <a:buFont typeface="Wingdings" pitchFamily="2" charset="2"/>
        <a:buChar char="§"/>
        <a:defRPr kern="1200" spc="100">
          <a:solidFill>
            <a:schemeClr val="tx2"/>
          </a:solidFill>
          <a:latin typeface="Arial" panose="020B0604020202020204" pitchFamily="34" charset="0"/>
          <a:ea typeface="+mn-ea"/>
          <a:cs typeface="Arial" panose="020B0604020202020204" pitchFamily="34" charset="0"/>
        </a:defRPr>
      </a:lvl2pPr>
      <a:lvl3pPr marL="822325" indent="-182563" algn="l" rtl="0" fontAlgn="base">
        <a:spcBef>
          <a:spcPct val="20000"/>
        </a:spcBef>
        <a:spcAft>
          <a:spcPct val="0"/>
        </a:spcAft>
        <a:buClr>
          <a:srgbClr val="AC956E"/>
        </a:buClr>
        <a:buFont typeface="Wingdings" pitchFamily="2" charset="2"/>
        <a:buChar char="§"/>
        <a:defRPr sz="1600" kern="1200" spc="100">
          <a:solidFill>
            <a:schemeClr val="tx2"/>
          </a:solidFill>
          <a:latin typeface="Arial" panose="020B0604020202020204" pitchFamily="34" charset="0"/>
          <a:ea typeface="+mn-ea"/>
          <a:cs typeface="Arial" panose="020B0604020202020204" pitchFamily="34" charset="0"/>
        </a:defRPr>
      </a:lvl3pPr>
      <a:lvl4pPr marL="1096963" indent="-182563" algn="l" rtl="0" fontAlgn="base">
        <a:spcBef>
          <a:spcPct val="20000"/>
        </a:spcBef>
        <a:spcAft>
          <a:spcPct val="0"/>
        </a:spcAft>
        <a:buClr>
          <a:srgbClr val="808DA9"/>
        </a:buClr>
        <a:buFont typeface="Wingdings" pitchFamily="2" charset="2"/>
        <a:buChar char="§"/>
        <a:defRPr sz="1400" kern="1200">
          <a:solidFill>
            <a:schemeClr val="tx2"/>
          </a:solidFill>
          <a:latin typeface="Arial" panose="020B0604020202020204" pitchFamily="34" charset="0"/>
          <a:ea typeface="+mn-ea"/>
          <a:cs typeface="Arial" panose="020B0604020202020204" pitchFamily="34" charset="0"/>
        </a:defRPr>
      </a:lvl4pPr>
      <a:lvl5pPr marL="1279525" indent="-182563" algn="l" rtl="0" fontAlgn="base">
        <a:spcBef>
          <a:spcPct val="20000"/>
        </a:spcBef>
        <a:spcAft>
          <a:spcPct val="0"/>
        </a:spcAft>
        <a:buClr>
          <a:srgbClr val="730E00"/>
        </a:buClr>
        <a:buFont typeface="Wingdings" pitchFamily="2" charset="2"/>
        <a:buChar char="§"/>
        <a:defRPr sz="1300" kern="1200" spc="100">
          <a:solidFill>
            <a:schemeClr val="tx2"/>
          </a:solidFill>
          <a:latin typeface="Arial" panose="020B0604020202020204" pitchFamily="34" charset="0"/>
          <a:ea typeface="+mn-ea"/>
          <a:cs typeface="Arial" panose="020B0604020202020204" pitchFamily="34" charset="0"/>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Kim.Ball@montgomerycountymd.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Kim.Ball@montgomerycountymd.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Kim.Ball@montgomerycountymd.go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hudexchange.info/programs/e-snaps/fy-2017-coc-program-nofa-coc-program-competition/" TargetMode="External"/><Relationship Id="rId2" Type="http://schemas.openxmlformats.org/officeDocument/2006/relationships/hyperlink" Target="http://montgomerycountymd.gov/Homelessness/Continuumofcar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86200"/>
            <a:ext cx="5029200" cy="2147888"/>
          </a:xfrm>
        </p:spPr>
        <p:txBody>
          <a:bodyPr>
            <a:noAutofit/>
          </a:bodyPr>
          <a:lstStyle/>
          <a:p>
            <a:pPr algn="ctr" fontAlgn="auto">
              <a:spcAft>
                <a:spcPts val="0"/>
              </a:spcAft>
              <a:defRPr/>
            </a:pPr>
            <a:r>
              <a:rPr lang="en-US" sz="2000" dirty="0"/>
              <a:t>August 2, 2017 </a:t>
            </a:r>
          </a:p>
          <a:p>
            <a:pPr algn="ctr" fontAlgn="auto">
              <a:spcAft>
                <a:spcPts val="0"/>
              </a:spcAft>
              <a:defRPr/>
            </a:pPr>
            <a:endParaRPr lang="en-US" sz="2000" dirty="0">
              <a:latin typeface="+mj-lt"/>
            </a:endParaRPr>
          </a:p>
          <a:p>
            <a:pPr algn="ctr" fontAlgn="auto">
              <a:spcAft>
                <a:spcPts val="0"/>
              </a:spcAft>
              <a:defRPr/>
            </a:pPr>
            <a:r>
              <a:rPr lang="en-US" sz="2000" dirty="0">
                <a:latin typeface="+mj-lt"/>
              </a:rPr>
              <a:t>1301 Piccard Drive</a:t>
            </a:r>
          </a:p>
          <a:p>
            <a:pPr algn="ctr" fontAlgn="auto">
              <a:spcAft>
                <a:spcPts val="0"/>
              </a:spcAft>
              <a:defRPr/>
            </a:pPr>
            <a:r>
              <a:rPr lang="en-US" sz="2000" dirty="0">
                <a:latin typeface="+mj-lt"/>
              </a:rPr>
              <a:t>Rockville, MD</a:t>
            </a:r>
          </a:p>
        </p:txBody>
      </p:sp>
      <p:sp>
        <p:nvSpPr>
          <p:cNvPr id="2" name="Title 1"/>
          <p:cNvSpPr>
            <a:spLocks noGrp="1"/>
          </p:cNvSpPr>
          <p:nvPr>
            <p:ph type="title"/>
          </p:nvPr>
        </p:nvSpPr>
        <p:spPr>
          <a:xfrm>
            <a:off x="457200" y="1371600"/>
            <a:ext cx="6172200" cy="2514600"/>
          </a:xfrm>
        </p:spPr>
        <p:txBody>
          <a:bodyPr/>
          <a:lstStyle/>
          <a:p>
            <a:pPr algn="ctr" fontAlgn="auto">
              <a:spcAft>
                <a:spcPts val="0"/>
              </a:spcAft>
              <a:defRPr/>
            </a:pPr>
            <a:r>
              <a:rPr lang="en-US" sz="3600" b="1" cap="none" dirty="0">
                <a:solidFill>
                  <a:schemeClr val="accent1">
                    <a:lumMod val="20000"/>
                    <a:lumOff val="80000"/>
                  </a:schemeClr>
                </a:solidFill>
                <a:effectLst>
                  <a:outerShdw blurRad="38100" dist="38100" dir="2700000" algn="tl">
                    <a:srgbClr val="000000">
                      <a:alpha val="43137"/>
                    </a:srgbClr>
                  </a:outerShdw>
                </a:effectLst>
              </a:rPr>
              <a:t>2017 Continuum of Care (CoC) Competition</a:t>
            </a:r>
            <a:br>
              <a:rPr lang="en-US" sz="3600" b="1" cap="none" dirty="0">
                <a:solidFill>
                  <a:schemeClr val="accent1">
                    <a:lumMod val="20000"/>
                    <a:lumOff val="80000"/>
                  </a:schemeClr>
                </a:solidFill>
                <a:effectLst>
                  <a:outerShdw blurRad="38100" dist="38100" dir="2700000" algn="tl">
                    <a:srgbClr val="000000">
                      <a:alpha val="43137"/>
                    </a:srgbClr>
                  </a:outerShdw>
                </a:effectLst>
              </a:rPr>
            </a:br>
            <a:r>
              <a:rPr lang="en-US" sz="3600" b="1" cap="none" dirty="0">
                <a:solidFill>
                  <a:schemeClr val="accent1">
                    <a:lumMod val="20000"/>
                    <a:lumOff val="80000"/>
                  </a:schemeClr>
                </a:solidFill>
                <a:effectLst>
                  <a:outerShdw blurRad="38100" dist="38100" dir="2700000" algn="tl">
                    <a:srgbClr val="000000">
                      <a:alpha val="43137"/>
                    </a:srgbClr>
                  </a:outerShdw>
                </a:effectLst>
              </a:rPr>
              <a:t>Information Session</a:t>
            </a:r>
          </a:p>
        </p:txBody>
      </p:sp>
      <p:pic>
        <p:nvPicPr>
          <p:cNvPr id="4" name="Picture 3"/>
          <p:cNvPicPr>
            <a:picLocks noChangeAspect="1" noChangeArrowheads="1"/>
          </p:cNvPicPr>
          <p:nvPr/>
        </p:nvPicPr>
        <p:blipFill>
          <a:blip r:embed="rId2">
            <a:lum bright="70000" contrast="-70000"/>
            <a:grayscl/>
          </a:blip>
          <a:srcRect/>
          <a:stretch>
            <a:fillRect/>
          </a:stretch>
        </p:blipFill>
        <p:spPr bwMode="auto">
          <a:xfrm>
            <a:off x="7143750" y="2524125"/>
            <a:ext cx="1752600" cy="1828800"/>
          </a:xfrm>
          <a:prstGeom prst="rect">
            <a:avLst/>
          </a:prstGeom>
          <a:ln>
            <a:noFill/>
          </a:ln>
          <a:effectLst>
            <a:outerShdw blurRad="190500" algn="tl" rotWithShape="0">
              <a:srgbClr val="000000">
                <a:alpha val="70000"/>
              </a:srgbClr>
            </a:outerShdw>
          </a:effectLst>
          <a:extLst/>
        </p:spPr>
      </p:pic>
      <p:sp>
        <p:nvSpPr>
          <p:cNvPr id="5" name="Slide Number Placeholder 4"/>
          <p:cNvSpPr>
            <a:spLocks noGrp="1"/>
          </p:cNvSpPr>
          <p:nvPr>
            <p:ph type="sldNum" sz="quarter" idx="11"/>
          </p:nvPr>
        </p:nvSpPr>
        <p:spPr/>
        <p:txBody>
          <a:bodyPr/>
          <a:lstStyle/>
          <a:p>
            <a:pPr>
              <a:defRPr/>
            </a:pPr>
            <a:fld id="{490E4766-F186-4856-BB3D-A1806790B919}" type="slidenum">
              <a:rPr lang="en-US" smtClean="0"/>
              <a:pPr>
                <a:defRPr/>
              </a:pPr>
              <a:t>1</a:t>
            </a:fld>
            <a:endParaRPr lang="en-US"/>
          </a:p>
        </p:txBody>
      </p:sp>
      <p:cxnSp>
        <p:nvCxnSpPr>
          <p:cNvPr id="9" name="Straight Connector 8"/>
          <p:cNvCxnSpPr>
            <a:stCxn id="3" idx="1"/>
            <a:endCxn id="3" idx="3"/>
          </p:cNvCxnSpPr>
          <p:nvPr/>
        </p:nvCxnSpPr>
        <p:spPr>
          <a:xfrm>
            <a:off x="838200" y="4960144"/>
            <a:ext cx="5029200" cy="0"/>
          </a:xfrm>
          <a:prstGeom prst="line">
            <a:avLst/>
          </a:prstGeom>
          <a:ln w="28575">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167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E9B47D-793E-4AC0-9699-04434A3DF777}"/>
              </a:ext>
            </a:extLst>
          </p:cNvPr>
          <p:cNvSpPr>
            <a:spLocks noGrp="1"/>
          </p:cNvSpPr>
          <p:nvPr>
            <p:ph idx="1"/>
          </p:nvPr>
        </p:nvSpPr>
        <p:spPr>
          <a:xfrm>
            <a:off x="381000" y="1676400"/>
            <a:ext cx="8407400" cy="4876799"/>
          </a:xfrm>
        </p:spPr>
        <p:txBody>
          <a:bodyPr>
            <a:normAutofit fontScale="92500" lnSpcReduction="10000"/>
          </a:bodyPr>
          <a:lstStyle/>
          <a:p>
            <a:pPr marL="44450" indent="0">
              <a:lnSpc>
                <a:spcPct val="110000"/>
              </a:lnSpc>
              <a:spcAft>
                <a:spcPts val="1200"/>
              </a:spcAft>
              <a:buNone/>
            </a:pPr>
            <a:r>
              <a:rPr lang="en-US" b="1" i="1" dirty="0"/>
              <a:t>Renewal Project Past Performance </a:t>
            </a:r>
            <a:r>
              <a:rPr lang="en-US" dirty="0"/>
              <a:t> </a:t>
            </a:r>
            <a:endParaRPr lang="en-US" sz="2400" dirty="0"/>
          </a:p>
          <a:p>
            <a:pPr lvl="0">
              <a:lnSpc>
                <a:spcPct val="110000"/>
              </a:lnSpc>
              <a:spcAft>
                <a:spcPts val="1200"/>
              </a:spcAft>
            </a:pPr>
            <a:r>
              <a:rPr lang="en-US" dirty="0"/>
              <a:t>Timely execution of grant agreement, submission of APR data, quarterly drawdown of funds and history of recapture of funds by HUD.</a:t>
            </a:r>
            <a:endParaRPr lang="en-US" sz="2400" dirty="0"/>
          </a:p>
          <a:p>
            <a:pPr lvl="0">
              <a:lnSpc>
                <a:spcPct val="110000"/>
              </a:lnSpc>
              <a:spcAft>
                <a:spcPts val="1200"/>
              </a:spcAft>
            </a:pPr>
            <a:r>
              <a:rPr lang="en-US" dirty="0"/>
              <a:t>History and status of any audit/monitoring findings.</a:t>
            </a:r>
            <a:endParaRPr lang="en-US" sz="2400" dirty="0"/>
          </a:p>
          <a:p>
            <a:pPr lvl="0">
              <a:lnSpc>
                <a:spcPct val="110000"/>
              </a:lnSpc>
              <a:spcAft>
                <a:spcPts val="1200"/>
              </a:spcAft>
            </a:pPr>
            <a:r>
              <a:rPr lang="en-US" dirty="0"/>
              <a:t>HMIS data will be reviewed for the following performance measures:</a:t>
            </a:r>
            <a:endParaRPr lang="en-US" sz="2400" dirty="0"/>
          </a:p>
          <a:p>
            <a:pPr lvl="1">
              <a:lnSpc>
                <a:spcPct val="110000"/>
              </a:lnSpc>
              <a:spcAft>
                <a:spcPts val="0"/>
              </a:spcAft>
            </a:pPr>
            <a:r>
              <a:rPr lang="en-US" dirty="0"/>
              <a:t>Bed Utilization Rate</a:t>
            </a:r>
            <a:endParaRPr lang="en-US" sz="2000" dirty="0"/>
          </a:p>
          <a:p>
            <a:pPr lvl="1">
              <a:lnSpc>
                <a:spcPct val="110000"/>
              </a:lnSpc>
              <a:spcAft>
                <a:spcPts val="0"/>
              </a:spcAft>
            </a:pPr>
            <a:r>
              <a:rPr lang="en-US" dirty="0"/>
              <a:t>Increasing income </a:t>
            </a:r>
            <a:endParaRPr lang="en-US" sz="2000" dirty="0"/>
          </a:p>
          <a:p>
            <a:pPr lvl="1">
              <a:lnSpc>
                <a:spcPct val="110000"/>
              </a:lnSpc>
              <a:spcAft>
                <a:spcPts val="0"/>
              </a:spcAft>
            </a:pPr>
            <a:r>
              <a:rPr lang="en-US" dirty="0"/>
              <a:t>Obtaining mainstream benefits</a:t>
            </a:r>
            <a:endParaRPr lang="en-US" sz="2000" dirty="0"/>
          </a:p>
          <a:p>
            <a:pPr lvl="1">
              <a:lnSpc>
                <a:spcPct val="110000"/>
              </a:lnSpc>
              <a:spcAft>
                <a:spcPts val="0"/>
              </a:spcAft>
            </a:pPr>
            <a:r>
              <a:rPr lang="en-US" dirty="0"/>
              <a:t>Exit to permanent housing (SH, TH and RRH)</a:t>
            </a:r>
            <a:endParaRPr lang="en-US" sz="2000" dirty="0"/>
          </a:p>
          <a:p>
            <a:pPr lvl="1">
              <a:lnSpc>
                <a:spcPct val="110000"/>
              </a:lnSpc>
              <a:spcAft>
                <a:spcPts val="0"/>
              </a:spcAft>
            </a:pPr>
            <a:r>
              <a:rPr lang="en-US" dirty="0"/>
              <a:t>Retention in and Exit to permanent housing - (PSH only)</a:t>
            </a:r>
          </a:p>
          <a:p>
            <a:pPr lvl="1">
              <a:lnSpc>
                <a:spcPct val="110000"/>
              </a:lnSpc>
              <a:spcAft>
                <a:spcPts val="1200"/>
              </a:spcAft>
            </a:pPr>
            <a:r>
              <a:rPr lang="en-US" dirty="0"/>
              <a:t>Length of Stay (SH and TH only)</a:t>
            </a:r>
          </a:p>
        </p:txBody>
      </p:sp>
      <p:sp>
        <p:nvSpPr>
          <p:cNvPr id="3" name="Title 2">
            <a:extLst>
              <a:ext uri="{FF2B5EF4-FFF2-40B4-BE49-F238E27FC236}">
                <a16:creationId xmlns:a16="http://schemas.microsoft.com/office/drawing/2014/main" id="{29F62564-8D6B-47C0-9DB8-DC4A3D9ED95B}"/>
              </a:ext>
            </a:extLst>
          </p:cNvPr>
          <p:cNvSpPr>
            <a:spLocks noGrp="1"/>
          </p:cNvSpPr>
          <p:nvPr>
            <p:ph type="title"/>
          </p:nvPr>
        </p:nvSpPr>
        <p:spPr/>
        <p:txBody>
          <a:bodyPr/>
          <a:lstStyle/>
          <a:p>
            <a:r>
              <a:rPr lang="en-US" dirty="0"/>
              <a:t>Renewal Projects</a:t>
            </a:r>
            <a:br>
              <a:rPr lang="en-US" dirty="0"/>
            </a:br>
            <a:r>
              <a:rPr lang="en-US" sz="2400" dirty="0"/>
              <a:t>(Continued)</a:t>
            </a:r>
            <a:endParaRPr lang="en-US" dirty="0"/>
          </a:p>
        </p:txBody>
      </p:sp>
      <p:sp>
        <p:nvSpPr>
          <p:cNvPr id="4" name="Slide Number Placeholder 3">
            <a:extLst>
              <a:ext uri="{FF2B5EF4-FFF2-40B4-BE49-F238E27FC236}">
                <a16:creationId xmlns:a16="http://schemas.microsoft.com/office/drawing/2014/main" id="{B898931C-652E-4F85-A686-93BB67882310}"/>
              </a:ext>
            </a:extLst>
          </p:cNvPr>
          <p:cNvSpPr>
            <a:spLocks noGrp="1"/>
          </p:cNvSpPr>
          <p:nvPr>
            <p:ph type="sldNum" sz="quarter" idx="12"/>
          </p:nvPr>
        </p:nvSpPr>
        <p:spPr/>
        <p:txBody>
          <a:bodyPr/>
          <a:lstStyle/>
          <a:p>
            <a:pPr>
              <a:defRPr/>
            </a:pPr>
            <a:fld id="{C1F9D29D-23AC-4202-8553-62B657810CF2}" type="slidenum">
              <a:rPr lang="en-US" smtClean="0"/>
              <a:pPr>
                <a:defRPr/>
              </a:pPr>
              <a:t>10</a:t>
            </a:fld>
            <a:endParaRPr lang="en-US"/>
          </a:p>
        </p:txBody>
      </p:sp>
    </p:spTree>
    <p:extLst>
      <p:ext uri="{BB962C8B-B14F-4D97-AF65-F5344CB8AC3E}">
        <p14:creationId xmlns:p14="http://schemas.microsoft.com/office/powerpoint/2010/main" val="242235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1036C0-8841-4F17-A727-C3D563503626}"/>
              </a:ext>
            </a:extLst>
          </p:cNvPr>
          <p:cNvSpPr>
            <a:spLocks noGrp="1"/>
          </p:cNvSpPr>
          <p:nvPr>
            <p:ph idx="1"/>
          </p:nvPr>
        </p:nvSpPr>
        <p:spPr>
          <a:xfrm>
            <a:off x="394855" y="1646453"/>
            <a:ext cx="8407400" cy="4708309"/>
          </a:xfrm>
        </p:spPr>
        <p:txBody>
          <a:bodyPr>
            <a:noAutofit/>
          </a:bodyPr>
          <a:lstStyle/>
          <a:p>
            <a:pPr marL="44450" indent="0">
              <a:spcAft>
                <a:spcPts val="1200"/>
              </a:spcAft>
              <a:buNone/>
            </a:pPr>
            <a:r>
              <a:rPr lang="en-US" b="1" i="1" dirty="0"/>
              <a:t>Project Renewal Application </a:t>
            </a:r>
          </a:p>
          <a:p>
            <a:pPr lvl="0">
              <a:spcAft>
                <a:spcPts val="1200"/>
              </a:spcAft>
            </a:pPr>
            <a:r>
              <a:rPr lang="en-US" dirty="0"/>
              <a:t>Target population including number served, characteristics of participants and demonstration that participants meet eligibility criteria for housing type.</a:t>
            </a:r>
          </a:p>
          <a:p>
            <a:pPr lvl="0">
              <a:spcAft>
                <a:spcPts val="1200"/>
              </a:spcAft>
            </a:pPr>
            <a:r>
              <a:rPr lang="en-US" dirty="0"/>
              <a:t>How program addresses participants’ needs/issues including helping participants to obtain mainstream health, social and employment services.</a:t>
            </a:r>
          </a:p>
          <a:p>
            <a:pPr lvl="0">
              <a:spcAft>
                <a:spcPts val="1200"/>
              </a:spcAft>
            </a:pPr>
            <a:r>
              <a:rPr lang="en-US" dirty="0"/>
              <a:t>How program will assist participants to increase income.</a:t>
            </a:r>
          </a:p>
          <a:p>
            <a:pPr lvl="0">
              <a:spcAft>
                <a:spcPts val="1200"/>
              </a:spcAft>
            </a:pPr>
            <a:r>
              <a:rPr lang="en-US" dirty="0"/>
              <a:t>How program will assist participants to obtain/retain permanent housing.</a:t>
            </a:r>
          </a:p>
          <a:p>
            <a:pPr lvl="0">
              <a:spcAft>
                <a:spcPts val="1200"/>
              </a:spcAft>
            </a:pPr>
            <a:r>
              <a:rPr lang="en-US" dirty="0"/>
              <a:t>Performance measures selected for individual project.</a:t>
            </a:r>
            <a:endParaRPr lang="en-US" sz="1400" dirty="0"/>
          </a:p>
        </p:txBody>
      </p:sp>
      <p:sp>
        <p:nvSpPr>
          <p:cNvPr id="3" name="Title 2">
            <a:extLst>
              <a:ext uri="{FF2B5EF4-FFF2-40B4-BE49-F238E27FC236}">
                <a16:creationId xmlns:a16="http://schemas.microsoft.com/office/drawing/2014/main" id="{44D991F4-8BAB-498A-AED8-56558FE1B1E4}"/>
              </a:ext>
            </a:extLst>
          </p:cNvPr>
          <p:cNvSpPr>
            <a:spLocks noGrp="1"/>
          </p:cNvSpPr>
          <p:nvPr>
            <p:ph type="title"/>
          </p:nvPr>
        </p:nvSpPr>
        <p:spPr/>
        <p:txBody>
          <a:bodyPr/>
          <a:lstStyle/>
          <a:p>
            <a:r>
              <a:rPr lang="en-US" dirty="0"/>
              <a:t>Renewal Projects</a:t>
            </a:r>
            <a:br>
              <a:rPr lang="en-US" dirty="0"/>
            </a:br>
            <a:r>
              <a:rPr lang="en-US" sz="2000" dirty="0"/>
              <a:t>(Continued)</a:t>
            </a:r>
            <a:endParaRPr lang="en-US" dirty="0"/>
          </a:p>
        </p:txBody>
      </p:sp>
      <p:sp>
        <p:nvSpPr>
          <p:cNvPr id="4" name="Slide Number Placeholder 3">
            <a:extLst>
              <a:ext uri="{FF2B5EF4-FFF2-40B4-BE49-F238E27FC236}">
                <a16:creationId xmlns:a16="http://schemas.microsoft.com/office/drawing/2014/main" id="{0E0FBC0C-5EDA-429F-B8C6-AD1A7723D078}"/>
              </a:ext>
            </a:extLst>
          </p:cNvPr>
          <p:cNvSpPr>
            <a:spLocks noGrp="1"/>
          </p:cNvSpPr>
          <p:nvPr>
            <p:ph type="sldNum" sz="quarter" idx="12"/>
          </p:nvPr>
        </p:nvSpPr>
        <p:spPr/>
        <p:txBody>
          <a:bodyPr/>
          <a:lstStyle/>
          <a:p>
            <a:pPr>
              <a:defRPr/>
            </a:pPr>
            <a:fld id="{C1F9D29D-23AC-4202-8553-62B657810CF2}" type="slidenum">
              <a:rPr lang="en-US" smtClean="0"/>
              <a:pPr>
                <a:defRPr/>
              </a:pPr>
              <a:t>11</a:t>
            </a:fld>
            <a:endParaRPr lang="en-US"/>
          </a:p>
        </p:txBody>
      </p:sp>
    </p:spTree>
    <p:extLst>
      <p:ext uri="{BB962C8B-B14F-4D97-AF65-F5344CB8AC3E}">
        <p14:creationId xmlns:p14="http://schemas.microsoft.com/office/powerpoint/2010/main" val="283482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424F10-BF90-4832-AA55-52877F01A94E}"/>
              </a:ext>
            </a:extLst>
          </p:cNvPr>
          <p:cNvSpPr>
            <a:spLocks noGrp="1"/>
          </p:cNvSpPr>
          <p:nvPr>
            <p:ph idx="1"/>
          </p:nvPr>
        </p:nvSpPr>
        <p:spPr>
          <a:xfrm>
            <a:off x="381000" y="1676400"/>
            <a:ext cx="8407400" cy="4953000"/>
          </a:xfrm>
        </p:spPr>
        <p:txBody>
          <a:bodyPr>
            <a:normAutofit fontScale="92500" lnSpcReduction="10000"/>
          </a:bodyPr>
          <a:lstStyle/>
          <a:p>
            <a:pPr marL="44450" lvl="0" indent="0">
              <a:spcAft>
                <a:spcPts val="1200"/>
              </a:spcAft>
              <a:buNone/>
            </a:pPr>
            <a:r>
              <a:rPr lang="en-US" b="1" i="1" dirty="0"/>
              <a:t>Project Renewal Application – continued</a:t>
            </a:r>
          </a:p>
          <a:p>
            <a:pPr lvl="0">
              <a:spcAft>
                <a:spcPts val="1200"/>
              </a:spcAft>
            </a:pPr>
            <a:r>
              <a:rPr lang="en-US" dirty="0"/>
              <a:t>Fidelity to Housing First - does not screen out participants due to severity of need such as too little/no income, substance abuse, criminal history. </a:t>
            </a:r>
          </a:p>
          <a:p>
            <a:pPr marL="319088" lvl="1" indent="0">
              <a:spcAft>
                <a:spcPts val="1200"/>
              </a:spcAft>
              <a:buNone/>
            </a:pPr>
            <a:r>
              <a:rPr lang="en-US" b="1" dirty="0"/>
              <a:t>Note: be sure to address in narrative section of application </a:t>
            </a:r>
          </a:p>
          <a:p>
            <a:pPr lvl="0">
              <a:spcAft>
                <a:spcPts val="1200"/>
              </a:spcAft>
            </a:pPr>
            <a:r>
              <a:rPr lang="en-US" dirty="0"/>
              <a:t>Coordination with other sources and partners</a:t>
            </a:r>
          </a:p>
          <a:p>
            <a:pPr lvl="0">
              <a:spcAft>
                <a:spcPts val="1200"/>
              </a:spcAft>
            </a:pPr>
            <a:r>
              <a:rPr lang="en-US" dirty="0"/>
              <a:t>Any special populations that project is able to serve including chronically homeless, youth, veterans,</a:t>
            </a:r>
          </a:p>
          <a:p>
            <a:pPr lvl="0">
              <a:spcAft>
                <a:spcPts val="1200"/>
              </a:spcAft>
            </a:pPr>
            <a:r>
              <a:rPr lang="en-US" dirty="0"/>
              <a:t>Participation in </a:t>
            </a:r>
            <a:r>
              <a:rPr lang="en-US" dirty="0" err="1"/>
              <a:t>CoC</a:t>
            </a:r>
            <a:r>
              <a:rPr lang="en-US" dirty="0"/>
              <a:t> Coordinated Entry System</a:t>
            </a:r>
          </a:p>
          <a:p>
            <a:pPr lvl="0">
              <a:spcAft>
                <a:spcPts val="1200"/>
              </a:spcAft>
            </a:pPr>
            <a:r>
              <a:rPr lang="en-US" dirty="0"/>
              <a:t>Leveraging of additional cash and in-kind resources.</a:t>
            </a:r>
          </a:p>
          <a:p>
            <a:pPr lvl="0">
              <a:spcAft>
                <a:spcPts val="1200"/>
              </a:spcAft>
            </a:pPr>
            <a:r>
              <a:rPr lang="en-US" dirty="0"/>
              <a:t>Cost Effectiveness of proposed project </a:t>
            </a:r>
          </a:p>
          <a:p>
            <a:pPr lvl="0">
              <a:spcAft>
                <a:spcPts val="1200"/>
              </a:spcAft>
            </a:pPr>
            <a:r>
              <a:rPr lang="en-US" dirty="0"/>
              <a:t>Need for project within </a:t>
            </a:r>
            <a:r>
              <a:rPr lang="en-US" dirty="0" err="1"/>
              <a:t>CoC</a:t>
            </a:r>
            <a:endParaRPr lang="en-US" dirty="0"/>
          </a:p>
        </p:txBody>
      </p:sp>
      <p:sp>
        <p:nvSpPr>
          <p:cNvPr id="3" name="Title 2">
            <a:extLst>
              <a:ext uri="{FF2B5EF4-FFF2-40B4-BE49-F238E27FC236}">
                <a16:creationId xmlns:a16="http://schemas.microsoft.com/office/drawing/2014/main" id="{48E83249-185B-42AA-820F-1186A4C0B452}"/>
              </a:ext>
            </a:extLst>
          </p:cNvPr>
          <p:cNvSpPr>
            <a:spLocks noGrp="1"/>
          </p:cNvSpPr>
          <p:nvPr>
            <p:ph type="title"/>
          </p:nvPr>
        </p:nvSpPr>
        <p:spPr/>
        <p:txBody>
          <a:bodyPr/>
          <a:lstStyle/>
          <a:p>
            <a:r>
              <a:rPr lang="en-US" dirty="0"/>
              <a:t>Renewal Projects</a:t>
            </a:r>
            <a:br>
              <a:rPr lang="en-US" dirty="0"/>
            </a:br>
            <a:r>
              <a:rPr lang="en-US" sz="2000" dirty="0"/>
              <a:t>(Continued)</a:t>
            </a:r>
          </a:p>
        </p:txBody>
      </p:sp>
      <p:sp>
        <p:nvSpPr>
          <p:cNvPr id="4" name="Slide Number Placeholder 3">
            <a:extLst>
              <a:ext uri="{FF2B5EF4-FFF2-40B4-BE49-F238E27FC236}">
                <a16:creationId xmlns:a16="http://schemas.microsoft.com/office/drawing/2014/main" id="{9E72542C-8993-4C51-9A96-4931810684BD}"/>
              </a:ext>
            </a:extLst>
          </p:cNvPr>
          <p:cNvSpPr>
            <a:spLocks noGrp="1"/>
          </p:cNvSpPr>
          <p:nvPr>
            <p:ph type="sldNum" sz="quarter" idx="12"/>
          </p:nvPr>
        </p:nvSpPr>
        <p:spPr/>
        <p:txBody>
          <a:bodyPr/>
          <a:lstStyle/>
          <a:p>
            <a:pPr>
              <a:defRPr/>
            </a:pPr>
            <a:fld id="{C1F9D29D-23AC-4202-8553-62B657810CF2}" type="slidenum">
              <a:rPr lang="en-US" smtClean="0"/>
              <a:pPr>
                <a:defRPr/>
              </a:pPr>
              <a:t>12</a:t>
            </a:fld>
            <a:endParaRPr lang="en-US"/>
          </a:p>
        </p:txBody>
      </p:sp>
    </p:spTree>
    <p:extLst>
      <p:ext uri="{BB962C8B-B14F-4D97-AF65-F5344CB8AC3E}">
        <p14:creationId xmlns:p14="http://schemas.microsoft.com/office/powerpoint/2010/main" val="595581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spcBef>
                <a:spcPts val="0"/>
              </a:spcBef>
              <a:spcAft>
                <a:spcPts val="1200"/>
              </a:spcAft>
            </a:pPr>
            <a:r>
              <a:rPr lang="en-US" sz="2400" dirty="0"/>
              <a:t>Funds totaling $497,312 for new PH bonus project.</a:t>
            </a:r>
          </a:p>
          <a:p>
            <a:pPr>
              <a:spcBef>
                <a:spcPts val="0"/>
              </a:spcBef>
              <a:spcAft>
                <a:spcPts val="1200"/>
              </a:spcAft>
            </a:pPr>
            <a:r>
              <a:rPr lang="en-US" sz="2400" dirty="0"/>
              <a:t>Accepting applications for Rapid Rehousing only.</a:t>
            </a:r>
          </a:p>
          <a:p>
            <a:pPr>
              <a:spcBef>
                <a:spcPts val="0"/>
              </a:spcBef>
              <a:spcAft>
                <a:spcPts val="1200"/>
              </a:spcAft>
            </a:pPr>
            <a:r>
              <a:rPr lang="en-US" sz="2400" dirty="0"/>
              <a:t>Competitive projects should include the following:</a:t>
            </a:r>
          </a:p>
          <a:p>
            <a:pPr lvl="1">
              <a:spcBef>
                <a:spcPts val="0"/>
              </a:spcBef>
              <a:spcAft>
                <a:spcPts val="1200"/>
              </a:spcAft>
            </a:pPr>
            <a:r>
              <a:rPr lang="en-US" sz="2000" dirty="0"/>
              <a:t>Capacity to serve all household types</a:t>
            </a:r>
          </a:p>
          <a:p>
            <a:pPr lvl="1">
              <a:spcBef>
                <a:spcPts val="0"/>
              </a:spcBef>
              <a:spcAft>
                <a:spcPts val="1200"/>
              </a:spcAft>
            </a:pPr>
            <a:r>
              <a:rPr lang="en-US" sz="2000" dirty="0"/>
              <a:t>Resources allocated 1/3 to households with minor children and 2/3 to adult only households</a:t>
            </a:r>
          </a:p>
          <a:p>
            <a:pPr lvl="1">
              <a:spcBef>
                <a:spcPts val="0"/>
              </a:spcBef>
              <a:spcAft>
                <a:spcPts val="1200"/>
              </a:spcAft>
            </a:pPr>
            <a:r>
              <a:rPr lang="en-US" sz="2000" dirty="0"/>
              <a:t>Average length of stay between 4-6 months</a:t>
            </a:r>
          </a:p>
          <a:p>
            <a:pPr lvl="1">
              <a:spcBef>
                <a:spcPts val="0"/>
              </a:spcBef>
              <a:spcAft>
                <a:spcPts val="1200"/>
              </a:spcAft>
            </a:pPr>
            <a:r>
              <a:rPr lang="en-US" sz="2000" dirty="0"/>
              <a:t>Ability to serve zero income participants</a:t>
            </a:r>
          </a:p>
        </p:txBody>
      </p:sp>
      <p:sp>
        <p:nvSpPr>
          <p:cNvPr id="3" name="Title 2"/>
          <p:cNvSpPr>
            <a:spLocks noGrp="1"/>
          </p:cNvSpPr>
          <p:nvPr>
            <p:ph type="title"/>
          </p:nvPr>
        </p:nvSpPr>
        <p:spPr/>
        <p:txBody>
          <a:bodyPr/>
          <a:lstStyle/>
          <a:p>
            <a:r>
              <a:rPr lang="en-US" dirty="0"/>
              <a:t>Permanent Housing Bonus Project</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13</a:t>
            </a:fld>
            <a:endParaRPr lang="en-US"/>
          </a:p>
        </p:txBody>
      </p:sp>
    </p:spTree>
    <p:extLst>
      <p:ext uri="{BB962C8B-B14F-4D97-AF65-F5344CB8AC3E}">
        <p14:creationId xmlns:p14="http://schemas.microsoft.com/office/powerpoint/2010/main" val="42409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nSpc>
                <a:spcPct val="110000"/>
              </a:lnSpc>
              <a:spcAft>
                <a:spcPts val="1200"/>
              </a:spcAft>
            </a:pPr>
            <a:r>
              <a:rPr lang="en-US" sz="2200" dirty="0"/>
              <a:t>Any eligible organization can apply, whether or not they have previously received HUD funding. </a:t>
            </a:r>
          </a:p>
          <a:p>
            <a:pPr lvl="0">
              <a:lnSpc>
                <a:spcPct val="110000"/>
              </a:lnSpc>
              <a:spcAft>
                <a:spcPts val="1200"/>
              </a:spcAft>
            </a:pPr>
            <a:r>
              <a:rPr lang="en-US" sz="2200" dirty="0"/>
              <a:t>All applicants should closely review the renewal project detailed instructions, instructional guides and funding announcements to assure that applications are complete.</a:t>
            </a:r>
          </a:p>
          <a:p>
            <a:pPr lvl="0">
              <a:lnSpc>
                <a:spcPct val="110000"/>
              </a:lnSpc>
              <a:spcAft>
                <a:spcPts val="1200"/>
              </a:spcAft>
            </a:pPr>
            <a:r>
              <a:rPr lang="en-US" sz="2200" dirty="0"/>
              <a:t>New Project applicants will be assessed both on the Applicant’s organizational capacity and the newly submitted project application.</a:t>
            </a:r>
            <a:endParaRPr lang="en-US" dirty="0"/>
          </a:p>
        </p:txBody>
      </p:sp>
      <p:sp>
        <p:nvSpPr>
          <p:cNvPr id="3" name="Title 2"/>
          <p:cNvSpPr>
            <a:spLocks noGrp="1"/>
          </p:cNvSpPr>
          <p:nvPr>
            <p:ph type="title"/>
          </p:nvPr>
        </p:nvSpPr>
        <p:spPr/>
        <p:txBody>
          <a:bodyPr/>
          <a:lstStyle/>
          <a:p>
            <a:r>
              <a:rPr lang="en-US" dirty="0"/>
              <a:t>New Projects – Bonus/Reallocation</a:t>
            </a:r>
            <a:br>
              <a:rPr lang="en-US" dirty="0"/>
            </a:br>
            <a:endParaRPr lang="en-US" dirty="0"/>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14</a:t>
            </a:fld>
            <a:endParaRPr lang="en-US"/>
          </a:p>
        </p:txBody>
      </p:sp>
    </p:spTree>
    <p:extLst>
      <p:ext uri="{BB962C8B-B14F-4D97-AF65-F5344CB8AC3E}">
        <p14:creationId xmlns:p14="http://schemas.microsoft.com/office/powerpoint/2010/main" val="4238064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E9B47D-793E-4AC0-9699-04434A3DF777}"/>
              </a:ext>
            </a:extLst>
          </p:cNvPr>
          <p:cNvSpPr>
            <a:spLocks noGrp="1"/>
          </p:cNvSpPr>
          <p:nvPr>
            <p:ph idx="1"/>
          </p:nvPr>
        </p:nvSpPr>
        <p:spPr/>
        <p:txBody>
          <a:bodyPr>
            <a:normAutofit/>
          </a:bodyPr>
          <a:lstStyle/>
          <a:p>
            <a:pPr marL="44450" lvl="0" indent="0">
              <a:spcAft>
                <a:spcPts val="1200"/>
              </a:spcAft>
              <a:buNone/>
            </a:pPr>
            <a:r>
              <a:rPr lang="en-US" sz="2400" b="1" dirty="0"/>
              <a:t>Organization Capacity</a:t>
            </a:r>
          </a:p>
          <a:p>
            <a:pPr>
              <a:spcAft>
                <a:spcPts val="1200"/>
              </a:spcAft>
            </a:pPr>
            <a:r>
              <a:rPr lang="en-US" sz="2400" dirty="0"/>
              <a:t>Experience performing proposed activities proposed </a:t>
            </a:r>
          </a:p>
          <a:p>
            <a:pPr>
              <a:spcAft>
                <a:spcPts val="1200"/>
              </a:spcAft>
            </a:pPr>
            <a:r>
              <a:rPr lang="en-US" sz="2400" dirty="0"/>
              <a:t>Experience using federal funds including any unresolved HUD findings on other HUD grants</a:t>
            </a:r>
          </a:p>
          <a:p>
            <a:pPr>
              <a:spcAft>
                <a:spcPts val="1200"/>
              </a:spcAft>
            </a:pPr>
            <a:r>
              <a:rPr lang="en-US" sz="2400" dirty="0"/>
              <a:t>Experience leveraging other federal, state, local and private sector funds</a:t>
            </a:r>
          </a:p>
          <a:p>
            <a:pPr>
              <a:spcAft>
                <a:spcPts val="1200"/>
              </a:spcAft>
            </a:pPr>
            <a:r>
              <a:rPr lang="en-US" sz="2400" dirty="0"/>
              <a:t>Organization and management structure including internal coordination and financial controls</a:t>
            </a:r>
            <a:endParaRPr lang="en-US" dirty="0"/>
          </a:p>
        </p:txBody>
      </p:sp>
      <p:sp>
        <p:nvSpPr>
          <p:cNvPr id="3" name="Title 2">
            <a:extLst>
              <a:ext uri="{FF2B5EF4-FFF2-40B4-BE49-F238E27FC236}">
                <a16:creationId xmlns:a16="http://schemas.microsoft.com/office/drawing/2014/main" id="{29F62564-8D6B-47C0-9DB8-DC4A3D9ED95B}"/>
              </a:ext>
            </a:extLst>
          </p:cNvPr>
          <p:cNvSpPr>
            <a:spLocks noGrp="1"/>
          </p:cNvSpPr>
          <p:nvPr>
            <p:ph type="title"/>
          </p:nvPr>
        </p:nvSpPr>
        <p:spPr/>
        <p:txBody>
          <a:bodyPr/>
          <a:lstStyle/>
          <a:p>
            <a:r>
              <a:rPr lang="en-US" dirty="0"/>
              <a:t>New Projects – Bonus/Reallocation</a:t>
            </a:r>
            <a:br>
              <a:rPr lang="en-US" dirty="0"/>
            </a:br>
            <a:r>
              <a:rPr lang="en-US" sz="2400" dirty="0"/>
              <a:t>(Continued)</a:t>
            </a:r>
            <a:endParaRPr lang="en-US" dirty="0"/>
          </a:p>
        </p:txBody>
      </p:sp>
      <p:sp>
        <p:nvSpPr>
          <p:cNvPr id="4" name="Slide Number Placeholder 3">
            <a:extLst>
              <a:ext uri="{FF2B5EF4-FFF2-40B4-BE49-F238E27FC236}">
                <a16:creationId xmlns:a16="http://schemas.microsoft.com/office/drawing/2014/main" id="{B898931C-652E-4F85-A686-93BB67882310}"/>
              </a:ext>
            </a:extLst>
          </p:cNvPr>
          <p:cNvSpPr>
            <a:spLocks noGrp="1"/>
          </p:cNvSpPr>
          <p:nvPr>
            <p:ph type="sldNum" sz="quarter" idx="12"/>
          </p:nvPr>
        </p:nvSpPr>
        <p:spPr/>
        <p:txBody>
          <a:bodyPr/>
          <a:lstStyle/>
          <a:p>
            <a:pPr>
              <a:defRPr/>
            </a:pPr>
            <a:fld id="{C1F9D29D-23AC-4202-8553-62B657810CF2}" type="slidenum">
              <a:rPr lang="en-US" smtClean="0"/>
              <a:pPr>
                <a:defRPr/>
              </a:pPr>
              <a:t>15</a:t>
            </a:fld>
            <a:endParaRPr lang="en-US"/>
          </a:p>
        </p:txBody>
      </p:sp>
    </p:spTree>
    <p:extLst>
      <p:ext uri="{BB962C8B-B14F-4D97-AF65-F5344CB8AC3E}">
        <p14:creationId xmlns:p14="http://schemas.microsoft.com/office/powerpoint/2010/main" val="686110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1036C0-8841-4F17-A727-C3D563503626}"/>
              </a:ext>
            </a:extLst>
          </p:cNvPr>
          <p:cNvSpPr>
            <a:spLocks noGrp="1"/>
          </p:cNvSpPr>
          <p:nvPr>
            <p:ph idx="1"/>
          </p:nvPr>
        </p:nvSpPr>
        <p:spPr>
          <a:xfrm>
            <a:off x="383309" y="1676400"/>
            <a:ext cx="8407400" cy="4724400"/>
          </a:xfrm>
        </p:spPr>
        <p:txBody>
          <a:bodyPr>
            <a:noAutofit/>
          </a:bodyPr>
          <a:lstStyle/>
          <a:p>
            <a:pPr marL="44450" indent="0">
              <a:spcAft>
                <a:spcPts val="1200"/>
              </a:spcAft>
              <a:buNone/>
            </a:pPr>
            <a:r>
              <a:rPr lang="en-US" b="1" i="1" dirty="0"/>
              <a:t>New Project Application </a:t>
            </a:r>
          </a:p>
          <a:p>
            <a:pPr lvl="0">
              <a:spcAft>
                <a:spcPts val="1200"/>
              </a:spcAft>
            </a:pPr>
            <a:r>
              <a:rPr lang="en-US" dirty="0"/>
              <a:t>Target population including number served, characteristics of participants and demonstration that participants meet eligibility criteria for housing type.</a:t>
            </a:r>
          </a:p>
          <a:p>
            <a:pPr lvl="0">
              <a:spcAft>
                <a:spcPts val="1200"/>
              </a:spcAft>
            </a:pPr>
            <a:r>
              <a:rPr lang="en-US" dirty="0"/>
              <a:t>How program addresses participants’ needs/issues of target population including helping participants to obtain mainstream health, social and employment services</a:t>
            </a:r>
          </a:p>
          <a:p>
            <a:pPr lvl="0">
              <a:spcAft>
                <a:spcPts val="1200"/>
              </a:spcAft>
            </a:pPr>
            <a:r>
              <a:rPr lang="en-US" dirty="0"/>
              <a:t>How program will assist participants to increase income </a:t>
            </a:r>
          </a:p>
          <a:p>
            <a:pPr lvl="0">
              <a:spcAft>
                <a:spcPts val="1200"/>
              </a:spcAft>
            </a:pPr>
            <a:r>
              <a:rPr lang="en-US" dirty="0"/>
              <a:t>How program will assist participants to obtain/retain permanent housing</a:t>
            </a:r>
          </a:p>
          <a:p>
            <a:pPr lvl="0">
              <a:spcAft>
                <a:spcPts val="1200"/>
              </a:spcAft>
            </a:pPr>
            <a:r>
              <a:rPr lang="en-US" dirty="0"/>
              <a:t>Performance measures for project</a:t>
            </a:r>
            <a:endParaRPr lang="en-US" sz="1400" dirty="0"/>
          </a:p>
        </p:txBody>
      </p:sp>
      <p:sp>
        <p:nvSpPr>
          <p:cNvPr id="3" name="Title 2">
            <a:extLst>
              <a:ext uri="{FF2B5EF4-FFF2-40B4-BE49-F238E27FC236}">
                <a16:creationId xmlns:a16="http://schemas.microsoft.com/office/drawing/2014/main" id="{44D991F4-8BAB-498A-AED8-56558FE1B1E4}"/>
              </a:ext>
            </a:extLst>
          </p:cNvPr>
          <p:cNvSpPr>
            <a:spLocks noGrp="1"/>
          </p:cNvSpPr>
          <p:nvPr>
            <p:ph type="title"/>
          </p:nvPr>
        </p:nvSpPr>
        <p:spPr/>
        <p:txBody>
          <a:bodyPr/>
          <a:lstStyle/>
          <a:p>
            <a:r>
              <a:rPr lang="en-US" dirty="0"/>
              <a:t>New Project – Bonus/Reallocation</a:t>
            </a:r>
            <a:br>
              <a:rPr lang="en-US" dirty="0"/>
            </a:br>
            <a:r>
              <a:rPr lang="en-US" sz="2000" dirty="0"/>
              <a:t>(Continued)</a:t>
            </a:r>
            <a:endParaRPr lang="en-US" dirty="0"/>
          </a:p>
        </p:txBody>
      </p:sp>
      <p:sp>
        <p:nvSpPr>
          <p:cNvPr id="4" name="Slide Number Placeholder 3">
            <a:extLst>
              <a:ext uri="{FF2B5EF4-FFF2-40B4-BE49-F238E27FC236}">
                <a16:creationId xmlns:a16="http://schemas.microsoft.com/office/drawing/2014/main" id="{0E0FBC0C-5EDA-429F-B8C6-AD1A7723D078}"/>
              </a:ext>
            </a:extLst>
          </p:cNvPr>
          <p:cNvSpPr>
            <a:spLocks noGrp="1"/>
          </p:cNvSpPr>
          <p:nvPr>
            <p:ph type="sldNum" sz="quarter" idx="12"/>
          </p:nvPr>
        </p:nvSpPr>
        <p:spPr/>
        <p:txBody>
          <a:bodyPr/>
          <a:lstStyle/>
          <a:p>
            <a:pPr>
              <a:defRPr/>
            </a:pPr>
            <a:fld id="{C1F9D29D-23AC-4202-8553-62B657810CF2}" type="slidenum">
              <a:rPr lang="en-US" smtClean="0"/>
              <a:pPr>
                <a:defRPr/>
              </a:pPr>
              <a:t>16</a:t>
            </a:fld>
            <a:endParaRPr lang="en-US"/>
          </a:p>
        </p:txBody>
      </p:sp>
    </p:spTree>
    <p:extLst>
      <p:ext uri="{BB962C8B-B14F-4D97-AF65-F5344CB8AC3E}">
        <p14:creationId xmlns:p14="http://schemas.microsoft.com/office/powerpoint/2010/main" val="67708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424F10-BF90-4832-AA55-52877F01A94E}"/>
              </a:ext>
            </a:extLst>
          </p:cNvPr>
          <p:cNvSpPr>
            <a:spLocks noGrp="1"/>
          </p:cNvSpPr>
          <p:nvPr>
            <p:ph idx="1"/>
          </p:nvPr>
        </p:nvSpPr>
        <p:spPr>
          <a:xfrm>
            <a:off x="381000" y="1719262"/>
            <a:ext cx="8407400" cy="4910138"/>
          </a:xfrm>
        </p:spPr>
        <p:txBody>
          <a:bodyPr>
            <a:normAutofit lnSpcReduction="10000"/>
          </a:bodyPr>
          <a:lstStyle/>
          <a:p>
            <a:pPr marL="44450" lvl="0" indent="0">
              <a:spcBef>
                <a:spcPts val="0"/>
              </a:spcBef>
              <a:spcAft>
                <a:spcPts val="1200"/>
              </a:spcAft>
              <a:buNone/>
            </a:pPr>
            <a:r>
              <a:rPr lang="en-US" b="1" i="1" dirty="0"/>
              <a:t>New Project Application – continued</a:t>
            </a:r>
          </a:p>
          <a:p>
            <a:pPr lvl="0">
              <a:spcBef>
                <a:spcPts val="0"/>
              </a:spcBef>
              <a:spcAft>
                <a:spcPts val="1200"/>
              </a:spcAft>
            </a:pPr>
            <a:r>
              <a:rPr lang="en-US" dirty="0"/>
              <a:t>Fidelity to Housing First - does not screen out participants due to severity of need such as too little/no income, substance abuse, criminal history. </a:t>
            </a:r>
          </a:p>
          <a:p>
            <a:pPr marL="319088" lvl="1" indent="0">
              <a:spcBef>
                <a:spcPts val="0"/>
              </a:spcBef>
              <a:spcAft>
                <a:spcPts val="1200"/>
              </a:spcAft>
              <a:buNone/>
            </a:pPr>
            <a:r>
              <a:rPr lang="en-US" b="1" dirty="0"/>
              <a:t>Note: be sure to address in narrative section of application </a:t>
            </a:r>
          </a:p>
          <a:p>
            <a:pPr lvl="0">
              <a:spcBef>
                <a:spcPts val="0"/>
              </a:spcBef>
              <a:spcAft>
                <a:spcPts val="1200"/>
              </a:spcAft>
            </a:pPr>
            <a:r>
              <a:rPr lang="en-US" dirty="0"/>
              <a:t>Coordination with other sources and partners</a:t>
            </a:r>
          </a:p>
          <a:p>
            <a:pPr lvl="0">
              <a:spcBef>
                <a:spcPts val="0"/>
              </a:spcBef>
              <a:spcAft>
                <a:spcPts val="1200"/>
              </a:spcAft>
            </a:pPr>
            <a:r>
              <a:rPr lang="en-US" dirty="0"/>
              <a:t>Any special populations that project is able to serve including chronically homeless, youth, veterans,</a:t>
            </a:r>
          </a:p>
          <a:p>
            <a:pPr lvl="0">
              <a:spcBef>
                <a:spcPts val="0"/>
              </a:spcBef>
              <a:spcAft>
                <a:spcPts val="1200"/>
              </a:spcAft>
            </a:pPr>
            <a:r>
              <a:rPr lang="en-US" dirty="0"/>
              <a:t>Participation in </a:t>
            </a:r>
            <a:r>
              <a:rPr lang="en-US" dirty="0" err="1"/>
              <a:t>CoC</a:t>
            </a:r>
            <a:r>
              <a:rPr lang="en-US" dirty="0"/>
              <a:t> Coordinated Entry System</a:t>
            </a:r>
          </a:p>
          <a:p>
            <a:pPr lvl="0">
              <a:spcBef>
                <a:spcPts val="0"/>
              </a:spcBef>
              <a:spcAft>
                <a:spcPts val="1200"/>
              </a:spcAft>
            </a:pPr>
            <a:r>
              <a:rPr lang="en-US" dirty="0"/>
              <a:t>Leveraging of additional cash and in-kind resources.</a:t>
            </a:r>
          </a:p>
          <a:p>
            <a:pPr lvl="0">
              <a:spcBef>
                <a:spcPts val="0"/>
              </a:spcBef>
              <a:spcAft>
                <a:spcPts val="1200"/>
              </a:spcAft>
            </a:pPr>
            <a:r>
              <a:rPr lang="en-US" dirty="0"/>
              <a:t>Cost Effectiveness of proposed project </a:t>
            </a:r>
          </a:p>
          <a:p>
            <a:pPr lvl="0">
              <a:spcBef>
                <a:spcPts val="0"/>
              </a:spcBef>
              <a:spcAft>
                <a:spcPts val="1200"/>
              </a:spcAft>
            </a:pPr>
            <a:r>
              <a:rPr lang="en-US" dirty="0"/>
              <a:t>Need for project within </a:t>
            </a:r>
            <a:r>
              <a:rPr lang="en-US" dirty="0" err="1"/>
              <a:t>CoC</a:t>
            </a:r>
            <a:endParaRPr lang="en-US" dirty="0"/>
          </a:p>
        </p:txBody>
      </p:sp>
      <p:sp>
        <p:nvSpPr>
          <p:cNvPr id="3" name="Title 2">
            <a:extLst>
              <a:ext uri="{FF2B5EF4-FFF2-40B4-BE49-F238E27FC236}">
                <a16:creationId xmlns:a16="http://schemas.microsoft.com/office/drawing/2014/main" id="{48E83249-185B-42AA-820F-1186A4C0B452}"/>
              </a:ext>
            </a:extLst>
          </p:cNvPr>
          <p:cNvSpPr>
            <a:spLocks noGrp="1"/>
          </p:cNvSpPr>
          <p:nvPr>
            <p:ph type="title"/>
          </p:nvPr>
        </p:nvSpPr>
        <p:spPr/>
        <p:txBody>
          <a:bodyPr/>
          <a:lstStyle/>
          <a:p>
            <a:r>
              <a:rPr lang="en-US" dirty="0"/>
              <a:t>New Project – Bonus/Reallocation </a:t>
            </a:r>
            <a:r>
              <a:rPr lang="en-US" sz="2000" dirty="0"/>
              <a:t>(Continued)</a:t>
            </a:r>
          </a:p>
        </p:txBody>
      </p:sp>
      <p:sp>
        <p:nvSpPr>
          <p:cNvPr id="4" name="Slide Number Placeholder 3">
            <a:extLst>
              <a:ext uri="{FF2B5EF4-FFF2-40B4-BE49-F238E27FC236}">
                <a16:creationId xmlns:a16="http://schemas.microsoft.com/office/drawing/2014/main" id="{9E72542C-8993-4C51-9A96-4931810684BD}"/>
              </a:ext>
            </a:extLst>
          </p:cNvPr>
          <p:cNvSpPr>
            <a:spLocks noGrp="1"/>
          </p:cNvSpPr>
          <p:nvPr>
            <p:ph type="sldNum" sz="quarter" idx="12"/>
          </p:nvPr>
        </p:nvSpPr>
        <p:spPr/>
        <p:txBody>
          <a:bodyPr/>
          <a:lstStyle/>
          <a:p>
            <a:pPr>
              <a:defRPr/>
            </a:pPr>
            <a:fld id="{C1F9D29D-23AC-4202-8553-62B657810CF2}" type="slidenum">
              <a:rPr lang="en-US" smtClean="0"/>
              <a:pPr>
                <a:defRPr/>
              </a:pPr>
              <a:t>17</a:t>
            </a:fld>
            <a:endParaRPr lang="en-US"/>
          </a:p>
        </p:txBody>
      </p:sp>
    </p:spTree>
    <p:extLst>
      <p:ext uri="{BB962C8B-B14F-4D97-AF65-F5344CB8AC3E}">
        <p14:creationId xmlns:p14="http://schemas.microsoft.com/office/powerpoint/2010/main" val="4274179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spcBef>
                <a:spcPts val="0"/>
              </a:spcBef>
              <a:spcAft>
                <a:spcPts val="1200"/>
              </a:spcAft>
            </a:pPr>
            <a:r>
              <a:rPr lang="en-US" sz="2200" b="1" dirty="0"/>
              <a:t>Match - </a:t>
            </a:r>
            <a:r>
              <a:rPr lang="en-US" sz="2200" dirty="0"/>
              <a:t>All projects must meet match requirements to be eligible. </a:t>
            </a:r>
            <a:r>
              <a:rPr lang="en-US" sz="2400" dirty="0"/>
              <a:t> </a:t>
            </a:r>
          </a:p>
          <a:p>
            <a:pPr lvl="1">
              <a:spcBef>
                <a:spcPts val="0"/>
              </a:spcBef>
              <a:spcAft>
                <a:spcPts val="0"/>
              </a:spcAft>
            </a:pPr>
            <a:r>
              <a:rPr lang="en-US" sz="2000" dirty="0"/>
              <a:t>HUD requires a minimum of 25% match on all grant funds except for leasing costs.</a:t>
            </a:r>
          </a:p>
          <a:p>
            <a:pPr lvl="1">
              <a:spcBef>
                <a:spcPts val="0"/>
              </a:spcBef>
              <a:spcAft>
                <a:spcPts val="0"/>
              </a:spcAft>
            </a:pPr>
            <a:r>
              <a:rPr lang="en-US" sz="2000" dirty="0"/>
              <a:t>Match can be </a:t>
            </a:r>
            <a:r>
              <a:rPr lang="en-US" sz="2000" b="1" dirty="0"/>
              <a:t>in-kind </a:t>
            </a:r>
            <a:r>
              <a:rPr lang="en-US" sz="2000" dirty="0"/>
              <a:t>or </a:t>
            </a:r>
            <a:r>
              <a:rPr lang="en-US" sz="2000" b="1" dirty="0"/>
              <a:t>cash.</a:t>
            </a:r>
            <a:endParaRPr lang="en-US" sz="2000" dirty="0"/>
          </a:p>
          <a:p>
            <a:pPr lvl="1">
              <a:spcBef>
                <a:spcPts val="0"/>
              </a:spcBef>
              <a:spcAft>
                <a:spcPts val="0"/>
              </a:spcAft>
            </a:pPr>
            <a:r>
              <a:rPr lang="en-US" sz="2000" dirty="0"/>
              <a:t>Any cash or in-kind funds used towards match must be used to support eligible activities under the grant.</a:t>
            </a:r>
          </a:p>
          <a:p>
            <a:pPr lvl="1">
              <a:spcBef>
                <a:spcPts val="0"/>
              </a:spcBef>
              <a:spcAft>
                <a:spcPts val="1200"/>
              </a:spcAft>
            </a:pPr>
            <a:r>
              <a:rPr lang="en-US" sz="2000" dirty="0"/>
              <a:t>Match above 25% will strengthen project application and demonstrate leveraging of additional resources</a:t>
            </a:r>
            <a:r>
              <a:rPr lang="en-US" sz="2400" dirty="0"/>
              <a:t>  </a:t>
            </a:r>
            <a:endParaRPr lang="en-US" sz="2200" dirty="0"/>
          </a:p>
          <a:p>
            <a:pPr>
              <a:spcBef>
                <a:spcPts val="0"/>
              </a:spcBef>
              <a:spcAft>
                <a:spcPts val="1200"/>
              </a:spcAft>
            </a:pPr>
            <a:r>
              <a:rPr lang="en-US" sz="2200" dirty="0"/>
              <a:t>Rents and occupancy charges collected from participants is considered program income and can be used as match. </a:t>
            </a:r>
          </a:p>
        </p:txBody>
      </p:sp>
      <p:sp>
        <p:nvSpPr>
          <p:cNvPr id="3" name="Title 2"/>
          <p:cNvSpPr>
            <a:spLocks noGrp="1"/>
          </p:cNvSpPr>
          <p:nvPr>
            <p:ph type="title"/>
          </p:nvPr>
        </p:nvSpPr>
        <p:spPr/>
        <p:txBody>
          <a:bodyPr/>
          <a:lstStyle/>
          <a:p>
            <a:r>
              <a:rPr lang="en-US" dirty="0"/>
              <a:t>Match and Leverage</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18</a:t>
            </a:fld>
            <a:endParaRPr lang="en-US"/>
          </a:p>
        </p:txBody>
      </p:sp>
    </p:spTree>
    <p:extLst>
      <p:ext uri="{BB962C8B-B14F-4D97-AF65-F5344CB8AC3E}">
        <p14:creationId xmlns:p14="http://schemas.microsoft.com/office/powerpoint/2010/main" val="2805356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 y="1752600"/>
            <a:ext cx="8763000" cy="4406900"/>
          </a:xfrm>
        </p:spPr>
        <p:txBody>
          <a:bodyPr>
            <a:normAutofit fontScale="25000" lnSpcReduction="20000"/>
          </a:bodyPr>
          <a:lstStyle/>
          <a:p>
            <a:pPr>
              <a:lnSpc>
                <a:spcPct val="120000"/>
              </a:lnSpc>
              <a:spcBef>
                <a:spcPts val="0"/>
              </a:spcBef>
              <a:spcAft>
                <a:spcPts val="1800"/>
              </a:spcAft>
            </a:pPr>
            <a:r>
              <a:rPr lang="en-US" sz="8000" b="1" dirty="0"/>
              <a:t>CoC Information Session – Wednesday, August 2</a:t>
            </a:r>
            <a:r>
              <a:rPr lang="en-US" sz="8000" b="1" baseline="30000" dirty="0"/>
              <a:t>nd</a:t>
            </a:r>
          </a:p>
          <a:p>
            <a:pPr>
              <a:lnSpc>
                <a:spcPct val="120000"/>
              </a:lnSpc>
              <a:spcBef>
                <a:spcPts val="0"/>
              </a:spcBef>
              <a:spcAft>
                <a:spcPts val="1800"/>
              </a:spcAft>
            </a:pPr>
            <a:r>
              <a:rPr lang="en-US" sz="8000" b="1" dirty="0"/>
              <a:t>Letter of Intent – Due by Wednesday, August 9</a:t>
            </a:r>
            <a:r>
              <a:rPr lang="en-US" sz="8000" b="1" baseline="30000" dirty="0"/>
              <a:t>th</a:t>
            </a:r>
            <a:r>
              <a:rPr lang="en-US" sz="8000" b="1" dirty="0"/>
              <a:t> by 5:00 pm</a:t>
            </a:r>
          </a:p>
          <a:p>
            <a:pPr lvl="1">
              <a:lnSpc>
                <a:spcPct val="120000"/>
              </a:lnSpc>
              <a:spcBef>
                <a:spcPts val="0"/>
              </a:spcBef>
              <a:spcAft>
                <a:spcPts val="1800"/>
              </a:spcAft>
            </a:pPr>
            <a:r>
              <a:rPr lang="en-US" sz="8000" dirty="0"/>
              <a:t>New Project or Voluntary Reallocation</a:t>
            </a:r>
          </a:p>
          <a:p>
            <a:pPr lvl="1">
              <a:lnSpc>
                <a:spcPct val="120000"/>
              </a:lnSpc>
              <a:spcBef>
                <a:spcPts val="0"/>
              </a:spcBef>
              <a:spcAft>
                <a:spcPts val="1800"/>
              </a:spcAft>
            </a:pPr>
            <a:r>
              <a:rPr lang="en-US" sz="8000" dirty="0"/>
              <a:t>If Voluntary Reallocation – Include Name of Project and amount of funds available for reallocation.</a:t>
            </a:r>
          </a:p>
          <a:p>
            <a:pPr lvl="1">
              <a:lnSpc>
                <a:spcPct val="120000"/>
              </a:lnSpc>
              <a:spcBef>
                <a:spcPts val="0"/>
              </a:spcBef>
              <a:spcAft>
                <a:spcPts val="1800"/>
              </a:spcAft>
            </a:pPr>
            <a:r>
              <a:rPr lang="en-US" sz="8000" dirty="0"/>
              <a:t>Submit via email to Kim Ball at </a:t>
            </a:r>
            <a:r>
              <a:rPr lang="en-US" sz="8000" u="sng" dirty="0">
                <a:hlinkClick r:id="rId2"/>
              </a:rPr>
              <a:t>Kim.Ball@montgomerycountymd.gov</a:t>
            </a:r>
            <a:endParaRPr lang="en-US" sz="8000" b="1" dirty="0"/>
          </a:p>
          <a:p>
            <a:pPr>
              <a:lnSpc>
                <a:spcPct val="120000"/>
              </a:lnSpc>
              <a:spcBef>
                <a:spcPts val="0"/>
              </a:spcBef>
              <a:spcAft>
                <a:spcPts val="1800"/>
              </a:spcAft>
            </a:pPr>
            <a:r>
              <a:rPr lang="en-US" sz="8000" b="1" dirty="0"/>
              <a:t>Reallocation Funding Announcement – Friday, August 11</a:t>
            </a:r>
            <a:r>
              <a:rPr lang="en-US" sz="8000" b="1" baseline="30000" dirty="0"/>
              <a:t>th</a:t>
            </a:r>
          </a:p>
          <a:p>
            <a:pPr lvl="1">
              <a:lnSpc>
                <a:spcPct val="120000"/>
              </a:lnSpc>
              <a:spcBef>
                <a:spcPts val="0"/>
              </a:spcBef>
              <a:spcAft>
                <a:spcPts val="1800"/>
              </a:spcAft>
            </a:pPr>
            <a:r>
              <a:rPr lang="en-US" sz="7800" dirty="0"/>
              <a:t>Notification will be made via email and website</a:t>
            </a:r>
          </a:p>
          <a:p>
            <a:pPr marL="639762" lvl="2" indent="0">
              <a:lnSpc>
                <a:spcPct val="120000"/>
              </a:lnSpc>
              <a:spcBef>
                <a:spcPts val="0"/>
              </a:spcBef>
              <a:spcAft>
                <a:spcPts val="1200"/>
              </a:spcAft>
              <a:buNone/>
            </a:pPr>
            <a:endParaRPr lang="en-US" sz="8000" dirty="0"/>
          </a:p>
          <a:p>
            <a:pPr lvl="0">
              <a:lnSpc>
                <a:spcPct val="120000"/>
              </a:lnSpc>
              <a:spcBef>
                <a:spcPts val="0"/>
              </a:spcBef>
              <a:spcAft>
                <a:spcPts val="1200"/>
              </a:spcAft>
            </a:pPr>
            <a:endParaRPr lang="en-US" sz="5500" b="1" dirty="0"/>
          </a:p>
          <a:p>
            <a:pPr marL="44450" indent="0">
              <a:lnSpc>
                <a:spcPct val="120000"/>
              </a:lnSpc>
              <a:spcBef>
                <a:spcPts val="0"/>
              </a:spcBef>
              <a:spcAft>
                <a:spcPts val="1200"/>
              </a:spcAft>
              <a:buNone/>
            </a:pPr>
            <a:r>
              <a:rPr lang="en-US" dirty="0"/>
              <a:t> </a:t>
            </a:r>
          </a:p>
          <a:p>
            <a:pPr>
              <a:lnSpc>
                <a:spcPct val="120000"/>
              </a:lnSpc>
              <a:spcBef>
                <a:spcPts val="0"/>
              </a:spcBef>
              <a:spcAft>
                <a:spcPts val="1200"/>
              </a:spcAft>
            </a:pPr>
            <a:endParaRPr lang="en-US" b="1" dirty="0"/>
          </a:p>
          <a:p>
            <a:pPr>
              <a:lnSpc>
                <a:spcPct val="120000"/>
              </a:lnSpc>
              <a:spcBef>
                <a:spcPts val="0"/>
              </a:spcBef>
              <a:spcAft>
                <a:spcPts val="1200"/>
              </a:spcAft>
            </a:pPr>
            <a:endParaRPr lang="en-US" dirty="0"/>
          </a:p>
        </p:txBody>
      </p:sp>
      <p:sp>
        <p:nvSpPr>
          <p:cNvPr id="3" name="Title 2"/>
          <p:cNvSpPr>
            <a:spLocks noGrp="1"/>
          </p:cNvSpPr>
          <p:nvPr>
            <p:ph type="title"/>
          </p:nvPr>
        </p:nvSpPr>
        <p:spPr/>
        <p:txBody>
          <a:bodyPr/>
          <a:lstStyle/>
          <a:p>
            <a:r>
              <a:rPr lang="en-US" dirty="0"/>
              <a:t>Important Deadlines	</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19</a:t>
            </a:fld>
            <a:endParaRPr lang="en-US"/>
          </a:p>
        </p:txBody>
      </p:sp>
      <p:cxnSp>
        <p:nvCxnSpPr>
          <p:cNvPr id="7" name="Straight Connector 6"/>
          <p:cNvCxnSpPr/>
          <p:nvPr/>
        </p:nvCxnSpPr>
        <p:spPr>
          <a:xfrm>
            <a:off x="342900" y="2209800"/>
            <a:ext cx="861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 y="4953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90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3"/>
            <a:ext cx="8407400" cy="4406900"/>
          </a:xfrm>
        </p:spPr>
        <p:txBody>
          <a:bodyPr>
            <a:normAutofit/>
          </a:bodyPr>
          <a:lstStyle/>
          <a:p>
            <a:pPr lvl="0">
              <a:spcAft>
                <a:spcPts val="1200"/>
              </a:spcAft>
            </a:pPr>
            <a:r>
              <a:rPr lang="en-US" dirty="0"/>
              <a:t>HUD will be awarding approximately $2 billion as part of the 2017 CoC Competition for new and renewal projects. </a:t>
            </a:r>
          </a:p>
          <a:p>
            <a:pPr lvl="0">
              <a:spcAft>
                <a:spcPts val="1200"/>
              </a:spcAft>
            </a:pPr>
            <a:r>
              <a:rPr lang="en-US" dirty="0"/>
              <a:t>Montgomery County is eligible to apply for renewal funding of $8,288,534 plus an additional $497,312 for PH bonus project(s).</a:t>
            </a:r>
          </a:p>
          <a:p>
            <a:pPr>
              <a:spcAft>
                <a:spcPts val="1200"/>
              </a:spcAft>
            </a:pPr>
            <a:r>
              <a:rPr lang="en-US" dirty="0" err="1"/>
              <a:t>CoCs</a:t>
            </a:r>
            <a:r>
              <a:rPr lang="en-US" dirty="0"/>
              <a:t> are required to prioritize projects using a two-tiered system. Tier 1 is estimated to be 94% of Annual Renewal Demand (ARD) = $7,791,222 and Tier 2 is equal to 6% ARD plus new project funds = $994,624 </a:t>
            </a:r>
          </a:p>
          <a:p>
            <a:pPr>
              <a:spcAft>
                <a:spcPts val="1200"/>
              </a:spcAft>
            </a:pPr>
            <a:r>
              <a:rPr lang="en-US" dirty="0"/>
              <a:t>HUD continues to encourage </a:t>
            </a:r>
            <a:r>
              <a:rPr lang="en-US" dirty="0" err="1"/>
              <a:t>CoCs</a:t>
            </a:r>
            <a:r>
              <a:rPr lang="en-US" dirty="0"/>
              <a:t> to create new projects through Reallocation.</a:t>
            </a:r>
          </a:p>
          <a:p>
            <a:pPr marL="44450" indent="0">
              <a:buNone/>
            </a:pPr>
            <a:endParaRPr lang="en-US" dirty="0"/>
          </a:p>
        </p:txBody>
      </p:sp>
      <p:sp>
        <p:nvSpPr>
          <p:cNvPr id="3" name="Title 2"/>
          <p:cNvSpPr>
            <a:spLocks noGrp="1"/>
          </p:cNvSpPr>
          <p:nvPr>
            <p:ph type="title"/>
          </p:nvPr>
        </p:nvSpPr>
        <p:spPr/>
        <p:txBody>
          <a:bodyPr/>
          <a:lstStyle/>
          <a:p>
            <a:r>
              <a:rPr lang="en-US" dirty="0">
                <a:latin typeface="+mj-lt"/>
              </a:rPr>
              <a:t>Overview</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2</a:t>
            </a:fld>
            <a:endParaRPr lang="en-US"/>
          </a:p>
        </p:txBody>
      </p:sp>
    </p:spTree>
    <p:extLst>
      <p:ext uri="{BB962C8B-B14F-4D97-AF65-F5344CB8AC3E}">
        <p14:creationId xmlns:p14="http://schemas.microsoft.com/office/powerpoint/2010/main" val="200684164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lnSpc>
                <a:spcPct val="120000"/>
              </a:lnSpc>
              <a:spcBef>
                <a:spcPts val="0"/>
              </a:spcBef>
            </a:pPr>
            <a:r>
              <a:rPr lang="en-US" sz="8000" b="1" dirty="0"/>
              <a:t>Renewal Project supporting documentation – Due by Friday, August 11</a:t>
            </a:r>
            <a:r>
              <a:rPr lang="en-US" sz="8000" b="1" baseline="30000" dirty="0"/>
              <a:t>th</a:t>
            </a:r>
            <a:r>
              <a:rPr lang="en-US" sz="8000" b="1" dirty="0"/>
              <a:t> at 5:00 pm</a:t>
            </a:r>
          </a:p>
          <a:p>
            <a:pPr>
              <a:lnSpc>
                <a:spcPct val="120000"/>
              </a:lnSpc>
              <a:spcBef>
                <a:spcPts val="0"/>
              </a:spcBef>
            </a:pPr>
            <a:endParaRPr lang="en-US" sz="8000" b="1" dirty="0"/>
          </a:p>
          <a:p>
            <a:pPr lvl="1">
              <a:lnSpc>
                <a:spcPct val="120000"/>
              </a:lnSpc>
              <a:spcBef>
                <a:spcPts val="0"/>
              </a:spcBef>
            </a:pPr>
            <a:r>
              <a:rPr lang="en-US" sz="8000" dirty="0"/>
              <a:t>HUD Monitoring Reports from July 1, 2014 to June 30, 2017.  If project was not reviewed by HUD during this period, provide a statement for documentation of your last review. </a:t>
            </a:r>
          </a:p>
          <a:p>
            <a:pPr lvl="1">
              <a:lnSpc>
                <a:spcPct val="120000"/>
              </a:lnSpc>
              <a:spcBef>
                <a:spcPts val="0"/>
              </a:spcBef>
            </a:pPr>
            <a:endParaRPr lang="en-US" sz="8000" dirty="0"/>
          </a:p>
          <a:p>
            <a:pPr lvl="1">
              <a:lnSpc>
                <a:spcPct val="120000"/>
              </a:lnSpc>
              <a:spcBef>
                <a:spcPts val="0"/>
              </a:spcBef>
            </a:pPr>
            <a:r>
              <a:rPr lang="en-US" sz="8000" dirty="0"/>
              <a:t>Summary of drawdown expenditures for grants expiring in Calendar Year 2017.  Please indicate if all funds have been expended and if not what funds will be returned with an explanation as to why.</a:t>
            </a:r>
          </a:p>
          <a:p>
            <a:pPr lvl="1">
              <a:lnSpc>
                <a:spcPct val="120000"/>
              </a:lnSpc>
              <a:spcBef>
                <a:spcPts val="0"/>
              </a:spcBef>
            </a:pPr>
            <a:endParaRPr lang="en-US" sz="8000" dirty="0"/>
          </a:p>
          <a:p>
            <a:pPr lvl="1">
              <a:lnSpc>
                <a:spcPct val="120000"/>
              </a:lnSpc>
              <a:spcBef>
                <a:spcPts val="0"/>
              </a:spcBef>
            </a:pPr>
            <a:r>
              <a:rPr lang="en-US" sz="8000" dirty="0"/>
              <a:t>Email to Kim Ball at </a:t>
            </a:r>
            <a:r>
              <a:rPr lang="en-US" sz="8000" dirty="0">
                <a:hlinkClick r:id="rId2"/>
              </a:rPr>
              <a:t>Kim.Ball@montgomerycountymd.gov</a:t>
            </a:r>
            <a:endParaRPr lang="en-US" sz="8000" dirty="0"/>
          </a:p>
          <a:p>
            <a:pPr lvl="0">
              <a:lnSpc>
                <a:spcPct val="120000"/>
              </a:lnSpc>
              <a:spcBef>
                <a:spcPts val="0"/>
              </a:spcBef>
            </a:pPr>
            <a:endParaRPr lang="en-US" sz="5500" b="1" dirty="0"/>
          </a:p>
          <a:p>
            <a:pPr marL="44450" indent="0">
              <a:lnSpc>
                <a:spcPct val="120000"/>
              </a:lnSpc>
              <a:spcBef>
                <a:spcPts val="0"/>
              </a:spcBef>
              <a:buNone/>
            </a:pPr>
            <a:r>
              <a:rPr lang="en-US" dirty="0"/>
              <a:t> </a:t>
            </a:r>
          </a:p>
          <a:p>
            <a:pPr>
              <a:lnSpc>
                <a:spcPct val="120000"/>
              </a:lnSpc>
              <a:spcBef>
                <a:spcPts val="0"/>
              </a:spcBef>
            </a:pPr>
            <a:endParaRPr lang="en-US" b="1" dirty="0"/>
          </a:p>
          <a:p>
            <a:pPr>
              <a:lnSpc>
                <a:spcPct val="120000"/>
              </a:lnSpc>
              <a:spcBef>
                <a:spcPts val="0"/>
              </a:spcBef>
            </a:pPr>
            <a:endParaRPr lang="en-US" dirty="0"/>
          </a:p>
        </p:txBody>
      </p:sp>
      <p:sp>
        <p:nvSpPr>
          <p:cNvPr id="3" name="Title 2"/>
          <p:cNvSpPr>
            <a:spLocks noGrp="1"/>
          </p:cNvSpPr>
          <p:nvPr>
            <p:ph type="title"/>
          </p:nvPr>
        </p:nvSpPr>
        <p:spPr/>
        <p:txBody>
          <a:bodyPr/>
          <a:lstStyle/>
          <a:p>
            <a:r>
              <a:rPr lang="en-US" dirty="0"/>
              <a:t>Important Deadlines	</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20</a:t>
            </a:fld>
            <a:endParaRPr lang="en-US"/>
          </a:p>
        </p:txBody>
      </p:sp>
    </p:spTree>
    <p:extLst>
      <p:ext uri="{BB962C8B-B14F-4D97-AF65-F5344CB8AC3E}">
        <p14:creationId xmlns:p14="http://schemas.microsoft.com/office/powerpoint/2010/main" val="188948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44074"/>
            <a:ext cx="8839200" cy="4985326"/>
          </a:xfrm>
        </p:spPr>
        <p:txBody>
          <a:bodyPr>
            <a:normAutofit fontScale="25000" lnSpcReduction="20000"/>
          </a:bodyPr>
          <a:lstStyle/>
          <a:p>
            <a:pPr lvl="0">
              <a:lnSpc>
                <a:spcPct val="120000"/>
              </a:lnSpc>
              <a:spcBef>
                <a:spcPts val="0"/>
              </a:spcBef>
            </a:pPr>
            <a:r>
              <a:rPr lang="en-US" sz="7200" b="1" dirty="0"/>
              <a:t>Renewal Project Application – </a:t>
            </a:r>
            <a:br>
              <a:rPr lang="en-US" sz="7200" b="1" dirty="0"/>
            </a:br>
            <a:r>
              <a:rPr lang="en-US" sz="7200" b="1" dirty="0"/>
              <a:t>Wednesday, August 23rd by 5:00 pm</a:t>
            </a:r>
            <a:endParaRPr lang="en-US" sz="7200" dirty="0"/>
          </a:p>
          <a:p>
            <a:pPr lvl="1">
              <a:lnSpc>
                <a:spcPct val="120000"/>
              </a:lnSpc>
              <a:spcBef>
                <a:spcPts val="0"/>
              </a:spcBef>
            </a:pPr>
            <a:r>
              <a:rPr lang="en-US" sz="7200" dirty="0"/>
              <a:t>Submit to Kim Ball in PDF format via email at </a:t>
            </a:r>
            <a:r>
              <a:rPr lang="en-US" sz="7200" dirty="0">
                <a:hlinkClick r:id="rId2"/>
              </a:rPr>
              <a:t>Kim.Ball@montgomerycountymd.gov</a:t>
            </a:r>
            <a:endParaRPr lang="en-US" sz="7200" dirty="0"/>
          </a:p>
          <a:p>
            <a:pPr lvl="1">
              <a:lnSpc>
                <a:spcPct val="120000"/>
              </a:lnSpc>
              <a:spcBef>
                <a:spcPts val="0"/>
              </a:spcBef>
            </a:pPr>
            <a:r>
              <a:rPr lang="en-US" sz="7200" u="sng" dirty="0"/>
              <a:t>Do NOT submit Project Application via e-SNAPS until you are notified </a:t>
            </a:r>
          </a:p>
          <a:p>
            <a:pPr lvl="1">
              <a:lnSpc>
                <a:spcPct val="120000"/>
              </a:lnSpc>
              <a:spcBef>
                <a:spcPts val="0"/>
              </a:spcBef>
            </a:pPr>
            <a:endParaRPr lang="en-US" sz="7200" u="sng" dirty="0"/>
          </a:p>
          <a:p>
            <a:pPr lvl="0">
              <a:lnSpc>
                <a:spcPct val="120000"/>
              </a:lnSpc>
              <a:spcBef>
                <a:spcPts val="0"/>
              </a:spcBef>
            </a:pPr>
            <a:endParaRPr lang="en-US" sz="7200" b="1" dirty="0"/>
          </a:p>
          <a:p>
            <a:pPr lvl="0">
              <a:lnSpc>
                <a:spcPct val="120000"/>
              </a:lnSpc>
              <a:spcBef>
                <a:spcPts val="0"/>
              </a:spcBef>
            </a:pPr>
            <a:r>
              <a:rPr lang="en-US" sz="7200" b="1" dirty="0"/>
              <a:t>New Project Applications – </a:t>
            </a:r>
            <a:br>
              <a:rPr lang="en-US" sz="7200" b="1" dirty="0"/>
            </a:br>
            <a:r>
              <a:rPr lang="en-US" sz="7200" b="1" dirty="0"/>
              <a:t>Monday, August 28 by 5:00</a:t>
            </a:r>
            <a:r>
              <a:rPr lang="en-US" sz="7200" dirty="0"/>
              <a:t> </a:t>
            </a:r>
            <a:r>
              <a:rPr lang="en-US" sz="7200" b="1" dirty="0"/>
              <a:t>pm</a:t>
            </a:r>
            <a:endParaRPr lang="en-US" sz="7200" dirty="0"/>
          </a:p>
          <a:p>
            <a:pPr lvl="1">
              <a:lnSpc>
                <a:spcPct val="120000"/>
              </a:lnSpc>
              <a:spcBef>
                <a:spcPts val="0"/>
              </a:spcBef>
            </a:pPr>
            <a:r>
              <a:rPr lang="en-US" sz="7200" dirty="0"/>
              <a:t>Submit to Kim Ball in PDF format via email at </a:t>
            </a:r>
            <a:r>
              <a:rPr lang="en-US" sz="7200" dirty="0">
                <a:hlinkClick r:id="rId2"/>
              </a:rPr>
              <a:t>Kim.Ball@montgomerycountymd.gov</a:t>
            </a:r>
            <a:endParaRPr lang="en-US" sz="7200" dirty="0"/>
          </a:p>
          <a:p>
            <a:pPr lvl="1">
              <a:lnSpc>
                <a:spcPct val="120000"/>
              </a:lnSpc>
              <a:spcBef>
                <a:spcPts val="0"/>
              </a:spcBef>
            </a:pPr>
            <a:r>
              <a:rPr lang="en-US" sz="7200" u="sng" dirty="0"/>
              <a:t>Do NOT submit Project Application via e-SNAPS until you are notified</a:t>
            </a:r>
            <a:endParaRPr lang="en-US" sz="7200" dirty="0"/>
          </a:p>
          <a:p>
            <a:pPr marL="44450" indent="0">
              <a:lnSpc>
                <a:spcPct val="120000"/>
              </a:lnSpc>
              <a:spcBef>
                <a:spcPts val="0"/>
              </a:spcBef>
              <a:buNone/>
            </a:pPr>
            <a:endParaRPr lang="en-US" sz="7200" b="1" dirty="0"/>
          </a:p>
          <a:p>
            <a:pPr marL="44450" indent="0">
              <a:lnSpc>
                <a:spcPct val="120000"/>
              </a:lnSpc>
              <a:spcBef>
                <a:spcPts val="0"/>
              </a:spcBef>
              <a:buNone/>
            </a:pPr>
            <a:endParaRPr lang="en-US" sz="7200" b="1" dirty="0"/>
          </a:p>
          <a:p>
            <a:pPr>
              <a:lnSpc>
                <a:spcPct val="120000"/>
              </a:lnSpc>
              <a:spcBef>
                <a:spcPts val="0"/>
              </a:spcBef>
            </a:pPr>
            <a:r>
              <a:rPr lang="en-US" sz="7200" b="1" dirty="0"/>
              <a:t>Notification of Project Selection and Priority Ranking – by Tuesday, September 12</a:t>
            </a:r>
          </a:p>
          <a:p>
            <a:pPr marL="44450" indent="0">
              <a:lnSpc>
                <a:spcPct val="120000"/>
              </a:lnSpc>
              <a:spcBef>
                <a:spcPts val="0"/>
              </a:spcBef>
              <a:buNone/>
            </a:pPr>
            <a:r>
              <a:rPr lang="en-US" dirty="0"/>
              <a:t> </a:t>
            </a:r>
          </a:p>
          <a:p>
            <a:pPr>
              <a:lnSpc>
                <a:spcPct val="120000"/>
              </a:lnSpc>
              <a:spcBef>
                <a:spcPts val="0"/>
              </a:spcBef>
            </a:pPr>
            <a:endParaRPr lang="en-US" b="1" dirty="0"/>
          </a:p>
          <a:p>
            <a:pPr>
              <a:lnSpc>
                <a:spcPct val="120000"/>
              </a:lnSpc>
              <a:spcBef>
                <a:spcPts val="0"/>
              </a:spcBef>
            </a:pPr>
            <a:endParaRPr lang="en-US" dirty="0"/>
          </a:p>
        </p:txBody>
      </p:sp>
      <p:sp>
        <p:nvSpPr>
          <p:cNvPr id="3" name="Title 2"/>
          <p:cNvSpPr>
            <a:spLocks noGrp="1"/>
          </p:cNvSpPr>
          <p:nvPr>
            <p:ph type="title"/>
          </p:nvPr>
        </p:nvSpPr>
        <p:spPr/>
        <p:txBody>
          <a:bodyPr/>
          <a:lstStyle/>
          <a:p>
            <a:r>
              <a:rPr lang="en-US" dirty="0"/>
              <a:t>Important Deadlines	</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21</a:t>
            </a:fld>
            <a:endParaRPr lang="en-US"/>
          </a:p>
        </p:txBody>
      </p:sp>
      <p:cxnSp>
        <p:nvCxnSpPr>
          <p:cNvPr id="5" name="Straight Connector 4"/>
          <p:cNvCxnSpPr/>
          <p:nvPr/>
        </p:nvCxnSpPr>
        <p:spPr>
          <a:xfrm>
            <a:off x="206375" y="3352800"/>
            <a:ext cx="861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06375" y="52578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0701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E04422-3824-4DF6-81CE-E03106BA644B}"/>
              </a:ext>
            </a:extLst>
          </p:cNvPr>
          <p:cNvSpPr>
            <a:spLocks noGrp="1"/>
          </p:cNvSpPr>
          <p:nvPr>
            <p:ph idx="1"/>
          </p:nvPr>
        </p:nvSpPr>
        <p:spPr/>
        <p:txBody>
          <a:bodyPr/>
          <a:lstStyle/>
          <a:p>
            <a:pPr>
              <a:spcBef>
                <a:spcPts val="0"/>
              </a:spcBef>
              <a:spcAft>
                <a:spcPts val="4800"/>
              </a:spcAft>
            </a:pPr>
            <a:r>
              <a:rPr lang="en-US" dirty="0"/>
              <a:t>Information about the Montgomery County CoC competition will be available on the new CoC website at:</a:t>
            </a:r>
            <a:br>
              <a:rPr lang="en-US" dirty="0"/>
            </a:br>
            <a:r>
              <a:rPr lang="en-US" sz="1600" dirty="0">
                <a:hlinkClick r:id="rId2"/>
              </a:rPr>
              <a:t>http://montgomerycountymd.gov/Homelessness/Continuumofcare.html</a:t>
            </a:r>
            <a:endParaRPr lang="en-US" sz="1600" dirty="0"/>
          </a:p>
          <a:p>
            <a:pPr lvl="0">
              <a:spcBef>
                <a:spcPts val="0"/>
              </a:spcBef>
              <a:spcAft>
                <a:spcPts val="4800"/>
              </a:spcAft>
            </a:pPr>
            <a:r>
              <a:rPr lang="en-US" dirty="0"/>
              <a:t>HUD FY2017 Continuum of Care Competition guidance can be founds on the HUD Exchange at:</a:t>
            </a:r>
            <a:br>
              <a:rPr lang="en-US" dirty="0"/>
            </a:br>
            <a:r>
              <a:rPr lang="en-US" sz="1600" u="sng" dirty="0">
                <a:hlinkClick r:id="rId3"/>
              </a:rPr>
              <a:t>https://www.hudexchange.info/programs/e-snaps/fy-2017-coc-program-nofa-coc-program-competition</a:t>
            </a:r>
            <a:r>
              <a:rPr lang="en-US" sz="1600" u="sng" dirty="0"/>
              <a:t>/</a:t>
            </a:r>
          </a:p>
          <a:p>
            <a:pPr marL="44450" lvl="0" indent="0">
              <a:spcBef>
                <a:spcPts val="0"/>
              </a:spcBef>
              <a:spcAft>
                <a:spcPts val="1800"/>
              </a:spcAft>
              <a:buNone/>
            </a:pPr>
            <a:r>
              <a:rPr lang="en-US" dirty="0"/>
              <a:t> </a:t>
            </a:r>
          </a:p>
        </p:txBody>
      </p:sp>
      <p:sp>
        <p:nvSpPr>
          <p:cNvPr id="3" name="Title 2">
            <a:extLst>
              <a:ext uri="{FF2B5EF4-FFF2-40B4-BE49-F238E27FC236}">
                <a16:creationId xmlns:a16="http://schemas.microsoft.com/office/drawing/2014/main" id="{AB3BC501-79E7-4209-9F0F-6C501A7C6BBC}"/>
              </a:ext>
            </a:extLst>
          </p:cNvPr>
          <p:cNvSpPr>
            <a:spLocks noGrp="1"/>
          </p:cNvSpPr>
          <p:nvPr>
            <p:ph type="title"/>
          </p:nvPr>
        </p:nvSpPr>
        <p:spPr/>
        <p:txBody>
          <a:bodyPr/>
          <a:lstStyle/>
          <a:p>
            <a:r>
              <a:rPr lang="en-US" dirty="0"/>
              <a:t>Resources</a:t>
            </a:r>
          </a:p>
        </p:txBody>
      </p:sp>
      <p:sp>
        <p:nvSpPr>
          <p:cNvPr id="4" name="Slide Number Placeholder 3">
            <a:extLst>
              <a:ext uri="{FF2B5EF4-FFF2-40B4-BE49-F238E27FC236}">
                <a16:creationId xmlns:a16="http://schemas.microsoft.com/office/drawing/2014/main" id="{166337CD-8966-46F0-9970-FBDE52D66146}"/>
              </a:ext>
            </a:extLst>
          </p:cNvPr>
          <p:cNvSpPr>
            <a:spLocks noGrp="1"/>
          </p:cNvSpPr>
          <p:nvPr>
            <p:ph type="sldNum" sz="quarter" idx="12"/>
          </p:nvPr>
        </p:nvSpPr>
        <p:spPr/>
        <p:txBody>
          <a:bodyPr/>
          <a:lstStyle/>
          <a:p>
            <a:pPr>
              <a:defRPr/>
            </a:pPr>
            <a:fld id="{C1F9D29D-23AC-4202-8553-62B657810CF2}" type="slidenum">
              <a:rPr lang="en-US" smtClean="0"/>
              <a:pPr>
                <a:defRPr/>
              </a:pPr>
              <a:t>22</a:t>
            </a:fld>
            <a:endParaRPr lang="en-US"/>
          </a:p>
        </p:txBody>
      </p:sp>
      <p:cxnSp>
        <p:nvCxnSpPr>
          <p:cNvPr id="5" name="Straight Connector 4"/>
          <p:cNvCxnSpPr/>
          <p:nvPr/>
        </p:nvCxnSpPr>
        <p:spPr>
          <a:xfrm>
            <a:off x="304800" y="2895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481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1200"/>
              </a:spcAft>
            </a:pPr>
            <a:r>
              <a:rPr lang="en-US" dirty="0"/>
              <a:t>Dedicated Plus Project Type</a:t>
            </a:r>
          </a:p>
          <a:p>
            <a:pPr lvl="1">
              <a:spcAft>
                <a:spcPts val="1200"/>
              </a:spcAft>
            </a:pPr>
            <a:r>
              <a:rPr lang="en-US" dirty="0"/>
              <a:t>New and Renewal projects</a:t>
            </a:r>
          </a:p>
          <a:p>
            <a:pPr lvl="1">
              <a:spcAft>
                <a:spcPts val="1200"/>
              </a:spcAft>
            </a:pPr>
            <a:r>
              <a:rPr lang="en-US" dirty="0"/>
              <a:t>Expand eligibility beyond those experiencing chronic homelessness</a:t>
            </a:r>
          </a:p>
          <a:p>
            <a:pPr lvl="1">
              <a:spcAft>
                <a:spcPts val="1200"/>
              </a:spcAft>
            </a:pPr>
            <a:r>
              <a:rPr lang="en-US" dirty="0"/>
              <a:t>Include individuals or families with one adult or child with a disability who are:</a:t>
            </a:r>
          </a:p>
          <a:p>
            <a:pPr lvl="2">
              <a:spcAft>
                <a:spcPts val="1200"/>
              </a:spcAft>
            </a:pPr>
            <a:r>
              <a:rPr lang="en-US" dirty="0"/>
              <a:t> Residing in Transitional Housing program that is being eliminated and met definition of CH at intake</a:t>
            </a:r>
          </a:p>
          <a:p>
            <a:pPr lvl="2">
              <a:spcAft>
                <a:spcPts val="1200"/>
              </a:spcAft>
            </a:pPr>
            <a:r>
              <a:rPr lang="en-US" dirty="0"/>
              <a:t>Currently homeless but had been in PSH in past year, were unable to maintain placement and met definition of CH at intake</a:t>
            </a:r>
          </a:p>
          <a:p>
            <a:pPr lvl="1">
              <a:spcAft>
                <a:spcPts val="1200"/>
              </a:spcAft>
            </a:pPr>
            <a:r>
              <a:rPr lang="en-US" dirty="0"/>
              <a:t> </a:t>
            </a:r>
            <a:r>
              <a:rPr lang="en-US" b="1" dirty="0"/>
              <a:t>PSH providers are encouraged to convert to Dedicated Plus</a:t>
            </a:r>
            <a:endParaRPr lang="en-US" dirty="0"/>
          </a:p>
        </p:txBody>
      </p:sp>
      <p:sp>
        <p:nvSpPr>
          <p:cNvPr id="3" name="Title 2"/>
          <p:cNvSpPr>
            <a:spLocks noGrp="1"/>
          </p:cNvSpPr>
          <p:nvPr>
            <p:ph type="title"/>
          </p:nvPr>
        </p:nvSpPr>
        <p:spPr/>
        <p:txBody>
          <a:bodyPr/>
          <a:lstStyle/>
          <a:p>
            <a:r>
              <a:rPr lang="en-US" dirty="0"/>
              <a:t>What’s New?</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3</a:t>
            </a:fld>
            <a:endParaRPr lang="en-US"/>
          </a:p>
        </p:txBody>
      </p:sp>
    </p:spTree>
    <p:extLst>
      <p:ext uri="{BB962C8B-B14F-4D97-AF65-F5344CB8AC3E}">
        <p14:creationId xmlns:p14="http://schemas.microsoft.com/office/powerpoint/2010/main" val="98469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CB2671-2804-4600-A356-D86FBA081B1D}"/>
              </a:ext>
            </a:extLst>
          </p:cNvPr>
          <p:cNvSpPr>
            <a:spLocks noGrp="1"/>
          </p:cNvSpPr>
          <p:nvPr>
            <p:ph idx="1"/>
          </p:nvPr>
        </p:nvSpPr>
        <p:spPr/>
        <p:txBody>
          <a:bodyPr>
            <a:normAutofit/>
          </a:bodyPr>
          <a:lstStyle/>
          <a:p>
            <a:pPr>
              <a:spcAft>
                <a:spcPts val="1200"/>
              </a:spcAft>
            </a:pPr>
            <a:r>
              <a:rPr lang="en-US" b="1" dirty="0"/>
              <a:t>Joint Transitional Housing – Rapid Rehousing Program</a:t>
            </a:r>
          </a:p>
          <a:p>
            <a:pPr lvl="1">
              <a:spcAft>
                <a:spcPts val="1200"/>
              </a:spcAft>
            </a:pPr>
            <a:r>
              <a:rPr lang="en-US" sz="2000" dirty="0"/>
              <a:t>Transitional Housing &amp; Rapid Rehousing in one project</a:t>
            </a:r>
          </a:p>
          <a:p>
            <a:pPr lvl="1">
              <a:spcAft>
                <a:spcPts val="1200"/>
              </a:spcAft>
            </a:pPr>
            <a:r>
              <a:rPr lang="en-US" sz="2000" dirty="0"/>
              <a:t>Must offer both transitional housing and tenant based rental subsidies plus support services</a:t>
            </a:r>
          </a:p>
          <a:p>
            <a:pPr lvl="1">
              <a:spcAft>
                <a:spcPts val="1200"/>
              </a:spcAft>
            </a:pPr>
            <a:r>
              <a:rPr lang="en-US" sz="2000" dirty="0"/>
              <a:t>Participant may choose to only receive transitional</a:t>
            </a:r>
          </a:p>
          <a:p>
            <a:pPr lvl="1">
              <a:spcAft>
                <a:spcPts val="1200"/>
              </a:spcAft>
            </a:pPr>
            <a:r>
              <a:rPr lang="en-US" sz="2000" dirty="0"/>
              <a:t>Goal is to more quickly move persons in transitional housing to permanent housing</a:t>
            </a:r>
          </a:p>
          <a:p>
            <a:pPr lvl="1">
              <a:spcAft>
                <a:spcPts val="1200"/>
              </a:spcAft>
            </a:pPr>
            <a:r>
              <a:rPr lang="en-US" sz="2000" dirty="0"/>
              <a:t>Participants are </a:t>
            </a:r>
            <a:r>
              <a:rPr lang="en-US" sz="2000" u="sng" dirty="0"/>
              <a:t>not</a:t>
            </a:r>
            <a:r>
              <a:rPr lang="en-US" sz="2000" dirty="0"/>
              <a:t> eligible for PSH dedicated 100% to chronically homeless are eligible for Dedicated Plus if in Transitional Housing component.</a:t>
            </a:r>
            <a:endParaRPr lang="en-US" dirty="0"/>
          </a:p>
        </p:txBody>
      </p:sp>
      <p:sp>
        <p:nvSpPr>
          <p:cNvPr id="3" name="Title 2">
            <a:extLst>
              <a:ext uri="{FF2B5EF4-FFF2-40B4-BE49-F238E27FC236}">
                <a16:creationId xmlns:a16="http://schemas.microsoft.com/office/drawing/2014/main" id="{B9426E42-390F-4739-9D4A-3633EDA7A1BB}"/>
              </a:ext>
            </a:extLst>
          </p:cNvPr>
          <p:cNvSpPr>
            <a:spLocks noGrp="1"/>
          </p:cNvSpPr>
          <p:nvPr>
            <p:ph type="title"/>
          </p:nvPr>
        </p:nvSpPr>
        <p:spPr/>
        <p:txBody>
          <a:bodyPr/>
          <a:lstStyle/>
          <a:p>
            <a:r>
              <a:rPr lang="en-US" dirty="0"/>
              <a:t>What’s New?</a:t>
            </a:r>
            <a:br>
              <a:rPr lang="en-US" dirty="0"/>
            </a:br>
            <a:r>
              <a:rPr lang="en-US" sz="2000" dirty="0"/>
              <a:t>(Continued)</a:t>
            </a:r>
            <a:endParaRPr lang="en-US" dirty="0"/>
          </a:p>
        </p:txBody>
      </p:sp>
      <p:sp>
        <p:nvSpPr>
          <p:cNvPr id="4" name="Slide Number Placeholder 3">
            <a:extLst>
              <a:ext uri="{FF2B5EF4-FFF2-40B4-BE49-F238E27FC236}">
                <a16:creationId xmlns:a16="http://schemas.microsoft.com/office/drawing/2014/main" id="{6D22D26D-CB7B-4919-AE13-EC71276E5C17}"/>
              </a:ext>
            </a:extLst>
          </p:cNvPr>
          <p:cNvSpPr>
            <a:spLocks noGrp="1"/>
          </p:cNvSpPr>
          <p:nvPr>
            <p:ph type="sldNum" sz="quarter" idx="12"/>
          </p:nvPr>
        </p:nvSpPr>
        <p:spPr/>
        <p:txBody>
          <a:bodyPr/>
          <a:lstStyle/>
          <a:p>
            <a:pPr>
              <a:defRPr/>
            </a:pPr>
            <a:fld id="{C1F9D29D-23AC-4202-8553-62B657810CF2}" type="slidenum">
              <a:rPr lang="en-US" smtClean="0"/>
              <a:pPr>
                <a:defRPr/>
              </a:pPr>
              <a:t>4</a:t>
            </a:fld>
            <a:endParaRPr lang="en-US"/>
          </a:p>
        </p:txBody>
      </p:sp>
    </p:spTree>
    <p:extLst>
      <p:ext uri="{BB962C8B-B14F-4D97-AF65-F5344CB8AC3E}">
        <p14:creationId xmlns:p14="http://schemas.microsoft.com/office/powerpoint/2010/main" val="241716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02C079-D0F0-4C05-9A11-C61B4245D5B7}"/>
              </a:ext>
            </a:extLst>
          </p:cNvPr>
          <p:cNvSpPr>
            <a:spLocks noGrp="1"/>
          </p:cNvSpPr>
          <p:nvPr>
            <p:ph idx="1"/>
          </p:nvPr>
        </p:nvSpPr>
        <p:spPr/>
        <p:txBody>
          <a:bodyPr>
            <a:normAutofit/>
          </a:bodyPr>
          <a:lstStyle/>
          <a:p>
            <a:pPr>
              <a:spcAft>
                <a:spcPts val="1200"/>
              </a:spcAft>
            </a:pPr>
            <a:r>
              <a:rPr lang="en-US" b="1" dirty="0"/>
              <a:t>Project Application Changes</a:t>
            </a:r>
          </a:p>
          <a:p>
            <a:pPr lvl="1">
              <a:spcAft>
                <a:spcPts val="1200"/>
              </a:spcAft>
            </a:pPr>
            <a:r>
              <a:rPr lang="en-US" sz="2000" dirty="0"/>
              <a:t>Renewal Projects - Data can be imported from the 2016 application</a:t>
            </a:r>
          </a:p>
          <a:p>
            <a:pPr lvl="1">
              <a:spcAft>
                <a:spcPts val="1200"/>
              </a:spcAft>
            </a:pPr>
            <a:r>
              <a:rPr lang="en-US" sz="2000" dirty="0"/>
              <a:t>Required forms have been included as part of the application and are no longer attachments:</a:t>
            </a:r>
          </a:p>
          <a:p>
            <a:pPr lvl="2">
              <a:spcAft>
                <a:spcPts val="1200"/>
              </a:spcAft>
            </a:pPr>
            <a:r>
              <a:rPr lang="en-US" sz="2000" dirty="0"/>
              <a:t>HUD 2880 - Applicant/Recipient Disclosure/Update Report</a:t>
            </a:r>
          </a:p>
          <a:p>
            <a:pPr lvl="2">
              <a:spcAft>
                <a:spcPts val="1200"/>
              </a:spcAft>
            </a:pPr>
            <a:r>
              <a:rPr lang="en-US" sz="2000" dirty="0"/>
              <a:t>HUD 50070 – Drug Free Workplace Certification</a:t>
            </a:r>
          </a:p>
          <a:p>
            <a:pPr lvl="2">
              <a:spcAft>
                <a:spcPts val="1200"/>
              </a:spcAft>
            </a:pPr>
            <a:r>
              <a:rPr lang="en-US" sz="2000" dirty="0"/>
              <a:t>SF LLL – Disclosure of Lobbying </a:t>
            </a:r>
          </a:p>
        </p:txBody>
      </p:sp>
      <p:sp>
        <p:nvSpPr>
          <p:cNvPr id="3" name="Title 2">
            <a:extLst>
              <a:ext uri="{FF2B5EF4-FFF2-40B4-BE49-F238E27FC236}">
                <a16:creationId xmlns:a16="http://schemas.microsoft.com/office/drawing/2014/main" id="{87C44F3F-CB34-472A-B620-8C48FFE54250}"/>
              </a:ext>
            </a:extLst>
          </p:cNvPr>
          <p:cNvSpPr>
            <a:spLocks noGrp="1"/>
          </p:cNvSpPr>
          <p:nvPr>
            <p:ph type="title"/>
          </p:nvPr>
        </p:nvSpPr>
        <p:spPr/>
        <p:txBody>
          <a:bodyPr/>
          <a:lstStyle/>
          <a:p>
            <a:r>
              <a:rPr lang="en-US" dirty="0"/>
              <a:t>What’s New?</a:t>
            </a:r>
            <a:br>
              <a:rPr lang="en-US" dirty="0"/>
            </a:br>
            <a:r>
              <a:rPr lang="en-US" sz="2000" dirty="0"/>
              <a:t>(Continued)</a:t>
            </a:r>
            <a:endParaRPr lang="en-US" dirty="0"/>
          </a:p>
        </p:txBody>
      </p:sp>
      <p:sp>
        <p:nvSpPr>
          <p:cNvPr id="4" name="Slide Number Placeholder 3">
            <a:extLst>
              <a:ext uri="{FF2B5EF4-FFF2-40B4-BE49-F238E27FC236}">
                <a16:creationId xmlns:a16="http://schemas.microsoft.com/office/drawing/2014/main" id="{44633AF3-0ECC-4F63-9A3F-0D327924895F}"/>
              </a:ext>
            </a:extLst>
          </p:cNvPr>
          <p:cNvSpPr>
            <a:spLocks noGrp="1"/>
          </p:cNvSpPr>
          <p:nvPr>
            <p:ph type="sldNum" sz="quarter" idx="12"/>
          </p:nvPr>
        </p:nvSpPr>
        <p:spPr/>
        <p:txBody>
          <a:bodyPr/>
          <a:lstStyle/>
          <a:p>
            <a:pPr>
              <a:defRPr/>
            </a:pPr>
            <a:fld id="{C1F9D29D-23AC-4202-8553-62B657810CF2}" type="slidenum">
              <a:rPr lang="en-US" smtClean="0"/>
              <a:pPr>
                <a:defRPr/>
              </a:pPr>
              <a:t>5</a:t>
            </a:fld>
            <a:endParaRPr lang="en-US"/>
          </a:p>
        </p:txBody>
      </p:sp>
    </p:spTree>
    <p:extLst>
      <p:ext uri="{BB962C8B-B14F-4D97-AF65-F5344CB8AC3E}">
        <p14:creationId xmlns:p14="http://schemas.microsoft.com/office/powerpoint/2010/main" val="1734180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Reallocation Options</a:t>
            </a:r>
          </a:p>
          <a:p>
            <a:pPr lvl="1"/>
            <a:r>
              <a:rPr lang="en-US" sz="2000" dirty="0"/>
              <a:t>Project applicants can Voluntarily reallocate all or part their of project funding. </a:t>
            </a:r>
          </a:p>
          <a:p>
            <a:pPr lvl="1"/>
            <a:r>
              <a:rPr lang="en-US" sz="2000" dirty="0"/>
              <a:t>Allocation Committee can reallocate based on </a:t>
            </a:r>
            <a:r>
              <a:rPr lang="en-US" sz="2000" dirty="0" err="1"/>
              <a:t>CoC</a:t>
            </a:r>
            <a:r>
              <a:rPr lang="en-US" sz="2000" dirty="0"/>
              <a:t> need and/or project performance.</a:t>
            </a:r>
            <a:r>
              <a:rPr lang="en-US" sz="2400" dirty="0"/>
              <a:t> </a:t>
            </a:r>
          </a:p>
          <a:p>
            <a:r>
              <a:rPr lang="en-US" sz="2400" dirty="0"/>
              <a:t>Funds will be awarded on a competitive basis</a:t>
            </a:r>
          </a:p>
          <a:p>
            <a:r>
              <a:rPr lang="en-US" sz="2400" dirty="0"/>
              <a:t>Priority for funding will be for RRH or joint TH-RRH.</a:t>
            </a:r>
          </a:p>
          <a:p>
            <a:r>
              <a:rPr lang="en-US" sz="2400" dirty="0"/>
              <a:t>Notification of funds available from reallocation will be announced no later than Friday, August 11th</a:t>
            </a:r>
          </a:p>
          <a:p>
            <a:endParaRPr lang="en-US" dirty="0"/>
          </a:p>
        </p:txBody>
      </p:sp>
      <p:sp>
        <p:nvSpPr>
          <p:cNvPr id="3" name="Title 2"/>
          <p:cNvSpPr>
            <a:spLocks noGrp="1"/>
          </p:cNvSpPr>
          <p:nvPr>
            <p:ph type="title"/>
          </p:nvPr>
        </p:nvSpPr>
        <p:spPr/>
        <p:txBody>
          <a:bodyPr/>
          <a:lstStyle/>
          <a:p>
            <a:r>
              <a:rPr lang="en-US" dirty="0"/>
              <a:t>Reallocation Process</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6</a:t>
            </a:fld>
            <a:endParaRPr lang="en-US"/>
          </a:p>
        </p:txBody>
      </p:sp>
    </p:spTree>
    <p:extLst>
      <p:ext uri="{BB962C8B-B14F-4D97-AF65-F5344CB8AC3E}">
        <p14:creationId xmlns:p14="http://schemas.microsoft.com/office/powerpoint/2010/main" val="313900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spcAft>
                <a:spcPts val="1200"/>
              </a:spcAft>
            </a:pPr>
            <a:r>
              <a:rPr lang="en-US" sz="2200" b="1" dirty="0"/>
              <a:t>Committee Members:</a:t>
            </a:r>
          </a:p>
          <a:p>
            <a:pPr marL="617538" lvl="1" indent="-342900">
              <a:spcAft>
                <a:spcPts val="1200"/>
              </a:spcAft>
            </a:pPr>
            <a:r>
              <a:rPr lang="en-US" sz="2000" dirty="0"/>
              <a:t>Holly Denniston-Chase, Low Income Investment Fund (LIIF); ICH Performance Review Committee </a:t>
            </a:r>
          </a:p>
          <a:p>
            <a:pPr marL="617538" lvl="1" indent="-342900">
              <a:spcAft>
                <a:spcPts val="1200"/>
              </a:spcAft>
            </a:pPr>
            <a:r>
              <a:rPr lang="en-US" sz="2000" dirty="0"/>
              <a:t>Lynda </a:t>
            </a:r>
            <a:r>
              <a:rPr lang="en-US" sz="2000" dirty="0" err="1"/>
              <a:t>Honberg</a:t>
            </a:r>
            <a:r>
              <a:rPr lang="en-US" sz="2000" dirty="0"/>
              <a:t>, Montgomery Cares Advisory Board (MCAB)</a:t>
            </a:r>
          </a:p>
          <a:p>
            <a:pPr marL="617538" lvl="1" indent="-342900">
              <a:spcAft>
                <a:spcPts val="1200"/>
              </a:spcAft>
            </a:pPr>
            <a:r>
              <a:rPr lang="en-US" sz="2000" dirty="0"/>
              <a:t>Amy Horton-Newell, ICH Chair</a:t>
            </a:r>
          </a:p>
          <a:p>
            <a:pPr marL="617538" lvl="1" indent="-342900">
              <a:spcAft>
                <a:spcPts val="1200"/>
              </a:spcAft>
            </a:pPr>
            <a:r>
              <a:rPr lang="en-US" sz="2000" dirty="0"/>
              <a:t>Timothy </a:t>
            </a:r>
            <a:r>
              <a:rPr lang="en-US" sz="2000" dirty="0" err="1"/>
              <a:t>Goetzinger</a:t>
            </a:r>
            <a:r>
              <a:rPr lang="en-US" sz="2000" dirty="0"/>
              <a:t>, Department of Housing and Community Affairs (DHCA); ICH Strategic Planning Committee</a:t>
            </a:r>
          </a:p>
          <a:p>
            <a:pPr marL="617538" lvl="1" indent="-342900">
              <a:spcAft>
                <a:spcPts val="1200"/>
              </a:spcAft>
            </a:pPr>
            <a:r>
              <a:rPr lang="en-US" sz="2000" dirty="0"/>
              <a:t>Linda McMillan, County Council</a:t>
            </a:r>
          </a:p>
          <a:p>
            <a:pPr marL="617538" lvl="1" indent="-342900">
              <a:spcAft>
                <a:spcPts val="1200"/>
              </a:spcAft>
            </a:pPr>
            <a:r>
              <a:rPr lang="en-US" sz="2000" dirty="0"/>
              <a:t>Garnet Nelson, Department of  Veteran Affairs</a:t>
            </a:r>
          </a:p>
          <a:p>
            <a:pPr marL="617538" lvl="1" indent="-342900">
              <a:spcAft>
                <a:spcPts val="1200"/>
              </a:spcAft>
            </a:pPr>
            <a:r>
              <a:rPr lang="en-US" sz="2000" dirty="0"/>
              <a:t>Richard Schaffer, DHHS - Behavioral Health</a:t>
            </a:r>
          </a:p>
        </p:txBody>
      </p:sp>
      <p:sp>
        <p:nvSpPr>
          <p:cNvPr id="3" name="Title 2"/>
          <p:cNvSpPr>
            <a:spLocks noGrp="1"/>
          </p:cNvSpPr>
          <p:nvPr>
            <p:ph type="title"/>
          </p:nvPr>
        </p:nvSpPr>
        <p:spPr/>
        <p:txBody>
          <a:bodyPr/>
          <a:lstStyle/>
          <a:p>
            <a:r>
              <a:rPr lang="en-US" dirty="0"/>
              <a:t>Reallocation Committee</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7</a:t>
            </a:fld>
            <a:endParaRPr lang="en-US"/>
          </a:p>
        </p:txBody>
      </p:sp>
    </p:spTree>
    <p:extLst>
      <p:ext uri="{BB962C8B-B14F-4D97-AF65-F5344CB8AC3E}">
        <p14:creationId xmlns:p14="http://schemas.microsoft.com/office/powerpoint/2010/main" val="2458759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spcAft>
                <a:spcPts val="1800"/>
              </a:spcAft>
            </a:pPr>
            <a:r>
              <a:rPr lang="en-US" dirty="0"/>
              <a:t>All new and renewal projects will be reviewed and ranked by the CoC Allocation Committee using  per the established CoC process</a:t>
            </a:r>
          </a:p>
          <a:p>
            <a:pPr lvl="0">
              <a:spcAft>
                <a:spcPts val="1800"/>
              </a:spcAft>
            </a:pPr>
            <a:r>
              <a:rPr lang="en-US" dirty="0"/>
              <a:t>Projects will be assessed using a standard scoring tool.  Scoring Tools will be posted on the CoC Competition website by Wednesday, August 9. </a:t>
            </a:r>
          </a:p>
          <a:p>
            <a:pPr lvl="0">
              <a:spcAft>
                <a:spcPts val="1800"/>
              </a:spcAft>
            </a:pPr>
            <a:r>
              <a:rPr lang="en-US" dirty="0"/>
              <a:t> The Allocation Committee will prioritize projects based on CoC needs, project scores and to maximize the opportunity for funding.</a:t>
            </a:r>
          </a:p>
        </p:txBody>
      </p:sp>
      <p:sp>
        <p:nvSpPr>
          <p:cNvPr id="3" name="Title 2"/>
          <p:cNvSpPr>
            <a:spLocks noGrp="1"/>
          </p:cNvSpPr>
          <p:nvPr>
            <p:ph type="title"/>
          </p:nvPr>
        </p:nvSpPr>
        <p:spPr/>
        <p:txBody>
          <a:bodyPr/>
          <a:lstStyle/>
          <a:p>
            <a:r>
              <a:rPr lang="en-US" dirty="0" err="1"/>
              <a:t>CoC</a:t>
            </a:r>
            <a:r>
              <a:rPr lang="en-US" dirty="0"/>
              <a:t> Ranking and Review Process</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8</a:t>
            </a:fld>
            <a:endParaRPr lang="en-US"/>
          </a:p>
        </p:txBody>
      </p:sp>
    </p:spTree>
    <p:extLst>
      <p:ext uri="{BB962C8B-B14F-4D97-AF65-F5344CB8AC3E}">
        <p14:creationId xmlns:p14="http://schemas.microsoft.com/office/powerpoint/2010/main" val="267856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nSpc>
                <a:spcPct val="110000"/>
              </a:lnSpc>
              <a:spcAft>
                <a:spcPts val="1200"/>
              </a:spcAft>
            </a:pPr>
            <a:r>
              <a:rPr lang="en-US" sz="2200" dirty="0"/>
              <a:t>Project applications are eligible for renewal if the current  grant term expires during calendar year 2018. </a:t>
            </a:r>
          </a:p>
          <a:p>
            <a:pPr lvl="0">
              <a:lnSpc>
                <a:spcPct val="110000"/>
              </a:lnSpc>
              <a:spcAft>
                <a:spcPts val="1200"/>
              </a:spcAft>
            </a:pPr>
            <a:r>
              <a:rPr lang="en-US" sz="2200" dirty="0"/>
              <a:t>All renewals are for a one year term. </a:t>
            </a:r>
          </a:p>
          <a:p>
            <a:pPr lvl="0">
              <a:lnSpc>
                <a:spcPct val="110000"/>
              </a:lnSpc>
              <a:spcAft>
                <a:spcPts val="1200"/>
              </a:spcAft>
            </a:pPr>
            <a:r>
              <a:rPr lang="en-US" sz="2200" dirty="0"/>
              <a:t>All applicants should closely review the renewal project detailed instructions, instructional guides and funding announcements to assure that applications are completed correctly.</a:t>
            </a:r>
          </a:p>
          <a:p>
            <a:pPr lvl="0">
              <a:lnSpc>
                <a:spcPct val="110000"/>
              </a:lnSpc>
              <a:spcAft>
                <a:spcPts val="1200"/>
              </a:spcAft>
            </a:pPr>
            <a:r>
              <a:rPr lang="en-US" sz="2200" dirty="0"/>
              <a:t>Renewal Project Requests will be evaluated both on the Applicant’s past CoC grant performance and Renewal Project application.</a:t>
            </a:r>
            <a:endParaRPr lang="en-US" sz="2400" dirty="0"/>
          </a:p>
          <a:p>
            <a:pPr>
              <a:lnSpc>
                <a:spcPct val="110000"/>
              </a:lnSpc>
              <a:spcAft>
                <a:spcPts val="1200"/>
              </a:spcAft>
            </a:pPr>
            <a:endParaRPr lang="en-US" sz="2400" dirty="0"/>
          </a:p>
          <a:p>
            <a:pPr marL="44450" indent="0">
              <a:lnSpc>
                <a:spcPct val="110000"/>
              </a:lnSpc>
              <a:spcAft>
                <a:spcPts val="1200"/>
              </a:spcAft>
              <a:buNone/>
            </a:pPr>
            <a:endParaRPr lang="en-US" sz="2000" dirty="0"/>
          </a:p>
          <a:p>
            <a:pPr marL="44450" indent="0">
              <a:lnSpc>
                <a:spcPct val="110000"/>
              </a:lnSpc>
              <a:spcAft>
                <a:spcPts val="1200"/>
              </a:spcAft>
              <a:buNone/>
            </a:pPr>
            <a:endParaRPr lang="en-US" sz="2400" dirty="0"/>
          </a:p>
          <a:p>
            <a:pPr>
              <a:lnSpc>
                <a:spcPct val="110000"/>
              </a:lnSpc>
              <a:spcAft>
                <a:spcPts val="1200"/>
              </a:spcAft>
            </a:pPr>
            <a:endParaRPr lang="en-US" sz="2400" dirty="0"/>
          </a:p>
          <a:p>
            <a:pPr>
              <a:lnSpc>
                <a:spcPct val="110000"/>
              </a:lnSpc>
              <a:spcAft>
                <a:spcPts val="1200"/>
              </a:spcAft>
            </a:pPr>
            <a:endParaRPr lang="en-US" dirty="0"/>
          </a:p>
        </p:txBody>
      </p:sp>
      <p:sp>
        <p:nvSpPr>
          <p:cNvPr id="3" name="Title 2"/>
          <p:cNvSpPr>
            <a:spLocks noGrp="1"/>
          </p:cNvSpPr>
          <p:nvPr>
            <p:ph type="title"/>
          </p:nvPr>
        </p:nvSpPr>
        <p:spPr/>
        <p:txBody>
          <a:bodyPr/>
          <a:lstStyle/>
          <a:p>
            <a:r>
              <a:rPr lang="en-US" dirty="0"/>
              <a:t>Renewal Projects</a:t>
            </a:r>
          </a:p>
        </p:txBody>
      </p:sp>
      <p:sp>
        <p:nvSpPr>
          <p:cNvPr id="4" name="Slide Number Placeholder 3"/>
          <p:cNvSpPr>
            <a:spLocks noGrp="1"/>
          </p:cNvSpPr>
          <p:nvPr>
            <p:ph type="sldNum" sz="quarter" idx="12"/>
          </p:nvPr>
        </p:nvSpPr>
        <p:spPr/>
        <p:txBody>
          <a:bodyPr/>
          <a:lstStyle/>
          <a:p>
            <a:pPr>
              <a:defRPr/>
            </a:pPr>
            <a:fld id="{C1F9D29D-23AC-4202-8553-62B657810CF2}" type="slidenum">
              <a:rPr lang="en-US" smtClean="0"/>
              <a:pPr>
                <a:defRPr/>
              </a:pPr>
              <a:t>9</a:t>
            </a:fld>
            <a:endParaRPr lang="en-US"/>
          </a:p>
        </p:txBody>
      </p:sp>
    </p:spTree>
    <p:extLst>
      <p:ext uri="{BB962C8B-B14F-4D97-AF65-F5344CB8AC3E}">
        <p14:creationId xmlns:p14="http://schemas.microsoft.com/office/powerpoint/2010/main" val="1796952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2604</TotalTime>
  <Words>1331</Words>
  <Application>Microsoft Office PowerPoint</Application>
  <PresentationFormat>On-screen Show (4:3)</PresentationFormat>
  <Paragraphs>190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Franklin Gothic Medium</vt:lpstr>
      <vt:lpstr>Wingdings</vt:lpstr>
      <vt:lpstr>Wingdings 2</vt:lpstr>
      <vt:lpstr>Grid</vt:lpstr>
      <vt:lpstr>2017 Continuum of Care (CoC) Competition Information Session</vt:lpstr>
      <vt:lpstr>Overview</vt:lpstr>
      <vt:lpstr>What’s New?</vt:lpstr>
      <vt:lpstr>What’s New? (Continued)</vt:lpstr>
      <vt:lpstr>What’s New? (Continued)</vt:lpstr>
      <vt:lpstr>Reallocation Process</vt:lpstr>
      <vt:lpstr>Reallocation Committee</vt:lpstr>
      <vt:lpstr>CoC Ranking and Review Process</vt:lpstr>
      <vt:lpstr>Renewal Projects</vt:lpstr>
      <vt:lpstr>Renewal Projects (Continued)</vt:lpstr>
      <vt:lpstr>Renewal Projects (Continued)</vt:lpstr>
      <vt:lpstr>Renewal Projects (Continued)</vt:lpstr>
      <vt:lpstr>Permanent Housing Bonus Project</vt:lpstr>
      <vt:lpstr>New Projects – Bonus/Reallocation </vt:lpstr>
      <vt:lpstr>New Projects – Bonus/Reallocation (Continued)</vt:lpstr>
      <vt:lpstr>New Project – Bonus/Reallocation (Continued)</vt:lpstr>
      <vt:lpstr>New Project – Bonus/Reallocation (Continued)</vt:lpstr>
      <vt:lpstr>Match and Leverage</vt:lpstr>
      <vt:lpstr>Important Deadlines </vt:lpstr>
      <vt:lpstr>Important Deadlines </vt:lpstr>
      <vt:lpstr>Important Deadlines </vt:lpstr>
      <vt:lpstr>Resources</vt:lpstr>
    </vt:vector>
  </TitlesOfParts>
  <Company>Montgomery County Govt. 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Huggins, Gloria</dc:creator>
  <cp:lastModifiedBy>Huggins, Gloria</cp:lastModifiedBy>
  <cp:revision>257</cp:revision>
  <cp:lastPrinted>2017-08-04T15:22:12Z</cp:lastPrinted>
  <dcterms:created xsi:type="dcterms:W3CDTF">2013-11-19T14:58:17Z</dcterms:created>
  <dcterms:modified xsi:type="dcterms:W3CDTF">2017-08-04T15:23:45Z</dcterms:modified>
</cp:coreProperties>
</file>