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sldIdLst>
    <p:sldId id="257" r:id="rId5"/>
    <p:sldId id="263" r:id="rId6"/>
    <p:sldId id="287" r:id="rId7"/>
    <p:sldId id="291" r:id="rId8"/>
    <p:sldId id="292" r:id="rId9"/>
    <p:sldId id="293" r:id="rId10"/>
    <p:sldId id="294" r:id="rId11"/>
    <p:sldId id="297" r:id="rId12"/>
    <p:sldId id="298" r:id="rId13"/>
    <p:sldId id="299" r:id="rId14"/>
    <p:sldId id="301" r:id="rId15"/>
    <p:sldId id="296" r:id="rId16"/>
    <p:sldId id="300" r:id="rId17"/>
    <p:sldId id="284" r:id="rId18"/>
    <p:sldId id="323" r:id="rId19"/>
    <p:sldId id="268" r:id="rId20"/>
    <p:sldId id="324" r:id="rId21"/>
    <p:sldId id="286" r:id="rId22"/>
    <p:sldId id="318" r:id="rId23"/>
    <p:sldId id="288" r:id="rId24"/>
    <p:sldId id="327" r:id="rId25"/>
    <p:sldId id="289" r:id="rId26"/>
    <p:sldId id="290" r:id="rId27"/>
    <p:sldId id="319" r:id="rId28"/>
    <p:sldId id="269" r:id="rId29"/>
    <p:sldId id="270" r:id="rId30"/>
    <p:sldId id="271" r:id="rId31"/>
    <p:sldId id="321" r:id="rId32"/>
    <p:sldId id="310" r:id="rId33"/>
    <p:sldId id="311" r:id="rId34"/>
    <p:sldId id="312" r:id="rId35"/>
    <p:sldId id="322" r:id="rId36"/>
    <p:sldId id="281" r:id="rId37"/>
    <p:sldId id="326" r:id="rId38"/>
    <p:sldId id="279" r:id="rId39"/>
    <p:sldId id="282" r:id="rId40"/>
    <p:sldId id="320" r:id="rId41"/>
    <p:sldId id="272" r:id="rId42"/>
    <p:sldId id="274" r:id="rId43"/>
    <p:sldId id="331" r:id="rId44"/>
    <p:sldId id="278" r:id="rId45"/>
    <p:sldId id="316" r:id="rId46"/>
    <p:sldId id="325" r:id="rId47"/>
    <p:sldId id="285" r:id="rId48"/>
    <p:sldId id="302" r:id="rId49"/>
    <p:sldId id="303" r:id="rId50"/>
    <p:sldId id="256" r:id="rId51"/>
    <p:sldId id="304" r:id="rId52"/>
    <p:sldId id="273" r:id="rId53"/>
    <p:sldId id="305" r:id="rId54"/>
    <p:sldId id="275" r:id="rId55"/>
    <p:sldId id="306" r:id="rId56"/>
    <p:sldId id="307" r:id="rId57"/>
    <p:sldId id="308" r:id="rId58"/>
    <p:sldId id="309" r:id="rId59"/>
    <p:sldId id="330" r:id="rId60"/>
    <p:sldId id="317" r:id="rId61"/>
    <p:sldId id="26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C37DE8-268B-4354-8997-80CF8B5F95AF}" v="108" dt="2021-12-14T14:59:42.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snapToGrid="0">
      <p:cViewPr varScale="1">
        <p:scale>
          <a:sx n="69" d="100"/>
          <a:sy n="69"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1E04D-95B9-4E81-A366-D6B1A3F5E7AD}" type="datetimeFigureOut">
              <a:rPr lang="en-US" smtClean="0"/>
              <a:t>12/14/2021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53892-E247-49A7-A3F0-3F68A50896F6}" type="slidenum">
              <a:rPr lang="en-US" smtClean="0"/>
              <a:t>‹#›</a:t>
            </a:fld>
            <a:endParaRPr lang="en-US" dirty="0"/>
          </a:p>
        </p:txBody>
      </p:sp>
    </p:spTree>
    <p:extLst>
      <p:ext uri="{BB962C8B-B14F-4D97-AF65-F5344CB8AC3E}">
        <p14:creationId xmlns:p14="http://schemas.microsoft.com/office/powerpoint/2010/main" val="3074178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453892-E247-49A7-A3F0-3F68A50896F6}" type="slidenum">
              <a:rPr lang="en-US" smtClean="0"/>
              <a:t>9</a:t>
            </a:fld>
            <a:endParaRPr lang="en-US" dirty="0"/>
          </a:p>
        </p:txBody>
      </p:sp>
    </p:spTree>
    <p:extLst>
      <p:ext uri="{BB962C8B-B14F-4D97-AF65-F5344CB8AC3E}">
        <p14:creationId xmlns:p14="http://schemas.microsoft.com/office/powerpoint/2010/main" val="2919337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21ED03-915B-46F6-9B5C-5F7E3244D6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A68DE7E-B50A-46C1-B1CC-B727255EB5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392DF85A-9F01-4A9D-9219-7ED6F9568C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79400">
              <a:spcBef>
                <a:spcPct val="30000"/>
              </a:spcBef>
              <a:defRPr sz="1200">
                <a:solidFill>
                  <a:schemeClr val="tx1"/>
                </a:solidFill>
                <a:latin typeface="Calibri" panose="020F0502020204030204" pitchFamily="34" charset="0"/>
              </a:defRPr>
            </a:lvl2pPr>
            <a:lvl3pPr marL="1136650" indent="-222250">
              <a:spcBef>
                <a:spcPct val="30000"/>
              </a:spcBef>
              <a:defRPr sz="1200">
                <a:solidFill>
                  <a:schemeClr val="tx1"/>
                </a:solidFill>
                <a:latin typeface="Calibri" panose="020F0502020204030204" pitchFamily="34" charset="0"/>
              </a:defRPr>
            </a:lvl3pPr>
            <a:lvl4pPr marL="1593850" indent="-222250">
              <a:spcBef>
                <a:spcPct val="30000"/>
              </a:spcBef>
              <a:defRPr sz="1200">
                <a:solidFill>
                  <a:schemeClr val="tx1"/>
                </a:solidFill>
                <a:latin typeface="Calibri" panose="020F0502020204030204" pitchFamily="34" charset="0"/>
              </a:defRPr>
            </a:lvl4pPr>
            <a:lvl5pPr marL="2051050" indent="-222250">
              <a:spcBef>
                <a:spcPct val="30000"/>
              </a:spcBef>
              <a:defRPr sz="1200">
                <a:solidFill>
                  <a:schemeClr val="tx1"/>
                </a:solidFill>
                <a:latin typeface="Calibri" panose="020F0502020204030204" pitchFamily="34" charset="0"/>
              </a:defRPr>
            </a:lvl5pPr>
            <a:lvl6pPr marL="2508250" indent="-222250" eaLnBrk="0" fontAlgn="base" hangingPunct="0">
              <a:spcBef>
                <a:spcPct val="30000"/>
              </a:spcBef>
              <a:spcAft>
                <a:spcPct val="0"/>
              </a:spcAft>
              <a:defRPr sz="1200">
                <a:solidFill>
                  <a:schemeClr val="tx1"/>
                </a:solidFill>
                <a:latin typeface="Calibri" panose="020F0502020204030204" pitchFamily="34" charset="0"/>
              </a:defRPr>
            </a:lvl6pPr>
            <a:lvl7pPr marL="2965450" indent="-222250" eaLnBrk="0" fontAlgn="base" hangingPunct="0">
              <a:spcBef>
                <a:spcPct val="30000"/>
              </a:spcBef>
              <a:spcAft>
                <a:spcPct val="0"/>
              </a:spcAft>
              <a:defRPr sz="1200">
                <a:solidFill>
                  <a:schemeClr val="tx1"/>
                </a:solidFill>
                <a:latin typeface="Calibri" panose="020F0502020204030204" pitchFamily="34" charset="0"/>
              </a:defRPr>
            </a:lvl7pPr>
            <a:lvl8pPr marL="3422650" indent="-222250" eaLnBrk="0" fontAlgn="base" hangingPunct="0">
              <a:spcBef>
                <a:spcPct val="30000"/>
              </a:spcBef>
              <a:spcAft>
                <a:spcPct val="0"/>
              </a:spcAft>
              <a:defRPr sz="1200">
                <a:solidFill>
                  <a:schemeClr val="tx1"/>
                </a:solidFill>
                <a:latin typeface="Calibri" panose="020F0502020204030204" pitchFamily="34" charset="0"/>
              </a:defRPr>
            </a:lvl8pPr>
            <a:lvl9pPr marL="3879850" indent="-2222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BD3F2A-469A-464C-8437-46E9B3691FF8}" type="slidenum">
              <a:rPr lang="en-US" altLang="en-US" smtClean="0">
                <a:latin typeface="Arial" panose="020B0604020202020204" pitchFamily="34" charset="0"/>
              </a:rPr>
              <a:pPr>
                <a:spcBef>
                  <a:spcPct val="0"/>
                </a:spcBef>
              </a:pPr>
              <a:t>47</a:t>
            </a:fld>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A3FAF-C818-45BE-A7AE-AC8870BF16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EC38FD-558D-4D68-8CBE-480FF9B72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62429-75BF-4AE4-8E3E-312DACE83D0B}"/>
              </a:ext>
            </a:extLst>
          </p:cNvPr>
          <p:cNvSpPr>
            <a:spLocks noGrp="1"/>
          </p:cNvSpPr>
          <p:nvPr>
            <p:ph type="dt" sz="half" idx="10"/>
          </p:nvPr>
        </p:nvSpPr>
        <p:spPr/>
        <p:txBody>
          <a:bodyPr/>
          <a:lstStyle/>
          <a:p>
            <a:fld id="{F68F0A62-D535-449F-ACA2-AE43D7335D4A}" type="datetime1">
              <a:rPr lang="en-US" smtClean="0"/>
              <a:t>12/14/2021</a:t>
            </a:fld>
            <a:endParaRPr lang="en-US" dirty="0"/>
          </a:p>
        </p:txBody>
      </p:sp>
      <p:sp>
        <p:nvSpPr>
          <p:cNvPr id="5" name="Footer Placeholder 4">
            <a:extLst>
              <a:ext uri="{FF2B5EF4-FFF2-40B4-BE49-F238E27FC236}">
                <a16:creationId xmlns:a16="http://schemas.microsoft.com/office/drawing/2014/main" id="{9BCC5F13-9B62-4F54-9EA6-99D9D9514957}"/>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AB7AD5E0-0711-4B83-A55C-C6E680795F95}"/>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283789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4199-8D72-4580-884B-9B687B2AF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80C9A9-2DEA-4015-A76F-304A7290FD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0748E-18C9-49DC-918E-F1AE48838367}"/>
              </a:ext>
            </a:extLst>
          </p:cNvPr>
          <p:cNvSpPr>
            <a:spLocks noGrp="1"/>
          </p:cNvSpPr>
          <p:nvPr>
            <p:ph type="dt" sz="half" idx="10"/>
          </p:nvPr>
        </p:nvSpPr>
        <p:spPr/>
        <p:txBody>
          <a:bodyPr/>
          <a:lstStyle/>
          <a:p>
            <a:fld id="{61E9D074-04A0-406E-9C56-88B945BE5E0A}" type="datetime1">
              <a:rPr lang="en-US" smtClean="0"/>
              <a:t>12/14/2021</a:t>
            </a:fld>
            <a:endParaRPr lang="en-US" dirty="0"/>
          </a:p>
        </p:txBody>
      </p:sp>
      <p:sp>
        <p:nvSpPr>
          <p:cNvPr id="5" name="Footer Placeholder 4">
            <a:extLst>
              <a:ext uri="{FF2B5EF4-FFF2-40B4-BE49-F238E27FC236}">
                <a16:creationId xmlns:a16="http://schemas.microsoft.com/office/drawing/2014/main" id="{3F76C84A-99AE-429B-968C-4891FB2AAEAD}"/>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CFFFC734-58EF-47F0-98A3-B591BD229849}"/>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322231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77B6F0-9402-4FD6-BF97-F07A6761BC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6F7A0-CE82-4136-AA5F-CA872F874D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FB8BE8-295C-4391-979C-4F9945966F7E}"/>
              </a:ext>
            </a:extLst>
          </p:cNvPr>
          <p:cNvSpPr>
            <a:spLocks noGrp="1"/>
          </p:cNvSpPr>
          <p:nvPr>
            <p:ph type="dt" sz="half" idx="10"/>
          </p:nvPr>
        </p:nvSpPr>
        <p:spPr/>
        <p:txBody>
          <a:bodyPr/>
          <a:lstStyle/>
          <a:p>
            <a:fld id="{2ABA433F-1F33-4169-860B-06F58C9124CF}" type="datetime1">
              <a:rPr lang="en-US" smtClean="0"/>
              <a:t>12/14/2021</a:t>
            </a:fld>
            <a:endParaRPr lang="en-US" dirty="0"/>
          </a:p>
        </p:txBody>
      </p:sp>
      <p:sp>
        <p:nvSpPr>
          <p:cNvPr id="5" name="Footer Placeholder 4">
            <a:extLst>
              <a:ext uri="{FF2B5EF4-FFF2-40B4-BE49-F238E27FC236}">
                <a16:creationId xmlns:a16="http://schemas.microsoft.com/office/drawing/2014/main" id="{B55398BB-12F2-43C0-806A-688F3AEE56D5}"/>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9771E39B-5A90-4CB7-88D2-32FF87C6E306}"/>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311841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D3765-79E1-403A-B642-F2151F2BD7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1E6B8-0AC9-4BEB-8AAC-EC3211F16B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E8FA9-6C42-4409-A35C-DBB572907A60}"/>
              </a:ext>
            </a:extLst>
          </p:cNvPr>
          <p:cNvSpPr>
            <a:spLocks noGrp="1"/>
          </p:cNvSpPr>
          <p:nvPr>
            <p:ph type="dt" sz="half" idx="10"/>
          </p:nvPr>
        </p:nvSpPr>
        <p:spPr/>
        <p:txBody>
          <a:bodyPr/>
          <a:lstStyle/>
          <a:p>
            <a:fld id="{862DA1F4-8C8F-44F8-9A9C-36CBF83AE5F1}" type="datetime1">
              <a:rPr lang="en-US" smtClean="0"/>
              <a:t>12/14/2021</a:t>
            </a:fld>
            <a:endParaRPr lang="en-US" dirty="0"/>
          </a:p>
        </p:txBody>
      </p:sp>
      <p:sp>
        <p:nvSpPr>
          <p:cNvPr id="5" name="Footer Placeholder 4">
            <a:extLst>
              <a:ext uri="{FF2B5EF4-FFF2-40B4-BE49-F238E27FC236}">
                <a16:creationId xmlns:a16="http://schemas.microsoft.com/office/drawing/2014/main" id="{B637F71B-AE60-48C3-A0C6-F618968F6086}"/>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7438036F-3DA4-4392-B6C5-B6DC4FC7D394}"/>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121834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F489C-05C6-4CBD-B6EA-FDA481C9A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629E5E-6620-4F33-A405-EA7D3FF18B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99FF55-0434-43AB-A08D-AE4D638F9D0A}"/>
              </a:ext>
            </a:extLst>
          </p:cNvPr>
          <p:cNvSpPr>
            <a:spLocks noGrp="1"/>
          </p:cNvSpPr>
          <p:nvPr>
            <p:ph type="dt" sz="half" idx="10"/>
          </p:nvPr>
        </p:nvSpPr>
        <p:spPr/>
        <p:txBody>
          <a:bodyPr/>
          <a:lstStyle/>
          <a:p>
            <a:fld id="{BA633977-1B8B-4124-BD6D-461C9F3AA062}" type="datetime1">
              <a:rPr lang="en-US" smtClean="0"/>
              <a:t>12/14/2021</a:t>
            </a:fld>
            <a:endParaRPr lang="en-US" dirty="0"/>
          </a:p>
        </p:txBody>
      </p:sp>
      <p:sp>
        <p:nvSpPr>
          <p:cNvPr id="5" name="Footer Placeholder 4">
            <a:extLst>
              <a:ext uri="{FF2B5EF4-FFF2-40B4-BE49-F238E27FC236}">
                <a16:creationId xmlns:a16="http://schemas.microsoft.com/office/drawing/2014/main" id="{6C65871D-70AA-432C-AAF0-529741F58ADD}"/>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73E7668A-EB62-44DF-B8F6-610D19D4F50C}"/>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424065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2628-D130-42E4-BBCC-5CB9434DB2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C22D99-1A69-439F-A0F2-3026811636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4E86DC-1F37-4452-B886-B1A937598A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12B0B7-A53C-4AB8-BB21-3BB6BB93C63C}"/>
              </a:ext>
            </a:extLst>
          </p:cNvPr>
          <p:cNvSpPr>
            <a:spLocks noGrp="1"/>
          </p:cNvSpPr>
          <p:nvPr>
            <p:ph type="dt" sz="half" idx="10"/>
          </p:nvPr>
        </p:nvSpPr>
        <p:spPr/>
        <p:txBody>
          <a:bodyPr/>
          <a:lstStyle/>
          <a:p>
            <a:fld id="{8BC9ADD6-FD19-4BE6-8747-96C291CC3C79}" type="datetime1">
              <a:rPr lang="en-US" smtClean="0"/>
              <a:t>12/14/2021</a:t>
            </a:fld>
            <a:endParaRPr lang="en-US" dirty="0"/>
          </a:p>
        </p:txBody>
      </p:sp>
      <p:sp>
        <p:nvSpPr>
          <p:cNvPr id="6" name="Footer Placeholder 5">
            <a:extLst>
              <a:ext uri="{FF2B5EF4-FFF2-40B4-BE49-F238E27FC236}">
                <a16:creationId xmlns:a16="http://schemas.microsoft.com/office/drawing/2014/main" id="{19D9C0F2-B9CA-4D59-9CE1-1D94A1203447}"/>
              </a:ext>
            </a:extLst>
          </p:cNvPr>
          <p:cNvSpPr>
            <a:spLocks noGrp="1"/>
          </p:cNvSpPr>
          <p:nvPr>
            <p:ph type="ftr" sz="quarter" idx="11"/>
          </p:nvPr>
        </p:nvSpPr>
        <p:spPr/>
        <p:txBody>
          <a:bodyPr/>
          <a:lstStyle/>
          <a:p>
            <a:r>
              <a:rPr lang="en-US" dirty="0"/>
              <a:t>Virtual Procurement Fair | December 15, 2021</a:t>
            </a:r>
          </a:p>
        </p:txBody>
      </p:sp>
      <p:sp>
        <p:nvSpPr>
          <p:cNvPr id="7" name="Slide Number Placeholder 6">
            <a:extLst>
              <a:ext uri="{FF2B5EF4-FFF2-40B4-BE49-F238E27FC236}">
                <a16:creationId xmlns:a16="http://schemas.microsoft.com/office/drawing/2014/main" id="{A6CD3A19-6225-4645-A8CB-BA1A422519A4}"/>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132082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BFF7-C550-45B5-9339-D7CCCB110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470C26-D43E-4616-B48B-7532AA101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BD5B8C-ED78-4845-97F7-AFD367C42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0F5035-46CC-40EA-B878-F57BD765F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996AC-E465-4E6B-98BA-46A24212B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C4F938-D556-4848-B389-2A3BB364F08E}"/>
              </a:ext>
            </a:extLst>
          </p:cNvPr>
          <p:cNvSpPr>
            <a:spLocks noGrp="1"/>
          </p:cNvSpPr>
          <p:nvPr>
            <p:ph type="dt" sz="half" idx="10"/>
          </p:nvPr>
        </p:nvSpPr>
        <p:spPr/>
        <p:txBody>
          <a:bodyPr/>
          <a:lstStyle/>
          <a:p>
            <a:fld id="{D1E7BFDA-DD2E-475F-B2FC-F181F94B3F66}" type="datetime1">
              <a:rPr lang="en-US" smtClean="0"/>
              <a:t>12/14/2021</a:t>
            </a:fld>
            <a:endParaRPr lang="en-US" dirty="0"/>
          </a:p>
        </p:txBody>
      </p:sp>
      <p:sp>
        <p:nvSpPr>
          <p:cNvPr id="8" name="Footer Placeholder 7">
            <a:extLst>
              <a:ext uri="{FF2B5EF4-FFF2-40B4-BE49-F238E27FC236}">
                <a16:creationId xmlns:a16="http://schemas.microsoft.com/office/drawing/2014/main" id="{31F96E6C-A188-4547-9A59-713C7CB2B492}"/>
              </a:ext>
            </a:extLst>
          </p:cNvPr>
          <p:cNvSpPr>
            <a:spLocks noGrp="1"/>
          </p:cNvSpPr>
          <p:nvPr>
            <p:ph type="ftr" sz="quarter" idx="11"/>
          </p:nvPr>
        </p:nvSpPr>
        <p:spPr/>
        <p:txBody>
          <a:bodyPr/>
          <a:lstStyle/>
          <a:p>
            <a:r>
              <a:rPr lang="en-US" dirty="0"/>
              <a:t>Virtual Procurement Fair | December 15, 2021</a:t>
            </a:r>
          </a:p>
        </p:txBody>
      </p:sp>
      <p:sp>
        <p:nvSpPr>
          <p:cNvPr id="9" name="Slide Number Placeholder 8">
            <a:extLst>
              <a:ext uri="{FF2B5EF4-FFF2-40B4-BE49-F238E27FC236}">
                <a16:creationId xmlns:a16="http://schemas.microsoft.com/office/drawing/2014/main" id="{A39E467F-19C7-4F2A-8256-8DF09D83632A}"/>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390554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8EA85-A4D7-4463-9523-ACBA393A87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E204B7-C6C2-40CB-91D2-0B43E5181FF8}"/>
              </a:ext>
            </a:extLst>
          </p:cNvPr>
          <p:cNvSpPr>
            <a:spLocks noGrp="1"/>
          </p:cNvSpPr>
          <p:nvPr>
            <p:ph type="dt" sz="half" idx="10"/>
          </p:nvPr>
        </p:nvSpPr>
        <p:spPr/>
        <p:txBody>
          <a:bodyPr/>
          <a:lstStyle/>
          <a:p>
            <a:fld id="{CFA86C69-B3AA-40BA-9EC4-C53CEA6593D9}" type="datetime1">
              <a:rPr lang="en-US" smtClean="0"/>
              <a:t>12/14/2021</a:t>
            </a:fld>
            <a:endParaRPr lang="en-US" dirty="0"/>
          </a:p>
        </p:txBody>
      </p:sp>
      <p:sp>
        <p:nvSpPr>
          <p:cNvPr id="4" name="Footer Placeholder 3">
            <a:extLst>
              <a:ext uri="{FF2B5EF4-FFF2-40B4-BE49-F238E27FC236}">
                <a16:creationId xmlns:a16="http://schemas.microsoft.com/office/drawing/2014/main" id="{4227CE35-5D73-4988-80A2-6FAED343CC36}"/>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2091D552-0F06-4716-8B8C-BC0A0DCD74FA}"/>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243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385CDD-72D9-4E54-B111-6BDBB22EB8B5}"/>
              </a:ext>
            </a:extLst>
          </p:cNvPr>
          <p:cNvSpPr>
            <a:spLocks noGrp="1"/>
          </p:cNvSpPr>
          <p:nvPr>
            <p:ph type="dt" sz="half" idx="10"/>
          </p:nvPr>
        </p:nvSpPr>
        <p:spPr/>
        <p:txBody>
          <a:bodyPr/>
          <a:lstStyle/>
          <a:p>
            <a:fld id="{3753CBDC-628D-4B4A-953C-339EF2AAB737}" type="datetime1">
              <a:rPr lang="en-US" smtClean="0"/>
              <a:t>12/14/2021</a:t>
            </a:fld>
            <a:endParaRPr lang="en-US" dirty="0"/>
          </a:p>
        </p:txBody>
      </p:sp>
      <p:sp>
        <p:nvSpPr>
          <p:cNvPr id="3" name="Footer Placeholder 2">
            <a:extLst>
              <a:ext uri="{FF2B5EF4-FFF2-40B4-BE49-F238E27FC236}">
                <a16:creationId xmlns:a16="http://schemas.microsoft.com/office/drawing/2014/main" id="{EB808CFA-0D38-4BA5-9FD8-B1C7F3286F91}"/>
              </a:ext>
            </a:extLst>
          </p:cNvPr>
          <p:cNvSpPr>
            <a:spLocks noGrp="1"/>
          </p:cNvSpPr>
          <p:nvPr>
            <p:ph type="ftr" sz="quarter" idx="11"/>
          </p:nvPr>
        </p:nvSpPr>
        <p:spPr/>
        <p:txBody>
          <a:bodyPr/>
          <a:lstStyle/>
          <a:p>
            <a:r>
              <a:rPr lang="en-US" dirty="0"/>
              <a:t>Virtual Procurement Fair | December 15, 2021</a:t>
            </a:r>
          </a:p>
        </p:txBody>
      </p:sp>
      <p:sp>
        <p:nvSpPr>
          <p:cNvPr id="4" name="Slide Number Placeholder 3">
            <a:extLst>
              <a:ext uri="{FF2B5EF4-FFF2-40B4-BE49-F238E27FC236}">
                <a16:creationId xmlns:a16="http://schemas.microsoft.com/office/drawing/2014/main" id="{9E14A23E-EB44-45F9-AE5F-A52ECC2374EB}"/>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3112463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686F-3836-4352-BE94-F40FAC1F1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6DF161-04B4-4715-A0E4-53852B1A3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6325D3-94BA-4316-94F6-4BE1FBC8DE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19F23-722C-46E6-AD30-759A0E3556C7}"/>
              </a:ext>
            </a:extLst>
          </p:cNvPr>
          <p:cNvSpPr>
            <a:spLocks noGrp="1"/>
          </p:cNvSpPr>
          <p:nvPr>
            <p:ph type="dt" sz="half" idx="10"/>
          </p:nvPr>
        </p:nvSpPr>
        <p:spPr/>
        <p:txBody>
          <a:bodyPr/>
          <a:lstStyle/>
          <a:p>
            <a:fld id="{42DEDC02-2E5A-4253-A7C1-E7E1AC0B76CA}" type="datetime1">
              <a:rPr lang="en-US" smtClean="0"/>
              <a:t>12/14/2021</a:t>
            </a:fld>
            <a:endParaRPr lang="en-US" dirty="0"/>
          </a:p>
        </p:txBody>
      </p:sp>
      <p:sp>
        <p:nvSpPr>
          <p:cNvPr id="6" name="Footer Placeholder 5">
            <a:extLst>
              <a:ext uri="{FF2B5EF4-FFF2-40B4-BE49-F238E27FC236}">
                <a16:creationId xmlns:a16="http://schemas.microsoft.com/office/drawing/2014/main" id="{F0DDC86A-FA68-45E1-9D9F-8EC11D18F5BF}"/>
              </a:ext>
            </a:extLst>
          </p:cNvPr>
          <p:cNvSpPr>
            <a:spLocks noGrp="1"/>
          </p:cNvSpPr>
          <p:nvPr>
            <p:ph type="ftr" sz="quarter" idx="11"/>
          </p:nvPr>
        </p:nvSpPr>
        <p:spPr/>
        <p:txBody>
          <a:bodyPr/>
          <a:lstStyle/>
          <a:p>
            <a:r>
              <a:rPr lang="en-US" dirty="0"/>
              <a:t>Virtual Procurement Fair | December 15, 2021</a:t>
            </a:r>
          </a:p>
        </p:txBody>
      </p:sp>
      <p:sp>
        <p:nvSpPr>
          <p:cNvPr id="7" name="Slide Number Placeholder 6">
            <a:extLst>
              <a:ext uri="{FF2B5EF4-FFF2-40B4-BE49-F238E27FC236}">
                <a16:creationId xmlns:a16="http://schemas.microsoft.com/office/drawing/2014/main" id="{C7ADA2F0-7D0A-4E93-AF35-6C617F04378D}"/>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2242631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3AAF-441C-4076-8687-98A47416A6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95010D-9C8B-47AA-896B-3D99678384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78591E0-6D7A-4326-8FA5-CBCDD8170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7788-8AB9-4E25-9245-1A3A9EC3C733}"/>
              </a:ext>
            </a:extLst>
          </p:cNvPr>
          <p:cNvSpPr>
            <a:spLocks noGrp="1"/>
          </p:cNvSpPr>
          <p:nvPr>
            <p:ph type="dt" sz="half" idx="10"/>
          </p:nvPr>
        </p:nvSpPr>
        <p:spPr/>
        <p:txBody>
          <a:bodyPr/>
          <a:lstStyle/>
          <a:p>
            <a:fld id="{4C56120C-1EE5-44F3-A34F-CC8F96A85CDA}" type="datetime1">
              <a:rPr lang="en-US" smtClean="0"/>
              <a:t>12/14/2021</a:t>
            </a:fld>
            <a:endParaRPr lang="en-US" dirty="0"/>
          </a:p>
        </p:txBody>
      </p:sp>
      <p:sp>
        <p:nvSpPr>
          <p:cNvPr id="6" name="Footer Placeholder 5">
            <a:extLst>
              <a:ext uri="{FF2B5EF4-FFF2-40B4-BE49-F238E27FC236}">
                <a16:creationId xmlns:a16="http://schemas.microsoft.com/office/drawing/2014/main" id="{D72C9F5D-7395-4B2F-9E3E-EBBFB76098FE}"/>
              </a:ext>
            </a:extLst>
          </p:cNvPr>
          <p:cNvSpPr>
            <a:spLocks noGrp="1"/>
          </p:cNvSpPr>
          <p:nvPr>
            <p:ph type="ftr" sz="quarter" idx="11"/>
          </p:nvPr>
        </p:nvSpPr>
        <p:spPr/>
        <p:txBody>
          <a:bodyPr/>
          <a:lstStyle/>
          <a:p>
            <a:r>
              <a:rPr lang="en-US" dirty="0"/>
              <a:t>Virtual Procurement Fair | December 15, 2021</a:t>
            </a:r>
          </a:p>
        </p:txBody>
      </p:sp>
      <p:sp>
        <p:nvSpPr>
          <p:cNvPr id="7" name="Slide Number Placeholder 6">
            <a:extLst>
              <a:ext uri="{FF2B5EF4-FFF2-40B4-BE49-F238E27FC236}">
                <a16:creationId xmlns:a16="http://schemas.microsoft.com/office/drawing/2014/main" id="{F45CA892-AE42-4136-8C7F-E7C62A45152D}"/>
              </a:ext>
            </a:extLst>
          </p:cNvPr>
          <p:cNvSpPr>
            <a:spLocks noGrp="1"/>
          </p:cNvSpPr>
          <p:nvPr>
            <p:ph type="sldNum" sz="quarter" idx="12"/>
          </p:nvPr>
        </p:nvSpPr>
        <p:spPr/>
        <p:txBody>
          <a:bodyPr/>
          <a:lstStyle/>
          <a:p>
            <a:fld id="{2FDA9ADF-92E1-40A7-B891-AC2E3CECD470}" type="slidenum">
              <a:rPr lang="en-US" smtClean="0"/>
              <a:t>‹#›</a:t>
            </a:fld>
            <a:endParaRPr lang="en-US" dirty="0"/>
          </a:p>
        </p:txBody>
      </p:sp>
    </p:spTree>
    <p:extLst>
      <p:ext uri="{BB962C8B-B14F-4D97-AF65-F5344CB8AC3E}">
        <p14:creationId xmlns:p14="http://schemas.microsoft.com/office/powerpoint/2010/main" val="302164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1928D-58BA-43C2-86CE-4B65AE2C6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E6BDDB-BED0-4D09-9E56-FC1FDFCA6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6387-516E-4764-846F-258375705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70F9F-1F8F-4ACA-8AD5-838D0F5F9237}" type="datetime1">
              <a:rPr lang="en-US" smtClean="0"/>
              <a:t>12/14/2021</a:t>
            </a:fld>
            <a:endParaRPr lang="en-US" dirty="0"/>
          </a:p>
        </p:txBody>
      </p:sp>
      <p:sp>
        <p:nvSpPr>
          <p:cNvPr id="5" name="Footer Placeholder 4">
            <a:extLst>
              <a:ext uri="{FF2B5EF4-FFF2-40B4-BE49-F238E27FC236}">
                <a16:creationId xmlns:a16="http://schemas.microsoft.com/office/drawing/2014/main" id="{4C3818F1-942A-4DD0-A16F-6097B24E9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Virtual Procurement Fair | December 15, 2021</a:t>
            </a:r>
          </a:p>
        </p:txBody>
      </p:sp>
      <p:sp>
        <p:nvSpPr>
          <p:cNvPr id="6" name="Slide Number Placeholder 5">
            <a:extLst>
              <a:ext uri="{FF2B5EF4-FFF2-40B4-BE49-F238E27FC236}">
                <a16:creationId xmlns:a16="http://schemas.microsoft.com/office/drawing/2014/main" id="{75CA1A1A-FA81-4EAC-8B5A-3AD8BDA1B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DA9ADF-92E1-40A7-B891-AC2E3CECD470}" type="slidenum">
              <a:rPr lang="en-US" smtClean="0"/>
              <a:t>‹#›</a:t>
            </a:fld>
            <a:endParaRPr lang="en-US" dirty="0"/>
          </a:p>
        </p:txBody>
      </p:sp>
    </p:spTree>
    <p:extLst>
      <p:ext uri="{BB962C8B-B14F-4D97-AF65-F5344CB8AC3E}">
        <p14:creationId xmlns:p14="http://schemas.microsoft.com/office/powerpoint/2010/main" val="3091342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arah.giambra@montgomerycountymd.gov" TargetMode="External"/><Relationship Id="rId2" Type="http://schemas.openxmlformats.org/officeDocument/2006/relationships/hyperlink" Target="mailto:john.gillick@montgomerycountymd.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ontgomerycountymd.gov/pro"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montgomerycountymd.gov/PRO/solicitations/index.html" TargetMode="External"/><Relationship Id="rId2" Type="http://schemas.openxmlformats.org/officeDocument/2006/relationships/hyperlink" Target="https://www.montgomerycountymd.gov/PRO/about.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ntgomerycountymd.gov/pro/resources/Files/General/IFBWorkflow.pdf" TargetMode="External"/><Relationship Id="rId2" Type="http://schemas.openxmlformats.org/officeDocument/2006/relationships/hyperlink" Target="https://www.montgomerycountymd.gov/PRO/solicitations/projections.html"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montgomerycountymd.gov/pro/resources/Files/General/RFPWorkflow.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montgomerycountymd.gov/PRO/Resources/Files/General/BuyerAssignment.pdf" TargetMode="External"/><Relationship Id="rId2" Type="http://schemas.openxmlformats.org/officeDocument/2006/relationships/hyperlink" Target="http://www.montgomerycountymd.gov/PRO"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montgomerycountymd.gov/PRO/vendor-resources/index.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info.montgomerycollege.edu/offices/procurement/active-contracts.html" TargetMode="External"/><Relationship Id="rId2" Type="http://schemas.openxmlformats.org/officeDocument/2006/relationships/hyperlink" Target="https://info.montgomerycollege.edu/offices/procurement/bid-opportunities.html"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Patrick.johnson@montgomerycollege.edu" TargetMode="External"/><Relationship Id="rId2" Type="http://schemas.openxmlformats.org/officeDocument/2006/relationships/hyperlink" Target="https://info.montgomerycollege.edu/offices/procurement/"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sscwater.com/contracts"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upplierdiversity@wsscwater.com" TargetMode="External"/><Relationship Id="rId2" Type="http://schemas.openxmlformats.org/officeDocument/2006/relationships/hyperlink" Target="http://www.wsscwater.com/supplier"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rockvillemd.gov/2317/Vendor-Guid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cc02.safelinks.protection.outlook.com/?url=https%3A%2F%2Fwww.rockvillemd.gov%2FDocumentCenter%2FView%2F41517%2FProcurement-Forecast-Calendar-FY22-FY23&amp;data=04%7C01%7CBethany.Manimbo%40montgomerycountymd.gov%7Ca5229a4fcb444975fc6a08d9b9b8bbb2%7C6e01b1f9b1e54073ac97778069a0ad64%7C0%7C1%7C637745025342127932%7CUnknown%7CTWFpbGZsb3d8eyJWIjoiMC4wLjAwMDAiLCJQIjoiV2luMzIiLCJBTiI6Ik1haWwiLCJXVCI6Mn0%3D%7C2000&amp;sdata=kF%2BNPMEc3ttGsxWhhyH4dW3blJFh9IZLz3SXv6rN8UI%3D&amp;reserved=0"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emma.maryland.gov/page.aspx/en/usr/login?ReturnUrl=%2fpage.aspx%2fen%2fbuy%2fhomepage" TargetMode="External"/><Relationship Id="rId2" Type="http://schemas.openxmlformats.org/officeDocument/2006/relationships/hyperlink" Target="https://www.rockvillemd.gov/DocumentCenter/View/41517/Procurement-Forecast-Calendar-FY22-FY23"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hyperlink" Target="mailto:jblow@rockvillemd.gov" TargetMode="External"/><Relationship Id="rId7" Type="http://schemas.openxmlformats.org/officeDocument/2006/relationships/image" Target="../media/image2.jpeg"/><Relationship Id="rId2" Type="http://schemas.openxmlformats.org/officeDocument/2006/relationships/hyperlink" Target="https://www.rockvillemd.gov/231/Procurement" TargetMode="External"/><Relationship Id="rId1" Type="http://schemas.openxmlformats.org/officeDocument/2006/relationships/slideLayout" Target="../slideLayouts/slideLayout2.xml"/><Relationship Id="rId6" Type="http://schemas.openxmlformats.org/officeDocument/2006/relationships/hyperlink" Target="mailto:rwashington@rockvillemd.gov" TargetMode="External"/><Relationship Id="rId5" Type="http://schemas.openxmlformats.org/officeDocument/2006/relationships/hyperlink" Target="mailto:pryan@rockvillemd.gov" TargetMode="External"/><Relationship Id="rId4" Type="http://schemas.openxmlformats.org/officeDocument/2006/relationships/hyperlink" Target="mailto:jpierson@rockvillemd.gov"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montgomeryschoolsmd.org/uploadedFiles/departments/procurement/Procurement%20Staff%20Assignments%2011_7_19.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procurement.montgomeryschoolsmd.org/home/awards/" TargetMode="External"/><Relationship Id="rId2" Type="http://schemas.openxmlformats.org/officeDocument/2006/relationships/hyperlink" Target="http://procurement.montgomeryschoolsmd.org/home/Bids"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montgomeryschoolsmd.org/calendar/mcpsbids.aspx"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procurement@mcpsmd.org" TargetMode="External"/><Relationship Id="rId2" Type="http://schemas.openxmlformats.org/officeDocument/2006/relationships/hyperlink" Target="https://www.montgomeryschoolsmd.org/departments/procurement/vendors.aspx"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ontgomerycountymd.gov/pro"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bizzbangbuzz.blogspot.com/2010_01_01_archive.html"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ontgomerycountymd.gov/HHS-program/coo/contractmgmt/cmtcursolicits.html"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IJEOMA.OJI@MONTGOMERYCOUNTYMD.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8.xml.rels><?xml version="1.0" encoding="UTF-8" standalone="yes"?>
<Relationships xmlns="http://schemas.openxmlformats.org/package/2006/relationships"><Relationship Id="rId3" Type="http://schemas.openxmlformats.org/officeDocument/2006/relationships/hyperlink" Target="http://www.montgomerycountymd.gov/pro" TargetMode="External"/><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s://www.surveymonkey.com/r/9D3698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erson sitting at a desk&#10;&#10;Description automatically generated with medium confidence">
            <a:extLst>
              <a:ext uri="{FF2B5EF4-FFF2-40B4-BE49-F238E27FC236}">
                <a16:creationId xmlns:a16="http://schemas.microsoft.com/office/drawing/2014/main" id="{D6BE48A0-0286-4977-8E6F-4913C3C589FC}"/>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367610" y="918835"/>
            <a:ext cx="7151483" cy="4767655"/>
          </a:xfrm>
          <a:prstGeom prst="rect">
            <a:avLst/>
          </a:prstGeom>
        </p:spPr>
      </p:pic>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6798560" y="2521874"/>
            <a:ext cx="4848691" cy="1131498"/>
          </a:xfrm>
        </p:spPr>
        <p:txBody>
          <a:bodyPr>
            <a:normAutofit fontScale="90000"/>
          </a:bodyPr>
          <a:lstStyle/>
          <a:p>
            <a:pPr algn="r"/>
            <a:r>
              <a:rPr lang="en-US" sz="4800" b="1" dirty="0">
                <a:latin typeface="Arial" panose="020B0604020202020204" pitchFamily="34" charset="0"/>
                <a:cs typeface="Arial" panose="020B0604020202020204" pitchFamily="34" charset="0"/>
              </a:rPr>
              <a:t>Virtual Procurement Fair</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688026" y="354486"/>
            <a:ext cx="3959225" cy="1455737"/>
          </a:xfrm>
        </p:spPr>
      </p:pic>
      <p:sp>
        <p:nvSpPr>
          <p:cNvPr id="9" name="Rectangle 8">
            <a:extLst>
              <a:ext uri="{FF2B5EF4-FFF2-40B4-BE49-F238E27FC236}">
                <a16:creationId xmlns:a16="http://schemas.microsoft.com/office/drawing/2014/main" id="{57EF1792-F688-4E19-AFE9-A21A76C3A8A6}"/>
              </a:ext>
            </a:extLst>
          </p:cNvPr>
          <p:cNvSpPr/>
          <p:nvPr/>
        </p:nvSpPr>
        <p:spPr>
          <a:xfrm>
            <a:off x="8355653" y="3760552"/>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077525" y="4047795"/>
            <a:ext cx="4582158" cy="584775"/>
          </a:xfrm>
          <a:prstGeom prst="rect">
            <a:avLst/>
          </a:prstGeom>
          <a:noFill/>
        </p:spPr>
        <p:txBody>
          <a:bodyPr wrap="square" rtlCol="0">
            <a:spAutoFit/>
          </a:bodyPr>
          <a:lstStyle/>
          <a:p>
            <a:r>
              <a:rPr lang="en-US" sz="3200" b="1" dirty="0"/>
              <a:t>December 15, 2021</a:t>
            </a:r>
          </a:p>
        </p:txBody>
      </p:sp>
    </p:spTree>
    <p:extLst>
      <p:ext uri="{BB962C8B-B14F-4D97-AF65-F5344CB8AC3E}">
        <p14:creationId xmlns:p14="http://schemas.microsoft.com/office/powerpoint/2010/main" val="613273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28C4-DC46-4F45-B2B2-EA7F8BE76C83}"/>
              </a:ext>
            </a:extLst>
          </p:cNvPr>
          <p:cNvSpPr>
            <a:spLocks noGrp="1"/>
          </p:cNvSpPr>
          <p:nvPr>
            <p:ph type="title"/>
          </p:nvPr>
        </p:nvSpPr>
        <p:spPr>
          <a:xfrm>
            <a:off x="838200" y="524063"/>
            <a:ext cx="8417118" cy="457506"/>
          </a:xfrm>
        </p:spPr>
        <p:txBody>
          <a:bodyPr>
            <a:normAutofit fontScale="90000"/>
          </a:bodyPr>
          <a:lstStyle/>
          <a:p>
            <a:r>
              <a:rPr lang="en-US" dirty="0">
                <a:solidFill>
                  <a:srgbClr val="00516D"/>
                </a:solidFill>
              </a:rPr>
              <a:t>MCCATS &amp; LCATS RFPs </a:t>
            </a:r>
          </a:p>
        </p:txBody>
      </p:sp>
      <p:sp>
        <p:nvSpPr>
          <p:cNvPr id="3" name="Content Placeholder 2">
            <a:extLst>
              <a:ext uri="{FF2B5EF4-FFF2-40B4-BE49-F238E27FC236}">
                <a16:creationId xmlns:a16="http://schemas.microsoft.com/office/drawing/2014/main" id="{7B453848-8C79-428B-AFF1-5593A48F5F56}"/>
              </a:ext>
            </a:extLst>
          </p:cNvPr>
          <p:cNvSpPr>
            <a:spLocks noGrp="1"/>
          </p:cNvSpPr>
          <p:nvPr>
            <p:ph idx="1"/>
          </p:nvPr>
        </p:nvSpPr>
        <p:spPr>
          <a:xfrm>
            <a:off x="838200" y="1383527"/>
            <a:ext cx="10515600" cy="4086970"/>
          </a:xfrm>
        </p:spPr>
        <p:txBody>
          <a:bodyPr vert="horz" lIns="91440" tIns="45720" rIns="91440" bIns="45720" rtlCol="0" anchor="t">
            <a:normAutofit lnSpcReduction="10000"/>
          </a:bodyPr>
          <a:lstStyle/>
          <a:p>
            <a:r>
              <a:rPr lang="en-US" dirty="0"/>
              <a:t>Estimated Annual Business = $22M (combined)</a:t>
            </a:r>
            <a:br>
              <a:rPr lang="en-US" dirty="0"/>
            </a:br>
            <a:endParaRPr lang="en-US" dirty="0"/>
          </a:p>
          <a:p>
            <a:r>
              <a:rPr lang="en-US" dirty="0"/>
              <a:t>LSBRP Consulting and Technical Services (LCATS)</a:t>
            </a:r>
          </a:p>
          <a:p>
            <a:pPr lvl="1"/>
            <a:r>
              <a:rPr lang="en-US" dirty="0"/>
              <a:t>LSBRP = Local Small Business Reserve Program</a:t>
            </a:r>
          </a:p>
          <a:p>
            <a:pPr lvl="1"/>
            <a:r>
              <a:rPr lang="en-US" dirty="0"/>
              <a:t>LCATS-3 Contracts awarded to 12 vendors in June 2021</a:t>
            </a:r>
            <a:br>
              <a:rPr lang="en-US" dirty="0"/>
            </a:br>
            <a:endParaRPr lang="en-US" dirty="0"/>
          </a:p>
          <a:p>
            <a:r>
              <a:rPr lang="en-US" dirty="0"/>
              <a:t>Montgomery County Consulting and Technical Services (MCCATS)</a:t>
            </a:r>
          </a:p>
          <a:p>
            <a:pPr lvl="1"/>
            <a:r>
              <a:rPr lang="en-US" dirty="0"/>
              <a:t>MCCATS-2 Contract Expiration: 6/12/2022</a:t>
            </a:r>
            <a:endParaRPr lang="en-US" dirty="0">
              <a:cs typeface="Calibri"/>
            </a:endParaRPr>
          </a:p>
          <a:p>
            <a:pPr lvl="1"/>
            <a:r>
              <a:rPr lang="en-US" dirty="0"/>
              <a:t>MCCATS-3 RFP Planned for release in December 2021 / January 2022</a:t>
            </a:r>
          </a:p>
          <a:p>
            <a:pPr lvl="1"/>
            <a:r>
              <a:rPr lang="en-US" dirty="0"/>
              <a:t>8 Vendors will be selected for MCCATS-3</a:t>
            </a:r>
          </a:p>
          <a:p>
            <a:pPr lvl="1"/>
            <a:endParaRPr lang="en-US" dirty="0"/>
          </a:p>
        </p:txBody>
      </p:sp>
      <p:sp>
        <p:nvSpPr>
          <p:cNvPr id="7" name="Footer Placeholder 6">
            <a:extLst>
              <a:ext uri="{FF2B5EF4-FFF2-40B4-BE49-F238E27FC236}">
                <a16:creationId xmlns:a16="http://schemas.microsoft.com/office/drawing/2014/main" id="{56639628-E85E-4558-9542-699A9B102A62}"/>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26982CE4-1670-4B3F-8C85-B837974A7C8A}"/>
              </a:ext>
            </a:extLst>
          </p:cNvPr>
          <p:cNvSpPr>
            <a:spLocks noGrp="1"/>
          </p:cNvSpPr>
          <p:nvPr>
            <p:ph type="sldNum" sz="quarter" idx="12"/>
          </p:nvPr>
        </p:nvSpPr>
        <p:spPr/>
        <p:txBody>
          <a:bodyPr/>
          <a:lstStyle/>
          <a:p>
            <a:fld id="{2FDA9ADF-92E1-40A7-B891-AC2E3CECD470}" type="slidenum">
              <a:rPr lang="en-US" smtClean="0"/>
              <a:t>10</a:t>
            </a:fld>
            <a:endParaRPr lang="en-US" dirty="0"/>
          </a:p>
        </p:txBody>
      </p:sp>
    </p:spTree>
    <p:extLst>
      <p:ext uri="{BB962C8B-B14F-4D97-AF65-F5344CB8AC3E}">
        <p14:creationId xmlns:p14="http://schemas.microsoft.com/office/powerpoint/2010/main" val="3251259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66D5-6EED-41F6-A4DD-09DEEAF48652}"/>
              </a:ext>
            </a:extLst>
          </p:cNvPr>
          <p:cNvSpPr>
            <a:spLocks noGrp="1"/>
          </p:cNvSpPr>
          <p:nvPr>
            <p:ph type="title"/>
          </p:nvPr>
        </p:nvSpPr>
        <p:spPr>
          <a:xfrm>
            <a:off x="838200" y="521783"/>
            <a:ext cx="10515600" cy="612885"/>
          </a:xfrm>
        </p:spPr>
        <p:txBody>
          <a:bodyPr>
            <a:normAutofit fontScale="90000"/>
          </a:bodyPr>
          <a:lstStyle/>
          <a:p>
            <a:r>
              <a:rPr lang="en-US" dirty="0">
                <a:solidFill>
                  <a:srgbClr val="00516D"/>
                </a:solidFill>
              </a:rPr>
              <a:t>MCCATS Usage Statistics</a:t>
            </a:r>
          </a:p>
        </p:txBody>
      </p:sp>
      <p:pic>
        <p:nvPicPr>
          <p:cNvPr id="14" name="Picture 13">
            <a:extLst>
              <a:ext uri="{FF2B5EF4-FFF2-40B4-BE49-F238E27FC236}">
                <a16:creationId xmlns:a16="http://schemas.microsoft.com/office/drawing/2014/main" id="{27C3B2CE-DE8B-4BA7-BEB2-C12D7F49DD7C}"/>
              </a:ext>
            </a:extLst>
          </p:cNvPr>
          <p:cNvPicPr>
            <a:picLocks noChangeAspect="1"/>
          </p:cNvPicPr>
          <p:nvPr/>
        </p:nvPicPr>
        <p:blipFill>
          <a:blip r:embed="rId2"/>
          <a:stretch>
            <a:fillRect/>
          </a:stretch>
        </p:blipFill>
        <p:spPr>
          <a:xfrm>
            <a:off x="1060362" y="1754489"/>
            <a:ext cx="5699597" cy="3425822"/>
          </a:xfrm>
          <a:prstGeom prst="rect">
            <a:avLst/>
          </a:prstGeom>
        </p:spPr>
      </p:pic>
      <p:sp>
        <p:nvSpPr>
          <p:cNvPr id="18" name="TextBox 17">
            <a:extLst>
              <a:ext uri="{FF2B5EF4-FFF2-40B4-BE49-F238E27FC236}">
                <a16:creationId xmlns:a16="http://schemas.microsoft.com/office/drawing/2014/main" id="{EF51489A-8557-4445-93DB-265FCFD3BBED}"/>
              </a:ext>
            </a:extLst>
          </p:cNvPr>
          <p:cNvSpPr txBox="1"/>
          <p:nvPr/>
        </p:nvSpPr>
        <p:spPr>
          <a:xfrm>
            <a:off x="6854505" y="1753299"/>
            <a:ext cx="4277133" cy="2308324"/>
          </a:xfrm>
          <a:prstGeom prst="rect">
            <a:avLst/>
          </a:prstGeom>
          <a:noFill/>
        </p:spPr>
        <p:txBody>
          <a:bodyPr wrap="none" lIns="91440" tIns="45720" rIns="91440" bIns="45720" rtlCol="0" anchor="t">
            <a:spAutoFit/>
          </a:bodyPr>
          <a:lstStyle/>
          <a:p>
            <a:r>
              <a:rPr lang="en-US" dirty="0"/>
              <a:t>Top Labor Categories (series):</a:t>
            </a:r>
          </a:p>
          <a:p>
            <a:pPr marL="285750" indent="-285750">
              <a:buFont typeface="Arial" panose="020B0604020202020204" pitchFamily="34" charset="0"/>
              <a:buChar char="•"/>
            </a:pPr>
            <a:r>
              <a:rPr lang="en-US" dirty="0"/>
              <a:t>IT Staff 			40%</a:t>
            </a:r>
          </a:p>
          <a:p>
            <a:pPr marL="285750" indent="-285750">
              <a:buFont typeface="Arial" panose="020B0604020202020204" pitchFamily="34" charset="0"/>
              <a:buChar char="•"/>
            </a:pPr>
            <a:r>
              <a:rPr lang="en-US" dirty="0"/>
              <a:t>ERP				14%</a:t>
            </a:r>
          </a:p>
          <a:p>
            <a:pPr marL="285750" indent="-285750">
              <a:buFont typeface="Arial" panose="020B0604020202020204" pitchFamily="34" charset="0"/>
              <a:buChar char="•"/>
            </a:pPr>
            <a:r>
              <a:rPr lang="en-US" dirty="0"/>
              <a:t>SME				10%</a:t>
            </a:r>
          </a:p>
          <a:p>
            <a:pPr marL="285750" indent="-285750">
              <a:buFont typeface="Arial" panose="020B0604020202020204" pitchFamily="34" charset="0"/>
              <a:buChar char="•"/>
            </a:pPr>
            <a:r>
              <a:rPr lang="en-US" dirty="0"/>
              <a:t>Applications Development		  8%</a:t>
            </a:r>
          </a:p>
          <a:p>
            <a:pPr marL="285750" indent="-285750">
              <a:buFont typeface="Arial" panose="020B0604020202020204" pitchFamily="34" charset="0"/>
              <a:buChar char="•"/>
            </a:pPr>
            <a:r>
              <a:rPr lang="en-US" dirty="0"/>
              <a:t>Project Management		  6%</a:t>
            </a:r>
          </a:p>
          <a:p>
            <a:pPr marL="285750" indent="-285750">
              <a:buFont typeface="Arial" panose="020B0604020202020204" pitchFamily="34" charset="0"/>
              <a:buChar char="•"/>
            </a:pPr>
            <a:r>
              <a:rPr lang="en-US" dirty="0"/>
              <a:t>IT Architect			  4%</a:t>
            </a:r>
          </a:p>
          <a:p>
            <a:pPr marL="285750" indent="-285750">
              <a:buFont typeface="Arial" panose="020B0604020202020204" pitchFamily="34" charset="0"/>
              <a:buChar char="•"/>
            </a:pPr>
            <a:r>
              <a:rPr lang="en-US" dirty="0"/>
              <a:t>Other Labor Categories		18%</a:t>
            </a:r>
          </a:p>
        </p:txBody>
      </p:sp>
      <p:sp>
        <p:nvSpPr>
          <p:cNvPr id="20" name="TextBox 19">
            <a:extLst>
              <a:ext uri="{FF2B5EF4-FFF2-40B4-BE49-F238E27FC236}">
                <a16:creationId xmlns:a16="http://schemas.microsoft.com/office/drawing/2014/main" id="{20F05665-94D2-4CE8-A414-96A7274A49DF}"/>
              </a:ext>
            </a:extLst>
          </p:cNvPr>
          <p:cNvSpPr txBox="1"/>
          <p:nvPr/>
        </p:nvSpPr>
        <p:spPr>
          <a:xfrm>
            <a:off x="2657928" y="5352176"/>
            <a:ext cx="490840" cy="307777"/>
          </a:xfrm>
          <a:prstGeom prst="rect">
            <a:avLst/>
          </a:prstGeom>
          <a:noFill/>
        </p:spPr>
        <p:txBody>
          <a:bodyPr wrap="none" rtlCol="0">
            <a:spAutoFit/>
          </a:bodyPr>
          <a:lstStyle/>
          <a:p>
            <a:r>
              <a:rPr lang="en-US" sz="1400" dirty="0">
                <a:solidFill>
                  <a:schemeClr val="bg1"/>
                </a:solidFill>
              </a:rPr>
              <a:t>HHS</a:t>
            </a:r>
          </a:p>
        </p:txBody>
      </p:sp>
      <p:sp>
        <p:nvSpPr>
          <p:cNvPr id="21" name="TextBox 20">
            <a:extLst>
              <a:ext uri="{FF2B5EF4-FFF2-40B4-BE49-F238E27FC236}">
                <a16:creationId xmlns:a16="http://schemas.microsoft.com/office/drawing/2014/main" id="{96CB072C-3988-41E8-8B18-24E1692DE3D7}"/>
              </a:ext>
            </a:extLst>
          </p:cNvPr>
          <p:cNvSpPr txBox="1"/>
          <p:nvPr/>
        </p:nvSpPr>
        <p:spPr>
          <a:xfrm>
            <a:off x="2200723" y="4731551"/>
            <a:ext cx="426720" cy="307777"/>
          </a:xfrm>
          <a:prstGeom prst="rect">
            <a:avLst/>
          </a:prstGeom>
          <a:noFill/>
        </p:spPr>
        <p:txBody>
          <a:bodyPr wrap="none" rtlCol="0">
            <a:spAutoFit/>
          </a:bodyPr>
          <a:lstStyle/>
          <a:p>
            <a:r>
              <a:rPr lang="en-US" sz="1400" dirty="0">
                <a:solidFill>
                  <a:schemeClr val="bg1"/>
                </a:solidFill>
              </a:rPr>
              <a:t>FIN</a:t>
            </a:r>
          </a:p>
        </p:txBody>
      </p:sp>
      <p:sp>
        <p:nvSpPr>
          <p:cNvPr id="22" name="TextBox 21">
            <a:extLst>
              <a:ext uri="{FF2B5EF4-FFF2-40B4-BE49-F238E27FC236}">
                <a16:creationId xmlns:a16="http://schemas.microsoft.com/office/drawing/2014/main" id="{3E6EACCC-7025-4486-9089-B8CA1ED21395}"/>
              </a:ext>
            </a:extLst>
          </p:cNvPr>
          <p:cNvSpPr txBox="1"/>
          <p:nvPr/>
        </p:nvSpPr>
        <p:spPr>
          <a:xfrm>
            <a:off x="2243101" y="4253903"/>
            <a:ext cx="471604" cy="307777"/>
          </a:xfrm>
          <a:prstGeom prst="rect">
            <a:avLst/>
          </a:prstGeom>
          <a:noFill/>
        </p:spPr>
        <p:txBody>
          <a:bodyPr wrap="none" rtlCol="0">
            <a:spAutoFit/>
          </a:bodyPr>
          <a:lstStyle/>
          <a:p>
            <a:r>
              <a:rPr lang="en-US" sz="1400" dirty="0">
                <a:solidFill>
                  <a:schemeClr val="bg1"/>
                </a:solidFill>
              </a:rPr>
              <a:t>POL</a:t>
            </a:r>
          </a:p>
        </p:txBody>
      </p:sp>
      <p:sp>
        <p:nvSpPr>
          <p:cNvPr id="3" name="Footer Placeholder 2">
            <a:extLst>
              <a:ext uri="{FF2B5EF4-FFF2-40B4-BE49-F238E27FC236}">
                <a16:creationId xmlns:a16="http://schemas.microsoft.com/office/drawing/2014/main" id="{9FA631FB-8B7B-4DB6-B3E5-431892E04846}"/>
              </a:ext>
            </a:extLst>
          </p:cNvPr>
          <p:cNvSpPr>
            <a:spLocks noGrp="1"/>
          </p:cNvSpPr>
          <p:nvPr>
            <p:ph type="ftr" sz="quarter" idx="11"/>
          </p:nvPr>
        </p:nvSpPr>
        <p:spPr/>
        <p:txBody>
          <a:bodyPr/>
          <a:lstStyle/>
          <a:p>
            <a:r>
              <a:rPr lang="en-US" dirty="0"/>
              <a:t>Virtual Procurement Fair | December 15, 2021</a:t>
            </a:r>
          </a:p>
        </p:txBody>
      </p:sp>
      <p:sp>
        <p:nvSpPr>
          <p:cNvPr id="4" name="Slide Number Placeholder 3">
            <a:extLst>
              <a:ext uri="{FF2B5EF4-FFF2-40B4-BE49-F238E27FC236}">
                <a16:creationId xmlns:a16="http://schemas.microsoft.com/office/drawing/2014/main" id="{D7326431-9D89-41AB-952D-D9461AE6636D}"/>
              </a:ext>
            </a:extLst>
          </p:cNvPr>
          <p:cNvSpPr>
            <a:spLocks noGrp="1"/>
          </p:cNvSpPr>
          <p:nvPr>
            <p:ph type="sldNum" sz="quarter" idx="12"/>
          </p:nvPr>
        </p:nvSpPr>
        <p:spPr/>
        <p:txBody>
          <a:bodyPr/>
          <a:lstStyle/>
          <a:p>
            <a:fld id="{2FDA9ADF-92E1-40A7-B891-AC2E3CECD470}" type="slidenum">
              <a:rPr lang="en-US" smtClean="0"/>
              <a:t>11</a:t>
            </a:fld>
            <a:endParaRPr lang="en-US" dirty="0"/>
          </a:p>
        </p:txBody>
      </p:sp>
    </p:spTree>
    <p:extLst>
      <p:ext uri="{BB962C8B-B14F-4D97-AF65-F5344CB8AC3E}">
        <p14:creationId xmlns:p14="http://schemas.microsoft.com/office/powerpoint/2010/main" val="397404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28C4-DC46-4F45-B2B2-EA7F8BE76C83}"/>
              </a:ext>
            </a:extLst>
          </p:cNvPr>
          <p:cNvSpPr>
            <a:spLocks noGrp="1"/>
          </p:cNvSpPr>
          <p:nvPr>
            <p:ph type="title"/>
          </p:nvPr>
        </p:nvSpPr>
        <p:spPr>
          <a:xfrm>
            <a:off x="838200" y="483744"/>
            <a:ext cx="8542351" cy="551844"/>
          </a:xfrm>
        </p:spPr>
        <p:txBody>
          <a:bodyPr>
            <a:normAutofit fontScale="90000"/>
          </a:bodyPr>
          <a:lstStyle/>
          <a:p>
            <a:r>
              <a:rPr lang="en-US" dirty="0">
                <a:solidFill>
                  <a:srgbClr val="00516D"/>
                </a:solidFill>
              </a:rPr>
              <a:t>IT Commodities Contract Series</a:t>
            </a:r>
          </a:p>
        </p:txBody>
      </p:sp>
      <p:sp>
        <p:nvSpPr>
          <p:cNvPr id="3" name="Content Placeholder 2">
            <a:extLst>
              <a:ext uri="{FF2B5EF4-FFF2-40B4-BE49-F238E27FC236}">
                <a16:creationId xmlns:a16="http://schemas.microsoft.com/office/drawing/2014/main" id="{7B453848-8C79-428B-AFF1-5593A48F5F56}"/>
              </a:ext>
            </a:extLst>
          </p:cNvPr>
          <p:cNvSpPr>
            <a:spLocks noGrp="1"/>
          </p:cNvSpPr>
          <p:nvPr>
            <p:ph idx="1"/>
          </p:nvPr>
        </p:nvSpPr>
        <p:spPr>
          <a:xfrm>
            <a:off x="736126" y="1396255"/>
            <a:ext cx="10515600" cy="4193512"/>
          </a:xfrm>
        </p:spPr>
        <p:txBody>
          <a:bodyPr vert="horz" lIns="91440" tIns="45720" rIns="91440" bIns="45720" rtlCol="0" anchor="t">
            <a:normAutofit fontScale="85000" lnSpcReduction="10000"/>
          </a:bodyPr>
          <a:lstStyle/>
          <a:p>
            <a:r>
              <a:rPr lang="en-US" dirty="0"/>
              <a:t>IT Commodities (Series of Contracts)</a:t>
            </a:r>
          </a:p>
          <a:p>
            <a:pPr lvl="1"/>
            <a:r>
              <a:rPr lang="en-US" dirty="0"/>
              <a:t>The County has awarded IT Commodities contracts with 7 vendors, pursuant to RFP issued in 2014</a:t>
            </a:r>
          </a:p>
          <a:p>
            <a:pPr lvl="1"/>
            <a:r>
              <a:rPr lang="en-US" dirty="0"/>
              <a:t>The County issues a Request for Quotation (RFQ) outlining the County’s IT commodity and associated services requirements to all contracted IT Commodities vendors</a:t>
            </a:r>
          </a:p>
          <a:p>
            <a:pPr lvl="1"/>
            <a:r>
              <a:rPr lang="en-US" dirty="0"/>
              <a:t>The County reviews the quotes received and selects the quotation that best meets the County’s requirements</a:t>
            </a:r>
          </a:p>
          <a:p>
            <a:pPr lvl="1"/>
            <a:r>
              <a:rPr lang="en-US" dirty="0"/>
              <a:t>This process is designed to ensure competitive prices are submitted for all IT Commodities and associated services required by the County</a:t>
            </a:r>
            <a:br>
              <a:rPr lang="en-US" dirty="0"/>
            </a:br>
            <a:endParaRPr lang="en-US" dirty="0"/>
          </a:p>
          <a:p>
            <a:r>
              <a:rPr lang="en-US" dirty="0"/>
              <a:t>IT Commodities</a:t>
            </a:r>
          </a:p>
          <a:p>
            <a:pPr lvl="1"/>
            <a:r>
              <a:rPr lang="en-US" dirty="0"/>
              <a:t>Estimated Annual Business: $12.5M</a:t>
            </a:r>
          </a:p>
          <a:p>
            <a:pPr lvl="1"/>
            <a:r>
              <a:rPr lang="en-US" dirty="0"/>
              <a:t>Contract Expiration: 09/25/2022</a:t>
            </a:r>
            <a:endParaRPr lang="en-US" dirty="0">
              <a:cs typeface="Calibri"/>
            </a:endParaRPr>
          </a:p>
          <a:p>
            <a:pPr lvl="1"/>
            <a:r>
              <a:rPr lang="en-US" dirty="0"/>
              <a:t>RFP Planned in FY22</a:t>
            </a:r>
          </a:p>
          <a:p>
            <a:pPr lvl="1"/>
            <a:endParaRPr lang="en-US" dirty="0"/>
          </a:p>
        </p:txBody>
      </p:sp>
      <p:sp>
        <p:nvSpPr>
          <p:cNvPr id="7" name="Footer Placeholder 6">
            <a:extLst>
              <a:ext uri="{FF2B5EF4-FFF2-40B4-BE49-F238E27FC236}">
                <a16:creationId xmlns:a16="http://schemas.microsoft.com/office/drawing/2014/main" id="{A6B52B83-3B21-4073-B3E3-69D84BAD2104}"/>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1C75D965-360A-4FF4-B794-9A77E9C07695}"/>
              </a:ext>
            </a:extLst>
          </p:cNvPr>
          <p:cNvSpPr>
            <a:spLocks noGrp="1"/>
          </p:cNvSpPr>
          <p:nvPr>
            <p:ph type="sldNum" sz="quarter" idx="12"/>
          </p:nvPr>
        </p:nvSpPr>
        <p:spPr/>
        <p:txBody>
          <a:bodyPr/>
          <a:lstStyle/>
          <a:p>
            <a:fld id="{2FDA9ADF-92E1-40A7-B891-AC2E3CECD470}" type="slidenum">
              <a:rPr lang="en-US" smtClean="0"/>
              <a:t>12</a:t>
            </a:fld>
            <a:endParaRPr lang="en-US" dirty="0"/>
          </a:p>
        </p:txBody>
      </p:sp>
    </p:spTree>
    <p:extLst>
      <p:ext uri="{BB962C8B-B14F-4D97-AF65-F5344CB8AC3E}">
        <p14:creationId xmlns:p14="http://schemas.microsoft.com/office/powerpoint/2010/main" val="216708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28C4-DC46-4F45-B2B2-EA7F8BE76C83}"/>
              </a:ext>
            </a:extLst>
          </p:cNvPr>
          <p:cNvSpPr>
            <a:spLocks noGrp="1"/>
          </p:cNvSpPr>
          <p:nvPr>
            <p:ph type="title"/>
          </p:nvPr>
        </p:nvSpPr>
        <p:spPr>
          <a:xfrm>
            <a:off x="838200" y="556210"/>
            <a:ext cx="8089345" cy="551844"/>
          </a:xfrm>
        </p:spPr>
        <p:txBody>
          <a:bodyPr>
            <a:normAutofit fontScale="90000"/>
          </a:bodyPr>
          <a:lstStyle/>
          <a:p>
            <a:r>
              <a:rPr lang="en-US" dirty="0">
                <a:solidFill>
                  <a:srgbClr val="00516D"/>
                </a:solidFill>
              </a:rPr>
              <a:t>IT Commodities - Examples</a:t>
            </a:r>
          </a:p>
        </p:txBody>
      </p:sp>
      <p:sp>
        <p:nvSpPr>
          <p:cNvPr id="3" name="Content Placeholder 2">
            <a:extLst>
              <a:ext uri="{FF2B5EF4-FFF2-40B4-BE49-F238E27FC236}">
                <a16:creationId xmlns:a16="http://schemas.microsoft.com/office/drawing/2014/main" id="{7B453848-8C79-428B-AFF1-5593A48F5F56}"/>
              </a:ext>
            </a:extLst>
          </p:cNvPr>
          <p:cNvSpPr>
            <a:spLocks noGrp="1"/>
          </p:cNvSpPr>
          <p:nvPr>
            <p:ph idx="1"/>
          </p:nvPr>
        </p:nvSpPr>
        <p:spPr>
          <a:xfrm>
            <a:off x="838200" y="1375577"/>
            <a:ext cx="10685016" cy="4405022"/>
          </a:xfrm>
        </p:spPr>
        <p:txBody>
          <a:bodyPr>
            <a:normAutofit lnSpcReduction="10000"/>
          </a:bodyPr>
          <a:lstStyle/>
          <a:p>
            <a:r>
              <a:rPr lang="en-US" dirty="0"/>
              <a:t>Examples of IT Commodities purchased under these contracts include:</a:t>
            </a:r>
          </a:p>
          <a:p>
            <a:pPr lvl="1"/>
            <a:r>
              <a:rPr lang="en-US" sz="2000" dirty="0"/>
              <a:t>COTS Software products, installation, training, maintenance</a:t>
            </a:r>
          </a:p>
          <a:p>
            <a:pPr lvl="1"/>
            <a:r>
              <a:rPr lang="en-US" sz="2000" dirty="0"/>
              <a:t>IT Hardware such as specialized servers, custom desktop computers, custom laptops, monitors, printers, plotters, scanners, hard drives, network equipment, telecommunications equipment, cable TV equipment, etc.</a:t>
            </a:r>
          </a:p>
          <a:p>
            <a:pPr lvl="1"/>
            <a:r>
              <a:rPr lang="en-US" sz="2000" dirty="0"/>
              <a:t>The County may also purchase services associated with IT Commodities purchased including installation, training and maintenance plans and services offered by the original equipment manufacturer or software developer.</a:t>
            </a:r>
          </a:p>
          <a:p>
            <a:r>
              <a:rPr lang="en-US" dirty="0"/>
              <a:t>Examples of items NOT included under this contract:</a:t>
            </a:r>
          </a:p>
          <a:p>
            <a:pPr lvl="1"/>
            <a:r>
              <a:rPr lang="en-US" sz="2000" dirty="0"/>
              <a:t>Consumable products such as toner, paper, CDs or other office products</a:t>
            </a:r>
          </a:p>
          <a:p>
            <a:pPr lvl="1"/>
            <a:r>
              <a:rPr lang="en-US" sz="2000" dirty="0"/>
              <a:t>Copiers</a:t>
            </a:r>
          </a:p>
          <a:p>
            <a:pPr lvl="1"/>
            <a:r>
              <a:rPr lang="en-US" sz="2000" dirty="0"/>
              <a:t>Cellular telephones and service</a:t>
            </a:r>
          </a:p>
          <a:p>
            <a:pPr lvl="1"/>
            <a:r>
              <a:rPr lang="en-US" sz="2000" dirty="0"/>
              <a:t>Endpoint Devices: Personal Computers, Tablets, Workstations and Laptops</a:t>
            </a:r>
          </a:p>
        </p:txBody>
      </p:sp>
      <p:sp>
        <p:nvSpPr>
          <p:cNvPr id="7" name="Footer Placeholder 6">
            <a:extLst>
              <a:ext uri="{FF2B5EF4-FFF2-40B4-BE49-F238E27FC236}">
                <a16:creationId xmlns:a16="http://schemas.microsoft.com/office/drawing/2014/main" id="{3B995123-664C-44F7-8603-2BE5122F4168}"/>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1ED0A10F-4C9B-48DB-A104-C022D40A0B9B}"/>
              </a:ext>
            </a:extLst>
          </p:cNvPr>
          <p:cNvSpPr>
            <a:spLocks noGrp="1"/>
          </p:cNvSpPr>
          <p:nvPr>
            <p:ph type="sldNum" sz="quarter" idx="12"/>
          </p:nvPr>
        </p:nvSpPr>
        <p:spPr/>
        <p:txBody>
          <a:bodyPr/>
          <a:lstStyle/>
          <a:p>
            <a:fld id="{2FDA9ADF-92E1-40A7-B891-AC2E3CECD470}" type="slidenum">
              <a:rPr lang="en-US" smtClean="0"/>
              <a:t>13</a:t>
            </a:fld>
            <a:endParaRPr lang="en-US" dirty="0"/>
          </a:p>
        </p:txBody>
      </p:sp>
    </p:spTree>
    <p:extLst>
      <p:ext uri="{BB962C8B-B14F-4D97-AF65-F5344CB8AC3E}">
        <p14:creationId xmlns:p14="http://schemas.microsoft.com/office/powerpoint/2010/main" val="293747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D4F2-2C1D-4855-AE00-8EBF93DD0639}"/>
              </a:ext>
            </a:extLst>
          </p:cNvPr>
          <p:cNvSpPr>
            <a:spLocks noGrp="1"/>
          </p:cNvSpPr>
          <p:nvPr>
            <p:ph type="title"/>
          </p:nvPr>
        </p:nvSpPr>
        <p:spPr>
          <a:xfrm>
            <a:off x="838200" y="484396"/>
            <a:ext cx="10515600" cy="700350"/>
          </a:xfrm>
        </p:spPr>
        <p:txBody>
          <a:bodyPr>
            <a:normAutofit/>
          </a:bodyPr>
          <a:lstStyle/>
          <a:p>
            <a:r>
              <a:rPr lang="en-US" sz="4000" dirty="0">
                <a:solidFill>
                  <a:srgbClr val="00516D"/>
                </a:solidFill>
              </a:rPr>
              <a:t>IT Solicitation Summary</a:t>
            </a:r>
          </a:p>
        </p:txBody>
      </p:sp>
      <p:sp>
        <p:nvSpPr>
          <p:cNvPr id="3" name="Content Placeholder 2">
            <a:extLst>
              <a:ext uri="{FF2B5EF4-FFF2-40B4-BE49-F238E27FC236}">
                <a16:creationId xmlns:a16="http://schemas.microsoft.com/office/drawing/2014/main" id="{DBAF848C-C705-4344-8222-A7A54BB60286}"/>
              </a:ext>
            </a:extLst>
          </p:cNvPr>
          <p:cNvSpPr>
            <a:spLocks noGrp="1"/>
          </p:cNvSpPr>
          <p:nvPr>
            <p:ph idx="1"/>
          </p:nvPr>
        </p:nvSpPr>
        <p:spPr>
          <a:xfrm>
            <a:off x="838200" y="1693628"/>
            <a:ext cx="10515600" cy="2703444"/>
          </a:xfrm>
        </p:spPr>
        <p:txBody>
          <a:bodyPr vert="horz" lIns="91440" tIns="45720" rIns="91440" bIns="45720" rtlCol="0" anchor="t">
            <a:normAutofit/>
          </a:bodyPr>
          <a:lstStyle/>
          <a:p>
            <a:r>
              <a:rPr lang="en-US" dirty="0">
                <a:cs typeface="Calibri"/>
              </a:rPr>
              <a:t>Planned for FY22</a:t>
            </a:r>
          </a:p>
          <a:p>
            <a:pPr lvl="1"/>
            <a:r>
              <a:rPr lang="en-US" dirty="0">
                <a:cs typeface="Calibri"/>
              </a:rPr>
              <a:t>MCCATS-3 (Professional Services)</a:t>
            </a:r>
          </a:p>
          <a:p>
            <a:pPr lvl="1"/>
            <a:r>
              <a:rPr lang="en-US" dirty="0">
                <a:cs typeface="Calibri"/>
              </a:rPr>
              <a:t>IT Commodities</a:t>
            </a:r>
          </a:p>
          <a:p>
            <a:pPr lvl="1"/>
            <a:r>
              <a:rPr lang="en-US" dirty="0">
                <a:cs typeface="Calibri"/>
              </a:rPr>
              <a:t>Desktop Computer Modernization</a:t>
            </a:r>
          </a:p>
          <a:p>
            <a:pPr lvl="1"/>
            <a:r>
              <a:rPr lang="en-US" dirty="0">
                <a:cs typeface="Calibri"/>
              </a:rPr>
              <a:t>Cable &amp; Media Production Services</a:t>
            </a:r>
          </a:p>
          <a:p>
            <a:endParaRPr lang="en-US" dirty="0">
              <a:cs typeface="Calibri"/>
            </a:endParaRPr>
          </a:p>
        </p:txBody>
      </p:sp>
      <p:sp>
        <p:nvSpPr>
          <p:cNvPr id="4" name="Footer Placeholder 3">
            <a:extLst>
              <a:ext uri="{FF2B5EF4-FFF2-40B4-BE49-F238E27FC236}">
                <a16:creationId xmlns:a16="http://schemas.microsoft.com/office/drawing/2014/main" id="{4B7E36CD-36FC-411D-825F-4FE09553E600}"/>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55C42817-E199-470A-9397-C8CCE99F4273}"/>
              </a:ext>
            </a:extLst>
          </p:cNvPr>
          <p:cNvSpPr>
            <a:spLocks noGrp="1"/>
          </p:cNvSpPr>
          <p:nvPr>
            <p:ph type="sldNum" sz="quarter" idx="12"/>
          </p:nvPr>
        </p:nvSpPr>
        <p:spPr/>
        <p:txBody>
          <a:bodyPr/>
          <a:lstStyle/>
          <a:p>
            <a:fld id="{2FDA9ADF-92E1-40A7-B891-AC2E3CECD470}" type="slidenum">
              <a:rPr lang="en-US" smtClean="0"/>
              <a:t>14</a:t>
            </a:fld>
            <a:endParaRPr lang="en-US" dirty="0"/>
          </a:p>
        </p:txBody>
      </p:sp>
    </p:spTree>
    <p:extLst>
      <p:ext uri="{BB962C8B-B14F-4D97-AF65-F5344CB8AC3E}">
        <p14:creationId xmlns:p14="http://schemas.microsoft.com/office/powerpoint/2010/main" val="75041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D4F2-2C1D-4855-AE00-8EBF93DD0639}"/>
              </a:ext>
            </a:extLst>
          </p:cNvPr>
          <p:cNvSpPr>
            <a:spLocks noGrp="1"/>
          </p:cNvSpPr>
          <p:nvPr>
            <p:ph type="title"/>
          </p:nvPr>
        </p:nvSpPr>
        <p:spPr>
          <a:xfrm>
            <a:off x="838200" y="484396"/>
            <a:ext cx="10515600" cy="700350"/>
          </a:xfrm>
        </p:spPr>
        <p:txBody>
          <a:bodyPr>
            <a:normAutofit/>
          </a:bodyPr>
          <a:lstStyle/>
          <a:p>
            <a:r>
              <a:rPr lang="en-US" sz="4000" b="1" dirty="0">
                <a:solidFill>
                  <a:srgbClr val="00516D"/>
                </a:solidFill>
              </a:rPr>
              <a:t>Contact Information</a:t>
            </a:r>
          </a:p>
        </p:txBody>
      </p:sp>
      <p:sp>
        <p:nvSpPr>
          <p:cNvPr id="3" name="Content Placeholder 2">
            <a:extLst>
              <a:ext uri="{FF2B5EF4-FFF2-40B4-BE49-F238E27FC236}">
                <a16:creationId xmlns:a16="http://schemas.microsoft.com/office/drawing/2014/main" id="{DBAF848C-C705-4344-8222-A7A54BB60286}"/>
              </a:ext>
            </a:extLst>
          </p:cNvPr>
          <p:cNvSpPr>
            <a:spLocks noGrp="1"/>
          </p:cNvSpPr>
          <p:nvPr>
            <p:ph idx="1"/>
          </p:nvPr>
        </p:nvSpPr>
        <p:spPr>
          <a:xfrm>
            <a:off x="838200" y="1693628"/>
            <a:ext cx="10515600" cy="4364272"/>
          </a:xfrm>
        </p:spPr>
        <p:txBody>
          <a:bodyPr vert="horz" lIns="91440" tIns="45720" rIns="91440" bIns="45720" rtlCol="0" anchor="t">
            <a:normAutofit lnSpcReduction="10000"/>
          </a:bodyPr>
          <a:lstStyle/>
          <a:p>
            <a:pPr marL="0" marR="0" indent="0">
              <a:spcBef>
                <a:spcPts val="0"/>
              </a:spcBef>
              <a:spcAft>
                <a:spcPts val="0"/>
              </a:spcAft>
              <a:buNone/>
            </a:pPr>
            <a:r>
              <a:rPr lang="en-US" sz="3200" b="1" dirty="0">
                <a:solidFill>
                  <a:srgbClr val="00516D"/>
                </a:solidFill>
                <a:effectLst/>
                <a:latin typeface="Arial" panose="020B0604020202020204" pitchFamily="34" charset="0"/>
                <a:ea typeface="Calibri" panose="020F0502020204030204" pitchFamily="34" charset="0"/>
              </a:rPr>
              <a:t>John Gillick, PMP</a:t>
            </a:r>
            <a:endParaRPr lang="en-US" sz="3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201F1E"/>
                </a:solidFill>
                <a:effectLst/>
                <a:latin typeface="Arial" panose="020B0604020202020204" pitchFamily="34" charset="0"/>
                <a:ea typeface="Calibri" panose="020F0502020204030204" pitchFamily="34" charset="0"/>
              </a:rPr>
              <a:t>Manager, Vendor &amp; Contract Management Team</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201F1E"/>
                </a:solidFill>
                <a:effectLst/>
                <a:latin typeface="Arial" panose="020B0604020202020204" pitchFamily="34" charset="0"/>
                <a:ea typeface="Calibri" panose="020F0502020204030204" pitchFamily="34" charset="0"/>
              </a:rPr>
              <a:t>Technology and Enterprise Business Solutions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dirty="0">
                <a:solidFill>
                  <a:srgbClr val="201F1E"/>
                </a:solidFill>
                <a:effectLst/>
                <a:latin typeface="Arial" panose="020B0604020202020204" pitchFamily="34" charset="0"/>
                <a:ea typeface="Calibri" panose="020F0502020204030204" pitchFamily="34" charset="0"/>
              </a:rPr>
              <a:t>Montgomery County Government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00516D"/>
                </a:solidFill>
                <a:effectLst/>
                <a:latin typeface="Arial" panose="020B0604020202020204" pitchFamily="34" charset="0"/>
                <a:ea typeface="Calibri" panose="020F0502020204030204" pitchFamily="34" charset="0"/>
              </a:rPr>
              <a:t>E-mail:</a:t>
            </a:r>
            <a:r>
              <a:rPr lang="en-US" sz="1800" dirty="0">
                <a:solidFill>
                  <a:srgbClr val="201F1E"/>
                </a:solidFill>
                <a:effectLst/>
                <a:latin typeface="Arial" panose="020B0604020202020204" pitchFamily="34" charset="0"/>
                <a:ea typeface="Calibri" panose="020F0502020204030204" pitchFamily="34" charset="0"/>
              </a:rPr>
              <a:t> </a:t>
            </a:r>
            <a:r>
              <a:rPr lang="en-US" sz="1800" u="sng" dirty="0">
                <a:solidFill>
                  <a:srgbClr val="201F1E"/>
                </a:solidFill>
                <a:effectLst/>
                <a:latin typeface="Arial" panose="020B0604020202020204" pitchFamily="34" charset="0"/>
                <a:ea typeface="Calibri" panose="020F0502020204030204" pitchFamily="34" charset="0"/>
                <a:hlinkClick r:id="rId2"/>
              </a:rPr>
              <a:t>john.gillick@montgomerycountymd.gov</a:t>
            </a:r>
            <a:r>
              <a:rPr lang="en-US" sz="1800" dirty="0">
                <a:solidFill>
                  <a:srgbClr val="201F1E"/>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1800" b="1" dirty="0">
                <a:solidFill>
                  <a:srgbClr val="00516D"/>
                </a:solidFill>
                <a:effectLst/>
                <a:latin typeface="Arial" panose="020B0604020202020204" pitchFamily="34" charset="0"/>
                <a:ea typeface="Calibri" panose="020F0502020204030204" pitchFamily="34" charset="0"/>
              </a:rPr>
              <a:t>Phone:</a:t>
            </a:r>
            <a:r>
              <a:rPr lang="en-US" sz="1800" dirty="0">
                <a:solidFill>
                  <a:srgbClr val="201F1E"/>
                </a:solidFill>
                <a:effectLst/>
                <a:latin typeface="Arial" panose="020B0604020202020204" pitchFamily="34" charset="0"/>
                <a:ea typeface="Calibri" panose="020F0502020204030204" pitchFamily="34" charset="0"/>
              </a:rPr>
              <a:t> 240-777-2829</a:t>
            </a:r>
          </a:p>
          <a:p>
            <a:pPr marL="0" marR="0" indent="0">
              <a:spcBef>
                <a:spcPts val="0"/>
              </a:spcBef>
              <a:spcAft>
                <a:spcPts val="0"/>
              </a:spcAft>
              <a:buNone/>
            </a:pPr>
            <a:br>
              <a:rPr lang="en-US" sz="1800" dirty="0">
                <a:solidFill>
                  <a:srgbClr val="201F1E"/>
                </a:solidFill>
                <a:effectLst/>
                <a:latin typeface="Arial" panose="020B0604020202020204" pitchFamily="34" charset="0"/>
                <a:ea typeface="Calibri" panose="020F0502020204030204" pitchFamily="34" charset="0"/>
              </a:rPr>
            </a:br>
            <a:br>
              <a:rPr lang="en-US" sz="1800" dirty="0">
                <a:solidFill>
                  <a:srgbClr val="201F1E"/>
                </a:solidFill>
                <a:effectLst/>
                <a:latin typeface="Arial" panose="020B0604020202020204" pitchFamily="34" charset="0"/>
                <a:ea typeface="Calibri" panose="020F0502020204030204" pitchFamily="34" charset="0"/>
              </a:rPr>
            </a:br>
            <a:r>
              <a:rPr lang="en-US" sz="1800" dirty="0">
                <a:solidFill>
                  <a:srgbClr val="201F1E"/>
                </a:solidFill>
                <a:effectLst/>
                <a:latin typeface="Arial" panose="020B0604020202020204" pitchFamily="34" charset="0"/>
                <a:ea typeface="Calibri" panose="020F0502020204030204" pitchFamily="34" charset="0"/>
                <a:cs typeface="Arial" panose="020B0604020202020204" pitchFamily="34" charset="0"/>
              </a:rPr>
              <a:t>Procurement-related questions:</a:t>
            </a:r>
            <a:br>
              <a:rPr lang="en-US" sz="1800" dirty="0">
                <a:solidFill>
                  <a:srgbClr val="201F1E"/>
                </a:solidFill>
                <a:effectLst/>
                <a:latin typeface="Arial" panose="020B0604020202020204" pitchFamily="34" charset="0"/>
                <a:ea typeface="Calibri" panose="020F0502020204030204" pitchFamily="34" charset="0"/>
                <a:cs typeface="Arial" panose="020B0604020202020204" pitchFamily="34" charset="0"/>
              </a:rPr>
            </a:b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3200" b="1" dirty="0">
                <a:solidFill>
                  <a:srgbClr val="1F3864"/>
                </a:solidFill>
                <a:effectLst/>
                <a:latin typeface="Arial" panose="020B0604020202020204" pitchFamily="34" charset="0"/>
                <a:ea typeface="Calibri" panose="020F0502020204030204" pitchFamily="34" charset="0"/>
                <a:cs typeface="Arial" panose="020B0604020202020204" pitchFamily="34" charset="0"/>
              </a:rPr>
              <a:t>Sarah Giambra</a:t>
            </a:r>
            <a:r>
              <a:rPr lang="en-US" sz="3200" dirty="0">
                <a:solidFill>
                  <a:srgbClr val="1F3864"/>
                </a:solidFill>
                <a:effectLst/>
                <a:latin typeface="Arial" panose="020B0604020202020204" pitchFamily="34" charset="0"/>
                <a:ea typeface="Calibri" panose="020F0502020204030204" pitchFamily="34" charset="0"/>
                <a:cs typeface="Arial" panose="020B0604020202020204" pitchFamily="34" charset="0"/>
              </a:rPr>
              <a:t> </a:t>
            </a:r>
            <a:endParaRPr lang="en-US" sz="32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800" b="1" dirty="0">
                <a:effectLst/>
                <a:latin typeface="Arial" panose="020B0604020202020204" pitchFamily="34" charset="0"/>
                <a:ea typeface="Calibri" panose="020F0502020204030204" pitchFamily="34" charset="0"/>
                <a:cs typeface="Arial" panose="020B0604020202020204" pitchFamily="34" charset="0"/>
              </a:rPr>
              <a:t>Procurement Specialist I </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Montgomery County Office of Procurement  </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E-mail: </a:t>
            </a:r>
            <a:r>
              <a:rPr lang="en-US" sz="1800" u="sng" dirty="0">
                <a:solidFill>
                  <a:srgbClr val="2F5496"/>
                </a:solidFill>
                <a:effectLst/>
                <a:latin typeface="Arial" panose="020B0604020202020204" pitchFamily="34" charset="0"/>
                <a:ea typeface="Calibri" panose="020F0502020204030204" pitchFamily="34" charset="0"/>
                <a:cs typeface="Arial" panose="020B0604020202020204" pitchFamily="34" charset="0"/>
                <a:hlinkClick r:id="rId3"/>
              </a:rPr>
              <a:t>sarah.giambra@montgomerycountymd.gov</a:t>
            </a:r>
            <a:r>
              <a:rPr lang="en-US" sz="1800" dirty="0">
                <a:solidFill>
                  <a:srgbClr val="3A5C7A"/>
                </a:solidFill>
                <a:effectLst/>
                <a:latin typeface="Arial" panose="020B060402020202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Phone: 240.777.9951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21B515E9-DAA8-4993-BD73-EAFF7D7F7FDC}"/>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3251AC99-1F5F-4B14-A924-FBED274A7A13}"/>
              </a:ext>
            </a:extLst>
          </p:cNvPr>
          <p:cNvSpPr>
            <a:spLocks noGrp="1"/>
          </p:cNvSpPr>
          <p:nvPr>
            <p:ph type="sldNum" sz="quarter" idx="12"/>
          </p:nvPr>
        </p:nvSpPr>
        <p:spPr>
          <a:xfrm>
            <a:off x="8610600" y="6356350"/>
            <a:ext cx="2743194" cy="289123"/>
          </a:xfrm>
        </p:spPr>
        <p:txBody>
          <a:bodyPr/>
          <a:lstStyle/>
          <a:p>
            <a:fld id="{2FDA9ADF-92E1-40A7-B891-AC2E3CECD470}" type="slidenum">
              <a:rPr lang="en-US" smtClean="0"/>
              <a:t>15</a:t>
            </a:fld>
            <a:endParaRPr lang="en-US" dirty="0"/>
          </a:p>
        </p:txBody>
      </p:sp>
    </p:spTree>
    <p:extLst>
      <p:ext uri="{BB962C8B-B14F-4D97-AF65-F5344CB8AC3E}">
        <p14:creationId xmlns:p14="http://schemas.microsoft.com/office/powerpoint/2010/main" val="3443278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78" y="5791328"/>
            <a:ext cx="2060691" cy="757933"/>
          </a:xfrm>
          <a:prstGeom prst="rect">
            <a:avLst/>
          </a:prstGeom>
        </p:spPr>
      </p:pic>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3D2B4D-8105-4FA9-8E6C-59884D6717BE}"/>
              </a:ext>
            </a:extLst>
          </p:cNvPr>
          <p:cNvSpPr/>
          <p:nvPr/>
        </p:nvSpPr>
        <p:spPr>
          <a:xfrm rot="13587155">
            <a:off x="-724983" y="3818544"/>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16</a:t>
            </a:fld>
            <a:endParaRPr lang="en-US" dirty="0"/>
          </a:p>
        </p:txBody>
      </p:sp>
      <p:sp>
        <p:nvSpPr>
          <p:cNvPr id="14" name="Speech Bubble: Oval 13">
            <a:extLst>
              <a:ext uri="{FF2B5EF4-FFF2-40B4-BE49-F238E27FC236}">
                <a16:creationId xmlns:a16="http://schemas.microsoft.com/office/drawing/2014/main" id="{58A29966-12BE-43DC-81CF-6F7F5DCA16A4}"/>
              </a:ext>
            </a:extLst>
          </p:cNvPr>
          <p:cNvSpPr/>
          <p:nvPr/>
        </p:nvSpPr>
        <p:spPr>
          <a:xfrm>
            <a:off x="2750328" y="632551"/>
            <a:ext cx="7627175" cy="4529021"/>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Open quotation mark with solid fill">
            <a:extLst>
              <a:ext uri="{FF2B5EF4-FFF2-40B4-BE49-F238E27FC236}">
                <a16:creationId xmlns:a16="http://schemas.microsoft.com/office/drawing/2014/main" id="{93A9EA20-E9AB-42E3-9AE3-02598D403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786" y="241695"/>
            <a:ext cx="1913989" cy="1913989"/>
          </a:xfrm>
          <a:prstGeom prst="rect">
            <a:avLst/>
          </a:prstGeom>
        </p:spPr>
      </p:pic>
      <p:pic>
        <p:nvPicPr>
          <p:cNvPr id="21" name="Graphic 20" descr="Open quotation mark with solid fill">
            <a:extLst>
              <a:ext uri="{FF2B5EF4-FFF2-40B4-BE49-F238E27FC236}">
                <a16:creationId xmlns:a16="http://schemas.microsoft.com/office/drawing/2014/main" id="{7D62B987-1954-493B-ACA3-A6A32225D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11590" y="4328825"/>
            <a:ext cx="1913989" cy="1913989"/>
          </a:xfrm>
          <a:prstGeom prst="rect">
            <a:avLst/>
          </a:prstGeom>
        </p:spPr>
      </p:pic>
      <p:sp>
        <p:nvSpPr>
          <p:cNvPr id="2" name="TextBox 1">
            <a:extLst>
              <a:ext uri="{FF2B5EF4-FFF2-40B4-BE49-F238E27FC236}">
                <a16:creationId xmlns:a16="http://schemas.microsoft.com/office/drawing/2014/main" id="{0629FA86-D6EC-47E3-9E2B-A85BDC302518}"/>
              </a:ext>
            </a:extLst>
          </p:cNvPr>
          <p:cNvSpPr txBox="1"/>
          <p:nvPr/>
        </p:nvSpPr>
        <p:spPr>
          <a:xfrm>
            <a:off x="3798165" y="1280160"/>
            <a:ext cx="5205062" cy="2769989"/>
          </a:xfrm>
          <a:prstGeom prst="rect">
            <a:avLst/>
          </a:prstGeom>
          <a:noFill/>
        </p:spPr>
        <p:txBody>
          <a:bodyPr wrap="square" rtlCol="0">
            <a:spAutoFit/>
          </a:bodyPr>
          <a:lstStyle/>
          <a:p>
            <a:pPr algn="ctr"/>
            <a:r>
              <a:rPr lang="en-US" sz="5400" b="1" dirty="0"/>
              <a:t>Questions? </a:t>
            </a:r>
          </a:p>
          <a:p>
            <a:pPr algn="ctr"/>
            <a:endParaRPr lang="en-US" sz="4000" dirty="0"/>
          </a:p>
          <a:p>
            <a:pPr algn="ctr"/>
            <a:r>
              <a:rPr lang="en-US" sz="4000" dirty="0"/>
              <a:t>Please type them in the chat box.</a:t>
            </a:r>
          </a:p>
        </p:txBody>
      </p:sp>
    </p:spTree>
    <p:extLst>
      <p:ext uri="{BB962C8B-B14F-4D97-AF65-F5344CB8AC3E}">
        <p14:creationId xmlns:p14="http://schemas.microsoft.com/office/powerpoint/2010/main" val="258840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E836-B60E-4D16-9521-E0EE03A57B67}"/>
              </a:ext>
            </a:extLst>
          </p:cNvPr>
          <p:cNvSpPr>
            <a:spLocks noGrp="1"/>
          </p:cNvSpPr>
          <p:nvPr>
            <p:ph type="title"/>
          </p:nvPr>
        </p:nvSpPr>
        <p:spPr/>
        <p:txBody>
          <a:bodyPr/>
          <a:lstStyle/>
          <a:p>
            <a:r>
              <a:rPr lang="en-US" b="1" dirty="0"/>
              <a:t>Virtual Procurement Fair</a:t>
            </a:r>
          </a:p>
        </p:txBody>
      </p:sp>
      <p:sp>
        <p:nvSpPr>
          <p:cNvPr id="3" name="Content Placeholder 2">
            <a:extLst>
              <a:ext uri="{FF2B5EF4-FFF2-40B4-BE49-F238E27FC236}">
                <a16:creationId xmlns:a16="http://schemas.microsoft.com/office/drawing/2014/main" id="{B2BAE067-7D80-48CF-B87F-9DC82835CC2B}"/>
              </a:ext>
            </a:extLst>
          </p:cNvPr>
          <p:cNvSpPr>
            <a:spLocks noGrp="1"/>
          </p:cNvSpPr>
          <p:nvPr>
            <p:ph sz="half" idx="1"/>
          </p:nvPr>
        </p:nvSpPr>
        <p:spPr>
          <a:xfrm>
            <a:off x="838200" y="1825625"/>
            <a:ext cx="8475482" cy="1888536"/>
          </a:xfrm>
        </p:spPr>
        <p:txBody>
          <a:bodyPr>
            <a:normAutofit fontScale="92500" lnSpcReduction="20000"/>
          </a:bodyPr>
          <a:lstStyle/>
          <a:p>
            <a:pPr marL="0" indent="0">
              <a:buNone/>
            </a:pPr>
            <a:r>
              <a:rPr lang="en-US" sz="3900" b="1" dirty="0"/>
              <a:t>Short Break: 9:50am – 10:00am</a:t>
            </a:r>
          </a:p>
          <a:p>
            <a:endParaRPr lang="en-US" b="1" dirty="0"/>
          </a:p>
          <a:p>
            <a:pPr marL="0" indent="0">
              <a:buNone/>
            </a:pPr>
            <a:r>
              <a:rPr lang="en-US" dirty="0"/>
              <a:t>Next session: Montgomery County Agencies Panel Discussion</a:t>
            </a:r>
          </a:p>
          <a:p>
            <a:pPr marL="0" indent="0">
              <a:buNone/>
            </a:pPr>
            <a:r>
              <a:rPr lang="en-US" dirty="0"/>
              <a:t>10:00am -10:50am</a:t>
            </a:r>
          </a:p>
          <a:p>
            <a:pPr marL="0" indent="0">
              <a:buNone/>
            </a:pPr>
            <a:endParaRPr lang="en-US" dirty="0"/>
          </a:p>
        </p:txBody>
      </p:sp>
      <p:sp>
        <p:nvSpPr>
          <p:cNvPr id="4" name="Content Placeholder 3">
            <a:extLst>
              <a:ext uri="{FF2B5EF4-FFF2-40B4-BE49-F238E27FC236}">
                <a16:creationId xmlns:a16="http://schemas.microsoft.com/office/drawing/2014/main" id="{81E76F71-98AB-4D80-B964-3743CE7A8D67}"/>
              </a:ext>
            </a:extLst>
          </p:cNvPr>
          <p:cNvSpPr>
            <a:spLocks noGrp="1"/>
          </p:cNvSpPr>
          <p:nvPr>
            <p:ph sz="half" idx="2"/>
          </p:nvPr>
        </p:nvSpPr>
        <p:spPr>
          <a:xfrm>
            <a:off x="838200" y="2940125"/>
            <a:ext cx="7092885" cy="3416225"/>
          </a:xfrm>
        </p:spPr>
        <p:txBody>
          <a:bodyPr>
            <a:normAutofit fontScale="92500" lnSpcReduction="20000"/>
          </a:bodyPr>
          <a:lstStyle/>
          <a:p>
            <a:endParaRPr lang="en-US" i="1" dirty="0"/>
          </a:p>
          <a:p>
            <a:endParaRPr lang="en-US" i="1" dirty="0"/>
          </a:p>
          <a:p>
            <a:endParaRPr lang="en-US" i="1" dirty="0"/>
          </a:p>
          <a:p>
            <a:endParaRPr lang="en-US" i="1" dirty="0"/>
          </a:p>
          <a:p>
            <a:endParaRPr lang="en-US" i="1" dirty="0"/>
          </a:p>
          <a:p>
            <a:r>
              <a:rPr lang="en-US" i="1" dirty="0"/>
              <a:t>If you missed the previous session, don’t worry! These sessions are being recorded. We will post the link on our website: </a:t>
            </a:r>
            <a:r>
              <a:rPr lang="en-US" i="1" dirty="0">
                <a:hlinkClick r:id="rId2"/>
              </a:rPr>
              <a:t>www.montgomerycountymd.gov/pro</a:t>
            </a:r>
            <a:endParaRPr lang="en-US" i="1" dirty="0"/>
          </a:p>
          <a:p>
            <a:pPr marL="0" indent="0">
              <a:buNone/>
            </a:pPr>
            <a:endParaRPr lang="en-US" i="1" dirty="0"/>
          </a:p>
        </p:txBody>
      </p:sp>
      <p:sp>
        <p:nvSpPr>
          <p:cNvPr id="5" name="Isosceles Triangle 4">
            <a:extLst>
              <a:ext uri="{FF2B5EF4-FFF2-40B4-BE49-F238E27FC236}">
                <a16:creationId xmlns:a16="http://schemas.microsoft.com/office/drawing/2014/main" id="{927F0C2C-202C-467E-B063-70DD93B6C04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82299227-45B4-4DD1-8610-6BC11CB62AFD}"/>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EE5751-A074-4611-9A44-1BD7E31E0E1B}"/>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logo&#10;&#10;Description automatically generated">
            <a:extLst>
              <a:ext uri="{FF2B5EF4-FFF2-40B4-BE49-F238E27FC236}">
                <a16:creationId xmlns:a16="http://schemas.microsoft.com/office/drawing/2014/main" id="{80F2DFC6-6408-4D8C-AE00-C0E25526F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878" y="5715128"/>
            <a:ext cx="2060691" cy="757933"/>
          </a:xfrm>
          <a:prstGeom prst="rect">
            <a:avLst/>
          </a:prstGeom>
        </p:spPr>
      </p:pic>
      <p:sp>
        <p:nvSpPr>
          <p:cNvPr id="9" name="Footer Placeholder 8">
            <a:extLst>
              <a:ext uri="{FF2B5EF4-FFF2-40B4-BE49-F238E27FC236}">
                <a16:creationId xmlns:a16="http://schemas.microsoft.com/office/drawing/2014/main" id="{8919D8AD-91F2-44CE-8679-6F3B3EC3021F}"/>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8C147122-623A-40F6-BF43-74EEDED8CD83}"/>
              </a:ext>
            </a:extLst>
          </p:cNvPr>
          <p:cNvSpPr>
            <a:spLocks noGrp="1"/>
          </p:cNvSpPr>
          <p:nvPr>
            <p:ph type="sldNum" sz="quarter" idx="12"/>
          </p:nvPr>
        </p:nvSpPr>
        <p:spPr/>
        <p:txBody>
          <a:bodyPr/>
          <a:lstStyle/>
          <a:p>
            <a:fld id="{2FDA9ADF-92E1-40A7-B891-AC2E3CECD470}" type="slidenum">
              <a:rPr lang="en-US" smtClean="0"/>
              <a:t>17</a:t>
            </a:fld>
            <a:endParaRPr lang="en-US" dirty="0"/>
          </a:p>
        </p:txBody>
      </p:sp>
    </p:spTree>
    <p:extLst>
      <p:ext uri="{BB962C8B-B14F-4D97-AF65-F5344CB8AC3E}">
        <p14:creationId xmlns:p14="http://schemas.microsoft.com/office/powerpoint/2010/main" val="309535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2175029" y="2464207"/>
            <a:ext cx="9852675" cy="1131498"/>
          </a:xfrm>
        </p:spPr>
        <p:txBody>
          <a:bodyPr>
            <a:normAutofit fontScale="90000"/>
          </a:bodyPr>
          <a:lstStyle/>
          <a:p>
            <a:pPr algn="r"/>
            <a:r>
              <a:rPr lang="en-US" sz="4800" b="1" dirty="0">
                <a:latin typeface="Arial" panose="020B0604020202020204" pitchFamily="34" charset="0"/>
                <a:cs typeface="Arial" panose="020B0604020202020204" pitchFamily="34" charset="0"/>
              </a:rPr>
              <a:t>Montgomery County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Agencies Panel</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077525" y="4047795"/>
            <a:ext cx="4582158" cy="584775"/>
          </a:xfrm>
          <a:prstGeom prst="rect">
            <a:avLst/>
          </a:prstGeom>
          <a:noFill/>
        </p:spPr>
        <p:txBody>
          <a:bodyPr wrap="square" rtlCol="0">
            <a:spAutoFit/>
          </a:bodyPr>
          <a:lstStyle/>
          <a:p>
            <a:r>
              <a:rPr lang="en-US" sz="3200" b="1" dirty="0"/>
              <a:t>10:00am – 10:50am</a:t>
            </a:r>
          </a:p>
        </p:txBody>
      </p:sp>
    </p:spTree>
    <p:extLst>
      <p:ext uri="{BB962C8B-B14F-4D97-AF65-F5344CB8AC3E}">
        <p14:creationId xmlns:p14="http://schemas.microsoft.com/office/powerpoint/2010/main" val="2229217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3233395" y="2516391"/>
            <a:ext cx="8238128" cy="1131498"/>
          </a:xfrm>
        </p:spPr>
        <p:txBody>
          <a:bodyPr>
            <a:noAutofit/>
          </a:bodyPr>
          <a:lstStyle/>
          <a:p>
            <a:pPr algn="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Montgomery County Office of Procurement</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9006500" y="4137826"/>
            <a:ext cx="2640751"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Pam Jones</a:t>
            </a:r>
            <a:endParaRPr lang="en-US" sz="3200" b="1" dirty="0"/>
          </a:p>
        </p:txBody>
      </p:sp>
    </p:spTree>
    <p:extLst>
      <p:ext uri="{BB962C8B-B14F-4D97-AF65-F5344CB8AC3E}">
        <p14:creationId xmlns:p14="http://schemas.microsoft.com/office/powerpoint/2010/main" val="255804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49F1-DE64-46C6-B6AA-4B903A1C0B15}"/>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EFB99DEA-B821-4A47-928F-AE3EB08B37B6}"/>
              </a:ext>
            </a:extLst>
          </p:cNvPr>
          <p:cNvSpPr>
            <a:spLocks noGrp="1"/>
          </p:cNvSpPr>
          <p:nvPr>
            <p:ph sz="half" idx="1"/>
          </p:nvPr>
        </p:nvSpPr>
        <p:spPr/>
        <p:txBody>
          <a:bodyPr>
            <a:normAutofit fontScale="92500" lnSpcReduction="10000"/>
          </a:bodyPr>
          <a:lstStyle/>
          <a:p>
            <a:pPr marL="0" indent="0">
              <a:buNone/>
            </a:pPr>
            <a:r>
              <a:rPr lang="en-US" sz="2000" dirty="0">
                <a:solidFill>
                  <a:srgbClr val="0070C0"/>
                </a:solidFill>
              </a:rPr>
              <a:t>8:30am – 9:00am</a:t>
            </a:r>
            <a:br>
              <a:rPr lang="en-US" sz="2000" dirty="0"/>
            </a:br>
            <a:r>
              <a:rPr lang="en-US" sz="2000" b="1" dirty="0"/>
              <a:t>Welcome Remarks</a:t>
            </a:r>
          </a:p>
          <a:p>
            <a:pPr marL="0" indent="0">
              <a:buNone/>
            </a:pPr>
            <a:r>
              <a:rPr lang="en-US" sz="1600" i="1" dirty="0"/>
              <a:t>Ash Shetty</a:t>
            </a:r>
            <a:r>
              <a:rPr lang="en-US" sz="1600" dirty="0"/>
              <a:t>, Director, Office of Procurement</a:t>
            </a:r>
          </a:p>
          <a:p>
            <a:pPr marL="0" indent="0">
              <a:buNone/>
            </a:pPr>
            <a:r>
              <a:rPr lang="en-US" sz="1600" i="1" dirty="0"/>
              <a:t>Marc Elrich</a:t>
            </a:r>
            <a:r>
              <a:rPr lang="en-US" sz="1600" dirty="0"/>
              <a:t>, County Executive</a:t>
            </a:r>
          </a:p>
          <a:p>
            <a:pPr marL="0" indent="0">
              <a:buNone/>
            </a:pPr>
            <a:r>
              <a:rPr lang="en-US" sz="1600" i="1" dirty="0"/>
              <a:t>Jake Weissmann, </a:t>
            </a:r>
            <a:r>
              <a:rPr lang="en-US" sz="1600" dirty="0"/>
              <a:t>Assistant Chief Administrative Officer</a:t>
            </a:r>
          </a:p>
          <a:p>
            <a:pPr marL="0" indent="0">
              <a:buNone/>
            </a:pPr>
            <a:endParaRPr lang="en-US" sz="2000" dirty="0"/>
          </a:p>
          <a:p>
            <a:pPr marL="0" indent="0">
              <a:buNone/>
            </a:pPr>
            <a:r>
              <a:rPr lang="en-US" sz="2000" dirty="0">
                <a:solidFill>
                  <a:srgbClr val="0070C0"/>
                </a:solidFill>
              </a:rPr>
              <a:t>9:00am – 9:50am</a:t>
            </a:r>
            <a:br>
              <a:rPr lang="en-US" sz="2000" dirty="0"/>
            </a:br>
            <a:r>
              <a:rPr lang="en-US" sz="2000" b="1" dirty="0"/>
              <a:t>Information Technology Presentation</a:t>
            </a:r>
          </a:p>
          <a:p>
            <a:pPr marL="0" indent="0">
              <a:buNone/>
            </a:pPr>
            <a:r>
              <a:rPr lang="en-US" sz="1600" i="1" dirty="0"/>
              <a:t>John Gillick, </a:t>
            </a:r>
            <a:r>
              <a:rPr lang="en-US" sz="1600" dirty="0"/>
              <a:t>Technology Enterprise Business Solutions (TEBS) </a:t>
            </a:r>
          </a:p>
        </p:txBody>
      </p:sp>
      <p:sp>
        <p:nvSpPr>
          <p:cNvPr id="4" name="Content Placeholder 3">
            <a:extLst>
              <a:ext uri="{FF2B5EF4-FFF2-40B4-BE49-F238E27FC236}">
                <a16:creationId xmlns:a16="http://schemas.microsoft.com/office/drawing/2014/main" id="{963BC474-9155-4F3E-9DB6-D44B8A347851}"/>
              </a:ext>
            </a:extLst>
          </p:cNvPr>
          <p:cNvSpPr>
            <a:spLocks noGrp="1"/>
          </p:cNvSpPr>
          <p:nvPr>
            <p:ph sz="half" idx="2"/>
          </p:nvPr>
        </p:nvSpPr>
        <p:spPr/>
        <p:txBody>
          <a:bodyPr vert="horz" lIns="91440" tIns="45720" rIns="91440" bIns="45720" rtlCol="0" anchor="t">
            <a:normAutofit fontScale="92500" lnSpcReduction="10000"/>
          </a:bodyPr>
          <a:lstStyle/>
          <a:p>
            <a:pPr marL="0" indent="0">
              <a:buNone/>
            </a:pPr>
            <a:r>
              <a:rPr lang="en-US" sz="2000" dirty="0">
                <a:solidFill>
                  <a:srgbClr val="0070C0"/>
                </a:solidFill>
              </a:rPr>
              <a:t>10:00am – 10:50am</a:t>
            </a:r>
            <a:br>
              <a:rPr lang="en-US" sz="2000" dirty="0"/>
            </a:br>
            <a:r>
              <a:rPr lang="en-US" sz="2000" b="1" dirty="0"/>
              <a:t>Montgomery County Agencies Panel</a:t>
            </a:r>
          </a:p>
          <a:p>
            <a:r>
              <a:rPr lang="en-US" sz="1600" i="1" dirty="0"/>
              <a:t>Pam Jones, </a:t>
            </a:r>
            <a:r>
              <a:rPr lang="en-US" sz="1600" dirty="0"/>
              <a:t>Montgomery County Government</a:t>
            </a:r>
            <a:endParaRPr lang="en-US" sz="1600" dirty="0">
              <a:cs typeface="Calibri"/>
            </a:endParaRPr>
          </a:p>
          <a:p>
            <a:r>
              <a:rPr lang="en-US" sz="1600" i="1" dirty="0"/>
              <a:t>Patrick Johnson</a:t>
            </a:r>
            <a:r>
              <a:rPr lang="en-US" sz="1600" dirty="0"/>
              <a:t>, Montgomery College</a:t>
            </a:r>
          </a:p>
          <a:p>
            <a:r>
              <a:rPr lang="en-US" sz="1600" i="1" dirty="0"/>
              <a:t>Angela Gaskins, WSSC Water</a:t>
            </a:r>
          </a:p>
          <a:p>
            <a:r>
              <a:rPr lang="en-US" sz="1600" i="1" dirty="0"/>
              <a:t>Jessica Lewis</a:t>
            </a:r>
            <a:r>
              <a:rPr lang="en-US" sz="1600" dirty="0"/>
              <a:t>, City of Rockville</a:t>
            </a:r>
          </a:p>
          <a:p>
            <a:r>
              <a:rPr lang="en-US" sz="1600" i="1" dirty="0">
                <a:cs typeface="Calibri"/>
              </a:rPr>
              <a:t>Angela McIntosh-Davis, </a:t>
            </a:r>
            <a:r>
              <a:rPr lang="en-US" sz="1600" dirty="0">
                <a:cs typeface="Calibri"/>
              </a:rPr>
              <a:t>Montgomery County Public Schools</a:t>
            </a:r>
          </a:p>
          <a:p>
            <a:pPr marL="0" indent="0">
              <a:buNone/>
            </a:pPr>
            <a:endParaRPr lang="en-US" sz="1600" dirty="0"/>
          </a:p>
          <a:p>
            <a:pPr marL="0" indent="0">
              <a:buNone/>
            </a:pPr>
            <a:r>
              <a:rPr lang="en-US" sz="2000" dirty="0">
                <a:solidFill>
                  <a:srgbClr val="0070C0"/>
                </a:solidFill>
              </a:rPr>
              <a:t>11:00am – 11:50am</a:t>
            </a:r>
            <a:br>
              <a:rPr lang="en-US" sz="1600" b="1" dirty="0"/>
            </a:br>
            <a:r>
              <a:rPr lang="en-US" sz="2000" b="1" dirty="0"/>
              <a:t>Health and Human Services Presentation</a:t>
            </a:r>
            <a:br>
              <a:rPr lang="en-US" sz="1600" dirty="0"/>
            </a:br>
            <a:r>
              <a:rPr lang="en-US" sz="1600" i="1" dirty="0">
                <a:effectLst/>
                <a:latin typeface="Calibri"/>
                <a:ea typeface="Calibri" panose="020F0502020204030204" pitchFamily="34" charset="0"/>
                <a:cs typeface="Calibri"/>
              </a:rPr>
              <a:t>Ijeoma Oji, </a:t>
            </a:r>
            <a:r>
              <a:rPr lang="en-US" sz="1600" dirty="0">
                <a:effectLst/>
                <a:latin typeface="Calibri"/>
                <a:ea typeface="Calibri" panose="020F0502020204030204" pitchFamily="34" charset="0"/>
                <a:cs typeface="Calibri"/>
              </a:rPr>
              <a:t>Manager, HHS</a:t>
            </a:r>
            <a:endParaRPr lang="en-US" sz="1600" dirty="0">
              <a:latin typeface="Calibri"/>
              <a:cs typeface="Calibri"/>
            </a:endParaRPr>
          </a:p>
          <a:p>
            <a:pPr marL="0" indent="0">
              <a:buNone/>
            </a:pPr>
            <a:endParaRPr lang="en-US" sz="1600" dirty="0"/>
          </a:p>
          <a:p>
            <a:pPr marL="0" indent="0">
              <a:buNone/>
            </a:pPr>
            <a:r>
              <a:rPr lang="en-US" sz="2000" dirty="0">
                <a:solidFill>
                  <a:schemeClr val="accent1"/>
                </a:solidFill>
              </a:rPr>
              <a:t>12:00pm</a:t>
            </a:r>
            <a:endParaRPr lang="en-US" sz="2000" dirty="0">
              <a:solidFill>
                <a:schemeClr val="accent1"/>
              </a:solidFill>
              <a:cs typeface="Calibri"/>
            </a:endParaRPr>
          </a:p>
          <a:p>
            <a:pPr marL="0" indent="0">
              <a:buNone/>
            </a:pPr>
            <a:r>
              <a:rPr lang="en-US" sz="2000" b="1" dirty="0"/>
              <a:t>Adjourn</a:t>
            </a:r>
            <a:endParaRPr lang="en-US" sz="2000" b="1" dirty="0">
              <a:cs typeface="Calibri"/>
            </a:endParaRPr>
          </a:p>
        </p:txBody>
      </p:sp>
      <p:sp>
        <p:nvSpPr>
          <p:cNvPr id="5" name="Isosceles Triangle 4">
            <a:extLst>
              <a:ext uri="{FF2B5EF4-FFF2-40B4-BE49-F238E27FC236}">
                <a16:creationId xmlns:a16="http://schemas.microsoft.com/office/drawing/2014/main" id="{7C639676-A20C-4BDF-9D22-C50758B38558}"/>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F0AA7AB-01BA-4BD9-ADAB-1B8B678E3B9B}"/>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4562F1-9BA6-4C32-BA15-88BF90E51526}"/>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logo&#10;&#10;Description automatically generated">
            <a:extLst>
              <a:ext uri="{FF2B5EF4-FFF2-40B4-BE49-F238E27FC236}">
                <a16:creationId xmlns:a16="http://schemas.microsoft.com/office/drawing/2014/main" id="{B3EE0347-EA51-4167-8654-2C9CB7817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309" y="5797996"/>
            <a:ext cx="2060691" cy="757933"/>
          </a:xfrm>
          <a:prstGeom prst="rect">
            <a:avLst/>
          </a:prstGeom>
        </p:spPr>
      </p:pic>
      <p:sp>
        <p:nvSpPr>
          <p:cNvPr id="10" name="Rectangle 9">
            <a:extLst>
              <a:ext uri="{FF2B5EF4-FFF2-40B4-BE49-F238E27FC236}">
                <a16:creationId xmlns:a16="http://schemas.microsoft.com/office/drawing/2014/main" id="{939A3689-046A-4EC4-9FEE-3BF72826F406}"/>
              </a:ext>
            </a:extLst>
          </p:cNvPr>
          <p:cNvSpPr/>
          <p:nvPr/>
        </p:nvSpPr>
        <p:spPr>
          <a:xfrm>
            <a:off x="937423" y="1469809"/>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10">
            <a:extLst>
              <a:ext uri="{FF2B5EF4-FFF2-40B4-BE49-F238E27FC236}">
                <a16:creationId xmlns:a16="http://schemas.microsoft.com/office/drawing/2014/main" id="{4D5A8867-D74E-4301-8F08-99FD7F9C88AC}"/>
              </a:ext>
            </a:extLst>
          </p:cNvPr>
          <p:cNvSpPr>
            <a:spLocks noGrp="1"/>
          </p:cNvSpPr>
          <p:nvPr>
            <p:ph type="ftr" sz="quarter" idx="11"/>
          </p:nvPr>
        </p:nvSpPr>
        <p:spPr/>
        <p:txBody>
          <a:bodyPr/>
          <a:lstStyle/>
          <a:p>
            <a:r>
              <a:rPr lang="en-US" dirty="0"/>
              <a:t>Virtual Procurement Fair | December 15, 2021</a:t>
            </a:r>
          </a:p>
        </p:txBody>
      </p:sp>
      <p:sp>
        <p:nvSpPr>
          <p:cNvPr id="12" name="Slide Number Placeholder 11">
            <a:extLst>
              <a:ext uri="{FF2B5EF4-FFF2-40B4-BE49-F238E27FC236}">
                <a16:creationId xmlns:a16="http://schemas.microsoft.com/office/drawing/2014/main" id="{8F659F72-ABC4-45D7-86C9-19A8C7CCE449}"/>
              </a:ext>
            </a:extLst>
          </p:cNvPr>
          <p:cNvSpPr>
            <a:spLocks noGrp="1"/>
          </p:cNvSpPr>
          <p:nvPr>
            <p:ph type="sldNum" sz="quarter" idx="12"/>
          </p:nvPr>
        </p:nvSpPr>
        <p:spPr/>
        <p:txBody>
          <a:bodyPr/>
          <a:lstStyle/>
          <a:p>
            <a:fld id="{2FDA9ADF-92E1-40A7-B891-AC2E3CECD470}" type="slidenum">
              <a:rPr lang="en-US" smtClean="0"/>
              <a:t>2</a:t>
            </a:fld>
            <a:endParaRPr lang="en-US" dirty="0"/>
          </a:p>
        </p:txBody>
      </p:sp>
    </p:spTree>
    <p:extLst>
      <p:ext uri="{BB962C8B-B14F-4D97-AF65-F5344CB8AC3E}">
        <p14:creationId xmlns:p14="http://schemas.microsoft.com/office/powerpoint/2010/main" val="1161240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46CC14E-DC18-4F89-8B6E-F96DB879016E}"/>
              </a:ext>
            </a:extLst>
          </p:cNvPr>
          <p:cNvSpPr/>
          <p:nvPr/>
        </p:nvSpPr>
        <p:spPr>
          <a:xfrm rot="13587155">
            <a:off x="9936533" y="1690479"/>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County Office of Procurement</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85000" lnSpcReduction="20000"/>
          </a:bodyPr>
          <a:lstStyle/>
          <a:p>
            <a:pPr marL="342900" indent="-342900" algn="l">
              <a:lnSpc>
                <a:spcPct val="90000"/>
              </a:lnSpc>
              <a:spcBef>
                <a:spcPct val="0"/>
              </a:spcBef>
              <a:spcAft>
                <a:spcPts val="600"/>
              </a:spcAft>
              <a:buFont typeface="Arial" panose="020B0604020202020204" pitchFamily="34" charset="0"/>
              <a:buChar char="•"/>
            </a:pPr>
            <a:r>
              <a:rPr lang="en-US" sz="2400" dirty="0">
                <a:solidFill>
                  <a:schemeClr val="tx1"/>
                </a:solidFill>
              </a:rPr>
              <a:t>The County’s Office of Procurement (PRO) is comprised of two Divisions: Operations Division and Business Relations/Compliance Division. Learn more about who we are here: </a:t>
            </a:r>
            <a:r>
              <a:rPr lang="en-US" sz="2400" dirty="0">
                <a:solidFill>
                  <a:schemeClr val="tx1"/>
                </a:solidFill>
                <a:hlinkClick r:id="rId2"/>
              </a:rPr>
              <a:t>https://www.montgomerycountymd.gov/PRO/about.html</a:t>
            </a:r>
            <a:r>
              <a:rPr lang="en-US" sz="2400" dirty="0">
                <a:solidFill>
                  <a:schemeClr val="tx1"/>
                </a:solidFill>
              </a:rPr>
              <a:t> </a:t>
            </a:r>
            <a:br>
              <a:rPr lang="en-US" sz="2400" dirty="0">
                <a:solidFill>
                  <a:schemeClr val="tx1"/>
                </a:solidFill>
              </a:rPr>
            </a:br>
            <a:endParaRPr lang="en-US" sz="2400" dirty="0">
              <a:solidFill>
                <a:schemeClr val="tx1"/>
              </a:solidFill>
            </a:endParaRPr>
          </a:p>
          <a:p>
            <a:pPr marL="342900" indent="-342900" algn="l">
              <a:lnSpc>
                <a:spcPct val="90000"/>
              </a:lnSpc>
              <a:spcBef>
                <a:spcPct val="0"/>
              </a:spcBef>
              <a:spcAft>
                <a:spcPts val="600"/>
              </a:spcAft>
              <a:buFont typeface="Arial" panose="020B0604020202020204" pitchFamily="34" charset="0"/>
              <a:buChar char="•"/>
            </a:pPr>
            <a:r>
              <a:rPr lang="en-US" sz="2400" dirty="0">
                <a:solidFill>
                  <a:schemeClr val="tx1"/>
                </a:solidFill>
              </a:rPr>
              <a:t>PRO is responsible for goods, services and construction through various methods including RFPs, IFBs, Informals, etc.</a:t>
            </a:r>
            <a:br>
              <a:rPr lang="en-US" sz="2400" dirty="0">
                <a:solidFill>
                  <a:schemeClr val="tx1"/>
                </a:solidFill>
              </a:rPr>
            </a:br>
            <a:endParaRPr lang="en-US" sz="2400" dirty="0">
              <a:solidFill>
                <a:schemeClr val="tx1"/>
              </a:solidFill>
            </a:endParaRPr>
          </a:p>
          <a:p>
            <a:pPr marL="342900" indent="-342900" algn="l">
              <a:lnSpc>
                <a:spcPct val="90000"/>
              </a:lnSpc>
              <a:spcBef>
                <a:spcPct val="0"/>
              </a:spcBef>
              <a:spcAft>
                <a:spcPts val="600"/>
              </a:spcAft>
              <a:buFont typeface="Arial" panose="020B0604020202020204" pitchFamily="34" charset="0"/>
              <a:buChar char="•"/>
            </a:pPr>
            <a:r>
              <a:rPr lang="en-US" sz="2400" dirty="0"/>
              <a:t>Each solicitation contains the Contractor qualifications and requirements the County is seeking for a given project or need</a:t>
            </a:r>
            <a:br>
              <a:rPr lang="en-US" sz="2400" dirty="0"/>
            </a:br>
            <a:endParaRPr lang="en-US" sz="2400" dirty="0"/>
          </a:p>
          <a:p>
            <a:pPr marL="342900" indent="-342900" algn="l">
              <a:lnSpc>
                <a:spcPct val="90000"/>
              </a:lnSpc>
              <a:spcBef>
                <a:spcPct val="0"/>
              </a:spcBef>
              <a:spcAft>
                <a:spcPts val="600"/>
              </a:spcAft>
              <a:buFont typeface="Arial" panose="020B0604020202020204" pitchFamily="34" charset="0"/>
              <a:buChar char="•"/>
            </a:pPr>
            <a:r>
              <a:rPr lang="en-US" sz="2400" dirty="0">
                <a:solidFill>
                  <a:schemeClr val="tx1"/>
                </a:solidFill>
              </a:rPr>
              <a:t>Advertised County solicitations are listed here: </a:t>
            </a:r>
            <a:r>
              <a:rPr lang="en-US" sz="2400" dirty="0">
                <a:solidFill>
                  <a:schemeClr val="tx1"/>
                </a:solidFill>
                <a:hlinkClick r:id="rId3"/>
              </a:rPr>
              <a:t>https://www.montgomerycountymd.gov/PRO/solicitations/index.html</a:t>
            </a:r>
            <a:r>
              <a:rPr lang="en-US" sz="2400" dirty="0">
                <a:solidFill>
                  <a:schemeClr val="tx1"/>
                </a:solidFill>
              </a:rPr>
              <a:t> </a:t>
            </a:r>
            <a:br>
              <a:rPr lang="en-US" sz="2400" dirty="0">
                <a:solidFill>
                  <a:schemeClr val="tx1"/>
                </a:solidFill>
              </a:rPr>
            </a:br>
            <a:endParaRPr lang="en-US" sz="2400" dirty="0">
              <a:solidFill>
                <a:schemeClr val="tx1"/>
              </a:solidFill>
            </a:endParaRPr>
          </a:p>
          <a:p>
            <a:pPr marL="342900" indent="-342900" algn="l">
              <a:lnSpc>
                <a:spcPct val="90000"/>
              </a:lnSpc>
              <a:spcBef>
                <a:spcPct val="0"/>
              </a:spcBef>
              <a:spcAft>
                <a:spcPts val="600"/>
              </a:spcAft>
              <a:buFont typeface="Arial" panose="020B0604020202020204" pitchFamily="34" charset="0"/>
              <a:buChar char="•"/>
            </a:pPr>
            <a:r>
              <a:rPr lang="en-US" sz="2400" dirty="0">
                <a:solidFill>
                  <a:schemeClr val="tx1"/>
                </a:solidFill>
              </a:rPr>
              <a:t>County departments are subject to the Procurement process (other County Agencies like MCPS, Montgomery College and others have their own laws and procurement offices)</a:t>
            </a:r>
            <a:br>
              <a:rPr lang="en-US" sz="2400" dirty="0">
                <a:solidFill>
                  <a:schemeClr val="tx1"/>
                </a:solidFill>
              </a:rPr>
            </a:br>
            <a:endParaRPr lang="en-US" sz="2400" dirty="0">
              <a:solidFill>
                <a:schemeClr val="tx1"/>
              </a:solidFill>
            </a:endParaRPr>
          </a:p>
          <a:p>
            <a:pPr marL="342900" indent="-342900" algn="l">
              <a:lnSpc>
                <a:spcPct val="90000"/>
              </a:lnSpc>
              <a:spcBef>
                <a:spcPct val="0"/>
              </a:spcBef>
              <a:spcAft>
                <a:spcPts val="600"/>
              </a:spcAft>
              <a:buFont typeface="Arial" panose="020B0604020202020204" pitchFamily="34" charset="0"/>
              <a:buChar char="•"/>
            </a:pPr>
            <a:r>
              <a:rPr lang="en-US" sz="2400" dirty="0">
                <a:solidFill>
                  <a:schemeClr val="tx1"/>
                </a:solidFill>
              </a:rPr>
              <a:t>Annual fiscal year spend exceeds $1 Billion</a:t>
            </a:r>
          </a:p>
          <a:p>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753228"/>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20</a:t>
            </a:fld>
            <a:endParaRPr lang="en-US" dirty="0"/>
          </a:p>
        </p:txBody>
      </p:sp>
    </p:spTree>
    <p:extLst>
      <p:ext uri="{BB962C8B-B14F-4D97-AF65-F5344CB8AC3E}">
        <p14:creationId xmlns:p14="http://schemas.microsoft.com/office/powerpoint/2010/main" val="152448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9D60-3AAA-4D7E-AD6E-3B07657371BA}"/>
              </a:ext>
            </a:extLst>
          </p:cNvPr>
          <p:cNvSpPr>
            <a:spLocks noGrp="1"/>
          </p:cNvSpPr>
          <p:nvPr>
            <p:ph type="title"/>
          </p:nvPr>
        </p:nvSpPr>
        <p:spPr/>
        <p:txBody>
          <a:bodyPr/>
          <a:lstStyle/>
          <a:p>
            <a:pPr algn="ctr"/>
            <a:r>
              <a:rPr lang="en-US" b="1" dirty="0"/>
              <a:t>Montgomery County Office of Procurement</a:t>
            </a:r>
            <a:br>
              <a:rPr lang="en-US" b="1" dirty="0"/>
            </a:br>
            <a:r>
              <a:rPr lang="en-US" sz="4000" b="1" dirty="0"/>
              <a:t>Highlights of PROjections</a:t>
            </a:r>
          </a:p>
        </p:txBody>
      </p:sp>
      <p:sp>
        <p:nvSpPr>
          <p:cNvPr id="3" name="Footer Placeholder 2">
            <a:extLst>
              <a:ext uri="{FF2B5EF4-FFF2-40B4-BE49-F238E27FC236}">
                <a16:creationId xmlns:a16="http://schemas.microsoft.com/office/drawing/2014/main" id="{79743509-A1C5-4F9A-96BB-EA6A554165F7}"/>
              </a:ext>
            </a:extLst>
          </p:cNvPr>
          <p:cNvSpPr>
            <a:spLocks noGrp="1"/>
          </p:cNvSpPr>
          <p:nvPr>
            <p:ph type="ftr" sz="quarter" idx="11"/>
          </p:nvPr>
        </p:nvSpPr>
        <p:spPr/>
        <p:txBody>
          <a:bodyPr/>
          <a:lstStyle/>
          <a:p>
            <a:r>
              <a:rPr lang="en-US" dirty="0"/>
              <a:t>Virtual Procurement Fair | December 15, 2021</a:t>
            </a:r>
          </a:p>
        </p:txBody>
      </p:sp>
      <p:sp>
        <p:nvSpPr>
          <p:cNvPr id="4" name="Slide Number Placeholder 3">
            <a:extLst>
              <a:ext uri="{FF2B5EF4-FFF2-40B4-BE49-F238E27FC236}">
                <a16:creationId xmlns:a16="http://schemas.microsoft.com/office/drawing/2014/main" id="{2A193051-5E7F-4065-AD32-B1AD43FC4F9E}"/>
              </a:ext>
            </a:extLst>
          </p:cNvPr>
          <p:cNvSpPr>
            <a:spLocks noGrp="1"/>
          </p:cNvSpPr>
          <p:nvPr>
            <p:ph type="sldNum" sz="quarter" idx="12"/>
          </p:nvPr>
        </p:nvSpPr>
        <p:spPr/>
        <p:txBody>
          <a:bodyPr/>
          <a:lstStyle/>
          <a:p>
            <a:fld id="{2FDA9ADF-92E1-40A7-B891-AC2E3CECD470}" type="slidenum">
              <a:rPr lang="en-US" smtClean="0"/>
              <a:t>21</a:t>
            </a:fld>
            <a:endParaRPr lang="en-US" dirty="0"/>
          </a:p>
        </p:txBody>
      </p:sp>
      <p:graphicFrame>
        <p:nvGraphicFramePr>
          <p:cNvPr id="9" name="Table 8">
            <a:extLst>
              <a:ext uri="{FF2B5EF4-FFF2-40B4-BE49-F238E27FC236}">
                <a16:creationId xmlns:a16="http://schemas.microsoft.com/office/drawing/2014/main" id="{2A25CF4B-EE7A-4929-B211-065EB1C2E031}"/>
              </a:ext>
            </a:extLst>
          </p:cNvPr>
          <p:cNvGraphicFramePr>
            <a:graphicFrameLocks noGrp="1"/>
          </p:cNvGraphicFramePr>
          <p:nvPr>
            <p:extLst>
              <p:ext uri="{D42A27DB-BD31-4B8C-83A1-F6EECF244321}">
                <p14:modId xmlns:p14="http://schemas.microsoft.com/office/powerpoint/2010/main" val="1685084734"/>
              </p:ext>
            </p:extLst>
          </p:nvPr>
        </p:nvGraphicFramePr>
        <p:xfrm>
          <a:off x="838200" y="2301421"/>
          <a:ext cx="9534523" cy="3444195"/>
        </p:xfrm>
        <a:graphic>
          <a:graphicData uri="http://schemas.openxmlformats.org/drawingml/2006/table">
            <a:tbl>
              <a:tblPr firstRow="1" firstCol="1" bandRow="1">
                <a:tableStyleId>{5C22544A-7EE6-4342-B048-85BDC9FD1C3A}</a:tableStyleId>
              </a:tblPr>
              <a:tblGrid>
                <a:gridCol w="3468650">
                  <a:extLst>
                    <a:ext uri="{9D8B030D-6E8A-4147-A177-3AD203B41FA5}">
                      <a16:colId xmlns:a16="http://schemas.microsoft.com/office/drawing/2014/main" val="1361185811"/>
                    </a:ext>
                  </a:extLst>
                </a:gridCol>
                <a:gridCol w="3260296">
                  <a:extLst>
                    <a:ext uri="{9D8B030D-6E8A-4147-A177-3AD203B41FA5}">
                      <a16:colId xmlns:a16="http://schemas.microsoft.com/office/drawing/2014/main" val="381826802"/>
                    </a:ext>
                  </a:extLst>
                </a:gridCol>
                <a:gridCol w="2805577">
                  <a:extLst>
                    <a:ext uri="{9D8B030D-6E8A-4147-A177-3AD203B41FA5}">
                      <a16:colId xmlns:a16="http://schemas.microsoft.com/office/drawing/2014/main" val="1583042251"/>
                    </a:ext>
                  </a:extLst>
                </a:gridCol>
              </a:tblGrid>
              <a:tr h="518115">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Department</a:t>
                      </a:r>
                    </a:p>
                  </a:txBody>
                  <a:tcPr marL="65929" marR="65929" marT="0" marB="0"/>
                </a:tc>
                <a:tc>
                  <a:txBody>
                    <a:bodyPr/>
                    <a:lstStyle/>
                    <a:p>
                      <a:pPr marL="0" marR="0">
                        <a:spcBef>
                          <a:spcPts val="0"/>
                        </a:spcBef>
                        <a:spcAft>
                          <a:spcPts val="0"/>
                        </a:spcAft>
                      </a:pPr>
                      <a:r>
                        <a:rPr lang="en-US" sz="1600" dirty="0">
                          <a:effectLst/>
                        </a:rPr>
                        <a:t>Solicitation Title</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Estimated Date of Issuance</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3781881456"/>
                  </a:ext>
                </a:extLst>
              </a:tr>
              <a:tr h="326868">
                <a:tc>
                  <a:txBody>
                    <a:bodyPr/>
                    <a:lstStyle/>
                    <a:p>
                      <a:pPr marL="0" marR="0">
                        <a:spcBef>
                          <a:spcPts val="0"/>
                        </a:spcBef>
                        <a:spcAft>
                          <a:spcPts val="0"/>
                        </a:spcAft>
                      </a:pPr>
                      <a:r>
                        <a:rPr lang="en-US" sz="1600" b="1" kern="1200" dirty="0">
                          <a:solidFill>
                            <a:schemeClr val="lt1"/>
                          </a:solidFill>
                          <a:effectLst/>
                          <a:latin typeface="Calibri" panose="020F0502020204030204" pitchFamily="34" charset="0"/>
                          <a:ea typeface="Calibri" panose="020F0502020204030204" pitchFamily="34" charset="0"/>
                          <a:cs typeface="+mn-cs"/>
                        </a:rPr>
                        <a:t>Circuit Court</a:t>
                      </a:r>
                    </a:p>
                  </a:txBody>
                  <a:tcPr marL="65929" marR="65929" marT="0" marB="0"/>
                </a:tc>
                <a:tc>
                  <a:txBody>
                    <a:bodyPr/>
                    <a:lstStyle/>
                    <a:p>
                      <a:pPr marL="0" marR="0" algn="l" defTabSz="914400" rtl="0" eaLnBrk="1" latinLnBrk="0" hangingPunct="1">
                        <a:spcBef>
                          <a:spcPts val="0"/>
                        </a:spcBef>
                        <a:spcAft>
                          <a:spcPts val="0"/>
                        </a:spcAft>
                      </a:pPr>
                      <a:r>
                        <a:rPr lang="en-US" sz="1600" b="1" kern="1200" dirty="0">
                          <a:solidFill>
                            <a:schemeClr val="dk1"/>
                          </a:solidFill>
                          <a:effectLst/>
                          <a:latin typeface="Calibri" panose="020F0502020204030204" pitchFamily="34" charset="0"/>
                          <a:ea typeface="+mn-ea"/>
                          <a:cs typeface="+mn-cs"/>
                        </a:rPr>
                        <a:t>RFP: Transcription Services for the Circuit Court for Montgomery County, MD</a:t>
                      </a:r>
                      <a:endParaRPr lang="en-US" sz="1600" b="1" kern="1200" dirty="0">
                        <a:solidFill>
                          <a:schemeClr val="dk1"/>
                        </a:solidFill>
                        <a:effectLst/>
                        <a:latin typeface="Calibri" panose="020F0502020204030204" pitchFamily="34" charset="0"/>
                        <a:ea typeface="Calibri" panose="020F0502020204030204" pitchFamily="34" charset="0"/>
                        <a:cs typeface="+mn-cs"/>
                      </a:endParaRPr>
                    </a:p>
                  </a:txBody>
                  <a:tcPr marL="65929" marR="65929" marT="0" marB="0"/>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within 3 months</a:t>
                      </a:r>
                    </a:p>
                  </a:txBody>
                  <a:tcPr marL="65929" marR="65929" marT="0" marB="0"/>
                </a:tc>
                <a:extLst>
                  <a:ext uri="{0D108BD9-81ED-4DB2-BD59-A6C34878D82A}">
                    <a16:rowId xmlns:a16="http://schemas.microsoft.com/office/drawing/2014/main" val="3913139332"/>
                  </a:ext>
                </a:extLst>
              </a:tr>
              <a:tr h="326868">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Alcohol Beverage Services</a:t>
                      </a:r>
                    </a:p>
                  </a:txBody>
                  <a:tcPr marL="65929" marR="65929" marT="0" marB="0"/>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RFP: Construction services for Various County Alcohol Beverage Services Liquor Stores</a:t>
                      </a:r>
                    </a:p>
                  </a:txBody>
                  <a:tcPr marL="65929" marR="65929" marT="0" marB="0"/>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3-6 months</a:t>
                      </a:r>
                    </a:p>
                  </a:txBody>
                  <a:tcPr marL="65929" marR="65929" marT="0" marB="0"/>
                </a:tc>
                <a:extLst>
                  <a:ext uri="{0D108BD9-81ED-4DB2-BD59-A6C34878D82A}">
                    <a16:rowId xmlns:a16="http://schemas.microsoft.com/office/drawing/2014/main" val="1423884885"/>
                  </a:ext>
                </a:extLst>
              </a:tr>
              <a:tr h="326868">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DGS</a:t>
                      </a:r>
                    </a:p>
                  </a:txBody>
                  <a:tcPr marL="65929" marR="65929" marT="0" marB="0"/>
                </a:tc>
                <a:tc>
                  <a:txBody>
                    <a:bodyPr/>
                    <a:lstStyle/>
                    <a:p>
                      <a:pPr marL="0" marR="0">
                        <a:spcBef>
                          <a:spcPts val="0"/>
                        </a:spcBef>
                        <a:spcAft>
                          <a:spcPts val="0"/>
                        </a:spcAft>
                      </a:pPr>
                      <a:r>
                        <a:rPr lang="en-US" sz="1600" b="1" kern="1200" dirty="0">
                          <a:solidFill>
                            <a:schemeClr val="dk1"/>
                          </a:solidFill>
                          <a:effectLst/>
                          <a:latin typeface="Calibri" panose="020F0502020204030204" pitchFamily="34" charset="0"/>
                          <a:ea typeface="+mn-ea"/>
                          <a:cs typeface="+mn-cs"/>
                        </a:rPr>
                        <a:t>IFB: Time and Material Glass Installation and Repair Services</a:t>
                      </a:r>
                      <a:endParaRPr lang="en-US" sz="1600" b="1" kern="1200" dirty="0">
                        <a:solidFill>
                          <a:schemeClr val="dk1"/>
                        </a:solidFill>
                        <a:effectLst/>
                        <a:latin typeface="Calibri" panose="020F0502020204030204" pitchFamily="34" charset="0"/>
                        <a:ea typeface="Calibri" panose="020F0502020204030204" pitchFamily="34" charset="0"/>
                        <a:cs typeface="+mn-cs"/>
                      </a:endParaRPr>
                    </a:p>
                  </a:txBody>
                  <a:tcPr marL="65929" marR="65929" marT="0" marB="0"/>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within 3 months</a:t>
                      </a:r>
                    </a:p>
                  </a:txBody>
                  <a:tcPr marL="65929" marR="65929" marT="0" marB="0"/>
                </a:tc>
                <a:extLst>
                  <a:ext uri="{0D108BD9-81ED-4DB2-BD59-A6C34878D82A}">
                    <a16:rowId xmlns:a16="http://schemas.microsoft.com/office/drawing/2014/main" val="3721919398"/>
                  </a:ext>
                </a:extLst>
              </a:tr>
              <a:tr h="325646">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DHHS</a:t>
                      </a:r>
                    </a:p>
                  </a:txBody>
                  <a:tcPr marL="65929" marR="65929" marT="0" marB="0"/>
                </a:tc>
                <a:tc>
                  <a:txBody>
                    <a:bodyPr/>
                    <a:lstStyle/>
                    <a:p>
                      <a:pPr marL="0" marR="0">
                        <a:spcBef>
                          <a:spcPts val="0"/>
                        </a:spcBef>
                        <a:spcAft>
                          <a:spcPts val="0"/>
                        </a:spcAft>
                      </a:pPr>
                      <a:r>
                        <a:rPr lang="en-US" sz="1600" b="1" kern="1200" dirty="0">
                          <a:solidFill>
                            <a:schemeClr val="dk1"/>
                          </a:solidFill>
                          <a:effectLst/>
                          <a:latin typeface="Calibri" panose="020F0502020204030204" pitchFamily="34" charset="0"/>
                          <a:ea typeface="+mn-ea"/>
                          <a:cs typeface="+mn-cs"/>
                        </a:rPr>
                        <a:t>IFB: Medical Supplies and Durable Medical Equipment</a:t>
                      </a:r>
                    </a:p>
                  </a:txBody>
                  <a:tcPr marL="65929" marR="65929" marT="0" marB="0"/>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within 3 months</a:t>
                      </a:r>
                    </a:p>
                  </a:txBody>
                  <a:tcPr marL="65929" marR="65929" marT="0" marB="0"/>
                </a:tc>
                <a:extLst>
                  <a:ext uri="{0D108BD9-81ED-4DB2-BD59-A6C34878D82A}">
                    <a16:rowId xmlns:a16="http://schemas.microsoft.com/office/drawing/2014/main" val="320722676"/>
                  </a:ext>
                </a:extLst>
              </a:tr>
              <a:tr h="190967">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DOT</a:t>
                      </a:r>
                    </a:p>
                  </a:txBody>
                  <a:tcPr marL="65929" marR="65929" marT="0" marB="0"/>
                </a:tc>
                <a:tc>
                  <a:txBody>
                    <a:bodyPr/>
                    <a:lstStyle/>
                    <a:p>
                      <a:pPr marL="0" marR="0">
                        <a:spcBef>
                          <a:spcPts val="0"/>
                        </a:spcBef>
                        <a:spcAft>
                          <a:spcPts val="0"/>
                        </a:spcAft>
                      </a:pPr>
                      <a:r>
                        <a:rPr lang="en-US" sz="1600" b="1" kern="1200" dirty="0">
                          <a:solidFill>
                            <a:schemeClr val="dk1"/>
                          </a:solidFill>
                          <a:effectLst/>
                          <a:latin typeface="Calibri" panose="020F0502020204030204" pitchFamily="34" charset="0"/>
                          <a:ea typeface="+mn-ea"/>
                          <a:cs typeface="+mn-cs"/>
                        </a:rPr>
                        <a:t>IFB: Timetable and Transit Map Design and Printing Services</a:t>
                      </a:r>
                    </a:p>
                  </a:txBody>
                  <a:tcPr marL="65929" marR="65929" marT="0" marB="0"/>
                </a:tc>
                <a:tc>
                  <a:txBody>
                    <a:bodyPr/>
                    <a:lstStyle/>
                    <a:p>
                      <a:pPr marL="0" marR="0" algn="ctr">
                        <a:spcBef>
                          <a:spcPts val="0"/>
                        </a:spcBef>
                        <a:spcAft>
                          <a:spcPts val="0"/>
                        </a:spcAft>
                      </a:pPr>
                      <a:r>
                        <a:rPr lang="en-US" sz="1600" dirty="0">
                          <a:effectLst/>
                          <a:latin typeface="Calibri" panose="020F0502020204030204" pitchFamily="34" charset="0"/>
                          <a:ea typeface="Calibri" panose="020F0502020204030204" pitchFamily="34" charset="0"/>
                        </a:rPr>
                        <a:t>within 3 months</a:t>
                      </a:r>
                    </a:p>
                  </a:txBody>
                  <a:tcPr marL="65929" marR="65929" marT="0" marB="0"/>
                </a:tc>
                <a:extLst>
                  <a:ext uri="{0D108BD9-81ED-4DB2-BD59-A6C34878D82A}">
                    <a16:rowId xmlns:a16="http://schemas.microsoft.com/office/drawing/2014/main" val="3627713847"/>
                  </a:ext>
                </a:extLst>
              </a:tr>
            </a:tbl>
          </a:graphicData>
        </a:graphic>
      </p:graphicFrame>
    </p:spTree>
    <p:extLst>
      <p:ext uri="{BB962C8B-B14F-4D97-AF65-F5344CB8AC3E}">
        <p14:creationId xmlns:p14="http://schemas.microsoft.com/office/powerpoint/2010/main" val="3862225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FD6-AF36-459F-91C9-82A5B2DEE1A4}"/>
              </a:ext>
            </a:extLst>
          </p:cNvPr>
          <p:cNvSpPr>
            <a:spLocks noGrp="1"/>
          </p:cNvSpPr>
          <p:nvPr>
            <p:ph type="title"/>
          </p:nvPr>
        </p:nvSpPr>
        <p:spPr/>
        <p:txBody>
          <a:bodyPr/>
          <a:lstStyle/>
          <a:p>
            <a:r>
              <a:rPr lang="en-US" b="1" dirty="0"/>
              <a:t>Montgomery County Office of Procurement</a:t>
            </a:r>
          </a:p>
        </p:txBody>
      </p:sp>
      <p:sp>
        <p:nvSpPr>
          <p:cNvPr id="3" name="Content Placeholder 2">
            <a:extLst>
              <a:ext uri="{FF2B5EF4-FFF2-40B4-BE49-F238E27FC236}">
                <a16:creationId xmlns:a16="http://schemas.microsoft.com/office/drawing/2014/main" id="{0474B097-2864-4B4C-BDEB-46366E91ACF2}"/>
              </a:ext>
            </a:extLst>
          </p:cNvPr>
          <p:cNvSpPr>
            <a:spLocks noGrp="1"/>
          </p:cNvSpPr>
          <p:nvPr>
            <p:ph idx="1"/>
          </p:nvPr>
        </p:nvSpPr>
        <p:spPr>
          <a:xfrm>
            <a:off x="1093381" y="1717748"/>
            <a:ext cx="10515600" cy="4351338"/>
          </a:xfrm>
        </p:spPr>
        <p:txBody>
          <a:bodyPr>
            <a:normAutofit fontScale="92500" lnSpcReduction="20000"/>
          </a:bodyPr>
          <a:lstStyle/>
          <a:p>
            <a:r>
              <a:rPr lang="en-US" dirty="0"/>
              <a:t>PRO provides solicitation PROjections for businesses to learn of upcoming opportunities, estimated timeframes, and any local small business reserve designations.  This list is subject to change but provides a general forecasting and planning tool, along with other resources available on our website: </a:t>
            </a:r>
            <a:r>
              <a:rPr lang="en-US" dirty="0">
                <a:hlinkClick r:id="rId2"/>
              </a:rPr>
              <a:t>https://www.montgomerycountymd.gov/PRO/solicitations/projections.html</a:t>
            </a:r>
            <a:r>
              <a:rPr lang="en-US" dirty="0"/>
              <a:t> </a:t>
            </a:r>
            <a:br>
              <a:rPr lang="en-US" dirty="0"/>
            </a:br>
            <a:endParaRPr lang="en-US" dirty="0"/>
          </a:p>
          <a:p>
            <a:r>
              <a:rPr lang="en-US" dirty="0"/>
              <a:t>Process maps are also shared for the two most commonly used solicitations:</a:t>
            </a:r>
          </a:p>
          <a:p>
            <a:pPr lvl="1"/>
            <a:r>
              <a:rPr lang="en-US" dirty="0">
                <a:hlinkClick r:id="rId3"/>
              </a:rPr>
              <a:t>https://www.montgomerycountymd.gov/pro/resources/Files/General/IFBWorkflow.pdf</a:t>
            </a:r>
            <a:endParaRPr lang="en-US" dirty="0"/>
          </a:p>
          <a:p>
            <a:pPr lvl="1"/>
            <a:r>
              <a:rPr lang="en-US" dirty="0">
                <a:hlinkClick r:id="rId4"/>
              </a:rPr>
              <a:t>https://www.montgomerycountymd.gov/pro/resources/Files/General/RFPWorkflow.pdf</a:t>
            </a:r>
            <a:r>
              <a:rPr lang="en-US" dirty="0"/>
              <a:t> </a:t>
            </a:r>
          </a:p>
          <a:p>
            <a:endParaRPr lang="en-US" dirty="0"/>
          </a:p>
          <a:p>
            <a:pPr marL="0" indent="0">
              <a:buNone/>
            </a:pPr>
            <a:endParaRPr lang="en-US" dirty="0"/>
          </a:p>
        </p:txBody>
      </p:sp>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878" y="5829428"/>
            <a:ext cx="2060691" cy="757933"/>
          </a:xfrm>
          <a:prstGeom prst="rect">
            <a:avLst/>
          </a:prstGeom>
        </p:spPr>
      </p:pic>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3D2B4D-8105-4FA9-8E6C-59884D6717BE}"/>
              </a:ext>
            </a:extLst>
          </p:cNvPr>
          <p:cNvSpPr/>
          <p:nvPr/>
        </p:nvSpPr>
        <p:spPr>
          <a:xfrm rot="13587155">
            <a:off x="-711292" y="5212421"/>
            <a:ext cx="3098985"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22</a:t>
            </a:fld>
            <a:endParaRPr lang="en-US" dirty="0"/>
          </a:p>
        </p:txBody>
      </p:sp>
    </p:spTree>
    <p:extLst>
      <p:ext uri="{BB962C8B-B14F-4D97-AF65-F5344CB8AC3E}">
        <p14:creationId xmlns:p14="http://schemas.microsoft.com/office/powerpoint/2010/main" val="1181319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County Office of Procurement</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lnSpcReduction="10000"/>
          </a:bodyPr>
          <a:lstStyle/>
          <a:p>
            <a:r>
              <a:rPr lang="en-US" dirty="0"/>
              <a:t>PRO website is accessible here: </a:t>
            </a:r>
            <a:r>
              <a:rPr lang="en-US" dirty="0">
                <a:hlinkClick r:id="rId2"/>
              </a:rPr>
              <a:t>www.montgomerycountymd.gov/PRO</a:t>
            </a:r>
            <a:r>
              <a:rPr lang="en-US" dirty="0"/>
              <a:t> </a:t>
            </a:r>
          </a:p>
          <a:p>
            <a:r>
              <a:rPr lang="en-US" dirty="0"/>
              <a:t>The list of specialists and portfolio assignments is available here: </a:t>
            </a:r>
            <a:r>
              <a:rPr lang="en-US" dirty="0">
                <a:hlinkClick r:id="rId3"/>
              </a:rPr>
              <a:t>https://www.montgomerycountymd.gov/PRO/Resources/Files/General/BuyerAssignment.pdf</a:t>
            </a:r>
            <a:r>
              <a:rPr lang="en-US" dirty="0"/>
              <a:t> </a:t>
            </a:r>
          </a:p>
          <a:p>
            <a:r>
              <a:rPr lang="en-US" dirty="0"/>
              <a:t>PRO is located at 27 Courthouse Square, Suite 330, Rockville, MD 20850. The main number is 240-777-9900, M-F, 8:00am-4:30pm.</a:t>
            </a:r>
          </a:p>
          <a:p>
            <a:r>
              <a:rPr lang="en-US" dirty="0"/>
              <a:t>Additional Vendor Resources can be found on our website here: </a:t>
            </a:r>
            <a:r>
              <a:rPr lang="en-US" dirty="0">
                <a:hlinkClick r:id="rId4"/>
              </a:rPr>
              <a:t>https://www.montgomerycountymd.gov/PRO/vendor-resources/index.html</a:t>
            </a:r>
            <a:r>
              <a:rPr lang="en-US" dirty="0"/>
              <a:t> </a:t>
            </a:r>
          </a:p>
          <a:p>
            <a:pPr marL="0" indent="0">
              <a:buNone/>
            </a:pPr>
            <a:r>
              <a:rPr lang="en-US" dirty="0"/>
              <a:t> </a:t>
            </a:r>
          </a:p>
          <a:p>
            <a:pPr marL="0" indent="0">
              <a:buNone/>
            </a:pPr>
            <a:endParaRPr lang="en-US" dirty="0"/>
          </a:p>
          <a:p>
            <a:pPr marL="0" indent="0">
              <a:buNone/>
            </a:pPr>
            <a:endParaRPr lang="en-US" dirty="0"/>
          </a:p>
          <a:p>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878" y="5800853"/>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23</a:t>
            </a:fld>
            <a:endParaRPr lang="en-US" dirty="0"/>
          </a:p>
        </p:txBody>
      </p:sp>
    </p:spTree>
    <p:extLst>
      <p:ext uri="{BB962C8B-B14F-4D97-AF65-F5344CB8AC3E}">
        <p14:creationId xmlns:p14="http://schemas.microsoft.com/office/powerpoint/2010/main" val="2997668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4100659" y="2516391"/>
            <a:ext cx="7370863" cy="1131498"/>
          </a:xfrm>
        </p:spPr>
        <p:txBody>
          <a:bodyPr>
            <a:noAutofit/>
          </a:bodyPr>
          <a:lstStyle/>
          <a:p>
            <a:pPr algn="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Montgomery College</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077525" y="4047795"/>
            <a:ext cx="458215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Patrick Johnson</a:t>
            </a:r>
            <a:endParaRPr lang="en-US" sz="3200" b="1" dirty="0"/>
          </a:p>
        </p:txBody>
      </p:sp>
    </p:spTree>
    <p:extLst>
      <p:ext uri="{BB962C8B-B14F-4D97-AF65-F5344CB8AC3E}">
        <p14:creationId xmlns:p14="http://schemas.microsoft.com/office/powerpoint/2010/main" val="351727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College</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70000" lnSpcReduction="20000"/>
          </a:bodyPr>
          <a:lstStyle/>
          <a:p>
            <a:r>
              <a:rPr lang="en-US" dirty="0"/>
              <a:t>The Office of Procurement supports the educational mission of Montgomery College through the acquisition of goods and services with considerations of price, time, and source, while adhering to all applicable laws, regulations and College policy. </a:t>
            </a:r>
          </a:p>
          <a:p>
            <a:pPr marL="0" indent="0">
              <a:buNone/>
            </a:pPr>
            <a:endParaRPr lang="en-US" dirty="0"/>
          </a:p>
          <a:p>
            <a:r>
              <a:rPr lang="en-US" dirty="0"/>
              <a:t>We are looking to engage vendors that are qualified in the areas of need, and possess the experience and capacity to fulfill commodity or service requirements.</a:t>
            </a:r>
          </a:p>
          <a:p>
            <a:endParaRPr lang="en-US" dirty="0"/>
          </a:p>
          <a:p>
            <a:r>
              <a:rPr lang="en-US" dirty="0"/>
              <a:t> The College purchases copy paper to construction services, and everything in between.</a:t>
            </a:r>
          </a:p>
          <a:p>
            <a:endParaRPr lang="en-US" dirty="0"/>
          </a:p>
          <a:p>
            <a:r>
              <a:rPr lang="en-US" dirty="0"/>
              <a:t>College bid opportunities can be found at the website link below. </a:t>
            </a:r>
          </a:p>
          <a:p>
            <a:pPr marL="0" indent="0">
              <a:buNone/>
            </a:pPr>
            <a:r>
              <a:rPr lang="en-US" dirty="0">
                <a:hlinkClick r:id="rId2"/>
              </a:rPr>
              <a:t>https://info.montgomerycollege.edu/offices/procurement/bid-opportunities.html</a:t>
            </a:r>
            <a:br>
              <a:rPr lang="en-US" dirty="0"/>
            </a:br>
            <a:br>
              <a:rPr lang="en-US" dirty="0"/>
            </a:br>
            <a:r>
              <a:rPr lang="en-US" dirty="0"/>
              <a:t>Refer to our “active contracts listing” for existing and expiring “requirements” contract information. See link below</a:t>
            </a:r>
          </a:p>
          <a:p>
            <a:pPr marL="0" indent="0">
              <a:buNone/>
            </a:pPr>
            <a:r>
              <a:rPr lang="en-US" dirty="0">
                <a:hlinkClick r:id="rId3"/>
              </a:rPr>
              <a:t>https://info.montgomerycollege.edu/offices/procurement/active-contracts.html</a:t>
            </a:r>
            <a:endParaRPr lang="en-US" dirty="0"/>
          </a:p>
          <a:p>
            <a:pPr marL="0" indent="0">
              <a:buNone/>
            </a:pPr>
            <a:endParaRPr lang="en-US" dirty="0"/>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791328"/>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25</a:t>
            </a:fld>
            <a:endParaRPr lang="en-US" dirty="0"/>
          </a:p>
        </p:txBody>
      </p:sp>
    </p:spTree>
    <p:extLst>
      <p:ext uri="{BB962C8B-B14F-4D97-AF65-F5344CB8AC3E}">
        <p14:creationId xmlns:p14="http://schemas.microsoft.com/office/powerpoint/2010/main" val="305493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FD6-AF36-459F-91C9-82A5B2DEE1A4}"/>
              </a:ext>
            </a:extLst>
          </p:cNvPr>
          <p:cNvSpPr>
            <a:spLocks noGrp="1"/>
          </p:cNvSpPr>
          <p:nvPr>
            <p:ph type="title"/>
          </p:nvPr>
        </p:nvSpPr>
        <p:spPr>
          <a:xfrm>
            <a:off x="736254" y="-294885"/>
            <a:ext cx="10515600" cy="1325563"/>
          </a:xfrm>
        </p:spPr>
        <p:txBody>
          <a:bodyPr/>
          <a:lstStyle/>
          <a:p>
            <a:r>
              <a:rPr lang="en-US" b="1" dirty="0"/>
              <a:t>Montgomery College</a:t>
            </a:r>
          </a:p>
        </p:txBody>
      </p:sp>
      <p:sp>
        <p:nvSpPr>
          <p:cNvPr id="3" name="Content Placeholder 2">
            <a:extLst>
              <a:ext uri="{FF2B5EF4-FFF2-40B4-BE49-F238E27FC236}">
                <a16:creationId xmlns:a16="http://schemas.microsoft.com/office/drawing/2014/main" id="{0474B097-2864-4B4C-BDEB-46366E91ACF2}"/>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26</a:t>
            </a:fld>
            <a:endParaRPr lang="en-US" dirty="0"/>
          </a:p>
        </p:txBody>
      </p:sp>
      <p:graphicFrame>
        <p:nvGraphicFramePr>
          <p:cNvPr id="8" name="Table 7">
            <a:extLst>
              <a:ext uri="{FF2B5EF4-FFF2-40B4-BE49-F238E27FC236}">
                <a16:creationId xmlns:a16="http://schemas.microsoft.com/office/drawing/2014/main" id="{DCDC888F-CB60-4121-9569-CCCD33C0B1B5}"/>
              </a:ext>
            </a:extLst>
          </p:cNvPr>
          <p:cNvGraphicFramePr>
            <a:graphicFrameLocks noGrp="1"/>
          </p:cNvGraphicFramePr>
          <p:nvPr>
            <p:extLst>
              <p:ext uri="{D42A27DB-BD31-4B8C-83A1-F6EECF244321}">
                <p14:modId xmlns:p14="http://schemas.microsoft.com/office/powerpoint/2010/main" val="840518799"/>
              </p:ext>
            </p:extLst>
          </p:nvPr>
        </p:nvGraphicFramePr>
        <p:xfrm>
          <a:off x="924906" y="914400"/>
          <a:ext cx="10139333" cy="5758974"/>
        </p:xfrm>
        <a:graphic>
          <a:graphicData uri="http://schemas.openxmlformats.org/drawingml/2006/table">
            <a:tbl>
              <a:tblPr firstRow="1" firstCol="1" bandRow="1">
                <a:tableStyleId>{5C22544A-7EE6-4342-B048-85BDC9FD1C3A}</a:tableStyleId>
              </a:tblPr>
              <a:tblGrid>
                <a:gridCol w="4053494">
                  <a:extLst>
                    <a:ext uri="{9D8B030D-6E8A-4147-A177-3AD203B41FA5}">
                      <a16:colId xmlns:a16="http://schemas.microsoft.com/office/drawing/2014/main" val="1382803340"/>
                    </a:ext>
                  </a:extLst>
                </a:gridCol>
                <a:gridCol w="2705699">
                  <a:extLst>
                    <a:ext uri="{9D8B030D-6E8A-4147-A177-3AD203B41FA5}">
                      <a16:colId xmlns:a16="http://schemas.microsoft.com/office/drawing/2014/main" val="1988315209"/>
                    </a:ext>
                  </a:extLst>
                </a:gridCol>
                <a:gridCol w="3380140">
                  <a:extLst>
                    <a:ext uri="{9D8B030D-6E8A-4147-A177-3AD203B41FA5}">
                      <a16:colId xmlns:a16="http://schemas.microsoft.com/office/drawing/2014/main" val="976188300"/>
                    </a:ext>
                  </a:extLst>
                </a:gridCol>
              </a:tblGrid>
              <a:tr h="235209">
                <a:tc>
                  <a:txBody>
                    <a:bodyPr/>
                    <a:lstStyle/>
                    <a:p>
                      <a:pPr marL="0" marR="0">
                        <a:spcBef>
                          <a:spcPts val="0"/>
                        </a:spcBef>
                        <a:spcAft>
                          <a:spcPts val="0"/>
                        </a:spcAft>
                      </a:pPr>
                      <a:r>
                        <a:rPr lang="en-US" sz="1600" dirty="0">
                          <a:effectLst/>
                        </a:rPr>
                        <a:t>Contract Title</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Contract Expiration</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Estimated Re-bid Date:</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1128586513"/>
                  </a:ext>
                </a:extLst>
              </a:tr>
              <a:tr h="235209">
                <a:tc>
                  <a:txBody>
                    <a:bodyPr/>
                    <a:lstStyle/>
                    <a:p>
                      <a:pPr marL="0" marR="0">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1983733858"/>
                  </a:ext>
                </a:extLst>
              </a:tr>
              <a:tr h="361969">
                <a:tc>
                  <a:txBody>
                    <a:bodyPr/>
                    <a:lstStyle/>
                    <a:p>
                      <a:pPr marL="0" marR="0">
                        <a:spcBef>
                          <a:spcPts val="0"/>
                        </a:spcBef>
                        <a:spcAft>
                          <a:spcPts val="0"/>
                        </a:spcAft>
                      </a:pPr>
                      <a:r>
                        <a:rPr lang="en-US" sz="1600" dirty="0">
                          <a:effectLst/>
                        </a:rPr>
                        <a:t>Capital Asset Inventory Verification Services </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4/30/2022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2/2022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4245152293"/>
                  </a:ext>
                </a:extLst>
              </a:tr>
              <a:tr h="542953">
                <a:tc>
                  <a:txBody>
                    <a:bodyPr/>
                    <a:lstStyle/>
                    <a:p>
                      <a:pPr marL="0" marR="0">
                        <a:spcBef>
                          <a:spcPts val="0"/>
                        </a:spcBef>
                        <a:spcAft>
                          <a:spcPts val="0"/>
                        </a:spcAft>
                      </a:pPr>
                      <a:r>
                        <a:rPr lang="en-US" sz="1600" dirty="0">
                          <a:effectLst/>
                        </a:rPr>
                        <a:t>Classification &amp; Compensation-Related Services</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3817635565"/>
                  </a:ext>
                </a:extLst>
              </a:tr>
              <a:tr h="470418">
                <a:tc>
                  <a:txBody>
                    <a:bodyPr/>
                    <a:lstStyle/>
                    <a:p>
                      <a:pPr marL="0" marR="0">
                        <a:spcBef>
                          <a:spcPts val="0"/>
                        </a:spcBef>
                        <a:spcAft>
                          <a:spcPts val="0"/>
                        </a:spcAft>
                      </a:pPr>
                      <a:r>
                        <a:rPr lang="en-US" sz="1600" dirty="0">
                          <a:effectLst/>
                        </a:rPr>
                        <a:t>IRS Form 1098-T Tuition Statement Reporting Services</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1242367014"/>
                  </a:ext>
                </a:extLst>
              </a:tr>
              <a:tr h="235209">
                <a:tc>
                  <a:txBody>
                    <a:bodyPr/>
                    <a:lstStyle/>
                    <a:p>
                      <a:pPr marL="0" marR="0">
                        <a:spcBef>
                          <a:spcPts val="0"/>
                        </a:spcBef>
                        <a:spcAft>
                          <a:spcPts val="0"/>
                        </a:spcAft>
                      </a:pPr>
                      <a:r>
                        <a:rPr lang="en-US" sz="1600" dirty="0">
                          <a:effectLst/>
                        </a:rPr>
                        <a:t>IT Asset Disposal Services</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4/2022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637230648"/>
                  </a:ext>
                </a:extLst>
              </a:tr>
              <a:tr h="235209">
                <a:tc>
                  <a:txBody>
                    <a:bodyPr/>
                    <a:lstStyle/>
                    <a:p>
                      <a:pPr marL="0" marR="0">
                        <a:spcBef>
                          <a:spcPts val="0"/>
                        </a:spcBef>
                        <a:spcAft>
                          <a:spcPts val="0"/>
                        </a:spcAft>
                      </a:pPr>
                      <a:r>
                        <a:rPr lang="en-US" sz="1600" dirty="0">
                          <a:effectLst/>
                        </a:rPr>
                        <a:t>Media Buying Service Provider</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4/2/2022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1/2022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769389243"/>
                  </a:ext>
                </a:extLst>
              </a:tr>
              <a:tr h="542953">
                <a:tc>
                  <a:txBody>
                    <a:bodyPr/>
                    <a:lstStyle/>
                    <a:p>
                      <a:pPr marL="0" marR="0">
                        <a:spcBef>
                          <a:spcPts val="0"/>
                        </a:spcBef>
                        <a:spcAft>
                          <a:spcPts val="0"/>
                        </a:spcAft>
                      </a:pPr>
                      <a:r>
                        <a:rPr lang="en-US" sz="1600" dirty="0">
                          <a:effectLst/>
                        </a:rPr>
                        <a:t>Online Ordering, Printing, and Delivery Services for Business Cards and Stationery</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112630823"/>
                  </a:ext>
                </a:extLst>
              </a:tr>
              <a:tr h="361969">
                <a:tc>
                  <a:txBody>
                    <a:bodyPr/>
                    <a:lstStyle/>
                    <a:p>
                      <a:pPr marL="0" marR="0">
                        <a:spcBef>
                          <a:spcPts val="0"/>
                        </a:spcBef>
                        <a:spcAft>
                          <a:spcPts val="0"/>
                        </a:spcAft>
                      </a:pPr>
                      <a:r>
                        <a:rPr lang="en-US" sz="1600" dirty="0">
                          <a:effectLst/>
                        </a:rPr>
                        <a:t>Professional Development Training</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109562110"/>
                  </a:ext>
                </a:extLst>
              </a:tr>
              <a:tr h="470418">
                <a:tc>
                  <a:txBody>
                    <a:bodyPr/>
                    <a:lstStyle/>
                    <a:p>
                      <a:pPr marL="0" marR="0">
                        <a:spcBef>
                          <a:spcPts val="0"/>
                        </a:spcBef>
                        <a:spcAft>
                          <a:spcPts val="0"/>
                        </a:spcAft>
                      </a:pPr>
                      <a:r>
                        <a:rPr lang="en-US" sz="1600" dirty="0">
                          <a:effectLst/>
                        </a:rPr>
                        <a:t>Safety &amp; Security Camera Equipment &amp; Services</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644393440"/>
                  </a:ext>
                </a:extLst>
              </a:tr>
              <a:tr h="361969">
                <a:tc>
                  <a:txBody>
                    <a:bodyPr/>
                    <a:lstStyle/>
                    <a:p>
                      <a:pPr marL="0" marR="0">
                        <a:spcBef>
                          <a:spcPts val="0"/>
                        </a:spcBef>
                        <a:spcAft>
                          <a:spcPts val="0"/>
                        </a:spcAft>
                      </a:pPr>
                      <a:r>
                        <a:rPr lang="en-US" sz="1600" dirty="0">
                          <a:effectLst/>
                        </a:rPr>
                        <a:t>WDCE Management Information System</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4/2022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709200063"/>
                  </a:ext>
                </a:extLst>
              </a:tr>
              <a:tr h="723937">
                <a:tc>
                  <a:txBody>
                    <a:bodyPr/>
                    <a:lstStyle/>
                    <a:p>
                      <a:pPr marL="0" marR="0">
                        <a:spcBef>
                          <a:spcPts val="0"/>
                        </a:spcBef>
                        <a:spcAft>
                          <a:spcPts val="0"/>
                        </a:spcAft>
                      </a:pPr>
                      <a:r>
                        <a:rPr lang="en-US" sz="1600" dirty="0">
                          <a:effectLst/>
                        </a:rPr>
                        <a:t>Workforce Development &amp; Continuing Education Healthcare Related Certification Programs</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4/2022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2290482261"/>
                  </a:ext>
                </a:extLst>
              </a:tr>
              <a:tr h="904921">
                <a:tc>
                  <a:txBody>
                    <a:bodyPr/>
                    <a:lstStyle/>
                    <a:p>
                      <a:pPr marL="0" marR="0">
                        <a:spcBef>
                          <a:spcPts val="0"/>
                        </a:spcBef>
                        <a:spcAft>
                          <a:spcPts val="0"/>
                        </a:spcAft>
                      </a:pPr>
                      <a:r>
                        <a:rPr lang="en-US" sz="1600" dirty="0">
                          <a:effectLst/>
                        </a:rPr>
                        <a:t>Clinical Trial Project Management Program Services for Workplace Development &amp; Continuing Education</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6/30/2022</a:t>
                      </a:r>
                      <a:endParaRPr lang="en-US" sz="1600" dirty="0">
                        <a:effectLst/>
                        <a:latin typeface="Calibri" panose="020F0502020204030204" pitchFamily="34" charset="0"/>
                        <a:ea typeface="Calibri" panose="020F0502020204030204" pitchFamily="34" charset="0"/>
                      </a:endParaRPr>
                    </a:p>
                  </a:txBody>
                  <a:tcPr marL="65929" marR="65929" marT="0" marB="0"/>
                </a:tc>
                <a:tc>
                  <a:txBody>
                    <a:bodyPr/>
                    <a:lstStyle/>
                    <a:p>
                      <a:pPr marL="0" marR="0" algn="ctr">
                        <a:spcBef>
                          <a:spcPts val="0"/>
                        </a:spcBef>
                        <a:spcAft>
                          <a:spcPts val="0"/>
                        </a:spcAft>
                      </a:pPr>
                      <a:r>
                        <a:rPr lang="en-US" sz="1600" dirty="0">
                          <a:effectLst/>
                        </a:rPr>
                        <a:t>3/2022</a:t>
                      </a:r>
                      <a:endParaRPr lang="en-US" sz="1600" dirty="0">
                        <a:effectLst/>
                        <a:latin typeface="Calibri" panose="020F0502020204030204" pitchFamily="34" charset="0"/>
                        <a:ea typeface="Calibri" panose="020F0502020204030204" pitchFamily="34" charset="0"/>
                      </a:endParaRPr>
                    </a:p>
                  </a:txBody>
                  <a:tcPr marL="65929" marR="65929" marT="0" marB="0"/>
                </a:tc>
                <a:extLst>
                  <a:ext uri="{0D108BD9-81ED-4DB2-BD59-A6C34878D82A}">
                    <a16:rowId xmlns:a16="http://schemas.microsoft.com/office/drawing/2014/main" val="115255338"/>
                  </a:ext>
                </a:extLst>
              </a:tr>
            </a:tbl>
          </a:graphicData>
        </a:graphic>
      </p:graphicFrame>
    </p:spTree>
    <p:extLst>
      <p:ext uri="{BB962C8B-B14F-4D97-AF65-F5344CB8AC3E}">
        <p14:creationId xmlns:p14="http://schemas.microsoft.com/office/powerpoint/2010/main" val="551380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College</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92500" lnSpcReduction="20000"/>
          </a:bodyPr>
          <a:lstStyle/>
          <a:p>
            <a:r>
              <a:rPr lang="en-US" dirty="0"/>
              <a:t>Website: </a:t>
            </a:r>
            <a:r>
              <a:rPr lang="en-US" dirty="0">
                <a:hlinkClick r:id="rId2"/>
              </a:rPr>
              <a:t>https://info.montgomerycollege.edu/offices/procurement/</a:t>
            </a:r>
            <a:endParaRPr lang="en-US" dirty="0"/>
          </a:p>
          <a:p>
            <a:r>
              <a:rPr lang="en-US" dirty="0"/>
              <a:t>Contact: Patrick Johnson, Director of Procurement </a:t>
            </a:r>
          </a:p>
          <a:p>
            <a:r>
              <a:rPr lang="en-US" dirty="0">
                <a:hlinkClick r:id="rId3"/>
              </a:rPr>
              <a:t>Patrick.johnson@montgomerycollege.edu</a:t>
            </a:r>
            <a:r>
              <a:rPr lang="en-US" dirty="0"/>
              <a:t>   </a:t>
            </a:r>
          </a:p>
          <a:p>
            <a:r>
              <a:rPr lang="en-US" dirty="0"/>
              <a:t>240 567-5288</a:t>
            </a:r>
          </a:p>
          <a:p>
            <a:endParaRPr lang="en-US" dirty="0"/>
          </a:p>
          <a:p>
            <a:r>
              <a:rPr lang="en-US" dirty="0"/>
              <a:t>Note: The following additional information can be found at the above website:</a:t>
            </a:r>
          </a:p>
          <a:p>
            <a:pPr marL="0" indent="0">
              <a:buNone/>
            </a:pPr>
            <a:r>
              <a:rPr lang="en-US" dirty="0"/>
              <a:t>	1. Procurement Staff &amp; contact information</a:t>
            </a:r>
          </a:p>
          <a:p>
            <a:pPr marL="0" indent="0">
              <a:buNone/>
            </a:pPr>
            <a:r>
              <a:rPr lang="en-US" dirty="0"/>
              <a:t>	2. Commodity assignment information</a:t>
            </a:r>
          </a:p>
          <a:p>
            <a:pPr marL="0" indent="0">
              <a:buNone/>
            </a:pPr>
            <a:r>
              <a:rPr lang="en-US" dirty="0"/>
              <a:t>	3. Past bid results </a:t>
            </a:r>
          </a:p>
          <a:p>
            <a:pPr marL="0" indent="0">
              <a:buNone/>
            </a:pPr>
            <a:r>
              <a:rPr lang="en-US" dirty="0"/>
              <a:t>            4. How to do business with the College </a:t>
            </a:r>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46CC14E-DC18-4F89-8B6E-F96DB879016E}"/>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848478"/>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27</a:t>
            </a:fld>
            <a:endParaRPr lang="en-US" dirty="0"/>
          </a:p>
        </p:txBody>
      </p:sp>
    </p:spTree>
    <p:extLst>
      <p:ext uri="{BB962C8B-B14F-4D97-AF65-F5344CB8AC3E}">
        <p14:creationId xmlns:p14="http://schemas.microsoft.com/office/powerpoint/2010/main" val="1207706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4100659" y="2516391"/>
            <a:ext cx="7370863" cy="1131498"/>
          </a:xfrm>
        </p:spPr>
        <p:txBody>
          <a:bodyPr>
            <a:noAutofit/>
          </a:bodyPr>
          <a:lstStyle/>
          <a:p>
            <a:pPr algn="r"/>
            <a:r>
              <a:rPr lang="en-US" sz="5400" b="1" dirty="0">
                <a:latin typeface="Arial" panose="020B0604020202020204" pitchFamily="34" charset="0"/>
                <a:cs typeface="Arial" panose="020B0604020202020204" pitchFamily="34" charset="0"/>
              </a:rPr>
              <a:t>WSSC Water</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248649" y="3982896"/>
            <a:ext cx="450549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Angela Gaskins</a:t>
            </a:r>
            <a:endParaRPr lang="en-US" sz="3200" b="1" dirty="0"/>
          </a:p>
        </p:txBody>
      </p:sp>
    </p:spTree>
    <p:extLst>
      <p:ext uri="{BB962C8B-B14F-4D97-AF65-F5344CB8AC3E}">
        <p14:creationId xmlns:p14="http://schemas.microsoft.com/office/powerpoint/2010/main" val="150537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92500" lnSpcReduction="20000"/>
          </a:bodyPr>
          <a:lstStyle/>
          <a:p>
            <a:r>
              <a:rPr lang="en-US" dirty="0"/>
              <a:t>WSSC Water’s Office of Supplier Diversity &amp; Inclusion is dedicated to creating an inclusive purchasing environment and expanding opportunities for diverse businesses, through our Minority Business Enterprise (MBE) and Small Local Business Enterprise (SLBE) Programs.</a:t>
            </a:r>
          </a:p>
          <a:p>
            <a:endParaRPr lang="en-US" dirty="0"/>
          </a:p>
          <a:p>
            <a:r>
              <a:rPr lang="en-US" dirty="0"/>
              <a:t>WSSC Water seeks suppliers with a range of capabilities and skills to provide the Commission with everything from paper clips to pipes.</a:t>
            </a:r>
            <a:br>
              <a:rPr lang="en-US" dirty="0"/>
            </a:br>
            <a:endParaRPr lang="en-US" dirty="0"/>
          </a:p>
          <a:p>
            <a:r>
              <a:rPr lang="en-US" dirty="0"/>
              <a:t>We purchase a range of goods and services in all contracting categories. </a:t>
            </a:r>
          </a:p>
          <a:p>
            <a:endParaRPr lang="en-US" dirty="0"/>
          </a:p>
          <a:p>
            <a:r>
              <a:rPr lang="en-US" dirty="0"/>
              <a:t>Suppliers can find upcoming solicitations by going to </a:t>
            </a:r>
            <a:r>
              <a:rPr lang="en-US" dirty="0">
                <a:hlinkClick r:id="rId2"/>
              </a:rPr>
              <a:t>www.wsscwater.com/contracts</a:t>
            </a:r>
            <a:endParaRPr lang="en-US" dirty="0"/>
          </a:p>
          <a:p>
            <a:pPr marL="0" indent="0">
              <a:buNone/>
            </a:pPr>
            <a:endParaRPr lang="en-US" dirty="0"/>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878" y="5800853"/>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29</a:t>
            </a:fld>
            <a:endParaRPr lang="en-US" dirty="0"/>
          </a:p>
        </p:txBody>
      </p:sp>
      <p:pic>
        <p:nvPicPr>
          <p:cNvPr id="11" name="Picture 10" descr="Logo, company name&#10;&#10;Description automatically generated">
            <a:extLst>
              <a:ext uri="{FF2B5EF4-FFF2-40B4-BE49-F238E27FC236}">
                <a16:creationId xmlns:a16="http://schemas.microsoft.com/office/drawing/2014/main" id="{E6511CC1-623E-44FD-8F58-6879B3C6F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9761" y="436228"/>
            <a:ext cx="2086122" cy="1183356"/>
          </a:xfrm>
          <a:prstGeom prst="rect">
            <a:avLst/>
          </a:prstGeom>
        </p:spPr>
      </p:pic>
    </p:spTree>
    <p:extLst>
      <p:ext uri="{BB962C8B-B14F-4D97-AF65-F5344CB8AC3E}">
        <p14:creationId xmlns:p14="http://schemas.microsoft.com/office/powerpoint/2010/main" val="404858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2698417" y="2500170"/>
            <a:ext cx="9044807" cy="1131498"/>
          </a:xfrm>
        </p:spPr>
        <p:txBody>
          <a:bodyPr>
            <a:normAutofit fontScale="90000"/>
          </a:bodyPr>
          <a:lstStyle/>
          <a:p>
            <a:r>
              <a:rPr lang="en-US" sz="4800" b="1" dirty="0">
                <a:latin typeface="Arial" panose="020B0604020202020204" pitchFamily="34" charset="0"/>
                <a:cs typeface="Arial" panose="020B0604020202020204" pitchFamily="34" charset="0"/>
              </a:rPr>
              <a:t>Information Technology Session</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371839" y="4029227"/>
            <a:ext cx="3111825" cy="584775"/>
          </a:xfrm>
          <a:prstGeom prst="rect">
            <a:avLst/>
          </a:prstGeom>
          <a:noFill/>
        </p:spPr>
        <p:txBody>
          <a:bodyPr wrap="square" rtlCol="0">
            <a:spAutoFit/>
          </a:bodyPr>
          <a:lstStyle/>
          <a:p>
            <a:r>
              <a:rPr lang="en-US" sz="3200" b="1" dirty="0"/>
              <a:t>9:00am – 9:50am</a:t>
            </a:r>
          </a:p>
        </p:txBody>
      </p:sp>
    </p:spTree>
    <p:extLst>
      <p:ext uri="{BB962C8B-B14F-4D97-AF65-F5344CB8AC3E}">
        <p14:creationId xmlns:p14="http://schemas.microsoft.com/office/powerpoint/2010/main" val="2293186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30</a:t>
            </a:fld>
            <a:endParaRPr lang="en-US" dirty="0"/>
          </a:p>
        </p:txBody>
      </p:sp>
      <p:graphicFrame>
        <p:nvGraphicFramePr>
          <p:cNvPr id="19" name="Table 19">
            <a:extLst>
              <a:ext uri="{FF2B5EF4-FFF2-40B4-BE49-F238E27FC236}">
                <a16:creationId xmlns:a16="http://schemas.microsoft.com/office/drawing/2014/main" id="{245346B0-6EE3-4E3A-AA66-3A71A438911C}"/>
              </a:ext>
            </a:extLst>
          </p:cNvPr>
          <p:cNvGraphicFramePr>
            <a:graphicFrameLocks noGrp="1"/>
          </p:cNvGraphicFramePr>
          <p:nvPr>
            <p:ph idx="1"/>
            <p:extLst>
              <p:ext uri="{D42A27DB-BD31-4B8C-83A1-F6EECF244321}">
                <p14:modId xmlns:p14="http://schemas.microsoft.com/office/powerpoint/2010/main" val="3020791517"/>
              </p:ext>
            </p:extLst>
          </p:nvPr>
        </p:nvGraphicFramePr>
        <p:xfrm>
          <a:off x="1561637" y="1155558"/>
          <a:ext cx="9068725" cy="5002408"/>
        </p:xfrm>
        <a:graphic>
          <a:graphicData uri="http://schemas.openxmlformats.org/drawingml/2006/table">
            <a:tbl>
              <a:tblPr firstRow="1" bandRow="1">
                <a:tableStyleId>{5C22544A-7EE6-4342-B048-85BDC9FD1C3A}</a:tableStyleId>
              </a:tblPr>
              <a:tblGrid>
                <a:gridCol w="4513155">
                  <a:extLst>
                    <a:ext uri="{9D8B030D-6E8A-4147-A177-3AD203B41FA5}">
                      <a16:colId xmlns:a16="http://schemas.microsoft.com/office/drawing/2014/main" val="3600420450"/>
                    </a:ext>
                  </a:extLst>
                </a:gridCol>
                <a:gridCol w="4555570">
                  <a:extLst>
                    <a:ext uri="{9D8B030D-6E8A-4147-A177-3AD203B41FA5}">
                      <a16:colId xmlns:a16="http://schemas.microsoft.com/office/drawing/2014/main" val="3120529551"/>
                    </a:ext>
                  </a:extLst>
                </a:gridCol>
              </a:tblGrid>
              <a:tr h="392807">
                <a:tc gridSpan="2">
                  <a:txBody>
                    <a:bodyPr/>
                    <a:lstStyle/>
                    <a:p>
                      <a:pPr algn="ctr"/>
                      <a:r>
                        <a:rPr lang="en-US" dirty="0"/>
                        <a:t>WSSC Water Upcoming Solicitations</a:t>
                      </a:r>
                    </a:p>
                  </a:txBody>
                  <a:tcPr/>
                </a:tc>
                <a:tc hMerge="1">
                  <a:txBody>
                    <a:bodyPr/>
                    <a:lstStyle/>
                    <a:p>
                      <a:endParaRPr lang="en-US"/>
                    </a:p>
                  </a:txBody>
                  <a:tcPr/>
                </a:tc>
                <a:extLst>
                  <a:ext uri="{0D108BD9-81ED-4DB2-BD59-A6C34878D82A}">
                    <a16:rowId xmlns:a16="http://schemas.microsoft.com/office/drawing/2014/main" val="1655853296"/>
                  </a:ext>
                </a:extLst>
              </a:tr>
              <a:tr h="271153">
                <a:tc>
                  <a:txBody>
                    <a:bodyPr/>
                    <a:lstStyle/>
                    <a:p>
                      <a:pPr algn="ctr" fontAlgn="b"/>
                      <a:r>
                        <a:rPr lang="en-US" sz="1200" b="0" i="0" u="none" strike="noStrike" dirty="0">
                          <a:solidFill>
                            <a:srgbClr val="000000"/>
                          </a:solidFill>
                          <a:effectLst/>
                          <a:latin typeface="Calibri" panose="020F0502020204030204" pitchFamily="34" charset="0"/>
                        </a:rPr>
                        <a:t>After Market Auto Parts </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Industrial Vacuum Services</a:t>
                      </a:r>
                    </a:p>
                  </a:txBody>
                  <a:tcPr marL="7620" marR="7620" marT="7620" marB="0" anchor="b"/>
                </a:tc>
                <a:extLst>
                  <a:ext uri="{0D108BD9-81ED-4DB2-BD59-A6C34878D82A}">
                    <a16:rowId xmlns:a16="http://schemas.microsoft.com/office/drawing/2014/main" val="936225599"/>
                  </a:ext>
                </a:extLst>
              </a:tr>
              <a:tr h="271153">
                <a:tc>
                  <a:txBody>
                    <a:bodyPr/>
                    <a:lstStyle/>
                    <a:p>
                      <a:pPr algn="ctr" fontAlgn="b"/>
                      <a:r>
                        <a:rPr lang="en-US" sz="1200" b="0" i="0" u="none" strike="noStrike" dirty="0">
                          <a:solidFill>
                            <a:srgbClr val="000000"/>
                          </a:solidFill>
                          <a:effectLst/>
                          <a:latin typeface="Calibri" panose="020F0502020204030204" pitchFamily="34" charset="0"/>
                        </a:rPr>
                        <a:t>Area Connection Contract </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Manhole Frames and Covers </a:t>
                      </a:r>
                    </a:p>
                  </a:txBody>
                  <a:tcPr marL="7620" marR="7620" marT="7620" marB="0" anchor="b"/>
                </a:tc>
                <a:extLst>
                  <a:ext uri="{0D108BD9-81ED-4DB2-BD59-A6C34878D82A}">
                    <a16:rowId xmlns:a16="http://schemas.microsoft.com/office/drawing/2014/main" val="3032820814"/>
                  </a:ext>
                </a:extLst>
              </a:tr>
              <a:tr h="271153">
                <a:tc>
                  <a:txBody>
                    <a:bodyPr/>
                    <a:lstStyle/>
                    <a:p>
                      <a:pPr algn="ctr" fontAlgn="b"/>
                      <a:r>
                        <a:rPr lang="en-US" sz="1200" b="0" i="0" u="none" strike="noStrike" dirty="0">
                          <a:solidFill>
                            <a:srgbClr val="000000"/>
                          </a:solidFill>
                          <a:effectLst/>
                          <a:latin typeface="Calibri" panose="020F0502020204030204" pitchFamily="34" charset="0"/>
                        </a:rPr>
                        <a:t>Cementitious Materials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Oil &amp; Chemical Analysis</a:t>
                      </a:r>
                    </a:p>
                  </a:txBody>
                  <a:tcPr marL="7620" marR="7620" marT="7620" marB="0" anchor="b"/>
                </a:tc>
                <a:extLst>
                  <a:ext uri="{0D108BD9-81ED-4DB2-BD59-A6C34878D82A}">
                    <a16:rowId xmlns:a16="http://schemas.microsoft.com/office/drawing/2014/main" val="2636891927"/>
                  </a:ext>
                </a:extLst>
              </a:tr>
              <a:tr h="271153">
                <a:tc>
                  <a:txBody>
                    <a:bodyPr/>
                    <a:lstStyle/>
                    <a:p>
                      <a:pPr algn="ctr" fontAlgn="b"/>
                      <a:r>
                        <a:rPr lang="en-US" sz="1200" b="0" i="0" u="none" strike="noStrike" dirty="0">
                          <a:solidFill>
                            <a:srgbClr val="000000"/>
                          </a:solidFill>
                          <a:effectLst/>
                          <a:latin typeface="Calibri" panose="020F0502020204030204" pitchFamily="34" charset="0"/>
                        </a:rPr>
                        <a:t>Chemical Root Control Services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On-Call Plumbing Services</a:t>
                      </a:r>
                    </a:p>
                  </a:txBody>
                  <a:tcPr marL="7620" marR="7620" marT="7620" marB="0" anchor="b"/>
                </a:tc>
                <a:extLst>
                  <a:ext uri="{0D108BD9-81ED-4DB2-BD59-A6C34878D82A}">
                    <a16:rowId xmlns:a16="http://schemas.microsoft.com/office/drawing/2014/main" val="1313446227"/>
                  </a:ext>
                </a:extLst>
              </a:tr>
              <a:tr h="271153">
                <a:tc>
                  <a:txBody>
                    <a:bodyPr/>
                    <a:lstStyle/>
                    <a:p>
                      <a:pPr algn="ctr" fontAlgn="b"/>
                      <a:r>
                        <a:rPr lang="en-US" sz="1200" b="0" i="0" u="none" strike="noStrike" dirty="0">
                          <a:solidFill>
                            <a:srgbClr val="000000"/>
                          </a:solidFill>
                          <a:effectLst/>
                          <a:latin typeface="Calibri" panose="020F0502020204030204" pitchFamily="34" charset="0"/>
                        </a:rPr>
                        <a:t>Cleaning and CCTV Services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Potomac Consent Decree Gravity Thickener Expansion</a:t>
                      </a:r>
                    </a:p>
                  </a:txBody>
                  <a:tcPr marL="7620" marR="7620" marT="7620" marB="0" anchor="b"/>
                </a:tc>
                <a:extLst>
                  <a:ext uri="{0D108BD9-81ED-4DB2-BD59-A6C34878D82A}">
                    <a16:rowId xmlns:a16="http://schemas.microsoft.com/office/drawing/2014/main" val="1267073114"/>
                  </a:ext>
                </a:extLst>
              </a:tr>
              <a:tr h="271153">
                <a:tc>
                  <a:txBody>
                    <a:bodyPr/>
                    <a:lstStyle/>
                    <a:p>
                      <a:pPr algn="ctr" fontAlgn="b"/>
                      <a:r>
                        <a:rPr lang="en-US" sz="1200" b="0" i="0" u="none" strike="noStrike" dirty="0">
                          <a:solidFill>
                            <a:srgbClr val="000000"/>
                          </a:solidFill>
                          <a:effectLst/>
                          <a:latin typeface="Calibri" panose="020F0502020204030204" pitchFamily="34" charset="0"/>
                        </a:rPr>
                        <a:t>Condition Assessment of Large and Air Release Valves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Potomac Consent Decree Sediment Basin Upgrades</a:t>
                      </a:r>
                    </a:p>
                  </a:txBody>
                  <a:tcPr marL="7620" marR="7620" marT="7620" marB="0" anchor="b"/>
                </a:tc>
                <a:extLst>
                  <a:ext uri="{0D108BD9-81ED-4DB2-BD59-A6C34878D82A}">
                    <a16:rowId xmlns:a16="http://schemas.microsoft.com/office/drawing/2014/main" val="2573239055"/>
                  </a:ext>
                </a:extLst>
              </a:tr>
              <a:tr h="271153">
                <a:tc>
                  <a:txBody>
                    <a:bodyPr/>
                    <a:lstStyle/>
                    <a:p>
                      <a:pPr algn="ctr" fontAlgn="b"/>
                      <a:r>
                        <a:rPr lang="en-US" sz="1200" b="0" i="0" u="none" strike="noStrike" dirty="0">
                          <a:solidFill>
                            <a:srgbClr val="000000"/>
                          </a:solidFill>
                          <a:effectLst/>
                          <a:latin typeface="Calibri" panose="020F0502020204030204" pitchFamily="34" charset="0"/>
                        </a:rPr>
                        <a:t>Diesel Fuel Conditioner</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Records Archiving Services</a:t>
                      </a:r>
                    </a:p>
                  </a:txBody>
                  <a:tcPr marL="7620" marR="7620" marT="7620" marB="0" anchor="b"/>
                </a:tc>
                <a:extLst>
                  <a:ext uri="{0D108BD9-81ED-4DB2-BD59-A6C34878D82A}">
                    <a16:rowId xmlns:a16="http://schemas.microsoft.com/office/drawing/2014/main" val="4076917715"/>
                  </a:ext>
                </a:extLst>
              </a:tr>
              <a:tr h="271153">
                <a:tc>
                  <a:txBody>
                    <a:bodyPr/>
                    <a:lstStyle/>
                    <a:p>
                      <a:pPr algn="ctr" fontAlgn="b"/>
                      <a:r>
                        <a:rPr lang="en-US" sz="1200" b="0" i="0" u="none" strike="noStrike" dirty="0">
                          <a:solidFill>
                            <a:srgbClr val="000000"/>
                          </a:solidFill>
                          <a:effectLst/>
                          <a:latin typeface="Calibri" panose="020F0502020204030204" pitchFamily="34" charset="0"/>
                        </a:rPr>
                        <a:t>Easement Clearing Services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Replacement Planning BOA</a:t>
                      </a:r>
                    </a:p>
                  </a:txBody>
                  <a:tcPr marL="7620" marR="7620" marT="7620" marB="0" anchor="b"/>
                </a:tc>
                <a:extLst>
                  <a:ext uri="{0D108BD9-81ED-4DB2-BD59-A6C34878D82A}">
                    <a16:rowId xmlns:a16="http://schemas.microsoft.com/office/drawing/2014/main" val="2615394841"/>
                  </a:ext>
                </a:extLst>
              </a:tr>
              <a:tr h="271153">
                <a:tc>
                  <a:txBody>
                    <a:bodyPr/>
                    <a:lstStyle/>
                    <a:p>
                      <a:pPr algn="ctr" fontAlgn="b"/>
                      <a:r>
                        <a:rPr lang="en-US" sz="1200" b="0" i="0" u="none" strike="noStrike" dirty="0">
                          <a:solidFill>
                            <a:srgbClr val="000000"/>
                          </a:solidFill>
                          <a:effectLst/>
                          <a:latin typeface="Calibri" panose="020F0502020204030204" pitchFamily="34" charset="0"/>
                        </a:rPr>
                        <a:t>Engineering Sanitary Sewer Overflow (SSO) Consent Decree BOA</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Restrainer Glands</a:t>
                      </a:r>
                    </a:p>
                  </a:txBody>
                  <a:tcPr marL="7620" marR="7620" marT="7620" marB="0" anchor="b"/>
                </a:tc>
                <a:extLst>
                  <a:ext uri="{0D108BD9-81ED-4DB2-BD59-A6C34878D82A}">
                    <a16:rowId xmlns:a16="http://schemas.microsoft.com/office/drawing/2014/main" val="3191205429"/>
                  </a:ext>
                </a:extLst>
              </a:tr>
              <a:tr h="271153">
                <a:tc>
                  <a:txBody>
                    <a:bodyPr/>
                    <a:lstStyle/>
                    <a:p>
                      <a:pPr algn="ctr" fontAlgn="b"/>
                      <a:r>
                        <a:rPr lang="en-US" sz="1200" b="0" i="0" u="none" strike="noStrike" dirty="0">
                          <a:solidFill>
                            <a:srgbClr val="000000"/>
                          </a:solidFill>
                          <a:effectLst/>
                          <a:latin typeface="Calibri" panose="020F0502020204030204" pitchFamily="34" charset="0"/>
                        </a:rPr>
                        <a:t>Enterprise Document Management</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Service Saddles</a:t>
                      </a:r>
                    </a:p>
                  </a:txBody>
                  <a:tcPr marL="7620" marR="7620" marT="7620" marB="0" anchor="b"/>
                </a:tc>
                <a:extLst>
                  <a:ext uri="{0D108BD9-81ED-4DB2-BD59-A6C34878D82A}">
                    <a16:rowId xmlns:a16="http://schemas.microsoft.com/office/drawing/2014/main" val="1682352038"/>
                  </a:ext>
                </a:extLst>
              </a:tr>
              <a:tr h="271153">
                <a:tc>
                  <a:txBody>
                    <a:bodyPr/>
                    <a:lstStyle/>
                    <a:p>
                      <a:pPr algn="ctr" fontAlgn="b"/>
                      <a:r>
                        <a:rPr lang="en-US" sz="1200" b="0" i="0" u="none" strike="noStrike" dirty="0">
                          <a:solidFill>
                            <a:srgbClr val="000000"/>
                          </a:solidFill>
                          <a:effectLst/>
                          <a:latin typeface="Calibri" panose="020F0502020204030204" pitchFamily="34" charset="0"/>
                        </a:rPr>
                        <a:t>Environmental Services BOA</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Small Foundry Items</a:t>
                      </a:r>
                    </a:p>
                  </a:txBody>
                  <a:tcPr marL="7620" marR="7620" marT="7620" marB="0" anchor="b"/>
                </a:tc>
                <a:extLst>
                  <a:ext uri="{0D108BD9-81ED-4DB2-BD59-A6C34878D82A}">
                    <a16:rowId xmlns:a16="http://schemas.microsoft.com/office/drawing/2014/main" val="673546308"/>
                  </a:ext>
                </a:extLst>
              </a:tr>
              <a:tr h="271153">
                <a:tc>
                  <a:txBody>
                    <a:bodyPr/>
                    <a:lstStyle/>
                    <a:p>
                      <a:pPr algn="ctr" fontAlgn="b"/>
                      <a:r>
                        <a:rPr lang="en-US" sz="1200" b="0" i="0" u="none" strike="noStrike" dirty="0">
                          <a:solidFill>
                            <a:srgbClr val="000000"/>
                          </a:solidFill>
                          <a:effectLst/>
                          <a:latin typeface="Calibri" panose="020F0502020204030204" pitchFamily="34" charset="0"/>
                        </a:rPr>
                        <a:t>Erosion and Sediment Control</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Small Water Valves Condition Assessment</a:t>
                      </a:r>
                    </a:p>
                  </a:txBody>
                  <a:tcPr marL="7620" marR="7620" marT="7620" marB="0" anchor="b"/>
                </a:tc>
                <a:extLst>
                  <a:ext uri="{0D108BD9-81ED-4DB2-BD59-A6C34878D82A}">
                    <a16:rowId xmlns:a16="http://schemas.microsoft.com/office/drawing/2014/main" val="3180103582"/>
                  </a:ext>
                </a:extLst>
              </a:tr>
              <a:tr h="271153">
                <a:tc>
                  <a:txBody>
                    <a:bodyPr/>
                    <a:lstStyle/>
                    <a:p>
                      <a:pPr algn="ctr" fontAlgn="b"/>
                      <a:r>
                        <a:rPr lang="en-US" sz="1200" b="0" i="0" u="none" strike="noStrike" dirty="0">
                          <a:solidFill>
                            <a:srgbClr val="000000"/>
                          </a:solidFill>
                          <a:effectLst/>
                          <a:latin typeface="Calibri" panose="020F0502020204030204" pitchFamily="34" charset="0"/>
                        </a:rPr>
                        <a:t>Fire Hydrant Parts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Spoils Hauling Services to Certified Maryland Landfills </a:t>
                      </a:r>
                    </a:p>
                  </a:txBody>
                  <a:tcPr marL="7620" marR="7620" marT="7620" marB="0" anchor="b"/>
                </a:tc>
                <a:extLst>
                  <a:ext uri="{0D108BD9-81ED-4DB2-BD59-A6C34878D82A}">
                    <a16:rowId xmlns:a16="http://schemas.microsoft.com/office/drawing/2014/main" val="2191026547"/>
                  </a:ext>
                </a:extLst>
              </a:tr>
              <a:tr h="271153">
                <a:tc>
                  <a:txBody>
                    <a:bodyPr/>
                    <a:lstStyle/>
                    <a:p>
                      <a:pPr algn="ctr" fontAlgn="b"/>
                      <a:r>
                        <a:rPr lang="en-US" sz="1200" b="0" i="0" u="none" strike="noStrike" dirty="0">
                          <a:solidFill>
                            <a:srgbClr val="000000"/>
                          </a:solidFill>
                          <a:effectLst/>
                          <a:latin typeface="Calibri" panose="020F0502020204030204" pitchFamily="34" charset="0"/>
                        </a:rPr>
                        <a:t>Flow Monitoring Services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Towing Services</a:t>
                      </a:r>
                    </a:p>
                  </a:txBody>
                  <a:tcPr marL="7620" marR="7620" marT="7620" marB="0" anchor="b"/>
                </a:tc>
                <a:extLst>
                  <a:ext uri="{0D108BD9-81ED-4DB2-BD59-A6C34878D82A}">
                    <a16:rowId xmlns:a16="http://schemas.microsoft.com/office/drawing/2014/main" val="1257281886"/>
                  </a:ext>
                </a:extLst>
              </a:tr>
              <a:tr h="271153">
                <a:tc>
                  <a:txBody>
                    <a:bodyPr/>
                    <a:lstStyle/>
                    <a:p>
                      <a:pPr algn="ctr" fontAlgn="b"/>
                      <a:r>
                        <a:rPr lang="en-US" sz="1200" b="0" i="0" u="none" strike="noStrike" dirty="0">
                          <a:solidFill>
                            <a:srgbClr val="000000"/>
                          </a:solidFill>
                          <a:effectLst/>
                          <a:latin typeface="Calibri" panose="020F0502020204030204" pitchFamily="34" charset="0"/>
                        </a:rPr>
                        <a:t>Glass Installation</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Tree Trimming Removal and Disposal Services</a:t>
                      </a:r>
                    </a:p>
                  </a:txBody>
                  <a:tcPr marL="7620" marR="7620" marT="7620" marB="0" anchor="b"/>
                </a:tc>
                <a:extLst>
                  <a:ext uri="{0D108BD9-81ED-4DB2-BD59-A6C34878D82A}">
                    <a16:rowId xmlns:a16="http://schemas.microsoft.com/office/drawing/2014/main" val="4148711369"/>
                  </a:ext>
                </a:extLst>
              </a:tr>
              <a:tr h="271153">
                <a:tc>
                  <a:txBody>
                    <a:bodyPr/>
                    <a:lstStyle/>
                    <a:p>
                      <a:pPr algn="ctr" fontAlgn="b"/>
                      <a:r>
                        <a:rPr lang="en-US" sz="1200" b="0" i="0" u="none" strike="noStrike" dirty="0">
                          <a:solidFill>
                            <a:srgbClr val="000000"/>
                          </a:solidFill>
                          <a:effectLst/>
                          <a:latin typeface="Calibri" panose="020F0502020204030204" pitchFamily="34" charset="0"/>
                        </a:rPr>
                        <a:t>Heavy Duty Truck Repair Services</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Wastewater Engineering Services</a:t>
                      </a:r>
                    </a:p>
                  </a:txBody>
                  <a:tcPr marL="7620" marR="7620" marT="7620" marB="0" anchor="b"/>
                </a:tc>
                <a:extLst>
                  <a:ext uri="{0D108BD9-81ED-4DB2-BD59-A6C34878D82A}">
                    <a16:rowId xmlns:a16="http://schemas.microsoft.com/office/drawing/2014/main" val="1778751044"/>
                  </a:ext>
                </a:extLst>
              </a:tr>
              <a:tr h="271153">
                <a:tc>
                  <a:txBody>
                    <a:bodyPr/>
                    <a:lstStyle/>
                    <a:p>
                      <a:pPr algn="ctr" fontAlgn="b"/>
                      <a:r>
                        <a:rPr lang="en-US" sz="1200" b="0" i="0" u="none" strike="noStrike" dirty="0">
                          <a:solidFill>
                            <a:srgbClr val="000000"/>
                          </a:solidFill>
                          <a:effectLst/>
                          <a:latin typeface="Calibri" panose="020F0502020204030204" pitchFamily="34" charset="0"/>
                        </a:rPr>
                        <a:t>Sewer Roads IDIQ </a:t>
                      </a:r>
                    </a:p>
                  </a:txBody>
                  <a:tcPr marL="7620" marR="7620" marT="7620" marB="0" anchor="b"/>
                </a:tc>
                <a:tc>
                  <a:txBody>
                    <a:bodyPr/>
                    <a:lstStyle/>
                    <a:p>
                      <a:pPr algn="ctr" fontAlgn="b"/>
                      <a:r>
                        <a:rPr lang="en-US" sz="1200" b="0" i="0" u="none" strike="noStrike" dirty="0">
                          <a:solidFill>
                            <a:srgbClr val="000000"/>
                          </a:solidFill>
                          <a:effectLst/>
                          <a:latin typeface="Calibri" panose="020F0502020204030204" pitchFamily="34" charset="0"/>
                        </a:rPr>
                        <a:t>Water Main Replacement IDIQ </a:t>
                      </a:r>
                    </a:p>
                  </a:txBody>
                  <a:tcPr marL="7620" marR="7620" marT="7620" marB="0" anchor="b"/>
                </a:tc>
                <a:extLst>
                  <a:ext uri="{0D108BD9-81ED-4DB2-BD59-A6C34878D82A}">
                    <a16:rowId xmlns:a16="http://schemas.microsoft.com/office/drawing/2014/main" val="3147320358"/>
                  </a:ext>
                </a:extLst>
              </a:tr>
            </a:tbl>
          </a:graphicData>
        </a:graphic>
      </p:graphicFrame>
      <p:pic>
        <p:nvPicPr>
          <p:cNvPr id="8" name="Picture 7" descr="Logo, company name&#10;&#10;Description automatically generated">
            <a:extLst>
              <a:ext uri="{FF2B5EF4-FFF2-40B4-BE49-F238E27FC236}">
                <a16:creationId xmlns:a16="http://schemas.microsoft.com/office/drawing/2014/main" id="{0F6BCE4A-9F36-4FE6-BC54-55A1F5884B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807" y="100332"/>
            <a:ext cx="1844680" cy="1046398"/>
          </a:xfrm>
          <a:prstGeom prst="rect">
            <a:avLst/>
          </a:prstGeom>
        </p:spPr>
      </p:pic>
    </p:spTree>
    <p:extLst>
      <p:ext uri="{BB962C8B-B14F-4D97-AF65-F5344CB8AC3E}">
        <p14:creationId xmlns:p14="http://schemas.microsoft.com/office/powerpoint/2010/main" val="420150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a:xfrm>
            <a:off x="1291569" y="2334895"/>
            <a:ext cx="8970171" cy="4121149"/>
          </a:xfrm>
        </p:spPr>
        <p:txBody>
          <a:bodyPr/>
          <a:lstStyle/>
          <a:p>
            <a:pPr marL="0" indent="0" algn="ctr">
              <a:buNone/>
            </a:pPr>
            <a:r>
              <a:rPr lang="en-US" b="1" dirty="0">
                <a:solidFill>
                  <a:srgbClr val="00B0F0"/>
                </a:solidFill>
              </a:rPr>
              <a:t>Tap Into Business</a:t>
            </a:r>
            <a:r>
              <a:rPr lang="en-US" b="1" dirty="0"/>
              <a:t> </a:t>
            </a:r>
            <a:r>
              <a:rPr lang="en-US" dirty="0"/>
              <a:t>with WSSC Water by visiting:</a:t>
            </a:r>
          </a:p>
          <a:p>
            <a:pPr marL="0" indent="0" algn="ctr">
              <a:buNone/>
            </a:pPr>
            <a:r>
              <a:rPr lang="en-US" dirty="0">
                <a:hlinkClick r:id="rId2"/>
              </a:rPr>
              <a:t>www.wsscwater.com/supplier</a:t>
            </a:r>
            <a:endParaRPr lang="en-US" dirty="0"/>
          </a:p>
          <a:p>
            <a:pPr marL="0" indent="0">
              <a:buNone/>
            </a:pPr>
            <a:endParaRPr lang="en-US" dirty="0"/>
          </a:p>
          <a:p>
            <a:pPr marL="0" indent="0" algn="ctr">
              <a:buNone/>
            </a:pPr>
            <a:r>
              <a:rPr lang="en-US" dirty="0"/>
              <a:t>Office of Supplier Diversity &amp; Inclusion</a:t>
            </a:r>
            <a:br>
              <a:rPr lang="en-US" dirty="0"/>
            </a:br>
            <a:r>
              <a:rPr lang="en-US" dirty="0"/>
              <a:t>Phone: 301-206-8800</a:t>
            </a:r>
            <a:br>
              <a:rPr lang="en-US" dirty="0"/>
            </a:br>
            <a:r>
              <a:rPr lang="en-US" dirty="0"/>
              <a:t>Email: </a:t>
            </a:r>
            <a:r>
              <a:rPr lang="en-US" dirty="0">
                <a:hlinkClick r:id="rId3"/>
              </a:rPr>
              <a:t>supplierdiversity@wsscwater.com</a:t>
            </a:r>
            <a:br>
              <a:rPr lang="en-US" dirty="0"/>
            </a:br>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46CC14E-DC18-4F89-8B6E-F96DB879016E}"/>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829428"/>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31</a:t>
            </a:fld>
            <a:endParaRPr lang="en-US" dirty="0"/>
          </a:p>
        </p:txBody>
      </p:sp>
      <p:pic>
        <p:nvPicPr>
          <p:cNvPr id="12" name="Picture 11" descr="Logo, company name&#10;&#10;Description automatically generated">
            <a:extLst>
              <a:ext uri="{FF2B5EF4-FFF2-40B4-BE49-F238E27FC236}">
                <a16:creationId xmlns:a16="http://schemas.microsoft.com/office/drawing/2014/main" id="{A2AD50E7-6841-4B39-BB3E-9626EFACF9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040" y="436228"/>
            <a:ext cx="2086122" cy="1183356"/>
          </a:xfrm>
          <a:prstGeom prst="rect">
            <a:avLst/>
          </a:prstGeom>
        </p:spPr>
      </p:pic>
    </p:spTree>
    <p:extLst>
      <p:ext uri="{BB962C8B-B14F-4D97-AF65-F5344CB8AC3E}">
        <p14:creationId xmlns:p14="http://schemas.microsoft.com/office/powerpoint/2010/main" val="302572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4100659" y="2516391"/>
            <a:ext cx="7370863" cy="1131498"/>
          </a:xfrm>
        </p:spPr>
        <p:txBody>
          <a:bodyPr>
            <a:noAutofit/>
          </a:bodyPr>
          <a:lstStyle/>
          <a:p>
            <a:pPr algn="r"/>
            <a:r>
              <a:rPr lang="en-US" sz="5400" b="1" dirty="0">
                <a:latin typeface="Arial" panose="020B0604020202020204" pitchFamily="34" charset="0"/>
                <a:cs typeface="Arial" panose="020B0604020202020204" pitchFamily="34" charset="0"/>
              </a:rPr>
              <a:t>City of Rockville</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606673" y="4061669"/>
            <a:ext cx="4505498"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Jessica Lewis</a:t>
            </a:r>
            <a:endParaRPr lang="en-US" sz="3200" b="1" dirty="0"/>
          </a:p>
        </p:txBody>
      </p:sp>
    </p:spTree>
    <p:extLst>
      <p:ext uri="{BB962C8B-B14F-4D97-AF65-F5344CB8AC3E}">
        <p14:creationId xmlns:p14="http://schemas.microsoft.com/office/powerpoint/2010/main" val="155754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City of Rockville</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77500" lnSpcReduction="20000"/>
          </a:bodyPr>
          <a:lstStyle/>
          <a:p>
            <a:r>
              <a:rPr lang="en-US" sz="2800" b="0" i="0" dirty="0">
                <a:solidFill>
                  <a:srgbClr val="4C4C4C"/>
                </a:solidFill>
                <a:effectLst/>
              </a:rPr>
              <a:t>The </a:t>
            </a:r>
            <a:r>
              <a:rPr lang="en-US" sz="2800" b="1" i="0" dirty="0">
                <a:solidFill>
                  <a:srgbClr val="4C4C4C"/>
                </a:solidFill>
                <a:effectLst/>
              </a:rPr>
              <a:t>mission</a:t>
            </a:r>
            <a:r>
              <a:rPr lang="en-US" sz="2800" b="0" i="0" dirty="0">
                <a:solidFill>
                  <a:srgbClr val="4C4C4C"/>
                </a:solidFill>
                <a:effectLst/>
              </a:rPr>
              <a:t> of the Procurement Division is to provide support to the City by performing the procurement function and materials management operation in a customer-focused, strategic, ethical and transparent manner while ensuring opportunities to our diverse business community and complying with applicable governing laws and policies.</a:t>
            </a:r>
            <a:r>
              <a:rPr lang="en-US" sz="2800" dirty="0"/>
              <a:t> </a:t>
            </a:r>
          </a:p>
          <a:p>
            <a:endParaRPr lang="en-US" sz="2800" dirty="0"/>
          </a:p>
          <a:p>
            <a:r>
              <a:rPr lang="en-US" sz="2800" b="0" i="0" dirty="0">
                <a:solidFill>
                  <a:srgbClr val="4C4C4C"/>
                </a:solidFill>
                <a:effectLst/>
              </a:rPr>
              <a:t>The </a:t>
            </a:r>
            <a:r>
              <a:rPr lang="en-US" sz="2800" b="1" i="0" dirty="0">
                <a:solidFill>
                  <a:srgbClr val="4C4C4C"/>
                </a:solidFill>
                <a:effectLst/>
              </a:rPr>
              <a:t>ideal capabilities of our vendors </a:t>
            </a:r>
            <a:r>
              <a:rPr lang="en-US" sz="2800" b="0" i="0" dirty="0">
                <a:solidFill>
                  <a:srgbClr val="4C4C4C"/>
                </a:solidFill>
                <a:effectLst/>
              </a:rPr>
              <a:t>include: fair and reasonable price, quality of product/service, strong customer service and ethics/integrity. Likewise, the City pledges integrity and open and fair competition with our vendors. The City’s complete Vendor Guide can be found at: </a:t>
            </a:r>
            <a:r>
              <a:rPr lang="en-US" sz="2800" b="0" i="0" dirty="0">
                <a:solidFill>
                  <a:srgbClr val="4C4C4C"/>
                </a:solidFill>
                <a:effectLst/>
                <a:hlinkClick r:id="rId2"/>
              </a:rPr>
              <a:t>https://www.rockvillemd.gov/2317/Vendor-Guide</a:t>
            </a:r>
            <a:endParaRPr lang="en-US" sz="2800" b="0" i="0" dirty="0">
              <a:solidFill>
                <a:srgbClr val="4C4C4C"/>
              </a:solidFill>
              <a:effectLst/>
            </a:endParaRPr>
          </a:p>
          <a:p>
            <a:pPr marL="0" indent="0">
              <a:buNone/>
            </a:pPr>
            <a:endParaRPr lang="en-US" sz="2800" b="0" i="0" dirty="0">
              <a:solidFill>
                <a:srgbClr val="4C4C4C"/>
              </a:solidFill>
              <a:effectLst/>
            </a:endParaRPr>
          </a:p>
          <a:p>
            <a:r>
              <a:rPr lang="en-US" sz="2800" b="0" i="0" dirty="0">
                <a:solidFill>
                  <a:srgbClr val="4C4C4C"/>
                </a:solidFill>
                <a:effectLst/>
              </a:rPr>
              <a:t>The </a:t>
            </a:r>
            <a:r>
              <a:rPr lang="en-US" sz="2800" b="1" i="0" dirty="0">
                <a:solidFill>
                  <a:srgbClr val="4C4C4C"/>
                </a:solidFill>
                <a:effectLst/>
              </a:rPr>
              <a:t>City buys </a:t>
            </a:r>
            <a:r>
              <a:rPr lang="en-US" sz="2800" b="0" i="0" dirty="0">
                <a:solidFill>
                  <a:srgbClr val="4C4C4C"/>
                </a:solidFill>
                <a:effectLst/>
              </a:rPr>
              <a:t>all types of products and services: from commodities to construction to various professional services (IT related, consulting in multiple areas: planning, public information, recreation &amp; parks, public works). </a:t>
            </a:r>
            <a:endParaRPr lang="en-US" sz="2800" dirty="0"/>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200" y="5797996"/>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b="1" smtClean="0"/>
              <a:t>33</a:t>
            </a:fld>
            <a:endParaRPr lang="en-US" b="1" dirty="0"/>
          </a:p>
        </p:txBody>
      </p:sp>
    </p:spTree>
    <p:extLst>
      <p:ext uri="{BB962C8B-B14F-4D97-AF65-F5344CB8AC3E}">
        <p14:creationId xmlns:p14="http://schemas.microsoft.com/office/powerpoint/2010/main" val="3944541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332D3C-3E82-4DF1-B8B6-263E5DD2651A}"/>
              </a:ext>
            </a:extLst>
          </p:cNvPr>
          <p:cNvSpPr>
            <a:spLocks noGrp="1"/>
          </p:cNvSpPr>
          <p:nvPr>
            <p:ph type="ftr" sz="quarter" idx="11"/>
          </p:nvPr>
        </p:nvSpPr>
        <p:spPr/>
        <p:txBody>
          <a:bodyPr/>
          <a:lstStyle/>
          <a:p>
            <a:r>
              <a:rPr lang="en-US" dirty="0"/>
              <a:t>Virtual Procurement Fair | December 15, 2021</a:t>
            </a:r>
          </a:p>
        </p:txBody>
      </p:sp>
      <p:sp>
        <p:nvSpPr>
          <p:cNvPr id="3" name="Slide Number Placeholder 2">
            <a:extLst>
              <a:ext uri="{FF2B5EF4-FFF2-40B4-BE49-F238E27FC236}">
                <a16:creationId xmlns:a16="http://schemas.microsoft.com/office/drawing/2014/main" id="{A6296382-A2CE-4516-B3D5-7C6C6098D320}"/>
              </a:ext>
            </a:extLst>
          </p:cNvPr>
          <p:cNvSpPr>
            <a:spLocks noGrp="1"/>
          </p:cNvSpPr>
          <p:nvPr>
            <p:ph type="sldNum" sz="quarter" idx="12"/>
          </p:nvPr>
        </p:nvSpPr>
        <p:spPr/>
        <p:txBody>
          <a:bodyPr/>
          <a:lstStyle/>
          <a:p>
            <a:fld id="{2FDA9ADF-92E1-40A7-B891-AC2E3CECD470}" type="slidenum">
              <a:rPr lang="en-US" smtClean="0"/>
              <a:t>34</a:t>
            </a:fld>
            <a:endParaRPr lang="en-US" dirty="0"/>
          </a:p>
        </p:txBody>
      </p:sp>
      <p:graphicFrame>
        <p:nvGraphicFramePr>
          <p:cNvPr id="4" name="Table 3">
            <a:extLst>
              <a:ext uri="{FF2B5EF4-FFF2-40B4-BE49-F238E27FC236}">
                <a16:creationId xmlns:a16="http://schemas.microsoft.com/office/drawing/2014/main" id="{542E0BFB-6AC0-4E09-A5A0-187374957646}"/>
              </a:ext>
            </a:extLst>
          </p:cNvPr>
          <p:cNvGraphicFramePr>
            <a:graphicFrameLocks noGrp="1"/>
          </p:cNvGraphicFramePr>
          <p:nvPr>
            <p:extLst>
              <p:ext uri="{D42A27DB-BD31-4B8C-83A1-F6EECF244321}">
                <p14:modId xmlns:p14="http://schemas.microsoft.com/office/powerpoint/2010/main" val="1486732612"/>
              </p:ext>
            </p:extLst>
          </p:nvPr>
        </p:nvGraphicFramePr>
        <p:xfrm>
          <a:off x="1371600" y="961293"/>
          <a:ext cx="8979875" cy="5746308"/>
        </p:xfrm>
        <a:graphic>
          <a:graphicData uri="http://schemas.openxmlformats.org/drawingml/2006/table">
            <a:tbl>
              <a:tblPr firstRow="1" firstCol="1" bandRow="1">
                <a:tableStyleId>{5C22544A-7EE6-4342-B048-85BDC9FD1C3A}</a:tableStyleId>
              </a:tblPr>
              <a:tblGrid>
                <a:gridCol w="2993931">
                  <a:extLst>
                    <a:ext uri="{9D8B030D-6E8A-4147-A177-3AD203B41FA5}">
                      <a16:colId xmlns:a16="http://schemas.microsoft.com/office/drawing/2014/main" val="2049699266"/>
                    </a:ext>
                  </a:extLst>
                </a:gridCol>
                <a:gridCol w="2992972">
                  <a:extLst>
                    <a:ext uri="{9D8B030D-6E8A-4147-A177-3AD203B41FA5}">
                      <a16:colId xmlns:a16="http://schemas.microsoft.com/office/drawing/2014/main" val="2411708564"/>
                    </a:ext>
                  </a:extLst>
                </a:gridCol>
                <a:gridCol w="2992972">
                  <a:extLst>
                    <a:ext uri="{9D8B030D-6E8A-4147-A177-3AD203B41FA5}">
                      <a16:colId xmlns:a16="http://schemas.microsoft.com/office/drawing/2014/main" val="3919389012"/>
                    </a:ext>
                  </a:extLst>
                </a:gridCol>
              </a:tblGrid>
              <a:tr h="227716">
                <a:tc>
                  <a:txBody>
                    <a:bodyPr/>
                    <a:lstStyle/>
                    <a:p>
                      <a:pPr marL="0" marR="0">
                        <a:lnSpc>
                          <a:spcPct val="105000"/>
                        </a:lnSpc>
                        <a:spcBef>
                          <a:spcPts val="0"/>
                        </a:spcBef>
                        <a:spcAft>
                          <a:spcPts val="0"/>
                        </a:spcAft>
                      </a:pPr>
                      <a:r>
                        <a:rPr lang="en-US" sz="1400" dirty="0">
                          <a:effectLst/>
                        </a:rPr>
                        <a:t>Contract Title</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Solicitation Method</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Estimated Solicitation Date</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733321798"/>
                  </a:ext>
                </a:extLst>
              </a:tr>
              <a:tr h="227716">
                <a:tc>
                  <a:txBody>
                    <a:bodyPr/>
                    <a:lstStyle/>
                    <a:p>
                      <a:pPr marL="0" marR="0">
                        <a:lnSpc>
                          <a:spcPct val="10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266267823"/>
                  </a:ext>
                </a:extLst>
              </a:tr>
              <a:tr h="465087">
                <a:tc>
                  <a:txBody>
                    <a:bodyPr/>
                    <a:lstStyle/>
                    <a:p>
                      <a:pPr marL="0" marR="0">
                        <a:lnSpc>
                          <a:spcPct val="105000"/>
                        </a:lnSpc>
                        <a:spcBef>
                          <a:spcPts val="0"/>
                        </a:spcBef>
                        <a:spcAft>
                          <a:spcPts val="0"/>
                        </a:spcAft>
                      </a:pPr>
                      <a:r>
                        <a:rPr lang="en-US" sz="1400" dirty="0">
                          <a:effectLst/>
                        </a:rPr>
                        <a:t>Residential Rehabilitation/Repairs to Single Family Homes </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Quote /Informal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On-Going</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799538384"/>
                  </a:ext>
                </a:extLst>
              </a:tr>
              <a:tr h="465087">
                <a:tc>
                  <a:txBody>
                    <a:bodyPr/>
                    <a:lstStyle/>
                    <a:p>
                      <a:pPr marL="0" marR="0">
                        <a:lnSpc>
                          <a:spcPct val="105000"/>
                        </a:lnSpc>
                        <a:spcBef>
                          <a:spcPts val="0"/>
                        </a:spcBef>
                        <a:spcAft>
                          <a:spcPts val="0"/>
                        </a:spcAft>
                      </a:pPr>
                      <a:r>
                        <a:rPr lang="en-US" sz="1400" dirty="0">
                          <a:effectLst/>
                        </a:rPr>
                        <a:t>Dog Waste Removal Services (multi-year)</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Quote /Informal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2/2022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1100844845"/>
                  </a:ext>
                </a:extLst>
              </a:tr>
              <a:tr h="702458">
                <a:tc>
                  <a:txBody>
                    <a:bodyPr/>
                    <a:lstStyle/>
                    <a:p>
                      <a:pPr marL="0" marR="0">
                        <a:lnSpc>
                          <a:spcPct val="105000"/>
                        </a:lnSpc>
                        <a:spcBef>
                          <a:spcPts val="0"/>
                        </a:spcBef>
                        <a:spcAft>
                          <a:spcPts val="0"/>
                        </a:spcAft>
                      </a:pPr>
                      <a:r>
                        <a:rPr lang="en-US" sz="1400" dirty="0">
                          <a:effectLst/>
                        </a:rPr>
                        <a:t>Actuarial Services for Workers’ Compensation, Self-Insurance Evaluation</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Quote /Informal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2/2022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934025351"/>
                  </a:ext>
                </a:extLst>
              </a:tr>
              <a:tr h="465087">
                <a:tc>
                  <a:txBody>
                    <a:bodyPr/>
                    <a:lstStyle/>
                    <a:p>
                      <a:pPr marL="0" marR="0">
                        <a:lnSpc>
                          <a:spcPct val="105000"/>
                        </a:lnSpc>
                        <a:spcBef>
                          <a:spcPts val="0"/>
                        </a:spcBef>
                        <a:spcAft>
                          <a:spcPts val="0"/>
                        </a:spcAft>
                      </a:pPr>
                      <a:r>
                        <a:rPr lang="en-US" sz="1400" dirty="0">
                          <a:effectLst/>
                        </a:rPr>
                        <a:t>Bus Stop Improvements for 78 City Bus Stops</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Invitation for Bid/Formal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4/2022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735822422"/>
                  </a:ext>
                </a:extLst>
              </a:tr>
              <a:tr h="227716">
                <a:tc>
                  <a:txBody>
                    <a:bodyPr/>
                    <a:lstStyle/>
                    <a:p>
                      <a:pPr marL="0" marR="0">
                        <a:lnSpc>
                          <a:spcPct val="105000"/>
                        </a:lnSpc>
                        <a:spcBef>
                          <a:spcPts val="0"/>
                        </a:spcBef>
                        <a:spcAft>
                          <a:spcPts val="0"/>
                        </a:spcAft>
                      </a:pPr>
                      <a:r>
                        <a:rPr lang="en-US" sz="1400" dirty="0">
                          <a:effectLst/>
                        </a:rPr>
                        <a:t>Independent Audit Services</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Proposal/Formal </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4/2022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613831422"/>
                  </a:ext>
                </a:extLst>
              </a:tr>
              <a:tr h="227716">
                <a:tc>
                  <a:txBody>
                    <a:bodyPr/>
                    <a:lstStyle/>
                    <a:p>
                      <a:pPr marL="0" marR="0">
                        <a:lnSpc>
                          <a:spcPct val="105000"/>
                        </a:lnSpc>
                        <a:spcBef>
                          <a:spcPts val="0"/>
                        </a:spcBef>
                        <a:spcAft>
                          <a:spcPts val="0"/>
                        </a:spcAft>
                      </a:pPr>
                      <a:r>
                        <a:rPr lang="en-US" sz="1400" dirty="0">
                          <a:effectLst/>
                        </a:rPr>
                        <a:t>Neighborhood Design Guidelines</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Proposal/Formal </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1/2022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835882250"/>
                  </a:ext>
                </a:extLst>
              </a:tr>
              <a:tr h="227716">
                <a:tc>
                  <a:txBody>
                    <a:bodyPr/>
                    <a:lstStyle/>
                    <a:p>
                      <a:pPr marL="0" marR="0">
                        <a:lnSpc>
                          <a:spcPct val="105000"/>
                        </a:lnSpc>
                        <a:spcBef>
                          <a:spcPts val="0"/>
                        </a:spcBef>
                        <a:spcAft>
                          <a:spcPts val="0"/>
                        </a:spcAft>
                      </a:pPr>
                      <a:r>
                        <a:rPr lang="en-US" sz="1400" dirty="0">
                          <a:effectLst/>
                        </a:rPr>
                        <a:t>City Website Redesign</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Proposal/Formal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12/2021</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3943806599"/>
                  </a:ext>
                </a:extLst>
              </a:tr>
              <a:tr h="465087">
                <a:tc>
                  <a:txBody>
                    <a:bodyPr/>
                    <a:lstStyle/>
                    <a:p>
                      <a:pPr marL="0" marR="0">
                        <a:lnSpc>
                          <a:spcPct val="105000"/>
                        </a:lnSpc>
                        <a:spcBef>
                          <a:spcPts val="0"/>
                        </a:spcBef>
                        <a:spcAft>
                          <a:spcPts val="0"/>
                        </a:spcAft>
                      </a:pPr>
                      <a:r>
                        <a:rPr lang="en-US" sz="1400" dirty="0">
                          <a:effectLst/>
                        </a:rPr>
                        <a:t>Outdoor Recreation Pool Renovation: Concept Design</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Request for Proposal/Formal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12/2021</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2070791533"/>
                  </a:ext>
                </a:extLst>
              </a:tr>
              <a:tr h="227716">
                <a:tc>
                  <a:txBody>
                    <a:bodyPr/>
                    <a:lstStyle/>
                    <a:p>
                      <a:pPr marL="0" marR="0">
                        <a:lnSpc>
                          <a:spcPct val="105000"/>
                        </a:lnSpc>
                        <a:spcBef>
                          <a:spcPts val="0"/>
                        </a:spcBef>
                        <a:spcAft>
                          <a:spcPts val="0"/>
                        </a:spcAft>
                      </a:pPr>
                      <a:r>
                        <a:rPr lang="en-US" sz="1400" dirty="0">
                          <a:effectLst/>
                        </a:rPr>
                        <a:t>Tree Care Services (multi-year)</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Invitation for Bid/Formal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2/2022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501268587"/>
                  </a:ext>
                </a:extLst>
              </a:tr>
              <a:tr h="465087">
                <a:tc>
                  <a:txBody>
                    <a:bodyPr/>
                    <a:lstStyle/>
                    <a:p>
                      <a:pPr marL="0" marR="0">
                        <a:lnSpc>
                          <a:spcPct val="105000"/>
                        </a:lnSpc>
                        <a:spcBef>
                          <a:spcPts val="0"/>
                        </a:spcBef>
                        <a:spcAft>
                          <a:spcPts val="0"/>
                        </a:spcAft>
                      </a:pPr>
                      <a:r>
                        <a:rPr lang="en-US" sz="1400" dirty="0">
                          <a:effectLst/>
                        </a:rPr>
                        <a:t>Grounds Maintenance Services (multi-year)</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Invitation for Bid/Formal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2/2022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690682610"/>
                  </a:ext>
                </a:extLst>
              </a:tr>
              <a:tr h="465087">
                <a:tc>
                  <a:txBody>
                    <a:bodyPr/>
                    <a:lstStyle/>
                    <a:p>
                      <a:pPr marL="0" marR="0">
                        <a:lnSpc>
                          <a:spcPct val="105000"/>
                        </a:lnSpc>
                        <a:spcBef>
                          <a:spcPts val="0"/>
                        </a:spcBef>
                        <a:spcAft>
                          <a:spcPts val="0"/>
                        </a:spcAft>
                      </a:pPr>
                      <a:r>
                        <a:rPr lang="en-US" sz="1400" dirty="0">
                          <a:effectLst/>
                        </a:rPr>
                        <a:t>Construction of Pervious Parking lot Replacement at Falls Grove Park</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Invitation for bid/Formal</a:t>
                      </a:r>
                      <a:endParaRPr lang="en-US" sz="1400" dirty="0">
                        <a:effectLst/>
                        <a:latin typeface="Calibri" panose="020F0502020204030204" pitchFamily="34" charset="0"/>
                        <a:ea typeface="Calibri" panose="020F0502020204030204" pitchFamily="34" charset="0"/>
                      </a:endParaRPr>
                    </a:p>
                  </a:txBody>
                  <a:tcPr marL="60006" marR="60006" marT="0" marB="0"/>
                </a:tc>
                <a:tc>
                  <a:txBody>
                    <a:bodyPr/>
                    <a:lstStyle/>
                    <a:p>
                      <a:pPr marL="0" marR="0" algn="ctr">
                        <a:lnSpc>
                          <a:spcPct val="105000"/>
                        </a:lnSpc>
                        <a:spcBef>
                          <a:spcPts val="0"/>
                        </a:spcBef>
                        <a:spcAft>
                          <a:spcPts val="0"/>
                        </a:spcAft>
                      </a:pPr>
                      <a:r>
                        <a:rPr lang="en-US" sz="1400" dirty="0">
                          <a:effectLst/>
                        </a:rPr>
                        <a:t>7/2022</a:t>
                      </a:r>
                      <a:endParaRPr lang="en-US" sz="1400" dirty="0">
                        <a:effectLst/>
                        <a:latin typeface="Calibri" panose="020F0502020204030204" pitchFamily="34" charset="0"/>
                        <a:ea typeface="Calibri" panose="020F0502020204030204" pitchFamily="34" charset="0"/>
                      </a:endParaRPr>
                    </a:p>
                  </a:txBody>
                  <a:tcPr marL="60006" marR="60006" marT="0" marB="0"/>
                </a:tc>
                <a:extLst>
                  <a:ext uri="{0D108BD9-81ED-4DB2-BD59-A6C34878D82A}">
                    <a16:rowId xmlns:a16="http://schemas.microsoft.com/office/drawing/2014/main" val="1602400568"/>
                  </a:ext>
                </a:extLst>
              </a:tr>
              <a:tr h="498409">
                <a:tc gridSpan="3">
                  <a:txBody>
                    <a:bodyPr/>
                    <a:lstStyle/>
                    <a:p>
                      <a:pPr marL="0" marR="0">
                        <a:lnSpc>
                          <a:spcPct val="105000"/>
                        </a:lnSpc>
                        <a:spcBef>
                          <a:spcPts val="0"/>
                        </a:spcBef>
                        <a:spcAft>
                          <a:spcPts val="0"/>
                        </a:spcAft>
                      </a:pPr>
                      <a:r>
                        <a:rPr lang="en-US" sz="1400" dirty="0">
                          <a:effectLst/>
                        </a:rPr>
                        <a:t>The above list is a sampling of upcoming solicitations. A complete listing can be found at </a:t>
                      </a:r>
                      <a:r>
                        <a:rPr lang="en-US" sz="1400" u="sng" dirty="0">
                          <a:effectLst/>
                          <a:hlinkClick r:id="rId2"/>
                        </a:rPr>
                        <a:t>https://www.rockvillemd.gov/DocumentCenter/View/41517/Procurement-Forecast-Calendar-FY22-FY23</a:t>
                      </a:r>
                      <a:r>
                        <a:rPr lang="en-US" sz="1400" dirty="0">
                          <a:effectLst/>
                        </a:rPr>
                        <a:t> and includes Procurement contact information.</a:t>
                      </a:r>
                    </a:p>
                    <a:p>
                      <a:pPr marL="0" marR="0" algn="ctr">
                        <a:lnSpc>
                          <a:spcPct val="105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60006" marR="6000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2302648"/>
                  </a:ext>
                </a:extLst>
              </a:tr>
            </a:tbl>
          </a:graphicData>
        </a:graphic>
      </p:graphicFrame>
      <p:sp>
        <p:nvSpPr>
          <p:cNvPr id="5" name="TextBox 4">
            <a:extLst>
              <a:ext uri="{FF2B5EF4-FFF2-40B4-BE49-F238E27FC236}">
                <a16:creationId xmlns:a16="http://schemas.microsoft.com/office/drawing/2014/main" id="{774BF4B4-3B9C-4C69-A7FC-62F1C1DFE4AF}"/>
              </a:ext>
            </a:extLst>
          </p:cNvPr>
          <p:cNvSpPr txBox="1"/>
          <p:nvPr/>
        </p:nvSpPr>
        <p:spPr>
          <a:xfrm>
            <a:off x="1453662" y="293077"/>
            <a:ext cx="8897815" cy="584775"/>
          </a:xfrm>
          <a:prstGeom prst="rect">
            <a:avLst/>
          </a:prstGeom>
          <a:noFill/>
        </p:spPr>
        <p:txBody>
          <a:bodyPr wrap="square" rtlCol="0">
            <a:spAutoFit/>
          </a:bodyPr>
          <a:lstStyle/>
          <a:p>
            <a:r>
              <a:rPr lang="en-US" sz="3200" b="1" dirty="0"/>
              <a:t>City of Rockville: Upcoming Solicitations</a:t>
            </a:r>
          </a:p>
        </p:txBody>
      </p:sp>
    </p:spTree>
    <p:extLst>
      <p:ext uri="{BB962C8B-B14F-4D97-AF65-F5344CB8AC3E}">
        <p14:creationId xmlns:p14="http://schemas.microsoft.com/office/powerpoint/2010/main" val="2075896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FD6-AF36-459F-91C9-82A5B2DEE1A4}"/>
              </a:ext>
            </a:extLst>
          </p:cNvPr>
          <p:cNvSpPr>
            <a:spLocks noGrp="1"/>
          </p:cNvSpPr>
          <p:nvPr>
            <p:ph type="title"/>
          </p:nvPr>
        </p:nvSpPr>
        <p:spPr/>
        <p:txBody>
          <a:bodyPr/>
          <a:lstStyle/>
          <a:p>
            <a:r>
              <a:rPr lang="en-US" b="1" dirty="0"/>
              <a:t>City of Rockville</a:t>
            </a:r>
          </a:p>
        </p:txBody>
      </p:sp>
      <p:sp>
        <p:nvSpPr>
          <p:cNvPr id="3" name="Content Placeholder 2">
            <a:extLst>
              <a:ext uri="{FF2B5EF4-FFF2-40B4-BE49-F238E27FC236}">
                <a16:creationId xmlns:a16="http://schemas.microsoft.com/office/drawing/2014/main" id="{0474B097-2864-4B4C-BDEB-46366E91ACF2}"/>
              </a:ext>
            </a:extLst>
          </p:cNvPr>
          <p:cNvSpPr>
            <a:spLocks noGrp="1"/>
          </p:cNvSpPr>
          <p:nvPr>
            <p:ph idx="1"/>
          </p:nvPr>
        </p:nvSpPr>
        <p:spPr/>
        <p:txBody>
          <a:bodyPr/>
          <a:lstStyle/>
          <a:p>
            <a:r>
              <a:rPr lang="en-US" dirty="0"/>
              <a:t>The City’s Upcoming solicitations can be found on our website at:</a:t>
            </a:r>
          </a:p>
          <a:p>
            <a:pPr marL="0" indent="0">
              <a:buNone/>
            </a:pPr>
            <a:r>
              <a:rPr lang="en-US" dirty="0">
                <a:hlinkClick r:id="rId2"/>
              </a:rPr>
              <a:t>https://www.rockvillemd.gov/DocumentCenter/View/41517/Procurement-Forecast-Calendar-FY22-FY23</a:t>
            </a:r>
            <a:r>
              <a:rPr lang="en-US" dirty="0"/>
              <a:t> </a:t>
            </a:r>
          </a:p>
          <a:p>
            <a:pPr marL="0" indent="0">
              <a:buNone/>
            </a:pPr>
            <a:endParaRPr lang="en-US" dirty="0"/>
          </a:p>
          <a:p>
            <a:r>
              <a:rPr lang="en-US" dirty="0"/>
              <a:t>The City also posts its solicitations on eMaryland Marketplace:</a:t>
            </a:r>
          </a:p>
          <a:p>
            <a:pPr marL="0" indent="0">
              <a:buNone/>
            </a:pPr>
            <a:r>
              <a:rPr lang="en-US" dirty="0">
                <a:hlinkClick r:id="rId3"/>
              </a:rPr>
              <a:t>https://emma.maryland.gov/page.aspx/en/usr/login?ReturnUrl=%2fpage.aspx%2fen%2fbuy%2fhomepage</a:t>
            </a:r>
            <a:r>
              <a:rPr lang="en-US" dirty="0"/>
              <a:t> </a:t>
            </a:r>
          </a:p>
        </p:txBody>
      </p:sp>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791328"/>
            <a:ext cx="2060691" cy="757933"/>
          </a:xfrm>
          <a:prstGeom prst="rect">
            <a:avLst/>
          </a:prstGeom>
        </p:spPr>
      </p:pic>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35</a:t>
            </a:fld>
            <a:endParaRPr lang="en-US" dirty="0"/>
          </a:p>
        </p:txBody>
      </p:sp>
    </p:spTree>
    <p:extLst>
      <p:ext uri="{BB962C8B-B14F-4D97-AF65-F5344CB8AC3E}">
        <p14:creationId xmlns:p14="http://schemas.microsoft.com/office/powerpoint/2010/main" val="3821664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City of Rockville</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normAutofit fontScale="85000" lnSpcReduction="20000"/>
          </a:bodyPr>
          <a:lstStyle/>
          <a:p>
            <a:r>
              <a:rPr lang="en-US" sz="2400" dirty="0"/>
              <a:t>Provided is the link to Procurement on the City’s website:</a:t>
            </a:r>
          </a:p>
          <a:p>
            <a:pPr marL="0" indent="0">
              <a:buNone/>
            </a:pPr>
            <a:r>
              <a:rPr lang="en-US" sz="2400" dirty="0">
                <a:hlinkClick r:id="rId2"/>
              </a:rPr>
              <a:t>https://www.rockvillemd.gov/231/Procurement</a:t>
            </a:r>
            <a:r>
              <a:rPr lang="en-US" sz="2400" dirty="0"/>
              <a:t> </a:t>
            </a:r>
          </a:p>
          <a:p>
            <a:pPr marL="0" indent="0">
              <a:buNone/>
            </a:pPr>
            <a:endParaRPr lang="en-US" sz="2400" dirty="0"/>
          </a:p>
          <a:p>
            <a:r>
              <a:rPr lang="en-US" sz="2500" dirty="0"/>
              <a:t>Please contact us, we look forward to talking with you:</a:t>
            </a:r>
          </a:p>
          <a:p>
            <a:pPr lvl="2"/>
            <a:r>
              <a:rPr lang="en-US" sz="1700" dirty="0">
                <a:solidFill>
                  <a:srgbClr val="000000"/>
                </a:solidFill>
              </a:rPr>
              <a:t>Jessica Lewis, CPPO, CPPB, MBA, Director of Procurement</a:t>
            </a:r>
            <a:br>
              <a:rPr lang="en-US" sz="1700" dirty="0">
                <a:solidFill>
                  <a:srgbClr val="000000"/>
                </a:solidFill>
              </a:rPr>
            </a:br>
            <a:r>
              <a:rPr lang="en-US" sz="1700" dirty="0">
                <a:solidFill>
                  <a:srgbClr val="000000"/>
                </a:solidFill>
              </a:rPr>
              <a:t>240-314-8432</a:t>
            </a:r>
            <a:br>
              <a:rPr lang="en-US" sz="1700" dirty="0">
                <a:solidFill>
                  <a:srgbClr val="000000"/>
                </a:solidFill>
              </a:rPr>
            </a:br>
            <a:r>
              <a:rPr lang="en-US" sz="1700" dirty="0">
                <a:solidFill>
                  <a:srgbClr val="000000"/>
                </a:solidFill>
                <a:hlinkClick r:id="rId3"/>
              </a:rPr>
              <a:t>jjlewis@rockvillemd.gov</a:t>
            </a:r>
            <a:endParaRPr lang="en-US" sz="1700" dirty="0">
              <a:solidFill>
                <a:srgbClr val="000000"/>
              </a:solidFill>
            </a:endParaRPr>
          </a:p>
          <a:p>
            <a:pPr lvl="2"/>
            <a:endParaRPr lang="en-US" sz="1700" dirty="0"/>
          </a:p>
          <a:p>
            <a:pPr lvl="2"/>
            <a:r>
              <a:rPr lang="en-US" sz="1700" dirty="0"/>
              <a:t>Jonathan Pierson, CPM, Assistant Director of Procurement</a:t>
            </a:r>
            <a:br>
              <a:rPr lang="en-US" sz="1700" dirty="0"/>
            </a:br>
            <a:r>
              <a:rPr lang="en-US" sz="1700" dirty="0"/>
              <a:t>240-314-8433</a:t>
            </a:r>
            <a:br>
              <a:rPr lang="en-US" sz="1700" dirty="0"/>
            </a:br>
            <a:r>
              <a:rPr lang="en-US" sz="1700" dirty="0">
                <a:hlinkClick r:id="rId4"/>
              </a:rPr>
              <a:t>jpierson@rockvillemd.gov</a:t>
            </a:r>
            <a:br>
              <a:rPr lang="en-US" sz="1700" dirty="0"/>
            </a:br>
            <a:br>
              <a:rPr lang="en-US" sz="1700" dirty="0"/>
            </a:br>
            <a:endParaRPr lang="en-US" sz="1700" dirty="0"/>
          </a:p>
          <a:p>
            <a:pPr lvl="2"/>
            <a:r>
              <a:rPr lang="en-US" sz="1700" dirty="0"/>
              <a:t>Pat Ryan, CPPB, MBA, Principal Buyer – </a:t>
            </a:r>
            <a:r>
              <a:rPr lang="en-US" sz="1500" dirty="0">
                <a:highlight>
                  <a:srgbClr val="FFFF00"/>
                </a:highlight>
              </a:rPr>
              <a:t>email/call for technical one on one assistance</a:t>
            </a:r>
            <a:br>
              <a:rPr lang="en-US" sz="1500" dirty="0"/>
            </a:br>
            <a:r>
              <a:rPr lang="en-US" sz="1500" dirty="0"/>
              <a:t>240-314-8434</a:t>
            </a:r>
            <a:br>
              <a:rPr lang="en-US" sz="1500" dirty="0"/>
            </a:br>
            <a:r>
              <a:rPr lang="en-US" sz="1500" dirty="0">
                <a:hlinkClick r:id="rId5"/>
              </a:rPr>
              <a:t>pryan@rockvillemd.gov</a:t>
            </a:r>
            <a:br>
              <a:rPr lang="en-US" sz="1500" dirty="0"/>
            </a:br>
            <a:br>
              <a:rPr lang="en-US" sz="1500" dirty="0"/>
            </a:br>
            <a:endParaRPr lang="en-US" sz="1500" dirty="0"/>
          </a:p>
          <a:p>
            <a:pPr lvl="2"/>
            <a:r>
              <a:rPr lang="en-US" sz="1700" dirty="0"/>
              <a:t>Regina Washington, Senior Buyer</a:t>
            </a:r>
            <a:br>
              <a:rPr lang="en-US" sz="1700" dirty="0"/>
            </a:br>
            <a:r>
              <a:rPr lang="en-US" sz="1700" dirty="0"/>
              <a:t>240-314-8431</a:t>
            </a:r>
            <a:br>
              <a:rPr lang="en-US" sz="1700" dirty="0"/>
            </a:br>
            <a:r>
              <a:rPr lang="en-US" sz="1700" dirty="0">
                <a:hlinkClick r:id="rId6"/>
              </a:rPr>
              <a:t>rwashington@rockvillemd.gov</a:t>
            </a:r>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46CC14E-DC18-4F89-8B6E-F96DB879016E}"/>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1878" y="5810378"/>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36</a:t>
            </a:fld>
            <a:endParaRPr lang="en-US" dirty="0"/>
          </a:p>
        </p:txBody>
      </p:sp>
    </p:spTree>
    <p:extLst>
      <p:ext uri="{BB962C8B-B14F-4D97-AF65-F5344CB8AC3E}">
        <p14:creationId xmlns:p14="http://schemas.microsoft.com/office/powerpoint/2010/main" val="3093298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4100659" y="2516391"/>
            <a:ext cx="7370863" cy="1131498"/>
          </a:xfrm>
        </p:spPr>
        <p:txBody>
          <a:bodyPr>
            <a:noAutofit/>
          </a:bodyPr>
          <a:lstStyle/>
          <a:p>
            <a:pPr algn="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Montgomery County Public Schools</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6815580" y="4061669"/>
            <a:ext cx="5542446"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Angela McIntosh-Davis</a:t>
            </a:r>
            <a:endParaRPr lang="en-US" sz="3200" b="1" dirty="0"/>
          </a:p>
        </p:txBody>
      </p:sp>
    </p:spTree>
    <p:extLst>
      <p:ext uri="{BB962C8B-B14F-4D97-AF65-F5344CB8AC3E}">
        <p14:creationId xmlns:p14="http://schemas.microsoft.com/office/powerpoint/2010/main" val="4054176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County Public Schools</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lstStyle/>
          <a:p>
            <a:r>
              <a:rPr lang="en-US" dirty="0"/>
              <a:t>Montgomery County Public Schools (MCPS) is dedicated to ensuring that high quality goods and services are purchased in a timely manner at a reasonable cost from dependable, qualified vendors.</a:t>
            </a:r>
          </a:p>
          <a:p>
            <a:r>
              <a:rPr lang="en-US" dirty="0"/>
              <a:t>MCPS is looking for vendors who can provide those goods and services through a competitive process that best serves all students in the school district.</a:t>
            </a:r>
          </a:p>
          <a:p>
            <a:r>
              <a:rPr lang="en-US" dirty="0"/>
              <a:t>MCPS purchases all things from A-Z.  A list of some of the commodities and the buyers who are assigned to them can be found </a:t>
            </a:r>
            <a:r>
              <a:rPr lang="en-US" dirty="0">
                <a:hlinkClick r:id="rId2"/>
              </a:rPr>
              <a:t>here</a:t>
            </a:r>
            <a:r>
              <a:rPr lang="en-US" dirty="0"/>
              <a:t>. </a:t>
            </a:r>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878" y="5838953"/>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38</a:t>
            </a:fld>
            <a:endParaRPr lang="en-US" dirty="0"/>
          </a:p>
        </p:txBody>
      </p:sp>
    </p:spTree>
    <p:extLst>
      <p:ext uri="{BB962C8B-B14F-4D97-AF65-F5344CB8AC3E}">
        <p14:creationId xmlns:p14="http://schemas.microsoft.com/office/powerpoint/2010/main" val="26602884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FD6-AF36-459F-91C9-82A5B2DEE1A4}"/>
              </a:ext>
            </a:extLst>
          </p:cNvPr>
          <p:cNvSpPr>
            <a:spLocks noGrp="1"/>
          </p:cNvSpPr>
          <p:nvPr>
            <p:ph type="title"/>
          </p:nvPr>
        </p:nvSpPr>
        <p:spPr/>
        <p:txBody>
          <a:bodyPr/>
          <a:lstStyle/>
          <a:p>
            <a:r>
              <a:rPr lang="en-US" b="1" dirty="0"/>
              <a:t>Montgomery County Public Schools</a:t>
            </a:r>
          </a:p>
        </p:txBody>
      </p:sp>
      <p:graphicFrame>
        <p:nvGraphicFramePr>
          <p:cNvPr id="5" name="Content Placeholder 4">
            <a:extLst>
              <a:ext uri="{FF2B5EF4-FFF2-40B4-BE49-F238E27FC236}">
                <a16:creationId xmlns:a16="http://schemas.microsoft.com/office/drawing/2014/main" id="{89935B81-7A1E-4C8B-AF05-85C4B7BA7E48}"/>
              </a:ext>
            </a:extLst>
          </p:cNvPr>
          <p:cNvGraphicFramePr>
            <a:graphicFrameLocks noGrp="1"/>
          </p:cNvGraphicFramePr>
          <p:nvPr>
            <p:ph idx="1"/>
            <p:extLst>
              <p:ext uri="{D42A27DB-BD31-4B8C-83A1-F6EECF244321}">
                <p14:modId xmlns:p14="http://schemas.microsoft.com/office/powerpoint/2010/main" val="566572505"/>
              </p:ext>
            </p:extLst>
          </p:nvPr>
        </p:nvGraphicFramePr>
        <p:xfrm>
          <a:off x="1744982" y="1447626"/>
          <a:ext cx="8237218" cy="5029476"/>
        </p:xfrm>
        <a:graphic>
          <a:graphicData uri="http://schemas.openxmlformats.org/drawingml/2006/table">
            <a:tbl>
              <a:tblPr firstRow="1" firstCol="1" bandRow="1">
                <a:tableStyleId>{5C22544A-7EE6-4342-B048-85BDC9FD1C3A}</a:tableStyleId>
              </a:tblPr>
              <a:tblGrid>
                <a:gridCol w="5768735">
                  <a:extLst>
                    <a:ext uri="{9D8B030D-6E8A-4147-A177-3AD203B41FA5}">
                      <a16:colId xmlns:a16="http://schemas.microsoft.com/office/drawing/2014/main" val="3646153011"/>
                    </a:ext>
                  </a:extLst>
                </a:gridCol>
                <a:gridCol w="2468483">
                  <a:extLst>
                    <a:ext uri="{9D8B030D-6E8A-4147-A177-3AD203B41FA5}">
                      <a16:colId xmlns:a16="http://schemas.microsoft.com/office/drawing/2014/main" val="2875401360"/>
                    </a:ext>
                  </a:extLst>
                </a:gridCol>
              </a:tblGrid>
              <a:tr h="123088">
                <a:tc gridSpan="2">
                  <a:txBody>
                    <a:bodyPr/>
                    <a:lstStyle/>
                    <a:p>
                      <a:pPr marL="0" marR="0" algn="ctr">
                        <a:spcBef>
                          <a:spcPts val="0"/>
                        </a:spcBef>
                        <a:spcAft>
                          <a:spcPts val="0"/>
                        </a:spcAft>
                      </a:pPr>
                      <a:r>
                        <a:rPr lang="en-US" sz="1600" dirty="0">
                          <a:effectLst/>
                        </a:rPr>
                        <a:t>Montgomery County Public Schools Upcoming Solicitations</a:t>
                      </a:r>
                      <a:endParaRPr lang="en-US" sz="1600" dirty="0">
                        <a:effectLst/>
                        <a:latin typeface="Calibri" panose="020F0502020204030204" pitchFamily="34" charset="0"/>
                        <a:ea typeface="Calibri" panose="020F0502020204030204" pitchFamily="34" charset="0"/>
                      </a:endParaRPr>
                    </a:p>
                  </a:txBody>
                  <a:tcPr marL="39598" marR="39598" marT="0" marB="0" anchor="b"/>
                </a:tc>
                <a:tc hMerge="1">
                  <a:txBody>
                    <a:bodyPr/>
                    <a:lstStyle/>
                    <a:p>
                      <a:endParaRPr lang="en-US"/>
                    </a:p>
                  </a:txBody>
                  <a:tcPr/>
                </a:tc>
                <a:extLst>
                  <a:ext uri="{0D108BD9-81ED-4DB2-BD59-A6C34878D82A}">
                    <a16:rowId xmlns:a16="http://schemas.microsoft.com/office/drawing/2014/main" val="1836817673"/>
                  </a:ext>
                </a:extLst>
              </a:tr>
              <a:tr h="123088">
                <a:tc>
                  <a:txBody>
                    <a:bodyPr/>
                    <a:lstStyle/>
                    <a:p>
                      <a:endParaRPr lang="en-US" sz="600" dirty="0">
                        <a:effectLst/>
                        <a:latin typeface="Times New Roman" panose="02020603050405020304" pitchFamily="18" charset="0"/>
                      </a:endParaRPr>
                    </a:p>
                  </a:txBody>
                  <a:tcPr marL="39598" marR="39598" marT="0" marB="0" anchor="b"/>
                </a:tc>
                <a:tc>
                  <a:txBody>
                    <a:bodyPr/>
                    <a:lstStyle/>
                    <a:p>
                      <a:endParaRPr lang="en-US" sz="600" dirty="0">
                        <a:effectLst/>
                        <a:latin typeface="Times New Roman" panose="02020603050405020304" pitchFamily="18" charset="0"/>
                      </a:endParaRPr>
                    </a:p>
                  </a:txBody>
                  <a:tcPr marL="39598" marR="39598" marT="0" marB="0" anchor="b"/>
                </a:tc>
                <a:extLst>
                  <a:ext uri="{0D108BD9-81ED-4DB2-BD59-A6C34878D82A}">
                    <a16:rowId xmlns:a16="http://schemas.microsoft.com/office/drawing/2014/main" val="2824175527"/>
                  </a:ext>
                </a:extLst>
              </a:tr>
              <a:tr h="238761">
                <a:tc>
                  <a:txBody>
                    <a:bodyPr/>
                    <a:lstStyle/>
                    <a:p>
                      <a:pPr marL="0" marR="0">
                        <a:spcBef>
                          <a:spcPts val="0"/>
                        </a:spcBef>
                        <a:spcAft>
                          <a:spcPts val="0"/>
                        </a:spcAft>
                      </a:pPr>
                      <a:r>
                        <a:rPr lang="en-US" sz="1400" dirty="0">
                          <a:effectLst/>
                        </a:rPr>
                        <a:t>Solicitation Number/Name</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Approximate Date</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549517391"/>
                  </a:ext>
                </a:extLst>
              </a:tr>
              <a:tr h="246178">
                <a:tc>
                  <a:txBody>
                    <a:bodyPr/>
                    <a:lstStyle/>
                    <a:p>
                      <a:pPr marL="0" marR="0">
                        <a:spcBef>
                          <a:spcPts val="0"/>
                        </a:spcBef>
                        <a:spcAft>
                          <a:spcPts val="0"/>
                        </a:spcAft>
                      </a:pPr>
                      <a:r>
                        <a:rPr lang="en-US" sz="1400" dirty="0">
                          <a:effectLst/>
                        </a:rPr>
                        <a:t>9008.9, Glass and Glazing</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Jan.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90742975"/>
                  </a:ext>
                </a:extLst>
              </a:tr>
              <a:tr h="246178">
                <a:tc>
                  <a:txBody>
                    <a:bodyPr/>
                    <a:lstStyle/>
                    <a:p>
                      <a:pPr marL="0" marR="0">
                        <a:spcBef>
                          <a:spcPts val="0"/>
                        </a:spcBef>
                        <a:spcAft>
                          <a:spcPts val="0"/>
                        </a:spcAft>
                      </a:pPr>
                      <a:r>
                        <a:rPr lang="en-US" sz="1400" dirty="0">
                          <a:effectLst/>
                        </a:rPr>
                        <a:t>9019.1, Roofing Materials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Jan.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4026268820"/>
                  </a:ext>
                </a:extLst>
              </a:tr>
              <a:tr h="246178">
                <a:tc>
                  <a:txBody>
                    <a:bodyPr/>
                    <a:lstStyle/>
                    <a:p>
                      <a:pPr marL="0" marR="0">
                        <a:spcBef>
                          <a:spcPts val="0"/>
                        </a:spcBef>
                        <a:spcAft>
                          <a:spcPts val="0"/>
                        </a:spcAft>
                      </a:pPr>
                      <a:r>
                        <a:rPr lang="en-US" sz="1400" dirty="0">
                          <a:effectLst/>
                        </a:rPr>
                        <a:t>4065.13, Ceramic Supplies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Jan.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1006414194"/>
                  </a:ext>
                </a:extLst>
              </a:tr>
              <a:tr h="246178">
                <a:tc>
                  <a:txBody>
                    <a:bodyPr/>
                    <a:lstStyle/>
                    <a:p>
                      <a:pPr marL="0" marR="0">
                        <a:spcBef>
                          <a:spcPts val="0"/>
                        </a:spcBef>
                        <a:spcAft>
                          <a:spcPts val="0"/>
                        </a:spcAft>
                      </a:pPr>
                      <a:r>
                        <a:rPr lang="en-US" sz="1400" dirty="0">
                          <a:effectLst/>
                        </a:rPr>
                        <a:t>4475.1, ESOL Consultant</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Feb.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3731395619"/>
                  </a:ext>
                </a:extLst>
              </a:tr>
              <a:tr h="246178">
                <a:tc>
                  <a:txBody>
                    <a:bodyPr/>
                    <a:lstStyle/>
                    <a:p>
                      <a:pPr marL="0" marR="0">
                        <a:spcBef>
                          <a:spcPts val="0"/>
                        </a:spcBef>
                        <a:spcAft>
                          <a:spcPts val="0"/>
                        </a:spcAft>
                      </a:pPr>
                      <a:r>
                        <a:rPr lang="en-US" sz="1400" dirty="0">
                          <a:effectLst/>
                        </a:rPr>
                        <a:t>4290.3, Private Duty Nursing Services for Students with Special Needs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Mar.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1907428879"/>
                  </a:ext>
                </a:extLst>
              </a:tr>
              <a:tr h="246178">
                <a:tc>
                  <a:txBody>
                    <a:bodyPr/>
                    <a:lstStyle/>
                    <a:p>
                      <a:pPr marL="0" marR="0">
                        <a:spcBef>
                          <a:spcPts val="0"/>
                        </a:spcBef>
                        <a:spcAft>
                          <a:spcPts val="0"/>
                        </a:spcAft>
                      </a:pPr>
                      <a:r>
                        <a:rPr lang="en-US" sz="1400" dirty="0">
                          <a:effectLst/>
                        </a:rPr>
                        <a:t>4458.1, Facility Condition Assessments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Mar.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3842317216"/>
                  </a:ext>
                </a:extLst>
              </a:tr>
              <a:tr h="246178">
                <a:tc>
                  <a:txBody>
                    <a:bodyPr/>
                    <a:lstStyle/>
                    <a:p>
                      <a:pPr marL="0" marR="0">
                        <a:spcBef>
                          <a:spcPts val="0"/>
                        </a:spcBef>
                        <a:spcAft>
                          <a:spcPts val="0"/>
                        </a:spcAft>
                      </a:pPr>
                      <a:r>
                        <a:rPr lang="en-US" sz="1400" dirty="0">
                          <a:effectLst/>
                        </a:rPr>
                        <a:t>7114.6/Bus Wash Chemicals-AB</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2035745080"/>
                  </a:ext>
                </a:extLst>
              </a:tr>
              <a:tr h="246178">
                <a:tc>
                  <a:txBody>
                    <a:bodyPr/>
                    <a:lstStyle/>
                    <a:p>
                      <a:pPr marL="0" marR="0">
                        <a:spcBef>
                          <a:spcPts val="0"/>
                        </a:spcBef>
                        <a:spcAft>
                          <a:spcPts val="0"/>
                        </a:spcAft>
                      </a:pPr>
                      <a:r>
                        <a:rPr lang="en-US" sz="1400" dirty="0">
                          <a:effectLst/>
                        </a:rPr>
                        <a:t>9102.10 A La Carte Offerings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2792293683"/>
                  </a:ext>
                </a:extLst>
              </a:tr>
              <a:tr h="246178">
                <a:tc>
                  <a:txBody>
                    <a:bodyPr/>
                    <a:lstStyle/>
                    <a:p>
                      <a:pPr marL="0" marR="0">
                        <a:spcBef>
                          <a:spcPts val="0"/>
                        </a:spcBef>
                        <a:spcAft>
                          <a:spcPts val="0"/>
                        </a:spcAft>
                      </a:pPr>
                      <a:r>
                        <a:rPr lang="en-US" sz="1400" dirty="0">
                          <a:effectLst/>
                        </a:rPr>
                        <a:t>9113.6, Frozen Beverages &amp; Equipment</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730347232"/>
                  </a:ext>
                </a:extLst>
              </a:tr>
              <a:tr h="246178">
                <a:tc>
                  <a:txBody>
                    <a:bodyPr/>
                    <a:lstStyle/>
                    <a:p>
                      <a:pPr marL="0" marR="0">
                        <a:spcBef>
                          <a:spcPts val="0"/>
                        </a:spcBef>
                        <a:spcAft>
                          <a:spcPts val="0"/>
                        </a:spcAft>
                      </a:pPr>
                      <a:r>
                        <a:rPr lang="en-US" sz="1400" dirty="0">
                          <a:effectLst/>
                        </a:rPr>
                        <a:t>9143.3, Disposable Cafeteria Trays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135872213"/>
                  </a:ext>
                </a:extLst>
              </a:tr>
              <a:tr h="246178">
                <a:tc>
                  <a:txBody>
                    <a:bodyPr/>
                    <a:lstStyle/>
                    <a:p>
                      <a:pPr marL="0" marR="0">
                        <a:spcBef>
                          <a:spcPts val="0"/>
                        </a:spcBef>
                        <a:spcAft>
                          <a:spcPts val="0"/>
                        </a:spcAft>
                      </a:pPr>
                      <a:r>
                        <a:rPr lang="en-US" sz="1400" dirty="0">
                          <a:effectLst/>
                        </a:rPr>
                        <a:t>9129.6, Soft Pretzels and Cookie Dough Frozen</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1217941734"/>
                  </a:ext>
                </a:extLst>
              </a:tr>
              <a:tr h="246178">
                <a:tc>
                  <a:txBody>
                    <a:bodyPr/>
                    <a:lstStyle/>
                    <a:p>
                      <a:pPr marL="0" marR="0">
                        <a:spcBef>
                          <a:spcPts val="0"/>
                        </a:spcBef>
                        <a:spcAft>
                          <a:spcPts val="0"/>
                        </a:spcAft>
                      </a:pPr>
                      <a:r>
                        <a:rPr lang="en-US" sz="1400" dirty="0">
                          <a:effectLst/>
                        </a:rPr>
                        <a:t>9103.11, Groceries &amp; Staples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Apr.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3690007613"/>
                  </a:ext>
                </a:extLst>
              </a:tr>
              <a:tr h="246178">
                <a:tc>
                  <a:txBody>
                    <a:bodyPr/>
                    <a:lstStyle/>
                    <a:p>
                      <a:pPr marL="0" marR="0">
                        <a:spcBef>
                          <a:spcPts val="0"/>
                        </a:spcBef>
                        <a:spcAft>
                          <a:spcPts val="0"/>
                        </a:spcAft>
                      </a:pPr>
                      <a:r>
                        <a:rPr lang="en-US" sz="1400" dirty="0">
                          <a:effectLst/>
                        </a:rPr>
                        <a:t>9140.3, Miscellaneous Foods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May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3270073616"/>
                  </a:ext>
                </a:extLst>
              </a:tr>
              <a:tr h="246178">
                <a:tc>
                  <a:txBody>
                    <a:bodyPr/>
                    <a:lstStyle/>
                    <a:p>
                      <a:pPr marL="0" marR="0">
                        <a:spcBef>
                          <a:spcPts val="0"/>
                        </a:spcBef>
                        <a:spcAft>
                          <a:spcPts val="0"/>
                        </a:spcAft>
                      </a:pPr>
                      <a:r>
                        <a:rPr lang="en-US" sz="1400" dirty="0">
                          <a:effectLst/>
                        </a:rPr>
                        <a:t>9146.1, Spices for Food Service</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Jun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3643611300"/>
                  </a:ext>
                </a:extLst>
              </a:tr>
              <a:tr h="246178">
                <a:tc>
                  <a:txBody>
                    <a:bodyPr/>
                    <a:lstStyle/>
                    <a:p>
                      <a:pPr marL="0" marR="0">
                        <a:spcBef>
                          <a:spcPts val="0"/>
                        </a:spcBef>
                        <a:spcAft>
                          <a:spcPts val="0"/>
                        </a:spcAft>
                      </a:pPr>
                      <a:r>
                        <a:rPr lang="en-US" sz="1400" dirty="0">
                          <a:effectLst/>
                        </a:rPr>
                        <a:t>9028.5 Tree Maintenance, Removal and New Tree Planting Services-AB</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Aug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4278075822"/>
                  </a:ext>
                </a:extLst>
              </a:tr>
              <a:tr h="246178">
                <a:tc>
                  <a:txBody>
                    <a:bodyPr/>
                    <a:lstStyle/>
                    <a:p>
                      <a:pPr marL="0" marR="0">
                        <a:spcBef>
                          <a:spcPts val="0"/>
                        </a:spcBef>
                        <a:spcAft>
                          <a:spcPts val="0"/>
                        </a:spcAft>
                      </a:pPr>
                      <a:r>
                        <a:rPr lang="en-US" sz="1400" dirty="0">
                          <a:effectLst/>
                        </a:rPr>
                        <a:t>9115.11, Frozen Potatoes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Aug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2569593367"/>
                  </a:ext>
                </a:extLst>
              </a:tr>
              <a:tr h="246178">
                <a:tc>
                  <a:txBody>
                    <a:bodyPr/>
                    <a:lstStyle/>
                    <a:p>
                      <a:pPr marL="0" marR="0">
                        <a:spcBef>
                          <a:spcPts val="0"/>
                        </a:spcBef>
                        <a:spcAft>
                          <a:spcPts val="0"/>
                        </a:spcAft>
                      </a:pPr>
                      <a:r>
                        <a:rPr lang="en-US" sz="1400" dirty="0">
                          <a:effectLst/>
                        </a:rPr>
                        <a:t>9206.9 Flags and Accessories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Aug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4272286325"/>
                  </a:ext>
                </a:extLst>
              </a:tr>
              <a:tr h="238761">
                <a:tc>
                  <a:txBody>
                    <a:bodyPr/>
                    <a:lstStyle/>
                    <a:p>
                      <a:pPr marL="0" marR="0">
                        <a:spcBef>
                          <a:spcPts val="0"/>
                        </a:spcBef>
                        <a:spcAft>
                          <a:spcPts val="0"/>
                        </a:spcAft>
                      </a:pPr>
                      <a:r>
                        <a:rPr lang="en-US" sz="1400" dirty="0">
                          <a:effectLst/>
                        </a:rPr>
                        <a:t>4035.7 HVAC Refrigeration Equipment and Parts</a:t>
                      </a:r>
                      <a:endParaRPr lang="en-US" sz="1400" dirty="0">
                        <a:effectLst/>
                        <a:latin typeface="Calibri" panose="020F0502020204030204" pitchFamily="34" charset="0"/>
                        <a:ea typeface="Calibri" panose="020F0502020204030204" pitchFamily="34" charset="0"/>
                      </a:endParaRPr>
                    </a:p>
                  </a:txBody>
                  <a:tcPr marL="39598" marR="39598" marT="0" marB="0" anchor="b"/>
                </a:tc>
                <a:tc>
                  <a:txBody>
                    <a:bodyPr/>
                    <a:lstStyle/>
                    <a:p>
                      <a:pPr marL="0" marR="0" algn="ctr">
                        <a:spcBef>
                          <a:spcPts val="0"/>
                        </a:spcBef>
                        <a:spcAft>
                          <a:spcPts val="0"/>
                        </a:spcAft>
                      </a:pPr>
                      <a:r>
                        <a:rPr lang="en-US" sz="1400" dirty="0">
                          <a:effectLst/>
                        </a:rPr>
                        <a:t>Dec 2022</a:t>
                      </a:r>
                      <a:endParaRPr lang="en-US" sz="1400" dirty="0">
                        <a:effectLst/>
                        <a:latin typeface="Calibri" panose="020F0502020204030204" pitchFamily="34" charset="0"/>
                        <a:ea typeface="Calibri" panose="020F0502020204030204" pitchFamily="34" charset="0"/>
                      </a:endParaRPr>
                    </a:p>
                  </a:txBody>
                  <a:tcPr marL="39598" marR="39598" marT="0" marB="0" anchor="b"/>
                </a:tc>
                <a:extLst>
                  <a:ext uri="{0D108BD9-81ED-4DB2-BD59-A6C34878D82A}">
                    <a16:rowId xmlns:a16="http://schemas.microsoft.com/office/drawing/2014/main" val="1322091728"/>
                  </a:ext>
                </a:extLst>
              </a:tr>
            </a:tbl>
          </a:graphicData>
        </a:graphic>
      </p:graphicFrame>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78" y="5762753"/>
            <a:ext cx="2060691" cy="757933"/>
          </a:xfrm>
          <a:prstGeom prst="rect">
            <a:avLst/>
          </a:prstGeom>
        </p:spPr>
      </p:pic>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39</a:t>
            </a:fld>
            <a:endParaRPr lang="en-US" dirty="0"/>
          </a:p>
        </p:txBody>
      </p:sp>
    </p:spTree>
    <p:extLst>
      <p:ext uri="{BB962C8B-B14F-4D97-AF65-F5344CB8AC3E}">
        <p14:creationId xmlns:p14="http://schemas.microsoft.com/office/powerpoint/2010/main" val="29747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5AAED6-6528-4758-8E3F-C28C519568BB}"/>
              </a:ext>
            </a:extLst>
          </p:cNvPr>
          <p:cNvSpPr/>
          <p:nvPr/>
        </p:nvSpPr>
        <p:spPr>
          <a:xfrm>
            <a:off x="1412146" y="2011681"/>
            <a:ext cx="9178991" cy="2462213"/>
          </a:xfrm>
          <a:prstGeom prst="rect">
            <a:avLst/>
          </a:prstGeom>
        </p:spPr>
        <p:txBody>
          <a:bodyPr wrap="square">
            <a:spAutoFit/>
          </a:bodyPr>
          <a:lstStyle/>
          <a:p>
            <a:pPr algn="ctr">
              <a:spcAft>
                <a:spcPts val="600"/>
              </a:spcAft>
            </a:pPr>
            <a:r>
              <a:rPr lang="en-US" sz="3600" b="1" dirty="0">
                <a:solidFill>
                  <a:srgbClr val="00516D"/>
                </a:solidFill>
                <a:latin typeface="Corbel" panose="020B0503020204020204" pitchFamily="34" charset="0"/>
                <a:ea typeface="Calibri" panose="020F0502020204030204" pitchFamily="34" charset="0"/>
                <a:cs typeface="Times New Roman" panose="02020603050405020304" pitchFamily="18" charset="0"/>
              </a:rPr>
              <a:t>Department of Technology and Enterprise Business Solutions (“TEBS”) Overview</a:t>
            </a:r>
          </a:p>
          <a:p>
            <a:pPr algn="ctr">
              <a:spcAft>
                <a:spcPts val="600"/>
              </a:spcAft>
            </a:pPr>
            <a:endParaRPr lang="en-US" sz="3600" b="1" dirty="0">
              <a:solidFill>
                <a:srgbClr val="00516D"/>
              </a:solidFill>
              <a:latin typeface="Corbel" panose="020B0503020204020204" pitchFamily="34" charset="0"/>
              <a:ea typeface="Calibri" panose="020F0502020204030204" pitchFamily="34" charset="0"/>
              <a:cs typeface="Times New Roman" panose="02020603050405020304" pitchFamily="18" charset="0"/>
            </a:endParaRPr>
          </a:p>
          <a:p>
            <a:pPr algn="ctr">
              <a:spcAft>
                <a:spcPts val="600"/>
              </a:spcAft>
            </a:pPr>
            <a:r>
              <a:rPr lang="en-US" sz="3600" b="1" dirty="0">
                <a:solidFill>
                  <a:srgbClr val="00516D"/>
                </a:solidFill>
                <a:effectLst/>
                <a:latin typeface="Corbel" panose="020B0503020204020204" pitchFamily="34" charset="0"/>
                <a:ea typeface="Calibri" panose="020F0502020204030204" pitchFamily="34" charset="0"/>
                <a:cs typeface="Times New Roman" panose="02020603050405020304" pitchFamily="18" charset="0"/>
              </a:rPr>
              <a:t>December 15, 2021</a:t>
            </a:r>
            <a:endParaRPr lang="en-US" sz="3600" dirty="0">
              <a:solidFill>
                <a:srgbClr val="00516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4" descr="data:image/jpeg;base64,/9j/4AAQSkZJRgABAQEA3ADcAAD/2wBDAAMCAgMCAgMDAwMEAwMEBQgFBQQEBQoHBwYIDAoMDAsKCwsNDhIQDQ4RDgsLEBYQERMUFRUVDA8XGBYUGBIUFRT/2wBDAQMEBAUEBQkFBQkUDQsNFBQUFBQUFBQUFBQUFBQUFBQUFBQUFBQUFBQUFBQUFBQUFBQUFBQUFBQUFBQUFBQUFBT/wAARCAFhArY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PaKKKACnAUg5p1A0FOptPoBhRRRQIKcKaKdQNBRRRQKXYKVRuOKSh38mF5cFtqk7QCTwOg9+KCUS0tVdL1CPVrCG7iWRI5RlVkUq3UjkfhVqgoKKqapYyahYSwRXD2krjCzxjLJz1H4e/eqWqeGBrDxO+pX9r5a7CtrMED85ywx1/CgDcVdtLXHyfDSyl+/qepv35nU/+y0kfwxsI2yupakD04mX/wCJoA7GiuV/4QPy4wIde1iIjp/pOR+WKhXwvrdmxMPiWZx0Amg3n6Elv6UAdhRXHiPxfZqxEmn6hjpuDKx9scD8zTh4u1Sxb/iYeHbpEA+aS1YTD64Hb6mgDrqKwdH8ZabrkwgtpW8/BPlSIVYY6+x/A1vUAFFFFABRRRQAUUUUAFFFFABRRRQAUUUUAFFFFABRRRQAUUUUAFFFFABRRRQAUUUUAFFFFABRRRQAUUUUAFFFFABRRRQAUUUUAFFFFABRRRQAUUUUAFFFFADGXvTalqNuGoASiiigBr/dqOpqib7xoExKKKKAQUjUtFBbG0UUUEhTWHenUjdKAG0jDvS0hFBTG0UUUEhRRRQAq06gdBRQUhVp1IBiloJCiik46E4oAetFY+veKtO8NwhryYCRhlIU+Z27DA9M+tc+JPEvjBvkB8P6ax+82TOw/p+n40DOqutdsLG8htZ7uGO4mYJHEW+YknAGPfI6jvV7+tYGh+CdL0NxNFCZ7vOftE5Dvn1BI4P0FbokU5CsCV7DnFBI6penFYVvq2p3epCOLSmgs1cq9xcyBS2CRlVHrx1NWtW0GPWmj865uoY1zuigmKK+QB82PYdj3NAI0Jpkt4XldsRopZm64AGSf0rM0rxPZazcGK086T5d3mGF1TjHRiB61dsNNt9Mso7W2TZBHkqpYt1JJ5J9SetWAAmBmgZl6lqWpW90IrPSvtaEZMrTqijkgjBGcgD07ir8rXbaaGSKIXuwHy3Y7A+ORkDpmrKkdyKUyKP4h+dAroyNL/tnzn/tEWYh2/KLcuW3ZHXI6Yz+dQwrr/2xPOfTpLTfyFWQSbecY5xnpW75i/3h+dHmL/eX060xcy7lDUrjUIlj+wwQXBOd3nSlMehBAPvUljdXMtuGu4UgmyQUjfeMexxXxd+0z+0v46+HXxj1TQvDusRW2nW0UDeQ9rFJhmjDk7mXPO8d/SuP0b9vT4gWCol9Y6LqYH8b27xufxV9v5LX0dLIMZWpRrU7NNX3Pla3E2Bw9aVCpdOLtsfetj4kW8ukt3sL60kbODPAQvAJ+9nHb1rQe9ijlSJ5UWVhlULDJ5xwK+P9B/4KIWzNGmseDZYl/jlsb1ZD9QjKv/oVei6H+1l8I/HnlxahfHS5ydqJrFqYyM9/MXcijju4rirZTjaHx0n8tfyO6jnmXYh2hWXz0/M99+yxeYJNieYBgMVGcemetT1z2gappeuaAJPD+qW13abCkNxZzLOin6g4JH1qzpJ1WGZo79raeLHyzwkqzH0K/wCBryXFp2asz3IyjJXi7mxRWd/b1l9veyNzGLtcZiZtp5GeM9ePSptS0+DVrVre4BaFsEhWI6cjkGkUW6KRV2jFLQAUUUUAFFFFABRRRQAUUUUAFFFFABRRRQAUUUUAFFFFABRRRQAUUUUAFFFFABRRRQAUUUUAFFFFABRRVdr6CNirSoCDgg0AWKKrx30M0gRJVcnsP/10jX0CsVMyAg4I/wAmgCzRUUV1HM21JFc+3/66loAKKKKACikZsDPSq/8AaEH/AD1X9P8AGgCzRUUNwk+djq2OuKloAKa44zTqKAIqKVhtNJQAU1/u06igCGilYbTSUEBS0lFBpEa3WinGm0AwooooENbrSZxSsO9JQUhlFOb/ADxRQSNoopy9aAFoopVoLHUe9FZmveILLw7Ytc3svlp0UDBZm/uqM9aCDQlmSGN3kdURQSzMQAMDJJ9hXF3XjDUPEd09j4XiDKp2y6lKCIo8g/dGOT9Qf61Xh07VfiBIs+qCTTdD3bo7FCQ8w6hnPoff1/Gu5sLC3021jt7WJYIE4VEGAP8A65pgYfh/wPZaLKbu4Z9S1N/me7uOWz3KjPH8+fpV/WfElporxwv5k93JzHawIXlf3C+nB5J7GoPt2rX2seTb2i2dhC+Jbi6BLS47IoPT3P5Vs+SnmeaVXzMbd2BnGc4z6UhlS5t31jSwhkuNPeZVLGJgsqcgkZweRjHHvTdJ0Oz0OFltIvL3ndI7MWdz6sx6n8auTXEcELySSIiIMszMAAOuSSa8O8XftY6DaaudA8E6dd/EXxK2QtnoqloE5wS82CuOvKgjjnFdFGhVru1ON/66voclbEU6CvUdv19Ee8hgF6+3WuP8dfF7wh8N1J8ReItO0tgnmCCaYGdl6ZWIZZufRetePL8OPjX8WWE3jHxcngHR5Dk6N4ZGbnbn7r3GeDj0ZgcdK7TwR+yp8NvBLi4j0BNY1Akl73Wj9rkc5zuIf5Q2R1VQa6vY4el/Fnd9o/5vT7rnL7fE1v4NOy7y/wAl+tjmbj9r638RSSQ/D3wN4k8dSI6x/aYbVre0JPcykEr/AMCQdKR7/wDaP8Y/afs+l+FfAVuWxELyZry5VT33JvjJHuo/CvoCGCG2jVIwsaqAoUYAAxgD/wDVTpLuC1jaSaaOKNerOwUD9aX1ilHSlSXz1f8Al+AfVqsta9Z/LRf5/ifP1z8Bfit4i8g618bdSiAGXh0jSktMeoDxuue/Vfwq5c/sk2Wp26JqnxJ+IF/wM/aNZVlz3wrRnHevTLr4ueD7S5e3PiTTZrhOWt7e4WWUZ6fIhLc/SvPvFn7UfhtI57DQJby91RZjbvKdIvGitWBIZnAiy20j7q8k4HGSR0QqY2q1yRt6RS/JHDUjl9GPvyv6ybf4s8+179lP4caBqUViJPFnibWJh5ps7W8jeYR8/vHJVFVcjGSeT0zg1Qb9mPwajZbwz8RNJOOHguIJMH1+RnOa9l0/xloHw2t7V/sPiPXNQ1i3S/mv7bRri4luNw48wqnyMBwIzjaMDAre8N/GLTfE2tW2mR6L4j0+5n3bX1LRLm2iGFLcu6bR0IGTyeK0eMxcVdNtdzCOBws5e9yxb6afn3Pm+4/Zc+G+oSNLeXfxGFyyhd9zp0kpGBgZK2pzgADr2ridS/ZL8K/6QbT4o2+nyqcJaa9pj2Un0JkdT+IT8K+4ZvG2mReK4fDbyyDV5YPtCRfZpChTJyfM2+Xn5T8pbPTjmi+8ZeF7fVH0e+1zS4NRVVZrGa7jSYK3IJQnODWtLOMbS0jKX56fNHPWyHCVtZKP3Na/KSPgG/8A2K/H32EXejXOheI4mPyjTtQ5x65kVV/8erzDxd8JPGfgQSNr3hnUtOgjba1zJAWgz6CVcoe/Q1+odx8M/B+qEXK6PYpK3zC7slEMv1EseGH4Gqj+BNQ0pgdF8U6lbx/w2uohb6L8S/73/wAiCvVo8SV4u1Sz9Vb8Vf8AI8TEcJUppummn5NP8Hb8z8rNC8Rat4ZvRe6Pqd5pd50E9nO8T89RlT39695+H/7b/jvwy0EGuC18U2Kna32lRBcBcYGJUGOoByysfevpHXvgf4S8Za42ieM/DGmW+q3cLT2es6Ir2huCD84ZQfvqCpwxfIJ9DXjvxE/YD1Oz8268G6yuoRg5Gn6kBFLj0WQDax+oUe9eq8yyzHWhi4Wb7/o1/wAA8aOU5xl16uBqOSW6W/zi9PzPa/A37VHw3+KkcVpezpo2pkjFnrIWNd3H3Jc7TyeOQT6V7Pqs97HFE+nJb3DK2WjkYgsuP4SOh+tfkt4t8C+IPAOomy8QaRdaRc5wouIyFfHdW+6w/wB0muy+Fv7Rnjb4USQw6bqJvtIjODpd+TJCFHZOdyd/unqec1w4nhuFSPtcDO67P9Gepg+L6lGXscyp2fdfqj9PtNvJL22EsttJayZIMUuMj347e9W9w7da8M+Ev7U3hH4wQppk8v8AYOuzLsOn3UmPMJ6iKQYDfo3XivW9JsbnTpXhe8+1WeMxebzKvsW7jivia2Hq4afs60bM/RsNi6GMpqrQlzIlm1Cexlup77yYtPiVTHIuS/PXcPrV2zvIb63WaGRZY26MpyP/ANdIJLe+SRVkSZATG6qwYZ7gj1rmbzw/d+H7hr3QjmLO6WxYkq3uvv8A59q5zrOuorI0PxFb65ETEfLmQ4khfhk9cj0rXoAKKKKACiiigAooooAKKKKACiiigAooooAKKKKACiiigAooooAKKKKACiiigAooooAKp2n+suOcfvSP/HRVtulZjLF50m03G7d83lK2M/8A6qALE3/H9bYOfvd/anWY+V+cfvG9PWoLfyvtUYJuN/O3zQQOlWP7PTc22SVNxyQrEDrmgAb/AI/4+c/I381qzVeKzWGTzN8jsBgF2J9P8Kat+r8qshGcZEZI44NAFqiq8V2JJCm1lIGfmUikW+VhlUkI7ERkigCeT7hH+elRWf8Ax6wHdj5F/kKRbhZ9ykMMDJDKQf8APB/Kq0ezy12G6KY4xnGMcY49KALFv/x+XH/AefwqzVSzCeZJtL7/AOLzM59u1W6ACiiigBr9KZUhXdUdABRRRQAyTpTKlYZFRUCYUUUUBEKbTqRqCmJRRRQIRulNp9NbrQNCUUUUFDKctNp+flFBKClWkpTypoBmf4g1f+xNKnu/s8tyYxxFCpLMSQAPYc+lczoPhW71bUE1vxGA931gsiP3duvUAj+99f511FvpQttSu7z7RcSfaNmYZGzFHtXAKrjjP9KnvjcJZz/ZESS42Hy1lYqu7HGSB0z6CgRMx2qdoDHGQM4z/k1kaHZ6s9y97qk4RpF2pYwEGKIZzknHzPwOfc0/w7os+mQyyXl3Je3twwkmkYkKCAAFRc/KorQ1LU7TR7G4vb+6hsrO3QyzXFw4RI1AyWZicAAe9NJydkLS130LOe1eQ/Fr9pXw58N71dDsYZvFni6c7YNB0n95NuIJHmEA7OncFueFrz/VPiz4y/aQ1K48P/Ch5NA8Jxt5Oo+NrmJkY5OGS1Xgk4HXg8j7nBb1n4R/Ajwl8HdNMeh2G7UZhi51a6+e7uM4J3PjgEj7qgDI6Zya9P6vTwq5sTrL+Vfq+npueXKvUxT5cPpH+b/JdfXY8ssvgb46+Ocy6j8Xdam0jRmYPF4N0OUpEFGCBPID8x68Ak88MvSve/BPw/8ADvw90tdP8O6Ra6TZjGUtowC5xjc7dWb/AGmJNaGq6xYeH9NnvtSvbewsrdd01zdSrGiL3ZmJwB9a4fwn8a9O8a3V7cWGnXtv4TtYS/8Awk+oItraTuGXCxCRg7qQW+faF+UYPNRUrYjEx0VorotEv+D+JVOlh8LK8n73d6v+vwPSDIOSGBPXr715av7QWm67qK2fg/RdX8ZlZDHLe6dbCOxiIYBs3MpWMkAk4QtnHavKvEn7SmjeBtW19vDuo6p40u9Rm8wNqUwWwsgNwEcChQdoyOAOeu4mvE/GXx18aeNvMivNYltLJsgWOn/6PEARyvynLL7Mx6/WvXwWR16/vTVl56fhv+R8bmvGeBwXuU5c0vLX8dvzPoTx98Up9e1i5kh+J1n4I8NxTNapDYWS3l/dbGKySZ58pd4ZVO0/dz/EBXm0fxQ+HnhfUGvU07xF8RNUAMf23xXfCRMEg5RCGUHIHRAcZ55rwZZNhJ4A+g/LP/16X5m5KnBPHB/L619XSyWhTSUpO33ffbV/efl+J4yx2IbdKCT8/e+6+i+49uX9p/UNJvru78PeFvDmhXF1gTzQ2ZMr44Xc4K7sDjkfhWXd/tQfEa4JK62luD2hsof6qa4XSfh94m16JJdN8P6nfRsceZDaSMn/AH0Bj9a6+1/Zv+JF5GHXw00an7omu4Ub6lS2fzxV+wyyi/e5fm1+px/XeI8YrwdT/t1NL8EVbj49eP7z/WeKL0d8IET/ANBUUlr8dPH1pzH4pvuP77K/f/aB/Wunsf2TPH1xgyQWNrkZImugSP8AvkHmpLj9kzx7b5Mcem3HtHdYP/jyj+dL2+Vbe7+BosFxM7TtU+9mZZ/tMfEW2YbteWcL/DLZwn8c7AatXP7Qd3r5X/hJfCvhnxFxgve6cGkOBx82SB+Aqlffs1/EWzUsmgCUL1KXcBz9BvrldS+G3i7R1ka98M6pDHH96X7I5jH/AAIDGPfpQqWWVvg5flZfkTLFcR4P+I6ll3Ta/E9l039oDwrdeFYfDX9i6p4JsIn8yGbwvfBGibJY44Xgkk7SCPauz8HfEK9uL23TQ/ivpus2mUB0/wAWaaILgLkbgs8Zj3MFz/C3IGa+RQSrbed/Qqev5U9ZAygcEdf/AK9YVclw9RP2btf5/nr+J34XjTMKMl9YSlb1j+Vl96P0E+KF8lzLo2mwW19/as0xudO1KC0eW2tZ48FRM6j5FcMy5PBUvyKtx/Ev+y5Eh8S6XceHXPH2qQiazJzj/XLwo/66BM18O+Evix4q8Dso0fWrm1gXgWrESQ49AjAge5HPvXpH/C6NB+IGpWt34niv/Cuv28Yhg8R+HZmG2MNv8uSJtwdM9VZXzk8DrXz1bJatJKLXNHut/u/4c+7wfGODxc3K/s5u2j+F/P8AXQ+t9a8P6H4y0l7TU7Sz1fT5l3+VcIssbA8ggEfrXyt8Xf2FLe6E+o+Abo2kvLf2PesWjPtHIeV+jZGT1Fei2KL4H8C2XiDRNcn1qVJwl5L4bsBJZyqW/wBZJYiQ+XtGN5gKsTk4xxXZeBvjbpvia2tPtsltbG5wkN7by+ZZ3MndEkIBR8/8spArg9j1rz8PVxeBk6mHk7L+tj6nEU8DmkVTxkEm9mn+TR+ZXiTwzrPgvWJtN1mwuNL1C3OWhuE2nrwwPcEjhgcGvd/gb+2Nr/gOS20vxQ83iDQd3liZ23XVsvGNrE/OPZvbB7V9r/Eb4VeGPipocmneILCO9Ta3kXAwJrdiPvRvjKnIB9DjBBHFfAvx6/Zf1/4PXE+oWqS6z4WZsx36KA8H+zMo6HtvHB9icV9dh8xwecw+r4uPLP8ArZnwuLyjMOHqn1rATcodf+Cuq8z7+8JaroPjS2tPEvh7UVntbgZZ7Vvll9Q69mBPcAiulXUrdrx7TzV+0KoYxng7T3Hr+HqK/Kv4U/GTxJ8IdcGoaHdbInI+02MwJt7hR2dQeo5ww5GT2yK/Qr4TfFnw18e/D0GpWZNrqlmym6sjJie1frgNxlG5ww6jPQggfLZpk1bL3zx1g+v+Z9xknEWHzZKnL3ai6d/Q7PXfDbXM66hpr/ZdRj5Drwsns31x1NS+H/Eg1Pda3CfZtQi/1kLDH4j2rQl1S2t76K0eTE0w3JuzggcYB6Z9qzvEXh8atsubZ/s+oQ8xzr+e0+xr50+uN+isHw74gOpb7a5TyNQgO2aI/wDoQ9q3qACiiigAooooAKKKKACiiigAooooASuM8bfFDTvAeq6JYX9rf3EmrSvFEbK0ecIVAJLBfm5z/CCevGBXZ/WmmFWIJ5Iq4OKd5q5jVU5RtTdn6XOR/wCFpaT/AM+muf8Aggv/AP4zS/8AC0dI/wCfXXP/AAn7/wD+M11+0ego2j0FVzQ7f19xny1/5193/BOQ/wCFoaSf+XTXP/BBf/8Axmj/AIWhpX/Prrn/AIIL/wD+M11+0en6UbR6fpRzQ7f19wctf+dfd/wTkf8AhZ+lf8+uuf8Aggvv/jNT2HxD0m/vobUC+tJZjtjN/ptzao7HooeVFXcR/DnNdPtHoKoaxo9prWnz2t5F51vIu1o+R7ggjkHPOQcgjjmi8OzDlr78y+7/AIJfDBuQQaWuP0fVrvw5fQ6NrMrSxysFstTkAHn8Y8uQjgSj1wA46cggdcHU9GFRKLibQmpIdRSbh60bh61JoLVSz+/cZ4/ek/oKs7l9arS2Nu5eQxqztySf50AE3/H9bfRv5CrWRXGGebxBqUttokpsLO1do7nVI0VmaQcGKEOCpIP33IIGNoy24x6C+GdSKgnxRqo+sVp/8YrTktuznVXm1jFtfI6NjxVXTT/oY/33/wDQzWT/AMIzqP8A0NOqf9+rT/4xUB8FXJYk+ItRz1z5Fp/8Ypcq7l88v5X+H+Zusf8ATT/uf1p9i3+iRf7tc+fCN7GhEfiXUkYjAKw2g/8AaFR6LfFdQOlatDFHfKC0UyoAl0oP3l9GA+8vbPpg0cul07k+11tJWOi/5e5P9wfzan2J/wBDt/8Armv8qIbaGMExqAG7qBTf7Nt/+ea/kP8ACoNwh/4/J/wqzUUNvHb52KFz1wAKloAKKKhuLmO1heaWRYoo1LO7sAFUckk+lAN21YTXEdvC8ssiRxopdndsKAOSST2rIbxp4f6jW9P/APApP8az4IZfGVxFeXKSRaNEd9vZumDcsMFZZFIyAMZVD6hjzgL1LIMVo4qO5zRlOprHRfmY3/CaaB/0G9P/APApP8aP+Ey0D/oNaf8A+BKf41reWv8AdFJ5KelK8exVqvdfd/wTK/4THQf+g1p//gSn+NMPizQ8nGsWJ/7eU/xrZ8sL0GKbIv8AnAovHsFqvdfd/wAEyP8AhLdD/wCgxY/+BKf41Wm8daDDeWVr/altLPeSeVCsL+Zlj2JXpnjr61u7c96gm0+3uJopZYUkkhbdGzqCUPqpxwcelNOHVENVujX3f8EsUN93NFFZnaNooooICmtTqRulA0NooooKGU+kX71LQSiC+ujZ2U86xPO0SM4ijGWfAzgD1OKzfCN3q19pr3OrxR20srlo4FBBjjIGA3PXr+lbQGc1W1CaezsZpba3NzOiFkhDAb27DJPr3oBiaq14thP/AGekcl5txEJWIXdnqTjt/SoPD+kvo+nmOa5ku7iRjJNNIfvMQBkDsoAGAPSmeG7K9s9PJ1G5NzeTOZZOflTOMIg/ugAdfeq/jbxppHw/8NahruuXi2Om2UXmSyuPwCj1ZjgBRyTgVUYynJRjuyJSUU5SF8aeNtF+Hvh2713Xr+LT9Ntk3PLIeTxwqjqzHsB17V85aP4X8Sftgaxb+IPFkN14e+FVvJ5mmaAHaOfVecrLOQeFI54Ppt4+czeAfAWsftPeJLb4h/EG0ktPBlu/meHfCsv3JUzxcTrn5twwefvcfw8N9RoiQJtUBEA4UdBgYwPbAr1nKGAXLDWp1f8AL5Lz7vp0PLUJY73p6U+383m/LyKukaHYeHdNt9P0y0hsLC2TZDbW6BI41HQKo6D6eprh/H3xhg8M6unhzQtPk8U+Mp13xaPaNtEKdpbiQjbFHkjluT2BrovElx4lbUdGj0CDT2sXuf8AiZ3F87h4oAOREgHLseMsQBxwe3y1+0J8e9Th8Qax4c0LT5fDxVhb31+UCXVztHADAZCYPykHkEYwOKWAwc8ZWS367/n1OLOc1o5RhnVnp0Vlv6dPmdX8bvit4MgbRv8AhINNtfFfi7S0O7S4bh5NMtrllUO7g/K7LyFypYZPTOR85+PPid4h+JWofatav2mjU5itI8rBDycbU6ZAOMnJ965AAsx7nr+mTXoPwy+CXif4pTD+zrQ22mg/vNSugVhX2HHzn2XpkZIr9Co4PCZZSVSo9V1f6H4Hjc4zTiSv7CjF8r+zH9WcKJDt9fc16H4E+AfjT4hLHNZaZ9jsZOVvNQPkxkeqjG5hj0XFfVXw9/Zz8F/DiO2ubq3XWdXXGLu9UN8+M/u4+gI/E8da9dW3mkxtHlJnvyfy6CvDxfEVrxwsfm/8j7PKuAXJKpmU/wDt1fqz5HHwO+HHwwZT488Vtf6gACdLsSUJyOm1cyYPY5UV3HhW8ghCN8Pfg5NuU/JqWtBLQj/aDPudx9DXu0fgvQ11qTWW0q1bV5FCtfNEplIAAA3YyBgdq2VjVegr52rmc6qvUvJ+bsvuVj7nDcOUsK7UVGEelknL5ylf8jyCLw58X9cGb3xHoXhpTyF0ywa5cexMpAzUjfBXWNS2tq/xH8UXEn/UPljsl/FUX+tevVG3DVwPF1Nkkvkv+HPajldD7blJ+cn+V7fgcz4P8Hx+D9KNimo6jqYMhk8/Urkzy5IAxuPbjp7mtvyxUzrjmmN1rllJyd2epTpwpxUIrRFDUraS6s7iCG4ktJJEZVuIgpeMkYDLkEZB9RXEf8Ir4701CbHxvBqG0fLFq2lIQfYvEyfyr0Jh14plaQqyp6L8kzGthaddpyv8m1+R5Pr2k6pqqEeLPh3pPiZduDd6TMjSqO+EmCMP+Aua8x1j4O/DbxVc+Rp+oX/gjWn4Ww1eN0Dnpwspy+f9hyOa+pKo6lpdnq1o9rfWsN5bPw8VxGHU+xBH9K9ChmFSi/cbXo/0eh4OMyHD4tP2iUr/AMyV/vVmvxPijxp+zl4x8IRvcR2Y1myUZM+msXIHqUxu/IH615k26MkbWBBw3HcHGD719+Wfw8j0G8im8P6neaNbhw0unBvPtJFyCVWNyfLOBjKMvXvVHx58F/CvxA3y6hpwg1BhxqFphJuMY3Ho3/AgRX0eHz/laVbXzX6o/PcfwJzqU8G+V9m7r5Pf70fFPhTxdq/g3UhfaNey2NyMZaNvlcejL91h9a9x+HvxA8DeNfFEF7r9n/wi+u3GUvWtG26fq4wcLcRkFc85ywznGHPSvP8A4mfATxH8OWlu41/tfQ1Oft0CHdGpB/1ifw49enPWvNVx16/j7fXpzXuVKOGzGHtKb17rf+vU+Kw+MzLh2sqNaL5V9mW3qv8ANH3Jp/iKbwJ45i0O3j1F/DkjwIkl8jPBH5vCGC4ycgPtQxucgsCvAxXrN1bwX0EscqLLG6lGjcAqwPUEd8/1r4N8C/F7XdJ0yPw4Wk1LT3mhe2jK+ZJbypKkkfljqRuQfISAexHf6B+HPj7xb4c8YJ4U8TW13qsNy26K5KrJd2W4naZdoAlgbGBMoBQ4R1GQa+Lx2XVKLu2rr8fM/ZMjz7D46NoppPp0TfS/bseRftJfsf8A2GO68T+ArI+QoMl5okQOVHd4B+uz8vSvmDwN431j4c+JLXWtDu3sr+BsZGdrqSNyOvdSB0P88V+uCypIvDbgfT3r5P8A2qv2Vk19Lnxh4MslTU0DS6hpsIwLkckyRj/noO6j73+9972spzpTX1TG6xel3+TPLz3h1wl9fy7SS1aX5r/I9S+C/wAavD/x+8NhHQWet2qq13p5b5424HmRt1Kk9+2cH39ZN5Bb3UNoZB5sikordWA681+RvhHxdq3gXxHZ61ot09nqNm+5JF/VWHdSOCPrX6QfBv4r6P8AtAeDYruH/QdXtGUXdqjfPbTY4ZDjlWxwfYjqK87OcneCftqOtN/gexw7xAsyj9XxGlVfj5+p3viLQ3u2S/0/91qMHKMBjeP7p/X86t+HdcTWrPdjy7hDtmh5yjf4VoxyIrCAyAy43bcjOM4zj0rmvEFhNouoJrenRs5Hy3UC/wDLRSeoHqP8K+VPuDq6Kjt5RNBHIAQHAYbhg8jPIqSgAooooAKKKKACiiigAooooAxNW8RPpl15QhEg27s7sf0p2n68b6C5k8oJ5K7sbs54PHT2qrrmjz6hfeZG0aqEA+diD1Pt70uk6PPa297G7RsZU2rsbPY9ePegBn/CXP8A8+w/77/+tXQW0xngjkIxuUNj6jNct/wi176w/wDfZ/wrprXENvEjMAVRR19BR6AWKKZ5qN0YH8aPOT+8KAKWsak2mxxssfmbjjBOO1UrHxI95dxw+QEDnruz2J9Km16zfUIYhCy/K2fmOB0qjpujz2uoRSM0ZCnJ2knqCPSgDW1bR7XW7Ga1vIhPBKu1kJPrwQR0OcYI5B54rKt/Dd9BEsY8Q6mVUBQWS3ZiBgZJMWT9a6TmkquZpWM5QUnzGB/YN/8A9B/Uj/2ytv8A4zTv7Bv/APoPaj/37tv/AI1W9RRzC9mvP72YH9g33X+3tQP/AGztv/jVQXnhe6v7ZoJtd1IwycSKnkxll7ruSMMMjIypB9COtdNRTUmmJ0otWf5lSxsYNPtIba2hS3t4EEccMahVRQMAADoAKt0UVO+rNEklZIKKKKRQVla7oVvrlmYZt4cNvjmjOHicdHQ9mH+I5zWpS002tUTKKkrM5vQ9buYbw6VqwWO9RS0UyjCXSD+JfRgPvL26jgiuj3e9UNU0ew1aJUvreO4RXDoHGdrDuD2PJ6eprjfCOofD/wAdTX8Ph+7stVk0+TyrhbeRjsOSM9eVJBww4ODzWvKppy7b6HMnOm+TR9rvX8j0LNGaw/8AhCdE/wCfBP8Avpv8aX/hC9F/58U/76P+NR7vf8P+Ca81Xsvv/wCAal1dQ2cEk00ixRRqWZ3IAUDkknsK5uGGbxhcJdXUbxaNGwe3tWXDXJByJJAeigj5VPsTzgC//wAIXou5SbCNtrBgGywyCCOCexx+VTapqo0/y4IE8+9mBEUGcDjqzHso45+nU1UbLSO5nPmlrV0X5mjGyNkK2SODz0p+O2cVz3hXwmvh2fUbprma5u9Ql8+dpD8obnhB2Az056CujqJWTsjWm5SjeSsyKilY5NJUmomRSMcqcc1j+IL6VoHstOf/AImc6ERNg4i7b2/2QfzxirHh+zvbHSoINQuhe3irh5wuA3Pp9Krl05jJTvPkS/rsXKKKKkoKWkooNFsNoobrRQIKRulLSUANooooLGr1pVkVmIDAleoBGR9aTmqlno1np95e3dvD5dxeMGnfc3zkDAOM8cHsKCUXJJlhikkckIi7jgEnAHPFY3hfUL/WLe4v7lRBazvutICmHWMDALH1Y/NjHFSW2vLeeILrTIImlS1jVprgEbVcn5Y8epXJ68Vr425xx3oEV9S1K10fT7m9vbiKztLeNpZriZgqRoAWZ2J6ADPJPGK+W/D2k337YXj5PE2sxyxfCPQrorpOmygoNWuEOGmkU8lAc9fTb131d+MGtah+0T8TB8IvDs8sPhjS3S58XarbsMYBytordNxYc5/iH/TNgfa7jVtN+G9lo3hvQ9Hmu5DD5dlo+nbFZYY1GXJkdVVBwNzNyXA6mvZpxeEpq38SS0/urv5N/gjx6tSNeTc3+7j+L7eaX4s7SNEhhCxqFVRhVUYHHAAHpXi3i7WPEHxg8W3/AIN8N3NxoPhfTZPI8QeIkBjnkkwD9jtDjhsEb5McbuOetDxR8X/GXibxQPCvhLwvqNjeaZNBca7dNJZzvawMdywxjzvLMsgGCGb5VJODkV3N944168txZ6V4U1Wx1SciOKbUo4vs0GeDJIySNkKMnbnLEAcdawjRnRak7NvbXbzf6Gk8VTqx5VdJeT18ie+1iHwbZad4P8J2MdzqcVqkdpYs7GGzt1ARZZn5IQAcAnc+CBnBI+df2nPCPh7SbfTFfVptY+INxJ+/wpdrpWwB8inbEoOAijt2Y5I9F+IHj63+DtinhjwxHJrvj/WHDyzuoeV5W486TH8WB8qjgADgADPPado+j/s96d/wlPi6ZvE3xG1Q7re13eZJ5jcbU/EgF8egX0Pr4GMsPJV03d7LrL/KJ8ZnE4ZhCeFnay+KT+GC8u8zP+CP7J+5oNc8dQgQFN8OjnOTnoZiOn+4PbPda+l9PZGjSz0W1ht7G2xCsioFiRVGNsajrt6dgM9TgisD4e23irxP4asrjxrb29jPIWkfT7UkBlJyol+gONgJHHJOcD0KOJEUbVAC9MV5eOxdbEVW6srtdtl6H0WS5Xhcvw8Y4WHKnu38T9SrZaZFa/OQZbgja08h3O3pz/Qccniro4oory99T6RaaBRRRSGFMk9afSN92gCF/u1E3Spm+6ahbhaA6sY/So6kbmo6AGc59qY1StTGAxTW4EdRt1qSo260xdSORc5+mO9fNvxG+Bek+NLq/u/CCrpWvWzH7VodwoiEmTkOg/hDc4IJRs/w819JtWL4k8M23iCOJ3aS0vrfJtr63OJoD3IOOVI6qRg8ZruwmLnhZ80Hb+up4maZXRzKj7OrG/5/J9z5j/Zt0fRdI+I00HibNn4itDssLK8j2gSY+Ygn+MDGFx3JGeK+nfEek6b4plS0Nz9l1iyHn2l3b4+0WhZcFhnsQQCCMEHmvMfH3gG2+IUaaXrqx6X4tgXdY6tbgqlyq5IKnGcDvHkld3BI5ND4S/E6603xQ/hDxvCtv4piAht9ScjN2uAVVm7sQBhh97616uLc8Y/rMH7y3Xl3XkfMZXTpZOv7PrR9yT92Xd9pdpdmSaf8Q9c+D3jS8tPFN7LqOgXUv2i5kaR5WsC7YFxEScm2JI3RkkwkjkqQT7/b6xZXkiQx3UUkskfmqqtnch6MPb6Vxnirwxo3jDzbSVoYtXCeZFcIqtNF1AO0/eU5KlSMMCQeK5zSPiN/Znjiw0HW9JsdLvUtGSbUBdRxqGUqU8tGwTG6k42klSCpHG6vNqWxCUoK0lv/AJn01KTwUnTrSvF7P9GzxT9sL9n20iuJ/GHhaGJLgI0+q6bCfmZSSWuVXPY53YHbd/ez83fCr4lat8J/Glnr2kuxaNhHcW27C3ERYFo2+vHOODg1+opbS7u+TzPs895JDhdxBLRnOQB3ByfzNfn1+1R8D0+E3jAXukJjw9qjNJbxr/y7SZyYj7YyVz2BHavr8kzCOIg8Bitb7X/I+D4jyl4Wos0wOjWrt08/8z7q8N+LtI+I2l6F4i0PUo1ku08yIOPnaPOJImX1GD34K12jX0C3Udq8qi4kBZImPzEAZOB7V8cfsLaB4o0+aTULpbWPwtfo7WqXMg855VYqZIV9PlZTnHQY6V9VyWyWvjK3kLJL9pjYKsjDfEyqfmQZ+6QDnFfHZhho4TEzpQldI/Qsqxc8dg4V6keVtf016m7LfW9vcRQSTIk0ufLjJwWx1wKJtQt7eaKGSZElm4jQnlselV7pdO/tG2Nx5P23nyd2N/TnFF5/Zv2y0+0mH7Tk+RuPze+2vOPXLE+oW9tNFFLMsckzbY1Y4LH0FE+oW1rJFHLMkbyttjVjgsfQf57iq95/Z7XdqbkxfaN2YPMPzZ4zt/Si+XTjcWpuvK80P+539d3HT36fpQBYn1C2tWiWaZY2lbagY43H0HvRc6hb2flieZYvMbYm84yx7D3qC/Gnb7b7X5W/zMw+Zwd3GMe/SjUP7OJt/thiz5g8rzT/AB9se/8A9agCxcX1vZqhnlWIO21SxxknsPeluryGyjV55VhVm2hnOASeg+tVtSGnskH27ytnmAx+bwN3bHvT9SWxaCMXwi8reNvnYxu5xjPfr+tAEt1ewWUYknlWKNiFDOcDJ6Cp6o6kti1qgvvK+z7ht83AXdg4x74zV0dBjpQBx/inb/ag4/5Zr29zVvwb9674/u/1rdn021upN8sCSPjG5hzTreygtN3kxLFu67RjNAE9cv4sx51v/un+YrqKgnsYLpgZYlkI4G4ZoA5bwuMakf8Armf5isjjceO+eld/Dp1tbvvigSN8YyowfpUf9j2X/PrF6fdFMDnr/b/YNicc7iRx7ntVfQ8f2tb56ZPY+hx+tda+n20kSRNChjXlVI4FJHptrDIHjgRHHQgYNAFmiqmoapZ6TbPc31zDZ28eC007hEXJAGWJwMkj86yP+FkeE/8AoZ9H/wDA6L/4qmoyeqRPMlozoqK53/hZHhP/AKGfSP8AwOi/+Ko/4WR4T/6GfSP/AAOi/wDiqrkl2YvaR7nRUVzv/CyPCf8A0M+kf+B0X/xVH/CyPCf/AEM+kf8AgdF/8VRyS7MPaR7nRUVzv/CyPCf/AEM+kf8AgdF/8VR/wsjwn/0M+kf+B0X/AMVRyS7MPaR7nRUVzv8Awsjwn/0M+kf+B0X/AMVSf8LI8J/9DNpH/gdF/wDFUckuzF7SPc6M0jNjqa53/hY/hT/oZtI/8Dov/iq5bxJ8RpvEV8vhvwJdWuo6xOm+41JGE1tpkJJHmvjhnODsjzyRk4UGnGlOTtYTqxS3LHjTxhqOpatJ4R8ImGXxAyK95ezL5kGkwt0kkX+KRhnZFnkjJwoJqD4Q/AXw58GGv5NFN5PcXwVZp7yVXbavRQFVQBkk9M89egrq/BfgvT/A+jixsFd3dzNc3c7b57qZvvyyN/E7EfyAAAAG/WkqrjF06b917+fqQqalJVJrXp5C0UVlaxrAsfLggHn30xIigBxnHViccKO5/mSBXOk5M1lJQV2Gsax9h8uCBftF9NkQwA4zjqzHso4yf6kCk0fRzZ75rl/tN7NgyzkYzjoFHZRngZP4nJpNJ0n7DvnunFxeT4Ms5GM45CqOyjJwMn16nNVhrV7fXEqaVaw3UEJ2NPPMYkLdwuEbdjHJ9fxxfS0TG6vz1PkjoKKxBdeIO+nWH/gc/wD8Zp32rXv+gdY/+Bz/APxmlyvuX7Vdn9zNZulZGq6s8MiWlkonv5RlUOdqDpvf0Ufr0pk1x4gZSEsbBCejG8dgPfHlDP0yPwqfS9ITT45N5M9xL801w+NznH6AdgOlCSjqxczqaRDStJXTo2LsZ7iT5pbh/vOf6ADoB0q/5i7sZ561T1TVIdLh8yQkux2xxoMtI3ZVHrWfa6ANS/0nWI47idvuwn5kiXso9T6nHNO1/ekO/L7kFdmwzBW7/kaTevv+VZ7eGdJXpp1sPpGB/Sk/4RrSv+gfb/8AfsUrRFep2X3mg0qIpZjtVRks3AHvmkhnjuIxJE6yRtyrqcg+4PpWZdeEdGvLaWCXTrcxyKUcBACQRgjP0NXNL0u20Wwis7SPyreIYVck989feh8ttGVB1HK0krev/ALLUlK3SkqDYKKKKBDW60UN1ooLGrVe+1G301YmuZREJpVhTIJ3Ox4UcdTg1Z/hFZN9oY1LW9NvppWMNiHZLcqcGUjAkJzyVXPbqe1AkX7PTbbT1m8iFYRLI00m3jc7clj7mvLP2lPjBP8ACrwOkejL9p8Ya5MNN0WzVQzvO527wp6hNwPIxkoO9dR4Z+M3grxprOq6PpHiOyudV0yaW3urJn2TI0Z2uQrAFlB43KCvvXifwbhb9oD45a18VL1Wl8L+H2fR/DMT/dkYAiW5A9wx7fxDulephsP7OTq142jHWz69l8/yPMxFbnSp0Xdy09O7O/8AhH4B039nH4RTvqUrXOqEHUNXvVJklu7p8ZCk4LZYhFB68d2NaFvb6/4Z0k+I20B9f8Ya1dW0M9pHOsaWMDOAI/MIOI4kZixCksxJxyMP1jU7bxN4quLq+uY7fwn4RJubq5Z18uW+VN2Wz/BAnzH/AKaOO8Zq18FfEWv+ONBufFGsJ9n03V7g3Gi2LRqssFiAFiMhxy8gBlxk43gdsAqSm06s9W9/nsjnoqM5qMdo3S+W7/Q7+CzhhaWRYVjklIaRlUAsQoAJPcgADn0FebfHf4ww/C/w/FDZKt74j1I+Vp9mMsdxIBkYAE4GRwBySB647Txx4z07wB4Xv9b1SQx2tpHv2j7zseFRR/eY4H4184/D1TqV1q3xt+IX7m3jXOkWbZ2ooJVCik88kKgOMkl/7pFYPDqf76qrxWy7vov8zizXHSp2wlB2nJXb6Rj1k/08ybRbCz/Z88PS+M/F7f2z8Rtc3GC1dg0oZiPkH0yN7DgcKO2e7+C/wd1BtVbx746Y33iy9/eRW8n3bBD0VVzw2D2+7065Jw/gj4J1H4p+KG+KfjGA4dsaJp8hzHBECdr44zj+H3LN3BH0eqhFwBgda6cbipQbpxfvv4n/AO2ryXU4Mpy+NaMa842px1gnu/78u7fTsKqhRgUtFFeAfahRRRQAUUUUAFI33TS0jfdNAETfdNRYyDmpW+6aizgGgOxGe1R1Ie1MoAY33qa33ac33qa33aEBHUfNSVGapi6jW6Uxqe3SmNSGZmu6Lba5Ym2uVbaGDpJG214nGdro38LDnkDua8S+LHhA+IohpF9pN1P4ohjaWw1mwWNVnVCOW3OvPK7lUcHBHavfW6VkeJPD8PiCx8lna3uI2EttdJgvBKoO11HsCVIxyrMDwTXZhcRKjNM83H4KGLpSi1e/9ff5ni/wv+NCWd1PpHjPT7i28TWCmGa88oMfIGPnk+bPyjBZlB+X5jxmvbpLfRdUvN08dpdXLw5w4Vy0Z5Bweo/CvEPjJ4Fvrv7J4j0aSO38Z6QqTPHaHAnRRyFX0BzjI5GQe1P+FnjrS1sbfXbaGNNN2mG9tUbL6O+QWZF/59icdsx7h/BkR+jXpQrR+sUdO68zwMDiauHqPAYvW3wt9V/muv3mh4K8NwWfiDWPCOo+XpPjXTwbzStasF+zrf2pf5JWjjwjFG/dyIR9Oua7nUNL8P8Axo8JXujeIbW3i1Z4ns7y1DDzrWVD95M9QDhlbHIYHuau+JpHisbrV9CtLHUPFcNi5sI7lsiRcbto5+6x4yCO1cvpvivRdQvPD/xG04KtpqVssGowSkCSAbiglZc/eicNG5x0J5wvOKlOo/aLRrb1/S52ypU8P7m8XuvLv8uvkY37MesR+HLi6+GniCK3t/FHheSSO0cAL9rtHZnEkYzz94ngdGX1Ne/XH9n/ANpW7yeT/aADCHcQJMY5x+FeA/tI6LP4Z1Lw98UtCRJNe8Mvm6tuN11YnKyA/wC6Hb5gOA7HtXs2g6zoXi6z0XX7SWKc3dt59nLuKu0bLk/Ln0J6jjJrPGQ9oliYr4t/KXX79zpwE3Rbwc38G3nHp92xJpl9a32oeTqQt11a0kZF5ALAgFWUZ6FTV7VptNtrqze7QPcGTbB8pZgxwMgf1+lQa3NpFjdW15eCMXCMFibPIyQM4zyB+lW7q306e9s5bnyzdIzeQWbByRyAM88f415lme16D7qOwa5tTdeUbhWzDvOG3dePfpVbXr7RtNWC51SWCIxtmFpTzux/CO56fpSXl1od1rdra3FzanVYf3sNu0wEuMgbgmckZx29Kb4h0DR9cW3j1OCGVgx8rzG2tuOM7cHOenT2oa7jWpFp2raX4ks7S9dQEMxFv9owG3A44GepxVfxZ4w8IeG57OLxJrek6VKzb7ZdSu44CxBxlQ7DPJ7Vyvi7WNK+Hen6Vodpb/2z4ju7hho+mPIFd5CSxd2/hjTqWI7dzgVe8J/DWw0SdtY8STw6z4pvXVrjUpwFwwOVhhBPyxKei9zycmtY00o88/l5/wDAMZTcpcsCe9+Lnw1uFiF1408NuFcFPM1aD73bHz9aW++L3w1uo0S68aeGXQMCok1SDG7kA/f+tdXqNjpt0sP22OIgSK0fmHb83OAOevXiuN+Jnw4g8SGy1nT5YNK8T6c3+g3swzFIM5MEy/xxuQOOoPI6cuHspO0romXtUrpr7ixffF34bXMCpd+M/DLxBgQJNVgxuHT+PrVv/hc3gD/od/Dv/g1g/wDi6o+EvF2l+OLGay1izTS9Z051j1DSLpxut5MHayngPGwyVccMM+4HdLBFtGFGO1KUYwdmn944ucldNfd/wTkv+FzeAf8Aod/Dv/g1g/8Ai6P+FzeAf+h38O/+DWD/AOLrrvs8f9wUfZ4v7gqfc7P7y/f7r7jJ8PeMNC8WQSz6JrNhrEMTeW8ljcpMqNjOCVJwcdq2a828ceBb6HVU8X+EjHbeJ4I1Se1kIWDVIV/5Yy46MP4JOqn26W9G+L2l614eW/hjnXURN9jk0VlAvEugCTAUJ+8ACck7QoLZC81o6XMuanqvyM/acmlTc7vzkzjPP0p29fWuIh+G9j4jY33jDTrHW9QcfJBcQrNb2a8/u4gw/wC+nwC5GeAFVZ/+FM+Az/zJug/+C2H/AOJqHGC0bI5671jFfN/8A6/zF9azfEHiPTfDGj3ep6peJY2FtGZJbiTog/Lr2AHJJA56VyHiD4d/DPwvpN3qWq+GPD1lY20Zklnk02EKq/8AfPJzjgck4xXE+E/gnoPj7WLfxLrfg3S9L0WEltK0B9PhQnII+03KgcyMPuxnhBjPzfd1hTptc0m7en4LUzlUrp8qir+v/AOh0Xw/ffFTVLbxH4rs5LXQ7dvM0nw7dIAehAubpe8p6rGeIwect06zVtB8E6FaG61LTtDsLYMFM1zbwxpknAG4jGSaj/4U54E/6E7Qv/BbD/8AE1Wvvgf4B1K1a3l8I6THGxVibe1SFsgg/eQBsZAyM89DTdSEpLVpLov+HJ5cRGLtGLfm3/kbaeB/DMi7l0DSyPX7FH/8TTv+ED8Nf9C/pf8A4Bx//E1tRxrCgRBhB0FPrn55dzuUF2ML/hBPDX/Qv6X/AOAcf+FL/wAIJ4a/6F/S/wDwDj/wrcopc8u4ckexh/8ACCeGv+hf0v8A8A4/8KP+EE8Nf9C/pf8A4Bx/4VuUUc8u4+SPYw/+EE8Nf9C/pf8A4Bx/4Un/AAgfho/8y/pf/gHH/wDE1u02SRYYy7kKijJY8AU+eXcXJHsYn/CB+Gv+hf0v/wAA4/8ACpY7PSPCdjNLb29rpdqvzy+TGI1z0yQByen6Co5vGWhxxl/7WsyAM/LOpP4DNUFVtSZtW1jFtYWxMsFvLgBAAf3sn+1joD9369LSk/iMHOC/h2v+XqW7e516+Xz4obW1gckxx3W4yBexYDgE9cdu/Oalx4h/vad+T/41FB4ivLiNZINCvnhYZRmaFCR2O1pARn0IzUv9tal/0L97/wB/rf8A+OU7PsjNOLW7+5/5CMPEOPlbTwf916k0jSDp7SXF1ILi9nwZrgjGT2VRnhRk4H17k0z+2tR/6F+9/wC/sH/xyq10uq+IP9Ge2m0qyI/fO0qeZIP7iFGO0Hu2c+nPIVn1sO8U7pNv5jbi5n8SzyWlm7R6dESs90h2mQg4McZ9jwzDp0HOSN+1tIbGCOKCJYo0UKqoMAAdAKSzs4bG2jhgiSCKNQqxxjCqB2AqZnEYyxxWcpX0R0Rjy+9LcVmCDJOKz/8AhI9K7ala/wDf9f8AGseSaXxdK8EDMmjqSJZkO03J6bEPZeuWHXoO5roF021UAC2ix0+4KfKo7kKcpv3Nis3iLSiMf2ja/wDf5f8AGq114n06CLcl3HcSHhIYHDu7Hoqj1/8Ar+laf9n2v/PvF/3yP8KjWxt1YMIIww4BCgdeo/Kj3Sv3ndGdpOmzyXH2/UdrXbDCRqcrCp/hU9yeMt3+lbFFZmtaobG38uD95ezArbwjks2Ov0HUk0tZselONy+/3qbWZ4ct9Xt9HjXW7iG61DJLyW67UxngY9q06TVnYIy5kpWsFFFFI1iDdKbTm6U2gbCiiigQ1utFLiigdyjrF1PZaTdT20DXNxHEzRwoCSzAHAx9cV5B8fPiVcfAr9n+81Nrt38QTItjZyTMWY3cueQSDkRrvcA9o8cV6pca7t8RWejxQec8lu9xM+7HlKCFU9O7Ejr2r4H/AOCjnxLXWvHui+C7SXdBosH2u8VXOPPlA2qy9MrGqsDzxMa9nKMJ9cxkKbWm79F/VjyszxX1XCyqLfZerPlPw7pOoeJPEGnaZpiST6lfXKW9uik7mkcgKAfXJr9bdK0eL4D/AAZ0rQdKVLm9s7eOxtEbA+1XkjY3Y9GkZmPoNxr4p/4J5/DlfE3xUvvFFzFvs/D1tmIsAR9plDIn5IJPodtfePxbhaHwr/bEMbPPodzFqyhOpWJv3qgerRGRR7kV9JxFilUxUMJHaO/qz5vJ8PKlg6mK6yv9xzOpeBdC8SeH7T4W3WuzfaoYoNV1S1jIEmoQ/aC0pk/2ZpA27awPPoSD6xbxi3hCIoRFGFVQAAAOAB6V5t8HPCGoWc/ibxZrrRSa54lvzP8AuXEiQ2URMdpErjhh5YEmcDJlbPNWvjt8Rv8AhWPw61LVY3Vb+Rfs1krY/wBc+QGx/sjc30U18jKM61ZUIO+v4vc+ldWnhMM689El+C2PJfiTeTftBfGKz8C2Mjf8IxoMn2jVZ4ycPIuQy59c5Qd8lz2rs/ih8Kx8SvGXhLQVv/s/h3TI/tV5pcMe1UjB2xncDwXwUUY4CykGj4D+DYfhL8KJNW1bcNQvozqV+7jLgFcomDyWC44/vMfWvUfBGj3Fjps15qK41fUJftN0M58skALEPZFCrxjO0nqTXdXxPsZqNB6Q0Xm+rPCweA+tU3UxavOraUl2S+GP9eZv2drHY20cESLHDGoVERQFVRwAAO2AOlT0UV4R9elyqyCiiigYUUUUAFFFFABSN0paZIe1ADG+6ahblalf7tRN0oDqxjdqjqR+lR0AI1Rs3FP/AIvao2prcBtRt1qSo2602LqMamtTmprVI0Nao2p7VE1NDZlappENxKl6sY+2QoVWQcHaSCV/MD9a+cdWeL4I/GCDV4lUeHNdJS4jXA+zOT8xA9A3zdMYLCvqKvCPjR8O7rxp4oGnK8NhYSWLXKT/AHpbidWKrGARhURijMwGTvUDvXq4CqozcJv3XufOZzhZVaSq0vjg7x/y9HsYquuteIFutLub7T/htbNiS9sZmhuDhm3fZiCGWyVzyyjI+YKRGDt6fQ/2b/DEPivVL06hfT6bqESy29rHqtysgdg4ncsJP3iSBlPzAnJasn9nnxFHrmi/YtQjC+INAB09g7Hd5ILBARnqvzL0/h962vFXg+00Wa3mW5u7TRIp47hJLGQrNpTRyByyLghrc8hlKny9xI+X7nXVnOnUdKL5f18/Uww0qeKoQxDje6+57NE3h34QeG9evLzT9eu9Yudd0xpLR/M1y7Hm27qSjBPMxtaNsEAYyGrh/gz8N9H0f4oeJPAOvXusR6lo7m60Ka31e6tvMsZMkqqo6rld3OOpd/7pr2G7k0+6+J3ha/sJIbu9ntbmOfyXDD7Oo4kODjKyfL0/5aN6VxX7RwTwH4y8BfFCBYy+k3v9n6ghHzvayhlLDn+HdIBx1lGadKpUm3RbfvrTya/z2+ZnOEacVWS/hys/OLt+V7/I9En+B3heXVLK5uLzW7i8gbdb/atdu3PGCRtaQgjpwRT9R+B3hm+1K2uby91x71HZoW/t+7UhjgnaBKAAOOAO1dpJa2Vzf2d3Oqtcwg+S27nBAycZ54xXnEuvX/jTxJdal4KtrG8gtZlgS/1eV47WeRAQ/kGMkyBSAu7btyrYPFeTGdZu6b0Po+Wla1tzN8P/ALMOg+G/jNB47bWL67uY95tbS+maV1kaPy2LSuxaQbScA5xxzxiu2+JnjHT/AA7LpdlFaLqvim8kK6Tpgk2tI4ALOx/hjUAFmx0HrgVQSz+IF1q1jLrFv4TWOFmKPDcXRcHGRtBUA8gdT2rjtB+HXxA0fWJ9bvk8I6x4gu5ix1S6ubkPtzlIYwEwqKMfKOpGTk1td1pc1eadloZpKmuWlG1zvPCXw1tNFuv7Y1+4j1fxZeMrT6lINoBGCIYVz8sSkDCg84ycmqXj74weEPCnjzw74T1rzjqupTRtaFEPlozuUjLNnuykcA9KhvrP4m3cls9zaeDGeKTdDm6ux83bHydfwrEvPhboWl3mn+KPHMS+LPHDXqTWTxFhi4AYxW9rFuC7EALZc4yrSORgkTGMJybrO/a39bIJzlCCVNW9f63PVfEd9odrb2763d2tnCsoMb3c4iBcAkAEkZOKzdQ8b+C9SiSO58Q6PIqOHAa/iGG55+97msi6sdH0NV1/x1qmnQ3kzrHHJc3Iht7bPzLBEXIz90kseZCuSAAqo/UviR8M9QgjW58WeGiiuHXOpwD5h06PXP7NdE2X7SW90vUw/iJbeD/GUtjqlj4t0bSPElgf9G1D7TFIDGT80MyBx5kbd1zwTkEGoF8V+I1UD/haHgb/AMAD/wDJddJqHxI+GmoW6xXHirw28YYMB/acA5HTo/vVtfiv8O9oH/CW+G+nbUrf/wCKreMpKKjy3+Sf6GLjd351+P8Amcj/AMJZ4j/6Kh4G/wDAE/8AyXVLWvE3iybSL1LT4oeCRdNC6wlLTyzvKkLhjcsAc45KnHoeld7/AMLY+Hf/AENvhv8A8GVv/wDFUn/C1vh3/wBDZ4b/APBlb/8AxVNVGnfk/Bf5C5NLe0/F/wCZ598EfF2seHvAclt4t1+18S+I5LxxaWdlex3Vw6Mq7YyVPXcHbcThVOSQAcaWo/DW/wD+EstvFdjrNjpnxAmXy5ImQyWstqMf6OyAhm2gA+bwxI7LhV69fix8PFYEeLvDgI6Eanbj/wBmrmoPEvw7svFQ1u38daGHbd5sMmrQsCWGMg7+Poc+1KVWfO5wja/9W9Bxpw5VGpO9vP8AE2fsvxT/AOgj4S/8Arr/AOPUfZfin/0EfCX/AIA3X/x6tH/hcngT/oc/D/8A4NIP/i6X/hcngP8A6HPw/wD+DSD/AOLrK8/5fwN/3f8AP+Jw+v8Aw5+I/ijX9M1DU9X8M3Vvpx82DT2s7gW3nZ4lZfNyzKPu5OB1AzzXSrZ/FJc41DwiM/8ATjdf/Hqib4+eDDryWEfiHSmtwu6S+OoQiFeMgBt3Un3rXPxk8Bjk+NPD/wD4NIP/AIuqlOrJJOO3kSo0o6qX4md9k+Kn/QR8Jf8AgFdf/HqPsnxU/wCgj4S/8Arr/wCPVpf8Lk8B/wDQ5+H/APwaQf8AxVH/AAuTwH/0Oegf+DSD/wCLqf3n8n4DvT/n/EzfsnxU/wCgj4S/8Arr/wCPUfZPip/0EfCX/gFdf/Hq0v8AhcngL/odPD//AINIP/i6P+Fy+Av+h08P/wDg0g/+Ko9/+T8AvT/n/EzfsvxU/wCgh4S/8Arr/wCPUfZfip/0EPCX/gDdf/Hq0v8AhcngL/odPD//AINIP/iq5/xZ+0r8O/CENtJceJLTUBPJ5YXS5Fuyg7u4jJ2qPfr2zVRjVm+WNO79BOVKOrn+Jde2+KYU/wDEx8JD/txuv/j1WfAvxBn1q+udD162XSvFNgu64s1JMc8eSBcQMR80TH8VJwfU9rDcx3UKSRnfG4DKw7gjIrzj47aGbjwVda1YBrfxDo4+0aVexMFeKXIG3J4KPwrKwwQeelTBxqS5Jq1+vb/gFSTprmi7npLTJHEZGYBFBJJOMVzWX8ZSBiSmhg5VGBBvDnIJ4/1fH/Av9373nnwKvPG3j/wPBceO3jx9ok2rGIw15GMbTKE+UAHd8o64XPfd7DcXUGm2rzTusMMSlnkYgKqgc80qkPYzcL3fkRGf1iPO1aPn1IrhbLTrV5plihhiG5pGAAUDknNYtray+Ip4r6+iaHT42321m4ILkdJZB68cKenXr91LW2n8S3MV/fwvBYRtvtrKQYZiDkSSD14G1e3U89FLP4rmeGB2j0eNsSzKcG5YcFEPZAerDr0HGaSVupEpc+y06Lv6+RtJrOnqoxeQZ/66r/jT/wC29P8A+f23/wC/i/40R6NYxxoi2UChRgKsYAH0p/8AZVl/z6Qf9+xWXunV+88iP+2rD/n9g/7+LS/23p//AD+Qf9/B/jT/AOybL/n0h/74FH9l2fT7LD/37FHuh+88iP8Atuw/5/IP+/grGlkm8WTPDA7R6QhxJMpINwR1VD/d65PfoO9bo0uz/wCfWH/v2KnjhSFQqIEAGAFGBQpRjsJxlLST0G29vHaxpHEipGqhQqjgAdBUtJWFqGoz6ldPp+mtsZOLm6GD5Wedi/7ZH5Zz6ApJyZcpKCLE3iCBLiWGGKa6aI4k8hMhCedpOeuO3uKj/t7/AKcLz/v2P8avWGmwafbrDDGEjUfiT1JPqSe9LdTQ2cLSzFY4lBZncgKoAySSew96rTZIi07XkzOm1yXyz5Om3cknRVKqoz2yc8Cn6XpLW7vdXbLPfyj55APlUA8IvsP161Bb+IGuk32+k30sJ5VwI13A9wC4OCPUVM2tXO0n+x7784v/AIunZrRGfNG/NJ3+RqN901FWT4Z8RSeILOeWXTrrTHjlaPy7oYY4x830Psa1qzcXF2ZtCSqR5o7BRRRSNIsKbTqbQUwooooEFFFFAGRCumxy3Wro0Icp5c90JAwCxk5BOcDac9PSvxo+J/jKb4h/ELxF4lmLZ1O+muFV2LFELnYmfRU2r/wEV+m/7QGrT/Cn9lrxSzyIb57F7MuGOGluZBGzKfUeax9eK/LXwl4duPGHirR9Cs9outTvIbOIucLvkkCAn2+YV+i8LUVTp1cVLbb7tX+h8PxFVc508PH1/RfqfqH+xD8PF8B/APRppYfL1DXCdWnJA+7IB5QHHTy1Q892NemfFu41S08C6jcaTqUOjzwBZpr6aNZPLt0dWn2oysrMYg4AYYyw5rptJ0u30PS7WwtIxFaWsKwQxL0RFUKqj2AArwLx1rmoeNP2gl8JQX8w0S1t7K1vbDJMMkskj3jsy9CRDarHz0FwRxmvkOaWMxU60v8AE/S59HUthMLGlFeS9T134U6Td6H8PdBsb0MlzFaRhom/5Y5AKxZ9EBCZP93rXifxKDfGD9o7QfBwHm6N4dj+3aivJVmIVipHQjHlr/wNq+htb1a20DSb3UbyQRWdnA9xK/YIqksfwFfLvwb1yTwx8M/iH8V9QAGpapcSG23g43bjtCn+6ZZNv/AB6V0YJNupiF8Wy9Zf5K54ebyjGNHBN+78Uv8ADDX8XY9ns/GWk/FDxlFoWk3DXVpoV4ZtW/dsq+ZE22GLJHOZAZMgn/UH1r1lQFXgYHtXhn7Ivg19A+FkOrXC/wCn63O17K78sUziMZ7gqN3/AAM17pXnYyMKdZ06e0dP8z28snUrYaNesrSnr6LovuCiiuV8W/FTwb4BvLe18TeK9F8PXNwm+CHVNRhtnlUHBKK7AsM+n0riPWOqoriPEXxw+HfhHV5tK13x54a0TVIQplsdR1i2t503KGUsjuGGVIIyOQQelZv/AA0t8I/+io+DP/Cgs/8A45QB6TRWJ4W8aaD4400aj4c1mw17Ti5jF5pl1Hcwlh1UOhIyO4zxTPF3jvw74BsY77xNruneHrGSUQpd6rdx20LSFSQgeRgCSFY4z/CaAN6ivNf+GlvhH/0VHwZ/4UFp/wDHK7jQ/Eml+KNPiv8AR9QtdVsJsmK6splmifBwSrqSDz70AaVRs2W/SnscComPBoAYzZpjdaXPemk0AMY9aZXNa58TvCPhvxFZ6Bq3ifR9M1292fZdLvL6KG5uN7lE8uNmDNuYFRgckEda6RuVoASo2px7Uw00A1qjp79KZQxdRrdaY3tTqbSKQw96japG71G1NAxK53xxYNcaG95DGZLuwP2qNVUlmCgh0A7lkLADON230roqAcHPWri+Vpmc488eU+NZPHNp4V+MVt4ng0vVrbStSiKXEdxYyRO7FQpMakfOSQjcd2f1r1+f4r6DZXyaveaD4lt5YI9vny6PcIoXJGTlcYyT1/vVwnxq8EwyeH9ahhQpf6DKHttoKJ9mGHULz0SKQrn1jNbNrqVr4p8KeDfF9xieW2uLYXSM3yNiTynYr/syNvBP90da+ln7KtThUa203+4+FozqYOvWoRe/vL8pfc9Tlvhj4kl+GfjPX9U1bwVrdvoUsz3VrJbaVdE6dE4d2QLjaYlYtnaBgtnlfu+i/Ezxt4T+J3hHVNNn0XX3uLizeC2nbSLjYkhG6N+BztYBhj0NaXj7Wx4W8XeCNWluI4NOm1BtMvPMwAfNifymz2CyD1/j9q6mOy8Bzava3839hfa7bciOWhAAIIOR9CfzrGdWMpxruOvk+x7FGjyUpYaMtOt131PI/hHq118cvAfhnStVm/sbS9DhFjqd79pMVxqBT5Vt0+bKoUCGR+pLFBwWNfQeoHQ9H0uzmslsQdMVVtraCUKiplRtVVPZemPQcV8+fB/T/CWj/HL4iaRqX9myRw3aaxpc0xj8tVmUmVVbpgFkXA9DXutxp/w/vr+zvZ20Nri0JMTrJACPf8PasMfFe1tFe69V89TbLZTdBOT1Wj+TsdJqR0LWPs0lzd27vCW8v/SFHJ46Z5zgdax/DMmmXGnW0OoTwi506d1iLTBc8htw55HIH4VHe6d8PtQu7O5nXQ/NtW8yLLQjr0OPTgflWS2meEdQ8WSzXg0u4soAs9rMzxmONhgFAeQOT0B7CvK5I+Z6/NLyOm8V+INEghs5JHGoXomAsrK1lDTTzYJCIMj0ySSFABJIAJrnfEUmmeDdLk8VeMpxeao7Klva2YLkMzfu7S2T7zlmAy2AZCMnaqqqT+KvEHgHw7Yx6tJJp8lxaP8A6NDpux7iaRiAscaJ8zMxwMCqGg/DW58Xa5Y+MvHkQbV7eQS6VpCSEwaSvOBjo8zcFnPQgBcAZO0YxjG8tF+L8l+plJylK3X8F5sm8P8Aw7ufE2rReLfHaJJqoIOm6Sr7oNJjP8II4eZh9+T/AICvyjn0DUtP0/U7aKG5RGjR1dQGC/MOB/M1y+v/APFcXB0mxmeGztJc3mowtjYwPMMRB+/6n+HPr0u3vwp8I3tpDFP4f01grK25rdCxI9SQST9aibvZzdvJdBQk5NqlG67t7s19c0jSte002Wo28NxaNw0MgBVgQRgjuCCeD615pY3EnwQvIbC7k+0/D+4l2Wt/IxaTRnY8QSsfvQFiAkh+5na3GDXbal8K/CF/bLHP4c0vbuDcWsYOf++anuPhr4Vu7eSKXw3pMscq7ZFeyjIcEcg/L0ohUhH3ZNtDlGtLXlV/X/gHQwmKZFKqrLjIOMg8VJ5S/wBxfyrxG2uL/wDZ3vEsp47zU/hpM5FtcQxPcXGhsST5LqoLPbE8KwBKZCn5cEdnH8cPCsigr/bZBGQf+Ed1DH/oiiVGpvD3l3X9blxrQ+Gej7Hd+Un9xfyo8pP7q/lXDf8AC7PC/prf/hPah/8AGKqX3x/8GaWsJu7nVbYTSLDGZtBv0DyNwqjMPLE9hyalUaz2i/uZbq0lq5I9E8pP7q/lR5a/3F/KuGHxu8LH/oN/+E9qH/xij/hdnhf01v8A8J7UP/jFHsa38r+4PaUv5kdx5Magny1454UVz2va4Y7qPTdNjSfVZ1yquPkgU8GSTH8OeAM5Y8DuRxuu/tAaArfY9KTV59ScDiTQb8JCpJHmOPJBI4PA5PT1NSaD8TPCWhW0gJ125upW8ye6k8O6gZJn7sf3H5AcAYArWNCrFc0ov7jlnWhUfJBq3V/5G7qOgaP4U8O3eoalYLrU8CNPPPLAkk0rHknngd+BgACs/Q9T8J6zpNrfL4XniW4QSBJNEfcoPQHCH9M9azNU+PmiXF0trpEerSzAgTzzeH9QMcGBnawEOSxBHHpyT0zx/wARf2mR4D0mG7SKTUJJZREsbaLeWSjIJzvmCg4Cngc10U8PXqe7yu7+RxVKlKnK8WuVLsn+Nz1Td4V/6FyX/wAEsn/xujf4W/6FyX/wSyf/ABul8P6lr3iHQ9P1S3ubBLe9t47mNZbWRXVXUMAw8zrg1f8AI8Sf8/em/wDgPJ/8XXM9HZv8ToV2rqP4L/Mz/M8LdvDsn/glk/8Ajdc94t8DfDzxxFbJrXg971baTzYh/ZMyFW78qoJBwMqeDgcV2Xk+I+93pn/fiT/4uk8jxD/z96b/AOA8v/xdEZOLvGVvmJpvRxX3L/Mz45PDSRhB4emCqMADRpAAOwHyVHeQ+FtQtWt5vD0xiYgsP7JlXOCCOQnqK1Vt/ELNgXemn/t3k9P9+pPsfiL/AJ+tN/8AAeT/AOLqNO5olLpH8P8AgjIPEWnWdskNvY30UUY2okenSqFHTAG3+VV4LWfxHdRX2pQyQWMD7rWykGCzA4Eso9f7q9up+bG239j8Rf8AP1pg/wC2En/xdRTaLq+qYt7+9tlsmP75LWJ0eQY+7uL8AnrjtkUlyx2L/eSspK/4feQtJJ4tmeCCRo9GRsSTocG5I6ohHReuWHXoO5rR1XVLfQLGNEiLSkiK3toFAaRucIo+nfgAAk4AzS6rqdv4fsYkWMtKxEVvbQgBpG7Io6YwPoAD0FRaJosy3DalqLJPqEy7fl5SBM8Int6t1J9sALS13sXqnyx+Lq+w60tdakhWS4v7eKRuTHHCWVfbJPOPXAz7VY+w6p/0Eo//AAH/APsqrarrE0l4NN0wI17w0ruCUt0J+82Dkk9lyCfpS/ZddCjOqWP/AIAv/wDHqWu+g/d2V38/+CWPsOqf9BKP/wABh/8AFUfYdU/6CUf/AIDD/wCKqt9n1z/oKWX/AIAv/wDHqX7Prn/QTsf/AAAf/wCPUa919wtP5X9//BJ/sGqf9BOP/wAB/wD7Kj7Bqn/QTj/8B/8A69Q/Z9d/6CVj/wCAL/8Ax6jyNc76jY/+AL//AB2i77oen8r+/wD4Is2l6pOm3+1vKBGC0UIDY74JPX3xV/T9Pg021SCCMRxqMADk+5J7nPc9awdNsvEsfiaSe91Szn0cwbUtoYGRxJnknLNx+NdDcX0NpC8sziOJBuZ2IAAHcmlO+iKpOLvJpr1/4cW6uorOF5ZnEcSgszscBQBySa563t5vE0yXNyrR6dG26C2kGDKecO/t0wpHoTzjC21vN4qlS5uA0emRtut7eTgynPEjj09FI9CfboeB0pfBtuNXrO7+H8xNg54Hr0pdo9Kq22rWd5cTwQXEcssDbZURgShPQEdjVuoaa0sbqSa0GsBtPHvUdSt901FSGwooooCO4U2nU2gphRRRQIKKKKAPjr/gpZ4lFh8LvDGhqcSajqjXDc9UhjYHPr80qflXzB+xD4X/AOEq/aQ8Ll7cXFtpon1GbccBNkbCNz9JWi/SvUf+Cl+vPcfEDwfopbMVppkl2FJzhppSpP4iAflS/wDBMvw2118QPF+vFv3djpsViVHUtPLvB/AWx/Ov0zCv6rkEp/zJ/i7HwOIX1nOYx6Jr8Fc/RBvun6V4h8M9F0XVvi9r3iTQ9UfWrS5ia+ku2dWXzp2WARodo+WNbHAzk/OfWvYdfuriz0PUJrOPzryO3keGPcq7nCkquSccnHUjrXjP7I3h2XQ/hzuljCsVtrYODlZDHbR+aVboyidpxuXIODgmvhaHu0KlS9novvPqsU+evSp2ur3+40v2q/FC+G/g7qqiRo5tReOwj2jJO9suD7GNH/OvKvjNp0vhn4K/DX4eWqtHqOpywrLB3LgAup/7azKfwNdX+1hu1zxB8NPCruFstW1b9/tPPDxRgj/gMz1X8eRnxb+174H0p3ElrpdqLl4+SI5F8yXP1O2L8hXs4NKnRpt/3pv5Ky/E+NzSTr4qvFdeSmv+3neX4H0j4d0mDQdEsdNtl2W1nClvEv8AsqoUfoK0qQKAOBQK+Wbbbb6n6HCKhFRXQWvyX/4LPf8AJX/hN/14T/8Ao9K/WivyY/4LPf8AJYPhL/14T/8ApQlSaI+uvjd/wTf+FH7QHxH1Xx14mm8QJrmpLCsy2N+kUOIokiXCmIkZVF79c1+bn/BPX9k3wP8AtP8AxH8eaJ4xfVI7LRbZJrX+zblYX3GZkIYlGyMAdq/c1f8AVmvyZ/4I1f8AJbPi1/14xf8ApQ9Aj9HPgB+z/wCG/wBm7wFF4O8Jvevo0d1JdqdQmEs2+TG75gqjGQO1fKn/AAWcUH9l3w5/2N1r6D/lzvO9ffFfA/8AwWcz/wAMu+HMdf8AhL7T/wBI7ygDwX4I/sg/sk+MPgx4Q1vxh8UrXR/FeoaZDcajZt4vsLZoJ2UFl8qQbkx/dbpVz/glit/4X/a2+KXhXwVrN34h+FVlBdA3z8wS7LlUs58gBfMdBJggDcoc4wOOl/Z5/wCCVvwi+LPwJ8D+M9Y13xha6rrekwX1zHZ31qsKSOoLBFa2ZtufVjXEfsn+ItV/Zc/4KC6j8DvB/iefxT8O9QvpLaSGZlkUSfY/PEoKjaJY2HlOygBvLbIyF2gH3p4d/bY8D+Kv2mNT+B1ppXiCPxZp7TJLeTW8AsSY4xI21xMZMFTx+7qX4v8A7ZHgv4M/G7wR8LNb0zXrrxB4ue1SxubC3ge1jNxcm2TzWaZGADqSdqNxjqeK+HfhRcLp/wDwWW8UR3G5JLie/WMEYLE2G8HHuqk1e/bwv/O/4Kcfs8W/y4gl8PscEEhm1iUkH3wB+dAM+tv2nv26/A/7M+uad4ZvdP1bxR4x1GIT2+iaLEruEZiqGRiw27yrYChm+Xpggnjfgv8A8FKvBHxO+JFl8P8AxL4a1/4b+Lb2TyLa116NFhkmbGyEtkMsjk4VWQBiQAckA+R/tqfs+614u/ah0bx58HfiZ4d0v4uW9skf/CLXOrQwam8kMbFXgRidwaAndHIFXap5YNgeWW37U3xV+Bnxq8H2f7Tvwr8Oa/e+ci23ie60e0OrWsXmqfMtbmDMREZctsQA5bllJoD0Pc/2tP8AhTDft1fB3/hM/wDhPE+I5/sf+xf7CFkNKH/Ezm+z/afN/e5E+/fsH3NuOa9r+Of7d3w3/Z3+LGmeAvGMGtW15e2MeoHVLe2iksoIXeVQXPmiTIMTcJGx5XGTxXyH+3Xn/h5z+z11PHh7ryf+Q1cdaz/28tCsvFH/AAUu+DOk6nbx3em3sehwXNvKoZJY21OcOjDuGXI/GgD2TSf+CvHwxuvGFtpmp+F/FOiaFd7Db63dwRn5WYDzXhVi3lgZO5C5+XhTX1D8fP2iPBf7NvgX/hKfGd7NDZySi3tbW0jElxdzFSwjjUkDOATlmAGOSOK+Lf8AgtNp9u3w9+G16Yl+1x6pdQrLjkI0Kllz6Eov/fIrxn/gpVd6tfWv7N6XQhn0xvDEckMt6SY5Lpxb+eJGzu27RBnnoxp7AfUHw5/4KxfDXxd4msNJ8R+H9e8EWmoyKtlq2pLG9oyklQ8rK26NS2BuAZQepUAmvdv2mP2sPA/7LfhvTNU8VvfXU+qSPHYadpcSyT3GwKXYFmChFLpli38a4Br4k/a08B/tH/GD4d6H4f8Aibp3wi8HaNDqMbabex6qbB/OEUirBG807KQybvkUfwD+7XUftM/s43PxC+FfwGil+KPhjwp8YfDWlWdpaQ6lrawHU5CsQja3lU7vNEsY2Mq/MXOSMZp6gd34Z/4KneDT4k0/SfHXgXxZ8O49SZfsuoapAGg2MQBK+drBMEfMqv19Oa9t/aX/AGuPA/7L+i6Zd+JTfahqGqs6afpekxrLcT7ANz5ZgqopZBknPzDANfAHxI+Nv7R3wJGiSftG/DPw38S/C63qJZ3PiPS7G58ptpLJb3MAKxSusZbMqMx2E4617P8Atp/C3R/2krT4Q+N/BPxA0DwJ44Nja3ehaLrmppY3F1FcFJrVYADuWZZMKuFwS33l2VJWp1vg3/gqJ4KvvGGnaB468HeJvhq+osot7/Woh9mVWJCySHKsiE/xBWUZ5IAJr7Szu57fhX5KfED49ftBfAzUNBf9o/4Y+GfiPoIuv9DufEGl2Nw8ZwGdLa4gUxxStsDfOhb5R6cfqn4O8RWXjDwro+v6YHGn6tZw39t5i7W8uWNXXcuTg7WHemiTYoooqgPFPjl4du28WaRrVpDJexzWM1hd2jyARSxhgVRc9JCJJSMnBCEHsR4F4D8QWeg+D/EumavaahPc2ssljGLZo2YSTAoqKhkDM5dWICA85NfUPx81C28P+Af7fuobmePR7yG4EVmheSRpN1uFCjkj9/8AoK+VvhpqmnP8arzWddgjsrswvd2sauziGSRVBBwOW2M4JAxktivpcD+8w8rrb81/wD4PN4Kjjac07cza+TX+aO01HwHqnxn0k69rum6lNrTweXpP2ZrZrSxUOrFjG8ymR2KnduHfb2r1mPwR4Zm1C2vpfhTuuLdWVQtlpwU5yDked6GuY8C694fhglWW/eKWzuryGIRhwPLkld1PC5+646EdB6Cus8K6voWk2OiLfeIp9Vv9NtxAbyaOQNOxXaXcYPJz69cVhWqVH7qjZJ6LU7sMqdlOVXVrXboeb+NfDeg6R+0F8Pr1/AS21hqFvc2jaQ1vZhJpUQsjhBIU3ZkX7xHAFewzeAPC19fWd1L8IB51sxKBbPTQOQOCPO56V5P+0J498LSeIvh3rlprcM2o6Dr0Xn2qScx28hDSMyYyMeWvPufXj2kfFj4da1qmnyjxhphuYXPkp9sRVZjxgk+49avEe2dKlNRez79H/kLCexVerD2vVNfDrdLy7lD/AIV7omoagl3qXwta8e2nLWm6DTm8uPAxHzMflGDgDpU2qeGdEe8sIH+Hy2mnu/mNpX2az2XEi4KttWQoSDjliOAMVq3XjzwzeeLtLgl1q3njM6W9k1pMrIbpgzeWzDjJVQQDjrjvUEfxJ0Tx1cPNpDzmXQdXWzu0miKENwScemFryZe0tfl0Xqe4lTjNRdTV37f5Dz4N8PrqNhfW/wAKmtbyymE8E9rbafG6MO4YS5B+mK2NatNU8dLbWT2OoeHreKUSy3Uk0PmlR/BH5bvgtj7x6DOOeRe+Jkl5pfhp9U03SrjWtQsZFlhsLWXY0hJAPOOwz+VeSfEHx14w+JVimg+EPC+pw6pZSRPq15b6hbRfYsjLwRzFypnxkZA+TIPUiqpwnWtLS3dvb7zGpKFObpSlK9r2S3+aQ742aKPilocvgLwndppdpo8iz6pq/mlLS02KxFuzD77kkM3PygAsecHsPA2n6xb+AdD0iazudcgsY0WPUrq6+zvcbej7CCwXsNxztAzXDWel+K72Gz0Rfhvb6foekOk40mLxHAZZpvveZcMFJYEndz95skk1va58SvF+oTPY/wDCtbq8a1lVpG0/WY3VJB0UsI8Z5BwOmRXVOM5QVKFmt91/n/wDNSUZ+0k3Dps/8j0TVJtY1a1WG48PoYgwcbdRAOR0/gq22teIF4GgRHtxqC//ABFeXap8TPHGrW4hn+FGqBA4f93qiA5Gcf8ALPpVv/hb/j3v8JtQ/wDBmn/xuuf6tU/kj/4Ev/kjb6xD/n7L7v8A7U7zwDq+veI9Ovj4m0GPRZ1uHiS384TB4xwGJ9+f8Kj2SeA5ArEv4ac8MDk6efQ/9Mvf+D/d+7xA+L3j4dPhNqI/7iif/G61vC/xsj1jUpdD8Q+F9U8P695ZlXT54/PWeHIBkjcDDgE4I6g9exolRqpt8qt2TT/VkRqUuVLnfMurVvv0R6iZYx/Dn6Y/xrJ8SaFpvizR7jStTs0u7C4XZLDJjB5BBGOhBwQc8EDGDXK/2Z4R/wChEP8A4J0/wq1pGg+CNakuIofDenxXVuQJbe405I5FyOCVK9Dg4I44PoRXNy8vvK+h0+2lL3bLXz/4BiaL4i1X4Z3T6H4mj1PWtJVd2ma9Z2M15K6A48m5SJGYSLkYkxhwMnDA5fr3xx0lNtnpdlrs+pSAELJ4d1AJCpOPMkHkZ2jBwBySAPUjoNV8K+A/DsSS6hpWg6dE7bVkuIII1Jx0BIGTjNGleJPAOgwvHpuq+HbGN23MttcwRhj6kA9a15oSfO4tv7kTy17cl1Ffe/0Mbw/488N6DbSA23iS4upm33F1L4Z1HfM/cn9xxxwAOABgVX1r40aZqErafpEOvLKTsuboeG79vsqkZ4X7PzIcjAIwM5ORgG/rfxS0K+uf7K0rxJpMM5Gbm9a8iK2yH0y2Gc9h0HU9gbMPjzwL4Q0VgniDSVgiDOzC9jkeRs5JPOWdmP1JNVy68zi23/XYz5rp04SSit3/AF+J5x4m/aX8LfDHW9D8PQ6JrUsd86+bcXFlPbSAu5UNsmjEkzM+c4HfqTxXpU3g2Lx3AZ/FNlHc2eQ1vpNwNyQgHIdx3kP5L0HcnnX8VeD768t/E/ibWNFMmnlm0+1kuIpntARguMEkzNx93OPurnktsS/G7wLPbyQnWk2SKVIEMg4I/wB30raUZWj7GDv1er18jKMoO6rTXL0Wi+827XwboNxCrwQCSLoGjmYr6YHzdsY/CsjxjD4T8C6K+parFIsQZYooYnd5riVjhIo0DfM7HgAV494s8ReA/B/hNhoHie4tbeF2llskW4eS7Zzyq7R948AADHrjrV3wj4g8H6lrCeKfF2rJ/bABWw0pJZ5INJiYYIUgYaZh9+T/AICuFHLjh6l3J83L6ashVqPKk1Dm9bpfgdzHqCsoYfDHxQAeebmyB/8ASynfbv8AqmPij/wKsv8A5Mp//Cyvhz/0Ff8Ax+f/AArO1r4yfDfR1ti17LOJ5hEPLkkULkE7mLMABx+NSoVW7KD/AB/zFKdCKu5R/D/Isya9rekyJd6L8PfE0MikCW3lubFo5kJGf+Xs7WHYgex46a+n/FjUdStfMt/AHiZiCUYM+nhkYcFWBu+CP8D3pJvHXh7w3cG6tPEVhdaa3E9mdQSR4/8AppHlifqg68EfNkM6/wDGPhuS4XWdF8T6EtzIq+ZFJqEaxXSYGNxBOGA6Ng+hyKya5lrD56/idMX7N+7L1Wn3oyLf4peOW1q+hf4V64dPjI8iY31irv1zkfaMdh0Pc1fb4l+L9vHwv17/AMGFh/8AJFWF+KFtt5vvDGepx4gH/wAapT8Urb/n+8Mf+FAv/wAZof8A16X4/wCYRkkv40vu/wCAcd4q+I3ifwj4Z1bxNL8PtbudZiiyjXElq1vboWHygRTu+0DksEy2OcD7vSfDX4k6v8RvA+kXn9m/2VrN4heeNlYx2ybiFkweTuHzKpPIPXHJtzfEyG6j8ldY8MWZf5ftH9srMY89SEMa7iPTIHSrtn448FeG9Okb/hJNK2DMkshvo3klY4yx5yzHA6D0xTk04WdP3r9LhBWl7tT3et9DoIorLwrpbySvsiB3yzP8zyOSOSccsTjoO4AHaqVtpsuvM13q6PHC3/HvYh2HlqT958EZcjt0Xp6k4Nj4y8Patex6lqmv6PGI23Wlk99EfJ4xvbn/AFhB7cLkgdyczxj8avCdhZ3TnxPY2+mWxVbu8tZxJIckDy4lTLFskZYD5QfXplGlUlK0U7msqlPlvL4ei/zOikh8P/aJYrfTby88slXktxI6Bh1XO7kjvj+dH2fRv+gHqX/fEn/xVQ6D4w07xdoenjwbLHJZzRBhfRx4S3jyc8EffyDhSOOpHrvL4fvyo/4qHUP+/Vt/8ZpSbg7SuvmyIxU9YxTXklYxzbaP20TUh/wCT/4qnfZ9I/6Aeon/AIBJ/jWx/wAI9f8A/Qw3/wD36tv/AIzR/wAI/f8A/Qw6h/36tv8A4zUc67/iyvYv+X8F/mZHkaUOmiaj/wB8P/jVfwmuleLPtUo0W6sjZ3HlBb4MNxU/e2k+oB6elb/9g3/P/FRah/36tv8A4zQvh++UceIL8fSK2/8AjNPmVrX/ADBUnzJ8unov8zaVQvQAfSsPVtWlWYWNgFa/ZdzF87IUJI3v7cHAHUj0yQ86Hf8A/Qw6h/37tv8A41U+l6RDpsLqB5ryHfLLJgvI2BlmPrgDpwABWOkdXqdb556JWRT0PwnYeH5Lue3izd3R33FwzEtK/Use3J9BUWoeMLWz8TWOieTcTXN0pfdEhKRgHqx7c/nVjVtWkWZbKwCy6g4zhvuRL/fc+mew64+tWNK0ePS4mAYzTSHdNPJy8rY6n/DsMAVd95TIS2p0dLf1b1Zec/KahEi79m4b8Z25Gfrj0qDWNUi0u3DyBmZztjjjGWkY9FUZ6n+hz0rD0nwmo16TxBeO/wDacsfleSkhMMUYzhQMckA9e5/CpUVa8i5zkpKMFfv5I6Wiiqmp6vZ6Nbie+uEtoiwQPIcDceg/HFQrt2SN+aMY8z2LdNpdwZQRyCM0lIphRRRQIKKTdRQB+Wv/AAUE1RtQ/aKu7dmyLHTbWBR6ZDSY+n7w/nXt3/BMXQXh8J+OdaOSl1e21kOeN0UbOf0uBXzn+3NNv/ag8XqM4jWzUZ97SE/1r6w/4JqLj4Ha8cY/4qKYdev+jW1fpmYP2eQ04rqo/wCZ8Fglz5xN9m/8j1z47f2/rEmn6DoFvHf3Fxp97ff2dPJ5cN5JE0CxxStkHyszEkBhnaB0yK9St7eO1tY4oo0gijVVWONQqqoGAAMdAB+grxX9oTxlqPgPVLHWNIMY1KDTjbw+chZf9I1LT4W4zydrH9K9u6xkd8c/lXwNVP2FN9Nfv/qx9Xh7OvVb1en3W/zPnP4lQnWf2tvh5YXPz2lvYtdonJ2yKLlwfzhT8q0/B/hPVI/2ttf1vUbQwWdxprSWDtIrb1QW8TMACSB94c461meIWN9+2l4bUHiw0plb8YpyP/Rg/OvVrL958cXHaHw+pX/gdyc/+gCvVrVZUqcYLrT/ADZ8vhsNHEVqlSe6rXXyil+B6VRRRXzh90FfKv7YH7CFh+1t4u8L65e+L7jw42hQPAkEFitx5u6QPkkuMdPTvX1VRQBEsZWHb1PXr75xmvlr9kP9g+w/ZM8ZeKfEFn4uufEb69AsDwT2S24h2yF8ghznrjkV9VUUAFeE/tf/ALLVr+1t8NdP8IXniCbw3DaatHqguobYXDMyQzR7NpZeD5xOc/w+9e67sUxmz9KAPzUP/BFrTPL8o/F/VzFjbs/spQMdMY8709q+gf2U/wDgnn4A/ZW8QXHiWxvb7xP4nkiaCLUdSCKLWNuGEUajCswwCxJOMgYBOfqdmxTCc0AfG37TH/BOSw+OnxeT4meGfH+p/DjxfIsYuryxtjP5jRxiNZEKyxNG/lgLkNghRx1JxdK/4Jc6JpfxD8BeOJviLruseKPD+q2+r6lqesJ9qm1eaGWKRFZ2kzGirEEAyxAJOTX3CTTD3oA+U/2oP2AvD37QXjaz8d6R4m1L4feP7UIv9u6SpYy7ABGzoHRvMUAKHV1OAAc4GOL+H/8AwTPSH4m6N42+K/xW8QfF+/0Z0lsbbVo3SJWRtyBzJPMzIGw2wFQSOcjIP26TTS3agD5l+N37Etj8Z/2kPAfxcm8V3Gl3fhP7B5elpZrLHcfZbyS6GX3jbuMhU8cYzTPjB+xNY/Fr9pbwX8YJ/FVxp134ZNiY9Ljs1dJ/s1y84zJvyu4uV4HGK+mycUxqaA+fP2wv2RbL9rrwz4f0e98ST+G10i8e7Wa3tVnMhZNhUguuABz1qX42/se+EPj18GfD3gPxJLOs/h+2hh0vXLVEW5tnjiWMsMg/I4Vd0Z4OB3VSPfCcVFRsB8B6P/wSmbVNS0OL4h/GfxJ498LaMQLPQJoZII44xgCJHe4l8tCAARGq8Dgivcf2m/2IfA/7S3hnRbG6aXwxqugw/Z9J1TS40zbwgACBozw8QxwoIxjgjLZ+imppNPUD4Oj/AOCYOqeLtT0pPih8ePFnxF8OadIJYtGukljXgYCh5LmXaCCVLKobBIBFev8A7S/7Dvgn9ozQ9AhMs3hLW/D1utppOq6VGubeBcbIWTI3RqQCqgqVOSCMkH6PNRtUlaHwpb/8Exb7xZrmky/FX44eKviXoemvvh0m8SWJf93fJcS4VgADsCsR0I4r7gsLC30uzgtLWGO3toUWOKGJQqoqgBVA7AADGB2qxnJNFWSFFFFAGL4z8n/hE9We4ZUhitZJSzkALtXduJ9io59q+OJvFWm2/wAeNA1CHUrU2Mli0c1xHOhRfllADNnHUJ1PpX2V4winuPCOtxWrpHcvYzLE8gJUMY2Ckj0BxmvgTXLXxpa+PPDb3uo6PLrEpMdnLBE4hX5sYdcZx83YV72VxUudN9H+R8bxDJwjTkukk9vNH0X4P8a6Dba94j3a1pyQS3UUys11GAzGCNWIJPqvY1zHhH4wSXj+IfC+na7Z2+qf25fA6vfzoYbCyaXKupZsSOSWCICR8pJwq4rC0XSfilNres21rrXh22v3ggkmna1kKYYSKhT5eGGw5yO4q78L9F+KNnb6xo+kap4ZgGlai1tPJcW0rPczNFHK0rNjLMwkGdw7V2+yppSldN6df+Ac1KvUaWj3fTz9TQ/aA0zwNpXwO1C20O70q/1WKaBzd/aI7i9mZplLyNJncxYlmP49q91srb4W67ax2n2fwnctdoF+zAW5Ztw+6BjOee1eA/Hbw/8AFJvhHr7+INU8N3WkRpFJPFY28iznbKhUqSOMNjv0zXeeF7Px9rGjaVpuueJdBtLLVrOL7E39iNPDOpjB8pmMq4kC84I5wcHg4mpDmw0X7TZvq+y8i6dSSxUrw3Ud426vu9PU7XTfhl4S8I+NNLfUNKh8yNvM0m+V2jUODtVZo1OwyqGAWZlJPAJ3AZ7rxb4Hj1lU1GwWK31WI7lJyqXCg7vLkx2J6N1UnIzyD5a3hbxppfk6H4g8X2GoWc8YttP1S40QvH8x+eC5HnclgqhXZsEjruxuvL4d+JGiyW+h6v8AEKAaNdKLeDVLfRwLgEnBjaRpjsfaPkkYHJ6/Nt3eVKLm7uovx1X3fgevGUYx5HDT5XT/AK2ZtXXj7UfiVeT+FvCzS6Vc2zeVr2pyAFtM9YYuzTMM4IyFBDc5Ar0bwv4V07wfotrpumWy29nCvCdSSTlmZjyzE5JYnJJNYum/CzSNFsbKLRHm0N7aMxiexK+ZKpO4iQuG8wliW3MM5JOeTm6/g2+kG1/FesMp4I/0cfqIePwrkqSpyXLB2j/X9I9Gn7WGs48z7o891vwrqnjD4rX8ulX0mnWduI0n1C3b5kPlqDGvq+PXpkZ7A9DY/FLwT4Z8RDwPZX/2rXrWIu+m2kTzTAAZZm2r9453Hucmta+vY/DsVt4f0C0jk1FlJSNiSkCZO6aU9eTk8nLkn/aI4PUP2c7TQfED+OfDN26+O9/2h7i/ctb3khUrIsi4OwOvy5TG3jAxkHSnGi7qo2u3r5+RlKdVv93Ztbvsuy8z0r/hO7X/AKBmr/8Agul/+Jp3/CdWv/QN1f8A8F8v/wATVbwJ8QLTxpp0n+jyadq1k3kahpdwR51pN/dYdwequOGBBFdP9oT+7XNJKLs4nRHnkrqa+4wP+E6tv+gZq/8A4Lpf8K8x+PnhC1+NXhO20uJNS0u8tbpbqK6fSJZf4WVlPAIBDZ4P8Ir237QnpS+cv93+VVSrexkpwWqIqU5VIuE5Kz8jhvBusQ+FvC+laRLFrWoSWVrFbNdTadNulKKFLEYPXFZHxB8eaJp9rHfFrzTNeg+XTomtHWe9diB5CIQPNDHAK54yGyuMjqvGHxI0fwVp73F9LvuCVSCwgw9zcyOSI444+pZiOO3BzgA45bQ/hjd+Kro+JfGTbPEDL/xL7a1kzHoqHosLYw0p43yY+b7uNvB3puN/a1NP1MqsKjj7ODT+X69zP8C+Gz421K51rx9aQXPiSNfKTQZwJrfSoWOQIweJGfAJmxyRgYC4rsfEPwl8L65o93YJoum2JuImj+0W9jEHTIxlTt61SZLnUL6Oyu5Bp/iezUtaX6L+6u48jd8vQqcAPGTlTgj+Fqf4q8W6t4L0WbVNWfSLe0iGPvylpHPCoihSWZjwFAySRxRKU5VE4Oz6L/IiEoum41Y3Xf8Az7P+kJ4W+DPhTwj4ZtdLi0HTb9raIgT3NnGZJm6lmYqeSa5Lwx4N02Wzn8Q+NPCOj6VcW8rxWthDZxyIicAMAFy0jZwP0HJzasde+MmrWcV3D4c8I6fFON622oaldC4jUngOEhKhsYyATjNVbqz+Ln2uTV7zR/COpT2iM1pp9vqVwFVgDkrvhAMjdMsQAD2yc6Rc7yU5K78/63M6lKFoeyTtHpbTyb01sdHofwp0HVL1dX1PwzpMDLxa6f8AY4iIF/vPhcGQjryQvQHqT0//AArvwn/0LOj/APgDF/8AE1414f8AiN8SPitp8q6FY+GrSGNvIv5XvrqGe1mBxJasDDlJQeCe2QQeRXQx+G/iDGqqPD3gogcc6peE/n5FTUhNO1Sdn2uaU5Qt+7hdd+7+47bWfhh4cvtLvILLQtHs7uWF0iuP7PiJjYghWxt5wcH8K53QvgrBYaTa298+l3l1GuHnOj23zc/7vYYH4Vm/8I/8Qf8AoXfBP/gzu/8A4xR/wj/xC/6F7wT/AODO7/8AjFKMpRjyqf5ETpqc1N09fVr9Dov+FP6Z/wA8dJ/8E1t/8TS/8Kf0ztBpX/gntv8A4mvK9c0f4up8RvDiRaFosfh5nX7edNmE0Pl7/nLtKqyBgnQIPz6V7TdaLPoj/bdFQFlGJ7EvhJ16/LnhXHY8A5wexW6nNTUffTv6fiKEIyu3TaS83+Hc51vBOg+HL1Y9W0HRbvTpiqJfDTYU8lzgBJAFxgnow7nB7E2JfhfoelX7XWneF9Hurac5lspLSJQGx9+MleM9CvTvwc7uxs7yz8RaYTHtngmUpIki8jsyup6EHgqRxWVa6VrGiM1tYzW1zZIcQpdlt8S4+5uGdwHbPOOOetc6qS2b1Ol0YqzSuujW6Mr/AIRPTP8Aonuj/wDfu3/+Jo/4RPTP+ie6P/37t/8A4mt/f4i/55ab/wB9Sf4Um7xD/wA8dN/77k/+Jpcz/pv/ADHy+b+5f5GCfCOlMuP+FfaR/wB+rf8A+Jplj8LdAvL0X2p+GdHj2HEFmlpEyR+rE7fmY/TgH6k9Fu8Qj/ljpv8A33J/8TUctjrmp/uLia2srd/9ZJaFzIR/dUnG0n+916455Bzy6O3zYezi3dpv5I5ubwJ4b8Q3Ullp+gaTDaxHbdXsdhEDnvHGdvX1YdOg56UPFnwt8HeKLCTwrZ+GdMQFVW4ube2WP7KucqQ6gHecZCg+544PW3l024aDoSpBLCoWa4VcpaIRxjjBcjovYcnjAaw0lj4Q0tI0iaSR3IjiU7pbiU9Tk9WJ5LHgcknHNVGpOLTTd+n+ZDpwlfmtbq/0RU8PaL4f+FXhqw0fTbYWOnQ/u4LeMNI7scknuzseSTyeprRHjDT/APnnffhp9x/8bpujaPKtwdS1Flm1GRcBV5jt1P8AAn49W6n6YAkm8XaJazPDLqtlDIh2sr3CAg9MEZ61jL3pXd2zoi5RirNRXS4n/CYaf/zzvv8AwXXH/wAbo/4TDT/+ed//AOC64/8AiKQeNdA/6DOn/wDgUn+NS2/irRryZIoNUsppXOFSO4QsT6AA9anlXZjVST2mv6+Yz/hLrD+5e/8Agvn/APiKX/hLbD+7ef8AgBP/APEVscHtSMuV4wDU3h2NbVe6+7/gmQ3iqwK/cvf/AAAn/wDiKp3viJ7pVh0yCd7lzjzJ7aSKOMd2Ysozj+6OTxVLQdL8Ww2866jrGnzSeaWQizY4U9ASHX+X51p/Ydc76jYf+AT/APx6teWEXv8A19xzKdaa1TXy1/MtaTpMelQuAWmnkO6W4k5eRu5J/p0A4FO1bVYdKt98gLs52xxJy0jHooHr/wDXqgLfWO+qWA/7cn/+PU6x0kQ3jX19dpeXmNqsqbEjXuFUk4JPUkn8qiyvds1UmlyxVvuI7GxkiZ9U1N1+1BCQCSUt0xyqnueOW749MVc0fWLLXrFLzT51uLZzhZEzjjr2rPuZP+Emmkgj40oHy5pRyZzyGjXj7uerD3FXYbfT/DOl+XDFDY2MC5CxqERfbA705WtruKDaldfD+bLV3dRWVu80ziONRlmboP8APtWHLocfivZPq1sGtI2DW9nMCcEHiRx/ex27ZPfpPZ2s2sXCXt6jRQxndb2jjp6O4/vegPTPr026m/JtuaKKrfF8PbuNChVwOlFK1JWZ0sKKKKBDW60UN1ooLPyX/boj8r9qHxexB/eJZNz3/wBEhH5cV9Xf8E0pN3wP14f3fEU3/pNbe1fNX/BQjSzp/wC0ZdzlcC+0y0uFPrhTHn84zXuH/BMPxAZvCfjjQycJa3tveAZ4zLGyH9LcV+m5gvaZDTkuij/kfn+CfJnE4vq3/me0/tGeFr3xleWulac8CXsum/aYmuJPLQfZ9SsJj82OPlDV7ju4z046/wCe9fP/AO1zpVzqfh2SO0t5Lm4m0LVIYoolLNJIDbTqoA6ki3boD0r3u1uBeWkc6owEqK4R1w3IGBj19q+DrX+r0n6/ofVYb/eK2nb8j548QL9j/bT8ON0F7pLN09Irgf8AtMV6nYsYfjo2RkTeHgB2+5cnP/oY/KvLfiZcHRf2t/h3e3I22c9i1oknZpGFwgX85U/Or3hHxdqcn7XGt6JqN159nDprpYR7FXyw4t5iMgc9D1r0q1KVWnCS6U/ybPmMNiI4etUhLrWt98Uz6RoqKl3H1r5w+6ItSvIdPsLq7uZVgt4I2lklY4CKoJLE+gGfyr8m9Q/aM/aF/wCCgPxb13wv8E9ak8BeA9MbLajHM9k/khmEc1xcxqZhJIQcQxcAA5BCs9foz+1JHeXH7NPxXj08M96/hTVFhVPvFjaS4C+5/qK+Kf8Agindae3ww+ItvG0f9qx61BJOoA3+S0GIie+0ss35GgDzTx//AMNhfsC21l4z1v4g/wDCx/CElzHFfpeahcarBGScLHL9oUSwq5BXfEwGdoY5Kg/ot8K/2lvB/wAQ/gLoXxUutVsvDPhzUIFaefWbxIIbObzTE8LzSbVJWVTGD/F8uOorzv8A4KRXOnw/sZ/EwagVKfZbYRqRk+YbuAR49xIV6elfA3w/hvof+COvxMa6WRYJfFUMlr5gIBi+16epKf7PmCTp3DUAfqZrX7S3wp8Pabp2o6n8SPCdlY6khlsbmXWrcJdRhiheNt/zqGUruXgEH0xXd6Xrtjr2lWupaZeW+o6fdIslvd2kyywyq33WR1OGU56gmvzN/Yv/AOCfHwy+OH7KOleLPGkd9qniXxDHcpa6gl9Kh0qOKaWCNYkV9hIMZch1b7xGK8q/Yn/aH8UfBn9mf9o/Sre/nnPheyiudEYYZbG6uJZLV5U3A/KJGhk2kYyj9NxNAH6leKP2kPhZ4K8RPofiD4ieF9E1dCBJZX+rwQzRk9A6MwKk/wC0BXbXHiDT7fQ31iW+to9JSA3TXrTKIVhCljIXzt2BRu3ZxgGvwu/Z11D9nq4+HGvy/GHwr458W+N9XupimsaTE8qWqEDDo/nrvmLl3YurdVHrn6I/4J9eO/EV5+yj+0H4J1pbw6ZoWhXN1pRvI2Uxxz2t0JI1z0XdEr7QeDI3rQB+iMv7R3wsTwy/iM/EfwmfD63P2M6mut2zW/n7QxiEgfbvCsrbQc4OcV0Xgn4h+GfiXo41bwp4g0zxHpm4x/a9Ku47mIOMbkLISAwBHBPevyp/4Jk/si+Bf2gfh/4p8QfEGyuPENhYak1jp2lNdzwQW8hhjeafEUiku4MKdekY68Y6X/gmXpTfDP8Abc+OPw90q7uT4d0yHUbZYZpMmX7JqccEEj4ABdUkk5AH32oA/U9sMMHoa/Nv9iX47fELx9+3R8WPCniLxhquseHNOh1hrTTLqYtDCY9SgjQquONqMyj6mv0i/iH1r8Pfg/4K+Kvjz9tT4t6f8IPFdj4O8Tx3msTz39/K8aNajUUDxgrDIcl2iP3f4TzQB96f8FUPij4t+EfwB8Oar4N8QX3hzUZ/E0FpLc2EhR3hNrdOUJH8JZEP/ARXuX7LfiTUvFH7Ofw31vWr6XUtV1DQLO4uruclpJpGiUs7HuTk81+XX7c/wl/aT8B/CnR9Q+MfxK0jxj4bl1qOC2sbG4keSO6ME7LIQ1rHwEWVc7v4hxXr/wC018XNc+G//BM34MaToVzJYS+KNMsdOu7qFiri1W1MkkasOhchVODypcd6aA+77j9pr4S2+vDRJfiZ4Rh1XzfIa1bW7YSLJnGwjf8Aezxt65rudX17TtA0m51XUr620/S7WFri4vrqdYoIY1GTI7sdqqBzuJr8/wDwJ/wS9+GXib9lvS7iRbn/AIWDqmiR6nH4hN/IqQ3MsAkSPyw3leQrEKcruIz8w7eb/se/GTXfHf7Af7Qfg3Wbia/h8I+H7gadcTuWZLa4tbjbbjj7sbQORk8CQL91VAeoH6c+D/HXhv4haW+p+FvEGl+JNNWRoWvNIvY7qESDBKF42K7gCOM9xVHwv8VPBvju9v7Tw14s0HxDdaeQt5BpWpw3L2zEkASKjErkqw+Yfwmvkz/gkQR/wyvfjPP/AAkt3/6Jt68c/wCCWf2nUPiB+0O2mTrbXs3km0uJV3LHI013sZh3AJHH1qR7H3x4v/aJ+F3gPW5dH8RfEPwxouqwnEtlfatBFNHkZBZC25cjHUd66zw74o0jxho1vq2hapZazpVwu6G+0+4SeCUAkEq6kqcEHoe1fiD4NvPDH7P3ifX9B/aK+CGqeKdZvbx5W1e61K5trkAjDmMbvLnVmJcSq4zu+8RX2t+xD4q+EPw8+C/xT1r4T+KPEusXFhYTazfeG/FHlI9o0UUjI6RxrjDhQrMrtnYmccU0I+vvGvx3+HXw31KPTvFXjjw/4d1CRBItpqepQwS7T0bYzbsH1I7V2Gj6xYeINLttS0q+ttT066XzILyzmWaGVSeGV1JBBx1Br8P/ANnrxZ8HPEV74x8T/HrQfGHxA8S6vdboZdNid4o9wLPKzpNG3mFiAFPyqF6c8fS//BK3xpqWk/GH4jeANMTVz8O5oJ9Y0gayjRyw+XcxxISv3BJJFKhcL3iGMYouB+mtFFFUBl+KmC+F9YJJCizmJwSDjY3Q9c/SvhHxJ5Wi/E7wp5t9cSWMZ+0bbl2lMILfN8x+Yj5R948c+lfbnxM1H+yfh94huvKacpZSKI0wGZmUqqj3JI6mviOz1CDxJ8aPDc1s4lgjsmZsjphZsgjsQSAQR617eW3XNLpZ/kfI59aXs4LfmX5o928I3Am8ba5KrB18izUFTkcCVsj67q6j4d6Fe6Lqfiu4vQmNS1dru32Nn915EMYJGODmM9/SvNPBXhi2/tvxAtrdXtnbxXUcax21wyKMQxsVx6At26YrufCHg3VYY74ax4g1C4eS9la0MF0wEdsT+7Rvl+8ADmnU5VzJPRpfoVhnNpXjezfXzHftPXn2X4C+KWB5ZbeMD13XEQIH4E/ka9R8L6Ha33gDSNKvYhPbf2fbxuhJB+WNeQQchgQCGByCAfSvA/2otDGl/BbVHXU9SuXknt41hnumdXJlQ4xjrx+leua18IY/Eei2unnxJrtmIJI3DQ3hwdnRcY6dPyFDjBYaCcre8/yRfPVliajVPm91aX82aNzZztrmk6J4k26jp5SeGC/nC4u1aMARSDGBKMHpgMPmHOQuo1ynh0HQfEYbU9Cu1MVrf3C+YWGCTBMMHLbc4fncFOeRltPUIbbWLo6De24uLSa0MzMzENkOoUgjoQfm3AggqMVzPiO4v9M0ttG1ZJtQVHRrTVvKLeao4KyYGFlAOOOHzkc5A85S5k2v680ej7NwklLZ9fLs/wBGdfZ+D79bWJbbxfrCW4UCNStrJhew3vAWbHqxJPck81N/wiOq4wfGGr/9+LP/AOR6jt/iBpFvCkYg1VQo2gLo13jj0/dfyqX/AIWNpH/PHVv/AATXn/xqsv3n8v4GqeFWnP8A+TP/ADL3h3wxbeHIpvKklurm4fzLi7uSDLO/A3MRgcDAAAAAAAAAqt4k8RSWc0enafAt3q8/zRxE/JGoP+tkPZR+ZPA9qN944/tGIW2i2F9cahIcRm6sLi3hj4Pzu7oowPQHJ7VreG/DkehxSSNM13fXJElzdyDDyt2+igcBRwBU/D71Tc0UlNezoaLuv63PPfFXwA0/Xri01yKa2fxbCcy6nqVmtzHeIfvRTRZGY+PlAI2YyO+aQ+Emv9Rb/D4f9yzJ/wDJFejeKPEzaW0dhYwi91q5z9ntd2BtBwZHP8KLnk49AASQKrWPgG2lhE2p3d3qF/L88063U0Slj/dRXwqjoAOwGSTzW6rT5U5y06f12OaWHoyny04XfX/h+5wf/CpfEPa3+H//AITMn/yTWD4y8M6h4G0c3+oQ+A5C7iG2tLfwtK893M33Iok+0/M7H06YJOACR6H40t/C/gXR/t18l9K8jiG2tLe9nee6mP3Yo035ZmPb2JOADjD8E/BmO+vj4m8WxyPrkikWljHfTPDpUTdY423/ADSMMb5O54AAGDtCorc83p6b/iZyw6vyRpq/q9PwPNF+B/inxB4is7zVdL0uy1OW0R5F0+3ENlp4LN+7QgkvJxlmGT8+B8oBr3bQL7UPCbW2ka5dHURIFjtdVZdnmt/zzkGeH9D/ABfXrdufh/pckZWGS9tpCDtmjvZiyHsRlyPzBrnNd8aaf4Z0W9svGxjBEZCOEO3UVzhREo/5akkfuxznBHGDWF3Wemvl/kbfwUk0ovv09GbvxMvNF03wxNe65O1pb27B4biH/XpN0j8oAZMhJwFAOckYIJB4Hwv4T8Z+JtWs/FPimDTzc26/8SvSZXZVscjBmkUKQZ2B7EhM4Hcmv4N0bVJvEVhrfj5HTHGgWty6sljnOBOR1uWHG88fwj5s7vZhrNl/z9W//f4VUpOguSGvn+i/UcYwxEueT5fL/Mxs+Jh/y76V/wB/pP8A4mobnT/EOqKLaeaz0+3k4lms3dptvdUJA2k/3u3OOea6D+2rLvdQf9/V/wAab/bVkel1AT2Hmj/GubmfRHT7OD3m/vPP/Enw7ufDV7H4i8DRQ2usW8Cw3Olsdltqlun3Yn/uyKM7JeoyQcqcDqvBPjbTvG2ji9sS8ciuYrm0uF2T2sq4DxSp/C6nt9CMggmqb668Y3eNOney0eJipvogpe5ccYjyCAgP8WOT045rA1/9n3wx4m1WTU9SN5cX0qqkk6zeWXCggbtoGSPU89BW/uTVqzs++7+ZkpTjrh4+79y+R6buHrRnPcV5J/wy/wCCv+ed/wD+Bj/41Xvf2Z/C1vAZbCKdrmM7lju7mR4pMfwsAcgH1HI4PbFL2eHentH93/BKdbEJXdL8f+Aex5pGAZcZryjw/wDCTwBrcDg+HBbXcLbLi1luJd8LY6H5+QRyCDgg8Vsf8KD8Cf8AQAj/AO/8v/xdQ4Uo6OT+5f5m0Kk6i5kl9/8AwDorzw7MuoSX2l3kdhczf8fCvD5kc2AAGZQy/MAAN2enBzhcH9n+Iv8AoMaf/wCC9/8A4/XNt8BfAirn+wY/T/Xy/wDxVcfJ4R+GFxqV5pFloC3GtwStCtgZ5lZiOrZ3Y2Due3pzg3H2ctOZ/cv8zCVPlvK1vm/ySPVP7P8AEHfWNO/8Fz//AB6j+z/EH/QY07/wXN/8ergtP/Zo8EyW4kvtOkuLmQ7pDHe3MaKf7qKsgwB+frVr/hmf4ed9Gn/8Gl5/8ept0U7cz/8AAV/mQqdVq/L/AOTP/I7T7Br/AP0F9P8A/Bc3/wAepkul6/MpQ6zZoG4LRWDBh7jMpGfqD9D0riLn9mfwA1u4j0q4gkI+WRdSuiVPY4MpHHuKy4fg/okTGysY5PDHiu2HnWOq2c0jK+OjBGYqynO142HQn1BqoxpPWMv/ACVf5kvni7Tj/wCTM9Jkaw8H6ZHDHG0kjORFEp3TXEpOSfdmOSWJwMkkgc07SdKlhkbVNSkWXUHj2gKcR26cEonPTI5Y8nA7AAebfDPXG0zX/E8vjC9ktvE9sgknsZ2Jgit9x/fWpyd0Lnb0GVICtzjPeS+LvC3izQio1mylsbyJl3LcqpKkEHvwefSpqU3B2Wq6sVOopK8rRa2jft1/rYkvNUl8SXD2GlzeXaqcXOoRNnH+xGe7Y6kfdz69NnR7e1tLOKCzSOO2jXaix4KgD0P/ANeub0N/Cvh3w/Do1hqVlFYxI0ar9qQnDE5Oc9SSTWdoOh+DPD1l9lttVjMe5nJfVDnJOT0cDFQ4xs1r9xUakk1J2ba1128loeiZHbFVtQ02DVLV7a4QSQuMMpHvwfqCB+QrCk0HRpbH7SlxItuVLC4W+l249Q2/GKbpPiAaWyWuqXKOrjNtqBICXCgdz0Dj0HXqPQZ8nWLOn2i+GolZ+ZY0/UZtJu49O1CQyiQ7bW9Yf67H8L8YDjn/AHuo7gdFWFqGqaNqls9vcX1nJE4wVMy/UEHPBGAQR6Cs2K4EKhF8VwsAAAXWEtx6n1/Cjl5tdhKoqem69UdWzZrmr6+m1y6ewsHaCCM7bq+jPKescf8AtY6n+H69K08qXKNFJ4rjEbDDeV5SNg9QG7H3FX4da0XQ7ARRXdskES4WOJwzfQKOSSew5JNCi47aidRVNG7L1Q2Twr4f0+EGXTdPSMDG+aBPXuxHU+5qP+xfCn/PrpP/AH6ip1jpcutXH27VIgoX/j3snAYRA5+Zh3cgn6ZwO5Or/Y1j/wA+kH/fpf8ACm3bdiVPmV4xViq2r6ZYwHF3bpDGuQquowB2AHb6CqtnZy6xcR316jRQxtutrRxyCOkjj+96Kfu59emjHpdpG6slrAHByGESgj3B9atVHMlsa8jlbm2CiiiszqWwjUlDdaKAYUUUlAhG60UlFBZ+dH/BTfQ3tviF4N1kr+6u9LktFbHVoZSx/SYfnTv+CZPiRrX4geMdA2fLfabFe+Z02mCXYB+IuT+Qr0z/AIKYeGRqPwt8L68nzvp2qGA4H/LOaNiTn/eiT86+Xf2HPFZ8LftJeF99yLa01ITadMSTh/MjYxp9TKsX5Cv07C/7XkEoLeKf4O5+e4j/AGbOYzeza/FWP0r+Id0//CWeCLewj+06rFfTXogBwPs620kcjMccDdLGvIPLLW/4D8S3XjDwfpOtXuj3OgXd9brNLpl4GE1sxzlGBVTkEHqorB+GtuNX1HxJ4ku3WTVLjUJ9PKdRawW0rxpEPrgyH1MvsKs/D34gP4z1LxfYXNiun3ugazJprR+YXMkexJIps4GN6SA4x271+fVIvl5Ur8u7/rpc+vw8rt1H9t6L5f8AAPJ/2tH/ALC174ZeKJYt1lper/vmBwRl4pFHT0hes74gynwj+154H1Vhi31K3jtTJ0Du3mw4z3I3R/pXdftXeGT4j+DeqSxxtJPpjx6ggU9lba5+gjeQ15F8cNQl8WfBL4b+P7WVpr/TJIlkn24IcqFdj9JYR+Yr38C1Uo0135oP56o+JzWLo4mvJbrkqL/t12f4H2PS7j61k+Gdbg8SeH9O1W1P+jX1vHcxc/wugYfjg1p7vevlZJxbTR+hwkpwUl1Q26hS6t5YJlWSKRSjo65VlPBBHcEGvy58VfsNfHr9ln4xX3jP9mu9h1PRNRdgdHe4gSSCJiWMEqXDCOWNSBtYNvGRwDkn9SN3vSZqSz8qviF+z7+2V+2Vq+maF8VI9M8C+DbSUXUnlzWxtkZflLiGCV5JpQjNtV2VRk/MmTXu/wC3H8L9D+Cf/BNvXfA3huOVNH0WPTbeJp2DSyMdSgeSVz03vIzucADLHAA4r7d3V5d+0t8D7b9pD4N678P7vV5dDt9Ua3Zr6GETNH5U6TDClhnJjC8nuaAPzh/Zdm/a28G/sxaHH8J9E0XxZ4N8QR3c9jc3E0SXeiyfaJYpFQTTRry6NIMrIuXPqRX0D+x//wAE/rj4d/s//ETw38RbiM+IPiJZi21GC1dZhp0axyeVtcja0yPK0hYErlVxkLub6k/Z1+DNv+z18GvDnw+tdUk1u30ZZ1W+mhETS+bcSTElQxxgyFeD2r0egD8uvhL8M/2y/wBknw74l+H3gXwfoPjDw7PdST2OtSXsAEMjqFMkSyXETDO1TskQgMp6gnP0f8FPg58aNH/ZX8daL8TvFN14w8ca9pF5FZabPcxyix32zokJnON8jO3zsWKjC4OASfrWmkmgD46/4Jm/Arx5+z98G/E+hePPD7aFql5r73cEJu4Jw8TW8CBt0LuB8yMME9hXI/si/s2/Ef4bftyfGX4geJPDh03wl4gOrtpuoG9tpfP8/U4p4vkjkZ13RozfMoxgg81945pGagBJJAgye1fnv+xz+y/8TvhX+2l8UPHfijwx/ZnhTWYdWWx1D7dbSiYzahDNHhI5DIN0aM3zKMY5xX6D5NNZttOwHyP/AMFL/gf42/aA+Bvh7QfAei/27q9v4ihv5bcXUMG2FbW5QtuldV4aRBgHPNUvHH7HWpfGf9hvwL8MdZ8vw/418P6bZyWrzyJLHb3sMBjaORoywKMrupKE4yrYOMV9gmkY4p6gfmFY+H/259B+DJ+EFv4N0qTR0tTpEPiIX9p9rjsypjCI5uQAojJUMYvMC45DAEfQfwB/Ych+EP7LPjH4bXWqQS+KPGdjcw6vrEKbooZJbdoo0j4DNFEDu+YZJaQ/Lu2j64ppNIZ+YP7Ovwr/AGxf2b9D1n4deGPB/hlNE1LUJJk8S6pewSxWTMixm5jCzeYVKojBXiY8fc6iu9/YF/ZR+I/wR1b4yWfi+2utBg1y3itNK1+2urWWaUq1yPtKKskmxwHSQb16kda+/wBj2qNmoQH516RoH7Znwnm8S+Gb3wpovx18N3s/nWupeIr+CRcMgGFSWeNkUjG6JlwCG2nks3RfsN/sU+J/hvrXj/xj8StM03RLnxba3Gmf8IrpTxtBa200peVSY2KovyqqIjHC5yc8V94UU7CPzR+GfwP/AGo/2K/E/inRPhb4a0f4ieC9Vn+0W82oXUMQRlJVWZGnhdJdgUMBlDtGDxX0n+xf8Pvjj4Z03XNd+Nni2fUL/VJM2XhxpoZk08GRmd2kQEBicBY422KoPc4T6bopgFFFFAHl37Q+vf2V4ItrNRl9Tv4rXOM42q82fxEJH418Ux+JIdN+KOs3kE7xXhVbW1ht1jUzTEICpZwVVRgkuRwBXvv7Y3xOsvC+vaHYytJLPa2ctylkhH+kyTOFQjnjYIJMsRwJR64Pj/wG8O2+sSX/AImv7dJr2a5kSJmXKqDhmK8dSTj8DX02CiqNB1ZrRnw2aTeIxkKMXs7/AHL/ADN3w34w8Q6e2r7LyxRkuGnnLatbKCWUEFcwHcNoHQ9jwOldN8O/HHje88J6Vc3OrWM808Cy+ZLrFnCxVvmUFDbEqQpHU9quePV0zw3pcHiCayjuI4HWzubSNFzdQzssbRgd2BZWH+6fWu5uGvvDOpaBpeg+EINR0cp5Usqukf2VVUhVAI9AOvXpVyq05RT5Fd/oKFGdN8spuy7X6vR6Hkfxl8R+I9f/AOER0PULuxlS71qF1WPVreUEoD98pAuwfOOWJHA+WvZLfxr4z4/4mWl5/wCxisR/7a1xnia4uvEX7RngTTF8PfvNFsbrVJrVZoiGWRfLRi3QYdV6+or3u1udSGP+KRX15uoR+fNPEVIxp048kdr/AHv1Kw9KU6tSXPLe32uiPNtO8R+PdP8AHFvr9zqGh3mlLam3NlPr9su85JP7xbccAlW4GflFdS/xS1TxtpNnKmi6ammtMWhvLbWVmhlmQgCFiY1KZ3g7sEYIPORXU2VnqMNzeSyeFEuRdsrKpuIQI1CBSvXocHp6iseTw7ZrNZ+Ho/BsFtp6xzSNpCTRFJlkGGJ5wOVHU9hivKqVKdSN3BX8u33nsYenVoz5Yybjq3e7102utvInm8cfFyPxQkNv8N9Hm0drfeZ38QhWEuehbyScY7bPfPatc+M/id/0TjRv/Cnb/wCRK5Hw/wDEKX4aalP4S8ZS3Nlo7KRpurX0wLwxkELHLKDgjkhZc9gGw2C2TYeKvg18L9Dt7e6+Ik93FNckCQeIZ8hnJP3YZAqqO52gdT3q5Uf+nd+1ru/nuJV3F3jPR3vdpWfa1rnoo8Z/E4dPhzo3/hTt/wDIlMn8YfFGSJgnw90VJMHazeJmIBxwSPslYP8AwsT4Nd/iLa5/7G64/wDkij/hYnwa/wCii2v/AIV1x/8AJFc/L/06/B/5nVzVf51/4Ev/AJE0fDcvj7QVnup/BunX+qXWGurxte2l2xwqjyDtRegXPHuSSak3i/4h+M5nh0/wjaWumQTlbi6h14o07KSDHE/2fOAwwWGOQQD1IryePvgvNG0b/EOzeNhhkbxZOwYehBnxj61avvjx4Fljg0Xw74w8P20fl7Tdx3cXkWkYwMKM7S+OFXpxk8cHS0pO/stfNP8AzMPgjyymlHsmm2/uRmaH4P0ax8QNrXjvxSkfiZNwtrD+3H8vS4WAxGhZwWZhjdIRzwBgDFdh/aPgb/ocG/8ACgf/AOOU3Rvin8NdDsUtrXxnoYReWd9QjZ5GJyzsxblic8n1qW/+O3gCxtZJk8V6Zesi5FvZ3KzTSHsqIp3MxPAAHespurUlrFlRoxjG94r5X/Uq6xqXhLTfDl3rUfie9ksrc+X51nq8s7eacBY0UOQzkkALgkkjiuX8MeGtQ8da1FefERZLLW4ovO0Owjwi2qD/AJeFIJBuem4Z+TOBkHJvWPgDW/FWuwePNWghsNbtwG0vQ5VBht4cHicjrOQzYccR5wM/Nu9EhmsPiBpLxyLLaXNvJh4yQtxZzgcEHsw6g8gg91aqc1SVou/d9vJfqxKm5O0lby6S/wCD+RW0vUpGuG0LXoopL/YTFKyfub2Mc7lHZhxuTtkEcc1t/wDCM6X/AM+Np/34WudjWPVHTQfEkCy3sZE0E4BRbkL/AMtIyDlHGeVByM+hrW/4QPR/7t3/AOB8/wD8XXJJxT1dvTY66alJaJS9d15PQ8y+PwXwvb6DeabFBazieQFo4lwflXhhjBH1Favwn8Rf8JzYv9v8MQwCMY+3x26iCXtgA8547ZHXpXS6x8IfDWuzWr31rPci3JZI5buZlycdQX9q0Y/AGjwxhEjuUQAAKL2cAAdABv6VPNH+Z/18zb2cv5F/XyN63iSCMRoFVBwFXgAVFqF/Bp1pNc3MixW8SF5JGOAqjJJrIPgbSO4uh/2/T/8AxdEXgnSI5o5PKeUxuHRZ7iSRQw6HazEZB/KptDe7+7/glt1krJJfP/gFS1XV/ETfaxeTaJZtxBbpFG0rjOd0m9TtJ4+UDI788BL+TVvDEqXkt1NrWnY/0iMwoJohn/WJsVdwHOVxnAyORtPVR4jXGc05iGUjIo59dtCHR0+N373/AEOdv9KTXvs2s6Vex2935Y8q6VPMjlibna6gjepByOeDyOpzEtl4lH/MV0v/AMFsn/x+pF8IG1mmbTtXvdMilcyG3txEYw3cqHRtuTyQOM5OMk0//hHNR7+KdS/79Wv/AMZq+bs/vRjy9XB38nZfmQfYvEzDH9q6WCe/9myD/wBr1J4X8G2vh64u77Ec+q3zmS6u1j2lyTwoGSQo7DJ/Gn/8I3qPQeKNS/79Wv8A8Zp3/CN6iwwfE2pN/wBs7b/4zSburXRcY8r5uR/f/wAETVtauJr5tL0pY3vFAaaeZS0Vsp5+YAjLEdFyPU4GMpHpviLaM6rpufbTZB/7XrS0nRrfRbVYLYHaCWZm5Z2J5Zj3J7mtCo5ktImypOWtR6+TOamsfEcKl11PTXZf4Dp8ihvbPnHH1wfpUSSWvjCyeCdHs9QtX+ZQwE1rL/Cyn3HQ9GB6HJFdVWFrnh9ry4jvbS5+x6lF8qTbNyspPKOuRuU/UYOCKcZa6kTouPw6rqm/8zgvHfh2PxdpaWmrx3Wn+IdPy+n61p9lJOoyMZ2hSCjDh4X4Iz14auQ/Z5+PDfEOPWNP1bwnNobaOY4M2mn3BTfyGjZNmUZSp+XJwDg9OfYxZ+I8Y/tTTeOP+QbJ/wDH6VbPxGucanp3PPGmyf8Ax+uxVoeydOS9NXp36dTj9lU9opxX4LX11E/4SHSv+fa9/wDBVcf/ABFSWmtaXeXkdskcscsmdguLKWENgZIBdQCcDoDng037L4j/AOgnp/46dJ/8fqLfF4ijl0XVk8i/iAkDR5TeARiaI5yOcd8qeDkYJ5tO5vzTTSaXzX63ZS8R+HY4bW72wteaNeDN7YR5DDJyZYsc57lR16jn70Gii08O6fYWBZbvw84VLC9chwgONqOxzn/Zc9cgHnG7Z0nVrizvBpWqNuucHyLraAt0o5J9nA6r+I9q+oac2hyTXVrB9r024Ja6sFUNgnkyRrjr6r369c7r5nblkZOmub2sPT0/4H/Do1xBp3922/JaPs+nf3bf/wAdrDW48Lt/zD4P/Bc//wARS/aPDHewg/8ABc3/AMTUcr8zfmj/AHfvNHS7jR9Z+0Cyktbo28nly+VtbYw7H3pdTksNHWOSSENK7bYo4Yt0jNjJCj2AP5GsfSbnQfDcdyujaewluXMjQ21q6GRz7kBQPqQBzWvo+jyRzPe3riXUJBgkZ2xLnhE9h69Sf0JLld9bDg3NJWV/LZAPEyn/AJhuo/8AgMf8aJPEyhT/AMS3UfXi2Yn8q2qjk54rLmj2OjlqfzfgVrG+h1C2S4t3EkLjKsP1/EHPX0qesW70+4028a+09PMWQ5uLNSAJD03pk4DfXggfQ0/+2r3/AKAN/wD9/Lf/AOO0cvYhVOXSa/A16WsdtbvFUk6DqAA5OHgJ/IS1esNQg1K0S4gcPG3HoQQeVI7EHsaHFm0akZaLcnoooqCwpG6UtI1ADaKKKCzxX9qTwzbfEL9m/wAa2Vg0U/2aya7iZMMFa2dZCikdyI2Xj1+tfkz4R8SXHg/xVo2vWm03el3sN7FuGRvjdXUEemVFftfoPhv+zI9YgnMVxZX1zJcJCRkBZFG9GGO5DfnX4xfFTwRN8N/iN4k8MzrIDpl9Lbo0ilS8YJMcmPR0Kt/wKv0bhatGdOrhZbb/AH6P9D4biCjyyp4hdNP8j9d/AWsW7+NPEcVnNHLp2r29p4gsnjBAZJYvKcr9TEjf9tKj0fwbqeg/HTxFr9vCn9ga9pFqLl/NAZb23d0X5OuGiYfN/wBMxXhv7K/xK/4SD4S/D7X5Ji9z4duW8KarkqMW8pQWzY64Vvsq5P8At17T+0RqGreHfAkPirRrq6R/DN/Bq13a2rkfbLNWK3MLDOCpid2Ge6LXyeIozo4h0dr+793/AAyZ7uEqxnR5u2vyf9NHoOvaPbeINIvdMvE8y0vIHt5l9UZSrD8QTXyv8INDk8SfDP4h/CjUJFbVdKuJPs+c4DbjtwPQSx5/7aCvquzvodU0+C8t5UntriJZYpYzlXRgCrKe4II6etfN/wAT2Pwf/aL0Lxkp8rQ/ES/YtSYZCq4CqWbjoAI3/wCAPV5fKTU6Keu69Y6/irnm51TjGVPEvZe7L/DLT8HZnUfsf+NG8QfDH+xbliNQ0GdrV42+95bEshI9Ady/8Ar3WvHR4T0r4R+NovEulQNbWes3jW2tLvZk3TsDDNjooWXC8DpMT2r2ENntiuHGuFSs6tNaS1+fU9TK41KOGjh6rvKGnquj+4dmjNMLgUbs1wHrj9x9aSk3Um73oAdkUm6kppagB2abuppakp2AUt+dNpC1NZqoBS2KaTmkpCancWoFsU33opuaBpBmm7qUmmGkWBaoyaVj2FJVkBRRRQAUUUUAFH44orzL9oHxc3hrwHPZW0m3Uda/0CDbkMsbD97IDnjbHuwf7zJVQi5yUTKrUVKDmz4o+PfjDStf8Za/4gtbb7bq+pOLaG6Ukrb2gULCAD0eSJQ2AMjzGJx8uer8CaV4m0/TLTRNJ1TTbdLePNxO+mu5t2b5ymfPw75J/hHH4A+eweFdP1r4lW+i6ck6aXpu6e6X7TI+ZCQWO5mOCWKgkHPBr6O8M6dDp1pHBboI4l5CjnqSSSe5JJ5J6n1r6mtNUqUaa3/qx8Hh4yr4idZ7bf5nB+LPCfjfVte8JaHP4kt72Ke8e+WZdIEaW7QJvRnHmncC7L8uRXtPge41DXPPs7rXL7TtZs9ovLDyrdhHuJ2yI3lfPE+1trgc4IIDKyjnfAhvtc8Za/qV5AkVpp8n9m6ftYEsoCvK5Oepbavtsx610XxZktfDvgq/8WfaTp2q6LA0tleqMkuxVRA4x80UjbFZT/ssNrKrDlnNzlCh19Fuz1KNOMYzrtu3q9kcx8EtGvvGHxY+JHik6xeR/ZrtdCt7oRwsZFhAEgwU2gErG3ygfe9a98bR9SsbOa5bxPfrHCjSH9xbdACT/wAsq8m/ZLtLfRfhjaaXceZBr5/4mOoW9wCJT9oJaKb3Ro1UblPVGU4ZWUe9Ga2jWKC6ZNtw3lKjrkMSCcYx0x61zY6q/buK2Wmy6aHbgMPFUYyle713fXUz9D0bWL7TbS5n8SX0cs0QkZFt7bAyM45j6gVm2lxqmm+JtR1GNn1+LTgtvNuRRO0ZGWMYUBSysDxjkZA5wK1PDmp68upa5/bdnBZaZaxxtZtbMXV0AkLktjOQAvULjir3w2gaTRHvJv8AX3s0k7Hvy2P5g/nXme07nqexST5W7+rf5l7UtNsPG2j217aXmyVD51lf2xy8L8jI9QehU9eQazbjSfEmoQ26X9h4f1AwsJFaUSEeYAQHVSp2nk9+/Wrlx4T1Cy1Ce58P6jb6Wtyd9xb3VobiBn7yKqyJsY98HBwDjOSV/snxljH9v6L/AOCaXH/pVVKVtFJW8zllTcneVN362tZ/ex3meLlH/Hvo/wD39l/+JrP1DxRrOjyJHf3Ph2zdwWVZ7xkLAfVelXW0fxjj/kP6Mf8AuCy//JVXtC8IW+lpLNeONT1K5Ia5vJoxlyOgVediDPCg8c9SSSc0Vvr6B7OtJpRuvVr9Dmf+E+uv+gr4X/8AA8/4UDx1ct01Pwv+F+f8K7v+ybP/AJ94v+/a/wCFeBftC6lceE/E+gXelSizm8iQnYq7W+cHDLggj6ij2kOxf1ev/Oehf8J1c/8AQU8L/wDgef8ACrVjr+s61HK+nyaBqHlD5hb3bNg9QMheKw/hD45uvH9m/wBv8PeR5Q51GOIC3lIOCBnncPbcOvSu01vwv57RXulMtjq0AIim2/Iy945AMbkP5jAI5pqcNrEOjWjrzXLvh/xFDr0EjBGtbmBvLuLWbAkhfrtbnHTkEEggggkc1n+IfDs/2qPVtJdYdXiXaQ+RHcoDny5Mfow5U+oyDmAt4gdr3TwNM8T2AEdzaTNlSDz5cmPvI2CVcDjqP4lPReH/ABFDrsMh2NbXMLeXcWsvEkMmMlW/A5BHBBBGc1DTg+aP9f8AANYyVaPs6m/R/wBbPujnNN8T6D8U4b/T4pZYtQ0yQLcwhSk9lOM4w2MZBB5XIPuDzoWepeIdPjNvcaQNRkjO37XBOkayjs+xj8pI6jsehxitiy8P6dpt1d3NpaQW1xdtuuJYolVpWx1Ygcnr1pniTxJYeF9IuNT1G6jtrODG+RgWO4kKqqo5ZmYhQqgkkgAEmiUot2gtPP8A4BUKM+XmqStLuuq6bnOeJviFf+FdFvNUvdBaK3t03Em8jyzE4VFAJJZmIUAAkkgAEmsjwr48+IevaHBfXXgGx0yWTJ+zX2tNFMozwWQW74PtuNXPD3h6/wDFmqQ+J/E9s1mbZjJpOiSsGFkCMedLjhrhgT0yIwSqkkszaV/qF14uvpdM02RodMhYxX2pQttJIyGhiYHIYH7z/wAPQfNnbquW3Lyrzev+ZEuenJS52+y01/A5S98UePfFklzYaf4b0u3toX8q6vIddf5sZDxRv9m4cdCwHy8gcjhY/C+qpGF/4Vj4UfHG5tUyeBjkm05NdrqOpW/haztNG0e1ilvJY9lpYRnaqqMDe2B8sa55b6AZJGUs/CFxJAHvda1GW7Y5laGYxJuPUKg6KOw57ZzT9oktFZfP/My9nzytJc0uu1l5HG/8I3qn/RL/AAl/4M//ALjpf+EZ1T/ol/hP/wAGf/3HXcf8IYn/AEFtW/8AAs0v/CGr/wBBfVf/AAKNT7Vf1f8AzNPq/wDcX4f5HDHw3qqrn/hV/hP/AMGf/wBx1Y8M2/hvWNQudE1Twhpmh69CnmmzMUbrLCSAJoZAq70BIU8AqSMjlS3XyeD8xvt1fVUOOGFySR+GP6VzmsaOPEgg0rV5207xFZt9o0zWLUBX3AY82McjODteM5BBIIKtRzcy0f5gqcIu04fkbVjqE/hq6isNRmaezkYR2l9ISTk/dilP97phj97v833upVgwGDXB+G/ER1xrnwt4ns7e21+GEme3APkXsOQv2i3yTlCWAZSd0bEKcgo76djfXHhy8jsNQmM9lK4WzvnyTz0ilP8Ae9GP3uh55bGUeb1/M6Iy9lZP4fy8mdZRTFkDKDkU2eZYoncsoCjJLHAGOprI6rrqE8ywRszMqhRkljgAYzmsCHxHqOpfvdN0uOeyJxHcT3Bh8wf3lXY3ynsT169MVVWN/GkwklBj0AHKKcg3p6gn/pn7fxfT710+KP8ASprfT9NutTjt28t5rUxiMMOqAu65I746dOuRWyjy9Ls45VHPVOy/F/8AAH/2pr3/AEB7T/wPP/xuoz4lu9Pmi/tWwSytpW2LcRzmVFYnChvlG3J79M8d6JPE93Ahkn0DUoYV5aTML7Rnk7VkLHHXgE1rbrXWrAZMdzbXEeSOGV1I/UEH9aWnWIRvLSM3fzX/AAC0rBlzx61mazoserQL+8aG4jbfDcR8PGw6Ef1B4IJFZNvNN4SuFtrl3l0iRglvdSHJgJOBHIT2zjax+h7E9QsgZRyM4yRmod4u6Nk1VXLJa9jmlePxBDJo+rp5N/EA4aMld+DxLEeowce4PXtl+l6xPp90NM1Vh5/PkXRAC3KgfowHVfxHto6xo8eqwrl2huIzvhnjxujb1H9R0Oax5tVgmtvsXiCx3TRnB/0VpoZeOHXAOPoeRz16nVWktv68jnknTldv59/JnTfaoP8AntH/AN9CmtdQ/wDPVP8Avof41yOfCQ/5hUH/AIK3/wDiKN3hL/oGQ/8Agsb/AOIqeTyZSrea+8637RD/AM9U/wC+hR9qh/56p/30P8a5THhT/oFw/wDgrf8A+IpdvhXtpsP/AIK3/wDiKOT1H7bzX3nU/aof+esf/fYqNriIsf3if99Cua2+F+f+JbD/AOCt/wD4ijb4Y/6BkX/grf8A+Io5PJj9s+6+86X7RF/z0T/vqnLIrDKsD24INcRreseEdAs/tN1psYi3KmRprD5mOB1UD8z2rZbR0tRHf6HBDby7QWgQCOO4Q84YAcEDo2OMnsTQ4WV2KNZylZWduzuzfrD1DT5tPujqGnJvdsG4tegmAGNwPZwO/foa0dM1SHVLbzY8qVbY8bjDxsMZVhnrz/LrVluazTcWdMkqsboq6fqEOpWqzwuGRjj0IIOCpHYg9jVquX8UR3+hxyapoll9tuyyCWz3ELMCcbs4PzqO+Oeh9uitJZJrWKSWPypGUM0ZOSpIBI/A1Uo2XMupnTqNycJbr7iamt1p1NbrWZ0ISiiigo5rxRql3o+q6FcI3/EumuTa3UYQE5kXEbA4yAGA6H+Lmvgf/gpR8Lxovj3Q/G9pCEt9bt/sd4yqf+PiEAKzHOMvGVUD/pi3Xmv0aPOP/rV4h+0V8P4f2ivgPrOn6dC51W3drrT45lCul3CzAxsN2AWXfHyTxJmvayfF/U8ZCo9tn6P+rnk5jhvrOGlDr0Pif9hPxZC3jPxF8Pr+cQ2Hi/TmhhY4+S7iDPGwPYhTJ06kJX6PeBdXHjLwbbyalEkl2Uez1K3kXcPtCExzIRjpuVu3IIr8VvDusaj4Z8RadqmlO8GqWNylxbuikssiMGXj2IHHev1o+E/xAtfEVxoXieyURaJ46tFnMQbK2+pxJiSM8dXVGH1tz619NxJhP3irw+1+a/zX5HzeTYhxXJLpp8nt9z/M9E8MeK017VvEOlf2beafNol0lqzXEIWK4DRJKskTD5WUhzwDkY5AyK5z47fDsfEr4dajpccavqEI+1WJbAxMgOAD23Dcvtuq/wDF34hTfC7w7Za+dPF5o0N/BFq028hrOzkJVrhVAO/Y7IxUfwlj2rsPMWWNJEZXRl3KynIIPIIPfjFfFwlKjKNeCtbb1R9VXpQxNOdCps1r8zwz4H+LoPiz8JZNH1gNJfWUJ0zUYHbbIy7cI5PUEqOv95W9K9K+HGvXV5plxpWrSF9c0eT7JdMVCmfgGO4A9JEw3HRt4/hrwf4mWUvwA+MFp44sI2/4RfXpPI1W3jHCSHlmx6nBkHurjvXQ/Fr4oSfC/wAbeEvE0Gnm40G/iNtfajDIWWWEkMqbQOWQnzEYnkGQD7xNetWw3t5XorSeq8mt1/XkfNYXHfVIOOJfvUrRl5p7S/rzPobdRuqpY30GpWUF3azJcW08ayxyxsCrqwBDA+hBHPuKnrwGuXRo+wjJSV0SbqaWpuaM0FDt1NpC1IWoEOyPWmlqZRSGLnnNJSbqSjUWopam0E02pKSAmm7qCaaTQUBNMY+lBNJVkBRRRQAUUUUAFFFJQAv14Hv0r40/aQ+IyXevXusxTxvaabCbKyRlLCRiwLMPm6swHOPuote8fHP4lReEtJGkW0+zU9QRgWXrFF0Zs9i2SB+NfC+vXH/CyPGBsY5P+JLpYLSMvIlkx0H1PH517GAocz9pLZHzWb4rlj7Gn8T/AD/4B1Xwd8O3dlpq30xX7fqhNzJJIhZtgI2jqOTuLfiK9B8deKrzwL4Pnv45rd7+VltbGMw43zvwo5foPvHPYHNT6Pbx281oWwieWyjjp9zAHHt+lTWlx4f+JUur2Mlr5w0iV7SO/kAKec8TJJ5fPVAwU5HXpXW5+0qe0nt1OCnS9jQ9nDex3fgfTbnRvDukWvmo93MDJcztGSHldTI7Yz3Ynv3Arkfjgt5428UeDPhlHcxP/a90NQ1ERo0RW0hycH5jncQ5HPWMV2Xg3WIT4P0DVbyVbeKGDddSP0iZImVyxxwAyt19K5n9nTb428WeK/ihqLNF/akh0/SIpQcx2cbAZx0+ZlXp3RvWopXpynXn9n83t/mdUrVIU6EPtfl1/wAj2LUvDp1220PUbeUadrlqwFtewoPlUrl4WXOGifauVPcKwwyqwueFNTu/FGqBL5odM1/SAy3OlPCWCGThZkbcPMiYK21wB0IIDBlXQtZBZ6Pps7q5WMBmCqSeEboMdzj8TVGbw+df0my1L+0jpviq1LzWl9sLeTvOTA65G+FgFDJnsCCrKrDyOZS0ke7GPLrE3/E2qXB8Mi1G03t/O1omwEAjzCpOM9CBjr/EK6fTdNvdNsYLaO5g2Qosa/6O3IAAGTv6/hXlcfiC5XVNMuta0zULRrPdKy2FlPeQ+cZd7lXjjPy7c7SwUttHGeK7VPi9oBX/AFOugk558O6h/wDGKx5JPodCkjstLuJbi3czFS6yMhKKVBwSM4yfSr1efaf8UdJt0kBs/ELB5GkBj8Nai4wxz1EHXHY8irn/AAtrR/8Anw8Sf+Evqf8A8j1n7OXYvmXc6vUbh7WymljxvVcjcMjP51k61rR8OaVc6lqWpWdpZ2yeZNNLCwVFHU/f69BxzzWDqHxS0q6s5IY7HxDvcbR5nhvUUX82gwPqTWbpFrL461qDXvEcb2WnWr+bpWiSjDRsPu3NwO8v91P+WYIP3/u0odZaC5r6ImtviV4gntDMvgbW3iYbxM/2SHy0IBDPG90HB2kNtxkDgjdla5nxJY6t4u1mx1HVvhvr141mhWOAy6cIjk5yw+3c4IHU4r1JmE9nq/lZdWUhdo64iA4H1FaK6rbbR++Wq51/KvxFyvv+RwNj448RWcP2cfDvWEWNQBHDJpyCFegJH2vGOD909jTo/H3i9lyvw/1qRDyrq+nYIxwRm9zj6jNdlFMtxcX7xnehhUAjOON2e3vT7HUreO1gVpVBEagggjGAOKXOv5V+I+R/zfkeZatrniq8mW+tfAOtwa1bDEMizacoKH/lnKPtnzIxB6HIK59M51z4u1TxFqEskfgzxBb6jajyZprK6sYGZTyv3rxSyHJKkqOpxjmvY7OaO4vbh423jy4xkfV/8ax/7I0TVLe2fUrKzvJkiVQ1xArsvHIBI9c/rW0a6WjX5nFUwrd3F773/rc85j1bXk/13hvxcxP3Y11TTlY+pB+2EccdT1PTrizpvw7n8U31prWuavd20lnIZNO02S9EwtCQQJXwdpmKkr1YKM7TyxPcR+D/AA3PeLHFo2nGLyyWAtI8ZyMZ47c1Ha+F/DJjIn0nTmkDMPmtUJ+8cdvTH6U/bdtPkQsNJbxX3/8AAKv/AAi6ecIbjxBfSRSI2fLvGTpjvnjIJ6VJNrA8P21rpeiw2ss7lorPT4UIARWxuYg/KgGMtjuAASQDieLtU8CeCtS0a3vtJtR/acrW8K2+miXMgAblVUnoD0Hf8tfRNa8N6Ury21o1o8hOWh0uZCy7jtBxH2B6Gk02lJptCjaMnGLUX11u0aWi6C+i373E8q3d7ev+/uWjIcgKxVAc8IvOFA7nuSa1la8nkm8uWFFRyoDRljwAeu73rDvfHWlrJbzE3ZSNyW26fcE8qR0Ce47U6y8caYFlYm7AkfcubC4zjAGcbPY8GsZRnLVo7YSpU1yxaNvddwzwiSWF1d9pCxlT0J659q0a5O68caWrQyE3ZWN8tiwnz90jps9SOlL/AMLK0bsb/wD8Fd1/8bpKnN/ZY3WpreS+86usDXNJ/wCEg861dhEsZR45FU+ZG/OHRs8Efj3B71S/4WVo/wD0/wD/AIK7r/43SWvjbTZppZh9rCOVC7rG4B4GDx5fvR7OpHWzJdSlUXLzJ/M5/wASaW/iCWDTdTuP7N1uylW40vVbdAsoYYUyxHOM7WKvGwIKkggq1RN4k8VmwGnan4Dn1edV8u4bTpLRrWcA4EirNcoyqwz8jDKkMMnhm6m+vNN8Vaawt7jfKsqqGQFZYHBHzAEZVgrZ5HQj15ihvNf02Yx3FtY3kqoq+ebh4RIAWw23Y2Dz0B/nWql5GT91Wlqu61+84lVmX/W/CG5gj7u8GllR+AuyfyHenySOhQx/CG6jkU5MbJpRbH97/j7Axnjrmu2uta1ieFkOnWIDcfLfOx69h5VRakusalMkFwINIhlXbNNBcM8uzuqHYNrE4+bsM456Xzu+tvv/AOCY+zp292Lv6f8AAONm+InifX/P0+08Ea7bWsbGK6vY57BTFjqqMLs5IGcleV+tbeneLtc0u0itrX4X+IYYIl2oiXemAAf+BddXHHYafpJs7Py4oo4mSOJAQBwcAD1raX7o+lZyqR2UdPn/AJnRCjJe9KWvyODfx/4jcAH4ZeI+v/P5pn/yXWCvjDxL4Zupbu1+GviJNMk3SXFr9q05vLY8l41W6PJPVR1znrnd63SMgkGDSjUUfsq3z/zKlRcteZ3+R51/wsTWNZscD4aa9eWk6drzS2SRGHp9r5BB7+tYyeJfHGnJ5Nn4J1xLVTiJbw6fM6Dspf8AtBcge4z9a7a6tZvCl1Le2UTTabIxa5s0GTGSeZIx+pUdeSOchoNX8VasusaVBpWif2xpl3GzyXsMyhY+Djk/h+ftW0X/ACxVvP8A4LOOo1/y9bv5efprY8xsvj1q2oPcJDpMm+3k8uVXOmoVbGeh1LoR07Grn/C6tf76Ox/7a6YP/cnXpOnx3GlrJ9k8MLaiVvMkEMsSBmPUnHerf9pap/0ApP8AwKT/ABrSU430gvvRzQpVLe/N39JHlf8AwujX/wDoCP8A9/tM/wDlnWnaeP8AxxfW6z23g3ULiBxlZIhpzKR6gjUulejaPrEeqebG0TWt3A22a2lI3oT0PXBB6gjiqd7p82iXT3+mxNLDId11ZIOX7eYg6bwO38WPWs/aK/Lyq5tGi0ubnbXkcZ/wmXxA/wChH1QfSPT/AP5ZVheNPid8TfD/AIYv9R0z4danql9AAY7Qx2mHywB/1V7I/AJPyoTx6c17RY6hBqNqlxBKskLrkMO//wBfPr71zOl6P4qt7/U5LrW7aS0lm3WsP2PJiTngncvqPypwqK7cktDSpRSty8zv2f8AmLoE3ifVtD0+8vZLXSry4to5ZrGWzZmt5GQFoywl5KkleO4rQ+z6731KyP8A25OP/atH2XXP+gtD/wCAR/8AjlH2PXP+gtB/4B//AGysr9br7i1D+7L7/wDgkc9jrNxGUkv9PkGM7XsWI/LzaXwja61aaKkWv3kF7qO4lpreMopU4x8p/wA896bdXGraTtubiSPUbRf9ckUBSRF/vr8x3Y/u4/wOxa3UV5bxzwyLLFINyuhyCD0OaiTly20aNKVOHtObVPs2Zup6bLDc/wBoaeFS7UYkjY4SdR/C3owGcN2z6VD4W8V2Xiyxe6svNCRyGJ0mjKMrDsf/AK1bjE4qGG1it1IjjWMFtxCqAM+p461PMnGzWps6coz5oPTqiWiiiszcRulNpWpKCkISaKGPAooFcb6f5/z0NZun6LZ6LeX9zCzRnUJlkkjZgE37QvyjHVsDPck0600O2s9Wv9RjMv2i8EYl3OSvyAgYHbg1V8YaA3iPQ5baGTyLyNluLWfvHMh3IRx3IxkepoEYXhT4J+B/A+tatrGi+GrG01XVJ5bi6vDHvlZpGLOAzElVJP3FwvtXzh4L8PN8Jfit4j+C9zcGy0LXpf8AhIvBeoMCwtblG3mEcfwlOmeQpzzJX2BYtO1lAbpVW48tfNEZJXdgZ2nHTOe1eR/tOfBu4+LXgVJNFdrbxjoMw1TQrxCFZLhCG8sMez7R1P3ghOcV62ExLc3TrS0l1fRrZ/L8jzsTh4uHNBarp3XU6/wzrmnfEjwneafq1vbNemJ7HWNGkZWMT4KSRsv9xucE/eVgR1qj8I/CuofDvwdbeFtV1aDVBYSzRaTKGPnNYK37lZMjl0RgpKjGAtcj8F/FHhf9pTwHa67q+i2sfiqxb7DqaKhgvLK6jxuCSKRJGD94bW4DEZyDVf4pfA3WZLXTvEHhLxDqM3ibw3M17o9tqkqTo2RiW2aZl83ZKg2kNIR930zQ6cYzlQm+XXZ7X6a9jKM6sYxqcvMu63t5o9L8eeDtO8feF9Q0PVI/MtLqPaWH3o2HKuv+0pwfwr5q8DyGwl1f4I/ET95AwI0m+ccMpO5BGxHUEbk9wyHstfS/gfxQnjfwjpms/ZmspLuENNZyMGe3kAxJE+P4lYMp9xXBfHn4OR/FDQ4prKQWXiPTj5un3inYdwO4xs3YEgfMT8pAPqDphK/spPD1XZX37Pv/AJnnZlhHWisXh1eSWq6Sj1X+XmedfA/x9qPwa8YSfCzxlNiz3k6PqMh2ptYnCc5+V88c/K2V5zx9Q76+SNPubT9oTw3ceDfF0Y0j4g6MGWKZ1CuzKAGYDHQ4G9R7MPbrfgf8btQ0rVx8O/iFusvENpiGzv52yt4o4UM56sR0b+Lgfe+91Y3CurerFe+viXf+8vXqcOV4+OH5aE3enL4W+n9yXZrofRO6jJpu6k3V87qfaaDs0U3NJ71Ix26kpu6kzTBIcTTc0lIzUihc0hamlqazfjTsK4rGmZooqhBRRRQAUUUUAFFFFABXGfFb4mWHwr8Jy6tdL9qu5D5NjYK2HupscIDg4UDLM2PlAJ9BVv4i/ETR/hn4an1jWJmEany4beHBmuZTnbHGueWOD34xk8Zr4f8Ai18WbnWri51/WmWXXLuM29jpcDFksom/5ZrkdzyzAfMcdgoHdhcNKtJPp+Z5OPx0cNBpPX8ir8XviRq+sXptEkFz4o1YgSeRkCJTwQvPA4IGTwBW38O/BcPhXSY7SP552+eebH33IGcew/pXN/DfwVdWs0muawTLrN58x3c+UpwcexIx06AYr0+W+tfDunm8vC4iUhfkUkkk4A/E+p717NaUacfZQ2PmMPTnXn9YqrV7eS/zZY8QW+t/2HPa+HlhXVbiPZFLMcCLLKhk/wCAK5bHOdvSum8N6Db/AAx8FxwR3ESadpsGWdoGMkh6sx+fl3Yn6lqzvCun3cOqXGrX2pyXFpqCK9raeSFSzj2RnYMclmOSWJ7DgVN4o8ZaRbrd6rqM4Hh3w/8Av3GOby8AOyJeOdjEd/vlf7prljeo1TWx6dRqlHm67f8ABOW8eXOq6nofh/4aabKkPiDxfPJfX4iyVsLOSRpZB16HLDrztcfxCvpPwn4Ybwvomn6RpzWsFhYwpbwxiBmIVQAMnzOTx1Pqa8S/Z68D30bt8Q/E8bJrviBsxxspP2SzEZEcY443AJ17BO+a+hI9Y0+1jMktwsaL1ZgwHXA5x61ONqJNUY9N/N9fu2OjAUbL2r66L06feNs9emlvNNsokj+0TxebLJtJSMYOBt3dSQe/866q3t9Q/wCfi29cfZWP/tSsDSbG2srPT7wReVJKYzNJg5OEYAke2ew7100Oq2fH77J/3W/wrxz20rCw3U7aaJN0Qn8/ys+Wdn+u8v7u70960PI1BRkT2v8A4DMf/alZcPy6L5mGx9r3/dP3ftOc4x0xWsus2uMeb6fwt/hUNmkSNL25FhJITF56T+VnYdn39udu7+tWfL1D/n4tv/Adv/i6zlkDaXPJzsN1vHB+75oOenTFX11q16eYPybP8qgsia+uI7W9ZvLMtuxAKqVB+UHJGff17VP5V+R/x8W4/wC2Df8AxdUZZBNp+qOuSjOSvB5+RRxx6irv9sWv/PUfk3+FAEJvbiG3v2kMbSW4JUqpAOEDcjJ9fWpvJvsA/aLf/vwx/wDZ6pSSC6tNXaPLhw2MA8/ugOPxzV4axagAeaPyb/CgCKCe4SW6SVonaKMMCkZXrnr8x9KW3F9PBHJ59uNyhsfZ2PUD/bqKGZbi4v3Q7kMKqDgjOAxwPzp1jqkEdrCrPgiNQQVbsBkdKALNm832iWKV432qrAxxlepYc/MfSoLN766topfOtxvVWx5DHqAcffqSynS4vbh4zuHlxjOCBwX46e9VtM1KCGxgR3wyxqCCrDkAZHSgC1DJcR3ixTPHIGRm/dxlehA/vH1pkD3lzGXWWFBuYAGFm6EgfxdePSkiuo7rUkaNt4WJgxwQOWGKZYahBbwFHcqwduCp/vH2oAcyzfbIknMMuVZlKxFSMEZ53HqCaIlurjzGSWONQ7KAYyTwSAc7/al+1R3d/AYmLhUcMdpHUr/gfypLXUIbdZUkcq/myHG0nqxI7elArIP9It54EleOUSMV+WNlIwpP94+lEf2m5knKSxxoj7QpjYngA8ncPX0okvIrq8tBE28q7E8EfwMP54otb2K1kuUlbYTKSBtPoOelHmFkO23EE0AkljkV32kCMqfuk/3j6Ui+fPNKI2hjRGCgNEWJ+VSTncPX0pJryK5mt/KYuRJn7p/ut/iKSK7jtbu7WVtn7wFflJyCiDPT1BphZCzC5gaIs8LozqpAiYHk9ju6/hTmWea6mijkjRE28MjMeRn+8PSmXV7FctAkT7z5ynG09jyelOW6jt9QujI2AwTHBPQGgLIwda0G60/UP7f094zqaIIZIFBjjvUz8schycEM3ytjK5PYsDs+HfEFr4jsTcW5eORHaKe2lwstvKv3o3UZww46EggggkEEyX17DcQiNGLMZIzjaecOCe3pWNr2g3UOoDW9F2pq0aBJIpGKx3sY6RyHsQSdr4JUk9VLA2mpKzMJRdN80duq/U6vaKpzSTm8EMTIg2biXQt3xjgiq/h3xDbeIrAXEG+KRWMc1tMu2SCQfejdc8Ee2QcggkEEzTTJb6kGc4XysZwfUVDTjo0bxkpK6C4a7ggkkMsLbVJx5LDoPXdUkss3nRRRMiblZiXQt0IHTI9ahvdQhks50VyWZCAMHrjp0p00yw3UEjkhPLYZwSOSv+BpDHyG8jjdzLCdoJx5LDoM/wB+rFvIZYI3PVlBOPpVS41CB4JBv5KkfdPofarVnxZwjvsUfoKAHsu9cGueOh32n3k0mkXUVtBOd8lvcQNKgfPLJhl27u46ZAPBzno6KpScTOVNT3Of+z+JP+ghp/8A4Av/APHqLDXbmG+Om6qsUV2ctDNH8sdwvU7QScMOcrntke3QVlaxpMGtWht5w2M5V0JDRsOVdT2IPcVSknpIydOUdYP72VNa0M3jRXdm/wBn1OHPlT4ypBIzG47ocfhjI5qbQ9cXVI5Umi+y3sBCz2rnJRuxz/EpHRh1+oIqnpWr3Fpef2XqhX7VgmC4GAtyoycgZ4cAcj2yPafWdC+2NFdWcn2fUoMiKfHBB6xuP4kOOnbAI5qv7siE7/vKfzX9dSDULGbRLiTUNOjeWJzuurJB9/1kQf38dv4setXIfEem3UIkS/tyGGcGQA/Qj19jUOm+KLa4V47149OvYjtmtppACp9Qf4lI6MOv1yKd9r0ZWYi4s8tyT5i5PuTnmhp7SQRlFawkkif+2LD/AJ/rb/v8v+NPXVbKSRUW7gZ2OFUSqSfYc1V/tDR/+fiy/wC/i/41HNBousxvbbrSfevKRsu76jHORxyOhpcq8x88ns0a/UY/CuR8SXkngWOXVbS1lvbKSQGexgA3KzHBkTp1P3h35PXg6drY6zawiJdTt5UXhXntC0hHbcRIATjuB2qc2+sd76y/8A2H/tanG0Xq7oVTmqR0TT76aFy1uftlrFNsaMSKGCsMMMgHBHqKmrK8jWP+f2z/APAJv/j1L5Os/wDP7ZY97N8/+jajlT2ZqpyS1i39xqUVzGvWfimWzX+zNQ08T+YpbzLRhlQeQCXPPTt610iZ8v5uvfHT8KTjZblQm5ScbNCt1pKKM4qToG0UlFBAUUUUAc5r13qWl69pl1GHudLm/wBFubeNAWidj8sowM4z8rc9CK6M8g0N39euK5+LxM8PiiXR76FbbzV8yxmDZW4UAb1zj76nPHpigD52+M+i6h+zb8Ul+Mnhu3luPCuqvHbeMNIt145OFu1XG3cGPfB3E8/vGI+l9B17T/FWh2Wr6Xdx3unXsKz288RyrowyCPz7j1qxqml2mtafc2F9bx3dncxtDNbzKGSRGUqysp4IIJ6+tfJ/hvVbz9i/4hr4X1uWaX4PeIbpm0bU5WLjRrhmLNBIxPCE5PJ6Dd18yvXj/t1Ll/5eR/Ff5o8+X+yzv9h/g/8AJnsHi7QtU8BeNYPGWkXc58MS7/8AhIdEiiDhiVAF5GOodSq78ZyoJxnOe8sdWsNf0+O9029t9QspCQlxbSLIjFSVYAjqQwI+oNbDbZowyEOjLlW4IORwR7V89694T1z9nnxhc+KPBWlTa34B1Wfzde8K2KFp7ORjzd2ad84BaJfQY9Uwj/tC5G7SW3n5eoOLoO8dYv8ADz9C18cPgk/jN4PEfhyb+zPGOn4aC4jbZ5+3ojN/eHZj64PHTzWHUtG/aE0x/C3i6AeHviDpoZI5mj2MWUclR6E8mPPfK+30FN8S9JPWy8QJkbtreG9QzyM4P7jr+H+FfM/7VHi7wjq32A6daXsPjCGVS109rNZSwRAZG9ZEVmycbcDjB5HQ+3l7rVpRoSi7rZ9v+AfH5v8AVcLGeKhNNP4o30l6dpHtvw18QeKvh/4es7Dx1Omq28X7v+1LXdI9uoJCmcYyy7QP3gHy5+YYyw9ehuYrqFJYZFlikUMkkbBlZSAQwPoQe3rXxf8ACX9qJ4Fi0jxq/mwhdsWrhSzjtiVQOeP4gOwznrXvmlyXOglNQ8NXcVxplwPNbTmkzaS7jkvE6g+UWIOdoKnk7STmuDHYKrRqP2qs39zPYyjM6GKoR9hLmS6P4l/mer5NFc74e8baf4huDZhnstURd0mn3e1JtoAJYAEh1GR8yEjJxnPFb2fQ+1eNKLi7M+njOMldMdu59qQn1ppb3pN3vU2KuOJ9Kbu96bk0U7CDJooopgFFFFABRRRQAUUVHNcRWsLzTSJDFGCWkkYKqgdSSew96AJK4D4qfGTRvhbZIlxu1LW7lSbPR7UgzTn+8f7kYPV244PU8Vy/j79oC2s1ls/DgW4uOVa+kUiJMdSg/iPuQB0618V+OPipbaTf6gdLnk1fXrtybrVruQzNnsAx+9gcBR8owK9TCYKVeWqPn8xzSnhYPlf9eR2fxQ+KV3Jqja54luI9T8RzLtstNtyfJtEJ+5GvYdMsfmb+WD4H8EXuoap/wkviQ+bqcvzQWzD5YB2JHrzwO31rjvhBqNhqXi6R9XDXOrz/ADW11cMWG7uMf3iMY+nrX0fpuln7zDjrXtVv9lXsorXv/kfL4V/2g/byd1fRefdhpenH5SeTUCeDNR8XeMo5dYgSHw5pEiy2doHDfbbgKCJpMHhUJIVT3BJrF0yzu/jBfReUs9h4Ht5Axk5jl1V1IIAH3lhB7nlsV6zqmpNpC29rZwC81m8ytpa7sA4+9I57Rrxk+4A5IrifNTfLHd/ge57vLeWi/Mj1S6mhaDQdJZbe+uIy8k+MLY2w4aU+hxkKD356Ka+RPj18VoPGeoW3h7w+zReEtFPl2yqxIupeQ07euSTgnnkn+I12Xx++LUeg21/4K8P6j9v1C6b/AIqDWVBBlYcG3T0UcAgcADbyd1eSfCf4Y6p8WPGVn4f0pCpkO+4uduVt4QRukb6Z/EkDvX1OW4OOHh9ZraJf1c+XzDFTxFT6vS3en/A/zPqX9h/xJ498RLeQX119t8HWMflRy3ilpVmwCsUT5+6Byc5x8uOtfW91oa6vNZ+a3+jQyea0O3iRgPlyc9AfbtXM+GvA8PgXwPZeHfC8CWsVuiwo7nkZPzStxy5JLfUmu70PS49MsYLWNmZIl2hnYkn3J9Sfp1r4nH4iOIryqQjZH3eX4aWGoRpzldj9S1KDRNPe6ncIM7V3AkFyOBgDuaxNK8bXl5qFtA1vbhJJVRiqkHBYA4564PpXU3ccbWM/mrmMRsWHfABJx79a47R5NGOpWYitbkS+cgUtICAdwwTx615jPVRqX3ja8s7+5tlhgKRyMo3K2eCQM/N7Vc1Xxbd2H2Py4oSJrdJjuVjy2emD04rSm8F6fdXUtw6zb5WLttfA5OTgYrK8TDTLG8tre4t7iQx26qpSQABQWAB469ajctIn/wCEsuxoIvvKh8wz+Vt2nGNpPr1yPWl0rxVdX0N87xxA28LSrtBwcevNVWm0z/hGwTb3H2b7TgL5g3btp5zjpijRJ9NaHUjBbzhFtmMqu4JK46Djr1/OkMl0rxheX2oW8DxRBJGwSoOR39aZd+M7y3vJYhFCUSRlBw2eCR6+1VtFuNKbVLYQW1wsm7ClpAQOOCRimX0+ki9uA9tcNIJWDYkGM5OccdOtAHfw/vIkZupUH9M1leJNUk0a0ilhVXLPtO/JHQn19qg1DxVFpE0du0Ekn7tWBUgdRVTVtWtNT0a3ubiCbymmIVVYAggEZz6Y/nQAmn+KLm6sL+do4g9uqsoAODk896TRvFV1qOpQ28kcSo5OSinPCk+vtVbS5tPbTdTMUEwjVFMis4yRk4AOKTQZdObVrcQQTpKScFnBA+U54x9arUBv/CcXqyECGDGcfdb1+taGt+JbjT9Re3RIyihSCynPIz2P9KwzPo/mf8e1zndj/WD169PWtHxDNp66rILiCZ5dq5ZXAB444xQBZuvE1zb6XY3Kxxl59+4EHA2nAPWnWvia5n069uTHGHh2bQAccnByM+3rVS8l0/8AsXTjJDN5B37FDjI+bnJx3P8AOls5dP8A7JvzHDN5QMYdWYEnLcY47c1IFvR/ElzqV+kEkcaIVJyoOeB9aqQ+MLqSZEMUQDEDgNnk/Xrin6DNYNqiC3hmR9p+ZnBHT0xVK3m0rzoytvPncDy4x1HbH9aAO7Uf4Vi+IdYl0mSERIrBwSd2fUe/vTb/AMVR6ddSwPbyOy/xAjHIBqprN/aXkFnPcQSHzFJUKwBHIzmgCSLxFcNpM10Uj3pIqgc45x79aTS/EVzqFxKjpGAsTP8ALkdCPfpzT9Hs7LUtPnhjSVIjIC25gTkDscVcg0O10xZpo1kJ8sqdzZ4IyQPyoAx7XxVdTXEUbRxAM4U43Z5IHrXWL8wzzXFWU2mtdwbbecP5i7cuCM5GM1sXXiqOyuJYDBIxRsbgRigDf2j1NBUMuO1R2tx9qto5gMCRQwH1GaloA5XxB4fuodQ/tvRNseqxqEkidtsd7GP+Wch7EZO1+qknqCQdPw/4htfElj58JkilV2jmtpl2ywSL95HXPBGR7EEEEggnWKhhg9KxdS8E6BrN19pv9F0++uNoXzrm2SR8DoMkZxWnMpK0jDkcXeH3Gzgev60hKtxu5+tc/wD8K38J/wDQs6P/AOAMX/xNJ/wrXwkf+ZZ0j/wBi/8AiaVo92O9Tsvv/wCAdDhR/F+tLuHrXO/8K18Jf9CzpH/gFF/8TS/8K28J9vDOk/8AgDF/8TR7vdhzVey+/wD4B0W4etG4etc7/wAK48Kf9C1pP/gDF/8AE0jfDnwoB/yLWk/+AMX/AMTS93uF6nZff/wDoDJn/OKpaprFjodjJe6jeQWNnGMvcXEgjRc4AyxIAySPzFZX/CvPC3/Qt6T/AOAMX/xNVNU+FPg7WLCWzuvDWmtbyjDLHbLG3UHhlAI59DVxUL6t29CZyrcr5Yq/r/wDZ1HTrTXrARsfMibEkcsbcqw5V0bsQcEEVg+HvFGov4kvdBv7Cdns4hImqBcQ3CnGBjswzzz1Brq7OzhsLeK3t41igiRY440GAqgYAx6YFP8ALVe3ShTVmtxSpSlKM07Pr5rsV7jT7adg0tvFK+MAugJ9ep96h/siw/58rf8A79L/AIVcZsn2pKz5n0NHGN9UVP7Isf8Anyt/+/K/4VXvvDlleQ4SFLadTuingQK8bDoQQP5+4PFadFNSaH7KElqjEhk8QxoEa20+Zl48z7Q6FvfbsOCfqac1xr3/AD5af/4Fyf8AxqtknHNNqubrYn2TX2n+BgX114lWzuGtbDTnuQhMStdPgtg4B/d9M471d8PSalNo9s+rxRwaiV/fRwnKg5OMHPpjvWlRQ5XVrCjScZc3M2FNalptZnQgpCaXimUAwooooEFFFFAHmlnqN18N/F0mn6lcSTeH9WlaSzupnLfZ5mOTGxPYkjqfQ+tejPbwzNHI0aPJGco7KCVJGCQfUjPTsTWf4n8O2firR59PvU3RSLkMMbkYdGU+oP8AWuQ8E+JbzQ9UPhLxC+L2IYsrxiQt1EM4GT/EAO/oe/UA67SfE1tqmo6hp+yS3vbN8PDMMMyH7si88qc9jUHjjwRo3xG8L6h4f1+yj1DS76Py5YX6+oZT2ZTggg8EDHNaMmj2VxqkGotbo19AjRxzD7wVsZHXnp396h0nxBZ6vc3ttBI32mzk8uaGRSrD0bGOh7GrjJwkpRJaUlaR8v8Aw/8AiBrH7KXia2+G/wAR7yW68E3Mnl+GfFsvKRR5+W2uG/hC8DJ+7/uYK/VHyzRh0O5GGQQeCMcH6YP61l+OvAuh/Ejwve+H/EWnx6lpd0u14ZByCOjqeqsD0YHNfMek+KvE37GWs2/hvxhNeeI/hHcyeXpXiIIXn0rniCcAfdA6YHbK90X1nGOPXNDSp1X83mvPuvuOC8sL7stYd+3r5HrnxK0LxpofiBPF/g64k1lEgWDUPCV5Nthuo1JKy2zniKcbiDkbXGM4IBPz38dfgHr2pNL450hNQvYdRVby60y+VTe2ZZQShVSQQoONq/dx3AzX2XpGsWHiHS7bUtMvIb/T7qMSw3VtIHSRT0KsDg9+h7GsLxb4N/4SS80a6TVdS0qXTLtblfsFxsSdejRSoQVdGBPBGRnjFXhMfUwdRNW00enTszzsyymhmdF05311T7Pufl+4ByM/4/Suv+Hvxg8R/DO4C2F2bjTi2X064JaFsjqBn5T7qewzmvo39oTwH4AvvFcFpqRm8FaxfIHtvEEltt0u6mJbMEsmdqy4Xdztzu6t0r5s+IHwv8RfDm/+za3YPFGzERXcQLQTc8FHxj8Dz7V97RxeHzGkozWr6P8AQ/G8XlWPyKs6lJtpfaX6n0v4V+Nng34kwwW1066Xqe4SJbXpClZBkBopf72ScEFW5r02z8Ua7oEiR+YurWQwPLu2KzqM84kAO7AH8QJJJy4r86pIircjB78c/Su18H/GrxX4JijgtNRN5ZKeLO+BlQD0Uk7lH0IrxsVkfWg/k/8AM+ly7i3aOLjZ/wAy/VH3lpXxq8Jahq50i51eHSdZUKW07UZEil+YZUAg7WJB6KxPTNdyHDYIORXwPcfFPwF8Rht8ZeG/sN6w2m/tMsOBgMWXD4AHQhq3fC+l/wBn7R8Ofivd2I/h0+eZZUz/ANcmx+qGvCq5XyLW8X5q6+9H2GHz5VXeFprydn9zPt2ivlm0+LHxu8NDZead4f8AFMan76MYJW+hyq5/4DWnH+1n4hsMLq/wr1aM45fTrpbkdOT9zp+NcEsBVXwtP0aPYjm2Hfxpx9U/0uj6ToryLwv+0lpHiHTzcz6BrmlOrFDDeQRq3AByBv5BJPbtWnJ8evD8ef8AQ9TJ9BDH/wDF1ySozi+Vo9COJpTV0z0qivHNa/aQsrGzuJbHQL+/mRCyQtJHEXIGQucnBPvXmmo/tU/EfUsrpPgXSdHzwr6rqDXP4lYwvH41rDC1amqX4o5quYUKW7fyTZ9W59f5GsXxR428P+CbH7Zr+tWOj2+Mh7ydY93soJyT7AV8W+LPjH8QNQR18R/EWHw/A3Js9Fijtj/wGQ5kP4GvJNQ8d+E9JvHu7e2uvE2qtyb/AFF2diRxktJzkey16FLLJz3d/T/NnkYjPKdJaK3q/wBFqfYGt/tfadfXKW3gzQr3X4ywV9VvFNpaKvdkDDfIR/dCjr1rx74ofH83EjDXdXNy6ncmm2vKp6Db0GB3Y5r55174qeIteV4o510+2bgx2uVJHu33unocVyiWby/MxJJ5Oea9yjlMIu8lY+RxXEVSacabv+C+46jxj8UNW8WM8CMbDTz0toWILD/bbv8Ahx/OuVhtixyenXFbvhvwjqPiS8S10yykvJz1Ea8D3ZugH1NeyfD/AOHPhHRdcktdb1SDVdYtIjPPBEC1rZYOMSvjbuz/AAsR0PHSvVnUpYWNor5I8Gnh8VmU+aW3d7HHfDX4S3viCa01G8m/sfTPMXyrhmCSzNn5VjBPUnuf1r6Di8QHR/FVzbXt7C+lw28aR29rZz3Nz5vVmlZEKqMDhcZOSeOlc74b+HGqeMdbi1fU717iKFs2115JhhgXoBaQN0bGP3z8/wB31r2vQ/Dun+GtMMVvHHZ2kQaSSRz+LO7k8k8ksTXz2LxCqS97Xy7fM+3y/BfV4Wpaeb6/I5+HxZDNGINH07UL6/l+WKKWxntoun3nkkjAVR7ZPHArxD4zfHFPBceo+H/D2oHUfFt4vk6rr0PyraqCT9nt/Tbkjg8ZPJbkM+Pn7USXUVx4a8DXJ8hspdazGSpYdCkJ9P8AbHXPHrXz74L8F6v488QW2i6HZSX+o3B+WNOgHGXY9lHqTXtZfl0Yx9viFZdn+vkcGOxspT9lRfNLy/TzF8HeEdV8c+IrPRNFtHvtRu22pGoJ9yzHsoAJLHsDX6T/AAX+Ddj8CvA8lvYwNquszBXvbmNfmuJBwqj0RSTjPTk96zvgX8B9J+AfhW4uXB1TX54s317HGSx5BEMQxkIDjr1PJ6AL7H4djvprPzdQjSOaRtywqP8AVqcYUn1Arxs3zX60/Y0naC/E93KMqWFXtqqvN/gP8O2V5BYJ9vl825cl32gBUyc7FHoPeujhjCiszVIb0aXcjTVj+3MuIjIcKCSMn6gE/kKt+HdMn0zS7e3uLl7ydBl5pCSWYkk/gCe/oK+VPqUjQlhFxbSxZx5iFc4z1BGf1rn9P+H7Wd1bXP24MY5Fcr5OM4YE87v6V1McfzDjNXEXkelSy0PT7ornfEXhRtcv47gXHkBY9mNm7oSc9feujoqDQ5f/AIQ9zo4sDddJvN8zyxjpjGM/1pdN8HNp8V6gut/2iFos+XjGRjPWunooA5PTfA7WF5Bcfa9/ltnb5eCeP96m3XgV7i4lm+27fMctjys4yc4+9XXUUAc3qvhJtUu0mN15QWNUx5eenvu/pQ3hNpNIisTdY8uVpPM8sc5zxjPv610lFAHNWfhFrOzvYBdb/tCqN3l4xgk/3uev6UaX4QbTdQguPtXm7Mnb5YHUEdd3v6V0tFMDkf8AhAzv3fbu+f8AVfp96rereE21S+kuPtXlBgoC+WD0Hrn+ldHRSA5ybwm1xptpatc48gsd3l/e3NnGN3b60QeE2t7C6thdb/PKnd5YGNpz0z3ro6KAOd0vws+mXyT/AGnzQFI27MdR9agj8FtGyt9r+6c48v0/4FXU0UAc5qXhRtSvJbj7T5e/ouzPQAdc+3pS3XheS6trOE3O3yFKltmc5Oc4zXRUUAZmjaQdJhePzvN3Nuztx2AI6+1aE8ZlhkQHG5SM/UdafRQBzFr4Pa3milN1kxsG2+X1wQcZ3d8elPvvCb3lzLN9q2Fznb5ef1z/AErpKKBWILK3Nrawwlt/lqF3Yx0GKnoooGFFFFABRRRQAUUUUAFRs2e/elZvQ8U2gAooooAKY7dqczYqOgTEooooJCiiig2EY9qSiiglhRRRQIa1JRRQWI1NpaSggKKKKACiiigBa5zxt4NtvGWmCCQm3uoT5ltdR/fhcdCOehwO/p6CuiooA4PwZ40ulvz4b8R4t9dg4SU42XaZOHU+p+nT8QOrm0GxuNYt9WMSi+gRo1mQkEqRyrYPzD61n+MvBdn4w09Ipma3u4DvtbyIkSQv1yDnoSBnnsPSue8NeNr3RdSTw94sKwX+cW2odIbtQcDns3T/AD1AOus/Eljd6xdaUsrpf24DNDMpUspAO9D/ABLz1HpVnVtJs9c0250/ULSC/srmMxTW1zGHikUggqykYIIz1FRahoNhq11Z3NzbpJPaSebDLyGRhnoQeh54PGcVV1fxbZ6DqltaagJLaC4UeXeuP3G8kjyy2eGwM88c04txaa3B2loz5o134QeN/wBl/VbjxF8Ikl8SeDJJPO1LwPdSM7rzy9q3LZxkYGW4X/WdF9d+D/x88H/G7SRNoGoKmoxrm60e7IS7tiCAdyZ5AJHzLleeueK9S2rMvqPxx0/wNeLfGL9lvwz8TtQXX9Pmn8H+NYWDW/iHR/3c24AgGRVI8zjHOQ2ABuxXrRxFPFLlxOkv5l+q6+u557ozou9HVdv8j0nXNDsNf0y50/UbG31GxuBsmtbqJZYpBxkMrDBHHcV55o/whs/APhjXdN0NZ9Y0+5TfZeHNbuhLZWzgHEUbMjMkbEj5SWxjgV5xa/Hb4g/Aa4TSvjNoM2r6GrBIfG2hQmSFl4A+0RgDaeewUnbgK3WvdfBvjzw38SNHTVPDWsWms2TcM9rIGKEjO11+8rY6qwBpTpV8Mrp3h3Wqf9feJSo13Zr3uzPj7V/hV4b8Y69Foo0rUvhf43uQxh0XVENzp94yoXc29zHuVgB1w2Rz8leceNvgX408C75L/RZp7NAWN5Y/v4to6uSo3IvP8YFfo7NbhgAVyBwM81y8vgm3Xxc/iJb7Ulna1+yNY/bJDZEbgwk8nO0SAgjcB/Ea9ahnlWm7Pbz1/H/hz5LHcKYPFXlD3JeX6r/hj8yHQlfUDrgcdfWo2QY/+tX218Uvh9qWpeILmeb4YaH4t0iSQNHcadqRstSVdg3GTcqq53bsYk6YrzSH9n/wx4o0vVdShXxN4DGmgyXUPiS0QoqBWYsjBsMoCnLBz719JTzWhUgpTVr+j/4J8XW4Xx2Hk1RkpJeq/r7zwHT/ABXr+kRhLHWr+0j6+XFcuq/ln+lbcPxm8aW0fl/2wZAO8lvEx+hJTP5mtnQfhCvjF7mPw/4v8N6jPBcNbi3+3BZZcEbXQAHKsCD16kjrVu8/Zp+IFrnGipOB/wA8ruEj8MuP5VpOpg5O07X8zkhQzWivdUreV2YUfx48Wx8PJZy9vnthn8cEfpVe5+OniubgNZRH1jtv8WNWbr4H+OLf7/hm+IzjMahx+hqvF8FvGk33PDd+h/6aRhP1JqPZ4LdW/A19vmt+X3/uZlXXxc8XXGVGpiMHj5LaIH6g7a52+8Ta9qQdbnWL2VG6oZ2C/TGcY/CvRIf2efHU4DHRfKB7yXMIP1xvz+Yqnrnwf1Pwzd2lpql3p8F5dYCW32pBINxwuSxVMk5wN2Tg8cUReEi7Rt+ApQzKp8al87nl32IsSSeT1Pf8aetltXkV6/q/wV1Dwz9nOoWmoTyXO4Q21lbNPMxXBb5Ig64AYctIldb4D+Cep3+tQPf+F5dM0c4aSa8ukhnIAJASJfNdGLAdZV70TxlGEW0zajk+MrS96NvU8FsPDN7eNGIrV2Mn+rG3BkwQMIP4yD2UGvStD+GWh6RbJPrE91rmpmVYl8P6dGYbjcf4mE2xtg4y2ABwc17qf2ddFutSupL281C402Y7f7Lhl+zwMhwcStGBJMQQTmRz1r0FPBGlSaXbabJplpNp9uixw2ssCvGiqMKApGMAcdK8WvmkZK0HY+mwvD6pPmqWfqePap4dtPE1naaN4R+2JpkTkXaaOyWttL90bZLrBYgDdkQlmOea7HwX8G9O0C1thcQ28ph+aKzgh2WsDf3lTPzvx/rHJY57V3upXWkeEdLa91S8tdK0+EAGa4dYo17BQSevsK+bvil+2pZWKy6f4EtDdT/d/te9QrGvbKR9SfQtjp0NcdGnicZ+7oR07/5s9uosPhFz13t0/wAke7eNPHXhz4Y6MdR8Q6jFYxEHyoes07DHyxp1Y5IzxgZ5xXxb8Z/2jdc+K08thZrJo/hoMNtjGw3z46NKw65xnbnA98ZrzLxB4g1bxjrEuqa1fz6nfzn5pp23HqSFUdgM/dAxX0D8C/2NfEHxAkttV8ULN4c8PHDeVINt3cqT0VCPkXH8TDuMA19JRwOFyqPtsTK8v62R4lTGYnMpexwytH+t2eUfCr4P+JPi9rg0/wAP2m+JCv2m/lysFuCertjqRnCgEnBwOK/Q/wCE/wAG9D+AXhMxadbzanqc20XV6Iv311JnCqBk7EBPC5wOep5rq9G8K2nw98P2Wh+EtDhtoBlY0XiOM4GXkb7zE+pJJx1rs9Ms5obWJbmRZ7hVw8irtDHHJAzwK+YzLN6mNvCGkO3+Z9Ll+U08GlOWsu/+RX0GG8kskbUViW5J3eXCCQg7LnuQO4FalxdJpq24aGabzpViXyIy+3ccBjzwBj9awfEHiV9PnTTNKiF7rEwwI1wVi4PzP9Pf2rb8K6HcaPYut1eSXt3O/mzSSMSNxxkKPTj/AD0r5zc+hSNiKOrcceWwBmmxrngVbhjx0FJuxQscfA4+aplUChVx9aWoNErBRRRSGFFFFABRRRQAUUUUAFFFFABRRRQAUUUUAFFFFABRRRQAUUUUAFFFFABRRRQAUUUUAFFFFABTGpzNio6ACiiigApKWmM3pQAjNnpTaKKCAooooNEurCkahj+dJQDCiiigQU1qdTKBoKRqWm0AxKKKKBBRRRQAUUi0tABRRRQAVl+IvDOn+KtNey1CDzYjyrcBkbGAynsa1KKAPMrfWNZ+F0yWeteZq3h4tth1JAWlgB4CyD0H+c9K7+OTTvEulh1MOoWFwuOzo6k9CPqO47VcmgjuYXhmRZInXayMoIIPBBHofesGPw23h23gt/DUNrZQSXqz3aT7m3RnhwvPDYC47cUAWvEN5qWl2sU2nWC6gEbM0HmhH2YP3OOWzjgnsasaPqcetabFdxxTRCTI8u4jKOpBIIKnuCP061dj3KDk5J9Kgv7T7bZz2wlltjKhTzYCA6ZGMqexH0qtQC4tY7iOSKaNZI5AVdHAKsCMYI75FfP/AI4/Y98PXmsN4h8BalefDXxQORd6GxW2k6cPACF2n0UqPUGvbNBsdcsXmh1S+t9QtlVfJuFjKTH1Dj7vHHIq1a6xY6heT2UF5DLdwEiWFXBZMHnIz0/CuijiKtB3pu39dUc9SjCrpJHzR/wsf44/B7EPjXwXF8RNFj4/tvwpxdBc/ee3xyQP7qqB68c9V4J/av8Ahh48YQReI4tG1DOHsNbX7JKjA42ksdhOeysTXurR8H071xfjz4M+CfiZE6eJvDGnavIyeWLmWECdVzkhZVw68/3Wrt9vhq38WnZ94/5P9LHL7GtT/hzv6/5mp5cdxCssZDxuAyyA5BB5Bz6EVVmtcqQRweorxG7/AGLrXw5JNP8ADnx94o8AyO6v9lt7trmz4HQxFlZuf7znrUNxo37S3guG7a11Twh8QoFbMQvIGsrp19lTZGD9XP1qvq1KWtKqvndf5r8SPbVI6VKb+Wv/AATovGnww0218VaT4rsfCllq95av5dxDHbRCfaCXjniLEYljkA6EZVm9BVXVNT0LVNb0zVNS8PeJrfUdN3fZ2XT7som7AYMsOUccD7wPbFc/efHb4s+G0t/7d+BOqTFgBJJompx3vPchIo3I+hakv/2tbLSbWObVvhj8RNNH96fRAq8DkBmkGcH2rqWHxDSTSl6SX6NnDKdOLbhLlv0cWT+MrXwp4y1KK8u9R8X6VPFH5S/2fHqViu0Mx3FVjAzknkj0rP8AD2h+D/D+tW2qw614z1W4h3bVvn1O7iJKspyjIVPBPUVRX9uj4dMcT6b4ltDnDLPp6Ar7kCU/pTbj9uL4dq5WDT/EV238Ih09Mv8AQGQc/Wt1h8Uo8ipyt6/8Axc4t83tI/d/wSne/DHwPeRlNO8K+Itav2O2H+1JNTit95Iw0jTMFVR1OB24FemaN8NdPtLMf2nbwavqUkwuri8uIVYtMBgMoI+UKCVUDoOPWvKr79vLwHZTPHJ4f8Uw3SqCIprO3Q8gEZzNwCCO3pXEat/wUKLLKul+CAH6RTXmokj6six/yatvqGYVkoxg0vNmH1rB05OVSab8kfWH9nD+7+lKunqvQY/l+Jr4N179ub4latCI7NdI0Q5z5lpZmR/ofNZ1/IV5R4r+LHjPxyHXXvE2p6jFI25reS4ZYc+ojB2j8q66PDmJm71ZJL7zCrnmHh/Di3+B+gvjX4/fD3wCrrqHiO0nu1B/0Owb7TNkfwkJnaf94ivnbx9+3VqN4JbXwboqabGeFvtSxLL7FYx8qn6lq+aNA8M6r4pvhZaPpl5q16wyttYwPNIQBknaoJwB7V9B/D39hHx94r8u411rXwpZNgn7SwnuSpXIKxI2M8gYdlI54r1I5ZluXrmxM7vz/wAjzZY7MMa+XDwsvL/M8I8VeNdf8eagb3X9VutUuMnaZ5CVTPUKvRR7KK7v4T/s0+N/i1JFNpumNYaQ/J1W/VooNvTKcZc5/uj64r7c8B/sm/DP4R2g1LUbT+2r2HBOoaxiQKxwCEixtzkZHyluete16DdLrFqZUtJ7WBW2x+egTeoAwwXP3T7iuLFcQ06cfZ4ONl3f+R14fIZ1Jc+Lld9v+CeMfBf9k/wf8JZLa9lA17xGOVvr5QBGwGSYo+QpHqctyOa9fvtG1TUrxYY7pbDTlwzSQ8zSHuoOMKOnSrWleDbWxvDeyPNe3pJxcXLbmUEnhRjAGD2FT654q0/wwgFw/m3Lf6u1h+aRueBgHgH3r4uviauJnz1ZXZ9fQw9LDxUKcbI0liS3jaSRljRRlnYgAD1NcvceJL/xRcvp/hobIlO2bVHBCp6hOOuP896dD4d1fxxIk+uM2naXncmmxMQ7ehkPr+X4V3dhp0Gm28dvbxJBAgwsca4A5rm1OoyPDPhG08NwMIN0txJzNcy8vIfc+mfQ10Koc4FOSP0qZI+KWwWEjjx9asRgimrH+NTKMCszRIWiiigYUUUUAFFFFABRRRQAUUUUAFFFFABRRRQAUUUUAFFFFABRRRQAUUUUAFFFFABRRRQAUUUhOKAFpC2O1NZvrTaAD73J60UUUAFFFNZtv1oAHbA461HS0lBAUUUUFJXChm20U1uaDQKKKKCAoopCaAEakoooLEJptFFBAUUUUAFFFFADadTaA3agB1FFFABRRRQAUtJS0AJThjaeOaOTzTaBspabrVpq015HauzvazNbzDYQA4AyM4x3HSq+qeF9K1a5iubrT7ea5hdZEmZcOpUgj5hz17E4rZQDHSkZSWz2oEYuuQav5MTaO9mJFYmSK7DFZFxwAy8qc57U7Tbm6m08TajafYLkZ3wrKJQME/NkDuAD071rFfWoJrmCGRIpJESR/uozAM3rgd8cdKdxWMTR/FejeIGCWGowTSkZ8ndtl465Qjdx9K0miBxx+lStpts12l01vCbhchZii7xkYIBxnkehrM1zwrHrVwlx9u1CxlVdgayuWjGMknK9M89xVXJaLMlvu7ZFQNbd8ZPuKnOn3EOkm2gu2NysWxLq4UOd204Zhxk5xVHR7LXLed/7TvbS7g24UQQMjBsjkksRjGe3endk8o5rbGcCmG3HpzUOsx+Ilu86XHpj2wUcXTyK+7Jz0BGOlP1KHW2tbZtPFgtyV/f/AGkuVBwM7do9c9fanzy7k8i7Hw1+1J+yv8QfiR8adV1/w3okV5pl3Dbj7Q15BF8yRBGyrOGyNoHIrjtD/wCCefxI1GMPf6joekKTgxyXMksg98IhX/x6v0e0q1v/ALKDqbW73e47vsqsI9vQDk9cfzrOsdB1qO+Sa81tZoFJJtobVUU8EAFsluM9j2r6WnxBjKNKNGFrJW2PCqZLhatR1Z318z450H/gm3aR+U+t+N55x1khsLFU+oV3c/qteq+Gf2KPhV4Oj+03Ok3GuSQnzfO1e4aQAAZIMaBUI9ip6V7zrHhW017yhdmcpHn93FO6K2cfe2kZxgdfermm6LbaTZx2lrD5UEYwqDJ6kk8k9ySevc1w1c4xtZe/Ufy0/I66WWYSjrGmvz/M4/wYdDs410/w5o39naaAZA1pYC2tt2QMDgfMc54HbrWnqmhapqV1th1T+zrDbhltogZm9fnPQYx0FdP5Iz06U8Q4rynKUneTuz0oxUVZIoJYr5aK/wA+3+JgCeO5OOvA6Cs/WvE2k+G1/wBOuVSUjIhX5pDn/Z/xrpFj3VT/AOEb07+0n1E2cT3rYBnZQW4GAfrj09B1qdSjjFvPEvjD5LC2Ogac4/4+rkZmZSOqr/n610Hh3wHp3h9vPVWu79jl7y4JaQsRyQewOe1dMsfX86kVe2KWo7EaR7VqSMcjNP8ALNSqnHHApXGCr6CplX2xTEXbUq571BVg2j0paKKBhRRRQAUUUUAFFFFABRRRQAUUUUAFFFFABRRRQAUUUUAFFFFABRRRQAUUUUAFFFFABRRSFgKAFpjN27UjNmkoAKKKKACiims2360ADNt+tMyT1pOvNFAgooooEtQoooJ+X3oNRC1JRRQQFFFJQAUhoJpKBoKbzSluKbQDCiiigQUUUUAFFFFK47DaKKKYhVpabnFOoGFFFFAgooooAXNOplKKBocDg+1OptLuoCwtYPibwRo/ixYzqds0skalY5EkZGTPXBB9R3reooEeeL8MtR0vy/7F8WalZRpyIrnE6degX5V/MUgX4iaWr/vdJ1rn5Qysjn8gqg/ia9EK8YpvljPNVqB5+3jTxZYRqbzwVJOeMtaXav8AX5VB/WpE+Jbqm658K+IICeSFtNw/MkcfhXcqACVwMZz2pzR57CgVjzyX4vadD/rdG1mPnHz2qj/2frSJ8YdLmbamkaw564W2Qn/0OvRPLwcnrRtHYAUBY5PQ/GSa5fRW6aNrFosmSJ7q1CRDAJwW3dTWtpN3JqCXDS2c1kY5miVZiD5ig4Djnof6HrWtt/8ArUwr7UXYWIvKHrTLi2WaF42LbXUqdrYPIIyD681ZUeoqXy89hTuTaxmaTpMWj6fBZQl3ihXaplYs2Mk8n8aubfapvL+lOEfrRcehXC4qRF7VJ5Y7807ApXHoNWML15qRY/bFC59KlUA96Qhix/jTwn4U8KBS0ihFXbS0UUAFFFFABRRRQAUUUUAFFFFABRRRQAUUUUAFFFFABRRRQAUUUUAFFFFABRRRQAUUUUAFFN3+lNLZoAcX9KYTmiigAooooAKKKYzdqAFLjt1plJRQQFFFFBSVwoooJxQXsFNoooEFFFFAgpCaCabQMKG+7+lITim0DYUUUUEhRRRQAUUUjGgaBj6UU2ilYLi0UUUxBSr90UUUDQtFFFAgooooAKKKKAHLS0UUFjl6UtFFBAUUUUAR/wAVTfw0UU2QRn7opKKKEWFFFFUAVMe1FFSxMSiiikSFFFFBSJqKKKBktFFFABRRRQAUUUUAFFFFABRRRQAUUUUAFFFFABRRRQAUUUUAFFFFABRRRQAUUUUAFFFFABTX6UUUAMooooAKKKKACiiigBr/AHajoooEwooooJCiiiguIU1utFFA2FFFFAgooooAa1JRRQUhrUlFFAmFFFFAgooooAKa/wB4UUUD6BRRRQI//9k=">
            <a:extLst>
              <a:ext uri="{FF2B5EF4-FFF2-40B4-BE49-F238E27FC236}">
                <a16:creationId xmlns:a16="http://schemas.microsoft.com/office/drawing/2014/main" id="{037B4F02-2807-430F-92FC-C39CF070447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Footer Placeholder 1">
            <a:extLst>
              <a:ext uri="{FF2B5EF4-FFF2-40B4-BE49-F238E27FC236}">
                <a16:creationId xmlns:a16="http://schemas.microsoft.com/office/drawing/2014/main" id="{B878B8AD-BD2B-44E6-BBB7-29E3AB256B43}"/>
              </a:ext>
            </a:extLst>
          </p:cNvPr>
          <p:cNvSpPr>
            <a:spLocks noGrp="1"/>
          </p:cNvSpPr>
          <p:nvPr>
            <p:ph type="ftr" sz="quarter" idx="11"/>
          </p:nvPr>
        </p:nvSpPr>
        <p:spPr/>
        <p:txBody>
          <a:bodyPr/>
          <a:lstStyle/>
          <a:p>
            <a:r>
              <a:rPr lang="en-US" dirty="0"/>
              <a:t>Virtual Procurement Fair | December 15, 2021</a:t>
            </a:r>
          </a:p>
        </p:txBody>
      </p:sp>
      <p:sp>
        <p:nvSpPr>
          <p:cNvPr id="4" name="Slide Number Placeholder 3">
            <a:extLst>
              <a:ext uri="{FF2B5EF4-FFF2-40B4-BE49-F238E27FC236}">
                <a16:creationId xmlns:a16="http://schemas.microsoft.com/office/drawing/2014/main" id="{05916FF8-F768-4880-9E5F-9FE71F219BA6}"/>
              </a:ext>
            </a:extLst>
          </p:cNvPr>
          <p:cNvSpPr>
            <a:spLocks noGrp="1"/>
          </p:cNvSpPr>
          <p:nvPr>
            <p:ph type="sldNum" sz="quarter" idx="12"/>
          </p:nvPr>
        </p:nvSpPr>
        <p:spPr/>
        <p:txBody>
          <a:bodyPr/>
          <a:lstStyle/>
          <a:p>
            <a:fld id="{2FDA9ADF-92E1-40A7-B891-AC2E3CECD470}" type="slidenum">
              <a:rPr lang="en-US" smtClean="0"/>
              <a:t>4</a:t>
            </a:fld>
            <a:endParaRPr lang="en-US" dirty="0"/>
          </a:p>
        </p:txBody>
      </p:sp>
    </p:spTree>
    <p:extLst>
      <p:ext uri="{BB962C8B-B14F-4D97-AF65-F5344CB8AC3E}">
        <p14:creationId xmlns:p14="http://schemas.microsoft.com/office/powerpoint/2010/main" val="3477343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2FD6-AF36-459F-91C9-82A5B2DEE1A4}"/>
              </a:ext>
            </a:extLst>
          </p:cNvPr>
          <p:cNvSpPr>
            <a:spLocks noGrp="1"/>
          </p:cNvSpPr>
          <p:nvPr>
            <p:ph type="title"/>
          </p:nvPr>
        </p:nvSpPr>
        <p:spPr/>
        <p:txBody>
          <a:bodyPr/>
          <a:lstStyle/>
          <a:p>
            <a:r>
              <a:rPr lang="en-US" b="1" dirty="0"/>
              <a:t>Montgomery County Public Schools</a:t>
            </a:r>
          </a:p>
        </p:txBody>
      </p:sp>
      <p:sp>
        <p:nvSpPr>
          <p:cNvPr id="3" name="Content Placeholder 2">
            <a:extLst>
              <a:ext uri="{FF2B5EF4-FFF2-40B4-BE49-F238E27FC236}">
                <a16:creationId xmlns:a16="http://schemas.microsoft.com/office/drawing/2014/main" id="{0474B097-2864-4B4C-BDEB-46366E91ACF2}"/>
              </a:ext>
            </a:extLst>
          </p:cNvPr>
          <p:cNvSpPr>
            <a:spLocks noGrp="1"/>
          </p:cNvSpPr>
          <p:nvPr>
            <p:ph idx="1"/>
          </p:nvPr>
        </p:nvSpPr>
        <p:spPr/>
        <p:txBody>
          <a:bodyPr/>
          <a:lstStyle/>
          <a:p>
            <a:r>
              <a:rPr lang="en-US" dirty="0"/>
              <a:t>Please refer to the open solicitations and awarded contracts web pages to view open solicitation and current and expiring contracts.</a:t>
            </a:r>
          </a:p>
          <a:p>
            <a:r>
              <a:rPr lang="en-US" dirty="0">
                <a:hlinkClick r:id="rId2"/>
              </a:rPr>
              <a:t>http://procurement.montgomeryschoolsmd.org/home/Bids</a:t>
            </a:r>
            <a:endParaRPr lang="en-US" dirty="0"/>
          </a:p>
          <a:p>
            <a:r>
              <a:rPr lang="en-US" dirty="0">
                <a:hlinkClick r:id="rId3"/>
              </a:rPr>
              <a:t>http://procurement.montgomeryschoolsmd.org/home/awards/</a:t>
            </a:r>
            <a:endParaRPr lang="en-US" dirty="0"/>
          </a:p>
          <a:p>
            <a:pPr marL="0" indent="0">
              <a:buNone/>
            </a:pPr>
            <a:r>
              <a:rPr lang="en-US" dirty="0"/>
              <a:t>Please view our </a:t>
            </a:r>
            <a:r>
              <a:rPr lang="en-US" dirty="0">
                <a:hlinkClick r:id="rId4"/>
              </a:rPr>
              <a:t>event calendar </a:t>
            </a:r>
            <a:r>
              <a:rPr lang="en-US" dirty="0"/>
              <a:t>for a quick at-a-glance view of our open solicitations and their close date.</a:t>
            </a:r>
          </a:p>
          <a:p>
            <a:pPr marL="0" indent="0">
              <a:buNone/>
            </a:pPr>
            <a:r>
              <a:rPr lang="en-US" dirty="0"/>
              <a:t>You may also review our general contracting articles that are a standard attachment in all of our contracting and professional services agreements.</a:t>
            </a:r>
          </a:p>
        </p:txBody>
      </p:sp>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1878" y="5762753"/>
            <a:ext cx="2060691" cy="757933"/>
          </a:xfrm>
          <a:prstGeom prst="rect">
            <a:avLst/>
          </a:prstGeom>
        </p:spPr>
      </p:pic>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40</a:t>
            </a:fld>
            <a:endParaRPr lang="en-US" dirty="0"/>
          </a:p>
        </p:txBody>
      </p:sp>
    </p:spTree>
    <p:extLst>
      <p:ext uri="{BB962C8B-B14F-4D97-AF65-F5344CB8AC3E}">
        <p14:creationId xmlns:p14="http://schemas.microsoft.com/office/powerpoint/2010/main" val="118984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438A-7E55-42F8-ACC5-F53474FE5689}"/>
              </a:ext>
            </a:extLst>
          </p:cNvPr>
          <p:cNvSpPr>
            <a:spLocks noGrp="1"/>
          </p:cNvSpPr>
          <p:nvPr>
            <p:ph type="title"/>
          </p:nvPr>
        </p:nvSpPr>
        <p:spPr/>
        <p:txBody>
          <a:bodyPr/>
          <a:lstStyle/>
          <a:p>
            <a:r>
              <a:rPr lang="en-US" b="1" dirty="0"/>
              <a:t>Montgomery County Public Schools</a:t>
            </a:r>
          </a:p>
        </p:txBody>
      </p:sp>
      <p:sp>
        <p:nvSpPr>
          <p:cNvPr id="3" name="Content Placeholder 2">
            <a:extLst>
              <a:ext uri="{FF2B5EF4-FFF2-40B4-BE49-F238E27FC236}">
                <a16:creationId xmlns:a16="http://schemas.microsoft.com/office/drawing/2014/main" id="{71A51F86-51AC-40F0-9A83-9EE9CB6DE89B}"/>
              </a:ext>
            </a:extLst>
          </p:cNvPr>
          <p:cNvSpPr>
            <a:spLocks noGrp="1"/>
          </p:cNvSpPr>
          <p:nvPr>
            <p:ph idx="1"/>
          </p:nvPr>
        </p:nvSpPr>
        <p:spPr/>
        <p:txBody>
          <a:bodyPr/>
          <a:lstStyle/>
          <a:p>
            <a:r>
              <a:rPr lang="en-US" dirty="0"/>
              <a:t>Procurement webpage for Suppliers: </a:t>
            </a:r>
            <a:r>
              <a:rPr lang="en-US" dirty="0">
                <a:hlinkClick r:id="rId2"/>
              </a:rPr>
              <a:t>https://www.montgomeryschoolsmd.org/departments/procurement/vendors.aspx</a:t>
            </a:r>
            <a:endParaRPr lang="en-US" dirty="0"/>
          </a:p>
          <a:p>
            <a:pPr marL="0" indent="0">
              <a:buNone/>
            </a:pPr>
            <a:endParaRPr lang="en-US" dirty="0"/>
          </a:p>
          <a:p>
            <a:pPr marL="0" indent="0">
              <a:buNone/>
            </a:pPr>
            <a:r>
              <a:rPr lang="en-US" b="1" u="sng" dirty="0"/>
              <a:t>Contact us</a:t>
            </a:r>
          </a:p>
          <a:p>
            <a:pPr marL="0" indent="0">
              <a:buNone/>
            </a:pPr>
            <a:r>
              <a:rPr lang="en-US" dirty="0"/>
              <a:t>45 West Gude Drive, Suite 3100, Rockville, MD 20850</a:t>
            </a:r>
          </a:p>
          <a:p>
            <a:pPr marL="0" indent="0">
              <a:buNone/>
            </a:pPr>
            <a:r>
              <a:rPr lang="en-US" dirty="0"/>
              <a:t>phone: 301-279-3555 (Hotline)</a:t>
            </a:r>
          </a:p>
          <a:p>
            <a:pPr marL="0" indent="0">
              <a:buNone/>
            </a:pPr>
            <a:r>
              <a:rPr lang="en-US" dirty="0">
                <a:hlinkClick r:id="rId3"/>
              </a:rPr>
              <a:t>procurement@mcpsmd.org</a:t>
            </a:r>
            <a:r>
              <a:rPr lang="en-US" dirty="0"/>
              <a:t> (Email Inquiries)</a:t>
            </a:r>
          </a:p>
          <a:p>
            <a:endParaRPr lang="en-US" dirty="0"/>
          </a:p>
        </p:txBody>
      </p:sp>
      <p:sp>
        <p:nvSpPr>
          <p:cNvPr id="4" name="Isosceles Triangle 3">
            <a:extLst>
              <a:ext uri="{FF2B5EF4-FFF2-40B4-BE49-F238E27FC236}">
                <a16:creationId xmlns:a16="http://schemas.microsoft.com/office/drawing/2014/main" id="{13DDC08A-8C20-478E-AB2F-370CF58F2D6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A2697064-EC8F-4013-9A7B-71EACDED22DC}"/>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logo&#10;&#10;Description automatically generated">
            <a:extLst>
              <a:ext uri="{FF2B5EF4-FFF2-40B4-BE49-F238E27FC236}">
                <a16:creationId xmlns:a16="http://schemas.microsoft.com/office/drawing/2014/main" id="{09690B7F-ADA1-4A66-9E07-D917DA299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1878" y="5800853"/>
            <a:ext cx="2060691" cy="757933"/>
          </a:xfrm>
          <a:prstGeom prst="rect">
            <a:avLst/>
          </a:prstGeom>
        </p:spPr>
      </p:pic>
      <p:sp>
        <p:nvSpPr>
          <p:cNvPr id="9" name="Footer Placeholder 8">
            <a:extLst>
              <a:ext uri="{FF2B5EF4-FFF2-40B4-BE49-F238E27FC236}">
                <a16:creationId xmlns:a16="http://schemas.microsoft.com/office/drawing/2014/main" id="{42F0EABB-FAC0-4AFD-B32F-92D432A3DE91}"/>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E930083D-FBD6-458F-A891-53FF7481EF31}"/>
              </a:ext>
            </a:extLst>
          </p:cNvPr>
          <p:cNvSpPr>
            <a:spLocks noGrp="1"/>
          </p:cNvSpPr>
          <p:nvPr>
            <p:ph type="sldNum" sz="quarter" idx="12"/>
          </p:nvPr>
        </p:nvSpPr>
        <p:spPr/>
        <p:txBody>
          <a:bodyPr/>
          <a:lstStyle/>
          <a:p>
            <a:fld id="{2FDA9ADF-92E1-40A7-B891-AC2E3CECD470}" type="slidenum">
              <a:rPr lang="en-US" smtClean="0"/>
              <a:t>41</a:t>
            </a:fld>
            <a:endParaRPr lang="en-US" dirty="0"/>
          </a:p>
        </p:txBody>
      </p:sp>
    </p:spTree>
    <p:extLst>
      <p:ext uri="{BB962C8B-B14F-4D97-AF65-F5344CB8AC3E}">
        <p14:creationId xmlns:p14="http://schemas.microsoft.com/office/powerpoint/2010/main" val="2078109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78" y="5800853"/>
            <a:ext cx="2060691" cy="757933"/>
          </a:xfrm>
          <a:prstGeom prst="rect">
            <a:avLst/>
          </a:prstGeom>
        </p:spPr>
      </p:pic>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3D2B4D-8105-4FA9-8E6C-59884D6717BE}"/>
              </a:ext>
            </a:extLst>
          </p:cNvPr>
          <p:cNvSpPr/>
          <p:nvPr/>
        </p:nvSpPr>
        <p:spPr>
          <a:xfrm rot="13587155">
            <a:off x="-724983" y="3818544"/>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42</a:t>
            </a:fld>
            <a:endParaRPr lang="en-US" dirty="0"/>
          </a:p>
        </p:txBody>
      </p:sp>
      <p:sp>
        <p:nvSpPr>
          <p:cNvPr id="14" name="Speech Bubble: Oval 13">
            <a:extLst>
              <a:ext uri="{FF2B5EF4-FFF2-40B4-BE49-F238E27FC236}">
                <a16:creationId xmlns:a16="http://schemas.microsoft.com/office/drawing/2014/main" id="{58A29966-12BE-43DC-81CF-6F7F5DCA16A4}"/>
              </a:ext>
            </a:extLst>
          </p:cNvPr>
          <p:cNvSpPr/>
          <p:nvPr/>
        </p:nvSpPr>
        <p:spPr>
          <a:xfrm>
            <a:off x="2750328" y="632551"/>
            <a:ext cx="7627175" cy="4529021"/>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Open quotation mark with solid fill">
            <a:extLst>
              <a:ext uri="{FF2B5EF4-FFF2-40B4-BE49-F238E27FC236}">
                <a16:creationId xmlns:a16="http://schemas.microsoft.com/office/drawing/2014/main" id="{93A9EA20-E9AB-42E3-9AE3-02598D403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786" y="241695"/>
            <a:ext cx="1913989" cy="1913989"/>
          </a:xfrm>
          <a:prstGeom prst="rect">
            <a:avLst/>
          </a:prstGeom>
        </p:spPr>
      </p:pic>
      <p:pic>
        <p:nvPicPr>
          <p:cNvPr id="21" name="Graphic 20" descr="Open quotation mark with solid fill">
            <a:extLst>
              <a:ext uri="{FF2B5EF4-FFF2-40B4-BE49-F238E27FC236}">
                <a16:creationId xmlns:a16="http://schemas.microsoft.com/office/drawing/2014/main" id="{7D62B987-1954-493B-ACA3-A6A32225D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11590" y="4081175"/>
            <a:ext cx="1913989" cy="1913989"/>
          </a:xfrm>
          <a:prstGeom prst="rect">
            <a:avLst/>
          </a:prstGeom>
        </p:spPr>
      </p:pic>
      <p:sp>
        <p:nvSpPr>
          <p:cNvPr id="2" name="TextBox 1">
            <a:extLst>
              <a:ext uri="{FF2B5EF4-FFF2-40B4-BE49-F238E27FC236}">
                <a16:creationId xmlns:a16="http://schemas.microsoft.com/office/drawing/2014/main" id="{0629FA86-D6EC-47E3-9E2B-A85BDC302518}"/>
              </a:ext>
            </a:extLst>
          </p:cNvPr>
          <p:cNvSpPr txBox="1"/>
          <p:nvPr/>
        </p:nvSpPr>
        <p:spPr>
          <a:xfrm>
            <a:off x="3390697" y="752236"/>
            <a:ext cx="6305164" cy="4001095"/>
          </a:xfrm>
          <a:prstGeom prst="rect">
            <a:avLst/>
          </a:prstGeom>
          <a:noFill/>
        </p:spPr>
        <p:txBody>
          <a:bodyPr wrap="square" rtlCol="0">
            <a:spAutoFit/>
          </a:bodyPr>
          <a:lstStyle/>
          <a:p>
            <a:pPr algn="ctr"/>
            <a:r>
              <a:rPr lang="en-US" sz="5400" b="1" dirty="0"/>
              <a:t>Questions? </a:t>
            </a:r>
          </a:p>
          <a:p>
            <a:pPr algn="ctr"/>
            <a:endParaRPr lang="en-US" sz="4000" dirty="0"/>
          </a:p>
          <a:p>
            <a:pPr algn="ctr"/>
            <a:r>
              <a:rPr lang="en-US" sz="4000" dirty="0"/>
              <a:t>Please type them in the chat box. Indicate which agency the question is for (MCPS, WSSC, etc.)</a:t>
            </a:r>
          </a:p>
        </p:txBody>
      </p:sp>
    </p:spTree>
    <p:extLst>
      <p:ext uri="{BB962C8B-B14F-4D97-AF65-F5344CB8AC3E}">
        <p14:creationId xmlns:p14="http://schemas.microsoft.com/office/powerpoint/2010/main" val="32043787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1E836-B60E-4D16-9521-E0EE03A57B67}"/>
              </a:ext>
            </a:extLst>
          </p:cNvPr>
          <p:cNvSpPr>
            <a:spLocks noGrp="1"/>
          </p:cNvSpPr>
          <p:nvPr>
            <p:ph type="title"/>
          </p:nvPr>
        </p:nvSpPr>
        <p:spPr/>
        <p:txBody>
          <a:bodyPr/>
          <a:lstStyle/>
          <a:p>
            <a:r>
              <a:rPr lang="en-US" b="1" dirty="0"/>
              <a:t>Virtual Procurement Fair</a:t>
            </a:r>
          </a:p>
        </p:txBody>
      </p:sp>
      <p:sp>
        <p:nvSpPr>
          <p:cNvPr id="3" name="Content Placeholder 2">
            <a:extLst>
              <a:ext uri="{FF2B5EF4-FFF2-40B4-BE49-F238E27FC236}">
                <a16:creationId xmlns:a16="http://schemas.microsoft.com/office/drawing/2014/main" id="{B2BAE067-7D80-48CF-B87F-9DC82835CC2B}"/>
              </a:ext>
            </a:extLst>
          </p:cNvPr>
          <p:cNvSpPr>
            <a:spLocks noGrp="1"/>
          </p:cNvSpPr>
          <p:nvPr>
            <p:ph sz="half" idx="1"/>
          </p:nvPr>
        </p:nvSpPr>
        <p:spPr>
          <a:xfrm>
            <a:off x="838200" y="1825625"/>
            <a:ext cx="8475482" cy="1888536"/>
          </a:xfrm>
        </p:spPr>
        <p:txBody>
          <a:bodyPr>
            <a:normAutofit fontScale="92500" lnSpcReduction="20000"/>
          </a:bodyPr>
          <a:lstStyle/>
          <a:p>
            <a:pPr marL="0" indent="0">
              <a:buNone/>
            </a:pPr>
            <a:r>
              <a:rPr lang="en-US" sz="4000" b="1" dirty="0"/>
              <a:t>Short Break: 10:50am – 11:00am</a:t>
            </a:r>
            <a:endParaRPr lang="en-US" sz="4000" dirty="0"/>
          </a:p>
          <a:p>
            <a:pPr marL="0" indent="0">
              <a:buNone/>
            </a:pPr>
            <a:endParaRPr lang="en-US" b="1" dirty="0"/>
          </a:p>
          <a:p>
            <a:pPr marL="0" indent="0">
              <a:buNone/>
            </a:pPr>
            <a:r>
              <a:rPr lang="en-US" dirty="0"/>
              <a:t>Next session: Health &amp; Human Services (HHS) Presentation</a:t>
            </a:r>
          </a:p>
          <a:p>
            <a:pPr marL="0" indent="0">
              <a:buNone/>
            </a:pPr>
            <a:r>
              <a:rPr lang="en-US" dirty="0"/>
              <a:t>11:00am -11:50am</a:t>
            </a:r>
          </a:p>
          <a:p>
            <a:pPr marL="0" indent="0">
              <a:buNone/>
            </a:pPr>
            <a:endParaRPr lang="en-US" dirty="0"/>
          </a:p>
        </p:txBody>
      </p:sp>
      <p:sp>
        <p:nvSpPr>
          <p:cNvPr id="4" name="Content Placeholder 3">
            <a:extLst>
              <a:ext uri="{FF2B5EF4-FFF2-40B4-BE49-F238E27FC236}">
                <a16:creationId xmlns:a16="http://schemas.microsoft.com/office/drawing/2014/main" id="{81E76F71-98AB-4D80-B964-3743CE7A8D67}"/>
              </a:ext>
            </a:extLst>
          </p:cNvPr>
          <p:cNvSpPr>
            <a:spLocks noGrp="1"/>
          </p:cNvSpPr>
          <p:nvPr>
            <p:ph sz="half" idx="2"/>
          </p:nvPr>
        </p:nvSpPr>
        <p:spPr>
          <a:xfrm>
            <a:off x="958902" y="2940125"/>
            <a:ext cx="7092885" cy="3416225"/>
          </a:xfrm>
        </p:spPr>
        <p:txBody>
          <a:bodyPr>
            <a:normAutofit fontScale="92500" lnSpcReduction="20000"/>
          </a:bodyPr>
          <a:lstStyle/>
          <a:p>
            <a:endParaRPr lang="en-US" i="1" dirty="0"/>
          </a:p>
          <a:p>
            <a:endParaRPr lang="en-US" i="1" dirty="0"/>
          </a:p>
          <a:p>
            <a:endParaRPr lang="en-US" i="1" dirty="0"/>
          </a:p>
          <a:p>
            <a:endParaRPr lang="en-US" i="1" dirty="0"/>
          </a:p>
          <a:p>
            <a:endParaRPr lang="en-US" i="1" dirty="0"/>
          </a:p>
          <a:p>
            <a:r>
              <a:rPr lang="en-US" i="1" dirty="0"/>
              <a:t>If you missed the previous session, don’t worry! These sessions are being recorded. We will post the link on our website: </a:t>
            </a:r>
            <a:r>
              <a:rPr lang="en-US" i="1" dirty="0">
                <a:hlinkClick r:id="rId2"/>
              </a:rPr>
              <a:t>www.montgomerycountymd.gov/pro</a:t>
            </a:r>
            <a:endParaRPr lang="en-US" i="1" dirty="0"/>
          </a:p>
          <a:p>
            <a:pPr marL="0" indent="0">
              <a:buNone/>
            </a:pPr>
            <a:endParaRPr lang="en-US" i="1" dirty="0"/>
          </a:p>
        </p:txBody>
      </p:sp>
      <p:sp>
        <p:nvSpPr>
          <p:cNvPr id="5" name="Isosceles Triangle 4">
            <a:extLst>
              <a:ext uri="{FF2B5EF4-FFF2-40B4-BE49-F238E27FC236}">
                <a16:creationId xmlns:a16="http://schemas.microsoft.com/office/drawing/2014/main" id="{927F0C2C-202C-467E-B063-70DD93B6C046}"/>
              </a:ext>
            </a:extLst>
          </p:cNvPr>
          <p:cNvSpPr/>
          <p:nvPr/>
        </p:nvSpPr>
        <p:spPr>
          <a:xfrm rot="10800000">
            <a:off x="8472351" y="0"/>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82299227-45B4-4DD1-8610-6BC11CB62AFD}"/>
              </a:ext>
            </a:extLst>
          </p:cNvPr>
          <p:cNvSpPr/>
          <p:nvPr/>
        </p:nvSpPr>
        <p:spPr>
          <a:xfrm rot="2698265">
            <a:off x="10814983" y="-142802"/>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EE5751-A074-4611-9A44-1BD7E31E0E1B}"/>
              </a:ext>
            </a:extLst>
          </p:cNvPr>
          <p:cNvSpPr/>
          <p:nvPr/>
        </p:nvSpPr>
        <p:spPr>
          <a:xfrm rot="13587155">
            <a:off x="10067344" y="2324202"/>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logo&#10;&#10;Description automatically generated">
            <a:extLst>
              <a:ext uri="{FF2B5EF4-FFF2-40B4-BE49-F238E27FC236}">
                <a16:creationId xmlns:a16="http://schemas.microsoft.com/office/drawing/2014/main" id="{80F2DFC6-6408-4D8C-AE00-C0E25526F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1878" y="5781803"/>
            <a:ext cx="2060691" cy="757933"/>
          </a:xfrm>
          <a:prstGeom prst="rect">
            <a:avLst/>
          </a:prstGeom>
        </p:spPr>
      </p:pic>
      <p:sp>
        <p:nvSpPr>
          <p:cNvPr id="9" name="Footer Placeholder 8">
            <a:extLst>
              <a:ext uri="{FF2B5EF4-FFF2-40B4-BE49-F238E27FC236}">
                <a16:creationId xmlns:a16="http://schemas.microsoft.com/office/drawing/2014/main" id="{8919D8AD-91F2-44CE-8679-6F3B3EC3021F}"/>
              </a:ext>
            </a:extLst>
          </p:cNvPr>
          <p:cNvSpPr>
            <a:spLocks noGrp="1"/>
          </p:cNvSpPr>
          <p:nvPr>
            <p:ph type="ftr" sz="quarter" idx="11"/>
          </p:nvPr>
        </p:nvSpPr>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8C147122-623A-40F6-BF43-74EEDED8CD83}"/>
              </a:ext>
            </a:extLst>
          </p:cNvPr>
          <p:cNvSpPr>
            <a:spLocks noGrp="1"/>
          </p:cNvSpPr>
          <p:nvPr>
            <p:ph type="sldNum" sz="quarter" idx="12"/>
          </p:nvPr>
        </p:nvSpPr>
        <p:spPr/>
        <p:txBody>
          <a:bodyPr/>
          <a:lstStyle/>
          <a:p>
            <a:fld id="{2FDA9ADF-92E1-40A7-B891-AC2E3CECD470}" type="slidenum">
              <a:rPr lang="en-US" smtClean="0"/>
              <a:t>43</a:t>
            </a:fld>
            <a:endParaRPr lang="en-US" dirty="0"/>
          </a:p>
        </p:txBody>
      </p:sp>
    </p:spTree>
    <p:extLst>
      <p:ext uri="{BB962C8B-B14F-4D97-AF65-F5344CB8AC3E}">
        <p14:creationId xmlns:p14="http://schemas.microsoft.com/office/powerpoint/2010/main" val="661297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DF55-C3E4-40C9-89FB-8182D2CBD975}"/>
              </a:ext>
            </a:extLst>
          </p:cNvPr>
          <p:cNvSpPr>
            <a:spLocks noGrp="1"/>
          </p:cNvSpPr>
          <p:nvPr>
            <p:ph type="ctrTitle"/>
          </p:nvPr>
        </p:nvSpPr>
        <p:spPr>
          <a:xfrm>
            <a:off x="1873188" y="2464207"/>
            <a:ext cx="10154516" cy="1131498"/>
          </a:xfrm>
        </p:spPr>
        <p:txBody>
          <a:bodyPr>
            <a:normAutofit fontScale="90000"/>
          </a:bodyPr>
          <a:lstStyle/>
          <a:p>
            <a:r>
              <a:rPr lang="en-US" sz="4800" b="1" dirty="0">
                <a:latin typeface="Arial" panose="020B0604020202020204" pitchFamily="34" charset="0"/>
                <a:cs typeface="Arial" panose="020B0604020202020204" pitchFamily="34" charset="0"/>
              </a:rPr>
              <a:t>Health and Human Services Session</a:t>
            </a:r>
          </a:p>
        </p:txBody>
      </p:sp>
      <p:pic>
        <p:nvPicPr>
          <p:cNvPr id="11" name="Content Placeholder 10">
            <a:extLst>
              <a:ext uri="{FF2B5EF4-FFF2-40B4-BE49-F238E27FC236}">
                <a16:creationId xmlns:a16="http://schemas.microsoft.com/office/drawing/2014/main" id="{E9E5936D-4723-48D8-B5C1-F4CA514A474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688026" y="354486"/>
            <a:ext cx="3959225" cy="1455737"/>
          </a:xfrm>
        </p:spPr>
      </p:pic>
      <p:sp>
        <p:nvSpPr>
          <p:cNvPr id="4" name="Right Triangle 3">
            <a:extLst>
              <a:ext uri="{FF2B5EF4-FFF2-40B4-BE49-F238E27FC236}">
                <a16:creationId xmlns:a16="http://schemas.microsoft.com/office/drawing/2014/main" id="{F5244596-C73D-457C-A85E-8ED26C17592C}"/>
              </a:ext>
            </a:extLst>
          </p:cNvPr>
          <p:cNvSpPr/>
          <p:nvPr/>
        </p:nvSpPr>
        <p:spPr>
          <a:xfrm>
            <a:off x="0" y="4873336"/>
            <a:ext cx="1974273" cy="1984664"/>
          </a:xfrm>
          <a:prstGeom prst="r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74246F1-303B-4D74-9698-E4E8AD155170}"/>
              </a:ext>
            </a:extLst>
          </p:cNvPr>
          <p:cNvSpPr/>
          <p:nvPr/>
        </p:nvSpPr>
        <p:spPr>
          <a:xfrm rot="13320494">
            <a:off x="-851550" y="2631745"/>
            <a:ext cx="3402514" cy="1226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33F9AA56-5AC3-4299-A39C-F0E9870B9F28}"/>
              </a:ext>
            </a:extLst>
          </p:cNvPr>
          <p:cNvSpPr/>
          <p:nvPr/>
        </p:nvSpPr>
        <p:spPr>
          <a:xfrm>
            <a:off x="1974273" y="5084037"/>
            <a:ext cx="3725487" cy="17739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7EF1792-F688-4E19-AFE9-A21A76C3A8A6}"/>
              </a:ext>
            </a:extLst>
          </p:cNvPr>
          <p:cNvSpPr/>
          <p:nvPr/>
        </p:nvSpPr>
        <p:spPr>
          <a:xfrm>
            <a:off x="8248649" y="3770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1F08846-B27E-4B8C-B189-74FF3C5D4D01}"/>
              </a:ext>
            </a:extLst>
          </p:cNvPr>
          <p:cNvSpPr txBox="1"/>
          <p:nvPr/>
        </p:nvSpPr>
        <p:spPr>
          <a:xfrm>
            <a:off x="8077525" y="4047795"/>
            <a:ext cx="4582158" cy="584775"/>
          </a:xfrm>
          <a:prstGeom prst="rect">
            <a:avLst/>
          </a:prstGeom>
          <a:noFill/>
        </p:spPr>
        <p:txBody>
          <a:bodyPr wrap="square" rtlCol="0">
            <a:spAutoFit/>
          </a:bodyPr>
          <a:lstStyle/>
          <a:p>
            <a:r>
              <a:rPr lang="en-US" sz="3200" b="1" dirty="0"/>
              <a:t>11:00am – 11:50am</a:t>
            </a:r>
          </a:p>
        </p:txBody>
      </p:sp>
    </p:spTree>
    <p:extLst>
      <p:ext uri="{BB962C8B-B14F-4D97-AF65-F5344CB8AC3E}">
        <p14:creationId xmlns:p14="http://schemas.microsoft.com/office/powerpoint/2010/main" val="2919090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p:cNvPicPr>
            <a:picLocks noChangeAspect="1"/>
          </p:cNvPicPr>
          <p:nvPr/>
        </p:nvPicPr>
        <p:blipFill>
          <a:blip r:embed="rId2"/>
          <a:srcRect/>
          <a:stretch>
            <a:fillRect/>
          </a:stretch>
        </p:blipFill>
        <p:spPr bwMode="auto">
          <a:xfrm>
            <a:off x="345323" y="154309"/>
            <a:ext cx="11501354" cy="6549382"/>
          </a:xfrm>
          <a:prstGeom prst="rect">
            <a:avLst/>
          </a:prstGeom>
          <a:noFill/>
          <a:ln w="9525">
            <a:noFill/>
            <a:miter lim="800000"/>
            <a:headEnd/>
            <a:tailEnd/>
          </a:ln>
        </p:spPr>
      </p:pic>
      <p:sp>
        <p:nvSpPr>
          <p:cNvPr id="8195" name="Title 1"/>
          <p:cNvSpPr>
            <a:spLocks noGrp="1"/>
          </p:cNvSpPr>
          <p:nvPr>
            <p:ph type="ctrTitle" idx="4294967295"/>
          </p:nvPr>
        </p:nvSpPr>
        <p:spPr>
          <a:xfrm>
            <a:off x="5943600" y="3040063"/>
            <a:ext cx="6248400" cy="1470025"/>
          </a:xfrm>
        </p:spPr>
        <p:txBody>
          <a:bodyPr/>
          <a:lstStyle/>
          <a:p>
            <a:pPr eaLnBrk="1" hangingPunct="1"/>
            <a:r>
              <a:rPr lang="en-US" sz="3200" b="1" dirty="0"/>
              <a:t>Working with the Department of Health and Human Services</a:t>
            </a:r>
          </a:p>
        </p:txBody>
      </p:sp>
      <p:sp>
        <p:nvSpPr>
          <p:cNvPr id="8196" name="Title 1"/>
          <p:cNvSpPr txBox="1">
            <a:spLocks/>
          </p:cNvSpPr>
          <p:nvPr/>
        </p:nvSpPr>
        <p:spPr bwMode="auto">
          <a:xfrm>
            <a:off x="4800600" y="4495800"/>
            <a:ext cx="5257800" cy="1600200"/>
          </a:xfrm>
          <a:prstGeom prst="rect">
            <a:avLst/>
          </a:prstGeom>
          <a:noFill/>
          <a:ln w="9525">
            <a:noFill/>
            <a:miter lim="800000"/>
            <a:headEnd/>
            <a:tailEnd/>
          </a:ln>
        </p:spPr>
        <p:txBody>
          <a:bodyPr anchor="ctr"/>
          <a:lstStyle/>
          <a:p>
            <a:pPr algn="ctr"/>
            <a:r>
              <a:rPr lang="en-US" sz="3600" dirty="0">
                <a:latin typeface="Calibri" pitchFamily="34" charset="0"/>
              </a:rPr>
              <a:t>Virtual Procurement Fair</a:t>
            </a:r>
          </a:p>
          <a:p>
            <a:pPr algn="ctr"/>
            <a:r>
              <a:rPr lang="en-US" sz="3600" dirty="0">
                <a:latin typeface="Calibri" pitchFamily="34" charset="0"/>
              </a:rPr>
              <a:t>December 15, 2021</a:t>
            </a:r>
          </a:p>
          <a:p>
            <a:pPr algn="ctr"/>
            <a:endParaRPr lang="en-US" sz="2900" dirty="0">
              <a:latin typeface="Calibri" pitchFamily="34" charset="0"/>
            </a:endParaRPr>
          </a:p>
        </p:txBody>
      </p:sp>
      <p:sp>
        <p:nvSpPr>
          <p:cNvPr id="2" name="Footer Placeholder 1">
            <a:extLst>
              <a:ext uri="{FF2B5EF4-FFF2-40B4-BE49-F238E27FC236}">
                <a16:creationId xmlns:a16="http://schemas.microsoft.com/office/drawing/2014/main" id="{94B1FBFB-FEF9-4E3D-AE79-6DFF86EA6212}"/>
              </a:ext>
            </a:extLst>
          </p:cNvPr>
          <p:cNvSpPr>
            <a:spLocks noGrp="1"/>
          </p:cNvSpPr>
          <p:nvPr>
            <p:ph type="ftr" sz="quarter" idx="11"/>
          </p:nvPr>
        </p:nvSpPr>
        <p:spPr/>
        <p:txBody>
          <a:bodyPr/>
          <a:lstStyle/>
          <a:p>
            <a:r>
              <a:rPr lang="en-US" dirty="0"/>
              <a:t>Virtual Procurement Fair | December 15, 2021</a:t>
            </a:r>
          </a:p>
        </p:txBody>
      </p:sp>
      <p:sp>
        <p:nvSpPr>
          <p:cNvPr id="3" name="Slide Number Placeholder 2">
            <a:extLst>
              <a:ext uri="{FF2B5EF4-FFF2-40B4-BE49-F238E27FC236}">
                <a16:creationId xmlns:a16="http://schemas.microsoft.com/office/drawing/2014/main" id="{4F0EB06D-21AA-4BB1-B929-354531AB0C3C}"/>
              </a:ext>
            </a:extLst>
          </p:cNvPr>
          <p:cNvSpPr>
            <a:spLocks noGrp="1"/>
          </p:cNvSpPr>
          <p:nvPr>
            <p:ph type="sldNum" sz="quarter" idx="12"/>
          </p:nvPr>
        </p:nvSpPr>
        <p:spPr/>
        <p:txBody>
          <a:bodyPr/>
          <a:lstStyle/>
          <a:p>
            <a:fld id="{2FDA9ADF-92E1-40A7-B891-AC2E3CECD470}" type="slidenum">
              <a:rPr lang="en-US" smtClean="0"/>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a:bodyPr>
          <a:lstStyle/>
          <a:p>
            <a:pPr algn="ctr"/>
            <a:r>
              <a:rPr lang="en-US" sz="4000" b="1" dirty="0"/>
              <a:t>Montgomery County Health and Human Services</a:t>
            </a:r>
          </a:p>
        </p:txBody>
      </p:sp>
      <p:sp>
        <p:nvSpPr>
          <p:cNvPr id="3" name="Content Placeholder 2">
            <a:extLst>
              <a:ext uri="{FF2B5EF4-FFF2-40B4-BE49-F238E27FC236}">
                <a16:creationId xmlns:a16="http://schemas.microsoft.com/office/drawing/2014/main" id="{816BAD7F-F450-41EE-A656-670402DB4A32}"/>
              </a:ext>
            </a:extLst>
          </p:cNvPr>
          <p:cNvSpPr>
            <a:spLocks noGrp="1"/>
          </p:cNvSpPr>
          <p:nvPr>
            <p:ph idx="1"/>
          </p:nvPr>
        </p:nvSpPr>
        <p:spPr>
          <a:xfrm>
            <a:off x="838200" y="1371600"/>
            <a:ext cx="10515600" cy="4805363"/>
          </a:xfrm>
        </p:spPr>
        <p:txBody>
          <a:bodyPr/>
          <a:lstStyle/>
          <a:p>
            <a:pPr marL="0" indent="0" algn="ctr">
              <a:buNone/>
            </a:pPr>
            <a:endParaRPr lang="en-US" dirty="0"/>
          </a:p>
          <a:p>
            <a:pPr marL="0" indent="0" algn="ctr">
              <a:buNone/>
            </a:pPr>
            <a:r>
              <a:rPr lang="en-US" dirty="0"/>
              <a:t>The mission of the Department is to promote and ensure the health and safety of the residents of Montgomery County and to build individual and family strength and self-sufficiency.</a:t>
            </a:r>
          </a:p>
          <a:p>
            <a:pPr marL="0" indent="0">
              <a:buNone/>
            </a:pPr>
            <a:endParaRPr lang="en-US" dirty="0"/>
          </a:p>
        </p:txBody>
      </p:sp>
      <p:pic>
        <p:nvPicPr>
          <p:cNvPr id="4" name="Picture 3">
            <a:extLst>
              <a:ext uri="{FF2B5EF4-FFF2-40B4-BE49-F238E27FC236}">
                <a16:creationId xmlns:a16="http://schemas.microsoft.com/office/drawing/2014/main" id="{072654D0-6FB2-4C29-9CE1-D47A5ED046DE}"/>
              </a:ext>
            </a:extLst>
          </p:cNvPr>
          <p:cNvPicPr>
            <a:picLocks noChangeAspect="1"/>
          </p:cNvPicPr>
          <p:nvPr/>
        </p:nvPicPr>
        <p:blipFill>
          <a:blip r:embed="rId2"/>
          <a:stretch>
            <a:fillRect/>
          </a:stretch>
        </p:blipFill>
        <p:spPr>
          <a:xfrm>
            <a:off x="0" y="5281362"/>
            <a:ext cx="12192000" cy="1200443"/>
          </a:xfrm>
          <a:prstGeom prst="rect">
            <a:avLst/>
          </a:prstGeom>
        </p:spPr>
      </p:pic>
      <p:pic>
        <p:nvPicPr>
          <p:cNvPr id="8" name="Picture 7" descr="Text, whiteboard&#10;&#10;Description automatically generated">
            <a:extLst>
              <a:ext uri="{FF2B5EF4-FFF2-40B4-BE49-F238E27FC236}">
                <a16:creationId xmlns:a16="http://schemas.microsoft.com/office/drawing/2014/main" id="{B9B1FE78-CD5B-4B70-8BD9-D2E6A26FF8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7" y="3319909"/>
            <a:ext cx="2398713" cy="1656611"/>
          </a:xfrm>
          <a:prstGeom prst="rect">
            <a:avLst/>
          </a:prstGeom>
        </p:spPr>
      </p:pic>
      <p:sp>
        <p:nvSpPr>
          <p:cNvPr id="5" name="Footer Placeholder 4">
            <a:extLst>
              <a:ext uri="{FF2B5EF4-FFF2-40B4-BE49-F238E27FC236}">
                <a16:creationId xmlns:a16="http://schemas.microsoft.com/office/drawing/2014/main" id="{21E3D223-2969-4853-BEC4-4D2E0AE8D00C}"/>
              </a:ext>
            </a:extLst>
          </p:cNvPr>
          <p:cNvSpPr>
            <a:spLocks noGrp="1"/>
          </p:cNvSpPr>
          <p:nvPr>
            <p:ph type="ftr" sz="quarter" idx="11"/>
          </p:nvPr>
        </p:nvSpPr>
        <p:spPr/>
        <p:txBody>
          <a:bodyPr/>
          <a:lstStyle/>
          <a:p>
            <a:r>
              <a:rPr lang="en-US" dirty="0"/>
              <a:t>Virtual Procurement Fair | December 15, 2021</a:t>
            </a:r>
          </a:p>
        </p:txBody>
      </p:sp>
      <p:sp>
        <p:nvSpPr>
          <p:cNvPr id="6" name="Slide Number Placeholder 5">
            <a:extLst>
              <a:ext uri="{FF2B5EF4-FFF2-40B4-BE49-F238E27FC236}">
                <a16:creationId xmlns:a16="http://schemas.microsoft.com/office/drawing/2014/main" id="{3D3908D5-C32D-4584-BAF0-3FB7185FB539}"/>
              </a:ext>
            </a:extLst>
          </p:cNvPr>
          <p:cNvSpPr>
            <a:spLocks noGrp="1"/>
          </p:cNvSpPr>
          <p:nvPr>
            <p:ph type="sldNum" sz="quarter" idx="12"/>
          </p:nvPr>
        </p:nvSpPr>
        <p:spPr/>
        <p:txBody>
          <a:bodyPr/>
          <a:lstStyle/>
          <a:p>
            <a:fld id="{2FDA9ADF-92E1-40A7-B891-AC2E3CECD470}" type="slidenum">
              <a:rPr lang="en-US" smtClean="0"/>
              <a:t>46</a:t>
            </a:fld>
            <a:endParaRPr lang="en-US" dirty="0"/>
          </a:p>
        </p:txBody>
      </p:sp>
    </p:spTree>
    <p:extLst>
      <p:ext uri="{BB962C8B-B14F-4D97-AF65-F5344CB8AC3E}">
        <p14:creationId xmlns:p14="http://schemas.microsoft.com/office/powerpoint/2010/main" val="406161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34">
            <a:extLst>
              <a:ext uri="{FF2B5EF4-FFF2-40B4-BE49-F238E27FC236}">
                <a16:creationId xmlns:a16="http://schemas.microsoft.com/office/drawing/2014/main" id="{3896E756-3310-43BD-BC49-CF6E34B532A6}"/>
              </a:ext>
            </a:extLst>
          </p:cNvPr>
          <p:cNvSpPr>
            <a:spLocks noChangeShapeType="1"/>
          </p:cNvSpPr>
          <p:nvPr/>
        </p:nvSpPr>
        <p:spPr bwMode="auto">
          <a:xfrm>
            <a:off x="6107113" y="5205414"/>
            <a:ext cx="0" cy="223837"/>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36" name="Line 34">
            <a:extLst>
              <a:ext uri="{FF2B5EF4-FFF2-40B4-BE49-F238E27FC236}">
                <a16:creationId xmlns:a16="http://schemas.microsoft.com/office/drawing/2014/main" id="{3521C3A4-8976-4947-8ED3-53846EFC62D5}"/>
              </a:ext>
            </a:extLst>
          </p:cNvPr>
          <p:cNvSpPr>
            <a:spLocks noChangeShapeType="1"/>
          </p:cNvSpPr>
          <p:nvPr/>
        </p:nvSpPr>
        <p:spPr bwMode="auto">
          <a:xfrm>
            <a:off x="9650413" y="5189539"/>
            <a:ext cx="0" cy="223837"/>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58" name="Line 8">
            <a:extLst>
              <a:ext uri="{FF2B5EF4-FFF2-40B4-BE49-F238E27FC236}">
                <a16:creationId xmlns:a16="http://schemas.microsoft.com/office/drawing/2014/main" id="{3661CD1A-1D32-4FEC-BB76-91519535466F}"/>
              </a:ext>
            </a:extLst>
          </p:cNvPr>
          <p:cNvSpPr>
            <a:spLocks noChangeShapeType="1"/>
          </p:cNvSpPr>
          <p:nvPr/>
        </p:nvSpPr>
        <p:spPr bwMode="auto">
          <a:xfrm>
            <a:off x="6096000" y="1695450"/>
            <a:ext cx="0" cy="687388"/>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37" name="Line 32">
            <a:extLst>
              <a:ext uri="{FF2B5EF4-FFF2-40B4-BE49-F238E27FC236}">
                <a16:creationId xmlns:a16="http://schemas.microsoft.com/office/drawing/2014/main" id="{AA110E03-CF05-4C7C-91D9-CD3A59555106}"/>
              </a:ext>
            </a:extLst>
          </p:cNvPr>
          <p:cNvSpPr>
            <a:spLocks noChangeShapeType="1"/>
          </p:cNvSpPr>
          <p:nvPr/>
        </p:nvSpPr>
        <p:spPr bwMode="auto">
          <a:xfrm>
            <a:off x="2506663" y="5089526"/>
            <a:ext cx="0" cy="411163"/>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cxnSp>
        <p:nvCxnSpPr>
          <p:cNvPr id="7" name="Straight Connector 6">
            <a:extLst>
              <a:ext uri="{FF2B5EF4-FFF2-40B4-BE49-F238E27FC236}">
                <a16:creationId xmlns:a16="http://schemas.microsoft.com/office/drawing/2014/main" id="{8DF88938-FCA9-4A7A-A9F6-C828369CAB6E}"/>
              </a:ext>
            </a:extLst>
          </p:cNvPr>
          <p:cNvCxnSpPr/>
          <p:nvPr/>
        </p:nvCxnSpPr>
        <p:spPr>
          <a:xfrm flipH="1" flipV="1">
            <a:off x="2743201" y="5205413"/>
            <a:ext cx="1554163" cy="0"/>
          </a:xfrm>
          <a:prstGeom prst="line">
            <a:avLst/>
          </a:prstGeom>
          <a:ln w="38100">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5" name="Text Box 42">
            <a:extLst>
              <a:ext uri="{FF2B5EF4-FFF2-40B4-BE49-F238E27FC236}">
                <a16:creationId xmlns:a16="http://schemas.microsoft.com/office/drawing/2014/main" id="{4D31E2BA-4C2E-40DD-9F6F-7EB64A88F24D}"/>
              </a:ext>
            </a:extLst>
          </p:cNvPr>
          <p:cNvSpPr txBox="1">
            <a:spLocks noChangeArrowheads="1"/>
          </p:cNvSpPr>
          <p:nvPr/>
        </p:nvSpPr>
        <p:spPr bwMode="auto">
          <a:xfrm>
            <a:off x="9448801" y="6662738"/>
            <a:ext cx="1146175" cy="169862"/>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50000"/>
              </a:spcBef>
              <a:buFontTx/>
              <a:buNone/>
              <a:defRPr/>
            </a:pPr>
            <a:r>
              <a:rPr lang="en-US" altLang="en-US" sz="500" b="1" dirty="0"/>
              <a:t>Last Update 7.15.21</a:t>
            </a:r>
          </a:p>
        </p:txBody>
      </p:sp>
      <p:sp>
        <p:nvSpPr>
          <p:cNvPr id="2051" name="Line 41">
            <a:extLst>
              <a:ext uri="{FF2B5EF4-FFF2-40B4-BE49-F238E27FC236}">
                <a16:creationId xmlns:a16="http://schemas.microsoft.com/office/drawing/2014/main" id="{837A615A-D6CC-4BFF-9446-D05C4D6AA709}"/>
              </a:ext>
            </a:extLst>
          </p:cNvPr>
          <p:cNvSpPr>
            <a:spLocks noChangeShapeType="1"/>
          </p:cNvSpPr>
          <p:nvPr/>
        </p:nvSpPr>
        <p:spPr bwMode="auto">
          <a:xfrm>
            <a:off x="3851275" y="1514475"/>
            <a:ext cx="4579938" cy="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55" name="Line 42">
            <a:extLst>
              <a:ext uri="{FF2B5EF4-FFF2-40B4-BE49-F238E27FC236}">
                <a16:creationId xmlns:a16="http://schemas.microsoft.com/office/drawing/2014/main" id="{4C8DC41D-17CE-4C1E-B121-F3F3ACF427E3}"/>
              </a:ext>
            </a:extLst>
          </p:cNvPr>
          <p:cNvSpPr>
            <a:spLocks noChangeShapeType="1"/>
          </p:cNvSpPr>
          <p:nvPr/>
        </p:nvSpPr>
        <p:spPr bwMode="auto">
          <a:xfrm>
            <a:off x="3048000" y="984250"/>
            <a:ext cx="5880100" cy="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 name="Rectangle 15">
            <a:extLst>
              <a:ext uri="{FF2B5EF4-FFF2-40B4-BE49-F238E27FC236}">
                <a16:creationId xmlns:a16="http://schemas.microsoft.com/office/drawing/2014/main" id="{80F578D7-C06D-40F4-87F9-9449FEE1E87F}"/>
              </a:ext>
            </a:extLst>
          </p:cNvPr>
          <p:cNvSpPr>
            <a:spLocks noChangeArrowheads="1"/>
          </p:cNvSpPr>
          <p:nvPr/>
        </p:nvSpPr>
        <p:spPr bwMode="auto">
          <a:xfrm>
            <a:off x="1751014" y="93664"/>
            <a:ext cx="8689975" cy="352424"/>
          </a:xfrm>
          <a:prstGeom prst="rect">
            <a:avLst/>
          </a:prstGeom>
          <a:solidFill>
            <a:schemeClr val="accent2">
              <a:lumMod val="50000"/>
            </a:schemeClr>
          </a:solidFill>
          <a:ln>
            <a:headEnd/>
            <a:tailEnd/>
          </a:ln>
        </p:spPr>
        <p:style>
          <a:lnRef idx="0">
            <a:schemeClr val="accent4"/>
          </a:lnRef>
          <a:fillRef idx="3">
            <a:schemeClr val="accent4"/>
          </a:fillRef>
          <a:effectRef idx="3">
            <a:schemeClr val="accent4"/>
          </a:effectRef>
          <a:fontRef idx="minor">
            <a:schemeClr val="lt1"/>
          </a:fontRef>
        </p:style>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2000" b="1" dirty="0">
                <a:solidFill>
                  <a:schemeClr val="bg1"/>
                </a:solidFill>
                <a:ea typeface="Times New Roman" pitchFamily="18" charset="0"/>
                <a:cs typeface="Arial" charset="0"/>
              </a:rPr>
              <a:t>Department of Health and Human Services </a:t>
            </a:r>
            <a:r>
              <a:rPr lang="en-US" altLang="en-US" sz="2000" b="1" dirty="0">
                <a:solidFill>
                  <a:schemeClr val="bg1"/>
                </a:solidFill>
                <a:latin typeface="Calibri" pitchFamily="34" charset="0"/>
                <a:ea typeface="Times New Roman" pitchFamily="18" charset="0"/>
                <a:cs typeface="Arial" charset="0"/>
              </a:rPr>
              <a:t>–</a:t>
            </a:r>
            <a:r>
              <a:rPr lang="en-US" altLang="en-US" sz="2000" b="1" dirty="0">
                <a:solidFill>
                  <a:schemeClr val="bg1"/>
                </a:solidFill>
                <a:ea typeface="Times New Roman" pitchFamily="18" charset="0"/>
                <a:cs typeface="Arial" charset="0"/>
              </a:rPr>
              <a:t> Organizational Chart</a:t>
            </a:r>
            <a:endParaRPr lang="en-US" altLang="en-US" sz="2000" dirty="0">
              <a:solidFill>
                <a:schemeClr val="bg1"/>
              </a:solidFill>
              <a:ea typeface="Times New Roman" pitchFamily="18" charset="0"/>
              <a:cs typeface="Arial" charset="0"/>
            </a:endParaRPr>
          </a:p>
        </p:txBody>
      </p:sp>
      <p:sp>
        <p:nvSpPr>
          <p:cNvPr id="2052" name="Rectangle 25">
            <a:extLst>
              <a:ext uri="{FF2B5EF4-FFF2-40B4-BE49-F238E27FC236}">
                <a16:creationId xmlns:a16="http://schemas.microsoft.com/office/drawing/2014/main" id="{12419138-5546-41FC-9987-B7E264D11C4B}"/>
              </a:ext>
            </a:extLst>
          </p:cNvPr>
          <p:cNvSpPr>
            <a:spLocks noChangeArrowheads="1"/>
          </p:cNvSpPr>
          <p:nvPr/>
        </p:nvSpPr>
        <p:spPr bwMode="auto">
          <a:xfrm>
            <a:off x="8716575" y="685799"/>
            <a:ext cx="1739493" cy="120611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u="sng" dirty="0">
                <a:latin typeface="Arial Narrow" panose="020B0606020202030204" pitchFamily="34" charset="0"/>
                <a:cs typeface="Times New Roman" pitchFamily="18" charset="0"/>
              </a:rPr>
              <a:t>Human Capital Management and Organization Development</a:t>
            </a:r>
            <a:endParaRPr lang="en-US" altLang="en-US" sz="1100" dirty="0">
              <a:latin typeface="Arial Narrow" panose="020B0606020202030204" pitchFamily="34" charset="0"/>
            </a:endParaRPr>
          </a:p>
          <a:p>
            <a:pPr algn="ctr">
              <a:spcBef>
                <a:spcPct val="0"/>
              </a:spcBef>
              <a:buFontTx/>
              <a:buNone/>
              <a:defRPr/>
            </a:pPr>
            <a:r>
              <a:rPr lang="en-US" altLang="en-US" sz="1000" b="1" dirty="0">
                <a:latin typeface="Arial Narrow" pitchFamily="34" charset="0"/>
                <a:cs typeface="Times New Roman" pitchFamily="18" charset="0"/>
              </a:rPr>
              <a:t>Susan Seling</a:t>
            </a:r>
          </a:p>
          <a:p>
            <a:pPr marL="55563">
              <a:spcBef>
                <a:spcPct val="0"/>
              </a:spcBef>
              <a:buNone/>
              <a:tabLst>
                <a:tab pos="55563" algn="l"/>
              </a:tabLst>
              <a:defRPr/>
            </a:pPr>
            <a:r>
              <a:rPr lang="en-US" altLang="en-US" sz="700" dirty="0">
                <a:latin typeface="Arial Narrow" pitchFamily="34" charset="0"/>
                <a:cs typeface="Times New Roman" pitchFamily="18" charset="0"/>
              </a:rPr>
              <a:t> </a:t>
            </a:r>
            <a:r>
              <a:rPr lang="en-US" altLang="en-US" sz="700" dirty="0">
                <a:latin typeface="Arial Narrow" panose="020B0606020202030204" pitchFamily="34" charset="0"/>
                <a:sym typeface="Wingdings" pitchFamily="2" charset="2"/>
              </a:rPr>
              <a:t></a:t>
            </a:r>
            <a:r>
              <a:rPr lang="en-US" altLang="en-US" sz="800" dirty="0">
                <a:latin typeface="Arial Narrow" panose="020B0606020202030204" pitchFamily="34" charset="0"/>
                <a:sym typeface="Wingdings" pitchFamily="2" charset="2"/>
              </a:rPr>
              <a:t> </a:t>
            </a:r>
            <a:r>
              <a:rPr lang="en-US" altLang="en-US" sz="900" dirty="0">
                <a:latin typeface="Arial Narrow" pitchFamily="34" charset="0"/>
                <a:cs typeface="Times New Roman" pitchFamily="18" charset="0"/>
              </a:rPr>
              <a:t>Human Resources Operations</a:t>
            </a:r>
          </a:p>
          <a:p>
            <a:pPr marL="55563">
              <a:spcBef>
                <a:spcPct val="0"/>
              </a:spcBef>
              <a:buNone/>
              <a:tabLst>
                <a:tab pos="55563" algn="l"/>
              </a:tabLst>
              <a:defRPr/>
            </a:pPr>
            <a:r>
              <a:rPr lang="en-US" altLang="en-US" sz="800" dirty="0">
                <a:latin typeface="Arial Narrow" panose="020B0606020202030204" pitchFamily="34" charset="0"/>
                <a:sym typeface="Wingdings" pitchFamily="2" charset="2"/>
              </a:rPr>
              <a:t> </a:t>
            </a: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sym typeface="Wingdings" pitchFamily="2" charset="2"/>
              </a:rPr>
              <a:t> </a:t>
            </a:r>
            <a:r>
              <a:rPr lang="en-US" altLang="en-US" sz="900" dirty="0">
                <a:latin typeface="Arial Narrow" pitchFamily="34" charset="0"/>
                <a:cs typeface="Times New Roman" pitchFamily="18" charset="0"/>
              </a:rPr>
              <a:t>Employee and Labor Relations</a:t>
            </a:r>
          </a:p>
          <a:p>
            <a:pPr marL="55563">
              <a:spcBef>
                <a:spcPct val="0"/>
              </a:spcBef>
              <a:buNone/>
              <a:tabLst>
                <a:tab pos="55563" algn="l"/>
              </a:tabLst>
              <a:defRPr/>
            </a:pPr>
            <a:r>
              <a:rPr lang="en-US" altLang="en-US" sz="800" dirty="0">
                <a:latin typeface="Arial Narrow" panose="020B0606020202030204" pitchFamily="34" charset="0"/>
                <a:sym typeface="Wingdings" pitchFamily="2" charset="2"/>
              </a:rPr>
              <a:t> </a:t>
            </a: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sym typeface="Wingdings" pitchFamily="2" charset="2"/>
              </a:rPr>
              <a:t> </a:t>
            </a:r>
            <a:r>
              <a:rPr lang="en-US" altLang="en-US" sz="900" dirty="0">
                <a:latin typeface="Arial Narrow" pitchFamily="34" charset="0"/>
                <a:cs typeface="Times New Roman" pitchFamily="18" charset="0"/>
              </a:rPr>
              <a:t>Training and Development</a:t>
            </a:r>
          </a:p>
          <a:p>
            <a:pPr marL="55563">
              <a:spcBef>
                <a:spcPct val="0"/>
              </a:spcBef>
              <a:buNone/>
              <a:tabLst>
                <a:tab pos="55563" algn="l"/>
              </a:tabLst>
              <a:defRPr/>
            </a:pPr>
            <a:r>
              <a:rPr lang="en-US" altLang="en-US" sz="700" dirty="0">
                <a:latin typeface="Arial Narrow" panose="020B0606020202030204" pitchFamily="34" charset="0"/>
                <a:cs typeface="Times New Roman" pitchFamily="18" charset="0"/>
                <a:sym typeface="Wingdings" pitchFamily="2" charset="2"/>
              </a:rPr>
              <a:t> </a:t>
            </a: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sym typeface="Wingdings" pitchFamily="2" charset="2"/>
              </a:rPr>
              <a:t> </a:t>
            </a:r>
            <a:r>
              <a:rPr lang="en-US" altLang="en-US" sz="900" dirty="0">
                <a:latin typeface="Arial Narrow" pitchFamily="34" charset="0"/>
                <a:cs typeface="Times New Roman" pitchFamily="18" charset="0"/>
              </a:rPr>
              <a:t>Organization Development</a:t>
            </a:r>
            <a:endParaRPr lang="en-US" altLang="en-US" sz="900" dirty="0">
              <a:latin typeface="Arial Narrow" panose="020B0606020202030204" pitchFamily="34" charset="0"/>
            </a:endParaRPr>
          </a:p>
          <a:p>
            <a:pPr>
              <a:spcBef>
                <a:spcPct val="0"/>
              </a:spcBef>
              <a:buFontTx/>
              <a:buNone/>
              <a:defRPr/>
            </a:pPr>
            <a:endParaRPr lang="en-US" altLang="en-US" sz="900" dirty="0">
              <a:latin typeface="Arial Narrow" pitchFamily="34" charset="0"/>
              <a:cs typeface="Times New Roman" pitchFamily="18" charset="0"/>
            </a:endParaRPr>
          </a:p>
        </p:txBody>
      </p:sp>
      <p:sp>
        <p:nvSpPr>
          <p:cNvPr id="2067" name="Rectangle 25">
            <a:extLst>
              <a:ext uri="{FF2B5EF4-FFF2-40B4-BE49-F238E27FC236}">
                <a16:creationId xmlns:a16="http://schemas.microsoft.com/office/drawing/2014/main" id="{84B1781F-41A8-44E4-99F7-E8F7A752A729}"/>
              </a:ext>
            </a:extLst>
          </p:cNvPr>
          <p:cNvSpPr>
            <a:spLocks noChangeArrowheads="1"/>
          </p:cNvSpPr>
          <p:nvPr/>
        </p:nvSpPr>
        <p:spPr bwMode="auto">
          <a:xfrm>
            <a:off x="3586665" y="1162118"/>
            <a:ext cx="1063222" cy="70393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u="sng" dirty="0">
                <a:latin typeface="Arial Narrow" panose="020B0606020202030204" pitchFamily="34" charset="0"/>
                <a:cs typeface="Times New Roman" pitchFamily="18" charset="0"/>
              </a:rPr>
              <a:t>Special Assistant to the Director</a:t>
            </a:r>
            <a:endParaRPr lang="en-US" altLang="en-US" sz="1100" u="sng" dirty="0">
              <a:latin typeface="Arial Narrow" panose="020B0606020202030204" pitchFamily="34" charset="0"/>
            </a:endParaRPr>
          </a:p>
          <a:p>
            <a:pPr algn="ctr">
              <a:spcBef>
                <a:spcPct val="0"/>
              </a:spcBef>
              <a:buFontTx/>
              <a:buNone/>
              <a:defRPr/>
            </a:pPr>
            <a:r>
              <a:rPr lang="en-US" altLang="en-US" sz="1000" b="1" dirty="0">
                <a:latin typeface="Arial Narrow" pitchFamily="34" charset="0"/>
                <a:cs typeface="Times New Roman" pitchFamily="18" charset="0"/>
              </a:rPr>
              <a:t>Dourakine Rosarion  </a:t>
            </a:r>
            <a:endParaRPr lang="en-US" altLang="en-US" sz="900" dirty="0">
              <a:latin typeface="Arial Narrow" pitchFamily="34" charset="0"/>
              <a:cs typeface="Times New Roman" pitchFamily="18" charset="0"/>
            </a:endParaRPr>
          </a:p>
        </p:txBody>
      </p:sp>
      <p:sp>
        <p:nvSpPr>
          <p:cNvPr id="2084" name="Line 27">
            <a:extLst>
              <a:ext uri="{FF2B5EF4-FFF2-40B4-BE49-F238E27FC236}">
                <a16:creationId xmlns:a16="http://schemas.microsoft.com/office/drawing/2014/main" id="{124E8A41-7A64-4ACE-A6FA-A51020A666EA}"/>
              </a:ext>
            </a:extLst>
          </p:cNvPr>
          <p:cNvSpPr>
            <a:spLocks noChangeShapeType="1"/>
          </p:cNvSpPr>
          <p:nvPr/>
        </p:nvSpPr>
        <p:spPr bwMode="auto">
          <a:xfrm>
            <a:off x="7056438" y="2195513"/>
            <a:ext cx="0" cy="3014662"/>
          </a:xfrm>
          <a:prstGeom prst="line">
            <a:avLst/>
          </a:prstGeom>
          <a:ln w="38100">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88" name="Line 29">
            <a:extLst>
              <a:ext uri="{FF2B5EF4-FFF2-40B4-BE49-F238E27FC236}">
                <a16:creationId xmlns:a16="http://schemas.microsoft.com/office/drawing/2014/main" id="{D712B94E-EEAB-4BB8-8753-8AC4C77FF43A}"/>
              </a:ext>
            </a:extLst>
          </p:cNvPr>
          <p:cNvSpPr>
            <a:spLocks noChangeShapeType="1"/>
          </p:cNvSpPr>
          <p:nvPr/>
        </p:nvSpPr>
        <p:spPr bwMode="auto">
          <a:xfrm>
            <a:off x="4267201" y="5210175"/>
            <a:ext cx="5383213" cy="0"/>
          </a:xfrm>
          <a:prstGeom prst="line">
            <a:avLst/>
          </a:prstGeom>
          <a:ln w="38100">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56" name="Line 6">
            <a:extLst>
              <a:ext uri="{FF2B5EF4-FFF2-40B4-BE49-F238E27FC236}">
                <a16:creationId xmlns:a16="http://schemas.microsoft.com/office/drawing/2014/main" id="{91615C03-9533-424C-BAAE-4A877DCB1BD4}"/>
              </a:ext>
            </a:extLst>
          </p:cNvPr>
          <p:cNvSpPr>
            <a:spLocks noChangeShapeType="1"/>
          </p:cNvSpPr>
          <p:nvPr/>
        </p:nvSpPr>
        <p:spPr bwMode="auto">
          <a:xfrm>
            <a:off x="4319588" y="2195514"/>
            <a:ext cx="0" cy="111125"/>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69" name="Rectangle 28">
            <a:extLst>
              <a:ext uri="{FF2B5EF4-FFF2-40B4-BE49-F238E27FC236}">
                <a16:creationId xmlns:a16="http://schemas.microsoft.com/office/drawing/2014/main" id="{E5218F50-64B8-49AD-8A0B-EAA774FFC20C}"/>
              </a:ext>
            </a:extLst>
          </p:cNvPr>
          <p:cNvSpPr>
            <a:spLocks noChangeArrowheads="1"/>
          </p:cNvSpPr>
          <p:nvPr/>
        </p:nvSpPr>
        <p:spPr bwMode="auto">
          <a:xfrm>
            <a:off x="4773614" y="591761"/>
            <a:ext cx="2644775" cy="1206113"/>
          </a:xfrm>
          <a:prstGeom prst="rect">
            <a:avLst/>
          </a:prstGeom>
          <a:solidFill>
            <a:schemeClr val="accent2">
              <a:lumMod val="50000"/>
            </a:schemeClr>
          </a:solidFill>
          <a:ln>
            <a:headEnd/>
            <a:tailEnd/>
          </a:ln>
        </p:spPr>
        <p:style>
          <a:lnRef idx="0">
            <a:schemeClr val="dk1"/>
          </a:lnRef>
          <a:fillRef idx="3">
            <a:schemeClr val="dk1"/>
          </a:fillRef>
          <a:effectRef idx="3">
            <a:schemeClr val="dk1"/>
          </a:effectRef>
          <a:fontRef idx="minor">
            <a:schemeClr val="lt1"/>
          </a:fontRef>
        </p:style>
        <p:txBody>
          <a:bodyPr anchor="ctr"/>
          <a:lstStyle>
            <a:lvl1pPr eaLnBrk="0" hangingPunct="0">
              <a:spcBef>
                <a:spcPct val="20000"/>
              </a:spcBef>
              <a:buChar char="•"/>
              <a:tabLst>
                <a:tab pos="114300" algn="l"/>
              </a:tabLst>
              <a:defRPr sz="3200">
                <a:solidFill>
                  <a:schemeClr val="tx1"/>
                </a:solidFill>
                <a:latin typeface="Arial" charset="0"/>
              </a:defRPr>
            </a:lvl1pPr>
            <a:lvl2pPr marL="742950" indent="-285750" eaLnBrk="0" hangingPunct="0">
              <a:spcBef>
                <a:spcPct val="20000"/>
              </a:spcBef>
              <a:buChar char="–"/>
              <a:tabLst>
                <a:tab pos="114300" algn="l"/>
              </a:tabLst>
              <a:defRPr sz="2800">
                <a:solidFill>
                  <a:schemeClr val="tx1"/>
                </a:solidFill>
                <a:latin typeface="Arial" charset="0"/>
              </a:defRPr>
            </a:lvl2pPr>
            <a:lvl3pPr marL="1143000" indent="-228600" eaLnBrk="0" hangingPunct="0">
              <a:spcBef>
                <a:spcPct val="20000"/>
              </a:spcBef>
              <a:buChar char="•"/>
              <a:tabLst>
                <a:tab pos="114300" algn="l"/>
              </a:tabLst>
              <a:defRPr sz="2400">
                <a:solidFill>
                  <a:schemeClr val="tx1"/>
                </a:solidFill>
                <a:latin typeface="Arial" charset="0"/>
              </a:defRPr>
            </a:lvl3pPr>
            <a:lvl4pPr marL="1600200" indent="-228600" eaLnBrk="0" hangingPunct="0">
              <a:spcBef>
                <a:spcPct val="20000"/>
              </a:spcBef>
              <a:buChar char="–"/>
              <a:tabLst>
                <a:tab pos="114300" algn="l"/>
              </a:tabLst>
              <a:defRPr sz="2000">
                <a:solidFill>
                  <a:schemeClr val="tx1"/>
                </a:solidFill>
                <a:latin typeface="Arial" charset="0"/>
              </a:defRPr>
            </a:lvl4pPr>
            <a:lvl5pPr marL="2057400" indent="-228600" eaLnBrk="0" hangingPunct="0">
              <a:spcBef>
                <a:spcPct val="20000"/>
              </a:spcBef>
              <a:buChar char="»"/>
              <a:tabLst>
                <a:tab pos="1143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143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143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143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14300" algn="l"/>
              </a:tabLst>
              <a:defRPr sz="2000">
                <a:solidFill>
                  <a:schemeClr val="tx1"/>
                </a:solidFill>
                <a:latin typeface="Arial" charset="0"/>
              </a:defRPr>
            </a:lvl9pPr>
          </a:lstStyle>
          <a:p>
            <a:pPr algn="ctr" eaLnBrk="1" hangingPunct="1">
              <a:spcBef>
                <a:spcPct val="0"/>
              </a:spcBef>
              <a:buFontTx/>
              <a:buNone/>
              <a:defRPr/>
            </a:pPr>
            <a:r>
              <a:rPr lang="en-US" altLang="en-US" sz="1000" b="1" dirty="0">
                <a:solidFill>
                  <a:schemeClr val="bg1"/>
                </a:solidFill>
                <a:latin typeface="Arial Narrow" panose="020B0606020202030204" pitchFamily="34" charset="0"/>
                <a:cs typeface="Times New Roman" pitchFamily="18" charset="0"/>
              </a:rPr>
              <a:t>Office of the Director</a:t>
            </a:r>
            <a:endParaRPr lang="en-US" altLang="en-US" sz="1100" b="1" dirty="0">
              <a:solidFill>
                <a:schemeClr val="bg1"/>
              </a:solidFill>
              <a:latin typeface="Arial Narrow" panose="020B0606020202030204" pitchFamily="34" charset="0"/>
            </a:endParaRPr>
          </a:p>
          <a:p>
            <a:pPr algn="ctr">
              <a:spcBef>
                <a:spcPct val="0"/>
              </a:spcBef>
              <a:spcAft>
                <a:spcPts val="400"/>
              </a:spcAft>
              <a:buNone/>
              <a:defRPr/>
            </a:pPr>
            <a:r>
              <a:rPr lang="en-US" altLang="en-US" sz="1000" b="1" dirty="0">
                <a:solidFill>
                  <a:schemeClr val="bg1"/>
                </a:solidFill>
                <a:latin typeface="Arial Narrow" pitchFamily="34" charset="0"/>
                <a:cs typeface="Times New Roman" pitchFamily="18" charset="0"/>
              </a:rPr>
              <a:t>Raymond L. Crowel, Psy.D., Director</a:t>
            </a:r>
          </a:p>
          <a:p>
            <a:pPr>
              <a:spcBef>
                <a:spcPct val="0"/>
              </a:spcBef>
              <a:buFontTx/>
              <a:buNone/>
              <a:defRPr/>
            </a:pPr>
            <a:r>
              <a:rPr lang="en-US" altLang="en-US" sz="700" b="1" dirty="0">
                <a:solidFill>
                  <a:schemeClr val="bg1"/>
                </a:solidFill>
                <a:latin typeface="Arial Narrow" panose="020B0606020202030204" pitchFamily="34" charset="0"/>
                <a:cs typeface="Times New Roman" pitchFamily="18" charset="0"/>
                <a:sym typeface="Wingdings" pitchFamily="2" charset="2"/>
              </a:rPr>
              <a:t></a:t>
            </a:r>
            <a:r>
              <a:rPr lang="en-US" altLang="en-US" sz="900" b="1" dirty="0">
                <a:solidFill>
                  <a:schemeClr val="bg1"/>
                </a:solidFill>
                <a:latin typeface="Arial Narrow" pitchFamily="34" charset="0"/>
                <a:cs typeface="Times New Roman" pitchFamily="18" charset="0"/>
              </a:rPr>
              <a:t> Policy Oversight and Integration</a:t>
            </a:r>
            <a:endParaRPr lang="en-US" altLang="en-US" sz="900" b="1" dirty="0">
              <a:solidFill>
                <a:schemeClr val="bg1"/>
              </a:solidFill>
              <a:latin typeface="Arial Narrow" panose="020B0606020202030204" pitchFamily="34" charset="0"/>
            </a:endParaRPr>
          </a:p>
          <a:p>
            <a:pPr>
              <a:spcBef>
                <a:spcPct val="0"/>
              </a:spcBef>
              <a:buFontTx/>
              <a:buNone/>
              <a:defRPr/>
            </a:pPr>
            <a:r>
              <a:rPr lang="en-US" altLang="en-US" sz="700" b="1" dirty="0">
                <a:solidFill>
                  <a:schemeClr val="bg1"/>
                </a:solidFill>
                <a:latin typeface="Arial Narrow" panose="020B0606020202030204" pitchFamily="34" charset="0"/>
                <a:cs typeface="Times New Roman" pitchFamily="18" charset="0"/>
                <a:sym typeface="Wingdings" pitchFamily="2" charset="2"/>
              </a:rPr>
              <a:t></a:t>
            </a:r>
            <a:r>
              <a:rPr lang="en-US" altLang="en-US" sz="700" b="1" dirty="0">
                <a:solidFill>
                  <a:schemeClr val="bg1"/>
                </a:solidFill>
                <a:latin typeface="Arial Narrow" panose="020B0606020202030204" pitchFamily="34" charset="0"/>
              </a:rPr>
              <a:t> </a:t>
            </a:r>
            <a:r>
              <a:rPr lang="en-US" altLang="en-US" sz="900" b="1" dirty="0">
                <a:solidFill>
                  <a:schemeClr val="bg1"/>
                </a:solidFill>
                <a:latin typeface="Arial Narrow" pitchFamily="34" charset="0"/>
                <a:cs typeface="Times New Roman" pitchFamily="18" charset="0"/>
              </a:rPr>
              <a:t>Public Information</a:t>
            </a:r>
            <a:endParaRPr lang="en-US" altLang="en-US" sz="900" b="1" dirty="0">
              <a:solidFill>
                <a:schemeClr val="bg1"/>
              </a:solidFill>
              <a:latin typeface="Arial Narrow" panose="020B0606020202030204" pitchFamily="34" charset="0"/>
            </a:endParaRPr>
          </a:p>
          <a:p>
            <a:pPr>
              <a:spcBef>
                <a:spcPct val="0"/>
              </a:spcBef>
              <a:buFontTx/>
              <a:buNone/>
              <a:defRPr/>
            </a:pPr>
            <a:r>
              <a:rPr lang="en-US" altLang="en-US" sz="700" b="1" dirty="0">
                <a:solidFill>
                  <a:schemeClr val="bg1"/>
                </a:solidFill>
                <a:latin typeface="Arial Narrow" panose="020B0606020202030204" pitchFamily="34" charset="0"/>
                <a:cs typeface="Times New Roman" pitchFamily="18" charset="0"/>
                <a:sym typeface="Wingdings" pitchFamily="2" charset="2"/>
              </a:rPr>
              <a:t></a:t>
            </a:r>
            <a:r>
              <a:rPr lang="en-US" altLang="en-US" sz="700" b="1" dirty="0">
                <a:solidFill>
                  <a:schemeClr val="bg1"/>
                </a:solidFill>
                <a:latin typeface="Arial Narrow" panose="020B0606020202030204" pitchFamily="34" charset="0"/>
              </a:rPr>
              <a:t> </a:t>
            </a:r>
            <a:r>
              <a:rPr lang="en-US" altLang="en-US" sz="900" b="1" dirty="0">
                <a:solidFill>
                  <a:schemeClr val="bg1"/>
                </a:solidFill>
                <a:latin typeface="Arial Narrow" pitchFamily="34" charset="0"/>
                <a:cs typeface="Times New Roman" pitchFamily="18" charset="0"/>
              </a:rPr>
              <a:t>Special Initiatives</a:t>
            </a:r>
            <a:endParaRPr lang="en-US" altLang="en-US" sz="900" b="1" dirty="0">
              <a:solidFill>
                <a:schemeClr val="bg1"/>
              </a:solidFill>
              <a:latin typeface="Arial Narrow" panose="020B0606020202030204" pitchFamily="34" charset="0"/>
            </a:endParaRPr>
          </a:p>
          <a:p>
            <a:pPr>
              <a:spcBef>
                <a:spcPct val="0"/>
              </a:spcBef>
              <a:buFontTx/>
              <a:buNone/>
              <a:defRPr/>
            </a:pPr>
            <a:r>
              <a:rPr lang="en-US" altLang="en-US" sz="700" b="1" dirty="0">
                <a:solidFill>
                  <a:schemeClr val="bg1"/>
                </a:solidFill>
                <a:latin typeface="Arial Narrow" panose="020B0606020202030204" pitchFamily="34" charset="0"/>
                <a:sym typeface="Wingdings" pitchFamily="2" charset="2"/>
              </a:rPr>
              <a:t></a:t>
            </a:r>
            <a:r>
              <a:rPr lang="en-US" altLang="en-US" sz="700" b="1" dirty="0">
                <a:solidFill>
                  <a:schemeClr val="bg1"/>
                </a:solidFill>
                <a:latin typeface="Arial Narrow" panose="020B0606020202030204" pitchFamily="34" charset="0"/>
              </a:rPr>
              <a:t> </a:t>
            </a:r>
            <a:r>
              <a:rPr lang="en-US" altLang="en-US" sz="900" b="1" dirty="0">
                <a:solidFill>
                  <a:schemeClr val="bg1"/>
                </a:solidFill>
                <a:latin typeface="Arial Narrow" pitchFamily="34" charset="0"/>
                <a:cs typeface="Times New Roman" pitchFamily="18" charset="0"/>
              </a:rPr>
              <a:t>Advisory Boards, Commissions and Committees</a:t>
            </a:r>
          </a:p>
        </p:txBody>
      </p:sp>
      <p:sp>
        <p:nvSpPr>
          <p:cNvPr id="2057" name="Line 7">
            <a:extLst>
              <a:ext uri="{FF2B5EF4-FFF2-40B4-BE49-F238E27FC236}">
                <a16:creationId xmlns:a16="http://schemas.microsoft.com/office/drawing/2014/main" id="{648089DE-6BFB-4DAE-BFF6-2C7E01243560}"/>
              </a:ext>
            </a:extLst>
          </p:cNvPr>
          <p:cNvSpPr>
            <a:spLocks noChangeShapeType="1"/>
          </p:cNvSpPr>
          <p:nvPr/>
        </p:nvSpPr>
        <p:spPr bwMode="auto">
          <a:xfrm>
            <a:off x="2506664" y="2195513"/>
            <a:ext cx="7253287" cy="0"/>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59" name="Line 9">
            <a:extLst>
              <a:ext uri="{FF2B5EF4-FFF2-40B4-BE49-F238E27FC236}">
                <a16:creationId xmlns:a16="http://schemas.microsoft.com/office/drawing/2014/main" id="{C4DB05C6-0AE2-4065-9E41-3D594E14CE75}"/>
              </a:ext>
            </a:extLst>
          </p:cNvPr>
          <p:cNvSpPr>
            <a:spLocks noChangeShapeType="1"/>
          </p:cNvSpPr>
          <p:nvPr/>
        </p:nvSpPr>
        <p:spPr bwMode="auto">
          <a:xfrm flipH="1">
            <a:off x="7947025" y="2198689"/>
            <a:ext cx="0" cy="103187"/>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60" name="Line 10">
            <a:extLst>
              <a:ext uri="{FF2B5EF4-FFF2-40B4-BE49-F238E27FC236}">
                <a16:creationId xmlns:a16="http://schemas.microsoft.com/office/drawing/2014/main" id="{6785B42E-D00B-4573-89E7-DB3A9730FF5A}"/>
              </a:ext>
            </a:extLst>
          </p:cNvPr>
          <p:cNvSpPr>
            <a:spLocks noChangeShapeType="1"/>
          </p:cNvSpPr>
          <p:nvPr/>
        </p:nvSpPr>
        <p:spPr bwMode="auto">
          <a:xfrm>
            <a:off x="2506663" y="2179639"/>
            <a:ext cx="0" cy="122237"/>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61" name="Line 11">
            <a:extLst>
              <a:ext uri="{FF2B5EF4-FFF2-40B4-BE49-F238E27FC236}">
                <a16:creationId xmlns:a16="http://schemas.microsoft.com/office/drawing/2014/main" id="{212F18DD-A1BD-45FE-960A-3499C4B08127}"/>
              </a:ext>
            </a:extLst>
          </p:cNvPr>
          <p:cNvSpPr>
            <a:spLocks noChangeShapeType="1"/>
          </p:cNvSpPr>
          <p:nvPr/>
        </p:nvSpPr>
        <p:spPr bwMode="auto">
          <a:xfrm>
            <a:off x="9750425" y="2185989"/>
            <a:ext cx="0" cy="149225"/>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4" name="Rectangle 19">
            <a:extLst>
              <a:ext uri="{FF2B5EF4-FFF2-40B4-BE49-F238E27FC236}">
                <a16:creationId xmlns:a16="http://schemas.microsoft.com/office/drawing/2014/main" id="{16A86A80-6B3C-4253-B454-12D5230BCE93}"/>
              </a:ext>
            </a:extLst>
          </p:cNvPr>
          <p:cNvSpPr>
            <a:spLocks noChangeArrowheads="1"/>
          </p:cNvSpPr>
          <p:nvPr/>
        </p:nvSpPr>
        <p:spPr bwMode="auto">
          <a:xfrm>
            <a:off x="3421065" y="2280592"/>
            <a:ext cx="1793873" cy="281463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marL="57150" indent="-57150" eaLnBrk="0" hangingPunct="0">
              <a:spcBef>
                <a:spcPct val="20000"/>
              </a:spcBef>
              <a:buChar char="•"/>
              <a:defRPr sz="3200">
                <a:solidFill>
                  <a:schemeClr val="tx1"/>
                </a:solidFill>
                <a:latin typeface="Arial" charset="0"/>
              </a:defRPr>
            </a:lvl1pPr>
            <a:lvl2pPr marL="285750" indent="-1143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itchFamily="34" charset="0"/>
                <a:cs typeface="Times New Roman" pitchFamily="18" charset="0"/>
              </a:rPr>
              <a:t>Aging and Disabilities Services</a:t>
            </a:r>
            <a:endParaRPr lang="en-US" altLang="en-US" sz="1100" b="1" dirty="0"/>
          </a:p>
          <a:p>
            <a:pPr algn="ctr">
              <a:spcBef>
                <a:spcPct val="0"/>
              </a:spcBef>
              <a:spcAft>
                <a:spcPts val="400"/>
              </a:spcAft>
              <a:buNone/>
              <a:defRPr/>
            </a:pPr>
            <a:r>
              <a:rPr lang="en-US" altLang="en-US" sz="1000" b="1" dirty="0">
                <a:latin typeface="Arial Narrow" pitchFamily="34" charset="0"/>
                <a:cs typeface="Times New Roman" pitchFamily="18" charset="0"/>
              </a:rPr>
              <a:t>Odile Brunetto, Ed.D., Chief</a:t>
            </a:r>
          </a:p>
          <a:p>
            <a:pPr>
              <a:spcBef>
                <a:spcPct val="0"/>
              </a:spcBef>
              <a:buFont typeface="Wingdings" pitchFamily="2" charset="2"/>
              <a:buChar char="l"/>
              <a:defRPr/>
            </a:pPr>
            <a:r>
              <a:rPr lang="en-US" altLang="en-US" sz="800" dirty="0">
                <a:latin typeface="Arial Narrow" pitchFamily="34" charset="0"/>
                <a:cs typeface="Times New Roman" pitchFamily="18" charset="0"/>
                <a:sym typeface="Wingdings" pitchFamily="2" charset="2"/>
              </a:rPr>
              <a:t> Area Agency on Aging</a:t>
            </a:r>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Aging and Disability Resource Unit</a:t>
            </a:r>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Senior Nutrition Program</a:t>
            </a:r>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Long-Term Care Ombudsman</a:t>
            </a:r>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Health and Wellness Programs</a:t>
            </a:r>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Assisted Living Services </a:t>
            </a:r>
          </a:p>
          <a:p>
            <a:pPr>
              <a:spcBef>
                <a:spcPct val="0"/>
              </a:spcBef>
              <a:buFontTx/>
              <a:buNone/>
              <a:defRPr/>
            </a:pPr>
            <a:r>
              <a:rPr lang="en-US" altLang="en-US" sz="700" dirty="0">
                <a:sym typeface="Wingdings" pitchFamily="2" charset="2"/>
              </a:rPr>
              <a:t></a:t>
            </a:r>
            <a:r>
              <a:rPr lang="en-US" altLang="en-US" sz="800" dirty="0">
                <a:sym typeface="Wingdings" pitchFamily="2" charset="2"/>
              </a:rPr>
              <a:t> </a:t>
            </a:r>
            <a:r>
              <a:rPr lang="en-US" altLang="en-US" sz="800" dirty="0">
                <a:latin typeface="Arial Narrow" pitchFamily="34" charset="0"/>
                <a:cs typeface="Times New Roman" pitchFamily="18" charset="0"/>
              </a:rPr>
              <a:t>Home and Community Support Services</a:t>
            </a:r>
            <a:endParaRPr lang="en-US" altLang="en-US" sz="1100" dirty="0"/>
          </a:p>
          <a:p>
            <a:pPr marL="228600" lvl="1">
              <a:spcBef>
                <a:spcPct val="0"/>
              </a:spcBef>
              <a:buClr>
                <a:srgbClr val="000066"/>
              </a:buClr>
              <a:buSzPct val="60000"/>
              <a:buFont typeface="Wingdings" pitchFamily="2" charset="2"/>
              <a:buChar char="¡"/>
              <a:defRPr/>
            </a:pPr>
            <a:r>
              <a:rPr lang="en-US" altLang="en-US" sz="800" dirty="0">
                <a:latin typeface="Arial Narrow" pitchFamily="34" charset="0"/>
                <a:cs typeface="Times New Roman" pitchFamily="18" charset="0"/>
              </a:rPr>
              <a:t>Community Support Network/Disability Services</a:t>
            </a:r>
          </a:p>
          <a:p>
            <a:pPr marL="228600" lvl="1">
              <a:spcBef>
                <a:spcPct val="0"/>
              </a:spcBef>
              <a:buClr>
                <a:srgbClr val="000066"/>
              </a:buClr>
              <a:buSzPct val="60000"/>
              <a:buFont typeface="Wingdings" pitchFamily="2" charset="2"/>
              <a:buChar char="¡"/>
              <a:defRPr/>
            </a:pPr>
            <a:r>
              <a:rPr lang="en-US" altLang="en-US" sz="800" dirty="0">
                <a:uFill>
                  <a:solidFill>
                    <a:srgbClr val="C00000"/>
                  </a:solidFill>
                </a:uFill>
                <a:latin typeface="Arial Narrow" pitchFamily="34" charset="0"/>
                <a:cs typeface="Times New Roman" pitchFamily="18" charset="0"/>
              </a:rPr>
              <a:t>Home Care | In-home Aide Service</a:t>
            </a:r>
          </a:p>
          <a:p>
            <a:pPr marL="228600" lvl="1">
              <a:spcBef>
                <a:spcPct val="0"/>
              </a:spcBef>
              <a:buClr>
                <a:srgbClr val="000066"/>
              </a:buClr>
              <a:buSzPct val="60000"/>
              <a:buFont typeface="Wingdings" pitchFamily="2" charset="2"/>
              <a:buChar char="¡"/>
              <a:defRPr/>
            </a:pPr>
            <a:r>
              <a:rPr lang="en-US" altLang="en-US" sz="800" dirty="0">
                <a:uFill>
                  <a:solidFill>
                    <a:srgbClr val="C00000"/>
                  </a:solidFill>
                </a:uFill>
                <a:latin typeface="Arial Narrow" pitchFamily="34" charset="0"/>
                <a:cs typeface="Times New Roman" pitchFamily="18" charset="0"/>
              </a:rPr>
              <a:t>Adult Protective Services</a:t>
            </a:r>
          </a:p>
          <a:p>
            <a:pPr marL="228600" lvl="1">
              <a:spcBef>
                <a:spcPct val="0"/>
              </a:spcBef>
              <a:buClr>
                <a:srgbClr val="000066"/>
              </a:buClr>
              <a:buSzPct val="60000"/>
              <a:buFont typeface="Wingdings" pitchFamily="2" charset="2"/>
              <a:buChar char="¡"/>
              <a:defRPr/>
            </a:pPr>
            <a:r>
              <a:rPr lang="en-US" altLang="en-US" sz="800" dirty="0">
                <a:uFill>
                  <a:solidFill>
                    <a:srgbClr val="C00000"/>
                  </a:solidFill>
                </a:uFill>
                <a:latin typeface="Arial Narrow" pitchFamily="34" charset="0"/>
                <a:cs typeface="Times New Roman" pitchFamily="18" charset="0"/>
              </a:rPr>
              <a:t>Social Services to Adults</a:t>
            </a:r>
          </a:p>
          <a:p>
            <a:pPr marL="0" indent="0">
              <a:spcBef>
                <a:spcPct val="0"/>
              </a:spcBef>
              <a:buClr>
                <a:srgbClr val="000066"/>
              </a:buClr>
              <a:buSzPct val="60000"/>
              <a:buNone/>
              <a:defRPr/>
            </a:pPr>
            <a:r>
              <a:rPr lang="en-US" altLang="en-US" sz="700" dirty="0">
                <a:sym typeface="Wingdings" pitchFamily="2" charset="2"/>
              </a:rPr>
              <a:t></a:t>
            </a:r>
            <a:r>
              <a:rPr lang="en-US" altLang="en-US" sz="800" dirty="0">
                <a:sym typeface="Wingdings" pitchFamily="2" charset="2"/>
              </a:rPr>
              <a:t> </a:t>
            </a:r>
            <a:r>
              <a:rPr lang="en-US" altLang="en-US" sz="800" dirty="0">
                <a:latin typeface="Arial Narrow" pitchFamily="34" charset="0"/>
                <a:cs typeface="Times New Roman" pitchFamily="18" charset="0"/>
              </a:rPr>
              <a:t>Mass Care Disaster Response</a:t>
            </a:r>
          </a:p>
          <a:p>
            <a:pPr marL="0" indent="0">
              <a:spcBef>
                <a:spcPct val="0"/>
              </a:spcBef>
              <a:buNone/>
              <a:defRPr/>
            </a:pPr>
            <a:r>
              <a:rPr lang="en-US" altLang="en-US" sz="700" dirty="0">
                <a:sym typeface="Wingdings" pitchFamily="2" charset="2"/>
              </a:rPr>
              <a:t> </a:t>
            </a:r>
            <a:r>
              <a:rPr lang="en-US" altLang="en-US" sz="800" dirty="0">
                <a:latin typeface="Arial Narrow" pitchFamily="34" charset="0"/>
                <a:cs typeface="Times New Roman" pitchFamily="18" charset="0"/>
              </a:rPr>
              <a:t>Boards and Commissions</a:t>
            </a:r>
            <a:endParaRPr lang="en-US" altLang="en-US" sz="1100" dirty="0"/>
          </a:p>
          <a:p>
            <a:pPr marL="182880" lvl="1" indent="-109728">
              <a:spcBef>
                <a:spcPct val="0"/>
              </a:spcBef>
              <a:buClr>
                <a:srgbClr val="000066"/>
              </a:buClr>
              <a:buSzPct val="65000"/>
              <a:buFont typeface="Wingdings" pitchFamily="2" charset="2"/>
              <a:buChar char="¡"/>
              <a:defRPr/>
            </a:pPr>
            <a:r>
              <a:rPr lang="en-US" altLang="en-US" sz="750" dirty="0">
                <a:latin typeface="Arial Narrow" pitchFamily="34" charset="0"/>
                <a:cs typeface="Times New Roman" pitchFamily="18" charset="0"/>
              </a:rPr>
              <a:t>Commission on Aging</a:t>
            </a:r>
            <a:endParaRPr lang="en-US" altLang="en-US" sz="750" dirty="0"/>
          </a:p>
          <a:p>
            <a:pPr marL="182880" lvl="1" indent="-109728">
              <a:spcBef>
                <a:spcPct val="0"/>
              </a:spcBef>
              <a:buClr>
                <a:srgbClr val="000066"/>
              </a:buClr>
              <a:buSzPct val="65000"/>
              <a:buFont typeface="Wingdings" pitchFamily="2" charset="2"/>
              <a:buChar char="¡"/>
              <a:defRPr/>
            </a:pPr>
            <a:r>
              <a:rPr lang="en-US" altLang="en-US" sz="750" dirty="0">
                <a:latin typeface="Arial Narrow" pitchFamily="34" charset="0"/>
                <a:cs typeface="Times New Roman" pitchFamily="18" charset="0"/>
              </a:rPr>
              <a:t>Commission on People with Disabilities </a:t>
            </a:r>
          </a:p>
          <a:p>
            <a:pPr marL="182880" lvl="1" indent="-109728">
              <a:spcBef>
                <a:spcPct val="0"/>
              </a:spcBef>
              <a:buClr>
                <a:srgbClr val="000066"/>
              </a:buClr>
              <a:buSzPct val="65000"/>
              <a:buFont typeface="Wingdings" pitchFamily="2" charset="2"/>
              <a:buChar char="¡"/>
              <a:defRPr/>
            </a:pPr>
            <a:r>
              <a:rPr lang="en-US" altLang="en-US" sz="750" dirty="0">
                <a:latin typeface="Arial Narrow" pitchFamily="34" charset="0"/>
                <a:cs typeface="Times New Roman" pitchFamily="18" charset="0"/>
              </a:rPr>
              <a:t>Commission on Veterans Affairs</a:t>
            </a:r>
          </a:p>
          <a:p>
            <a:pPr marL="182880" lvl="1" indent="-109728">
              <a:spcBef>
                <a:spcPct val="0"/>
              </a:spcBef>
              <a:buClr>
                <a:srgbClr val="000066"/>
              </a:buClr>
              <a:buSzPct val="65000"/>
              <a:buFont typeface="Wingdings" pitchFamily="2" charset="2"/>
              <a:buChar char="¡"/>
              <a:defRPr/>
            </a:pPr>
            <a:r>
              <a:rPr lang="en-US" altLang="en-US" sz="750" dirty="0">
                <a:uFill>
                  <a:solidFill>
                    <a:srgbClr val="C00000"/>
                  </a:solidFill>
                </a:uFill>
                <a:latin typeface="Arial Narrow" pitchFamily="34" charset="0"/>
                <a:cs typeface="Times New Roman" pitchFamily="18" charset="0"/>
              </a:rPr>
              <a:t>Adult Public Guardianship Review Board</a:t>
            </a:r>
          </a:p>
        </p:txBody>
      </p:sp>
      <p:sp>
        <p:nvSpPr>
          <p:cNvPr id="2062" name="Rectangle 20">
            <a:extLst>
              <a:ext uri="{FF2B5EF4-FFF2-40B4-BE49-F238E27FC236}">
                <a16:creationId xmlns:a16="http://schemas.microsoft.com/office/drawing/2014/main" id="{CD8DC9DC-2597-4D48-B704-5BC28267F4F6}"/>
              </a:ext>
            </a:extLst>
          </p:cNvPr>
          <p:cNvSpPr>
            <a:spLocks noChangeArrowheads="1"/>
          </p:cNvSpPr>
          <p:nvPr/>
        </p:nvSpPr>
        <p:spPr bwMode="auto">
          <a:xfrm>
            <a:off x="5306431" y="2273301"/>
            <a:ext cx="1668457" cy="28162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228600" algn="l"/>
              </a:tabLst>
              <a:defRPr sz="3200">
                <a:solidFill>
                  <a:schemeClr val="tx1"/>
                </a:solidFill>
                <a:latin typeface="Arial" charset="0"/>
              </a:defRPr>
            </a:lvl1pPr>
            <a:lvl2pPr marL="228600" indent="-114300" eaLnBrk="0" hangingPunct="0">
              <a:spcBef>
                <a:spcPct val="20000"/>
              </a:spcBef>
              <a:buChar char="–"/>
              <a:tabLst>
                <a:tab pos="228600" algn="l"/>
              </a:tabLst>
              <a:defRPr sz="2800">
                <a:solidFill>
                  <a:schemeClr val="tx1"/>
                </a:solidFill>
                <a:latin typeface="Arial" charset="0"/>
              </a:defRPr>
            </a:lvl2pPr>
            <a:lvl3pPr marL="1143000" indent="-228600" eaLnBrk="0" hangingPunct="0">
              <a:spcBef>
                <a:spcPct val="20000"/>
              </a:spcBef>
              <a:buChar char="•"/>
              <a:tabLst>
                <a:tab pos="228600" algn="l"/>
              </a:tabLst>
              <a:defRPr sz="2400">
                <a:solidFill>
                  <a:schemeClr val="tx1"/>
                </a:solidFill>
                <a:latin typeface="Arial" charset="0"/>
              </a:defRPr>
            </a:lvl3pPr>
            <a:lvl4pPr marL="1600200" indent="-228600" eaLnBrk="0" hangingPunct="0">
              <a:spcBef>
                <a:spcPct val="20000"/>
              </a:spcBef>
              <a:buChar char="–"/>
              <a:tabLst>
                <a:tab pos="228600" algn="l"/>
              </a:tabLst>
              <a:defRPr sz="2000">
                <a:solidFill>
                  <a:schemeClr val="tx1"/>
                </a:solidFill>
                <a:latin typeface="Arial" charset="0"/>
              </a:defRPr>
            </a:lvl4pPr>
            <a:lvl5pPr marL="2057400" indent="-228600" eaLnBrk="0" hangingPunct="0">
              <a:spcBef>
                <a:spcPct val="20000"/>
              </a:spcBef>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itchFamily="34" charset="0"/>
                <a:cs typeface="Times New Roman" pitchFamily="18" charset="0"/>
              </a:rPr>
              <a:t>Behavioral Health </a:t>
            </a:r>
            <a:br>
              <a:rPr lang="en-US" altLang="en-US" sz="1000" b="1" dirty="0">
                <a:latin typeface="Arial Narrow" pitchFamily="34" charset="0"/>
                <a:cs typeface="Times New Roman" pitchFamily="18" charset="0"/>
              </a:rPr>
            </a:br>
            <a:r>
              <a:rPr lang="en-US" altLang="en-US" sz="1000" b="1" dirty="0">
                <a:latin typeface="Arial Narrow" pitchFamily="34" charset="0"/>
                <a:cs typeface="Times New Roman" pitchFamily="18" charset="0"/>
              </a:rPr>
              <a:t>and Crisis Services</a:t>
            </a:r>
            <a:endParaRPr lang="en-US" altLang="en-US" sz="1100" b="1" dirty="0"/>
          </a:p>
          <a:p>
            <a:pPr algn="ctr">
              <a:spcBef>
                <a:spcPct val="0"/>
              </a:spcBef>
              <a:spcAft>
                <a:spcPts val="400"/>
              </a:spcAft>
              <a:buNone/>
              <a:defRPr/>
            </a:pPr>
            <a:r>
              <a:rPr lang="en-US" altLang="en-US" sz="1000" b="1" dirty="0">
                <a:latin typeface="Arial Narrow" pitchFamily="34" charset="0"/>
                <a:cs typeface="Times New Roman" pitchFamily="18" charset="0"/>
              </a:rPr>
              <a:t>Rolando Santiago, Chief</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Mental Health Services</a:t>
            </a:r>
            <a:endParaRPr lang="en-US" altLang="en-US" sz="1100" dirty="0"/>
          </a:p>
          <a:p>
            <a:pPr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Adults and Seniors</a:t>
            </a:r>
          </a:p>
          <a:p>
            <a:pPr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Children and Adolescents</a:t>
            </a:r>
          </a:p>
          <a:p>
            <a:pPr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Multicultural Mental Health Services</a:t>
            </a:r>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Local Behavioral Health Authority</a:t>
            </a:r>
            <a:endParaRPr lang="en-US" altLang="en-US" sz="1100" dirty="0"/>
          </a:p>
          <a:p>
            <a:pPr marL="115888" indent="-115888">
              <a:spcBef>
                <a:spcPct val="0"/>
              </a:spcBef>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Substance Abuse/Addiction Services</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Crisis Stabilization</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Juvenile Justice</a:t>
            </a:r>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Partner Abuse</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Victim Abuse</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Boards and Commissions</a:t>
            </a:r>
            <a:endParaRPr lang="en-US" altLang="en-US" sz="1100" dirty="0"/>
          </a:p>
          <a:p>
            <a:pPr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Alcohol and Other Drug Abuse Advisory Committee</a:t>
            </a:r>
          </a:p>
          <a:p>
            <a:pPr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Mental Health Advisory Committee</a:t>
            </a:r>
          </a:p>
        </p:txBody>
      </p:sp>
      <p:sp>
        <p:nvSpPr>
          <p:cNvPr id="2063" name="Rectangle 21">
            <a:extLst>
              <a:ext uri="{FF2B5EF4-FFF2-40B4-BE49-F238E27FC236}">
                <a16:creationId xmlns:a16="http://schemas.microsoft.com/office/drawing/2014/main" id="{B0949509-A850-4C9A-A1E9-227142DCCC08}"/>
              </a:ext>
            </a:extLst>
          </p:cNvPr>
          <p:cNvSpPr>
            <a:spLocks noChangeArrowheads="1"/>
          </p:cNvSpPr>
          <p:nvPr/>
        </p:nvSpPr>
        <p:spPr bwMode="auto">
          <a:xfrm>
            <a:off x="1690688" y="2282826"/>
            <a:ext cx="1631950" cy="28162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marL="57150" indent="-57150" eaLnBrk="0" hangingPunct="0">
              <a:spcBef>
                <a:spcPct val="20000"/>
              </a:spcBef>
              <a:buChar char="•"/>
              <a:tabLst>
                <a:tab pos="228600" algn="l"/>
              </a:tabLst>
              <a:defRPr sz="3200">
                <a:solidFill>
                  <a:schemeClr val="tx1"/>
                </a:solidFill>
                <a:latin typeface="Arial" charset="0"/>
              </a:defRPr>
            </a:lvl1pPr>
            <a:lvl2pPr marL="285750" indent="-114300" eaLnBrk="0" hangingPunct="0">
              <a:spcBef>
                <a:spcPct val="20000"/>
              </a:spcBef>
              <a:buChar char="–"/>
              <a:tabLst>
                <a:tab pos="228600" algn="l"/>
              </a:tabLst>
              <a:defRPr sz="2800">
                <a:solidFill>
                  <a:schemeClr val="tx1"/>
                </a:solidFill>
                <a:latin typeface="Arial" charset="0"/>
              </a:defRPr>
            </a:lvl2pPr>
            <a:lvl3pPr marL="1143000" indent="-228600" eaLnBrk="0" hangingPunct="0">
              <a:spcBef>
                <a:spcPct val="20000"/>
              </a:spcBef>
              <a:buChar char="•"/>
              <a:tabLst>
                <a:tab pos="228600" algn="l"/>
              </a:tabLst>
              <a:defRPr sz="2400">
                <a:solidFill>
                  <a:schemeClr val="tx1"/>
                </a:solidFill>
                <a:latin typeface="Arial" charset="0"/>
              </a:defRPr>
            </a:lvl3pPr>
            <a:lvl4pPr marL="1600200" indent="-228600" eaLnBrk="0" hangingPunct="0">
              <a:spcBef>
                <a:spcPct val="20000"/>
              </a:spcBef>
              <a:buChar char="–"/>
              <a:tabLst>
                <a:tab pos="228600" algn="l"/>
              </a:tabLst>
              <a:defRPr sz="2000">
                <a:solidFill>
                  <a:schemeClr val="tx1"/>
                </a:solidFill>
                <a:latin typeface="Arial" charset="0"/>
              </a:defRPr>
            </a:lvl4pPr>
            <a:lvl5pPr marL="2057400" indent="-228600" eaLnBrk="0" hangingPunct="0">
              <a:spcBef>
                <a:spcPct val="20000"/>
              </a:spcBef>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itchFamily="34" charset="0"/>
                <a:cs typeface="Times New Roman" pitchFamily="18" charset="0"/>
              </a:rPr>
              <a:t>Children, Youth and </a:t>
            </a:r>
            <a:br>
              <a:rPr lang="en-US" altLang="en-US" sz="1000" b="1" dirty="0">
                <a:latin typeface="Arial Narrow" pitchFamily="34" charset="0"/>
                <a:cs typeface="Times New Roman" pitchFamily="18" charset="0"/>
              </a:rPr>
            </a:br>
            <a:r>
              <a:rPr lang="en-US" altLang="en-US" sz="1000" b="1" dirty="0">
                <a:latin typeface="Arial Narrow" pitchFamily="34" charset="0"/>
                <a:cs typeface="Times New Roman" pitchFamily="18" charset="0"/>
              </a:rPr>
              <a:t>Family Services</a:t>
            </a:r>
            <a:endParaRPr lang="en-US" altLang="en-US" sz="1100" b="1" dirty="0"/>
          </a:p>
          <a:p>
            <a:pPr algn="ctr">
              <a:spcBef>
                <a:spcPct val="0"/>
              </a:spcBef>
              <a:spcAft>
                <a:spcPts val="400"/>
              </a:spcAft>
              <a:buNone/>
              <a:defRPr/>
            </a:pPr>
            <a:r>
              <a:rPr lang="en-US" altLang="en-US" sz="1000" b="1" dirty="0">
                <a:latin typeface="Arial Narrow" pitchFamily="34" charset="0"/>
                <a:cs typeface="Times New Roman" pitchFamily="18" charset="0"/>
              </a:rPr>
              <a:t>Oscar Mensah Ph.D., </a:t>
            </a:r>
            <a:br>
              <a:rPr lang="en-US" altLang="en-US" sz="1000" b="1" dirty="0">
                <a:latin typeface="Arial Narrow" pitchFamily="34" charset="0"/>
                <a:cs typeface="Times New Roman" pitchFamily="18" charset="0"/>
              </a:rPr>
            </a:br>
            <a:r>
              <a:rPr lang="en-US" altLang="en-US" sz="1000" b="1" dirty="0">
                <a:latin typeface="Arial Narrow" pitchFamily="34" charset="0"/>
                <a:cs typeface="Times New Roman" pitchFamily="18" charset="0"/>
              </a:rPr>
              <a:t>Acting Chief</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Linkages to Learning</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Child and Adolescent Services</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Early Childhood Services</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Gang Prevention Initiative</a:t>
            </a:r>
            <a:endParaRPr lang="en-US" altLang="en-US" sz="1100" dirty="0"/>
          </a:p>
          <a:p>
            <a:pPr>
              <a:spcBef>
                <a:spcPct val="0"/>
              </a:spcBef>
              <a:spcAft>
                <a:spcPts val="150"/>
              </a:spcAft>
              <a:buSzPct val="75000"/>
              <a:buFont typeface="Wingdings" pitchFamily="2" charset="2"/>
              <a:buChar char="l"/>
              <a:defRPr/>
            </a:pPr>
            <a:r>
              <a:rPr lang="en-US" altLang="en-US" sz="900" dirty="0">
                <a:latin typeface="Arial Narrow" pitchFamily="34" charset="0"/>
                <a:cs typeface="Times New Roman" pitchFamily="18" charset="0"/>
              </a:rPr>
              <a:t> Child Care Subsidy</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Liaison work with MCPS</a:t>
            </a:r>
            <a:endParaRPr lang="en-US" altLang="en-US" sz="1100" dirty="0"/>
          </a:p>
          <a:p>
            <a:pPr>
              <a:spcBef>
                <a:spcPct val="0"/>
              </a:spcBef>
              <a:spcAft>
                <a:spcPts val="150"/>
              </a:spcAft>
              <a:buNone/>
              <a:defRPr/>
            </a:pPr>
            <a:r>
              <a:rPr lang="en-US" altLang="en-US" sz="700" dirty="0">
                <a:sym typeface="Wingdings" pitchFamily="2" charset="2"/>
              </a:rPr>
              <a:t></a:t>
            </a:r>
            <a:r>
              <a:rPr lang="en-US" altLang="en-US" sz="700" dirty="0"/>
              <a:t> </a:t>
            </a:r>
            <a:r>
              <a:rPr lang="en-US" altLang="en-US" sz="900" dirty="0">
                <a:latin typeface="Arial Narrow" pitchFamily="34" charset="0"/>
                <a:cs typeface="Times New Roman" pitchFamily="18" charset="0"/>
              </a:rPr>
              <a:t>Boards and Commissions</a:t>
            </a:r>
            <a:endParaRPr lang="en-US" altLang="en-US" sz="1100" dirty="0"/>
          </a:p>
          <a:p>
            <a:pPr marL="228600" lvl="1">
              <a:spcBef>
                <a:spcPct val="0"/>
              </a:spcBef>
              <a:spcAft>
                <a:spcPts val="150"/>
              </a:spcAft>
              <a:buClr>
                <a:srgbClr val="000066"/>
              </a:buClr>
              <a:buSzPct val="65000"/>
              <a:buFont typeface="Wingdings" pitchFamily="2" charset="2"/>
              <a:buChar char="¡"/>
              <a:defRPr/>
            </a:pPr>
            <a:r>
              <a:rPr lang="en-US" altLang="en-US" sz="800" dirty="0">
                <a:uFill>
                  <a:solidFill>
                    <a:srgbClr val="C00000"/>
                  </a:solidFill>
                </a:uFill>
                <a:latin typeface="Arial Narrow" pitchFamily="34" charset="0"/>
                <a:cs typeface="Times New Roman" pitchFamily="18" charset="0"/>
              </a:rPr>
              <a:t>Board of Social Services</a:t>
            </a:r>
          </a:p>
          <a:p>
            <a:pPr marL="228600" lvl="1">
              <a:spcBef>
                <a:spcPct val="0"/>
              </a:spcBef>
              <a:spcAft>
                <a:spcPts val="150"/>
              </a:spcAft>
              <a:buClr>
                <a:srgbClr val="000066"/>
              </a:buClr>
              <a:buSzPct val="65000"/>
              <a:buFont typeface="Wingdings" pitchFamily="2" charset="2"/>
              <a:buChar char="¡"/>
              <a:defRPr/>
            </a:pPr>
            <a:r>
              <a:rPr lang="en-US" altLang="en-US" sz="800" dirty="0">
                <a:latin typeface="Arial Narrow" pitchFamily="34" charset="0"/>
                <a:cs typeface="Times New Roman" pitchFamily="18" charset="0"/>
              </a:rPr>
              <a:t>Commission on Children and Youth</a:t>
            </a:r>
            <a:endParaRPr lang="en-US" altLang="en-US" sz="800" dirty="0"/>
          </a:p>
          <a:p>
            <a:pPr marL="228600" lvl="1">
              <a:spcBef>
                <a:spcPct val="0"/>
              </a:spcBef>
              <a:spcAft>
                <a:spcPts val="150"/>
              </a:spcAft>
              <a:buClr>
                <a:srgbClr val="000066"/>
              </a:buClr>
              <a:buSzPct val="65000"/>
              <a:buFont typeface="Wingdings" pitchFamily="2" charset="2"/>
              <a:buChar char="¡"/>
              <a:defRPr/>
            </a:pPr>
            <a:r>
              <a:rPr lang="en-US" altLang="en-US" sz="800" dirty="0">
                <a:latin typeface="Arial Narrow" pitchFamily="34" charset="0"/>
                <a:cs typeface="Times New Roman" pitchFamily="18" charset="0"/>
              </a:rPr>
              <a:t>Commission on Child Care</a:t>
            </a:r>
            <a:endParaRPr lang="en-US" altLang="en-US" sz="800" dirty="0"/>
          </a:p>
          <a:p>
            <a:pPr marL="228600" lvl="1">
              <a:spcBef>
                <a:spcPct val="0"/>
              </a:spcBef>
              <a:spcAft>
                <a:spcPts val="150"/>
              </a:spcAft>
              <a:buClr>
                <a:srgbClr val="000066"/>
              </a:buClr>
              <a:buSzPct val="65000"/>
              <a:buFont typeface="Wingdings" pitchFamily="2" charset="2"/>
              <a:buChar char="¡"/>
              <a:defRPr/>
            </a:pPr>
            <a:r>
              <a:rPr lang="en-US" altLang="en-US" sz="800" dirty="0">
                <a:latin typeface="Arial Narrow" pitchFamily="34" charset="0"/>
                <a:cs typeface="Times New Roman" pitchFamily="18" charset="0"/>
              </a:rPr>
              <a:t>Commission on Juvenile Justice</a:t>
            </a:r>
            <a:endParaRPr lang="en-US" altLang="en-US" sz="800" dirty="0"/>
          </a:p>
          <a:p>
            <a:pPr marL="228600" lvl="1">
              <a:spcBef>
                <a:spcPct val="0"/>
              </a:spcBef>
              <a:spcAft>
                <a:spcPts val="150"/>
              </a:spcAft>
              <a:buClr>
                <a:srgbClr val="000066"/>
              </a:buClr>
              <a:buSzPct val="65000"/>
              <a:buFont typeface="Wingdings" pitchFamily="2" charset="2"/>
              <a:buChar char="¡"/>
              <a:defRPr/>
            </a:pPr>
            <a:r>
              <a:rPr lang="en-US" altLang="en-US" sz="800" dirty="0">
                <a:uFill>
                  <a:solidFill>
                    <a:srgbClr val="C00000"/>
                  </a:solidFill>
                </a:uFill>
                <a:latin typeface="Arial Narrow" pitchFamily="34" charset="0"/>
                <a:cs typeface="Times New Roman" pitchFamily="18" charset="0"/>
              </a:rPr>
              <a:t>Citizen Review Panel</a:t>
            </a:r>
          </a:p>
        </p:txBody>
      </p:sp>
      <p:sp>
        <p:nvSpPr>
          <p:cNvPr id="2064" name="Rectangle 22">
            <a:extLst>
              <a:ext uri="{FF2B5EF4-FFF2-40B4-BE49-F238E27FC236}">
                <a16:creationId xmlns:a16="http://schemas.microsoft.com/office/drawing/2014/main" id="{B851823A-2CE5-4648-A472-8FD07CB6F0DE}"/>
              </a:ext>
            </a:extLst>
          </p:cNvPr>
          <p:cNvSpPr>
            <a:spLocks noChangeArrowheads="1"/>
          </p:cNvSpPr>
          <p:nvPr/>
        </p:nvSpPr>
        <p:spPr bwMode="auto">
          <a:xfrm>
            <a:off x="7172325" y="2286001"/>
            <a:ext cx="1633538" cy="281622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marL="114300" indent="-114300" eaLnBrk="0" hangingPunct="0">
              <a:spcBef>
                <a:spcPct val="20000"/>
              </a:spcBef>
              <a:buChar char="•"/>
              <a:tabLst>
                <a:tab pos="228600" algn="l"/>
              </a:tabLst>
              <a:defRPr sz="3200">
                <a:solidFill>
                  <a:schemeClr val="tx1"/>
                </a:solidFill>
                <a:latin typeface="Arial" charset="0"/>
              </a:defRPr>
            </a:lvl1pPr>
            <a:lvl2pPr marL="342900" indent="-114300" eaLnBrk="0" hangingPunct="0">
              <a:spcBef>
                <a:spcPct val="20000"/>
              </a:spcBef>
              <a:buChar char="–"/>
              <a:tabLst>
                <a:tab pos="228600" algn="l"/>
              </a:tabLst>
              <a:defRPr sz="2800">
                <a:solidFill>
                  <a:schemeClr val="tx1"/>
                </a:solidFill>
                <a:latin typeface="Arial" charset="0"/>
              </a:defRPr>
            </a:lvl2pPr>
            <a:lvl3pPr marL="1143000" indent="-228600" eaLnBrk="0" hangingPunct="0">
              <a:spcBef>
                <a:spcPct val="20000"/>
              </a:spcBef>
              <a:buChar char="•"/>
              <a:tabLst>
                <a:tab pos="228600" algn="l"/>
              </a:tabLst>
              <a:defRPr sz="2400">
                <a:solidFill>
                  <a:schemeClr val="tx1"/>
                </a:solidFill>
                <a:latin typeface="Arial" charset="0"/>
              </a:defRPr>
            </a:lvl3pPr>
            <a:lvl4pPr marL="1600200" indent="-228600" eaLnBrk="0" hangingPunct="0">
              <a:spcBef>
                <a:spcPct val="20000"/>
              </a:spcBef>
              <a:buChar char="–"/>
              <a:tabLst>
                <a:tab pos="228600" algn="l"/>
              </a:tabLst>
              <a:defRPr sz="2000">
                <a:solidFill>
                  <a:schemeClr val="tx1"/>
                </a:solidFill>
                <a:latin typeface="Arial" charset="0"/>
              </a:defRPr>
            </a:lvl4pPr>
            <a:lvl5pPr marL="2057400" indent="-228600" eaLnBrk="0" hangingPunct="0">
              <a:spcBef>
                <a:spcPct val="20000"/>
              </a:spcBef>
              <a:buChar char="»"/>
              <a:tabLst>
                <a:tab pos="2286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itchFamily="34" charset="0"/>
                <a:cs typeface="Times New Roman" pitchFamily="18" charset="0"/>
              </a:rPr>
              <a:t>Public Health Services</a:t>
            </a:r>
            <a:endParaRPr lang="en-US" altLang="en-US" sz="1100" b="1" dirty="0"/>
          </a:p>
          <a:p>
            <a:pPr marL="0" indent="0" algn="ctr">
              <a:spcBef>
                <a:spcPct val="0"/>
              </a:spcBef>
              <a:spcAft>
                <a:spcPts val="400"/>
              </a:spcAft>
              <a:buNone/>
              <a:defRPr/>
            </a:pPr>
            <a:r>
              <a:rPr lang="en-US" altLang="en-US" sz="1000" b="1" dirty="0">
                <a:latin typeface="Arial Narrow" pitchFamily="34" charset="0"/>
                <a:cs typeface="Times New Roman" pitchFamily="18" charset="0"/>
              </a:rPr>
              <a:t>James Bridgers, Ph.D., Acting Chief Health Officer</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Community Health Services</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Communicable Disease/</a:t>
            </a:r>
            <a:br>
              <a:rPr lang="en-US" altLang="en-US" sz="800" dirty="0">
                <a:latin typeface="Arial Narrow" pitchFamily="34" charset="0"/>
                <a:cs typeface="Times New Roman" pitchFamily="18" charset="0"/>
              </a:rPr>
            </a:br>
            <a:r>
              <a:rPr lang="en-US" altLang="en-US" sz="800" dirty="0">
                <a:latin typeface="Arial Narrow" pitchFamily="34" charset="0"/>
                <a:cs typeface="Times New Roman" pitchFamily="18" charset="0"/>
              </a:rPr>
              <a:t>Bio-Terrorism</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Cancer and Tobacco Initiatives</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Licensure and Regulatory Services</a:t>
            </a:r>
            <a:endParaRPr lang="en-US" altLang="en-US" sz="1100" dirty="0"/>
          </a:p>
          <a:p>
            <a:pPr marL="228600" lvl="1">
              <a:spcBef>
                <a:spcPct val="0"/>
              </a:spcBef>
              <a:buClr>
                <a:srgbClr val="000066"/>
              </a:buClr>
              <a:buSzPct val="65000"/>
              <a:buFont typeface="Wingdings" pitchFamily="2" charset="2"/>
              <a:buChar char="¡"/>
              <a:tabLst/>
              <a:defRPr/>
            </a:pPr>
            <a:r>
              <a:rPr lang="en-US" altLang="en-US" sz="800" dirty="0">
                <a:latin typeface="Arial Narrow" pitchFamily="34" charset="0"/>
                <a:cs typeface="Times New Roman" pitchFamily="18" charset="0"/>
              </a:rPr>
              <a:t>Assisted Living Facilities Certification</a:t>
            </a:r>
            <a:endParaRPr lang="en-US" altLang="en-US" sz="8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School Health</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Montgomery Cares</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Health Promotion</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Health Partnerships and Planning</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Long-Term Care Medical Assistance and Outreach</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Special Projects</a:t>
            </a:r>
            <a:endParaRPr lang="en-US" altLang="en-US" sz="1100" dirty="0"/>
          </a:p>
          <a:p>
            <a:pPr>
              <a:spcBef>
                <a:spcPct val="0"/>
              </a:spcBef>
              <a:buFontTx/>
              <a:buNone/>
              <a:defRPr/>
            </a:pPr>
            <a:r>
              <a:rPr lang="en-US" altLang="en-US" sz="700" dirty="0">
                <a:sym typeface="Wingdings" pitchFamily="2" charset="2"/>
              </a:rPr>
              <a:t></a:t>
            </a:r>
            <a:r>
              <a:rPr lang="en-US" altLang="en-US" sz="700" dirty="0"/>
              <a:t> </a:t>
            </a:r>
            <a:r>
              <a:rPr lang="en-US" altLang="en-US" sz="800" dirty="0">
                <a:latin typeface="Arial Narrow" pitchFamily="34" charset="0"/>
                <a:cs typeface="Times New Roman" pitchFamily="18" charset="0"/>
              </a:rPr>
              <a:t>Boards and Commissions</a:t>
            </a:r>
            <a:endParaRPr lang="en-US" altLang="en-US" sz="1100" dirty="0"/>
          </a:p>
          <a:p>
            <a:pPr marL="228600"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Commission on Health</a:t>
            </a:r>
            <a:endParaRPr lang="en-US" altLang="en-US" sz="1100" dirty="0"/>
          </a:p>
          <a:p>
            <a:pPr marL="228600" lvl="1">
              <a:spcBef>
                <a:spcPct val="0"/>
              </a:spcBef>
              <a:buClr>
                <a:srgbClr val="000066"/>
              </a:buClr>
              <a:buSzPct val="65000"/>
              <a:buFont typeface="Wingdings" pitchFamily="2" charset="2"/>
              <a:buChar char="¡"/>
              <a:defRPr/>
            </a:pPr>
            <a:r>
              <a:rPr lang="en-US" altLang="en-US" sz="800" dirty="0">
                <a:latin typeface="Arial Narrow" pitchFamily="34" charset="0"/>
                <a:cs typeface="Times New Roman" pitchFamily="18" charset="0"/>
              </a:rPr>
              <a:t>Montgomery Cares Advisory Board</a:t>
            </a:r>
          </a:p>
        </p:txBody>
      </p:sp>
      <p:sp>
        <p:nvSpPr>
          <p:cNvPr id="2065" name="Rectangle 23">
            <a:extLst>
              <a:ext uri="{FF2B5EF4-FFF2-40B4-BE49-F238E27FC236}">
                <a16:creationId xmlns:a16="http://schemas.microsoft.com/office/drawing/2014/main" id="{71B3F320-108F-41F5-A099-EC2D81378DDC}"/>
              </a:ext>
            </a:extLst>
          </p:cNvPr>
          <p:cNvSpPr>
            <a:spLocks noChangeArrowheads="1"/>
          </p:cNvSpPr>
          <p:nvPr/>
        </p:nvSpPr>
        <p:spPr bwMode="auto">
          <a:xfrm>
            <a:off x="8874598" y="2293291"/>
            <a:ext cx="1695443" cy="28194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57150" algn="l"/>
              </a:tabLst>
              <a:defRPr sz="3200">
                <a:solidFill>
                  <a:schemeClr val="tx1"/>
                </a:solidFill>
                <a:latin typeface="Arial" charset="0"/>
              </a:defRPr>
            </a:lvl1pPr>
            <a:lvl2pPr marL="171450" indent="-57150" eaLnBrk="0" hangingPunct="0">
              <a:spcBef>
                <a:spcPct val="20000"/>
              </a:spcBef>
              <a:buChar char="–"/>
              <a:tabLst>
                <a:tab pos="57150" algn="l"/>
              </a:tabLst>
              <a:defRPr sz="2800">
                <a:solidFill>
                  <a:schemeClr val="tx1"/>
                </a:solidFill>
                <a:latin typeface="Arial" charset="0"/>
              </a:defRPr>
            </a:lvl2pPr>
            <a:lvl3pPr marL="342900" indent="-57150" eaLnBrk="0" hangingPunct="0">
              <a:spcBef>
                <a:spcPct val="20000"/>
              </a:spcBef>
              <a:buChar char="•"/>
              <a:tabLst>
                <a:tab pos="57150" algn="l"/>
              </a:tabLst>
              <a:defRPr sz="2400">
                <a:solidFill>
                  <a:schemeClr val="tx1"/>
                </a:solidFill>
                <a:latin typeface="Arial" charset="0"/>
              </a:defRPr>
            </a:lvl3pPr>
            <a:lvl4pPr marL="1600200" indent="-228600" eaLnBrk="0" hangingPunct="0">
              <a:spcBef>
                <a:spcPct val="20000"/>
              </a:spcBef>
              <a:buChar char="–"/>
              <a:tabLst>
                <a:tab pos="57150" algn="l"/>
              </a:tabLst>
              <a:defRPr sz="2000">
                <a:solidFill>
                  <a:schemeClr val="tx1"/>
                </a:solidFill>
                <a:latin typeface="Arial" charset="0"/>
              </a:defRPr>
            </a:lvl4pPr>
            <a:lvl5pPr marL="2057400" indent="-228600" eaLnBrk="0" hangingPunct="0">
              <a:spcBef>
                <a:spcPct val="20000"/>
              </a:spcBef>
              <a:buChar char="»"/>
              <a:tabLst>
                <a:tab pos="57150" algn="l"/>
              </a:tabLst>
              <a:defRPr sz="2000">
                <a:solidFill>
                  <a:schemeClr val="tx1"/>
                </a:solidFill>
                <a:latin typeface="Arial" charset="0"/>
              </a:defRPr>
            </a:lvl5pPr>
            <a:lvl6pPr marL="2514600" indent="-228600" eaLnBrk="0" fontAlgn="base" hangingPunct="0">
              <a:spcBef>
                <a:spcPct val="20000"/>
              </a:spcBef>
              <a:spcAft>
                <a:spcPct val="0"/>
              </a:spcAft>
              <a:buChar char="»"/>
              <a:tabLst>
                <a:tab pos="57150" algn="l"/>
              </a:tabLst>
              <a:defRPr sz="2000">
                <a:solidFill>
                  <a:schemeClr val="tx1"/>
                </a:solidFill>
                <a:latin typeface="Arial" charset="0"/>
              </a:defRPr>
            </a:lvl6pPr>
            <a:lvl7pPr marL="2971800" indent="-228600" eaLnBrk="0" fontAlgn="base" hangingPunct="0">
              <a:spcBef>
                <a:spcPct val="20000"/>
              </a:spcBef>
              <a:spcAft>
                <a:spcPct val="0"/>
              </a:spcAft>
              <a:buChar char="»"/>
              <a:tabLst>
                <a:tab pos="57150" algn="l"/>
              </a:tabLst>
              <a:defRPr sz="2000">
                <a:solidFill>
                  <a:schemeClr val="tx1"/>
                </a:solidFill>
                <a:latin typeface="Arial" charset="0"/>
              </a:defRPr>
            </a:lvl7pPr>
            <a:lvl8pPr marL="3429000" indent="-228600" eaLnBrk="0" fontAlgn="base" hangingPunct="0">
              <a:spcBef>
                <a:spcPct val="20000"/>
              </a:spcBef>
              <a:spcAft>
                <a:spcPct val="0"/>
              </a:spcAft>
              <a:buChar char="»"/>
              <a:tabLst>
                <a:tab pos="57150" algn="l"/>
              </a:tabLst>
              <a:defRPr sz="2000">
                <a:solidFill>
                  <a:schemeClr val="tx1"/>
                </a:solidFill>
                <a:latin typeface="Arial" charset="0"/>
              </a:defRPr>
            </a:lvl8pPr>
            <a:lvl9pPr marL="3886200" indent="-228600" eaLnBrk="0" fontAlgn="base" hangingPunct="0">
              <a:spcBef>
                <a:spcPct val="20000"/>
              </a:spcBef>
              <a:spcAft>
                <a:spcPct val="0"/>
              </a:spcAft>
              <a:buChar char="»"/>
              <a:tabLst>
                <a:tab pos="57150"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itchFamily="34" charset="0"/>
                <a:cs typeface="Times New Roman" pitchFamily="18" charset="0"/>
              </a:rPr>
              <a:t>Services to End and </a:t>
            </a:r>
            <a:br>
              <a:rPr lang="en-US" altLang="en-US" sz="1000" b="1" dirty="0">
                <a:latin typeface="Arial Narrow" pitchFamily="34" charset="0"/>
                <a:cs typeface="Times New Roman" pitchFamily="18" charset="0"/>
              </a:rPr>
            </a:br>
            <a:r>
              <a:rPr lang="en-US" altLang="en-US" sz="1000" b="1" dirty="0">
                <a:latin typeface="Arial Narrow" pitchFamily="34" charset="0"/>
                <a:cs typeface="Times New Roman" pitchFamily="18" charset="0"/>
              </a:rPr>
              <a:t>Prevent Homelessness</a:t>
            </a:r>
            <a:endParaRPr lang="en-US" altLang="en-US" sz="1100" b="1" dirty="0"/>
          </a:p>
          <a:p>
            <a:pPr algn="ctr">
              <a:spcBef>
                <a:spcPct val="0"/>
              </a:spcBef>
              <a:spcAft>
                <a:spcPts val="400"/>
              </a:spcAft>
              <a:buNone/>
              <a:defRPr/>
            </a:pPr>
            <a:r>
              <a:rPr lang="en-US" altLang="en-US" sz="1000" b="1" dirty="0">
                <a:latin typeface="Arial Narrow" pitchFamily="34" charset="0"/>
                <a:cs typeface="Times New Roman" pitchFamily="18" charset="0"/>
              </a:rPr>
              <a:t>Amanda J. Harris, Chief</a:t>
            </a:r>
            <a:endParaRPr lang="en-US" altLang="en-US" sz="1100" dirty="0"/>
          </a:p>
          <a:p>
            <a:pPr marL="115888" indent="-115888">
              <a:spcBef>
                <a:spcPct val="0"/>
              </a:spcBef>
              <a:spcAft>
                <a:spcPts val="100"/>
              </a:spcAft>
              <a:buFont typeface="Wingdings" panose="05000000000000000000" pitchFamily="2" charset="2"/>
              <a:buChar char="l"/>
              <a:tabLst/>
              <a:defRPr/>
            </a:pPr>
            <a:r>
              <a:rPr lang="en-US" altLang="en-US" sz="900" dirty="0">
                <a:latin typeface="Arial Narrow" panose="020B0606020202030204" pitchFamily="34" charset="0"/>
              </a:rPr>
              <a:t>Homeless Prevention / Housing Stabilization</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Emergency Financial Assistance</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Home Energy Assistance</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Shallow Rental Subsidy Program</a:t>
            </a:r>
          </a:p>
          <a:p>
            <a:pPr marL="115888" indent="-115888">
              <a:spcBef>
                <a:spcPct val="0"/>
              </a:spcBef>
              <a:spcAft>
                <a:spcPts val="100"/>
              </a:spcAft>
              <a:buFont typeface="Wingdings" panose="05000000000000000000" pitchFamily="2" charset="2"/>
              <a:buChar char="l"/>
              <a:tabLst/>
              <a:defRPr/>
            </a:pPr>
            <a:r>
              <a:rPr lang="en-US" altLang="en-US" sz="900" dirty="0">
                <a:latin typeface="Arial Narrow" panose="020B0606020202030204" pitchFamily="34" charset="0"/>
              </a:rPr>
              <a:t>Emergency Services</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Street Outreach</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Emergency Shelter</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Transitional Housing</a:t>
            </a:r>
            <a:endParaRPr lang="en-US" altLang="en-US" sz="900" dirty="0">
              <a:latin typeface="Arial Narrow" panose="020B0606020202030204" pitchFamily="34" charset="0"/>
              <a:cs typeface="Times New Roman" pitchFamily="18" charset="0"/>
            </a:endParaRPr>
          </a:p>
          <a:p>
            <a:pPr marL="115888" indent="-115888">
              <a:spcBef>
                <a:spcPct val="0"/>
              </a:spcBef>
              <a:spcAft>
                <a:spcPts val="100"/>
              </a:spcAft>
              <a:buFont typeface="Wingdings" panose="05000000000000000000" pitchFamily="2" charset="2"/>
              <a:buChar char="l"/>
              <a:tabLst/>
              <a:defRPr/>
            </a:pPr>
            <a:r>
              <a:rPr lang="en-US" altLang="en-US" sz="900" dirty="0">
                <a:latin typeface="Arial Narrow" panose="020B0606020202030204" pitchFamily="34" charset="0"/>
              </a:rPr>
              <a:t>Permanent Housing</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Rapid Re-housing</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Permanent Supportive Housing</a:t>
            </a:r>
          </a:p>
          <a:p>
            <a:pPr marL="228600" lvl="1" indent="-114300">
              <a:spcBef>
                <a:spcPct val="0"/>
              </a:spcBef>
              <a:spcAft>
                <a:spcPts val="100"/>
              </a:spcAft>
              <a:buClr>
                <a:srgbClr val="000066"/>
              </a:buClr>
              <a:buSzPct val="65000"/>
              <a:buFont typeface="Wingdings" pitchFamily="2" charset="2"/>
              <a:buChar char="¡"/>
              <a:tabLst>
                <a:tab pos="228600" algn="l"/>
              </a:tabLst>
              <a:defRPr/>
            </a:pPr>
            <a:r>
              <a:rPr lang="en-US" altLang="en-US" sz="800" dirty="0">
                <a:latin typeface="Arial Narrow" pitchFamily="34" charset="0"/>
                <a:cs typeface="Times New Roman" pitchFamily="18" charset="0"/>
              </a:rPr>
              <a:t>Housing Initiative Program</a:t>
            </a:r>
          </a:p>
          <a:p>
            <a:pPr marL="115888" indent="-115888">
              <a:spcBef>
                <a:spcPct val="0"/>
              </a:spcBef>
              <a:spcAft>
                <a:spcPts val="100"/>
              </a:spcAft>
              <a:buFont typeface="Wingdings" panose="05000000000000000000" pitchFamily="2" charset="2"/>
              <a:buChar char="l"/>
              <a:tabLst/>
              <a:defRPr/>
            </a:pPr>
            <a:r>
              <a:rPr lang="en-US" altLang="en-US" sz="900" dirty="0">
                <a:latin typeface="Arial Narrow" panose="020B0606020202030204" pitchFamily="34" charset="0"/>
              </a:rPr>
              <a:t>Boards and Commissions</a:t>
            </a:r>
          </a:p>
          <a:p>
            <a:pPr marL="230188" lvl="1" indent="-114300">
              <a:spcBef>
                <a:spcPct val="0"/>
              </a:spcBef>
              <a:spcAft>
                <a:spcPts val="100"/>
              </a:spcAft>
              <a:buFont typeface="Courier New" panose="02070309020205020404" pitchFamily="49" charset="0"/>
              <a:buChar char="o"/>
              <a:tabLst/>
              <a:defRPr/>
            </a:pPr>
            <a:r>
              <a:rPr lang="en-US" altLang="en-US" sz="800" dirty="0">
                <a:latin typeface="Arial Narrow" panose="020B0606020202030204" pitchFamily="34" charset="0"/>
                <a:cs typeface="Times New Roman" pitchFamily="18" charset="0"/>
              </a:rPr>
              <a:t>Interagency Commission on Homelessness</a:t>
            </a:r>
          </a:p>
        </p:txBody>
      </p:sp>
      <p:sp>
        <p:nvSpPr>
          <p:cNvPr id="2089" name="Line 32">
            <a:extLst>
              <a:ext uri="{FF2B5EF4-FFF2-40B4-BE49-F238E27FC236}">
                <a16:creationId xmlns:a16="http://schemas.microsoft.com/office/drawing/2014/main" id="{B0DC682E-6CFD-47EA-8A57-40BAD2A2BDA1}"/>
              </a:ext>
            </a:extLst>
          </p:cNvPr>
          <p:cNvSpPr>
            <a:spLocks noChangeShapeType="1"/>
          </p:cNvSpPr>
          <p:nvPr/>
        </p:nvSpPr>
        <p:spPr bwMode="auto">
          <a:xfrm>
            <a:off x="2743200" y="5195888"/>
            <a:ext cx="0" cy="271462"/>
          </a:xfrm>
          <a:prstGeom prst="line">
            <a:avLst/>
          </a:prstGeom>
          <a:ln w="38100">
            <a:prstDash val="sysDot"/>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91" name="Line 34">
            <a:extLst>
              <a:ext uri="{FF2B5EF4-FFF2-40B4-BE49-F238E27FC236}">
                <a16:creationId xmlns:a16="http://schemas.microsoft.com/office/drawing/2014/main" id="{19492241-0D41-4BDD-B281-AEE146C63CCC}"/>
              </a:ext>
            </a:extLst>
          </p:cNvPr>
          <p:cNvSpPr>
            <a:spLocks noChangeShapeType="1"/>
          </p:cNvSpPr>
          <p:nvPr/>
        </p:nvSpPr>
        <p:spPr bwMode="auto">
          <a:xfrm>
            <a:off x="7904163" y="5214939"/>
            <a:ext cx="0" cy="223837"/>
          </a:xfrm>
          <a:prstGeom prst="lin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92" name="Line 35">
            <a:extLst>
              <a:ext uri="{FF2B5EF4-FFF2-40B4-BE49-F238E27FC236}">
                <a16:creationId xmlns:a16="http://schemas.microsoft.com/office/drawing/2014/main" id="{9BB51293-E23C-4207-A9F9-C8205CAF7F68}"/>
              </a:ext>
            </a:extLst>
          </p:cNvPr>
          <p:cNvSpPr>
            <a:spLocks noChangeShapeType="1"/>
          </p:cNvSpPr>
          <p:nvPr/>
        </p:nvSpPr>
        <p:spPr bwMode="auto">
          <a:xfrm>
            <a:off x="4267200" y="5191125"/>
            <a:ext cx="0" cy="298450"/>
          </a:xfrm>
          <a:prstGeom prst="line">
            <a:avLst/>
          </a:prstGeom>
          <a:ln w="28575">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US" dirty="0"/>
          </a:p>
        </p:txBody>
      </p:sp>
      <p:sp>
        <p:nvSpPr>
          <p:cNvPr id="2077" name="Rectangle 38">
            <a:extLst>
              <a:ext uri="{FF2B5EF4-FFF2-40B4-BE49-F238E27FC236}">
                <a16:creationId xmlns:a16="http://schemas.microsoft.com/office/drawing/2014/main" id="{9E0C9736-8EB6-4ADD-AC0F-FB1066797464}"/>
              </a:ext>
            </a:extLst>
          </p:cNvPr>
          <p:cNvSpPr>
            <a:spLocks noChangeArrowheads="1"/>
          </p:cNvSpPr>
          <p:nvPr/>
        </p:nvSpPr>
        <p:spPr bwMode="auto">
          <a:xfrm>
            <a:off x="1923463" y="637298"/>
            <a:ext cx="1528761" cy="148208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anose="020B0606020202030204" pitchFamily="34" charset="0"/>
                <a:cs typeface="Times New Roman" pitchFamily="18" charset="0"/>
              </a:rPr>
              <a:t>Chief Operating Officer</a:t>
            </a:r>
            <a:endParaRPr lang="en-US" altLang="en-US" sz="1100" b="1" dirty="0">
              <a:latin typeface="Arial Narrow" panose="020B0606020202030204" pitchFamily="34" charset="0"/>
            </a:endParaRPr>
          </a:p>
          <a:p>
            <a:pPr algn="ctr">
              <a:spcBef>
                <a:spcPct val="0"/>
              </a:spcBef>
              <a:spcAft>
                <a:spcPts val="400"/>
              </a:spcAft>
              <a:buNone/>
              <a:defRPr/>
            </a:pPr>
            <a:r>
              <a:rPr lang="en-US" altLang="en-US" sz="1000" b="1" dirty="0">
                <a:latin typeface="Arial Narrow" pitchFamily="34" charset="0"/>
                <a:cs typeface="Times New Roman" pitchFamily="18" charset="0"/>
              </a:rPr>
              <a:t>Victoria Buckland</a:t>
            </a:r>
          </a:p>
          <a:p>
            <a:pPr marL="114300" indent="-109728">
              <a:spcBef>
                <a:spcPct val="0"/>
              </a:spcBef>
              <a:buSzPct val="75000"/>
              <a:buFont typeface="Wingdings" pitchFamily="2" charset="2"/>
              <a:buChar char="l"/>
              <a:tabLst/>
              <a:defRPr/>
            </a:pPr>
            <a:r>
              <a:rPr lang="en-US" altLang="en-US" sz="900" dirty="0">
                <a:latin typeface="Arial Narrow" pitchFamily="34" charset="0"/>
                <a:cs typeface="Times New Roman" pitchFamily="18" charset="0"/>
              </a:rPr>
              <a:t>Budget </a:t>
            </a:r>
          </a:p>
          <a:p>
            <a:pPr marL="114300" indent="-109728">
              <a:spcBef>
                <a:spcPct val="0"/>
              </a:spcBef>
              <a:buSzPct val="75000"/>
              <a:buFont typeface="Wingdings" pitchFamily="2" charset="2"/>
              <a:buChar char="l"/>
              <a:tabLst/>
              <a:defRPr/>
            </a:pPr>
            <a:r>
              <a:rPr lang="en-US" altLang="en-US" sz="900" dirty="0">
                <a:latin typeface="Arial Narrow" panose="020B0606020202030204" pitchFamily="34" charset="0"/>
              </a:rPr>
              <a:t>Compliance</a:t>
            </a:r>
          </a:p>
          <a:p>
            <a:pPr marL="117475" indent="-117475">
              <a:spcBef>
                <a:spcPct val="0"/>
              </a:spcBef>
              <a:buSzPct val="80000"/>
              <a:buFont typeface="Wingdings" panose="05000000000000000000" pitchFamily="2" charset="2"/>
              <a:buChar char="l"/>
              <a:tabLst/>
              <a:defRPr/>
            </a:pPr>
            <a:r>
              <a:rPr lang="en-US" altLang="en-US" sz="900" dirty="0">
                <a:latin typeface="Arial Narrow" pitchFamily="34" charset="0"/>
                <a:cs typeface="Times New Roman" pitchFamily="18" charset="0"/>
              </a:rPr>
              <a:t>Contracts</a:t>
            </a:r>
          </a:p>
          <a:p>
            <a:pPr marL="117475" indent="-117475">
              <a:spcBef>
                <a:spcPct val="0"/>
              </a:spcBef>
              <a:buSzPct val="80000"/>
              <a:buFont typeface="Wingdings" panose="05000000000000000000" pitchFamily="2" charset="2"/>
              <a:buChar char="l"/>
              <a:tabLst/>
              <a:defRPr/>
            </a:pPr>
            <a:r>
              <a:rPr lang="en-US" altLang="en-US" sz="900" dirty="0">
                <a:latin typeface="Arial Narrow" pitchFamily="34" charset="0"/>
                <a:cs typeface="Times New Roman" pitchFamily="18" charset="0"/>
              </a:rPr>
              <a:t>Fiscal</a:t>
            </a:r>
            <a:endParaRPr lang="en-US" altLang="en-US" sz="900" dirty="0">
              <a:latin typeface="Arial Narrow" panose="020B0606020202030204" pitchFamily="34" charset="0"/>
            </a:endParaRPr>
          </a:p>
          <a:p>
            <a:pPr>
              <a:spcBef>
                <a:spcPct val="0"/>
              </a:spcBef>
              <a:buNone/>
              <a:tabLst>
                <a:tab pos="114300" algn="l"/>
              </a:tabLst>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Logistics and Facilities</a:t>
            </a:r>
            <a:endParaRPr lang="en-US" altLang="en-US" sz="900" dirty="0">
              <a:latin typeface="Arial Narrow" panose="020B0606020202030204" pitchFamily="34" charset="0"/>
            </a:endParaRPr>
          </a:p>
          <a:p>
            <a:pPr>
              <a:spcBef>
                <a:spcPct val="0"/>
              </a:spcBef>
              <a:buNone/>
              <a:tabLst>
                <a:tab pos="114300" algn="l"/>
              </a:tabLst>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Information Technology</a:t>
            </a:r>
            <a:endParaRPr lang="en-US" altLang="en-US" sz="900" dirty="0">
              <a:latin typeface="Arial Narrow" panose="020B0606020202030204" pitchFamily="34" charset="0"/>
            </a:endParaRPr>
          </a:p>
          <a:p>
            <a:pPr>
              <a:spcBef>
                <a:spcPct val="0"/>
              </a:spcBef>
              <a:buNone/>
              <a:tabLst>
                <a:tab pos="114300" algn="l"/>
              </a:tabLst>
              <a:defRPr/>
            </a:pPr>
            <a:r>
              <a:rPr lang="en-US" altLang="en-US" sz="700" dirty="0">
                <a:latin typeface="Arial Narrow" panose="020B0606020202030204" pitchFamily="34" charset="0"/>
                <a:cs typeface="Times New Roman" pitchFamily="18" charset="0"/>
                <a:sym typeface="Wingdings" pitchFamily="2" charset="2"/>
              </a:rPr>
              <a:t> </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Operations &amp; Administration</a:t>
            </a:r>
            <a:endParaRPr lang="en-US" altLang="en-US" sz="900" dirty="0">
              <a:latin typeface="Arial Narrow" panose="020B0606020202030204" pitchFamily="34" charset="0"/>
            </a:endParaRPr>
          </a:p>
        </p:txBody>
      </p:sp>
      <p:sp>
        <p:nvSpPr>
          <p:cNvPr id="2075" name="Rectangle 36">
            <a:extLst>
              <a:ext uri="{FF2B5EF4-FFF2-40B4-BE49-F238E27FC236}">
                <a16:creationId xmlns:a16="http://schemas.microsoft.com/office/drawing/2014/main" id="{DF52B851-1720-43A6-BDDB-C5E69FF80062}"/>
              </a:ext>
            </a:extLst>
          </p:cNvPr>
          <p:cNvSpPr>
            <a:spLocks noChangeArrowheads="1"/>
          </p:cNvSpPr>
          <p:nvPr/>
        </p:nvSpPr>
        <p:spPr bwMode="auto">
          <a:xfrm>
            <a:off x="8877301" y="5334000"/>
            <a:ext cx="1585911" cy="132872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anose="020B0606020202030204" pitchFamily="34" charset="0"/>
                <a:cs typeface="Times New Roman" pitchFamily="18" charset="0"/>
              </a:rPr>
              <a:t>Legislative Coordination Intergovernmental Relations</a:t>
            </a:r>
            <a:endParaRPr lang="en-US" altLang="en-US" sz="1100" b="1" dirty="0">
              <a:latin typeface="Arial Narrow" panose="020B0606020202030204" pitchFamily="34" charset="0"/>
            </a:endParaRPr>
          </a:p>
          <a:p>
            <a:pPr algn="ctr">
              <a:spcBef>
                <a:spcPct val="0"/>
              </a:spcBef>
              <a:spcAft>
                <a:spcPts val="400"/>
              </a:spcAft>
              <a:buNone/>
              <a:defRPr/>
            </a:pPr>
            <a:r>
              <a:rPr lang="en-US" altLang="en-US" sz="1000" b="1" dirty="0">
                <a:latin typeface="Arial Narrow" pitchFamily="34" charset="0"/>
                <a:cs typeface="Times New Roman" pitchFamily="18" charset="0"/>
              </a:rPr>
              <a:t>Leslie Frey, Manager</a:t>
            </a:r>
            <a:endParaRPr lang="en-US" altLang="en-US" sz="1100" dirty="0">
              <a:latin typeface="Arial Narrow" panose="020B0606020202030204" pitchFamily="34" charset="0"/>
            </a:endParaRPr>
          </a:p>
          <a:p>
            <a:pPr marL="114300" indent="-114300">
              <a:spcBef>
                <a:spcPct val="0"/>
              </a:spcBef>
              <a:buNone/>
              <a:tabLst/>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Federal Congressional Delegation</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State General Assembly</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County Council Liaison</a:t>
            </a:r>
          </a:p>
        </p:txBody>
      </p:sp>
      <p:sp>
        <p:nvSpPr>
          <p:cNvPr id="2076" name="Rectangle 37">
            <a:extLst>
              <a:ext uri="{FF2B5EF4-FFF2-40B4-BE49-F238E27FC236}">
                <a16:creationId xmlns:a16="http://schemas.microsoft.com/office/drawing/2014/main" id="{3295C0E9-5DDB-4837-A8BA-177AC7D0F633}"/>
              </a:ext>
            </a:extLst>
          </p:cNvPr>
          <p:cNvSpPr>
            <a:spLocks noChangeArrowheads="1"/>
          </p:cNvSpPr>
          <p:nvPr/>
        </p:nvSpPr>
        <p:spPr bwMode="auto">
          <a:xfrm>
            <a:off x="7110184" y="5334000"/>
            <a:ext cx="1585913" cy="1328731"/>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anose="020B0606020202030204" pitchFamily="34" charset="0"/>
                <a:cs typeface="Times New Roman" pitchFamily="18" charset="0"/>
              </a:rPr>
              <a:t>Policy and Risk Management</a:t>
            </a:r>
            <a:endParaRPr lang="en-US" altLang="en-US" sz="1100" b="1" dirty="0">
              <a:latin typeface="Arial Narrow" panose="020B0606020202030204" pitchFamily="34" charset="0"/>
            </a:endParaRPr>
          </a:p>
          <a:p>
            <a:pPr algn="ctr">
              <a:spcBef>
                <a:spcPct val="0"/>
              </a:spcBef>
              <a:spcAft>
                <a:spcPts val="400"/>
              </a:spcAft>
              <a:buNone/>
              <a:defRPr/>
            </a:pPr>
            <a:r>
              <a:rPr lang="en-US" altLang="en-US" sz="1000" b="1" dirty="0">
                <a:latin typeface="Arial Narrow" pitchFamily="34" charset="0"/>
                <a:cs typeface="Times New Roman" pitchFamily="18" charset="0"/>
              </a:rPr>
              <a:t>Joy R. Page, Manager</a:t>
            </a:r>
          </a:p>
          <a:p>
            <a:pPr>
              <a:spcBef>
                <a:spcPct val="0"/>
              </a:spcBef>
              <a:buFontTx/>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HIPAA</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Risk Analysis of Dept. Policies</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Review of MOU Documents</a:t>
            </a:r>
            <a:endParaRPr lang="en-US" altLang="en-US" sz="900" dirty="0">
              <a:latin typeface="Arial Narrow" panose="020B0606020202030204" pitchFamily="34" charset="0"/>
            </a:endParaRPr>
          </a:p>
        </p:txBody>
      </p:sp>
      <p:sp>
        <p:nvSpPr>
          <p:cNvPr id="2078" name="Rectangle 39">
            <a:extLst>
              <a:ext uri="{FF2B5EF4-FFF2-40B4-BE49-F238E27FC236}">
                <a16:creationId xmlns:a16="http://schemas.microsoft.com/office/drawing/2014/main" id="{600B57CF-E485-4FB2-924F-685187337272}"/>
              </a:ext>
            </a:extLst>
          </p:cNvPr>
          <p:cNvSpPr>
            <a:spLocks noChangeArrowheads="1"/>
          </p:cNvSpPr>
          <p:nvPr/>
        </p:nvSpPr>
        <p:spPr bwMode="auto">
          <a:xfrm>
            <a:off x="5322464" y="5326063"/>
            <a:ext cx="1633533" cy="1336669"/>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400"/>
              </a:spcAft>
              <a:buNone/>
              <a:defRPr/>
            </a:pPr>
            <a:r>
              <a:rPr lang="en-US" altLang="en-US" sz="1000" b="1" dirty="0">
                <a:latin typeface="Arial Narrow" panose="020B0606020202030204" pitchFamily="34" charset="0"/>
                <a:cs typeface="Times New Roman" pitchFamily="18" charset="0"/>
              </a:rPr>
              <a:t>Office of Community Affairs</a:t>
            </a:r>
            <a:br>
              <a:rPr lang="en-US" altLang="en-US" sz="1000" u="sng" dirty="0">
                <a:latin typeface="Arial Narrow" panose="020B0606020202030204" pitchFamily="34" charset="0"/>
                <a:cs typeface="Times New Roman" pitchFamily="18" charset="0"/>
              </a:rPr>
            </a:br>
            <a:r>
              <a:rPr lang="en-US" altLang="en-US" sz="1000" b="1" dirty="0">
                <a:latin typeface="Arial Narrow" pitchFamily="34" charset="0"/>
                <a:cs typeface="Times New Roman" pitchFamily="18" charset="0"/>
              </a:rPr>
              <a:t>Betty Lam, Chief</a:t>
            </a:r>
          </a:p>
          <a:p>
            <a:pPr marL="114300" indent="-114300" eaLnBrk="1" hangingPunct="1">
              <a:spcBef>
                <a:spcPct val="0"/>
              </a:spcBef>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Community Action Agency </a:t>
            </a:r>
            <a:br>
              <a:rPr lang="en-US" altLang="en-US" sz="900" dirty="0">
                <a:latin typeface="Arial Narrow" pitchFamily="34" charset="0"/>
                <a:cs typeface="Times New Roman" pitchFamily="18" charset="0"/>
              </a:rPr>
            </a:br>
            <a:r>
              <a:rPr lang="en-US" altLang="en-US" sz="900" dirty="0">
                <a:latin typeface="Arial Narrow" pitchFamily="34" charset="0"/>
                <a:cs typeface="Times New Roman" pitchFamily="18" charset="0"/>
              </a:rPr>
              <a:t>and Board</a:t>
            </a:r>
            <a:endParaRPr lang="en-US" altLang="en-US" sz="900" dirty="0">
              <a:latin typeface="Arial Narrow" panose="020B0606020202030204" pitchFamily="34" charset="0"/>
            </a:endParaRPr>
          </a:p>
          <a:p>
            <a:pPr marL="114300" indent="-114300">
              <a:spcBef>
                <a:spcPct val="0"/>
              </a:spcBef>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Community Outreach</a:t>
            </a:r>
            <a:endParaRPr lang="en-US" altLang="en-US" sz="900" dirty="0">
              <a:latin typeface="Arial Narrow" panose="020B0606020202030204" pitchFamily="34" charset="0"/>
            </a:endParaRPr>
          </a:p>
          <a:p>
            <a:pPr marL="114300" indent="-114300">
              <a:spcBef>
                <a:spcPct val="0"/>
              </a:spcBef>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Disparity Reduction</a:t>
            </a:r>
            <a:endParaRPr lang="en-US" altLang="en-US" sz="900" dirty="0">
              <a:latin typeface="Arial Narrow" panose="020B0606020202030204" pitchFamily="34" charset="0"/>
            </a:endParaRPr>
          </a:p>
          <a:p>
            <a:pPr marL="114300" indent="-114300">
              <a:spcBef>
                <a:spcPct val="0"/>
              </a:spcBef>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Diversity Initiatives</a:t>
            </a:r>
            <a:endParaRPr lang="en-US" altLang="en-US" sz="900" dirty="0">
              <a:latin typeface="Arial Narrow" panose="020B0606020202030204" pitchFamily="34" charset="0"/>
            </a:endParaRPr>
          </a:p>
          <a:p>
            <a:pPr marL="114300" indent="-114300">
              <a:spcBef>
                <a:spcPct val="0"/>
              </a:spcBef>
              <a:buNone/>
              <a:defRPr/>
            </a:pPr>
            <a:r>
              <a:rPr lang="en-US" altLang="en-US" sz="700" dirty="0">
                <a:latin typeface="Arial Narrow" panose="020B0606020202030204" pitchFamily="34" charset="0"/>
                <a:cs typeface="Times New Roman" pitchFamily="18" charset="0"/>
                <a:sym typeface="Wingdings" pitchFamily="2" charset="2"/>
              </a:rPr>
              <a:t> </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LEP Compliance </a:t>
            </a:r>
          </a:p>
        </p:txBody>
      </p:sp>
      <p:sp>
        <p:nvSpPr>
          <p:cNvPr id="3" name="Rectangle 40">
            <a:extLst>
              <a:ext uri="{FF2B5EF4-FFF2-40B4-BE49-F238E27FC236}">
                <a16:creationId xmlns:a16="http://schemas.microsoft.com/office/drawing/2014/main" id="{4C310638-DEE3-402A-9653-7036E09D393E}"/>
              </a:ext>
            </a:extLst>
          </p:cNvPr>
          <p:cNvSpPr>
            <a:spLocks noChangeArrowheads="1"/>
          </p:cNvSpPr>
          <p:nvPr/>
        </p:nvSpPr>
        <p:spPr bwMode="auto">
          <a:xfrm>
            <a:off x="3497263" y="5319712"/>
            <a:ext cx="1662112" cy="134302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b="1" dirty="0">
                <a:latin typeface="Arial Narrow" panose="020B0606020202030204" pitchFamily="34" charset="0"/>
                <a:cs typeface="Times New Roman" pitchFamily="18" charset="0"/>
              </a:rPr>
              <a:t>Planning, Accountability </a:t>
            </a:r>
            <a:br>
              <a:rPr lang="en-US" altLang="en-US" sz="1000" b="1" dirty="0">
                <a:latin typeface="Arial Narrow" panose="020B0606020202030204" pitchFamily="34" charset="0"/>
                <a:cs typeface="Times New Roman" pitchFamily="18" charset="0"/>
              </a:rPr>
            </a:br>
            <a:r>
              <a:rPr lang="en-US" altLang="en-US" sz="1000" b="1" dirty="0">
                <a:latin typeface="Arial Narrow" panose="020B0606020202030204" pitchFamily="34" charset="0"/>
                <a:cs typeface="Times New Roman" pitchFamily="18" charset="0"/>
              </a:rPr>
              <a:t>and Customer Service</a:t>
            </a:r>
            <a:endParaRPr lang="en-US" altLang="en-US" sz="1100" b="1" dirty="0">
              <a:latin typeface="Arial Narrow" panose="020B0606020202030204" pitchFamily="34" charset="0"/>
            </a:endParaRPr>
          </a:p>
          <a:p>
            <a:pPr algn="ctr">
              <a:spcBef>
                <a:spcPct val="0"/>
              </a:spcBef>
              <a:spcAft>
                <a:spcPts val="400"/>
              </a:spcAft>
              <a:buNone/>
              <a:defRPr/>
            </a:pPr>
            <a:r>
              <a:rPr lang="en-US" altLang="en-US" sz="1000" b="1" dirty="0">
                <a:latin typeface="Arial Narrow" pitchFamily="34" charset="0"/>
                <a:cs typeface="Times New Roman" pitchFamily="18" charset="0"/>
              </a:rPr>
              <a:t>Steve Wright, Acting Manager</a:t>
            </a:r>
          </a:p>
          <a:p>
            <a:pPr>
              <a:spcBef>
                <a:spcPct val="0"/>
              </a:spcBef>
              <a:buFontTx/>
              <a:buNone/>
              <a:defRPr/>
            </a:pP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Customer Service </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sym typeface="Wingdings" pitchFamily="2" charset="2"/>
              </a:rPr>
              <a:t> </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Information and Referral </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Performance Management</a:t>
            </a:r>
            <a:endParaRPr lang="en-US" altLang="en-US" sz="900" dirty="0">
              <a:latin typeface="Arial Narrow" panose="020B0606020202030204" pitchFamily="34" charset="0"/>
            </a:endParaRPr>
          </a:p>
          <a:p>
            <a:pPr>
              <a:spcBef>
                <a:spcPct val="0"/>
              </a:spcBef>
              <a:buFontTx/>
              <a:buNone/>
              <a:defRPr/>
            </a:pPr>
            <a:r>
              <a:rPr lang="en-US" altLang="en-US" sz="700" dirty="0">
                <a:latin typeface="Arial Narrow" panose="020B0606020202030204" pitchFamily="34" charset="0"/>
                <a:sym typeface="Wingdings" pitchFamily="2" charset="2"/>
              </a:rPr>
              <a:t></a:t>
            </a:r>
            <a:r>
              <a:rPr lang="en-US" altLang="en-US" sz="900" dirty="0">
                <a:latin typeface="Arial Narrow" panose="020B0606020202030204" pitchFamily="34" charset="0"/>
              </a:rPr>
              <a:t>  </a:t>
            </a:r>
            <a:r>
              <a:rPr lang="en-US" altLang="en-US" sz="900" dirty="0">
                <a:latin typeface="Arial Narrow" pitchFamily="34" charset="0"/>
                <a:cs typeface="Times New Roman" pitchFamily="18" charset="0"/>
              </a:rPr>
              <a:t>Strategic Planning</a:t>
            </a:r>
          </a:p>
        </p:txBody>
      </p:sp>
      <p:sp>
        <p:nvSpPr>
          <p:cNvPr id="32" name="Rectangle 39">
            <a:extLst>
              <a:ext uri="{FF2B5EF4-FFF2-40B4-BE49-F238E27FC236}">
                <a16:creationId xmlns:a16="http://schemas.microsoft.com/office/drawing/2014/main" id="{10A85140-F1F2-43A5-BF7A-1E394003CDAD}"/>
              </a:ext>
            </a:extLst>
          </p:cNvPr>
          <p:cNvSpPr>
            <a:spLocks noChangeArrowheads="1"/>
          </p:cNvSpPr>
          <p:nvPr/>
        </p:nvSpPr>
        <p:spPr bwMode="auto">
          <a:xfrm>
            <a:off x="1654176" y="5353051"/>
            <a:ext cx="1704975" cy="1309685"/>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spcAft>
                <a:spcPts val="400"/>
              </a:spcAft>
              <a:buNone/>
              <a:defRPr/>
            </a:pPr>
            <a:r>
              <a:rPr lang="en-US" altLang="en-US" sz="1000" b="1" dirty="0">
                <a:latin typeface="Arial Narrow" panose="020B0606020202030204" pitchFamily="34" charset="0"/>
                <a:cs typeface="Times New Roman" pitchFamily="18" charset="0"/>
              </a:rPr>
              <a:t>Social Service Officer</a:t>
            </a:r>
            <a:br>
              <a:rPr lang="en-US" altLang="en-US" sz="1000" u="sng" dirty="0">
                <a:latin typeface="Arial Narrow" panose="020B0606020202030204" pitchFamily="34" charset="0"/>
                <a:cs typeface="Times New Roman" pitchFamily="18" charset="0"/>
              </a:rPr>
            </a:br>
            <a:r>
              <a:rPr lang="en-US" altLang="en-US" sz="1000" b="1" dirty="0">
                <a:latin typeface="Arial Narrow" pitchFamily="34" charset="0"/>
                <a:cs typeface="Times New Roman" pitchFamily="18" charset="0"/>
              </a:rPr>
              <a:t>Oscar Mensah, Ph.D. </a:t>
            </a:r>
          </a:p>
          <a:p>
            <a:pPr marL="115888" indent="-115888" eaLnBrk="1" hangingPunct="1">
              <a:spcBef>
                <a:spcPct val="0"/>
              </a:spcBef>
              <a:buSzPct val="250000"/>
              <a:buNone/>
              <a:defRPr/>
            </a:pPr>
            <a:r>
              <a:rPr lang="en-US" altLang="en-US" sz="700" dirty="0">
                <a:latin typeface="Arial Narrow" panose="020B0606020202030204" pitchFamily="34" charset="0"/>
                <a:cs typeface="Times New Roman" pitchFamily="18" charset="0"/>
                <a:sym typeface="Wingdings" pitchFamily="2" charset="2"/>
              </a:rPr>
              <a:t></a:t>
            </a:r>
            <a:r>
              <a:rPr lang="en-US" altLang="en-US" sz="600" dirty="0">
                <a:latin typeface="Arial Narrow" panose="020B0606020202030204" pitchFamily="34" charset="0"/>
                <a:cs typeface="Times New Roman" pitchFamily="18" charset="0"/>
                <a:sym typeface="Wingdings" pitchFamily="2" charset="2"/>
              </a:rPr>
              <a:t> </a:t>
            </a:r>
            <a:r>
              <a:rPr lang="en-US" altLang="en-US" sz="800" dirty="0">
                <a:latin typeface="Arial Narrow" panose="020B0606020202030204" pitchFamily="34" charset="0"/>
              </a:rPr>
              <a:t> </a:t>
            </a:r>
            <a:r>
              <a:rPr lang="en-US" altLang="en-US" sz="900" dirty="0">
                <a:latin typeface="Arial Narrow" pitchFamily="34" charset="0"/>
                <a:cs typeface="Times New Roman" pitchFamily="18" charset="0"/>
              </a:rPr>
              <a:t>Child Welfare</a:t>
            </a:r>
            <a:endParaRPr lang="en-US" altLang="en-US" sz="900" dirty="0">
              <a:latin typeface="Arial Narrow" panose="020B0606020202030204" pitchFamily="34" charset="0"/>
            </a:endParaRPr>
          </a:p>
          <a:p>
            <a:pPr marL="115888" indent="-115888">
              <a:spcBef>
                <a:spcPct val="0"/>
              </a:spcBef>
              <a:buSzPct val="250000"/>
              <a:buNone/>
              <a:defRPr/>
            </a:pPr>
            <a:r>
              <a:rPr lang="en-US" altLang="en-US" sz="700" dirty="0">
                <a:latin typeface="Arial Narrow" panose="020B0606020202030204" pitchFamily="34" charset="0"/>
                <a:cs typeface="Times New Roman" pitchFamily="18" charset="0"/>
                <a:sym typeface="Wingdings" pitchFamily="2" charset="2"/>
              </a:rPr>
              <a:t>  </a:t>
            </a:r>
            <a:r>
              <a:rPr lang="en-US" altLang="en-US" sz="900" dirty="0">
                <a:latin typeface="Arial Narrow" pitchFamily="34" charset="0"/>
                <a:cs typeface="Times New Roman" pitchFamily="18" charset="0"/>
              </a:rPr>
              <a:t>Office of Eligibility and Support Services</a:t>
            </a:r>
          </a:p>
          <a:p>
            <a:pPr marL="115888" indent="-115888">
              <a:spcBef>
                <a:spcPct val="0"/>
              </a:spcBef>
              <a:buSzPct val="250000"/>
              <a:buNone/>
              <a:defRPr/>
            </a:pPr>
            <a:r>
              <a:rPr lang="en-US" altLang="en-US" sz="700" dirty="0">
                <a:latin typeface="Arial Narrow" panose="020B0606020202030204" pitchFamily="34" charset="0"/>
                <a:cs typeface="Times New Roman" pitchFamily="18" charset="0"/>
                <a:sym typeface="Wingdings" pitchFamily="2" charset="2"/>
              </a:rPr>
              <a:t>  </a:t>
            </a:r>
            <a:r>
              <a:rPr lang="en-US" altLang="en-US" sz="900" dirty="0">
                <a:latin typeface="Arial Narrow" pitchFamily="34" charset="0"/>
                <a:cs typeface="Times New Roman" pitchFamily="18" charset="0"/>
              </a:rPr>
              <a:t>Maryland Dept. of Human Services funded programs in MCDHHS</a:t>
            </a:r>
          </a:p>
        </p:txBody>
      </p:sp>
      <p:sp>
        <p:nvSpPr>
          <p:cNvPr id="38" name="Rectangle 25">
            <a:extLst>
              <a:ext uri="{FF2B5EF4-FFF2-40B4-BE49-F238E27FC236}">
                <a16:creationId xmlns:a16="http://schemas.microsoft.com/office/drawing/2014/main" id="{0CED9BF4-C502-4CA3-8B12-2B54BF7867E6}"/>
              </a:ext>
            </a:extLst>
          </p:cNvPr>
          <p:cNvSpPr>
            <a:spLocks noChangeArrowheads="1"/>
          </p:cNvSpPr>
          <p:nvPr/>
        </p:nvSpPr>
        <p:spPr bwMode="auto">
          <a:xfrm>
            <a:off x="7542114" y="1206977"/>
            <a:ext cx="1050735" cy="628647"/>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eaLnBrk="0" hangingPunct="0">
              <a:spcBef>
                <a:spcPct val="20000"/>
              </a:spcBef>
              <a:buChar char="•"/>
              <a:tabLst>
                <a:tab pos="92075" algn="l"/>
              </a:tabLst>
              <a:defRPr sz="3200">
                <a:solidFill>
                  <a:schemeClr val="tx1"/>
                </a:solidFill>
                <a:latin typeface="Arial" charset="0"/>
              </a:defRPr>
            </a:lvl1pPr>
            <a:lvl2pPr marL="742950" indent="-285750" eaLnBrk="0" hangingPunct="0">
              <a:spcBef>
                <a:spcPct val="20000"/>
              </a:spcBef>
              <a:buChar char="–"/>
              <a:tabLst>
                <a:tab pos="92075" algn="l"/>
              </a:tabLst>
              <a:defRPr sz="2800">
                <a:solidFill>
                  <a:schemeClr val="tx1"/>
                </a:solidFill>
                <a:latin typeface="Arial" charset="0"/>
              </a:defRPr>
            </a:lvl2pPr>
            <a:lvl3pPr marL="1143000" indent="-228600" eaLnBrk="0" hangingPunct="0">
              <a:spcBef>
                <a:spcPct val="20000"/>
              </a:spcBef>
              <a:buChar char="•"/>
              <a:tabLst>
                <a:tab pos="92075" algn="l"/>
              </a:tabLst>
              <a:defRPr sz="2400">
                <a:solidFill>
                  <a:schemeClr val="tx1"/>
                </a:solidFill>
                <a:latin typeface="Arial" charset="0"/>
              </a:defRPr>
            </a:lvl3pPr>
            <a:lvl4pPr marL="1600200" indent="-228600" eaLnBrk="0" hangingPunct="0">
              <a:spcBef>
                <a:spcPct val="20000"/>
              </a:spcBef>
              <a:buChar char="–"/>
              <a:tabLst>
                <a:tab pos="92075" algn="l"/>
              </a:tabLst>
              <a:defRPr sz="2000">
                <a:solidFill>
                  <a:schemeClr val="tx1"/>
                </a:solidFill>
                <a:latin typeface="Arial" charset="0"/>
              </a:defRPr>
            </a:lvl4pPr>
            <a:lvl5pPr marL="2057400" indent="-228600" eaLnBrk="0" hangingPunct="0">
              <a:spcBef>
                <a:spcPct val="20000"/>
              </a:spcBef>
              <a:buChar char="»"/>
              <a:tabLst>
                <a:tab pos="92075" algn="l"/>
              </a:tabLst>
              <a:defRPr sz="2000">
                <a:solidFill>
                  <a:schemeClr val="tx1"/>
                </a:solidFill>
                <a:latin typeface="Arial" charset="0"/>
              </a:defRPr>
            </a:lvl5pPr>
            <a:lvl6pPr marL="2514600" indent="-228600" eaLnBrk="0" fontAlgn="base" hangingPunct="0">
              <a:spcBef>
                <a:spcPct val="20000"/>
              </a:spcBef>
              <a:spcAft>
                <a:spcPct val="0"/>
              </a:spcAft>
              <a:buChar char="»"/>
              <a:tabLst>
                <a:tab pos="92075" algn="l"/>
              </a:tabLst>
              <a:defRPr sz="2000">
                <a:solidFill>
                  <a:schemeClr val="tx1"/>
                </a:solidFill>
                <a:latin typeface="Arial" charset="0"/>
              </a:defRPr>
            </a:lvl6pPr>
            <a:lvl7pPr marL="2971800" indent="-228600" eaLnBrk="0" fontAlgn="base" hangingPunct="0">
              <a:spcBef>
                <a:spcPct val="20000"/>
              </a:spcBef>
              <a:spcAft>
                <a:spcPct val="0"/>
              </a:spcAft>
              <a:buChar char="»"/>
              <a:tabLst>
                <a:tab pos="92075" algn="l"/>
              </a:tabLst>
              <a:defRPr sz="2000">
                <a:solidFill>
                  <a:schemeClr val="tx1"/>
                </a:solidFill>
                <a:latin typeface="Arial" charset="0"/>
              </a:defRPr>
            </a:lvl7pPr>
            <a:lvl8pPr marL="3429000" indent="-228600" eaLnBrk="0" fontAlgn="base" hangingPunct="0">
              <a:spcBef>
                <a:spcPct val="20000"/>
              </a:spcBef>
              <a:spcAft>
                <a:spcPct val="0"/>
              </a:spcAft>
              <a:buChar char="»"/>
              <a:tabLst>
                <a:tab pos="92075" algn="l"/>
              </a:tabLst>
              <a:defRPr sz="2000">
                <a:solidFill>
                  <a:schemeClr val="tx1"/>
                </a:solidFill>
                <a:latin typeface="Arial" charset="0"/>
              </a:defRPr>
            </a:lvl8pPr>
            <a:lvl9pPr marL="3886200" indent="-228600" eaLnBrk="0" fontAlgn="base" hangingPunct="0">
              <a:spcBef>
                <a:spcPct val="20000"/>
              </a:spcBef>
              <a:spcAft>
                <a:spcPct val="0"/>
              </a:spcAft>
              <a:buChar char="»"/>
              <a:tabLst>
                <a:tab pos="92075" algn="l"/>
              </a:tabLst>
              <a:defRPr sz="2000">
                <a:solidFill>
                  <a:schemeClr val="tx1"/>
                </a:solidFill>
                <a:latin typeface="Arial" charset="0"/>
              </a:defRPr>
            </a:lvl9pPr>
          </a:lstStyle>
          <a:p>
            <a:pPr algn="ctr" eaLnBrk="1" hangingPunct="1">
              <a:spcBef>
                <a:spcPct val="0"/>
              </a:spcBef>
              <a:buFontTx/>
              <a:buNone/>
              <a:defRPr/>
            </a:pPr>
            <a:r>
              <a:rPr lang="en-US" altLang="en-US" sz="1000" u="sng" dirty="0">
                <a:latin typeface="Arial Narrow" panose="020B0606020202030204" pitchFamily="34" charset="0"/>
                <a:cs typeface="Times New Roman" pitchFamily="18" charset="0"/>
              </a:rPr>
              <a:t>Public Information Officer</a:t>
            </a:r>
            <a:endParaRPr lang="en-US" altLang="en-US" sz="1100" u="sng" dirty="0">
              <a:latin typeface="Arial Narrow" panose="020B0606020202030204" pitchFamily="34" charset="0"/>
            </a:endParaRPr>
          </a:p>
          <a:p>
            <a:pPr algn="ctr">
              <a:spcBef>
                <a:spcPct val="0"/>
              </a:spcBef>
              <a:buFontTx/>
              <a:buNone/>
              <a:defRPr/>
            </a:pPr>
            <a:r>
              <a:rPr lang="en-US" altLang="en-US" sz="1000" b="1" dirty="0">
                <a:latin typeface="Arial Narrow" pitchFamily="34" charset="0"/>
                <a:cs typeface="Times New Roman" pitchFamily="18" charset="0"/>
              </a:rPr>
              <a:t>Mary Anderson</a:t>
            </a:r>
            <a:endParaRPr lang="en-US" altLang="en-US" sz="900" dirty="0">
              <a:latin typeface="Arial Narrow" pitchFamily="34" charset="0"/>
              <a:cs typeface="Times New Roman" pitchFamily="18" charset="0"/>
            </a:endParaRPr>
          </a:p>
        </p:txBody>
      </p:sp>
      <p:sp>
        <p:nvSpPr>
          <p:cNvPr id="6" name="Footer Placeholder 5">
            <a:extLst>
              <a:ext uri="{FF2B5EF4-FFF2-40B4-BE49-F238E27FC236}">
                <a16:creationId xmlns:a16="http://schemas.microsoft.com/office/drawing/2014/main" id="{6210DCE1-FDBD-483D-88CC-394B224FAE59}"/>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2325B466-239A-4FE2-BEA3-B18F0CC2F41A}"/>
              </a:ext>
            </a:extLst>
          </p:cNvPr>
          <p:cNvSpPr>
            <a:spLocks noGrp="1"/>
          </p:cNvSpPr>
          <p:nvPr>
            <p:ph type="sldNum" sz="quarter" idx="12"/>
          </p:nvPr>
        </p:nvSpPr>
        <p:spPr/>
        <p:txBody>
          <a:bodyPr/>
          <a:lstStyle/>
          <a:p>
            <a:fld id="{2FDA9ADF-92E1-40A7-B891-AC2E3CECD470}" type="slidenum">
              <a:rPr lang="en-US" smtClean="0"/>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2DB8F5-04E2-4514-804A-7BB6330755EC}"/>
              </a:ext>
            </a:extLst>
          </p:cNvPr>
          <p:cNvSpPr/>
          <p:nvPr/>
        </p:nvSpPr>
        <p:spPr>
          <a:xfrm>
            <a:off x="1729047" y="305068"/>
            <a:ext cx="8454044" cy="4801314"/>
          </a:xfrm>
          <a:prstGeom prst="rect">
            <a:avLst/>
          </a:prstGeom>
        </p:spPr>
        <p:txBody>
          <a:bodyPr wrap="square" lIns="91440" tIns="45720" rIns="91440" bIns="45720" anchor="t">
            <a:spAutoFit/>
          </a:bodyPr>
          <a:lstStyle/>
          <a:p>
            <a:r>
              <a:rPr lang="en-US" sz="2400" dirty="0">
                <a:cs typeface="Calibri"/>
              </a:rPr>
              <a:t>Current HHS Solicitations can be found here: </a:t>
            </a:r>
            <a:r>
              <a:rPr lang="en-US" sz="2400" dirty="0">
                <a:ea typeface="+mn-lt"/>
                <a:cs typeface="+mn-lt"/>
                <a:hlinkClick r:id="rId2"/>
              </a:rPr>
              <a:t>Montgomery County - Department of Health and Human Services - Contract Management - Current Solicitations (montgomerycountymd.gov)</a:t>
            </a:r>
            <a:endParaRPr lang="en-US" sz="2400" dirty="0">
              <a:ea typeface="+mn-lt"/>
              <a:cs typeface="+mn-lt"/>
            </a:endParaRPr>
          </a:p>
          <a:p>
            <a:endParaRPr lang="en-US" sz="2600" b="1" dirty="0"/>
          </a:p>
          <a:p>
            <a:endParaRPr lang="en-US" sz="2600" b="1" dirty="0"/>
          </a:p>
          <a:p>
            <a:r>
              <a:rPr lang="en-US" sz="2600" b="1" dirty="0"/>
              <a:t>Capabilities HHS searches for in a Vendor:</a:t>
            </a:r>
            <a:endParaRPr lang="en-US" sz="2600" b="1" dirty="0">
              <a:cs typeface="Calibri"/>
            </a:endParaRPr>
          </a:p>
          <a:p>
            <a:pPr marL="742950" lvl="1" indent="-285750">
              <a:buFont typeface="Arial" panose="020B0604020202020204" pitchFamily="34" charset="0"/>
              <a:buChar char="•"/>
            </a:pPr>
            <a:r>
              <a:rPr lang="en-US" sz="2600" b="1" i="1" dirty="0"/>
              <a:t>Knowledge</a:t>
            </a:r>
            <a:endParaRPr lang="en-US" sz="2600" b="1" i="1" dirty="0">
              <a:cs typeface="Calibri"/>
            </a:endParaRPr>
          </a:p>
          <a:p>
            <a:pPr marL="742950" lvl="1" indent="-285750">
              <a:buFont typeface="Arial" panose="020B0604020202020204" pitchFamily="34" charset="0"/>
              <a:buChar char="•"/>
            </a:pPr>
            <a:r>
              <a:rPr lang="en-US" sz="2600" b="1" i="1" dirty="0"/>
              <a:t>Fair and reasonable costs</a:t>
            </a:r>
            <a:endParaRPr lang="en-US" sz="2600" b="1" i="1" dirty="0">
              <a:cs typeface="Calibri"/>
            </a:endParaRPr>
          </a:p>
          <a:p>
            <a:pPr marL="742950" lvl="1" indent="-285750">
              <a:buFont typeface="Arial" panose="020B0604020202020204" pitchFamily="34" charset="0"/>
              <a:buChar char="•"/>
            </a:pPr>
            <a:r>
              <a:rPr lang="en-US" sz="2600" b="1" i="1" dirty="0"/>
              <a:t>Financially stable</a:t>
            </a:r>
            <a:endParaRPr lang="en-US" sz="2600" b="1" i="1" dirty="0">
              <a:cs typeface="Calibri"/>
            </a:endParaRPr>
          </a:p>
          <a:p>
            <a:pPr marL="742950" lvl="1" indent="-285750">
              <a:buFont typeface="Arial" panose="020B0604020202020204" pitchFamily="34" charset="0"/>
              <a:buChar char="•"/>
            </a:pPr>
            <a:r>
              <a:rPr lang="en-US" sz="2600" b="1" i="1" dirty="0"/>
              <a:t>Proven track record</a:t>
            </a:r>
            <a:endParaRPr lang="en-US" sz="2600" b="1" i="1" dirty="0">
              <a:cs typeface="Calibri"/>
            </a:endParaRPr>
          </a:p>
          <a:p>
            <a:endParaRPr lang="en-US" sz="3200" dirty="0">
              <a:cs typeface="Calibri"/>
            </a:endParaRPr>
          </a:p>
          <a:p>
            <a:endParaRPr lang="en-US" sz="2000" b="1" dirty="0">
              <a:cs typeface="Calibri"/>
            </a:endParaRPr>
          </a:p>
        </p:txBody>
      </p:sp>
      <p:pic>
        <p:nvPicPr>
          <p:cNvPr id="3" name="Picture 2">
            <a:extLst>
              <a:ext uri="{FF2B5EF4-FFF2-40B4-BE49-F238E27FC236}">
                <a16:creationId xmlns:a16="http://schemas.microsoft.com/office/drawing/2014/main" id="{8A85F94A-8D6D-4F4C-BDAA-22982CD47B9C}"/>
              </a:ext>
            </a:extLst>
          </p:cNvPr>
          <p:cNvPicPr>
            <a:picLocks noChangeAspect="1"/>
          </p:cNvPicPr>
          <p:nvPr/>
        </p:nvPicPr>
        <p:blipFill>
          <a:blip r:embed="rId3"/>
          <a:stretch>
            <a:fillRect/>
          </a:stretch>
        </p:blipFill>
        <p:spPr>
          <a:xfrm>
            <a:off x="0" y="5543612"/>
            <a:ext cx="12192000" cy="1200443"/>
          </a:xfrm>
          <a:prstGeom prst="rect">
            <a:avLst/>
          </a:prstGeom>
        </p:spPr>
      </p:pic>
      <p:sp>
        <p:nvSpPr>
          <p:cNvPr id="4" name="Footer Placeholder 3">
            <a:extLst>
              <a:ext uri="{FF2B5EF4-FFF2-40B4-BE49-F238E27FC236}">
                <a16:creationId xmlns:a16="http://schemas.microsoft.com/office/drawing/2014/main" id="{C652C075-049E-4B65-810A-FB62139B5E02}"/>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5E3E201B-EA9F-453E-BE56-450E3C248A8F}"/>
              </a:ext>
            </a:extLst>
          </p:cNvPr>
          <p:cNvSpPr>
            <a:spLocks noGrp="1"/>
          </p:cNvSpPr>
          <p:nvPr>
            <p:ph type="sldNum" sz="quarter" idx="12"/>
          </p:nvPr>
        </p:nvSpPr>
        <p:spPr/>
        <p:txBody>
          <a:bodyPr/>
          <a:lstStyle/>
          <a:p>
            <a:fld id="{2FDA9ADF-92E1-40A7-B891-AC2E3CECD470}" type="slidenum">
              <a:rPr lang="en-US" smtClean="0"/>
              <a:t>48</a:t>
            </a:fld>
            <a:endParaRPr lang="en-US" dirty="0"/>
          </a:p>
        </p:txBody>
      </p:sp>
    </p:spTree>
    <p:extLst>
      <p:ext uri="{BB962C8B-B14F-4D97-AF65-F5344CB8AC3E}">
        <p14:creationId xmlns:p14="http://schemas.microsoft.com/office/powerpoint/2010/main" val="895279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88533"/>
          <a:ext cx="10563168" cy="4193067"/>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41180">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9412">
                <a:tc>
                  <a:txBody>
                    <a:bodyPr/>
                    <a:lstStyle/>
                    <a:p>
                      <a:pPr algn="l" fontAlgn="b"/>
                      <a:r>
                        <a:rPr lang="en-US" sz="1200" b="1" i="0" u="none" strike="noStrike" dirty="0">
                          <a:solidFill>
                            <a:srgbClr val="000000"/>
                          </a:solidFill>
                          <a:effectLst/>
                          <a:latin typeface="Arial" panose="020B0604020202020204" pitchFamily="34" charset="0"/>
                        </a:rPr>
                        <a:t>Behavioral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Intensive In-Home Child Stabilization</a:t>
                      </a:r>
                    </a:p>
                  </a:txBody>
                  <a:tcPr marL="0" marR="0" marT="0" marB="0" anchor="b"/>
                </a:tc>
                <a:tc>
                  <a:txBody>
                    <a:bodyPr/>
                    <a:lstStyle/>
                    <a:p>
                      <a:pPr algn="ctr" fontAlgn="ctr"/>
                      <a:r>
                        <a:rPr lang="en-US" sz="1200" b="1" i="0" u="none" strike="noStrike" dirty="0">
                          <a:solidFill>
                            <a:srgbClr val="000000"/>
                          </a:solidFill>
                          <a:effectLst/>
                          <a:latin typeface="Arial" panose="020B0604020202020204" pitchFamily="34" charset="0"/>
                        </a:rPr>
                        <a:t>Requests For Proposal</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b"/>
                </a:tc>
                <a:extLst>
                  <a:ext uri="{0D108BD9-81ED-4DB2-BD59-A6C34878D82A}">
                    <a16:rowId xmlns:a16="http://schemas.microsoft.com/office/drawing/2014/main" val="1801809812"/>
                  </a:ext>
                </a:extLst>
              </a:tr>
              <a:tr h="520495">
                <a:tc>
                  <a:txBody>
                    <a:bodyPr/>
                    <a:lstStyle/>
                    <a:p>
                      <a:pPr algn="l" fontAlgn="b"/>
                      <a:r>
                        <a:rPr lang="en-US" sz="1200" b="1" i="0" u="none" strike="noStrike" dirty="0">
                          <a:solidFill>
                            <a:srgbClr val="000000"/>
                          </a:solidFill>
                          <a:effectLst/>
                          <a:latin typeface="Arial" panose="020B0604020202020204" pitchFamily="34" charset="0"/>
                        </a:rPr>
                        <a:t>Behavioral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Intensive Outpatient and/or Outpatient Substance Use Treatment Services</a:t>
                      </a:r>
                    </a:p>
                  </a:txBody>
                  <a:tcPr marL="0" marR="0" marT="0" marB="0" anchor="b"/>
                </a:tc>
                <a:tc>
                  <a:txBody>
                    <a:bodyPr/>
                    <a:lstStyle/>
                    <a:p>
                      <a:pPr algn="ctr" fontAlgn="ctr"/>
                      <a:r>
                        <a:rPr lang="en-US" sz="1200" b="1" i="0" u="none" strike="noStrike" dirty="0">
                          <a:solidFill>
                            <a:srgbClr val="000000"/>
                          </a:solidFill>
                          <a:effectLst/>
                          <a:latin typeface="Arial" panose="020B0604020202020204" pitchFamily="34" charset="0"/>
                        </a:rPr>
                        <a:t>Open Solicitation</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FY22</a:t>
                      </a:r>
                    </a:p>
                  </a:txBody>
                  <a:tcPr marL="0" marR="0" marT="0" marB="0" anchor="b"/>
                </a:tc>
                <a:extLst>
                  <a:ext uri="{0D108BD9-81ED-4DB2-BD59-A6C34878D82A}">
                    <a16:rowId xmlns:a16="http://schemas.microsoft.com/office/drawing/2014/main" val="2302869314"/>
                  </a:ext>
                </a:extLst>
              </a:tr>
              <a:tr h="520495">
                <a:tc>
                  <a:txBody>
                    <a:bodyPr/>
                    <a:lstStyle/>
                    <a:p>
                      <a:pPr algn="l" fontAlgn="b"/>
                      <a:r>
                        <a:rPr lang="en-US" sz="1200" b="1" i="0" u="none" strike="noStrike" dirty="0">
                          <a:solidFill>
                            <a:srgbClr val="000000"/>
                          </a:solidFill>
                          <a:effectLst/>
                          <a:latin typeface="Arial" panose="020B0604020202020204" pitchFamily="34" charset="0"/>
                        </a:rPr>
                        <a:t>Behavioral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Psychiatric Services - Open Solicitation</a:t>
                      </a:r>
                    </a:p>
                  </a:txBody>
                  <a:tcPr marL="0" marR="0" marT="0" marB="0" anchor="b"/>
                </a:tc>
                <a:tc>
                  <a:txBody>
                    <a:bodyPr/>
                    <a:lstStyle/>
                    <a:p>
                      <a:pPr algn="ctr" fontAlgn="b"/>
                      <a:r>
                        <a:rPr lang="en-US" sz="1200" b="1" i="0" u="none" strike="noStrike" dirty="0">
                          <a:solidFill>
                            <a:srgbClr val="000000"/>
                          </a:solidFill>
                          <a:effectLst/>
                          <a:latin typeface="Arial" panose="020B0604020202020204" pitchFamily="34" charset="0"/>
                        </a:rPr>
                        <a:t>Open Solicitation</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Expected FY22</a:t>
                      </a:r>
                    </a:p>
                  </a:txBody>
                  <a:tcPr marL="0" marR="0" marT="0" marB="0" anchor="b"/>
                </a:tc>
                <a:extLst>
                  <a:ext uri="{0D108BD9-81ED-4DB2-BD59-A6C34878D82A}">
                    <a16:rowId xmlns:a16="http://schemas.microsoft.com/office/drawing/2014/main" val="407944201"/>
                  </a:ext>
                </a:extLst>
              </a:tr>
              <a:tr h="520495">
                <a:tc>
                  <a:txBody>
                    <a:bodyPr/>
                    <a:lstStyle/>
                    <a:p>
                      <a:pPr algn="l" fontAlgn="b"/>
                      <a:r>
                        <a:rPr lang="en-US" sz="1200" b="1" i="0" u="none" strike="noStrike" dirty="0">
                          <a:solidFill>
                            <a:srgbClr val="000000"/>
                          </a:solidFill>
                          <a:effectLst/>
                          <a:latin typeface="Arial" panose="020B0604020202020204" pitchFamily="34" charset="0"/>
                        </a:rPr>
                        <a:t>Behavioral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Pharmaceutical Services</a:t>
                      </a:r>
                    </a:p>
                  </a:txBody>
                  <a:tcPr marL="0" marR="0" marT="0" marB="0" anchor="b"/>
                </a:tc>
                <a:tc>
                  <a:txBody>
                    <a:bodyPr/>
                    <a:lstStyle/>
                    <a:p>
                      <a:pPr algn="ctr" fontAlgn="b"/>
                      <a:r>
                        <a:rPr lang="en-US" sz="1200" b="1" i="0" u="none" strike="noStrike" dirty="0">
                          <a:solidFill>
                            <a:srgbClr val="000000"/>
                          </a:solidFill>
                          <a:effectLst/>
                          <a:latin typeface="Arial" panose="020B0604020202020204" pitchFamily="34" charset="0"/>
                        </a:rPr>
                        <a:t>Invitation For Bid</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b"/>
                </a:tc>
                <a:extLst>
                  <a:ext uri="{0D108BD9-81ED-4DB2-BD59-A6C34878D82A}">
                    <a16:rowId xmlns:a16="http://schemas.microsoft.com/office/drawing/2014/main" val="2911767112"/>
                  </a:ext>
                </a:extLst>
              </a:tr>
              <a:tr h="520495">
                <a:tc>
                  <a:txBody>
                    <a:bodyPr/>
                    <a:lstStyle/>
                    <a:p>
                      <a:pPr algn="l" fontAlgn="b"/>
                      <a:r>
                        <a:rPr lang="en-US" sz="1200" b="1" i="0" u="none" strike="noStrike" dirty="0">
                          <a:solidFill>
                            <a:srgbClr val="000000"/>
                          </a:solidFill>
                          <a:effectLst/>
                          <a:latin typeface="Arial" panose="020B0604020202020204" pitchFamily="34" charset="0"/>
                        </a:rPr>
                        <a:t>Public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Medical Waste Pick up and Disposal Svcs from Public Health Services and other County Labs/Clinics</a:t>
                      </a:r>
                    </a:p>
                  </a:txBody>
                  <a:tcPr marL="0" marR="0" marT="0" marB="0" anchor="b"/>
                </a:tc>
                <a:tc>
                  <a:txBody>
                    <a:bodyPr/>
                    <a:lstStyle/>
                    <a:p>
                      <a:pPr algn="ctr" fontAlgn="b"/>
                      <a:r>
                        <a:rPr lang="en-US" sz="1200" b="1" i="0" u="none" strike="noStrike" dirty="0">
                          <a:solidFill>
                            <a:srgbClr val="000000"/>
                          </a:solidFill>
                          <a:effectLst/>
                          <a:latin typeface="Arial" panose="020B0604020202020204" pitchFamily="34" charset="0"/>
                        </a:rPr>
                        <a:t>Informal</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b"/>
                </a:tc>
                <a:extLst>
                  <a:ext uri="{0D108BD9-81ED-4DB2-BD59-A6C34878D82A}">
                    <a16:rowId xmlns:a16="http://schemas.microsoft.com/office/drawing/2014/main" val="2635463055"/>
                  </a:ext>
                </a:extLst>
              </a:tr>
              <a:tr h="520495">
                <a:tc>
                  <a:txBody>
                    <a:bodyPr/>
                    <a:lstStyle/>
                    <a:p>
                      <a:pPr algn="l" fontAlgn="b"/>
                      <a:r>
                        <a:rPr lang="en-US" sz="1200" b="1" i="0" u="none" strike="noStrike" dirty="0">
                          <a:solidFill>
                            <a:srgbClr val="000000"/>
                          </a:solidFill>
                          <a:effectLst/>
                          <a:latin typeface="Arial" panose="020B0604020202020204" pitchFamily="34" charset="0"/>
                        </a:rPr>
                        <a:t>Public Health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Dental supplies, dental equipment purchase, dental equipment maintenance, dental equipment repair</a:t>
                      </a:r>
                    </a:p>
                  </a:txBody>
                  <a:tcPr marL="0" marR="0" marT="0" marB="0" anchor="b"/>
                </a:tc>
                <a:tc>
                  <a:txBody>
                    <a:bodyPr/>
                    <a:lstStyle/>
                    <a:p>
                      <a:pPr algn="ctr" fontAlgn="b"/>
                      <a:r>
                        <a:rPr lang="en-US" sz="1200" b="1" i="0" u="none" strike="noStrike" dirty="0">
                          <a:solidFill>
                            <a:srgbClr val="000000"/>
                          </a:solidFill>
                          <a:effectLst/>
                          <a:latin typeface="Arial" panose="020B0604020202020204" pitchFamily="34" charset="0"/>
                        </a:rPr>
                        <a:t>Requests For Proposal</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b"/>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028D5DC0-8CB2-4EC5-B062-F63454BA3839}"/>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82F6A52D-A5F3-4882-BC67-E9FF75080B74}"/>
              </a:ext>
            </a:extLst>
          </p:cNvPr>
          <p:cNvSpPr>
            <a:spLocks noGrp="1"/>
          </p:cNvSpPr>
          <p:nvPr>
            <p:ph type="sldNum" sz="quarter" idx="12"/>
          </p:nvPr>
        </p:nvSpPr>
        <p:spPr/>
        <p:txBody>
          <a:bodyPr/>
          <a:lstStyle/>
          <a:p>
            <a:fld id="{2FDA9ADF-92E1-40A7-B891-AC2E3CECD470}" type="slidenum">
              <a:rPr lang="en-US" smtClean="0"/>
              <a:t>49</a:t>
            </a:fld>
            <a:endParaRPr lang="en-US" dirty="0"/>
          </a:p>
        </p:txBody>
      </p:sp>
    </p:spTree>
    <p:extLst>
      <p:ext uri="{BB962C8B-B14F-4D97-AF65-F5344CB8AC3E}">
        <p14:creationId xmlns:p14="http://schemas.microsoft.com/office/powerpoint/2010/main" val="79189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F91A69-8E1C-4B09-AF1D-932CADEF1215}"/>
              </a:ext>
            </a:extLst>
          </p:cNvPr>
          <p:cNvSpPr>
            <a:spLocks noGrp="1"/>
          </p:cNvSpPr>
          <p:nvPr>
            <p:ph type="title"/>
          </p:nvPr>
        </p:nvSpPr>
        <p:spPr>
          <a:xfrm>
            <a:off x="839788" y="437687"/>
            <a:ext cx="9644932" cy="642064"/>
          </a:xfrm>
        </p:spPr>
        <p:txBody>
          <a:bodyPr>
            <a:normAutofit fontScale="90000"/>
          </a:bodyPr>
          <a:lstStyle/>
          <a:p>
            <a:r>
              <a:rPr lang="en-US" dirty="0">
                <a:solidFill>
                  <a:srgbClr val="00516D"/>
                </a:solidFill>
              </a:rPr>
              <a:t>MCG’s Decentralized IT Model</a:t>
            </a:r>
          </a:p>
        </p:txBody>
      </p:sp>
      <p:sp>
        <p:nvSpPr>
          <p:cNvPr id="9" name="Content Placeholder 8">
            <a:extLst>
              <a:ext uri="{FF2B5EF4-FFF2-40B4-BE49-F238E27FC236}">
                <a16:creationId xmlns:a16="http://schemas.microsoft.com/office/drawing/2014/main" id="{1C7064EB-CA64-4E99-B312-F3AD8B723995}"/>
              </a:ext>
            </a:extLst>
          </p:cNvPr>
          <p:cNvSpPr>
            <a:spLocks noGrp="1"/>
          </p:cNvSpPr>
          <p:nvPr>
            <p:ph sz="half" idx="2"/>
          </p:nvPr>
        </p:nvSpPr>
        <p:spPr>
          <a:xfrm>
            <a:off x="839788" y="1415333"/>
            <a:ext cx="10166568" cy="4750476"/>
          </a:xfrm>
        </p:spPr>
        <p:txBody>
          <a:bodyPr>
            <a:normAutofit/>
          </a:bodyPr>
          <a:lstStyle/>
          <a:p>
            <a:pPr lvl="0">
              <a:spcBef>
                <a:spcPts val="0"/>
              </a:spcBef>
              <a:spcAft>
                <a:spcPts val="1200"/>
              </a:spcAft>
            </a:pPr>
            <a:r>
              <a:rPr lang="en-US" sz="2600" dirty="0"/>
              <a:t>Montgomery County uses a decentralized model to deliver technology services.</a:t>
            </a:r>
          </a:p>
          <a:p>
            <a:pPr lvl="0">
              <a:spcBef>
                <a:spcPts val="0"/>
              </a:spcBef>
              <a:spcAft>
                <a:spcPts val="1200"/>
              </a:spcAft>
            </a:pPr>
            <a:r>
              <a:rPr lang="en-US" sz="2600" dirty="0"/>
              <a:t>Departmental IT planning and resources are employed in parallel with centralized Department of Technology and Enterprise Business Solutions (TEBS) functions and responsibilities to meet the needs of the County as a whole.</a:t>
            </a:r>
          </a:p>
          <a:p>
            <a:pPr>
              <a:spcBef>
                <a:spcPts val="0"/>
              </a:spcBef>
              <a:spcAft>
                <a:spcPts val="1200"/>
              </a:spcAft>
            </a:pPr>
            <a:r>
              <a:rPr lang="en-US" sz="2600" dirty="0"/>
              <a:t>While many Departments rely on TEBS to provide enterprise services, the are in fact </a:t>
            </a:r>
            <a:r>
              <a:rPr lang="en-US" sz="2600" b="1" i="1" dirty="0"/>
              <a:t>more IT staff employees working outside TEBS in departments and offices than within TEBS</a:t>
            </a:r>
            <a:r>
              <a:rPr lang="en-US" sz="2600" dirty="0"/>
              <a:t>.</a:t>
            </a:r>
          </a:p>
        </p:txBody>
      </p:sp>
      <p:sp>
        <p:nvSpPr>
          <p:cNvPr id="2" name="Footer Placeholder 1">
            <a:extLst>
              <a:ext uri="{FF2B5EF4-FFF2-40B4-BE49-F238E27FC236}">
                <a16:creationId xmlns:a16="http://schemas.microsoft.com/office/drawing/2014/main" id="{D1E8B20C-7F08-4946-A3C4-62C2FCA6FCA5}"/>
              </a:ext>
            </a:extLst>
          </p:cNvPr>
          <p:cNvSpPr>
            <a:spLocks noGrp="1"/>
          </p:cNvSpPr>
          <p:nvPr>
            <p:ph type="ftr" sz="quarter" idx="11"/>
          </p:nvPr>
        </p:nvSpPr>
        <p:spPr/>
        <p:txBody>
          <a:bodyPr/>
          <a:lstStyle/>
          <a:p>
            <a:r>
              <a:rPr lang="en-US" dirty="0"/>
              <a:t>Virtual Procurement Fair | December 15, 2021</a:t>
            </a:r>
          </a:p>
        </p:txBody>
      </p:sp>
      <p:sp>
        <p:nvSpPr>
          <p:cNvPr id="3" name="Slide Number Placeholder 2">
            <a:extLst>
              <a:ext uri="{FF2B5EF4-FFF2-40B4-BE49-F238E27FC236}">
                <a16:creationId xmlns:a16="http://schemas.microsoft.com/office/drawing/2014/main" id="{26AE6BB7-33D0-4FE0-944F-B3BAC88A95B4}"/>
              </a:ext>
            </a:extLst>
          </p:cNvPr>
          <p:cNvSpPr>
            <a:spLocks noGrp="1"/>
          </p:cNvSpPr>
          <p:nvPr>
            <p:ph type="sldNum" sz="quarter" idx="12"/>
          </p:nvPr>
        </p:nvSpPr>
        <p:spPr/>
        <p:txBody>
          <a:bodyPr/>
          <a:lstStyle/>
          <a:p>
            <a:fld id="{2FDA9ADF-92E1-40A7-B891-AC2E3CECD470}" type="slidenum">
              <a:rPr lang="en-US" smtClean="0"/>
              <a:t>5</a:t>
            </a:fld>
            <a:endParaRPr lang="en-US" dirty="0"/>
          </a:p>
        </p:txBody>
      </p:sp>
    </p:spTree>
    <p:extLst>
      <p:ext uri="{BB962C8B-B14F-4D97-AF65-F5344CB8AC3E}">
        <p14:creationId xmlns:p14="http://schemas.microsoft.com/office/powerpoint/2010/main" val="42538902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77243"/>
          <a:ext cx="10563168" cy="4765719"/>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3051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3786">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Gown Laundering Services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Invitation For Bid</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ctr"/>
                </a:tc>
                <a:extLst>
                  <a:ext uri="{0D108BD9-81ED-4DB2-BD59-A6C34878D82A}">
                    <a16:rowId xmlns:a16="http://schemas.microsoft.com/office/drawing/2014/main" val="1801809812"/>
                  </a:ext>
                </a:extLst>
              </a:tr>
              <a:tr h="515165">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X-ray reading and interpretation services as needed by patients in the TB program</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Informal</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ctr"/>
                </a:tc>
                <a:extLst>
                  <a:ext uri="{0D108BD9-81ED-4DB2-BD59-A6C34878D82A}">
                    <a16:rowId xmlns:a16="http://schemas.microsoft.com/office/drawing/2014/main" val="2302869314"/>
                  </a:ext>
                </a:extLst>
              </a:tr>
              <a:tr h="515165">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Portable infant play yards and related sleep safety supplies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Informal</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ctr"/>
                </a:tc>
                <a:extLst>
                  <a:ext uri="{0D108BD9-81ED-4DB2-BD59-A6C34878D82A}">
                    <a16:rowId xmlns:a16="http://schemas.microsoft.com/office/drawing/2014/main" val="407944201"/>
                  </a:ext>
                </a:extLst>
              </a:tr>
              <a:tr h="542279">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Courier and cargo services (including pickup and delivery of laboratory specimens, refrigerated vaccines and confidential records; medical, dental and office supplies)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Invitation For Bid</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ctr"/>
                </a:tc>
                <a:extLst>
                  <a:ext uri="{0D108BD9-81ED-4DB2-BD59-A6C34878D82A}">
                    <a16:rowId xmlns:a16="http://schemas.microsoft.com/office/drawing/2014/main" val="2911767112"/>
                  </a:ext>
                </a:extLst>
              </a:tr>
              <a:tr h="542279">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Combines 2 programs: Primary medical health care services for children enrolled at the 4 school-based wellness centers; and primary medical health services for 9 school-based health centers in Montgomery County</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Requests For Proposal</a:t>
                      </a:r>
                    </a:p>
                  </a:txBody>
                  <a:tcPr marL="0" marR="0" marT="0"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0" marR="0" marT="0" marB="0" anchor="ctr"/>
                </a:tc>
                <a:extLst>
                  <a:ext uri="{0D108BD9-81ED-4DB2-BD59-A6C34878D82A}">
                    <a16:rowId xmlns:a16="http://schemas.microsoft.com/office/drawing/2014/main" val="2635463055"/>
                  </a:ext>
                </a:extLst>
              </a:tr>
              <a:tr h="515165">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Nurse management services for the County's Head Start and pre-kindergarten children in Montgomery County</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rPr>
                        <a:t>Requests For Proposal</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rPr>
                        <a:t>Public Health Services</a:t>
                      </a:r>
                    </a:p>
                  </a:txBody>
                  <a:tcPr marL="0" marR="0" marT="0" marB="0" anchor="ctr"/>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8497BC8C-5876-452B-914E-722E805DE9BD}"/>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68166E6E-204D-44CD-9BB9-9CC11DAAD6D5}"/>
              </a:ext>
            </a:extLst>
          </p:cNvPr>
          <p:cNvSpPr>
            <a:spLocks noGrp="1"/>
          </p:cNvSpPr>
          <p:nvPr>
            <p:ph type="sldNum" sz="quarter" idx="12"/>
          </p:nvPr>
        </p:nvSpPr>
        <p:spPr/>
        <p:txBody>
          <a:bodyPr/>
          <a:lstStyle/>
          <a:p>
            <a:fld id="{2FDA9ADF-92E1-40A7-B891-AC2E3CECD470}" type="slidenum">
              <a:rPr lang="en-US" smtClean="0"/>
              <a:t>50</a:t>
            </a:fld>
            <a:endParaRPr lang="en-US" dirty="0"/>
          </a:p>
        </p:txBody>
      </p:sp>
    </p:spTree>
    <p:extLst>
      <p:ext uri="{BB962C8B-B14F-4D97-AF65-F5344CB8AC3E}">
        <p14:creationId xmlns:p14="http://schemas.microsoft.com/office/powerpoint/2010/main" val="40887600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825924"/>
          <a:ext cx="10563168" cy="3722528"/>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86883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458470">
                <a:tc>
                  <a:txBody>
                    <a:bodyPr/>
                    <a:lstStyle/>
                    <a:p>
                      <a:pPr algn="l" fontAlgn="b"/>
                      <a:r>
                        <a:rPr lang="en-US" sz="1200" b="1" i="0" u="none" strike="noStrike" dirty="0">
                          <a:solidFill>
                            <a:srgbClr val="000000"/>
                          </a:solidFill>
                          <a:effectLst/>
                          <a:latin typeface="Arial" panose="020B0604020202020204" pitchFamily="34" charset="0"/>
                        </a:rPr>
                        <a:t>Community Affairs/Director's Office</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rPr>
                        <a:t>External Software Program for the Random Moment Time Study Program and External Software Program for Cost Allocation Planning/FFP</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Requests For Proposal</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rPr>
                        <a:t>Expected FY22</a:t>
                      </a:r>
                    </a:p>
                  </a:txBody>
                  <a:tcPr marL="9525" marR="9525" marT="9525" marB="0" anchor="b"/>
                </a:tc>
                <a:extLst>
                  <a:ext uri="{0D108BD9-81ED-4DB2-BD59-A6C34878D82A}">
                    <a16:rowId xmlns:a16="http://schemas.microsoft.com/office/drawing/2014/main" val="1801809812"/>
                  </a:ext>
                </a:extLst>
              </a:tr>
              <a:tr h="434340">
                <a:tc>
                  <a:txBody>
                    <a:bodyPr/>
                    <a:lstStyle/>
                    <a:p>
                      <a:pPr algn="l" fontAlgn="ctr"/>
                      <a:r>
                        <a:rPr lang="en-US" sz="1200" b="1" i="0" u="none" strike="noStrike" dirty="0">
                          <a:solidFill>
                            <a:srgbClr val="000000"/>
                          </a:solidFill>
                          <a:effectLst/>
                          <a:latin typeface="Arial" panose="020B0604020202020204" pitchFamily="34" charset="0"/>
                        </a:rPr>
                        <a:t>Community Affairs/Director's Office</a:t>
                      </a:r>
                    </a:p>
                  </a:txBody>
                  <a:tcPr marL="9525" marR="9525" marT="9525" marB="0" anchor="ctr"/>
                </a:tc>
                <a:tc>
                  <a:txBody>
                    <a:bodyPr/>
                    <a:lstStyle/>
                    <a:p>
                      <a:pPr algn="l" fontAlgn="b"/>
                      <a:r>
                        <a:rPr lang="en-US" sz="1200" b="1" i="0" u="none" strike="noStrike" dirty="0">
                          <a:solidFill>
                            <a:srgbClr val="000000"/>
                          </a:solidFill>
                          <a:effectLst/>
                          <a:latin typeface="Arial" panose="020B0604020202020204" pitchFamily="34" charset="0"/>
                        </a:rPr>
                        <a:t>Health Promoters - Human services provider to develop and implement a program of outreach and education services to our Latino population. </a:t>
                      </a:r>
                    </a:p>
                  </a:txBody>
                  <a:tcPr marL="9525" marR="9525" marT="9525" marB="0" anchor="b"/>
                </a:tc>
                <a:tc>
                  <a:txBody>
                    <a:bodyPr/>
                    <a:lstStyle/>
                    <a:p>
                      <a:pPr algn="ctr" fontAlgn="b"/>
                      <a:r>
                        <a:rPr lang="en-US" sz="1200" b="1" i="0" u="none" strike="noStrike" dirty="0">
                          <a:solidFill>
                            <a:srgbClr val="000000"/>
                          </a:solidFill>
                          <a:effectLst/>
                          <a:latin typeface="Arial" panose="020B0604020202020204" pitchFamily="34" charset="0"/>
                        </a:rPr>
                        <a:t>Informal</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9525" marR="9525" marT="9525" marB="0" anchor="ctr"/>
                </a:tc>
                <a:extLst>
                  <a:ext uri="{0D108BD9-81ED-4DB2-BD59-A6C34878D82A}">
                    <a16:rowId xmlns:a16="http://schemas.microsoft.com/office/drawing/2014/main" val="2302869314"/>
                  </a:ext>
                </a:extLst>
              </a:tr>
              <a:tr h="434340">
                <a:tc>
                  <a:txBody>
                    <a:bodyPr/>
                    <a:lstStyle/>
                    <a:p>
                      <a:pPr algn="l" fontAlgn="ctr"/>
                      <a:r>
                        <a:rPr lang="en-US" sz="1200" b="1" i="0" u="none" strike="noStrike" dirty="0">
                          <a:solidFill>
                            <a:srgbClr val="000000"/>
                          </a:solidFill>
                          <a:effectLst/>
                          <a:latin typeface="Arial" panose="020B0604020202020204" pitchFamily="34" charset="0"/>
                        </a:rPr>
                        <a:t>Community Affairs/Director's Office</a:t>
                      </a:r>
                    </a:p>
                  </a:txBody>
                  <a:tcPr marL="9525" marR="9525" marT="9525" marB="0" anchor="ctr"/>
                </a:tc>
                <a:tc>
                  <a:txBody>
                    <a:bodyPr/>
                    <a:lstStyle/>
                    <a:p>
                      <a:pPr algn="l" fontAlgn="t"/>
                      <a:r>
                        <a:rPr lang="en-US" sz="1200" b="1" i="0" u="none" strike="noStrike" dirty="0">
                          <a:solidFill>
                            <a:srgbClr val="000000"/>
                          </a:solidFill>
                          <a:effectLst/>
                          <a:latin typeface="Arial" panose="020B0604020202020204" pitchFamily="34" charset="0"/>
                        </a:rPr>
                        <a:t>Human and Social Services Program and Service Access Barriers Qualitative Research Study</a:t>
                      </a:r>
                    </a:p>
                  </a:txBody>
                  <a:tcPr marL="9525" marR="9525" marT="9525" marB="0"/>
                </a:tc>
                <a:tc>
                  <a:txBody>
                    <a:bodyPr/>
                    <a:lstStyle/>
                    <a:p>
                      <a:pPr algn="ctr" fontAlgn="b"/>
                      <a:r>
                        <a:rPr lang="en-US" sz="1200" b="1" i="0" u="none" strike="noStrike" dirty="0">
                          <a:solidFill>
                            <a:srgbClr val="000000"/>
                          </a:solidFill>
                          <a:effectLst/>
                          <a:latin typeface="Arial" panose="020B0604020202020204" pitchFamily="34" charset="0"/>
                        </a:rPr>
                        <a:t>Informal</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rPr>
                        <a:t>Expected FY22</a:t>
                      </a:r>
                    </a:p>
                  </a:txBody>
                  <a:tcPr marL="9525" marR="9525" marT="9525" marB="0" anchor="ctr"/>
                </a:tc>
                <a:extLst>
                  <a:ext uri="{0D108BD9-81ED-4DB2-BD59-A6C34878D82A}">
                    <a16:rowId xmlns:a16="http://schemas.microsoft.com/office/drawing/2014/main" val="407944201"/>
                  </a:ext>
                </a:extLst>
              </a:tr>
              <a:tr h="434340">
                <a:tc>
                  <a:txBody>
                    <a:bodyPr/>
                    <a:lstStyle/>
                    <a:p>
                      <a:pPr algn="l" fontAlgn="ct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t"/>
                      <a:endParaRPr lang="en-US" sz="1200" b="1" i="0" u="none" strike="noStrike" dirty="0">
                        <a:solidFill>
                          <a:srgbClr val="000000"/>
                        </a:solidFill>
                        <a:effectLst/>
                        <a:latin typeface="Arial" panose="020B0604020202020204" pitchFamily="34" charset="0"/>
                      </a:endParaRPr>
                    </a:p>
                  </a:txBody>
                  <a:tcPr marL="9525" marR="9525" marT="9525" marB="0"/>
                </a:tc>
                <a:tc>
                  <a:txBody>
                    <a:bodyPr/>
                    <a:lstStyle/>
                    <a:p>
                      <a:pPr algn="ctr" fontAlgn="ct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n-US"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11767112"/>
                  </a:ext>
                </a:extLst>
              </a:tr>
              <a:tr h="434340">
                <a:tc>
                  <a:txBody>
                    <a:bodyPr/>
                    <a:lstStyle/>
                    <a:p>
                      <a:pPr algn="l" fontAlgn="ctr"/>
                      <a:r>
                        <a:rPr lang="en-US" sz="1200" b="1" i="0" u="none" strike="noStrike" dirty="0">
                          <a:solidFill>
                            <a:srgbClr val="000000"/>
                          </a:solidFill>
                          <a:effectLst/>
                          <a:latin typeface="Arial" panose="020B0604020202020204" pitchFamily="34" charset="0"/>
                        </a:rPr>
                        <a:t>Community Affairs/Director's Office</a:t>
                      </a:r>
                    </a:p>
                  </a:txBody>
                  <a:tcPr marL="9525" marR="9525" marT="9525" marB="0" anchor="ctr"/>
                </a:tc>
                <a:tc>
                  <a:txBody>
                    <a:bodyPr/>
                    <a:lstStyle/>
                    <a:p>
                      <a:pPr algn="l" fontAlgn="t"/>
                      <a:r>
                        <a:rPr lang="en-US" sz="1200" b="1" i="0" u="none" strike="noStrike" dirty="0">
                          <a:solidFill>
                            <a:srgbClr val="000000"/>
                          </a:solidFill>
                          <a:effectLst/>
                          <a:latin typeface="Arial" panose="020B0604020202020204" pitchFamily="34" charset="0"/>
                        </a:rPr>
                        <a:t>Welcome Back Center</a:t>
                      </a:r>
                    </a:p>
                  </a:txBody>
                  <a:tcPr marL="9525" marR="9525" marT="9525" marB="0"/>
                </a:tc>
                <a:tc>
                  <a:txBody>
                    <a:bodyPr/>
                    <a:lstStyle/>
                    <a:p>
                      <a:pPr algn="ctr" fontAlgn="ctr"/>
                      <a:r>
                        <a:rPr lang="en-US" sz="1200" b="1" i="0" u="none" strike="noStrike" dirty="0">
                          <a:solidFill>
                            <a:srgbClr val="000000"/>
                          </a:solidFill>
                          <a:effectLst/>
                          <a:latin typeface="Arial" panose="020B0604020202020204" pitchFamily="34" charset="0"/>
                        </a:rPr>
                        <a:t>Informal</a:t>
                      </a:r>
                    </a:p>
                  </a:txBody>
                  <a:tcPr marL="9525" marR="9525" marT="9525"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9525" marR="9525" marT="9525" marB="0" anchor="ctr"/>
                </a:tc>
                <a:extLst>
                  <a:ext uri="{0D108BD9-81ED-4DB2-BD59-A6C34878D82A}">
                    <a16:rowId xmlns:a16="http://schemas.microsoft.com/office/drawing/2014/main" val="2635463055"/>
                  </a:ext>
                </a:extLst>
              </a:tr>
              <a:tr h="434340">
                <a:tc>
                  <a:txBody>
                    <a:bodyPr/>
                    <a:lstStyle/>
                    <a:p>
                      <a:pPr algn="l" fontAlgn="ctr"/>
                      <a:r>
                        <a:rPr lang="en-US" sz="1200" b="1" i="0" u="none" strike="noStrike" dirty="0">
                          <a:solidFill>
                            <a:srgbClr val="000000"/>
                          </a:solidFill>
                          <a:effectLst/>
                          <a:latin typeface="Arial" panose="020B0604020202020204" pitchFamily="34" charset="0"/>
                        </a:rPr>
                        <a:t>Services to End and Prevent Homelessness</a:t>
                      </a:r>
                    </a:p>
                  </a:txBody>
                  <a:tcPr marL="9525" marR="9525" marT="9525" marB="0" anchor="ctr"/>
                </a:tc>
                <a:tc>
                  <a:txBody>
                    <a:bodyPr/>
                    <a:lstStyle/>
                    <a:p>
                      <a:pPr algn="l" fontAlgn="t"/>
                      <a:r>
                        <a:rPr lang="en-US" sz="1200" b="1" i="0" u="none" strike="noStrike" dirty="0">
                          <a:solidFill>
                            <a:srgbClr val="000000"/>
                          </a:solidFill>
                          <a:effectLst/>
                          <a:latin typeface="Arial" panose="020B0604020202020204" pitchFamily="34" charset="0"/>
                        </a:rPr>
                        <a:t>Transitional Housing for our Homeless Population</a:t>
                      </a:r>
                    </a:p>
                  </a:txBody>
                  <a:tcPr marL="9525" marR="9525" marT="9525" marB="0"/>
                </a:tc>
                <a:tc>
                  <a:txBody>
                    <a:bodyPr/>
                    <a:lstStyle/>
                    <a:p>
                      <a:pPr algn="ctr" fontAlgn="ctr"/>
                      <a:r>
                        <a:rPr lang="en-US" sz="1200" b="1" i="0" u="none" strike="noStrike" dirty="0">
                          <a:solidFill>
                            <a:srgbClr val="000000"/>
                          </a:solidFill>
                          <a:effectLst/>
                          <a:latin typeface="Arial" panose="020B0604020202020204" pitchFamily="34" charset="0"/>
                        </a:rPr>
                        <a:t>Requests For Proposal</a:t>
                      </a:r>
                    </a:p>
                  </a:txBody>
                  <a:tcPr marL="9525" marR="9525" marT="9525" marB="0" anchor="ctr"/>
                </a:tc>
                <a:tc>
                  <a:txBody>
                    <a:bodyPr/>
                    <a:lstStyle/>
                    <a:p>
                      <a:pPr algn="l" fontAlgn="b"/>
                      <a:r>
                        <a:rPr lang="en-US" sz="1200" b="1" i="0" u="none" strike="noStrike" dirty="0">
                          <a:solidFill>
                            <a:srgbClr val="000000"/>
                          </a:solidFill>
                          <a:effectLst/>
                          <a:latin typeface="Arial" panose="020B0604020202020204" pitchFamily="34" charset="0"/>
                        </a:rPr>
                        <a:t>Expected FY23</a:t>
                      </a:r>
                    </a:p>
                  </a:txBody>
                  <a:tcPr marL="9525" marR="9525" marT="9525" marB="0" anchor="ctr"/>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3177F5EC-8FE0-4711-932F-21894E8F897F}"/>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FD6A1D26-EEC7-453B-8DA0-1FB2CD96DD5E}"/>
              </a:ext>
            </a:extLst>
          </p:cNvPr>
          <p:cNvSpPr>
            <a:spLocks noGrp="1"/>
          </p:cNvSpPr>
          <p:nvPr>
            <p:ph type="sldNum" sz="quarter" idx="12"/>
          </p:nvPr>
        </p:nvSpPr>
        <p:spPr/>
        <p:txBody>
          <a:bodyPr/>
          <a:lstStyle/>
          <a:p>
            <a:fld id="{2FDA9ADF-92E1-40A7-B891-AC2E3CECD470}" type="slidenum">
              <a:rPr lang="en-US" smtClean="0"/>
              <a:t>51</a:t>
            </a:fld>
            <a:endParaRPr lang="en-US" dirty="0"/>
          </a:p>
        </p:txBody>
      </p:sp>
    </p:spTree>
    <p:extLst>
      <p:ext uri="{BB962C8B-B14F-4D97-AF65-F5344CB8AC3E}">
        <p14:creationId xmlns:p14="http://schemas.microsoft.com/office/powerpoint/2010/main" val="3599508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43377"/>
          <a:ext cx="10563168" cy="4238223"/>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3881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8166">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Services to End and Prevent Homelessness</a:t>
                      </a:r>
                    </a:p>
                  </a:txBody>
                  <a:tcPr marL="0" marR="0" marT="0" marB="0" anchor="ct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Homeless Outreach services for our Homeless Population</a:t>
                      </a:r>
                    </a:p>
                  </a:txBody>
                  <a:tcPr marL="0" marR="0" marT="0" marB="0"/>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018098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Services to End and Prevent Homelessness</a:t>
                      </a:r>
                    </a:p>
                  </a:txBody>
                  <a:tcPr marL="0" marR="0" marT="0" marB="0" anchor="ct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Private Living Quarters for our Homeless Population</a:t>
                      </a:r>
                    </a:p>
                  </a:txBody>
                  <a:tcPr marL="0" marR="0" marT="0" marB="0"/>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02869314"/>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Services to End and Prevent Homelessness</a:t>
                      </a:r>
                    </a:p>
                  </a:txBody>
                  <a:tcPr marL="0" marR="0" marT="0" marB="0" anchor="ct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Rapid Re-Housing Services to Young Adults heads of household 18-25 with dependent children</a:t>
                      </a:r>
                    </a:p>
                  </a:txBody>
                  <a:tcPr marL="0" marR="0" marT="0" marB="0"/>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7944201"/>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Services to End and Prevent Homelessness</a:t>
                      </a:r>
                    </a:p>
                  </a:txBody>
                  <a:tcPr marL="0" marR="0" marT="0" marB="0" anchor="ctr"/>
                </a:tc>
                <a:tc>
                  <a:txBody>
                    <a:bodyPr/>
                    <a:lstStyle/>
                    <a:p>
                      <a:pPr algn="l" fontAlgn="t"/>
                      <a:r>
                        <a:rPr lang="en-US" sz="1200" b="1" i="0" u="none" strike="noStrike" dirty="0">
                          <a:solidFill>
                            <a:srgbClr val="000000"/>
                          </a:solidFill>
                          <a:effectLst/>
                          <a:latin typeface="Arial" panose="020B0604020202020204" pitchFamily="34" charset="0"/>
                          <a:cs typeface="Arial" panose="020B0604020202020204" pitchFamily="34" charset="0"/>
                        </a:rPr>
                        <a:t>Providing a shelter and other homelessness prevention services</a:t>
                      </a:r>
                    </a:p>
                  </a:txBody>
                  <a:tcPr marL="0" marR="0" marT="0" marB="0"/>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117671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Medical Supplies and Durable Medical Equipment</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Invitation For Bid</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35463055"/>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Operation of Full-Service Home-Delivered Meals Program</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8BA225D7-3EBB-4F66-A160-014DEC99F4A1}"/>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6DD1CC3E-D38D-4B18-913B-BE79FF2FA537}"/>
              </a:ext>
            </a:extLst>
          </p:cNvPr>
          <p:cNvSpPr>
            <a:spLocks noGrp="1"/>
          </p:cNvSpPr>
          <p:nvPr>
            <p:ph type="sldNum" sz="quarter" idx="12"/>
          </p:nvPr>
        </p:nvSpPr>
        <p:spPr/>
        <p:txBody>
          <a:bodyPr/>
          <a:lstStyle/>
          <a:p>
            <a:fld id="{2FDA9ADF-92E1-40A7-B891-AC2E3CECD470}" type="slidenum">
              <a:rPr lang="en-US" smtClean="0"/>
              <a:t>52</a:t>
            </a:fld>
            <a:endParaRPr lang="en-US" dirty="0"/>
          </a:p>
        </p:txBody>
      </p:sp>
    </p:spTree>
    <p:extLst>
      <p:ext uri="{BB962C8B-B14F-4D97-AF65-F5344CB8AC3E}">
        <p14:creationId xmlns:p14="http://schemas.microsoft.com/office/powerpoint/2010/main" val="1591966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43377"/>
          <a:ext cx="10563168" cy="4238223"/>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3881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8166">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Providers of Meals to Seniors in Adult Day Care</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018098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Providers of Culturally Appropriate Meals for Seniors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02869314"/>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Respite Care Services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7944201"/>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Grocery Shopping Senior Program</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117671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Representative Payee Services for Elderly and Disabled Adults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35463055"/>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Home Care Services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1524C77B-E8BE-4DE8-80CE-B2EDA224E603}"/>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D87AD1F9-D879-4D97-8B68-C825282B08E2}"/>
              </a:ext>
            </a:extLst>
          </p:cNvPr>
          <p:cNvSpPr>
            <a:spLocks noGrp="1"/>
          </p:cNvSpPr>
          <p:nvPr>
            <p:ph type="sldNum" sz="quarter" idx="12"/>
          </p:nvPr>
        </p:nvSpPr>
        <p:spPr/>
        <p:txBody>
          <a:bodyPr/>
          <a:lstStyle/>
          <a:p>
            <a:fld id="{2FDA9ADF-92E1-40A7-B891-AC2E3CECD470}" type="slidenum">
              <a:rPr lang="en-US" smtClean="0"/>
              <a:t>53</a:t>
            </a:fld>
            <a:endParaRPr lang="en-US" dirty="0"/>
          </a:p>
        </p:txBody>
      </p:sp>
    </p:spTree>
    <p:extLst>
      <p:ext uri="{BB962C8B-B14F-4D97-AF65-F5344CB8AC3E}">
        <p14:creationId xmlns:p14="http://schemas.microsoft.com/office/powerpoint/2010/main" val="29317469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43377"/>
          <a:ext cx="10563168" cy="4238223"/>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3881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8166">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State Health Insurance Assistance Program (SHIP)</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018098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Catering for Congregate and Home-Delivered Meals for Seniors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302869314"/>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Social Work Case Management Services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FY22</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407944201"/>
                  </a:ext>
                </a:extLst>
              </a:tr>
              <a:tr h="546647">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Heavy Duty Residential Cleaning Services for Seniors and Disabled Persons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911767112"/>
                  </a:ext>
                </a:extLst>
              </a:tr>
              <a:tr h="519315">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Aging &amp; Disability Services</a:t>
                      </a:r>
                    </a:p>
                  </a:txBody>
                  <a:tcPr marL="0" marR="0" marT="0" marB="0" anchor="ctr"/>
                </a:tc>
                <a:tc>
                  <a:txBody>
                    <a:bodyPr/>
                    <a:lstStyle/>
                    <a:p>
                      <a:pPr algn="l" fontAlgn="ctr"/>
                      <a:r>
                        <a:rPr lang="en-US" sz="1200" b="1" i="0" u="none" strike="noStrike" dirty="0">
                          <a:solidFill>
                            <a:srgbClr val="000000"/>
                          </a:solidFill>
                          <a:effectLst/>
                          <a:latin typeface="Arial" panose="020B0604020202020204" pitchFamily="34" charset="0"/>
                          <a:cs typeface="Arial" panose="020B0604020202020204" pitchFamily="34" charset="0"/>
                        </a:rPr>
                        <a:t>Escorted Transportation Services for Elderly and Disabled Residents</a:t>
                      </a:r>
                    </a:p>
                  </a:txBody>
                  <a:tcPr marL="0" marR="0" marT="0" marB="0" anchor="ctr"/>
                </a:tc>
                <a:tc>
                  <a:txBody>
                    <a:bodyPr/>
                    <a:lstStyle/>
                    <a:p>
                      <a:pPr algn="ctr" fontAlgn="ctr"/>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0" marR="0" marT="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35463055"/>
                  </a:ext>
                </a:extLst>
              </a:tr>
              <a:tr h="519315">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Interagency Family Preservation Services </a:t>
                      </a:r>
                    </a:p>
                  </a:txBody>
                  <a:tcPr marL="0" marR="0" marT="0"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F1CA4BB0-1368-424A-A744-BDE24CC5EC1D}"/>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2EBEF0F1-EF41-4411-8D07-692E36440EE1}"/>
              </a:ext>
            </a:extLst>
          </p:cNvPr>
          <p:cNvSpPr>
            <a:spLocks noGrp="1"/>
          </p:cNvSpPr>
          <p:nvPr>
            <p:ph type="sldNum" sz="quarter" idx="12"/>
          </p:nvPr>
        </p:nvSpPr>
        <p:spPr/>
        <p:txBody>
          <a:bodyPr/>
          <a:lstStyle/>
          <a:p>
            <a:fld id="{2FDA9ADF-92E1-40A7-B891-AC2E3CECD470}" type="slidenum">
              <a:rPr lang="en-US" smtClean="0"/>
              <a:t>54</a:t>
            </a:fld>
            <a:endParaRPr lang="en-US" dirty="0"/>
          </a:p>
        </p:txBody>
      </p:sp>
    </p:spTree>
    <p:extLst>
      <p:ext uri="{BB962C8B-B14F-4D97-AF65-F5344CB8AC3E}">
        <p14:creationId xmlns:p14="http://schemas.microsoft.com/office/powerpoint/2010/main" val="16368292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4874-E1D9-4975-BF98-627D94C44F2D}"/>
              </a:ext>
            </a:extLst>
          </p:cNvPr>
          <p:cNvSpPr>
            <a:spLocks noGrp="1"/>
          </p:cNvSpPr>
          <p:nvPr>
            <p:ph type="title"/>
          </p:nvPr>
        </p:nvSpPr>
        <p:spPr/>
        <p:txBody>
          <a:bodyPr>
            <a:normAutofit fontScale="90000"/>
          </a:bodyPr>
          <a:lstStyle/>
          <a:p>
            <a:r>
              <a:rPr lang="en-US" dirty="0">
                <a:cs typeface="Calibri Light"/>
              </a:rPr>
              <a:t>DHHS Upcoming Solicitations </a:t>
            </a:r>
            <a:r>
              <a:rPr lang="en-US" sz="3100" i="1" dirty="0">
                <a:cs typeface="Calibri Light"/>
              </a:rPr>
              <a:t>(Pending Budget and Procurement approval)</a:t>
            </a:r>
            <a:br>
              <a:rPr lang="en-US" dirty="0">
                <a:cs typeface="Calibri Light"/>
              </a:rPr>
            </a:br>
            <a:endParaRPr lang="en-US" dirty="0">
              <a:cs typeface="Calibri Light"/>
            </a:endParaRPr>
          </a:p>
        </p:txBody>
      </p:sp>
      <p:graphicFrame>
        <p:nvGraphicFramePr>
          <p:cNvPr id="22" name="Content Placeholder 21">
            <a:extLst>
              <a:ext uri="{FF2B5EF4-FFF2-40B4-BE49-F238E27FC236}">
                <a16:creationId xmlns:a16="http://schemas.microsoft.com/office/drawing/2014/main" id="{E59D2475-62DF-4855-A279-7BB4F4B7D996}"/>
              </a:ext>
            </a:extLst>
          </p:cNvPr>
          <p:cNvGraphicFramePr>
            <a:graphicFrameLocks noGrp="1"/>
          </p:cNvGraphicFramePr>
          <p:nvPr>
            <p:ph idx="1"/>
          </p:nvPr>
        </p:nvGraphicFramePr>
        <p:xfrm>
          <a:off x="776376" y="1343377"/>
          <a:ext cx="10563168" cy="4238223"/>
        </p:xfrm>
        <a:graphic>
          <a:graphicData uri="http://schemas.openxmlformats.org/drawingml/2006/table">
            <a:tbl>
              <a:tblPr firstRow="1" bandRow="1">
                <a:tableStyleId>{5C22544A-7EE6-4342-B048-85BDC9FD1C3A}</a:tableStyleId>
              </a:tblPr>
              <a:tblGrid>
                <a:gridCol w="2737238">
                  <a:extLst>
                    <a:ext uri="{9D8B030D-6E8A-4147-A177-3AD203B41FA5}">
                      <a16:colId xmlns:a16="http://schemas.microsoft.com/office/drawing/2014/main" val="3476385354"/>
                    </a:ext>
                  </a:extLst>
                </a:gridCol>
                <a:gridCol w="4115043">
                  <a:extLst>
                    <a:ext uri="{9D8B030D-6E8A-4147-A177-3AD203B41FA5}">
                      <a16:colId xmlns:a16="http://schemas.microsoft.com/office/drawing/2014/main" val="4157042124"/>
                    </a:ext>
                  </a:extLst>
                </a:gridCol>
                <a:gridCol w="1690107">
                  <a:extLst>
                    <a:ext uri="{9D8B030D-6E8A-4147-A177-3AD203B41FA5}">
                      <a16:colId xmlns:a16="http://schemas.microsoft.com/office/drawing/2014/main" val="3469016399"/>
                    </a:ext>
                  </a:extLst>
                </a:gridCol>
                <a:gridCol w="2020780">
                  <a:extLst>
                    <a:ext uri="{9D8B030D-6E8A-4147-A177-3AD203B41FA5}">
                      <a16:colId xmlns:a16="http://schemas.microsoft.com/office/drawing/2014/main" val="701598829"/>
                    </a:ext>
                  </a:extLst>
                </a:gridCol>
              </a:tblGrid>
              <a:tr h="1038818">
                <a:tc>
                  <a:txBody>
                    <a:bodyPr/>
                    <a:lstStyle/>
                    <a:p>
                      <a:pPr algn="ctr"/>
                      <a:r>
                        <a:rPr lang="en-US" dirty="0">
                          <a:effectLst/>
                        </a:rPr>
                        <a:t>Service Area</a:t>
                      </a:r>
                    </a:p>
                  </a:txBody>
                  <a:tcPr marL="0" marR="0" marT="0" marB="0" anchor="ctr"/>
                </a:tc>
                <a:tc>
                  <a:txBody>
                    <a:bodyPr/>
                    <a:lstStyle/>
                    <a:p>
                      <a:pPr algn="ctr"/>
                      <a:r>
                        <a:rPr lang="en-US" dirty="0">
                          <a:effectLst/>
                        </a:rPr>
                        <a:t>Description</a:t>
                      </a:r>
                    </a:p>
                  </a:txBody>
                  <a:tcPr marL="0" marR="0" marT="0" marB="0" anchor="ctr"/>
                </a:tc>
                <a:tc>
                  <a:txBody>
                    <a:bodyPr/>
                    <a:lstStyle/>
                    <a:p>
                      <a:pPr algn="ctr"/>
                      <a:r>
                        <a:rPr lang="en-US" dirty="0">
                          <a:effectLst/>
                        </a:rPr>
                        <a:t>Desired Solicitation Type</a:t>
                      </a:r>
                    </a:p>
                  </a:txBody>
                  <a:tcPr marL="0" marR="0" marT="0" marB="0" anchor="ctr"/>
                </a:tc>
                <a:tc>
                  <a:txBody>
                    <a:bodyPr/>
                    <a:lstStyle/>
                    <a:p>
                      <a:pPr algn="ctr"/>
                      <a:r>
                        <a:rPr lang="en-US" dirty="0">
                          <a:effectLst/>
                        </a:rPr>
                        <a:t>Time Period </a:t>
                      </a:r>
                    </a:p>
                  </a:txBody>
                  <a:tcPr marL="0" marR="0" marT="0" marB="0" anchor="ctr"/>
                </a:tc>
                <a:extLst>
                  <a:ext uri="{0D108BD9-81ED-4DB2-BD59-A6C34878D82A}">
                    <a16:rowId xmlns:a16="http://schemas.microsoft.com/office/drawing/2014/main" val="133328643"/>
                  </a:ext>
                </a:extLst>
              </a:tr>
              <a:tr h="548166">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Linkages to Learning</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01809812"/>
                  </a:ext>
                </a:extLst>
              </a:tr>
              <a:tr h="519315">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Post Adoption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02869314"/>
                  </a:ext>
                </a:extLst>
              </a:tr>
              <a:tr h="546647">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Seneca Valley</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407944201"/>
                  </a:ext>
                </a:extLst>
              </a:tr>
              <a:tr h="546647">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Supply and Demand Study (child care needs. ECEI funded)</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11767112"/>
                  </a:ext>
                </a:extLst>
              </a:tr>
              <a:tr h="519315">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Cost of Care (update study)</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Requests For Proposal</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635463055"/>
                  </a:ext>
                </a:extLst>
              </a:tr>
              <a:tr h="519315">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Children Youth and Family Services</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Infants and Toddlers Routines Based Interviewer Coach </a:t>
                      </a:r>
                    </a:p>
                  </a:txBody>
                  <a:tcPr marL="9525" marR="9525" marT="9525" marB="0" anchor="b"/>
                </a:tc>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Open Solicitation</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Arial" panose="020B0604020202020204" pitchFamily="34" charset="0"/>
                        </a:rPr>
                        <a:t>Expected FY23</a:t>
                      </a:r>
                    </a:p>
                    <a:p>
                      <a:pPr algn="l" fontAlgn="b"/>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592681423"/>
                  </a:ext>
                </a:extLst>
              </a:tr>
            </a:tbl>
          </a:graphicData>
        </a:graphic>
      </p:graphicFrame>
      <p:pic>
        <p:nvPicPr>
          <p:cNvPr id="3" name="Picture 2">
            <a:extLst>
              <a:ext uri="{FF2B5EF4-FFF2-40B4-BE49-F238E27FC236}">
                <a16:creationId xmlns:a16="http://schemas.microsoft.com/office/drawing/2014/main" id="{763A289F-3EC8-4300-9269-1BC5F89EAD3F}"/>
              </a:ext>
            </a:extLst>
          </p:cNvPr>
          <p:cNvPicPr>
            <a:picLocks noChangeAspect="1"/>
          </p:cNvPicPr>
          <p:nvPr/>
        </p:nvPicPr>
        <p:blipFill>
          <a:blip r:embed="rId2"/>
          <a:stretch>
            <a:fillRect/>
          </a:stretch>
        </p:blipFill>
        <p:spPr>
          <a:xfrm>
            <a:off x="0" y="5581601"/>
            <a:ext cx="12192000" cy="1200443"/>
          </a:xfrm>
          <a:prstGeom prst="rect">
            <a:avLst/>
          </a:prstGeom>
        </p:spPr>
      </p:pic>
      <p:sp>
        <p:nvSpPr>
          <p:cNvPr id="4" name="Footer Placeholder 3">
            <a:extLst>
              <a:ext uri="{FF2B5EF4-FFF2-40B4-BE49-F238E27FC236}">
                <a16:creationId xmlns:a16="http://schemas.microsoft.com/office/drawing/2014/main" id="{1ECDA7F8-2147-4972-AD26-8A661A62DC34}"/>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66D414CF-7612-4303-8172-B9A110BF99EC}"/>
              </a:ext>
            </a:extLst>
          </p:cNvPr>
          <p:cNvSpPr>
            <a:spLocks noGrp="1"/>
          </p:cNvSpPr>
          <p:nvPr>
            <p:ph type="sldNum" sz="quarter" idx="12"/>
          </p:nvPr>
        </p:nvSpPr>
        <p:spPr/>
        <p:txBody>
          <a:bodyPr/>
          <a:lstStyle/>
          <a:p>
            <a:fld id="{2FDA9ADF-92E1-40A7-B891-AC2E3CECD470}" type="slidenum">
              <a:rPr lang="en-US" smtClean="0"/>
              <a:t>55</a:t>
            </a:fld>
            <a:endParaRPr lang="en-US" dirty="0"/>
          </a:p>
        </p:txBody>
      </p:sp>
    </p:spTree>
    <p:extLst>
      <p:ext uri="{BB962C8B-B14F-4D97-AF65-F5344CB8AC3E}">
        <p14:creationId xmlns:p14="http://schemas.microsoft.com/office/powerpoint/2010/main" val="994505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103B-4D61-4AC8-85F5-487A00B6B53E}"/>
              </a:ext>
            </a:extLst>
          </p:cNvPr>
          <p:cNvSpPr>
            <a:spLocks noGrp="1"/>
          </p:cNvSpPr>
          <p:nvPr>
            <p:ph type="title"/>
          </p:nvPr>
        </p:nvSpPr>
        <p:spPr/>
        <p:txBody>
          <a:bodyPr/>
          <a:lstStyle/>
          <a:p>
            <a:r>
              <a:rPr lang="en-US" sz="4400" b="1" i="1" u="sng" dirty="0">
                <a:solidFill>
                  <a:schemeClr val="accent5">
                    <a:lumMod val="75000"/>
                  </a:schemeClr>
                </a:solidFill>
              </a:rPr>
              <a:t>QUESTIONS?</a:t>
            </a:r>
            <a:endParaRPr lang="en-US" sz="4400" b="1" i="1" dirty="0">
              <a:solidFill>
                <a:schemeClr val="accent5">
                  <a:lumMod val="75000"/>
                </a:schemeClr>
              </a:solidFill>
            </a:endParaRPr>
          </a:p>
        </p:txBody>
      </p:sp>
      <p:sp>
        <p:nvSpPr>
          <p:cNvPr id="3" name="Content Placeholder 2">
            <a:extLst>
              <a:ext uri="{FF2B5EF4-FFF2-40B4-BE49-F238E27FC236}">
                <a16:creationId xmlns:a16="http://schemas.microsoft.com/office/drawing/2014/main" id="{F44536C9-56A4-49AD-B881-BC8AD0191E12}"/>
              </a:ext>
            </a:extLst>
          </p:cNvPr>
          <p:cNvSpPr>
            <a:spLocks noGrp="1"/>
          </p:cNvSpPr>
          <p:nvPr>
            <p:ph idx="1"/>
          </p:nvPr>
        </p:nvSpPr>
        <p:spPr/>
        <p:txBody>
          <a:bodyPr/>
          <a:lstStyle/>
          <a:p>
            <a:endParaRPr lang="en-US" sz="3600" b="1" i="1" dirty="0">
              <a:solidFill>
                <a:schemeClr val="accent5">
                  <a:lumMod val="75000"/>
                </a:schemeClr>
              </a:solidFill>
            </a:endParaRPr>
          </a:p>
          <a:p>
            <a:pPr marL="0" indent="0">
              <a:buNone/>
            </a:pPr>
            <a:r>
              <a:rPr lang="en-US" sz="3600" b="1" i="1" dirty="0">
                <a:solidFill>
                  <a:schemeClr val="accent5">
                    <a:lumMod val="75000"/>
                  </a:schemeClr>
                </a:solidFill>
              </a:rPr>
              <a:t>CONTACT:</a:t>
            </a:r>
          </a:p>
          <a:p>
            <a:pPr marL="0" indent="0">
              <a:buNone/>
            </a:pPr>
            <a:endParaRPr lang="en-US" sz="3600" b="1" i="1" dirty="0">
              <a:solidFill>
                <a:schemeClr val="accent5">
                  <a:lumMod val="75000"/>
                </a:schemeClr>
              </a:solidFill>
            </a:endParaRPr>
          </a:p>
          <a:p>
            <a:pPr marL="0" indent="0">
              <a:buNone/>
            </a:pPr>
            <a:r>
              <a:rPr lang="en-US" sz="3600" b="1" i="1" dirty="0">
                <a:solidFill>
                  <a:schemeClr val="accent5">
                    <a:lumMod val="75000"/>
                  </a:schemeClr>
                </a:solidFill>
              </a:rPr>
              <a:t>IJEOMA ‘IJ’ OJI</a:t>
            </a:r>
          </a:p>
          <a:p>
            <a:pPr marL="0" indent="0">
              <a:buNone/>
            </a:pPr>
            <a:r>
              <a:rPr lang="en-US" sz="2800" b="1" i="1" dirty="0">
                <a:solidFill>
                  <a:schemeClr val="accent5">
                    <a:lumMod val="75000"/>
                  </a:schemeClr>
                </a:solidFill>
              </a:rPr>
              <a:t>HHS MANAGER, CONTRACTS MANAGEMENT TEAM</a:t>
            </a:r>
          </a:p>
          <a:p>
            <a:pPr marL="0" indent="0">
              <a:buNone/>
            </a:pPr>
            <a:r>
              <a:rPr lang="en-US" sz="2800" b="1" i="1" dirty="0">
                <a:solidFill>
                  <a:schemeClr val="accent5">
                    <a:lumMod val="75000"/>
                  </a:schemeClr>
                </a:solidFill>
              </a:rPr>
              <a:t>(240) 777-3807 (DESK-LINE) OR (240) 753-2308 (CELL PHONE)</a:t>
            </a:r>
          </a:p>
          <a:p>
            <a:pPr marL="0" indent="0">
              <a:buNone/>
            </a:pPr>
            <a:r>
              <a:rPr lang="en-US" sz="2800" b="1" i="1" dirty="0">
                <a:solidFill>
                  <a:schemeClr val="accent5">
                    <a:lumMod val="75000"/>
                  </a:schemeClr>
                </a:solidFill>
              </a:rPr>
              <a:t>EMAIL: </a:t>
            </a:r>
            <a:r>
              <a:rPr lang="en-US" sz="2800" b="1" i="1" dirty="0">
                <a:solidFill>
                  <a:schemeClr val="accent5">
                    <a:lumMod val="75000"/>
                  </a:schemeClr>
                </a:solidFill>
                <a:hlinkClick r:id="rId2"/>
              </a:rPr>
              <a:t>IJEOMA.OJI@MONTGOMERYCOUNTYMD.GOV</a:t>
            </a:r>
            <a:r>
              <a:rPr lang="en-US" sz="2800" b="1" i="1" dirty="0">
                <a:solidFill>
                  <a:schemeClr val="accent5">
                    <a:lumMod val="75000"/>
                  </a:schemeClr>
                </a:solidFill>
              </a:rPr>
              <a:t>    </a:t>
            </a:r>
            <a:r>
              <a:rPr lang="en-US" sz="2800" dirty="0"/>
              <a:t>     </a:t>
            </a:r>
          </a:p>
          <a:p>
            <a:endParaRPr lang="en-US" dirty="0"/>
          </a:p>
        </p:txBody>
      </p:sp>
      <p:sp>
        <p:nvSpPr>
          <p:cNvPr id="4" name="Footer Placeholder 3">
            <a:extLst>
              <a:ext uri="{FF2B5EF4-FFF2-40B4-BE49-F238E27FC236}">
                <a16:creationId xmlns:a16="http://schemas.microsoft.com/office/drawing/2014/main" id="{E6925C7F-E263-452A-B0DF-D3BD3D9E1713}"/>
              </a:ext>
            </a:extLst>
          </p:cNvPr>
          <p:cNvSpPr>
            <a:spLocks noGrp="1"/>
          </p:cNvSpPr>
          <p:nvPr>
            <p:ph type="ftr" sz="quarter" idx="11"/>
          </p:nvPr>
        </p:nvSpPr>
        <p:spPr/>
        <p:txBody>
          <a:bodyPr/>
          <a:lstStyle/>
          <a:p>
            <a:r>
              <a:rPr lang="en-US" dirty="0"/>
              <a:t>Virtual Procurement Fair | December 15, 2021</a:t>
            </a:r>
          </a:p>
        </p:txBody>
      </p:sp>
      <p:sp>
        <p:nvSpPr>
          <p:cNvPr id="5" name="Slide Number Placeholder 4">
            <a:extLst>
              <a:ext uri="{FF2B5EF4-FFF2-40B4-BE49-F238E27FC236}">
                <a16:creationId xmlns:a16="http://schemas.microsoft.com/office/drawing/2014/main" id="{009D0D0A-E5BA-4388-BFD8-6E9FD8F2E05B}"/>
              </a:ext>
            </a:extLst>
          </p:cNvPr>
          <p:cNvSpPr>
            <a:spLocks noGrp="1"/>
          </p:cNvSpPr>
          <p:nvPr>
            <p:ph type="sldNum" sz="quarter" idx="12"/>
          </p:nvPr>
        </p:nvSpPr>
        <p:spPr/>
        <p:txBody>
          <a:bodyPr/>
          <a:lstStyle/>
          <a:p>
            <a:fld id="{2FDA9ADF-92E1-40A7-B891-AC2E3CECD470}" type="slidenum">
              <a:rPr lang="en-US" smtClean="0"/>
              <a:t>56</a:t>
            </a:fld>
            <a:endParaRPr lang="en-US" dirty="0"/>
          </a:p>
        </p:txBody>
      </p:sp>
    </p:spTree>
    <p:extLst>
      <p:ext uri="{BB962C8B-B14F-4D97-AF65-F5344CB8AC3E}">
        <p14:creationId xmlns:p14="http://schemas.microsoft.com/office/powerpoint/2010/main" val="231539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C2E15360-F026-43D4-97E4-F0A68BA3F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78" y="5800853"/>
            <a:ext cx="2060691" cy="757933"/>
          </a:xfrm>
          <a:prstGeom prst="rect">
            <a:avLst/>
          </a:prstGeom>
        </p:spPr>
      </p:pic>
      <p:sp>
        <p:nvSpPr>
          <p:cNvPr id="5" name="Isosceles Triangle 4">
            <a:extLst>
              <a:ext uri="{FF2B5EF4-FFF2-40B4-BE49-F238E27FC236}">
                <a16:creationId xmlns:a16="http://schemas.microsoft.com/office/drawing/2014/main" id="{605A3D3B-A7DA-4F21-85CD-BDA58DC6AEB0}"/>
              </a:ext>
            </a:extLst>
          </p:cNvPr>
          <p:cNvSpPr/>
          <p:nvPr/>
        </p:nvSpPr>
        <p:spPr>
          <a:xfrm>
            <a:off x="1430884" y="5552428"/>
            <a:ext cx="2367281" cy="1325562"/>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D49DC835-72E5-4F82-B2BB-AC16606F775C}"/>
              </a:ext>
            </a:extLst>
          </p:cNvPr>
          <p:cNvSpPr/>
          <p:nvPr/>
        </p:nvSpPr>
        <p:spPr>
          <a:xfrm rot="13527718">
            <a:off x="-642072" y="5998061"/>
            <a:ext cx="2011203" cy="1015854"/>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3D2B4D-8105-4FA9-8E6C-59884D6717BE}"/>
              </a:ext>
            </a:extLst>
          </p:cNvPr>
          <p:cNvSpPr/>
          <p:nvPr/>
        </p:nvSpPr>
        <p:spPr>
          <a:xfrm rot="13587155">
            <a:off x="-724983" y="3818544"/>
            <a:ext cx="2834534" cy="680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ooter Placeholder 8">
            <a:extLst>
              <a:ext uri="{FF2B5EF4-FFF2-40B4-BE49-F238E27FC236}">
                <a16:creationId xmlns:a16="http://schemas.microsoft.com/office/drawing/2014/main" id="{C280B1CA-2FA8-4B3F-8B11-47C1902D2B97}"/>
              </a:ext>
            </a:extLst>
          </p:cNvPr>
          <p:cNvSpPr>
            <a:spLocks noGrp="1"/>
          </p:cNvSpPr>
          <p:nvPr>
            <p:ph type="ftr" sz="quarter" idx="11"/>
          </p:nvPr>
        </p:nvSpPr>
        <p:spPr>
          <a:xfrm>
            <a:off x="4038599" y="6356350"/>
            <a:ext cx="4964627" cy="365125"/>
          </a:xfrm>
        </p:spPr>
        <p:txBody>
          <a:bodyPr/>
          <a:lstStyle/>
          <a:p>
            <a:r>
              <a:rPr lang="en-US" dirty="0"/>
              <a:t>Virtual Procurement Fair | December 15, 2021</a:t>
            </a:r>
          </a:p>
        </p:txBody>
      </p:sp>
      <p:sp>
        <p:nvSpPr>
          <p:cNvPr id="10" name="Slide Number Placeholder 9">
            <a:extLst>
              <a:ext uri="{FF2B5EF4-FFF2-40B4-BE49-F238E27FC236}">
                <a16:creationId xmlns:a16="http://schemas.microsoft.com/office/drawing/2014/main" id="{CCF24344-CC80-4ACB-98E7-2455EAA820FD}"/>
              </a:ext>
            </a:extLst>
          </p:cNvPr>
          <p:cNvSpPr>
            <a:spLocks noGrp="1"/>
          </p:cNvSpPr>
          <p:nvPr>
            <p:ph type="sldNum" sz="quarter" idx="12"/>
          </p:nvPr>
        </p:nvSpPr>
        <p:spPr/>
        <p:txBody>
          <a:bodyPr/>
          <a:lstStyle/>
          <a:p>
            <a:fld id="{2FDA9ADF-92E1-40A7-B891-AC2E3CECD470}" type="slidenum">
              <a:rPr lang="en-US" smtClean="0"/>
              <a:t>57</a:t>
            </a:fld>
            <a:endParaRPr lang="en-US" dirty="0"/>
          </a:p>
        </p:txBody>
      </p:sp>
      <p:sp>
        <p:nvSpPr>
          <p:cNvPr id="14" name="Speech Bubble: Oval 13">
            <a:extLst>
              <a:ext uri="{FF2B5EF4-FFF2-40B4-BE49-F238E27FC236}">
                <a16:creationId xmlns:a16="http://schemas.microsoft.com/office/drawing/2014/main" id="{58A29966-12BE-43DC-81CF-6F7F5DCA16A4}"/>
              </a:ext>
            </a:extLst>
          </p:cNvPr>
          <p:cNvSpPr/>
          <p:nvPr/>
        </p:nvSpPr>
        <p:spPr>
          <a:xfrm>
            <a:off x="2750328" y="632551"/>
            <a:ext cx="7627175" cy="4529021"/>
          </a:xfrm>
          <a:prstGeom prst="wedgeEllipse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Open quotation mark with solid fill">
            <a:extLst>
              <a:ext uri="{FF2B5EF4-FFF2-40B4-BE49-F238E27FC236}">
                <a16:creationId xmlns:a16="http://schemas.microsoft.com/office/drawing/2014/main" id="{93A9EA20-E9AB-42E3-9AE3-02598D403F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4786" y="736995"/>
            <a:ext cx="1913989" cy="1913989"/>
          </a:xfrm>
          <a:prstGeom prst="rect">
            <a:avLst/>
          </a:prstGeom>
        </p:spPr>
      </p:pic>
      <p:pic>
        <p:nvPicPr>
          <p:cNvPr id="21" name="Graphic 20" descr="Open quotation mark with solid fill">
            <a:extLst>
              <a:ext uri="{FF2B5EF4-FFF2-40B4-BE49-F238E27FC236}">
                <a16:creationId xmlns:a16="http://schemas.microsoft.com/office/drawing/2014/main" id="{7D62B987-1954-493B-ACA3-A6A32225D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9211590" y="3614450"/>
            <a:ext cx="1913989" cy="1913989"/>
          </a:xfrm>
          <a:prstGeom prst="rect">
            <a:avLst/>
          </a:prstGeom>
        </p:spPr>
      </p:pic>
      <p:sp>
        <p:nvSpPr>
          <p:cNvPr id="2" name="TextBox 1">
            <a:extLst>
              <a:ext uri="{FF2B5EF4-FFF2-40B4-BE49-F238E27FC236}">
                <a16:creationId xmlns:a16="http://schemas.microsoft.com/office/drawing/2014/main" id="{0629FA86-D6EC-47E3-9E2B-A85BDC302518}"/>
              </a:ext>
            </a:extLst>
          </p:cNvPr>
          <p:cNvSpPr txBox="1"/>
          <p:nvPr/>
        </p:nvSpPr>
        <p:spPr>
          <a:xfrm>
            <a:off x="3798165" y="1280160"/>
            <a:ext cx="5205062" cy="2769989"/>
          </a:xfrm>
          <a:prstGeom prst="rect">
            <a:avLst/>
          </a:prstGeom>
          <a:noFill/>
        </p:spPr>
        <p:txBody>
          <a:bodyPr wrap="square" rtlCol="0">
            <a:spAutoFit/>
          </a:bodyPr>
          <a:lstStyle/>
          <a:p>
            <a:pPr algn="ctr"/>
            <a:r>
              <a:rPr lang="en-US" sz="5400" b="1" dirty="0"/>
              <a:t>Questions? </a:t>
            </a:r>
          </a:p>
          <a:p>
            <a:pPr algn="ctr"/>
            <a:endParaRPr lang="en-US" sz="4000" dirty="0"/>
          </a:p>
          <a:p>
            <a:pPr algn="ctr"/>
            <a:r>
              <a:rPr lang="en-US" sz="4000" dirty="0"/>
              <a:t>Please type them in the chat box.</a:t>
            </a:r>
          </a:p>
        </p:txBody>
      </p:sp>
    </p:spTree>
    <p:extLst>
      <p:ext uri="{BB962C8B-B14F-4D97-AF65-F5344CB8AC3E}">
        <p14:creationId xmlns:p14="http://schemas.microsoft.com/office/powerpoint/2010/main" val="38693792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6C4BA34-3A73-4041-9D21-838CABBA48CE}"/>
              </a:ext>
            </a:extLst>
          </p:cNvPr>
          <p:cNvSpPr>
            <a:spLocks noGrp="1"/>
          </p:cNvSpPr>
          <p:nvPr>
            <p:ph type="sldNum" sz="quarter" idx="12"/>
          </p:nvPr>
        </p:nvSpPr>
        <p:spPr/>
        <p:txBody>
          <a:bodyPr/>
          <a:lstStyle/>
          <a:p>
            <a:fld id="{2FDA9ADF-92E1-40A7-B891-AC2E3CECD470}" type="slidenum">
              <a:rPr lang="en-US" smtClean="0"/>
              <a:t>58</a:t>
            </a:fld>
            <a:endParaRPr lang="en-US" dirty="0"/>
          </a:p>
        </p:txBody>
      </p:sp>
      <p:pic>
        <p:nvPicPr>
          <p:cNvPr id="7" name="Picture 6" descr="A picture containing logo&#10;&#10;Description automatically generated">
            <a:extLst>
              <a:ext uri="{FF2B5EF4-FFF2-40B4-BE49-F238E27FC236}">
                <a16:creationId xmlns:a16="http://schemas.microsoft.com/office/drawing/2014/main" id="{A3C320FB-DFBE-4C11-BA84-4FC0C1F56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878" y="5829428"/>
            <a:ext cx="2060691" cy="757933"/>
          </a:xfrm>
          <a:prstGeom prst="rect">
            <a:avLst/>
          </a:prstGeom>
        </p:spPr>
      </p:pic>
      <p:sp>
        <p:nvSpPr>
          <p:cNvPr id="17" name="Content Placeholder 16">
            <a:extLst>
              <a:ext uri="{FF2B5EF4-FFF2-40B4-BE49-F238E27FC236}">
                <a16:creationId xmlns:a16="http://schemas.microsoft.com/office/drawing/2014/main" id="{8CD0FC66-8A15-440E-A75B-E3F453A389EF}"/>
              </a:ext>
            </a:extLst>
          </p:cNvPr>
          <p:cNvSpPr>
            <a:spLocks noGrp="1"/>
          </p:cNvSpPr>
          <p:nvPr>
            <p:ph sz="half" idx="2"/>
          </p:nvPr>
        </p:nvSpPr>
        <p:spPr>
          <a:xfrm>
            <a:off x="6172200" y="486383"/>
            <a:ext cx="5181600" cy="5690580"/>
          </a:xfrm>
        </p:spPr>
        <p:txBody>
          <a:bodyPr>
            <a:normAutofit/>
          </a:bodyPr>
          <a:lstStyle/>
          <a:p>
            <a:pPr marL="0" indent="0">
              <a:buNone/>
            </a:pPr>
            <a:r>
              <a:rPr lang="en-US" sz="7200" b="1" dirty="0"/>
              <a:t>Thank You</a:t>
            </a:r>
          </a:p>
          <a:p>
            <a:endParaRPr lang="en-US" sz="2000" b="1" dirty="0"/>
          </a:p>
          <a:p>
            <a:r>
              <a:rPr lang="en-US" sz="2000" b="1" dirty="0"/>
              <a:t>This presentation and the video recording will be available on our website, </a:t>
            </a:r>
            <a:r>
              <a:rPr lang="en-US" sz="2000" b="1" dirty="0">
                <a:hlinkClick r:id="rId3"/>
              </a:rPr>
              <a:t>www.montgomerycountymd.gov/pro</a:t>
            </a:r>
            <a:endParaRPr lang="en-US" sz="2000" b="1" dirty="0"/>
          </a:p>
          <a:p>
            <a:endParaRPr lang="en-US" sz="2000" b="1" dirty="0"/>
          </a:p>
          <a:p>
            <a:r>
              <a:rPr lang="en-US" sz="2000" b="1" dirty="0"/>
              <a:t>Share your experience with us on Twitter @MoCoProcure using #VirtualPROFair</a:t>
            </a:r>
          </a:p>
          <a:p>
            <a:pPr marL="0" indent="0">
              <a:buNone/>
            </a:pPr>
            <a:endParaRPr lang="en-US" sz="2000" b="1" dirty="0"/>
          </a:p>
          <a:p>
            <a:r>
              <a:rPr lang="en-US" sz="2000" b="1" dirty="0"/>
              <a:t>Please take this short survey: </a:t>
            </a:r>
            <a:r>
              <a:rPr lang="en-US" sz="2000" b="1" dirty="0">
                <a:hlinkClick r:id="rId4"/>
              </a:rPr>
              <a:t>https://www.surveymonkey.com/r/9D36987</a:t>
            </a:r>
            <a:endParaRPr lang="en-US" sz="2000" b="1" dirty="0"/>
          </a:p>
          <a:p>
            <a:endParaRPr lang="en-US" sz="2000" b="1" dirty="0"/>
          </a:p>
          <a:p>
            <a:endParaRPr lang="en-US" sz="2000" b="1" dirty="0"/>
          </a:p>
        </p:txBody>
      </p:sp>
      <p:pic>
        <p:nvPicPr>
          <p:cNvPr id="25" name="Content Placeholder 24" descr="Sea of hands in the middle">
            <a:extLst>
              <a:ext uri="{FF2B5EF4-FFF2-40B4-BE49-F238E27FC236}">
                <a16:creationId xmlns:a16="http://schemas.microsoft.com/office/drawing/2014/main" id="{53280735-5C19-40B6-8152-EDAAA5346D15}"/>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0" y="0"/>
            <a:ext cx="6019800" cy="6857999"/>
          </a:xfrm>
        </p:spPr>
      </p:pic>
      <p:sp>
        <p:nvSpPr>
          <p:cNvPr id="26" name="Rectangle 25">
            <a:extLst>
              <a:ext uri="{FF2B5EF4-FFF2-40B4-BE49-F238E27FC236}">
                <a16:creationId xmlns:a16="http://schemas.microsoft.com/office/drawing/2014/main" id="{5511CF52-5870-433B-ADDD-89785AAB68C0}"/>
              </a:ext>
            </a:extLst>
          </p:cNvPr>
          <p:cNvSpPr/>
          <p:nvPr/>
        </p:nvSpPr>
        <p:spPr>
          <a:xfrm>
            <a:off x="6293389" y="1484377"/>
            <a:ext cx="3121660" cy="900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4214CFDA-B86A-497F-972A-AD96C5A6A0EC}"/>
              </a:ext>
            </a:extLst>
          </p:cNvPr>
          <p:cNvSpPr>
            <a:spLocks noGrp="1"/>
          </p:cNvSpPr>
          <p:nvPr>
            <p:ph type="ftr" sz="quarter" idx="11"/>
          </p:nvPr>
        </p:nvSpPr>
        <p:spPr>
          <a:xfrm>
            <a:off x="5530985" y="6404798"/>
            <a:ext cx="4114800" cy="365125"/>
          </a:xfrm>
        </p:spPr>
        <p:txBody>
          <a:bodyPr/>
          <a:lstStyle/>
          <a:p>
            <a:r>
              <a:rPr lang="en-US" b="1" dirty="0">
                <a:solidFill>
                  <a:schemeClr val="tx1"/>
                </a:solidFill>
              </a:rPr>
              <a:t>Virtual Procurement Fair | December 15, 2021</a:t>
            </a:r>
          </a:p>
        </p:txBody>
      </p:sp>
    </p:spTree>
    <p:extLst>
      <p:ext uri="{BB962C8B-B14F-4D97-AF65-F5344CB8AC3E}">
        <p14:creationId xmlns:p14="http://schemas.microsoft.com/office/powerpoint/2010/main" val="3804867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F91A69-8E1C-4B09-AF1D-932CADEF1215}"/>
              </a:ext>
            </a:extLst>
          </p:cNvPr>
          <p:cNvSpPr>
            <a:spLocks noGrp="1"/>
          </p:cNvSpPr>
          <p:nvPr>
            <p:ph type="title"/>
          </p:nvPr>
        </p:nvSpPr>
        <p:spPr>
          <a:xfrm>
            <a:off x="839789" y="556592"/>
            <a:ext cx="10077352" cy="906448"/>
          </a:xfrm>
        </p:spPr>
        <p:txBody>
          <a:bodyPr>
            <a:normAutofit fontScale="90000"/>
          </a:bodyPr>
          <a:lstStyle/>
          <a:p>
            <a:r>
              <a:rPr lang="en-US" dirty="0">
                <a:solidFill>
                  <a:srgbClr val="00516D"/>
                </a:solidFill>
              </a:rPr>
              <a:t>Department of Technology and Enterprise Business Solutions (TEBS)</a:t>
            </a:r>
          </a:p>
        </p:txBody>
      </p:sp>
      <p:sp>
        <p:nvSpPr>
          <p:cNvPr id="9" name="Content Placeholder 8">
            <a:extLst>
              <a:ext uri="{FF2B5EF4-FFF2-40B4-BE49-F238E27FC236}">
                <a16:creationId xmlns:a16="http://schemas.microsoft.com/office/drawing/2014/main" id="{1C7064EB-CA64-4E99-B312-F3AD8B723995}"/>
              </a:ext>
            </a:extLst>
          </p:cNvPr>
          <p:cNvSpPr>
            <a:spLocks noGrp="1"/>
          </p:cNvSpPr>
          <p:nvPr>
            <p:ph sz="half" idx="2"/>
          </p:nvPr>
        </p:nvSpPr>
        <p:spPr>
          <a:xfrm>
            <a:off x="839789" y="1948070"/>
            <a:ext cx="10149790" cy="3466768"/>
          </a:xfrm>
        </p:spPr>
        <p:txBody>
          <a:bodyPr>
            <a:normAutofit fontScale="92500" lnSpcReduction="20000"/>
          </a:bodyPr>
          <a:lstStyle/>
          <a:p>
            <a:pPr lvl="0">
              <a:spcBef>
                <a:spcPts val="0"/>
              </a:spcBef>
              <a:spcAft>
                <a:spcPts val="1200"/>
              </a:spcAft>
            </a:pPr>
            <a:r>
              <a:rPr lang="en-US" sz="2600" dirty="0"/>
              <a:t>In 2021, Department of Technology Services (“DTS”) was reorganized to form the Department of Technology and Enterprise Business Solutions (“TEBS”)</a:t>
            </a:r>
          </a:p>
          <a:p>
            <a:pPr lvl="0">
              <a:spcBef>
                <a:spcPts val="0"/>
              </a:spcBef>
              <a:spcAft>
                <a:spcPts val="1200"/>
              </a:spcAft>
            </a:pPr>
            <a:r>
              <a:rPr lang="en-US" sz="2600" dirty="0"/>
              <a:t>TEBS is a responsive, collaborative and innovative organization that provides technology solutions and services to facilitate the delivery of a wide range of services in all branches of government</a:t>
            </a:r>
          </a:p>
          <a:p>
            <a:pPr lvl="0">
              <a:spcBef>
                <a:spcPts val="0"/>
              </a:spcBef>
              <a:spcAft>
                <a:spcPts val="1200"/>
              </a:spcAft>
            </a:pPr>
            <a:r>
              <a:rPr lang="en-US" sz="2600" dirty="0"/>
              <a:t>TEBS Approved Operating Budget for FY21 is $44.6M, which includes 166.3 full time equivalent positions</a:t>
            </a:r>
          </a:p>
          <a:p>
            <a:pPr lvl="0">
              <a:spcBef>
                <a:spcPts val="0"/>
              </a:spcBef>
              <a:spcAft>
                <a:spcPts val="1200"/>
              </a:spcAft>
            </a:pPr>
            <a:r>
              <a:rPr lang="en-US" sz="2600" dirty="0"/>
              <a:t>In 2021, Montgomery County was ranked the #6 Top Digital County by the Center for Digital Government </a:t>
            </a:r>
            <a:br>
              <a:rPr lang="en-US" sz="2600" dirty="0"/>
            </a:br>
            <a:r>
              <a:rPr lang="en-US" sz="2600" dirty="0"/>
              <a:t>(Five #1 Rankings in the last 15 years)</a:t>
            </a:r>
          </a:p>
          <a:p>
            <a:pPr lvl="0">
              <a:spcBef>
                <a:spcPts val="0"/>
              </a:spcBef>
              <a:spcAft>
                <a:spcPts val="1200"/>
              </a:spcAft>
            </a:pPr>
            <a:endParaRPr lang="en-US" dirty="0"/>
          </a:p>
        </p:txBody>
      </p:sp>
      <p:sp>
        <p:nvSpPr>
          <p:cNvPr id="2" name="Footer Placeholder 1">
            <a:extLst>
              <a:ext uri="{FF2B5EF4-FFF2-40B4-BE49-F238E27FC236}">
                <a16:creationId xmlns:a16="http://schemas.microsoft.com/office/drawing/2014/main" id="{A3A0AFB8-4E14-4967-BF47-B49CAFEF7E05}"/>
              </a:ext>
            </a:extLst>
          </p:cNvPr>
          <p:cNvSpPr>
            <a:spLocks noGrp="1"/>
          </p:cNvSpPr>
          <p:nvPr>
            <p:ph type="ftr" sz="quarter" idx="11"/>
          </p:nvPr>
        </p:nvSpPr>
        <p:spPr/>
        <p:txBody>
          <a:bodyPr/>
          <a:lstStyle/>
          <a:p>
            <a:r>
              <a:rPr lang="en-US" dirty="0"/>
              <a:t>Virtual Procurement Fair | December 15, 2021</a:t>
            </a:r>
          </a:p>
        </p:txBody>
      </p:sp>
      <p:sp>
        <p:nvSpPr>
          <p:cNvPr id="3" name="Slide Number Placeholder 2">
            <a:extLst>
              <a:ext uri="{FF2B5EF4-FFF2-40B4-BE49-F238E27FC236}">
                <a16:creationId xmlns:a16="http://schemas.microsoft.com/office/drawing/2014/main" id="{3A2F4698-E698-4716-87D0-BE9D308263AB}"/>
              </a:ext>
            </a:extLst>
          </p:cNvPr>
          <p:cNvSpPr>
            <a:spLocks noGrp="1"/>
          </p:cNvSpPr>
          <p:nvPr>
            <p:ph type="sldNum" sz="quarter" idx="12"/>
          </p:nvPr>
        </p:nvSpPr>
        <p:spPr/>
        <p:txBody>
          <a:bodyPr/>
          <a:lstStyle/>
          <a:p>
            <a:fld id="{2FDA9ADF-92E1-40A7-B891-AC2E3CECD470}" type="slidenum">
              <a:rPr lang="en-US" smtClean="0"/>
              <a:t>6</a:t>
            </a:fld>
            <a:endParaRPr lang="en-US" dirty="0"/>
          </a:p>
        </p:txBody>
      </p:sp>
    </p:spTree>
    <p:extLst>
      <p:ext uri="{BB962C8B-B14F-4D97-AF65-F5344CB8AC3E}">
        <p14:creationId xmlns:p14="http://schemas.microsoft.com/office/powerpoint/2010/main" val="3396375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40D2-C97B-4550-8AC2-33A7D1087066}"/>
              </a:ext>
            </a:extLst>
          </p:cNvPr>
          <p:cNvSpPr>
            <a:spLocks noGrp="1"/>
          </p:cNvSpPr>
          <p:nvPr>
            <p:ph type="title"/>
          </p:nvPr>
        </p:nvSpPr>
        <p:spPr>
          <a:xfrm>
            <a:off x="784982" y="444763"/>
            <a:ext cx="8485113" cy="650453"/>
          </a:xfrm>
        </p:spPr>
        <p:txBody>
          <a:bodyPr>
            <a:normAutofit/>
          </a:bodyPr>
          <a:lstStyle/>
          <a:p>
            <a:r>
              <a:rPr lang="en-US" sz="4000" dirty="0">
                <a:solidFill>
                  <a:srgbClr val="00516D"/>
                </a:solidFill>
              </a:rPr>
              <a:t>TEBS Contracts - “Goods and Services”</a:t>
            </a:r>
          </a:p>
        </p:txBody>
      </p:sp>
      <p:sp>
        <p:nvSpPr>
          <p:cNvPr id="3" name="Content Placeholder 2">
            <a:extLst>
              <a:ext uri="{FF2B5EF4-FFF2-40B4-BE49-F238E27FC236}">
                <a16:creationId xmlns:a16="http://schemas.microsoft.com/office/drawing/2014/main" id="{900708A5-B402-4BB3-A803-4971BC103361}"/>
              </a:ext>
            </a:extLst>
          </p:cNvPr>
          <p:cNvSpPr>
            <a:spLocks noGrp="1"/>
          </p:cNvSpPr>
          <p:nvPr>
            <p:ph idx="1"/>
          </p:nvPr>
        </p:nvSpPr>
        <p:spPr>
          <a:xfrm>
            <a:off x="731765" y="1523475"/>
            <a:ext cx="5171201" cy="4351338"/>
          </a:xfrm>
        </p:spPr>
        <p:txBody>
          <a:bodyPr>
            <a:normAutofit fontScale="77500" lnSpcReduction="20000"/>
          </a:bodyPr>
          <a:lstStyle/>
          <a:p>
            <a:r>
              <a:rPr lang="en-US" sz="3100" dirty="0"/>
              <a:t>Professional Services</a:t>
            </a:r>
          </a:p>
          <a:p>
            <a:pPr lvl="1"/>
            <a:r>
              <a:rPr lang="en-US" dirty="0"/>
              <a:t>MCCATS &amp; LCATS</a:t>
            </a:r>
          </a:p>
          <a:p>
            <a:r>
              <a:rPr lang="en-US" sz="3100" dirty="0"/>
              <a:t>IT Commodities</a:t>
            </a:r>
          </a:p>
          <a:p>
            <a:r>
              <a:rPr lang="en-US" sz="3100" dirty="0"/>
              <a:t>Cable/Wiring Equipment &amp; Services</a:t>
            </a:r>
          </a:p>
          <a:p>
            <a:r>
              <a:rPr lang="en-US" sz="3100" dirty="0"/>
              <a:t>Desktop Computer Modernization</a:t>
            </a:r>
          </a:p>
          <a:p>
            <a:r>
              <a:rPr lang="en-US" sz="3100" dirty="0"/>
              <a:t>GIS Software</a:t>
            </a:r>
          </a:p>
          <a:p>
            <a:r>
              <a:rPr lang="en-US" sz="3100" dirty="0"/>
              <a:t>Open Data Platform Services</a:t>
            </a:r>
          </a:p>
          <a:p>
            <a:r>
              <a:rPr lang="en-US" sz="3100" dirty="0"/>
              <a:t>Cable Media and Production Services</a:t>
            </a:r>
          </a:p>
          <a:p>
            <a:pPr lvl="1"/>
            <a:r>
              <a:rPr lang="en-US" dirty="0"/>
              <a:t>Closed Captioning Services</a:t>
            </a:r>
          </a:p>
          <a:p>
            <a:pPr lvl="1"/>
            <a:r>
              <a:rPr lang="en-US" dirty="0"/>
              <a:t>PEG Channel Marketing Services</a:t>
            </a:r>
          </a:p>
          <a:p>
            <a:pPr lvl="1"/>
            <a:r>
              <a:rPr lang="en-US" dirty="0"/>
              <a:t>Programming &amp; Production Services</a:t>
            </a:r>
          </a:p>
          <a:p>
            <a:pPr lvl="1"/>
            <a:r>
              <a:rPr lang="en-US" dirty="0"/>
              <a:t>Playback Automation Services</a:t>
            </a:r>
          </a:p>
          <a:p>
            <a:pPr lvl="1"/>
            <a:r>
              <a:rPr lang="en-US" dirty="0"/>
              <a:t>Storage Area Network (SAN)</a:t>
            </a:r>
          </a:p>
          <a:p>
            <a:endParaRPr lang="en-US" dirty="0"/>
          </a:p>
          <a:p>
            <a:pPr marL="0" indent="0">
              <a:buNone/>
            </a:pPr>
            <a:endParaRPr lang="en-US" dirty="0"/>
          </a:p>
        </p:txBody>
      </p:sp>
      <p:sp>
        <p:nvSpPr>
          <p:cNvPr id="5" name="Content Placeholder 2">
            <a:extLst>
              <a:ext uri="{FF2B5EF4-FFF2-40B4-BE49-F238E27FC236}">
                <a16:creationId xmlns:a16="http://schemas.microsoft.com/office/drawing/2014/main" id="{C20F5FDF-0A15-4A46-9B90-089A64B6F9CD}"/>
              </a:ext>
            </a:extLst>
          </p:cNvPr>
          <p:cNvSpPr txBox="1">
            <a:spLocks/>
          </p:cNvSpPr>
          <p:nvPr/>
        </p:nvSpPr>
        <p:spPr>
          <a:xfrm>
            <a:off x="5732444" y="1451914"/>
            <a:ext cx="511798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Computer Aided Dispatch (CAD)</a:t>
            </a:r>
          </a:p>
          <a:p>
            <a:pPr lvl="1"/>
            <a:r>
              <a:rPr lang="en-US" dirty="0"/>
              <a:t>Public Safety Systems</a:t>
            </a:r>
          </a:p>
          <a:p>
            <a:pPr lvl="1"/>
            <a:r>
              <a:rPr lang="en-US" dirty="0"/>
              <a:t>Hosting &amp; Disaster Recovery</a:t>
            </a:r>
          </a:p>
          <a:p>
            <a:pPr lvl="1"/>
            <a:r>
              <a:rPr lang="en-US" dirty="0"/>
              <a:t>IT Hardware Maintenance</a:t>
            </a:r>
          </a:p>
          <a:p>
            <a:pPr lvl="1"/>
            <a:r>
              <a:rPr lang="en-US" dirty="0"/>
              <a:t>Telephone Platform Solutions</a:t>
            </a:r>
          </a:p>
          <a:p>
            <a:pPr lvl="1"/>
            <a:r>
              <a:rPr lang="en-US" dirty="0"/>
              <a:t>Telecommunications Services</a:t>
            </a:r>
          </a:p>
          <a:p>
            <a:pPr lvl="1"/>
            <a:r>
              <a:rPr lang="en-US" dirty="0"/>
              <a:t>800 MHz Radio System Services</a:t>
            </a:r>
          </a:p>
          <a:p>
            <a:pPr lvl="1"/>
            <a:r>
              <a:rPr lang="en-US" dirty="0"/>
              <a:t>Radio System Installation &amp; Repair</a:t>
            </a:r>
          </a:p>
          <a:p>
            <a:pPr lvl="1"/>
            <a:r>
              <a:rPr lang="en-US" dirty="0"/>
              <a:t>Radio Parts &amp; Equipment</a:t>
            </a:r>
          </a:p>
          <a:p>
            <a:pPr lvl="1"/>
            <a:r>
              <a:rPr lang="en-US" dirty="0"/>
              <a:t>ERP Planning Software</a:t>
            </a:r>
          </a:p>
          <a:p>
            <a:pPr lvl="1"/>
            <a:endParaRPr lang="en-US" dirty="0"/>
          </a:p>
          <a:p>
            <a:pPr marL="0" indent="0">
              <a:buFont typeface="Arial" panose="020B0604020202020204" pitchFamily="34" charset="0"/>
              <a:buNone/>
            </a:pPr>
            <a:endParaRPr lang="en-US" dirty="0"/>
          </a:p>
        </p:txBody>
      </p:sp>
      <p:sp>
        <p:nvSpPr>
          <p:cNvPr id="4" name="Footer Placeholder 3">
            <a:extLst>
              <a:ext uri="{FF2B5EF4-FFF2-40B4-BE49-F238E27FC236}">
                <a16:creationId xmlns:a16="http://schemas.microsoft.com/office/drawing/2014/main" id="{97AF4397-62DE-4A80-8113-E5D384B35483}"/>
              </a:ext>
            </a:extLst>
          </p:cNvPr>
          <p:cNvSpPr>
            <a:spLocks noGrp="1"/>
          </p:cNvSpPr>
          <p:nvPr>
            <p:ph type="ftr" sz="quarter" idx="11"/>
          </p:nvPr>
        </p:nvSpPr>
        <p:spPr/>
        <p:txBody>
          <a:bodyPr/>
          <a:lstStyle/>
          <a:p>
            <a:r>
              <a:rPr lang="en-US" dirty="0"/>
              <a:t>Virtual Procurement Fair | December 15, 2021</a:t>
            </a:r>
          </a:p>
        </p:txBody>
      </p:sp>
      <p:sp>
        <p:nvSpPr>
          <p:cNvPr id="9" name="Slide Number Placeholder 8">
            <a:extLst>
              <a:ext uri="{FF2B5EF4-FFF2-40B4-BE49-F238E27FC236}">
                <a16:creationId xmlns:a16="http://schemas.microsoft.com/office/drawing/2014/main" id="{7E7612F8-82E8-4548-9E55-010BBCD89A92}"/>
              </a:ext>
            </a:extLst>
          </p:cNvPr>
          <p:cNvSpPr>
            <a:spLocks noGrp="1"/>
          </p:cNvSpPr>
          <p:nvPr>
            <p:ph type="sldNum" sz="quarter" idx="12"/>
          </p:nvPr>
        </p:nvSpPr>
        <p:spPr>
          <a:xfrm>
            <a:off x="8610599" y="6356350"/>
            <a:ext cx="2757605" cy="289123"/>
          </a:xfrm>
        </p:spPr>
        <p:txBody>
          <a:bodyPr/>
          <a:lstStyle/>
          <a:p>
            <a:fld id="{2FDA9ADF-92E1-40A7-B891-AC2E3CECD470}" type="slidenum">
              <a:rPr lang="en-US" smtClean="0"/>
              <a:t>7</a:t>
            </a:fld>
            <a:endParaRPr lang="en-US" dirty="0"/>
          </a:p>
        </p:txBody>
      </p:sp>
    </p:spTree>
    <p:extLst>
      <p:ext uri="{BB962C8B-B14F-4D97-AF65-F5344CB8AC3E}">
        <p14:creationId xmlns:p14="http://schemas.microsoft.com/office/powerpoint/2010/main" val="3246422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28C4-DC46-4F45-B2B2-EA7F8BE76C83}"/>
              </a:ext>
            </a:extLst>
          </p:cNvPr>
          <p:cNvSpPr>
            <a:spLocks noGrp="1"/>
          </p:cNvSpPr>
          <p:nvPr>
            <p:ph type="title"/>
          </p:nvPr>
        </p:nvSpPr>
        <p:spPr>
          <a:xfrm>
            <a:off x="838200" y="464880"/>
            <a:ext cx="10011359" cy="551844"/>
          </a:xfrm>
        </p:spPr>
        <p:txBody>
          <a:bodyPr>
            <a:normAutofit fontScale="90000"/>
          </a:bodyPr>
          <a:lstStyle/>
          <a:p>
            <a:r>
              <a:rPr lang="en-US" dirty="0">
                <a:solidFill>
                  <a:srgbClr val="00516D"/>
                </a:solidFill>
              </a:rPr>
              <a:t>MCCATS &amp; LCATS Professional Services</a:t>
            </a:r>
          </a:p>
        </p:txBody>
      </p:sp>
      <p:sp>
        <p:nvSpPr>
          <p:cNvPr id="3" name="Content Placeholder 2">
            <a:extLst>
              <a:ext uri="{FF2B5EF4-FFF2-40B4-BE49-F238E27FC236}">
                <a16:creationId xmlns:a16="http://schemas.microsoft.com/office/drawing/2014/main" id="{7B453848-8C79-428B-AFF1-5593A48F5F56}"/>
              </a:ext>
            </a:extLst>
          </p:cNvPr>
          <p:cNvSpPr>
            <a:spLocks noGrp="1"/>
          </p:cNvSpPr>
          <p:nvPr>
            <p:ph idx="1"/>
          </p:nvPr>
        </p:nvSpPr>
        <p:spPr>
          <a:xfrm>
            <a:off x="736126" y="1412157"/>
            <a:ext cx="10515600" cy="3747039"/>
          </a:xfrm>
        </p:spPr>
        <p:txBody>
          <a:bodyPr>
            <a:normAutofit fontScale="92500" lnSpcReduction="10000"/>
          </a:bodyPr>
          <a:lstStyle/>
          <a:p>
            <a:r>
              <a:rPr lang="en-US" dirty="0"/>
              <a:t>How does the County use MCCATS &amp; LCATS?</a:t>
            </a:r>
          </a:p>
          <a:p>
            <a:pPr lvl="1"/>
            <a:r>
              <a:rPr lang="en-US" dirty="0"/>
              <a:t>The MCCATS professional services contract series has 8 participating vendors</a:t>
            </a:r>
          </a:p>
          <a:p>
            <a:pPr lvl="1"/>
            <a:r>
              <a:rPr lang="en-US" dirty="0"/>
              <a:t>The LCATS professional services contract series has 12 participating vendors</a:t>
            </a:r>
          </a:p>
          <a:p>
            <a:pPr lvl="1"/>
            <a:r>
              <a:rPr lang="en-US" dirty="0"/>
              <a:t>Each vendor proposes hourly rates for all specified labor categories</a:t>
            </a:r>
          </a:p>
          <a:p>
            <a:pPr lvl="1"/>
            <a:r>
              <a:rPr lang="en-US" dirty="0"/>
              <a:t>The County issues a Task Order Proposal Request (TOPR) to all MCCATS or LCATS vendors when professional services are needed (on an alternating basis)</a:t>
            </a:r>
          </a:p>
          <a:p>
            <a:pPr lvl="1"/>
            <a:r>
              <a:rPr lang="en-US" dirty="0"/>
              <a:t>The TOPR contains all relevant information, such as TOPR Closing Date, Scope of Work, Deliverables, Minimum Job Requirements, Expected Duration, Evaluation Criteria &amp; Weight</a:t>
            </a:r>
          </a:p>
          <a:p>
            <a:pPr lvl="1"/>
            <a:r>
              <a:rPr lang="en-US" dirty="0"/>
              <a:t>The County evaluates all responses, schedules interviews and selects a candidate according to the Evaluation Criteria &amp; Weight</a:t>
            </a:r>
          </a:p>
        </p:txBody>
      </p:sp>
      <p:sp>
        <p:nvSpPr>
          <p:cNvPr id="7" name="Footer Placeholder 6">
            <a:extLst>
              <a:ext uri="{FF2B5EF4-FFF2-40B4-BE49-F238E27FC236}">
                <a16:creationId xmlns:a16="http://schemas.microsoft.com/office/drawing/2014/main" id="{E773502C-7DCA-4F56-81D2-0511BC922271}"/>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23091D60-4D55-4950-AEFE-BC249EDB30BA}"/>
              </a:ext>
            </a:extLst>
          </p:cNvPr>
          <p:cNvSpPr>
            <a:spLocks noGrp="1"/>
          </p:cNvSpPr>
          <p:nvPr>
            <p:ph type="sldNum" sz="quarter" idx="12"/>
          </p:nvPr>
        </p:nvSpPr>
        <p:spPr/>
        <p:txBody>
          <a:bodyPr/>
          <a:lstStyle/>
          <a:p>
            <a:fld id="{2FDA9ADF-92E1-40A7-B891-AC2E3CECD470}" type="slidenum">
              <a:rPr lang="en-US" smtClean="0"/>
              <a:t>8</a:t>
            </a:fld>
            <a:endParaRPr lang="en-US" dirty="0"/>
          </a:p>
        </p:txBody>
      </p:sp>
    </p:spTree>
    <p:extLst>
      <p:ext uri="{BB962C8B-B14F-4D97-AF65-F5344CB8AC3E}">
        <p14:creationId xmlns:p14="http://schemas.microsoft.com/office/powerpoint/2010/main" val="98503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28C4-DC46-4F45-B2B2-EA7F8BE76C83}"/>
              </a:ext>
            </a:extLst>
          </p:cNvPr>
          <p:cNvSpPr>
            <a:spLocks noGrp="1"/>
          </p:cNvSpPr>
          <p:nvPr>
            <p:ph type="title"/>
          </p:nvPr>
        </p:nvSpPr>
        <p:spPr>
          <a:xfrm>
            <a:off x="838200" y="587578"/>
            <a:ext cx="8552289" cy="551844"/>
          </a:xfrm>
        </p:spPr>
        <p:txBody>
          <a:bodyPr>
            <a:normAutofit fontScale="90000"/>
          </a:bodyPr>
          <a:lstStyle/>
          <a:p>
            <a:r>
              <a:rPr lang="en-US" dirty="0">
                <a:solidFill>
                  <a:srgbClr val="00516D"/>
                </a:solidFill>
              </a:rPr>
              <a:t>MCCATS vs. LCATS</a:t>
            </a:r>
          </a:p>
        </p:txBody>
      </p:sp>
      <p:sp>
        <p:nvSpPr>
          <p:cNvPr id="3" name="Content Placeholder 2">
            <a:extLst>
              <a:ext uri="{FF2B5EF4-FFF2-40B4-BE49-F238E27FC236}">
                <a16:creationId xmlns:a16="http://schemas.microsoft.com/office/drawing/2014/main" id="{7B453848-8C79-428B-AFF1-5593A48F5F56}"/>
              </a:ext>
            </a:extLst>
          </p:cNvPr>
          <p:cNvSpPr>
            <a:spLocks noGrp="1"/>
          </p:cNvSpPr>
          <p:nvPr>
            <p:ph idx="1"/>
          </p:nvPr>
        </p:nvSpPr>
        <p:spPr>
          <a:xfrm>
            <a:off x="838200" y="1508923"/>
            <a:ext cx="10411437" cy="4230717"/>
          </a:xfrm>
        </p:spPr>
        <p:txBody>
          <a:bodyPr>
            <a:normAutofit/>
          </a:bodyPr>
          <a:lstStyle/>
          <a:p>
            <a:r>
              <a:rPr lang="en-US" dirty="0"/>
              <a:t>How does the County decide whether to use MCCATS or LCATS?</a:t>
            </a:r>
          </a:p>
          <a:p>
            <a:pPr lvl="1"/>
            <a:r>
              <a:rPr lang="en-US" dirty="0"/>
              <a:t>New Task Orders alternate between MCCATS and LCATS Contract Series.</a:t>
            </a:r>
          </a:p>
          <a:p>
            <a:pPr lvl="1"/>
            <a:r>
              <a:rPr lang="en-US" dirty="0"/>
              <a:t>MCCATS is open to all vendors, LCATS is for vendors participating in the LSBRP program (local small businesses) </a:t>
            </a:r>
          </a:p>
          <a:p>
            <a:pPr lvl="1"/>
            <a:r>
              <a:rPr lang="en-US" dirty="0"/>
              <a:t>Task Orders can only be sent to one CATS group at a time, not both. </a:t>
            </a:r>
          </a:p>
          <a:p>
            <a:pPr lvl="1"/>
            <a:r>
              <a:rPr lang="en-US" dirty="0"/>
              <a:t>However, if there is no satisfactory candidate after the evaluation process has completed, the same process can be utilized for the second CATS group.</a:t>
            </a:r>
          </a:p>
        </p:txBody>
      </p:sp>
      <p:sp>
        <p:nvSpPr>
          <p:cNvPr id="7" name="Footer Placeholder 6">
            <a:extLst>
              <a:ext uri="{FF2B5EF4-FFF2-40B4-BE49-F238E27FC236}">
                <a16:creationId xmlns:a16="http://schemas.microsoft.com/office/drawing/2014/main" id="{E40370AA-B573-4663-A87F-CF745C337162}"/>
              </a:ext>
            </a:extLst>
          </p:cNvPr>
          <p:cNvSpPr>
            <a:spLocks noGrp="1"/>
          </p:cNvSpPr>
          <p:nvPr>
            <p:ph type="ftr" sz="quarter" idx="11"/>
          </p:nvPr>
        </p:nvSpPr>
        <p:spPr/>
        <p:txBody>
          <a:bodyPr/>
          <a:lstStyle/>
          <a:p>
            <a:r>
              <a:rPr lang="en-US" dirty="0"/>
              <a:t>Virtual Procurement Fair | December 15, 2021</a:t>
            </a:r>
          </a:p>
        </p:txBody>
      </p:sp>
      <p:sp>
        <p:nvSpPr>
          <p:cNvPr id="8" name="Slide Number Placeholder 7">
            <a:extLst>
              <a:ext uri="{FF2B5EF4-FFF2-40B4-BE49-F238E27FC236}">
                <a16:creationId xmlns:a16="http://schemas.microsoft.com/office/drawing/2014/main" id="{60584483-5393-446A-9958-37A966CBB78A}"/>
              </a:ext>
            </a:extLst>
          </p:cNvPr>
          <p:cNvSpPr>
            <a:spLocks noGrp="1"/>
          </p:cNvSpPr>
          <p:nvPr>
            <p:ph type="sldNum" sz="quarter" idx="12"/>
          </p:nvPr>
        </p:nvSpPr>
        <p:spPr/>
        <p:txBody>
          <a:bodyPr/>
          <a:lstStyle/>
          <a:p>
            <a:fld id="{2FDA9ADF-92E1-40A7-B891-AC2E3CECD470}" type="slidenum">
              <a:rPr lang="en-US" smtClean="0"/>
              <a:t>9</a:t>
            </a:fld>
            <a:endParaRPr lang="en-US" dirty="0"/>
          </a:p>
        </p:txBody>
      </p:sp>
    </p:spTree>
    <p:extLst>
      <p:ext uri="{BB962C8B-B14F-4D97-AF65-F5344CB8AC3E}">
        <p14:creationId xmlns:p14="http://schemas.microsoft.com/office/powerpoint/2010/main" val="407497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8C2995277BD04BBD83DBBCED93D44E" ma:contentTypeVersion="9" ma:contentTypeDescription="Create a new document." ma:contentTypeScope="" ma:versionID="a86ebcd45d2b489290d3f8dbcf5a6584">
  <xsd:schema xmlns:xsd="http://www.w3.org/2001/XMLSchema" xmlns:xs="http://www.w3.org/2001/XMLSchema" xmlns:p="http://schemas.microsoft.com/office/2006/metadata/properties" xmlns:ns2="2af5055d-1f33-4f43-8f2c-5a68868b0e0a" xmlns:ns3="3db6144d-1b28-44ae-a037-a107aa897c3c" targetNamespace="http://schemas.microsoft.com/office/2006/metadata/properties" ma:root="true" ma:fieldsID="cd82670216cb621b5959ac93862e0466" ns2:_="" ns3:_="">
    <xsd:import namespace="2af5055d-1f33-4f43-8f2c-5a68868b0e0a"/>
    <xsd:import namespace="3db6144d-1b28-44ae-a037-a107aa897c3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f5055d-1f33-4f43-8f2c-5a68868b0e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db6144d-1b28-44ae-a037-a107aa897c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db6144d-1b28-44ae-a037-a107aa897c3c">
      <UserInfo>
        <DisplayName>Denno, Grace</DisplayName>
        <AccountId>44</AccountId>
        <AccountType/>
      </UserInfo>
      <UserInfo>
        <DisplayName>Gillick, John</DisplayName>
        <AccountId>91</AccountId>
        <AccountType/>
      </UserInfo>
      <UserInfo>
        <DisplayName>Oji, Ijeoma L.</DisplayName>
        <AccountId>156</AccountId>
        <AccountType/>
      </UserInfo>
      <UserInfo>
        <DisplayName>Jones, Pam</DisplayName>
        <AccountId>25</AccountId>
        <AccountType/>
      </UserInfo>
      <UserInfo>
        <DisplayName>Baltimore, Sheronda</DisplayName>
        <AccountId>15</AccountId>
        <AccountType/>
      </UserInfo>
      <UserInfo>
        <DisplayName>Alfaro, Jose</DisplayName>
        <AccountId>305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CECE03-4F98-4754-9649-79B53E90A9EA}">
  <ds:schemaRefs>
    <ds:schemaRef ds:uri="2af5055d-1f33-4f43-8f2c-5a68868b0e0a"/>
    <ds:schemaRef ds:uri="3db6144d-1b28-44ae-a037-a107aa897c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B43736-EC4B-49B4-9374-9EEADC8A50D5}">
  <ds:schemaRefs>
    <ds:schemaRef ds:uri="http://schemas.microsoft.com/office/2006/metadata/properties"/>
    <ds:schemaRef ds:uri="2af5055d-1f33-4f43-8f2c-5a68868b0e0a"/>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3db6144d-1b28-44ae-a037-a107aa897c3c"/>
    <ds:schemaRef ds:uri="http://www.w3.org/XML/1998/namespace"/>
  </ds:schemaRefs>
</ds:datastoreItem>
</file>

<file path=customXml/itemProps3.xml><?xml version="1.0" encoding="utf-8"?>
<ds:datastoreItem xmlns:ds="http://schemas.openxmlformats.org/officeDocument/2006/customXml" ds:itemID="{5058EFBB-E188-4765-85DF-71B51534BC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TotalTime>
  <Words>5329</Words>
  <Application>Microsoft Office PowerPoint</Application>
  <PresentationFormat>Widescreen</PresentationFormat>
  <Paragraphs>909</Paragraphs>
  <Slides>58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Arial Narrow</vt:lpstr>
      <vt:lpstr>Calibri</vt:lpstr>
      <vt:lpstr>Calibri Light</vt:lpstr>
      <vt:lpstr>Corbel</vt:lpstr>
      <vt:lpstr>Courier New</vt:lpstr>
      <vt:lpstr>Times New Roman</vt:lpstr>
      <vt:lpstr>Wingdings</vt:lpstr>
      <vt:lpstr>Office Theme</vt:lpstr>
      <vt:lpstr>Virtual Procurement Fair</vt:lpstr>
      <vt:lpstr>Agenda</vt:lpstr>
      <vt:lpstr>Information Technology Session</vt:lpstr>
      <vt:lpstr>PowerPoint Presentation</vt:lpstr>
      <vt:lpstr>MCG’s Decentralized IT Model</vt:lpstr>
      <vt:lpstr>Department of Technology and Enterprise Business Solutions (TEBS)</vt:lpstr>
      <vt:lpstr>TEBS Contracts - “Goods and Services”</vt:lpstr>
      <vt:lpstr>MCCATS &amp; LCATS Professional Services</vt:lpstr>
      <vt:lpstr>MCCATS vs. LCATS</vt:lpstr>
      <vt:lpstr>MCCATS &amp; LCATS RFPs </vt:lpstr>
      <vt:lpstr>MCCATS Usage Statistics</vt:lpstr>
      <vt:lpstr>IT Commodities Contract Series</vt:lpstr>
      <vt:lpstr>IT Commodities - Examples</vt:lpstr>
      <vt:lpstr>IT Solicitation Summary</vt:lpstr>
      <vt:lpstr>Contact Information</vt:lpstr>
      <vt:lpstr>PowerPoint Presentation</vt:lpstr>
      <vt:lpstr>Virtual Procurement Fair</vt:lpstr>
      <vt:lpstr>Montgomery County  Agencies Panel</vt:lpstr>
      <vt:lpstr> Montgomery County Office of Procurement</vt:lpstr>
      <vt:lpstr>Montgomery County Office of Procurement</vt:lpstr>
      <vt:lpstr>Montgomery County Office of Procurement Highlights of PROjections</vt:lpstr>
      <vt:lpstr>Montgomery County Office of Procurement</vt:lpstr>
      <vt:lpstr>Montgomery County Office of Procurement</vt:lpstr>
      <vt:lpstr> Montgomery College</vt:lpstr>
      <vt:lpstr>Montgomery College</vt:lpstr>
      <vt:lpstr>Montgomery College</vt:lpstr>
      <vt:lpstr>Montgomery College</vt:lpstr>
      <vt:lpstr>WSSC Water</vt:lpstr>
      <vt:lpstr>PowerPoint Presentation</vt:lpstr>
      <vt:lpstr>PowerPoint Presentation</vt:lpstr>
      <vt:lpstr>PowerPoint Presentation</vt:lpstr>
      <vt:lpstr>City of Rockville</vt:lpstr>
      <vt:lpstr>City of Rockville</vt:lpstr>
      <vt:lpstr>PowerPoint Presentation</vt:lpstr>
      <vt:lpstr>City of Rockville</vt:lpstr>
      <vt:lpstr>City of Rockville</vt:lpstr>
      <vt:lpstr> Montgomery County Public Schools</vt:lpstr>
      <vt:lpstr>Montgomery County Public Schools</vt:lpstr>
      <vt:lpstr>Montgomery County Public Schools</vt:lpstr>
      <vt:lpstr>Montgomery County Public Schools</vt:lpstr>
      <vt:lpstr>Montgomery County Public Schools</vt:lpstr>
      <vt:lpstr>PowerPoint Presentation</vt:lpstr>
      <vt:lpstr>Virtual Procurement Fair</vt:lpstr>
      <vt:lpstr>Health and Human Services Session</vt:lpstr>
      <vt:lpstr>Working with the Department of Health and Human Services</vt:lpstr>
      <vt:lpstr>Montgomery County Health and Human Services</vt:lpstr>
      <vt:lpstr>PowerPoint Presentation</vt:lpstr>
      <vt:lpstr>PowerPoint Presentation</vt:lpstr>
      <vt:lpstr>DHHS Upcoming Solicitations (Pending Budget and Procurement approval) </vt:lpstr>
      <vt:lpstr>DHHS Upcoming Solicitations (Pending Budget and Procurement approval) </vt:lpstr>
      <vt:lpstr>DHHS Upcoming Solicitations (Pending Budget and Procurement approval) </vt:lpstr>
      <vt:lpstr>DHHS Upcoming Solicitations (Pending Budget and Procurement approval) </vt:lpstr>
      <vt:lpstr>DHHS Upcoming Solicitations (Pending Budget and Procurement approval) </vt:lpstr>
      <vt:lpstr>DHHS Upcoming Solicitations (Pending Budget and Procurement approval) </vt:lpstr>
      <vt:lpstr>DHHS Upcoming Solicitations (Pending Budget and Procurement approval)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Manimbo, Bethany</dc:creator>
  <cp:lastModifiedBy>Alfaro, Jose</cp:lastModifiedBy>
  <cp:revision>2</cp:revision>
  <dcterms:created xsi:type="dcterms:W3CDTF">2021-11-04T14:30:47Z</dcterms:created>
  <dcterms:modified xsi:type="dcterms:W3CDTF">2021-12-14T20:26:05Z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0x010100728C2995277BD04BBD83DBBCED93D44E</vt:lpwstr>
  </property>
</Properties>
</file>