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96" r:id="rId4"/>
  </p:sldMasterIdLst>
  <p:notesMasterIdLst>
    <p:notesMasterId r:id="rId12"/>
  </p:notesMasterIdLst>
  <p:handoutMasterIdLst>
    <p:handoutMasterId r:id="rId13"/>
  </p:handoutMasterIdLst>
  <p:sldIdLst>
    <p:sldId id="672" r:id="rId5"/>
    <p:sldId id="453" r:id="rId6"/>
    <p:sldId id="649" r:id="rId7"/>
    <p:sldId id="652" r:id="rId8"/>
    <p:sldId id="671" r:id="rId9"/>
    <p:sldId id="665" r:id="rId10"/>
    <p:sldId id="639" r:id="rId11"/>
  </p:sldIdLst>
  <p:sldSz cx="7772400" cy="51435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4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DD5E"/>
    <a:srgbClr val="FF7C80"/>
    <a:srgbClr val="66FF66"/>
    <a:srgbClr val="66FF33"/>
    <a:srgbClr val="FF9900"/>
    <a:srgbClr val="9A7044"/>
    <a:srgbClr val="2C79C7"/>
    <a:srgbClr val="C6BAA3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78" y="77"/>
      </p:cViewPr>
      <p:guideLst>
        <p:guide orient="horz" pos="1620"/>
        <p:guide pos="24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11649D-7942-6D44-A605-D8AD3FFC4148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72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72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7A84F7-ED2F-6A49-BFA4-C158FEEE1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85A59D-70F8-D247-82DD-BA5A6D366B3E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696913"/>
            <a:ext cx="526573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A35223-E47F-1946-8A6D-4B121950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B65D-67DA-4CD4-BBBF-A8F065A41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841772"/>
            <a:ext cx="5829300" cy="1790700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1596B-CFF5-4C3E-8D79-8EE1F2854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2701528"/>
            <a:ext cx="5829300" cy="1241822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02745-8C69-4AA6-9D90-06691B476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D826-EAFC-4A88-9957-E16CD90A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6E5CE-8064-4996-AADC-70F0B857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2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AFB5C-2362-48FB-86C5-98B5D90D5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F1A09-FFE1-49F1-8FBA-08F6CF28E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DFE7A-3EB6-4AD9-8D1C-EBB68AFA1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9C71D-B923-41C2-B0C7-F7F5C5DA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1C0ED-FF85-42BD-A118-DBE265DF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026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28644F-69FB-4D98-AF20-0F72927A7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273844"/>
            <a:ext cx="1675924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01A71-3CF1-457E-B8CD-2DDEA0EBA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273844"/>
            <a:ext cx="4930616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1BE83-B979-4072-9A27-D63564F6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09214-6F69-4D31-AD5E-21D3BE64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E3D2D-0BC4-4BFA-AF8F-A1E36C1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607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772400" cy="514350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97873" y="4881348"/>
            <a:ext cx="3179704" cy="19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tx1">
                    <a:alpha val="50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/>
              <a:t>FY21 Operating Budget Forum</a:t>
            </a:r>
          </a:p>
        </p:txBody>
      </p:sp>
    </p:spTree>
    <p:extLst>
      <p:ext uri="{BB962C8B-B14F-4D97-AF65-F5344CB8AC3E}">
        <p14:creationId xmlns:p14="http://schemas.microsoft.com/office/powerpoint/2010/main" val="9037405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</p:spTree>
    <p:extLst>
      <p:ext uri="{BB962C8B-B14F-4D97-AF65-F5344CB8AC3E}">
        <p14:creationId xmlns:p14="http://schemas.microsoft.com/office/powerpoint/2010/main" val="102638523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a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83315" y="4860098"/>
            <a:ext cx="328284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a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7772400" cy="4844059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83315" y="4860098"/>
            <a:ext cx="328284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5094" y="2917032"/>
            <a:ext cx="2504440" cy="165735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38919" y="3038475"/>
            <a:ext cx="818246" cy="96678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280929" y="3038475"/>
            <a:ext cx="818246" cy="96678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123464" y="3038475"/>
            <a:ext cx="818246" cy="96678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38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83315" y="4860098"/>
            <a:ext cx="328284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7769219" cy="219318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48082" y="1959769"/>
            <a:ext cx="1238727" cy="145732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466846" y="1959769"/>
            <a:ext cx="1238727" cy="145732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089027" y="1959769"/>
            <a:ext cx="1238727" cy="145732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707791" y="1959769"/>
            <a:ext cx="1238727" cy="145732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6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0575" y="4860098"/>
            <a:ext cx="353767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54252" y="1945483"/>
            <a:ext cx="1412796" cy="1662113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7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463-4B23-4582-AB13-C7C683D3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FAEF-7B82-47F6-B8F6-12B5A1973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83946-2838-4D2B-8F55-7143157B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144C4-61C4-4E46-B063-4CFE1B9D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0F83B-D265-4C76-98F0-F78F1184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3198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60979" cy="514350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0575" y="4860098"/>
            <a:ext cx="353767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35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52408" y="2062164"/>
            <a:ext cx="2711794" cy="779009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0575" y="4860098"/>
            <a:ext cx="353767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45620" y="2947987"/>
            <a:ext cx="1145620" cy="134778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0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0575" y="4860098"/>
            <a:ext cx="353767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32411" y="2112160"/>
            <a:ext cx="5013198" cy="141518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Im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60979" cy="514350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</p:spTree>
    <p:extLst>
      <p:ext uri="{BB962C8B-B14F-4D97-AF65-F5344CB8AC3E}">
        <p14:creationId xmlns:p14="http://schemas.microsoft.com/office/powerpoint/2010/main" val="176489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c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0575" y="4860098"/>
            <a:ext cx="353767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96134" y="627536"/>
            <a:ext cx="4777131" cy="2858787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83315" y="4860098"/>
            <a:ext cx="328284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38500" y="1824039"/>
            <a:ext cx="1019904" cy="67746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5182" y="1824039"/>
            <a:ext cx="1019904" cy="67746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916134" y="1824039"/>
            <a:ext cx="1019904" cy="67746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43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up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45798" y="839449"/>
            <a:ext cx="2189521" cy="372678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4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ple Img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47712" y="2000251"/>
            <a:ext cx="1403697" cy="164782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247712" y="661394"/>
            <a:ext cx="843529" cy="133776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37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581037" y="699543"/>
            <a:ext cx="3277107" cy="260792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315DE-369C-4661-B0C3-67F83C86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1282304"/>
            <a:ext cx="6703695" cy="2139553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2C159-04D3-45FF-AA2E-F9DB4BA2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3442098"/>
            <a:ext cx="6703695" cy="1125140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FDC55-1DD3-4EB9-9D56-CA17A8F8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DF68D-7660-4FD5-A1F7-5BBA18A44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E92F1-5871-4FB0-9E5A-22FF96E9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35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ple Mockup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05446" y="1183036"/>
            <a:ext cx="4574249" cy="1291273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83315" y="4860098"/>
            <a:ext cx="328284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85057" y="1761344"/>
            <a:ext cx="2081809" cy="1851287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2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35016" y="571804"/>
            <a:ext cx="2854127" cy="2763507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83315" y="4860098"/>
            <a:ext cx="328284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2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upl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3906" y="1014415"/>
            <a:ext cx="1667304" cy="110669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69605" y="1689350"/>
            <a:ext cx="1134919" cy="112130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0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g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53428" y="1645694"/>
            <a:ext cx="6091561" cy="171959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0575" y="4860098"/>
            <a:ext cx="353767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2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80511" y="904875"/>
            <a:ext cx="1687721" cy="1980732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44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Small Middl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17495" y="1466850"/>
            <a:ext cx="1376363" cy="161531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29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42776" y="1843352"/>
            <a:ext cx="1227088" cy="256645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48910" y="1843352"/>
            <a:ext cx="1227088" cy="256645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065609" y="1843352"/>
            <a:ext cx="1227088" cy="256645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471744" y="1843352"/>
            <a:ext cx="1227088" cy="256645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0575" y="4860098"/>
            <a:ext cx="353767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67221" y="1870053"/>
            <a:ext cx="1857640" cy="1230913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944707" y="1870053"/>
            <a:ext cx="1857640" cy="1230913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975486" y="3252808"/>
            <a:ext cx="1857640" cy="1230913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49106" y="3252808"/>
            <a:ext cx="1857640" cy="1230913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5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0575" y="4860098"/>
            <a:ext cx="353767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542110" y="1390915"/>
            <a:ext cx="1445687" cy="302365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856571" y="2223492"/>
            <a:ext cx="4858081" cy="1385982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CF44-F6CA-426B-A7F0-020C79A4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18D17-C961-4CC5-AA48-10AFF47A3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1369219"/>
            <a:ext cx="33032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4382C-BD2C-45F7-8E47-06B3FF302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1369219"/>
            <a:ext cx="33032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B8CD8-8FBC-4F5C-B9AD-26477420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7D6AD-C7B9-408C-AF38-1E3319CB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3BA6-6E92-4258-9215-E74CE855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15222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72399" y="2048806"/>
            <a:ext cx="726736" cy="177756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93085" y="2241312"/>
            <a:ext cx="726736" cy="177756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5143644" y="2578196"/>
            <a:ext cx="726736" cy="177756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85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w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0575" y="4860098"/>
            <a:ext cx="353767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61460" y="1514475"/>
            <a:ext cx="6055552" cy="173355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305546" y="1583831"/>
            <a:ext cx="2232609" cy="1975771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41067" y="1583831"/>
            <a:ext cx="2232609" cy="1975771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47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G &amp; Man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6370" y="1839593"/>
            <a:ext cx="7778770" cy="2177773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905094" y="472190"/>
            <a:ext cx="1960415" cy="354517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71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320557" y="2259722"/>
            <a:ext cx="3126549" cy="206878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5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Grou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410838" y="2723527"/>
            <a:ext cx="2547271" cy="1687701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0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95277" y="4243829"/>
            <a:ext cx="1581297" cy="890881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0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90190" y="4146380"/>
            <a:ext cx="1169945" cy="100657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0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61385" y="4469441"/>
            <a:ext cx="506593" cy="67663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18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55141" y="1721681"/>
            <a:ext cx="2373733" cy="2678129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9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1369734"/>
            <a:ext cx="7775448" cy="347205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461862" y="3413760"/>
            <a:ext cx="1035719" cy="121920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8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380184" y="1682797"/>
            <a:ext cx="1021656" cy="120264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858A-1942-4518-BE22-49558EBF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273844"/>
            <a:ext cx="670369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1DEC4-5991-4CA4-BD63-0E4855D66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1260872"/>
            <a:ext cx="3288089" cy="61793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44354-6DD8-45A8-B362-AB8960BD8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1878806"/>
            <a:ext cx="3288089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E0EB41-3849-4BF7-91CD-BEAB98738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1260872"/>
            <a:ext cx="3304282" cy="61793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E8F317-253C-4FE0-8342-6E9620EB44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1878806"/>
            <a:ext cx="330428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E9B93-A251-4B2A-AE1F-90A8C409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7AC755-C563-4A3D-88BC-2C077F36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6AB03-934F-4B66-9BD2-1F42744C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25185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105608" y="1855515"/>
            <a:ext cx="1170988" cy="1378432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397456" y="2698797"/>
            <a:ext cx="989633" cy="1164949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38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76945" y="4860098"/>
            <a:ext cx="341026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70814"/>
            <a:ext cx="7772400" cy="2271061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73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9826" y="483518"/>
            <a:ext cx="4406890" cy="427199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10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47976" y="230021"/>
            <a:ext cx="3499374" cy="4926597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12552" y="1688758"/>
            <a:ext cx="1917140" cy="168052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97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14822" y="1059582"/>
            <a:ext cx="3041833" cy="377495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11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-9546" y="2067694"/>
            <a:ext cx="7784995" cy="1706180"/>
          </a:xfrm>
          <a:prstGeom prst="rect">
            <a:avLst/>
          </a:prstGeom>
        </p:spPr>
        <p:txBody>
          <a:bodyPr/>
          <a:lstStyle>
            <a:lvl1pPr algn="l"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06630" y="1059582"/>
            <a:ext cx="4752641" cy="377495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10336" y="627534"/>
            <a:ext cx="3488788" cy="420700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71338" y="872880"/>
            <a:ext cx="5183454" cy="3403847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46912" y="872880"/>
            <a:ext cx="3829527" cy="3386583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7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BA0B-6FCD-47BF-9AB1-F5889075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A2E73-69DF-4B6C-BC7D-69673558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1ABA0-A41D-4206-9625-5FA8697AB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FAFC-9E0F-40BE-9F59-6A183C50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9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9575" y="537264"/>
            <a:ext cx="2362013" cy="203739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9575" y="2580248"/>
            <a:ext cx="2362013" cy="203739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889304" y="537264"/>
            <a:ext cx="2362013" cy="203739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889304" y="2580248"/>
            <a:ext cx="2362013" cy="203739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249032" y="537264"/>
            <a:ext cx="1984201" cy="408416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344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 rot="20733342">
            <a:off x="2330097" y="2848244"/>
            <a:ext cx="1159094" cy="136561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 rot="1224953">
            <a:off x="3320133" y="1725352"/>
            <a:ext cx="1160395" cy="1360494"/>
          </a:xfrm>
          <a:custGeom>
            <a:avLst/>
            <a:gdLst>
              <a:gd name="connsiteX0" fmla="*/ 0 w 1365171"/>
              <a:gd name="connsiteY0" fmla="*/ 0 h 1359755"/>
              <a:gd name="connsiteX1" fmla="*/ 1365171 w 1365171"/>
              <a:gd name="connsiteY1" fmla="*/ 0 h 1359755"/>
              <a:gd name="connsiteX2" fmla="*/ 1365171 w 1365171"/>
              <a:gd name="connsiteY2" fmla="*/ 1359755 h 1359755"/>
              <a:gd name="connsiteX3" fmla="*/ 0 w 1365171"/>
              <a:gd name="connsiteY3" fmla="*/ 1359755 h 1359755"/>
              <a:gd name="connsiteX4" fmla="*/ 0 w 1365171"/>
              <a:gd name="connsiteY4" fmla="*/ 0 h 1359755"/>
              <a:gd name="connsiteX0" fmla="*/ 0 w 1365171"/>
              <a:gd name="connsiteY0" fmla="*/ 0 h 1370217"/>
              <a:gd name="connsiteX1" fmla="*/ 1365171 w 1365171"/>
              <a:gd name="connsiteY1" fmla="*/ 0 h 1370217"/>
              <a:gd name="connsiteX2" fmla="*/ 1365171 w 1365171"/>
              <a:gd name="connsiteY2" fmla="*/ 1359755 h 1370217"/>
              <a:gd name="connsiteX3" fmla="*/ 528825 w 1365171"/>
              <a:gd name="connsiteY3" fmla="*/ 1370139 h 1370217"/>
              <a:gd name="connsiteX4" fmla="*/ 0 w 1365171"/>
              <a:gd name="connsiteY4" fmla="*/ 1359755 h 1370217"/>
              <a:gd name="connsiteX5" fmla="*/ 0 w 1365171"/>
              <a:gd name="connsiteY5" fmla="*/ 0 h 1370217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0 w 1365171"/>
              <a:gd name="connsiteY4" fmla="*/ 1359755 h 1365223"/>
              <a:gd name="connsiteX5" fmla="*/ 0 w 1365171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0 w 1365171"/>
              <a:gd name="connsiteY4" fmla="*/ 1359755 h 1365223"/>
              <a:gd name="connsiteX5" fmla="*/ 0 w 1365171"/>
              <a:gd name="connsiteY5" fmla="*/ 0 h 1365223"/>
              <a:gd name="connsiteX0" fmla="*/ 5469 w 1370640"/>
              <a:gd name="connsiteY0" fmla="*/ 0 h 1365223"/>
              <a:gd name="connsiteX1" fmla="*/ 1370640 w 1370640"/>
              <a:gd name="connsiteY1" fmla="*/ 0 h 1365223"/>
              <a:gd name="connsiteX2" fmla="*/ 1370640 w 1370640"/>
              <a:gd name="connsiteY2" fmla="*/ 1359755 h 1365223"/>
              <a:gd name="connsiteX3" fmla="*/ 513457 w 1370640"/>
              <a:gd name="connsiteY3" fmla="*/ 1365223 h 1365223"/>
              <a:gd name="connsiteX4" fmla="*/ 0 w 1370640"/>
              <a:gd name="connsiteY4" fmla="*/ 1038673 h 1365223"/>
              <a:gd name="connsiteX5" fmla="*/ 5469 w 1370640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745 w 1365171"/>
              <a:gd name="connsiteY4" fmla="*/ 1055367 h 1365223"/>
              <a:gd name="connsiteX5" fmla="*/ 0 w 1365171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745 w 1365171"/>
              <a:gd name="connsiteY4" fmla="*/ 1055367 h 1365223"/>
              <a:gd name="connsiteX5" fmla="*/ 0 w 1365171"/>
              <a:gd name="connsiteY5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33067 w 1365171"/>
              <a:gd name="connsiteY4" fmla="*/ 967039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33067 w 1365171"/>
              <a:gd name="connsiteY4" fmla="*/ 967039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745 w 1365171"/>
              <a:gd name="connsiteY5" fmla="*/ 1055367 h 1365223"/>
              <a:gd name="connsiteX6" fmla="*/ 0 w 1365171"/>
              <a:gd name="connsiteY6" fmla="*/ 0 h 1365223"/>
              <a:gd name="connsiteX0" fmla="*/ 0 w 1365171"/>
              <a:gd name="connsiteY0" fmla="*/ 0 h 1365223"/>
              <a:gd name="connsiteX1" fmla="*/ 1365171 w 1365171"/>
              <a:gd name="connsiteY1" fmla="*/ 0 h 1365223"/>
              <a:gd name="connsiteX2" fmla="*/ 1365171 w 1365171"/>
              <a:gd name="connsiteY2" fmla="*/ 1359755 h 1365223"/>
              <a:gd name="connsiteX3" fmla="*/ 507988 w 1365171"/>
              <a:gd name="connsiteY3" fmla="*/ 1365223 h 1365223"/>
              <a:gd name="connsiteX4" fmla="*/ 203356 w 1365171"/>
              <a:gd name="connsiteY4" fmla="*/ 936676 h 1365223"/>
              <a:gd name="connsiteX5" fmla="*/ 274 w 1365171"/>
              <a:gd name="connsiteY5" fmla="*/ 1041736 h 1365223"/>
              <a:gd name="connsiteX6" fmla="*/ 0 w 1365171"/>
              <a:gd name="connsiteY6" fmla="*/ 0 h 1365223"/>
              <a:gd name="connsiteX0" fmla="*/ 0 w 1365171"/>
              <a:gd name="connsiteY0" fmla="*/ 0 h 1362775"/>
              <a:gd name="connsiteX1" fmla="*/ 1365171 w 1365171"/>
              <a:gd name="connsiteY1" fmla="*/ 0 h 1362775"/>
              <a:gd name="connsiteX2" fmla="*/ 1365171 w 1365171"/>
              <a:gd name="connsiteY2" fmla="*/ 1359755 h 1362775"/>
              <a:gd name="connsiteX3" fmla="*/ 539293 w 1365171"/>
              <a:gd name="connsiteY3" fmla="*/ 1362775 h 1362775"/>
              <a:gd name="connsiteX4" fmla="*/ 203356 w 1365171"/>
              <a:gd name="connsiteY4" fmla="*/ 936676 h 1362775"/>
              <a:gd name="connsiteX5" fmla="*/ 274 w 1365171"/>
              <a:gd name="connsiteY5" fmla="*/ 1041736 h 1362775"/>
              <a:gd name="connsiteX6" fmla="*/ 0 w 1365171"/>
              <a:gd name="connsiteY6" fmla="*/ 0 h 1362775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203356 w 1365171"/>
              <a:gd name="connsiteY4" fmla="*/ 936676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203356 w 1365171"/>
              <a:gd name="connsiteY4" fmla="*/ 936676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192628 w 1365171"/>
              <a:gd name="connsiteY4" fmla="*/ 916955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192628 w 1365171"/>
              <a:gd name="connsiteY4" fmla="*/ 916955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  <a:gd name="connsiteX0" fmla="*/ 0 w 1365171"/>
              <a:gd name="connsiteY0" fmla="*/ 0 h 1360494"/>
              <a:gd name="connsiteX1" fmla="*/ 1365171 w 1365171"/>
              <a:gd name="connsiteY1" fmla="*/ 0 h 1360494"/>
              <a:gd name="connsiteX2" fmla="*/ 1365171 w 1365171"/>
              <a:gd name="connsiteY2" fmla="*/ 1359755 h 1360494"/>
              <a:gd name="connsiteX3" fmla="*/ 518117 w 1365171"/>
              <a:gd name="connsiteY3" fmla="*/ 1360494 h 1360494"/>
              <a:gd name="connsiteX4" fmla="*/ 192628 w 1365171"/>
              <a:gd name="connsiteY4" fmla="*/ 916955 h 1360494"/>
              <a:gd name="connsiteX5" fmla="*/ 274 w 1365171"/>
              <a:gd name="connsiteY5" fmla="*/ 1041736 h 1360494"/>
              <a:gd name="connsiteX6" fmla="*/ 0 w 1365171"/>
              <a:gd name="connsiteY6" fmla="*/ 0 h 136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171" h="1360494">
                <a:moveTo>
                  <a:pt x="0" y="0"/>
                </a:moveTo>
                <a:lnTo>
                  <a:pt x="1365171" y="0"/>
                </a:lnTo>
                <a:lnTo>
                  <a:pt x="1365171" y="1359755"/>
                </a:lnTo>
                <a:lnTo>
                  <a:pt x="518117" y="1360494"/>
                </a:lnTo>
                <a:cubicBezTo>
                  <a:pt x="301821" y="1058384"/>
                  <a:pt x="252916" y="977626"/>
                  <a:pt x="192628" y="916955"/>
                </a:cubicBezTo>
                <a:cubicBezTo>
                  <a:pt x="165319" y="918093"/>
                  <a:pt x="93864" y="967877"/>
                  <a:pt x="274" y="1041736"/>
                </a:cubicBezTo>
                <a:cubicBezTo>
                  <a:pt x="26" y="689947"/>
                  <a:pt x="248" y="351789"/>
                  <a:pt x="0" y="0"/>
                </a:cubicBezTo>
                <a:close/>
              </a:path>
            </a:pathLst>
          </a:cu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 rot="20952885">
            <a:off x="2035766" y="943429"/>
            <a:ext cx="1158984" cy="1366206"/>
          </a:xfrm>
          <a:custGeom>
            <a:avLst/>
            <a:gdLst>
              <a:gd name="connsiteX0" fmla="*/ 0 w 1358514"/>
              <a:gd name="connsiteY0" fmla="*/ 0 h 1363740"/>
              <a:gd name="connsiteX1" fmla="*/ 1358514 w 1358514"/>
              <a:gd name="connsiteY1" fmla="*/ 0 h 1363740"/>
              <a:gd name="connsiteX2" fmla="*/ 1358514 w 1358514"/>
              <a:gd name="connsiteY2" fmla="*/ 1363740 h 1363740"/>
              <a:gd name="connsiteX3" fmla="*/ 0 w 1358514"/>
              <a:gd name="connsiteY3" fmla="*/ 1363740 h 1363740"/>
              <a:gd name="connsiteX4" fmla="*/ 0 w 1358514"/>
              <a:gd name="connsiteY4" fmla="*/ 0 h 1363740"/>
              <a:gd name="connsiteX0" fmla="*/ 0 w 1358514"/>
              <a:gd name="connsiteY0" fmla="*/ 0 h 1363740"/>
              <a:gd name="connsiteX1" fmla="*/ 1358514 w 1358514"/>
              <a:gd name="connsiteY1" fmla="*/ 0 h 1363740"/>
              <a:gd name="connsiteX2" fmla="*/ 1358514 w 1358514"/>
              <a:gd name="connsiteY2" fmla="*/ 1363740 h 1363740"/>
              <a:gd name="connsiteX3" fmla="*/ 1199144 w 1358514"/>
              <a:gd name="connsiteY3" fmla="*/ 1362684 h 1363740"/>
              <a:gd name="connsiteX4" fmla="*/ 0 w 1358514"/>
              <a:gd name="connsiteY4" fmla="*/ 1363740 h 1363740"/>
              <a:gd name="connsiteX5" fmla="*/ 0 w 1358514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1498"/>
              <a:gd name="connsiteY0" fmla="*/ 0 h 1363740"/>
              <a:gd name="connsiteX1" fmla="*/ 1358514 w 1361498"/>
              <a:gd name="connsiteY1" fmla="*/ 0 h 1363740"/>
              <a:gd name="connsiteX2" fmla="*/ 1361498 w 1361498"/>
              <a:gd name="connsiteY2" fmla="*/ 1104967 h 1363740"/>
              <a:gd name="connsiteX3" fmla="*/ 1199144 w 1361498"/>
              <a:gd name="connsiteY3" fmla="*/ 1362684 h 1363740"/>
              <a:gd name="connsiteX4" fmla="*/ 0 w 1361498"/>
              <a:gd name="connsiteY4" fmla="*/ 1363740 h 1363740"/>
              <a:gd name="connsiteX5" fmla="*/ 0 w 1361498"/>
              <a:gd name="connsiteY5" fmla="*/ 0 h 1363740"/>
              <a:gd name="connsiteX0" fmla="*/ 0 w 1363511"/>
              <a:gd name="connsiteY0" fmla="*/ 0 h 1363740"/>
              <a:gd name="connsiteX1" fmla="*/ 1358514 w 1363511"/>
              <a:gd name="connsiteY1" fmla="*/ 0 h 1363740"/>
              <a:gd name="connsiteX2" fmla="*/ 1363511 w 1363511"/>
              <a:gd name="connsiteY2" fmla="*/ 1094400 h 1363740"/>
              <a:gd name="connsiteX3" fmla="*/ 1199144 w 1363511"/>
              <a:gd name="connsiteY3" fmla="*/ 1362684 h 1363740"/>
              <a:gd name="connsiteX4" fmla="*/ 0 w 1363511"/>
              <a:gd name="connsiteY4" fmla="*/ 1363740 h 1363740"/>
              <a:gd name="connsiteX5" fmla="*/ 0 w 1363511"/>
              <a:gd name="connsiteY5" fmla="*/ 0 h 1363740"/>
              <a:gd name="connsiteX0" fmla="*/ 0 w 1363511"/>
              <a:gd name="connsiteY0" fmla="*/ 0 h 1366206"/>
              <a:gd name="connsiteX1" fmla="*/ 1358514 w 1363511"/>
              <a:gd name="connsiteY1" fmla="*/ 0 h 1366206"/>
              <a:gd name="connsiteX2" fmla="*/ 1363511 w 1363511"/>
              <a:gd name="connsiteY2" fmla="*/ 1094400 h 1366206"/>
              <a:gd name="connsiteX3" fmla="*/ 1198473 w 1363511"/>
              <a:gd name="connsiteY3" fmla="*/ 1366206 h 1366206"/>
              <a:gd name="connsiteX4" fmla="*/ 0 w 1363511"/>
              <a:gd name="connsiteY4" fmla="*/ 1363740 h 1366206"/>
              <a:gd name="connsiteX5" fmla="*/ 0 w 1363511"/>
              <a:gd name="connsiteY5" fmla="*/ 0 h 1366206"/>
              <a:gd name="connsiteX0" fmla="*/ 0 w 1363511"/>
              <a:gd name="connsiteY0" fmla="*/ 0 h 1366206"/>
              <a:gd name="connsiteX1" fmla="*/ 1358514 w 1363511"/>
              <a:gd name="connsiteY1" fmla="*/ 0 h 1366206"/>
              <a:gd name="connsiteX2" fmla="*/ 1363511 w 1363511"/>
              <a:gd name="connsiteY2" fmla="*/ 1094400 h 1366206"/>
              <a:gd name="connsiteX3" fmla="*/ 1198473 w 1363511"/>
              <a:gd name="connsiteY3" fmla="*/ 1366206 h 1366206"/>
              <a:gd name="connsiteX4" fmla="*/ 0 w 1363511"/>
              <a:gd name="connsiteY4" fmla="*/ 1363740 h 1366206"/>
              <a:gd name="connsiteX5" fmla="*/ 0 w 1363511"/>
              <a:gd name="connsiteY5" fmla="*/ 0 h 136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3511" h="1366206">
                <a:moveTo>
                  <a:pt x="0" y="0"/>
                </a:moveTo>
                <a:lnTo>
                  <a:pt x="1358514" y="0"/>
                </a:lnTo>
                <a:cubicBezTo>
                  <a:pt x="1359509" y="368322"/>
                  <a:pt x="1362516" y="726078"/>
                  <a:pt x="1363511" y="1094400"/>
                </a:cubicBezTo>
                <a:cubicBezTo>
                  <a:pt x="1317230" y="1151086"/>
                  <a:pt x="1276460" y="1238901"/>
                  <a:pt x="1198473" y="1366206"/>
                </a:cubicBezTo>
                <a:lnTo>
                  <a:pt x="0" y="136374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 rot="641361">
            <a:off x="908661" y="1571948"/>
            <a:ext cx="1151138" cy="1367649"/>
          </a:xfrm>
          <a:custGeom>
            <a:avLst/>
            <a:gdLst>
              <a:gd name="connsiteX0" fmla="*/ 0 w 1354082"/>
              <a:gd name="connsiteY0" fmla="*/ 0 h 1362713"/>
              <a:gd name="connsiteX1" fmla="*/ 1354082 w 1354082"/>
              <a:gd name="connsiteY1" fmla="*/ 0 h 1362713"/>
              <a:gd name="connsiteX2" fmla="*/ 1354082 w 1354082"/>
              <a:gd name="connsiteY2" fmla="*/ 1362713 h 1362713"/>
              <a:gd name="connsiteX3" fmla="*/ 0 w 1354082"/>
              <a:gd name="connsiteY3" fmla="*/ 1362713 h 1362713"/>
              <a:gd name="connsiteX4" fmla="*/ 0 w 1354082"/>
              <a:gd name="connsiteY4" fmla="*/ 0 h 1362713"/>
              <a:gd name="connsiteX0" fmla="*/ 0 w 1354082"/>
              <a:gd name="connsiteY0" fmla="*/ 0 h 1362713"/>
              <a:gd name="connsiteX1" fmla="*/ 971109 w 1354082"/>
              <a:gd name="connsiteY1" fmla="*/ 145 h 1362713"/>
              <a:gd name="connsiteX2" fmla="*/ 1354082 w 1354082"/>
              <a:gd name="connsiteY2" fmla="*/ 0 h 1362713"/>
              <a:gd name="connsiteX3" fmla="*/ 1354082 w 1354082"/>
              <a:gd name="connsiteY3" fmla="*/ 1362713 h 1362713"/>
              <a:gd name="connsiteX4" fmla="*/ 0 w 1354082"/>
              <a:gd name="connsiteY4" fmla="*/ 1362713 h 1362713"/>
              <a:gd name="connsiteX5" fmla="*/ 0 w 1354082"/>
              <a:gd name="connsiteY5" fmla="*/ 0 h 1362713"/>
              <a:gd name="connsiteX0" fmla="*/ 0 w 1356793"/>
              <a:gd name="connsiteY0" fmla="*/ 0 h 1362713"/>
              <a:gd name="connsiteX1" fmla="*/ 971109 w 1356793"/>
              <a:gd name="connsiteY1" fmla="*/ 145 h 1362713"/>
              <a:gd name="connsiteX2" fmla="*/ 1356793 w 1356793"/>
              <a:gd name="connsiteY2" fmla="*/ 921257 h 1362713"/>
              <a:gd name="connsiteX3" fmla="*/ 1354082 w 1356793"/>
              <a:gd name="connsiteY3" fmla="*/ 1362713 h 1362713"/>
              <a:gd name="connsiteX4" fmla="*/ 0 w 1356793"/>
              <a:gd name="connsiteY4" fmla="*/ 1362713 h 1362713"/>
              <a:gd name="connsiteX5" fmla="*/ 0 w 1356793"/>
              <a:gd name="connsiteY5" fmla="*/ 0 h 1362713"/>
              <a:gd name="connsiteX0" fmla="*/ 0 w 1356793"/>
              <a:gd name="connsiteY0" fmla="*/ 4936 h 1367649"/>
              <a:gd name="connsiteX1" fmla="*/ 980228 w 1356793"/>
              <a:gd name="connsiteY1" fmla="*/ 0 h 1367649"/>
              <a:gd name="connsiteX2" fmla="*/ 1356793 w 1356793"/>
              <a:gd name="connsiteY2" fmla="*/ 926193 h 1367649"/>
              <a:gd name="connsiteX3" fmla="*/ 1354082 w 1356793"/>
              <a:gd name="connsiteY3" fmla="*/ 1367649 h 1367649"/>
              <a:gd name="connsiteX4" fmla="*/ 0 w 1356793"/>
              <a:gd name="connsiteY4" fmla="*/ 1367649 h 1367649"/>
              <a:gd name="connsiteX5" fmla="*/ 0 w 1356793"/>
              <a:gd name="connsiteY5" fmla="*/ 4936 h 1367649"/>
              <a:gd name="connsiteX0" fmla="*/ 0 w 1354280"/>
              <a:gd name="connsiteY0" fmla="*/ 4936 h 1367649"/>
              <a:gd name="connsiteX1" fmla="*/ 980228 w 1354280"/>
              <a:gd name="connsiteY1" fmla="*/ 0 h 1367649"/>
              <a:gd name="connsiteX2" fmla="*/ 1353367 w 1354280"/>
              <a:gd name="connsiteY2" fmla="*/ 943636 h 1367649"/>
              <a:gd name="connsiteX3" fmla="*/ 1354082 w 1354280"/>
              <a:gd name="connsiteY3" fmla="*/ 1367649 h 1367649"/>
              <a:gd name="connsiteX4" fmla="*/ 0 w 1354280"/>
              <a:gd name="connsiteY4" fmla="*/ 1367649 h 1367649"/>
              <a:gd name="connsiteX5" fmla="*/ 0 w 1354280"/>
              <a:gd name="connsiteY5" fmla="*/ 4936 h 136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280" h="1367649">
                <a:moveTo>
                  <a:pt x="0" y="4936"/>
                </a:moveTo>
                <a:lnTo>
                  <a:pt x="980228" y="0"/>
                </a:lnTo>
                <a:lnTo>
                  <a:pt x="1353367" y="943636"/>
                </a:lnTo>
                <a:cubicBezTo>
                  <a:pt x="1352463" y="1090788"/>
                  <a:pt x="1354986" y="1220497"/>
                  <a:pt x="1354082" y="1367649"/>
                </a:cubicBezTo>
                <a:lnTo>
                  <a:pt x="0" y="1367649"/>
                </a:lnTo>
                <a:lnTo>
                  <a:pt x="0" y="4936"/>
                </a:lnTo>
                <a:close/>
              </a:path>
            </a:pathLst>
          </a:cu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3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9892" y="741682"/>
            <a:ext cx="3108005" cy="366542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23448" y="741682"/>
            <a:ext cx="3955323" cy="115457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823448" y="1948390"/>
            <a:ext cx="3955323" cy="1154574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823448" y="3155100"/>
            <a:ext cx="1062971" cy="1252009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944712" y="3155100"/>
            <a:ext cx="1062971" cy="1252009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59605" y="3155100"/>
            <a:ext cx="1728988" cy="1252009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42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10431" y="764382"/>
            <a:ext cx="1635964" cy="3447855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515536" y="-14990"/>
            <a:ext cx="1402519" cy="293723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5536" y="2998034"/>
            <a:ext cx="4173825" cy="1214202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980823" y="1371600"/>
            <a:ext cx="1319699" cy="155064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980823" y="-14990"/>
            <a:ext cx="1319699" cy="131830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63291" y="1371600"/>
            <a:ext cx="1319699" cy="155064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703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91307" y="857846"/>
            <a:ext cx="5193835" cy="342423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3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4490" y="592111"/>
            <a:ext cx="3052361" cy="2008682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702931" y="592111"/>
            <a:ext cx="1709913" cy="2008682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56975" y="592111"/>
            <a:ext cx="1709913" cy="2008682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4490" y="2653399"/>
            <a:ext cx="6560448" cy="1911106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86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55378" y="606392"/>
            <a:ext cx="1626732" cy="191463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30770" y="2524569"/>
            <a:ext cx="1626732" cy="191463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10435" y="606392"/>
            <a:ext cx="1626732" cy="191463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885827" y="2524569"/>
            <a:ext cx="1626732" cy="1914638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95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7"/>
          <p:cNvSpPr>
            <a:spLocks/>
          </p:cNvSpPr>
          <p:nvPr userDrawn="1"/>
        </p:nvSpPr>
        <p:spPr bwMode="auto">
          <a:xfrm rot="10800000" flipH="1">
            <a:off x="1" y="4844526"/>
            <a:ext cx="7775449" cy="29762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en-US" sz="1575" u="sng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605173" y="4939155"/>
            <a:ext cx="75299" cy="88468"/>
            <a:chOff x="566572" y="4914901"/>
            <a:chExt cx="123991" cy="123825"/>
          </a:xfrm>
        </p:grpSpPr>
        <p:sp>
          <p:nvSpPr>
            <p:cNvPr id="21" name="Oval 20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566572" y="4914901"/>
              <a:ext cx="123991" cy="123825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2" name="AutoShape 21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5400000">
              <a:off x="600342" y="4955355"/>
              <a:ext cx="63104" cy="40536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213792" y="4938304"/>
            <a:ext cx="75877" cy="89576"/>
            <a:chOff x="247055" y="4914306"/>
            <a:chExt cx="123991" cy="124421"/>
          </a:xfrm>
        </p:grpSpPr>
        <p:sp>
          <p:nvSpPr>
            <p:cNvPr id="24" name="Oval 23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0800000">
              <a:off x="247055" y="4914306"/>
              <a:ext cx="123991" cy="124421"/>
            </a:xfrm>
            <a:prstGeom prst="ellipse">
              <a:avLst/>
            </a:prstGeom>
            <a:noFill/>
            <a:ln w="15875" cap="flat">
              <a:solidFill>
                <a:schemeClr val="tx1">
                  <a:alpha val="3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575" u="none"/>
            </a:p>
          </p:txBody>
        </p:sp>
        <p:sp>
          <p:nvSpPr>
            <p:cNvPr id="25" name="AutoShape 24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 rot="16200000">
              <a:off x="269001" y="4952464"/>
              <a:ext cx="63406" cy="40535"/>
            </a:xfrm>
            <a:prstGeom prst="triangle">
              <a:avLst>
                <a:gd name="adj" fmla="val 50000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1575" u="none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269616" y="4860098"/>
            <a:ext cx="355683" cy="193041"/>
          </a:xfrm>
          <a:prstGeom prst="rect">
            <a:avLst/>
          </a:prstGeom>
        </p:spPr>
        <p:txBody>
          <a:bodyPr/>
          <a:lstStyle>
            <a:lvl1pPr>
              <a:defRPr sz="675" b="1" i="0">
                <a:solidFill>
                  <a:schemeClr val="tx1">
                    <a:alpha val="30000"/>
                  </a:schemeClr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fld id="{C3929991-3F91-D343-BFF2-32848ABE79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297873" y="4881348"/>
            <a:ext cx="3179704" cy="194274"/>
          </a:xfrm>
        </p:spPr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95160" y="4903521"/>
            <a:ext cx="562816" cy="149192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62994" y="598755"/>
            <a:ext cx="2130395" cy="250883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831086" y="598755"/>
            <a:ext cx="2130395" cy="250883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999176" y="598755"/>
            <a:ext cx="2130395" cy="2508830"/>
          </a:xfrm>
          <a:prstGeom prst="rect">
            <a:avLst/>
          </a:prstGeom>
        </p:spPr>
        <p:txBody>
          <a:bodyPr/>
          <a:lstStyle>
            <a:lvl1pPr>
              <a:defRPr sz="750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3A36F0-820B-4AE7-9D81-C8036F36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DE5A3-AF8A-4DB8-BB18-039B22D9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5607E-3605-4B8B-8D2F-07003DA2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6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F409-331F-4DD7-85A8-8C9F06D79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342900"/>
            <a:ext cx="2506801" cy="120015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7254-21FC-4580-B09B-25E9635B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740569"/>
            <a:ext cx="3934778" cy="3655219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CC352-8DB4-470C-88A6-2F39C08B5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1543050"/>
            <a:ext cx="2506801" cy="2858691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595F4-746B-43BA-87D1-C9525E58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92DDB-B98B-4FA7-A7F8-D337AF21E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05A14-814F-45E9-917C-8B305C6A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6450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E500-08B3-4429-8DE6-C918E231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342900"/>
            <a:ext cx="2506801" cy="120015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C7D93-A1F1-46A1-92D5-E4CBB7B20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740569"/>
            <a:ext cx="3934778" cy="3655219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374AA-AAF4-47AB-BF4D-1AC5C0D04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1543050"/>
            <a:ext cx="2506801" cy="2858691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4D5B9-1E8F-409D-A282-A694C8C2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70071-DC90-4722-9703-BEAF6694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FY21 Operating Budget Forum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D5289-8E60-4C55-A2C4-DE0BA9E3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249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FCB47A-A839-435F-867D-4D9EC10B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273844"/>
            <a:ext cx="670369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7572F-D0BD-41F4-87BF-CD2D57D7A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1369219"/>
            <a:ext cx="670369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9011A-CB58-4102-942F-17BBE2C72C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4767263"/>
            <a:ext cx="17487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03582-0B67-4198-B68E-0424EC987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4767263"/>
            <a:ext cx="26231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FY21 Operating Budget Forum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5E4F4-9E0E-4F82-859C-C98363789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4767263"/>
            <a:ext cx="17487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55BF-8F0A-4A50-B8F4-E25F20C7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3663" r:id="rId14"/>
    <p:sldLayoutId id="2147483665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10" r:id="rId58"/>
    <p:sldLayoutId id="2147483711" r:id="rId59"/>
    <p:sldLayoutId id="2147483712" r:id="rId60"/>
    <p:sldLayoutId id="2147483713" r:id="rId61"/>
    <p:sldLayoutId id="2147483714" r:id="rId62"/>
    <p:sldLayoutId id="2147483715" r:id="rId63"/>
    <p:sldLayoutId id="2147483716" r:id="rId64"/>
    <p:sldLayoutId id="2147483717" r:id="rId65"/>
    <p:sldLayoutId id="2147483718" r:id="rId66"/>
    <p:sldLayoutId id="2147483719" r:id="rId67"/>
  </p:sldLayoutIdLst>
  <p:hf sldNum="0" hdr="0" dt="0"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gomerycountymd.gov/pr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cmdgrants.fluidreview.com/" TargetMode="External"/><Relationship Id="rId2" Type="http://schemas.openxmlformats.org/officeDocument/2006/relationships/hyperlink" Target="mailto:Rafael.murphy@montgomerycountymd.gov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logo&#10;&#10;Description automatically generated">
            <a:extLst>
              <a:ext uri="{FF2B5EF4-FFF2-40B4-BE49-F238E27FC236}">
                <a16:creationId xmlns:a16="http://schemas.microsoft.com/office/drawing/2014/main" id="{248470D2-2CF9-4142-A37E-27ECF0174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101" y="261779"/>
            <a:ext cx="4951476" cy="18211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88071-0C75-4103-BECB-E9777E6A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065BE-B657-4891-8541-0E42E86A103B}"/>
              </a:ext>
            </a:extLst>
          </p:cNvPr>
          <p:cNvSpPr txBox="1"/>
          <p:nvPr/>
        </p:nvSpPr>
        <p:spPr>
          <a:xfrm>
            <a:off x="420915" y="1886857"/>
            <a:ext cx="69311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Online Open House</a:t>
            </a:r>
          </a:p>
          <a:p>
            <a:pPr algn="ctr"/>
            <a:r>
              <a:rPr lang="en-US" sz="2800" b="1" dirty="0"/>
              <a:t>July 20, 2022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Guest speakers:</a:t>
            </a:r>
          </a:p>
          <a:p>
            <a:pPr algn="ctr"/>
            <a:r>
              <a:rPr lang="en-US" dirty="0"/>
              <a:t>Office of Grants Management</a:t>
            </a:r>
          </a:p>
          <a:p>
            <a:pPr algn="ctr"/>
            <a:r>
              <a:rPr lang="en-US" dirty="0"/>
              <a:t>Small Business Navigator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www.montgomerycountymd.gov/pro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1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27"/>
          <p:cNvSpPr>
            <a:spLocks noChangeArrowheads="1"/>
          </p:cNvSpPr>
          <p:nvPr/>
        </p:nvSpPr>
        <p:spPr bwMode="auto">
          <a:xfrm>
            <a:off x="300351" y="529186"/>
            <a:ext cx="7077307" cy="3731290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34" charset="0"/>
              <a:ea typeface="ＭＳ Ｐゴシック" pitchFamily="-97" charset="-128"/>
              <a:cs typeface="+mn-cs"/>
            </a:endParaRPr>
          </a:p>
        </p:txBody>
      </p:sp>
      <p:sp>
        <p:nvSpPr>
          <p:cNvPr id="82947" name="Rectangle 3"/>
          <p:cNvSpPr>
            <a:spLocks/>
          </p:cNvSpPr>
          <p:nvPr/>
        </p:nvSpPr>
        <p:spPr bwMode="auto">
          <a:xfrm>
            <a:off x="501824" y="1456406"/>
            <a:ext cx="6264696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br>
              <a:rPr lang="en-US" sz="3200">
                <a:solidFill>
                  <a:srgbClr val="FFFF00"/>
                </a:solidFill>
                <a:latin typeface="Bebas Neue Light" charset="0"/>
                <a:ea typeface="Bebas Neue Light" charset="0"/>
                <a:cs typeface="Bebas Neue Light" charset="0"/>
                <a:sym typeface="Bebas Neue" charset="0"/>
              </a:rPr>
            </a:br>
            <a:endParaRPr lang="en-US" sz="3200">
              <a:solidFill>
                <a:schemeClr val="bg1"/>
              </a:solidFill>
              <a:latin typeface="Bebas Neue Light" charset="0"/>
              <a:ea typeface="Bebas Neue Light" charset="0"/>
              <a:cs typeface="Bebas Neue Light" charset="0"/>
              <a:sym typeface="Bebas Neue" charset="0"/>
            </a:endParaRPr>
          </a:p>
        </p:txBody>
      </p:sp>
      <p:sp>
        <p:nvSpPr>
          <p:cNvPr id="82948" name="Rectangle 4"/>
          <p:cNvSpPr>
            <a:spLocks/>
          </p:cNvSpPr>
          <p:nvPr/>
        </p:nvSpPr>
        <p:spPr bwMode="auto">
          <a:xfrm>
            <a:off x="829866" y="4003783"/>
            <a:ext cx="6264696" cy="79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100" i="1" dirty="0">
                <a:solidFill>
                  <a:schemeClr val="bg1">
                    <a:alpha val="7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Lato" charset="0"/>
                <a:cs typeface="Lato" charset="0"/>
                <a:sym typeface="Lato Light" charset="0"/>
              </a:rPr>
              <a:t>Prepared by Montgomery County </a:t>
            </a:r>
            <a:r>
              <a:rPr lang="en-US" sz="1100" b="1" i="1" dirty="0">
                <a:solidFill>
                  <a:schemeClr val="bg1">
                    <a:alpha val="71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Lato" charset="0"/>
                <a:cs typeface="Lato" charset="0"/>
                <a:sym typeface="Lato Light" charset="0"/>
              </a:rPr>
              <a:t>Office of Grants Management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2341477" y="2579497"/>
            <a:ext cx="3168352" cy="0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575"/>
          </a:p>
        </p:txBody>
      </p:sp>
      <p:sp>
        <p:nvSpPr>
          <p:cNvPr id="3" name="TextBox 2"/>
          <p:cNvSpPr txBox="1"/>
          <p:nvPr/>
        </p:nvSpPr>
        <p:spPr>
          <a:xfrm>
            <a:off x="39453" y="1175812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Overview of Montgomery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County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Office of Grants Management</a:t>
            </a:r>
          </a:p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2234682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</a:rPr>
              <a:t>July 20, 2022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82" y="2686261"/>
            <a:ext cx="1320831" cy="131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/>
          <p:cNvSpPr>
            <a:spLocks/>
          </p:cNvSpPr>
          <p:nvPr/>
        </p:nvSpPr>
        <p:spPr bwMode="auto">
          <a:xfrm>
            <a:off x="-132106" y="406764"/>
            <a:ext cx="7772399" cy="7181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Office of </a:t>
            </a:r>
            <a:r>
              <a:rPr lang="en-US" sz="4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Grants Management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Bebas Neue" charset="0"/>
              <a:cs typeface="Bebas Neue" charset="0"/>
              <a:sym typeface="Bebas Neue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927328" y="925104"/>
            <a:ext cx="4932338" cy="0"/>
          </a:xfrm>
          <a:prstGeom prst="line">
            <a:avLst/>
          </a:prstGeom>
          <a:noFill/>
          <a:ln w="6350" cap="flat">
            <a:solidFill>
              <a:schemeClr val="bg2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0934085-C0D0-4201-8FF9-F09FA6149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11" y="102393"/>
            <a:ext cx="785882" cy="78588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ekstboks 72">
            <a:extLst>
              <a:ext uri="{FF2B5EF4-FFF2-40B4-BE49-F238E27FC236}">
                <a16:creationId xmlns:a16="http://schemas.microsoft.com/office/drawing/2014/main" id="{477FAE28-6D52-4836-AE99-ABC2C0A07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83" y="1324706"/>
            <a:ext cx="678223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Bill 36-19 Contracts and Procurement – Office of Grants Management – Established passed by Council on July 13, 2021 and signed by County Executive on July 19, 2021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Creates an Office of Grants Management within the Executive branch of County Government starting July 1, 2022 (FY23)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County Executive’s FY23 Approved budget includes $341,309 for a new Office of Grants Management</a:t>
            </a:r>
          </a:p>
          <a:p>
            <a:pPr marL="744538" lvl="1" indent="-284163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Director </a:t>
            </a:r>
          </a:p>
          <a:p>
            <a:pPr marL="744538" lvl="1" indent="-284163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Grant Distribution Program Manger II (to be posted)</a:t>
            </a:r>
          </a:p>
          <a:p>
            <a:pPr marL="744538" lvl="1" indent="-284163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Grant Seeking Program Manger II (to be posted)</a:t>
            </a:r>
          </a:p>
          <a:p>
            <a:pPr marL="744538" lvl="1" indent="-284163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Operating expenses</a:t>
            </a:r>
          </a:p>
        </p:txBody>
      </p:sp>
    </p:spTree>
    <p:extLst>
      <p:ext uri="{BB962C8B-B14F-4D97-AF65-F5344CB8AC3E}">
        <p14:creationId xmlns:p14="http://schemas.microsoft.com/office/powerpoint/2010/main" val="14124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41B3A02-D3D6-4F8B-9C46-BE5279E1EE13}"/>
              </a:ext>
            </a:extLst>
          </p:cNvPr>
          <p:cNvSpPr/>
          <p:nvPr/>
        </p:nvSpPr>
        <p:spPr>
          <a:xfrm>
            <a:off x="2540231" y="506965"/>
            <a:ext cx="2441126" cy="2441126"/>
          </a:xfrm>
          <a:prstGeom prst="ellipse">
            <a:avLst/>
          </a:prstGeom>
          <a:solidFill>
            <a:srgbClr val="59DD5E">
              <a:alpha val="3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1118A1B-FF9E-4900-9721-CEA995A34486}"/>
              </a:ext>
            </a:extLst>
          </p:cNvPr>
          <p:cNvSpPr/>
          <p:nvPr/>
        </p:nvSpPr>
        <p:spPr>
          <a:xfrm>
            <a:off x="2631245" y="2702374"/>
            <a:ext cx="2441126" cy="2441126"/>
          </a:xfrm>
          <a:prstGeom prst="ellipse">
            <a:avLst/>
          </a:prstGeom>
          <a:solidFill>
            <a:srgbClr val="FFC000">
              <a:alpha val="30000"/>
            </a:srgbClr>
          </a:solidFill>
          <a:ln w="31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5A8FB3-E965-4C39-9CB5-72217548EF8F}"/>
              </a:ext>
            </a:extLst>
          </p:cNvPr>
          <p:cNvSpPr/>
          <p:nvPr/>
        </p:nvSpPr>
        <p:spPr>
          <a:xfrm>
            <a:off x="3624005" y="1643245"/>
            <a:ext cx="2441126" cy="2441126"/>
          </a:xfrm>
          <a:prstGeom prst="ellipse">
            <a:avLst/>
          </a:prstGeom>
          <a:solidFill>
            <a:srgbClr val="FF0000">
              <a:alpha val="3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-132106" y="406764"/>
            <a:ext cx="7772399" cy="7181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OGM Goals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Bebas Neue" charset="0"/>
              <a:cs typeface="Bebas Neue" charset="0"/>
              <a:sym typeface="Bebas Neue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961964" y="925104"/>
            <a:ext cx="4932338" cy="0"/>
          </a:xfrm>
          <a:prstGeom prst="line">
            <a:avLst/>
          </a:prstGeom>
          <a:noFill/>
          <a:ln w="6350" cap="flat">
            <a:solidFill>
              <a:schemeClr val="bg2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0934085-C0D0-4201-8FF9-F09FA6149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11" y="102393"/>
            <a:ext cx="785882" cy="78588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02E26B8-C19C-4E88-952B-FFA03EFF53AE}"/>
              </a:ext>
            </a:extLst>
          </p:cNvPr>
          <p:cNvSpPr/>
          <p:nvPr/>
        </p:nvSpPr>
        <p:spPr>
          <a:xfrm>
            <a:off x="1327439" y="1643245"/>
            <a:ext cx="2649941" cy="2441125"/>
          </a:xfrm>
          <a:prstGeom prst="ellipse">
            <a:avLst/>
          </a:prstGeom>
          <a:solidFill>
            <a:srgbClr val="0070C0">
              <a:alpha val="3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FA645-EE7B-4CD9-A46D-C3620232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5038" y="2554840"/>
            <a:ext cx="2034741" cy="617934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latin typeface="Calisto MT" panose="02040603050505030304" pitchFamily="18" charset="0"/>
              </a:rPr>
              <a:t>Increase Outside Grant Resources Received by County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825DF-1F8B-4091-B955-85CBCA9AC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06034" y="2556572"/>
            <a:ext cx="2077068" cy="617934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latin typeface="Calisto MT" panose="02040603050505030304" pitchFamily="18" charset="0"/>
              </a:rPr>
              <a:t>Oversee Distribution of Grants from the County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2E2E9B8-E8F4-4135-96D7-CC027224FD13}"/>
              </a:ext>
            </a:extLst>
          </p:cNvPr>
          <p:cNvSpPr txBox="1">
            <a:spLocks/>
          </p:cNvSpPr>
          <p:nvPr/>
        </p:nvSpPr>
        <p:spPr>
          <a:xfrm>
            <a:off x="2902995" y="3777129"/>
            <a:ext cx="1839928" cy="61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15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1465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2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4395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860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57325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48790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40255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Calisto MT" panose="02040603050505030304" pitchFamily="18" charset="0"/>
              </a:rPr>
              <a:t>Report County Grant Activity to Council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7DB0BD2-79A9-44BD-B60D-EAF327413194}"/>
              </a:ext>
            </a:extLst>
          </p:cNvPr>
          <p:cNvSpPr txBox="1">
            <a:spLocks/>
          </p:cNvSpPr>
          <p:nvPr/>
        </p:nvSpPr>
        <p:spPr>
          <a:xfrm>
            <a:off x="2762061" y="1543884"/>
            <a:ext cx="1998116" cy="61793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58293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  <a:defRPr sz="153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1465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27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74395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5860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57325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48790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40255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0" algn="l" defTabSz="58293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02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Calisto MT" panose="02040603050505030304" pitchFamily="18" charset="0"/>
              </a:rPr>
              <a:t>Integrate RESJ into County Grants Management</a:t>
            </a:r>
          </a:p>
        </p:txBody>
      </p:sp>
    </p:spTree>
    <p:extLst>
      <p:ext uri="{BB962C8B-B14F-4D97-AF65-F5344CB8AC3E}">
        <p14:creationId xmlns:p14="http://schemas.microsoft.com/office/powerpoint/2010/main" val="15521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5" grpId="0" animBg="1"/>
      <p:bldP spid="11" grpId="0" animBg="1"/>
      <p:bldP spid="3" grpId="0" build="p"/>
      <p:bldP spid="5" grpId="0" build="p"/>
      <p:bldP spid="16" grpId="0" build="p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/>
          <p:cNvSpPr>
            <a:spLocks/>
          </p:cNvSpPr>
          <p:nvPr/>
        </p:nvSpPr>
        <p:spPr bwMode="auto">
          <a:xfrm>
            <a:off x="-132106" y="406764"/>
            <a:ext cx="7772399" cy="7181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Office of </a:t>
            </a:r>
            <a:r>
              <a:rPr lang="en-US" sz="40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Grants Management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Bebas Neue" charset="0"/>
              <a:cs typeface="Bebas Neue" charset="0"/>
              <a:sym typeface="Bebas Neue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927328" y="925104"/>
            <a:ext cx="4932338" cy="0"/>
          </a:xfrm>
          <a:prstGeom prst="line">
            <a:avLst/>
          </a:prstGeom>
          <a:noFill/>
          <a:ln w="6350" cap="flat">
            <a:solidFill>
              <a:schemeClr val="bg2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0934085-C0D0-4201-8FF9-F09FA6149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11" y="102393"/>
            <a:ext cx="785882" cy="78588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FA645-EE7B-4CD9-A46D-C3620232A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latin typeface="Calisto MT" panose="02040603050505030304" pitchFamily="18" charset="0"/>
              </a:rPr>
              <a:t>Increase Outside Grant Resources Received by County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B76E2-D65A-45BD-B42E-310D92DE01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Search for funding opportunities from Federal, State, or Private sources</a:t>
            </a:r>
          </a:p>
          <a:p>
            <a:r>
              <a:rPr lang="en-US" dirty="0">
                <a:latin typeface="Calisto MT" panose="02040603050505030304" pitchFamily="18" charset="0"/>
              </a:rPr>
              <a:t>Coordinate County grant applications with departments</a:t>
            </a:r>
          </a:p>
          <a:p>
            <a:r>
              <a:rPr lang="en-US" dirty="0">
                <a:latin typeface="Calisto MT" panose="02040603050505030304" pitchFamily="18" charset="0"/>
              </a:rPr>
              <a:t>Build capacity of County departments to independently apply for more grants</a:t>
            </a:r>
          </a:p>
          <a:p>
            <a:r>
              <a:rPr lang="en-US" dirty="0">
                <a:latin typeface="Calisto MT" panose="02040603050505030304" pitchFamily="18" charset="0"/>
              </a:rPr>
              <a:t>Support community partners in their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825DF-1F8B-4091-B955-85CBCA9AC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>
                <a:latin typeface="Calisto MT" panose="02040603050505030304" pitchFamily="18" charset="0"/>
              </a:rPr>
              <a:t>Oversee Distribution of Grants from the County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E7625E-E11E-40C1-8E42-A0E9065595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sto MT" panose="02040603050505030304" pitchFamily="18" charset="0"/>
              </a:rPr>
              <a:t>Develop and oversee a Grant Agreement funding mechanism</a:t>
            </a:r>
          </a:p>
          <a:p>
            <a:r>
              <a:rPr lang="en-US" dirty="0">
                <a:latin typeface="Calisto MT" panose="02040603050505030304" pitchFamily="18" charset="0"/>
              </a:rPr>
              <a:t>Coordinate Community Grants and other County competitive grants programs</a:t>
            </a:r>
          </a:p>
          <a:p>
            <a:r>
              <a:rPr lang="en-US" dirty="0">
                <a:latin typeface="Calisto MT" panose="02040603050505030304" pitchFamily="18" charset="0"/>
              </a:rPr>
              <a:t>Train departments in grants management best practices</a:t>
            </a:r>
          </a:p>
          <a:p>
            <a:r>
              <a:rPr lang="en-US" dirty="0">
                <a:latin typeface="Calisto MT" panose="02040603050505030304" pitchFamily="18" charset="0"/>
              </a:rPr>
              <a:t>Manage the County grant application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1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/>
          <p:cNvSpPr>
            <a:spLocks/>
          </p:cNvSpPr>
          <p:nvPr/>
        </p:nvSpPr>
        <p:spPr bwMode="auto">
          <a:xfrm>
            <a:off x="-132106" y="388349"/>
            <a:ext cx="7772399" cy="7181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Current OGM Workplan</a:t>
            </a:r>
            <a:endParaRPr 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Bebas Neue" charset="0"/>
              <a:cs typeface="Bebas Neue" charset="0"/>
              <a:sym typeface="Bebas Neue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927328" y="925104"/>
            <a:ext cx="4932338" cy="0"/>
          </a:xfrm>
          <a:prstGeom prst="line">
            <a:avLst/>
          </a:prstGeom>
          <a:noFill/>
          <a:ln w="6350" cap="flat">
            <a:solidFill>
              <a:schemeClr val="bg2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0934085-C0D0-4201-8FF9-F09FA6149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11" y="102393"/>
            <a:ext cx="785882" cy="78588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ekstboks 72">
            <a:extLst>
              <a:ext uri="{FF2B5EF4-FFF2-40B4-BE49-F238E27FC236}">
                <a16:creationId xmlns:a16="http://schemas.microsoft.com/office/drawing/2014/main" id="{477FAE28-6D52-4836-AE99-ABC2C0A07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83" y="1324706"/>
            <a:ext cx="678223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-112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Establishing the Office with hiring and logistics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Developing a Grant Agreement funding mechanism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Launching departmental competitive grant programs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Supporting departments in applying for outside funding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Reforming the County Community Grants program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sto MT" panose="02040603050505030304" pitchFamily="18" charset="0"/>
                <a:ea typeface="ＭＳ Ｐゴシック" pitchFamily="34" charset="-128"/>
              </a:rPr>
              <a:t>Developing non-procurement solicitation mechanism for grant funded programs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altLang="en-US" sz="2200" b="1" dirty="0">
              <a:solidFill>
                <a:srgbClr val="000000"/>
              </a:solidFill>
              <a:latin typeface="Calisto MT" panose="020406030505050303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2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/>
          <p:cNvSpPr>
            <a:spLocks/>
          </p:cNvSpPr>
          <p:nvPr/>
        </p:nvSpPr>
        <p:spPr bwMode="auto">
          <a:xfrm>
            <a:off x="1" y="354479"/>
            <a:ext cx="7772399" cy="7181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70000"/>
              </a:lnSpc>
            </a:pP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Bebas Neue Light" charset="0"/>
                <a:cs typeface="Bebas Neue Light" charset="0"/>
                <a:sym typeface="Bebas Neue" charset="0"/>
              </a:rPr>
              <a:t>Questions?</a:t>
            </a:r>
            <a:endParaRPr 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anose="02040603050505030304" pitchFamily="18" charset="0"/>
              <a:ea typeface="Bebas Neue" charset="0"/>
              <a:cs typeface="Bebas Neue" charset="0"/>
              <a:sym typeface="Bebas Neue" charset="0"/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927328" y="925104"/>
            <a:ext cx="4932338" cy="0"/>
          </a:xfrm>
          <a:prstGeom prst="line">
            <a:avLst/>
          </a:prstGeom>
          <a:noFill/>
          <a:ln w="6350" cap="flat">
            <a:solidFill>
              <a:schemeClr val="bg2">
                <a:alpha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C21764-647D-4CE5-8DC0-22F43F22D9D8}"/>
              </a:ext>
            </a:extLst>
          </p:cNvPr>
          <p:cNvSpPr txBox="1"/>
          <p:nvPr/>
        </p:nvSpPr>
        <p:spPr>
          <a:xfrm>
            <a:off x="662041" y="1140360"/>
            <a:ext cx="6448318" cy="3260865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Rafael </a:t>
            </a:r>
            <a:r>
              <a:rPr lang="en-US" sz="2400" b="1" dirty="0" err="1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Pumarejo</a:t>
            </a:r>
            <a:r>
              <a:rPr lang="en-US" sz="2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Murphy</a:t>
            </a: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Director</a:t>
            </a: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Grants Management</a:t>
            </a: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240-777-2775</a:t>
            </a: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Rafael.murphy@montgomerycountymd.gov</a:t>
            </a:r>
            <a:endParaRPr lang="en-US" sz="2400" b="1" dirty="0">
              <a:latin typeface="Calisto MT" panose="02040603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OGM County Grant Application Platform</a:t>
            </a:r>
          </a:p>
          <a:p>
            <a:pPr algn="ctr">
              <a:lnSpc>
                <a:spcPct val="107000"/>
              </a:lnSpc>
            </a:pPr>
            <a:r>
              <a:rPr lang="en-US" sz="2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https://mcmdgrants.fluidreview.com/</a:t>
            </a:r>
            <a:r>
              <a:rPr lang="en-US" sz="24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0934085-C0D0-4201-8FF9-F09FA6149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11" y="102393"/>
            <a:ext cx="785882" cy="785881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83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7263835A19A47A74D179ACDC6D0C8" ma:contentTypeVersion="8" ma:contentTypeDescription="Create a new document." ma:contentTypeScope="" ma:versionID="1d9c13083ee5d50253ec24e492b666f7">
  <xsd:schema xmlns:xsd="http://www.w3.org/2001/XMLSchema" xmlns:xs="http://www.w3.org/2001/XMLSchema" xmlns:p="http://schemas.microsoft.com/office/2006/metadata/properties" xmlns:ns2="df8b077e-5f1d-4609-9076-51a03b22777f" xmlns:ns3="722985bb-31ae-447e-ab65-9064b8d220c9" targetNamespace="http://schemas.microsoft.com/office/2006/metadata/properties" ma:root="true" ma:fieldsID="0f02872f91f6fe61fb56273d4adec53a" ns2:_="" ns3:_="">
    <xsd:import namespace="df8b077e-5f1d-4609-9076-51a03b22777f"/>
    <xsd:import namespace="722985bb-31ae-447e-ab65-9064b8d220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b077e-5f1d-4609-9076-51a03b2277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985bb-31ae-447e-ab65-9064b8d220c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18CF64-A083-4840-BF04-D03345ABF1BE}">
  <ds:schemaRefs>
    <ds:schemaRef ds:uri="722985bb-31ae-447e-ab65-9064b8d220c9"/>
    <ds:schemaRef ds:uri="http://purl.org/dc/terms/"/>
    <ds:schemaRef ds:uri="http://schemas.openxmlformats.org/package/2006/metadata/core-properties"/>
    <ds:schemaRef ds:uri="http://purl.org/dc/dcmitype/"/>
    <ds:schemaRef ds:uri="df8b077e-5f1d-4609-9076-51a03b22777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8F3EBC-5FF8-4735-BCC8-C624AB202D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AE8970-331F-4AF7-95B7-2D4AC7A4FA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8b077e-5f1d-4609-9076-51a03b22777f"/>
    <ds:schemaRef ds:uri="722985bb-31ae-447e-ab65-9064b8d220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</TotalTime>
  <Words>322</Words>
  <Application>Microsoft Office PowerPoint</Application>
  <PresentationFormat>Custom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Bebas Neue Light</vt:lpstr>
      <vt:lpstr>Calibri</vt:lpstr>
      <vt:lpstr>Calibri Light</vt:lpstr>
      <vt:lpstr>Calisto MT</vt:lpstr>
      <vt:lpstr>Lato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Coble, Scott</dc:creator>
  <cp:keywords/>
  <dc:description/>
  <cp:lastModifiedBy>Manimbo, Bethany</cp:lastModifiedBy>
  <cp:revision>54</cp:revision>
  <cp:lastPrinted>2019-10-04T14:21:32Z</cp:lastPrinted>
  <dcterms:modified xsi:type="dcterms:W3CDTF">2022-07-20T15:39:08Z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0x0101009867263835A19A47A74D179ACDC6D0C8</vt:lpwstr>
  </property>
</Properties>
</file>