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12" r:id="rId3"/>
    <p:sldId id="309" r:id="rId4"/>
    <p:sldId id="257" r:id="rId5"/>
    <p:sldId id="301" r:id="rId6"/>
    <p:sldId id="313" r:id="rId7"/>
    <p:sldId id="307" r:id="rId8"/>
    <p:sldId id="287" r:id="rId9"/>
    <p:sldId id="260" r:id="rId10"/>
    <p:sldId id="266" r:id="rId11"/>
    <p:sldId id="299" r:id="rId12"/>
    <p:sldId id="300" r:id="rId13"/>
    <p:sldId id="290" r:id="rId14"/>
    <p:sldId id="291" r:id="rId15"/>
    <p:sldId id="292" r:id="rId16"/>
    <p:sldId id="293" r:id="rId17"/>
    <p:sldId id="294" r:id="rId18"/>
    <p:sldId id="308" r:id="rId19"/>
    <p:sldId id="263" r:id="rId20"/>
    <p:sldId id="264" r:id="rId21"/>
    <p:sldId id="311" r:id="rId22"/>
    <p:sldId id="267" r:id="rId23"/>
    <p:sldId id="314" r:id="rId24"/>
    <p:sldId id="297" r:id="rId25"/>
    <p:sldId id="310" r:id="rId2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BB7C"/>
    <a:srgbClr val="AA3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540"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3038474" cy="461963"/>
          </a:xfrm>
          <a:prstGeom prst="rect">
            <a:avLst/>
          </a:prstGeom>
        </p:spPr>
        <p:txBody>
          <a:bodyPr vert="horz" lIns="91888" tIns="45944" rIns="91888" bIns="45944" rtlCol="0"/>
          <a:lstStyle>
            <a:lvl1pPr algn="l">
              <a:defRPr sz="1200"/>
            </a:lvl1pPr>
          </a:lstStyle>
          <a:p>
            <a:endParaRPr lang="en-US"/>
          </a:p>
        </p:txBody>
      </p:sp>
      <p:sp>
        <p:nvSpPr>
          <p:cNvPr id="3" name="Date Placeholder 2"/>
          <p:cNvSpPr>
            <a:spLocks noGrp="1"/>
          </p:cNvSpPr>
          <p:nvPr>
            <p:ph type="dt" sz="quarter" idx="1"/>
          </p:nvPr>
        </p:nvSpPr>
        <p:spPr>
          <a:xfrm>
            <a:off x="3970339" y="5"/>
            <a:ext cx="3038474" cy="461963"/>
          </a:xfrm>
          <a:prstGeom prst="rect">
            <a:avLst/>
          </a:prstGeom>
        </p:spPr>
        <p:txBody>
          <a:bodyPr vert="horz" lIns="91888" tIns="45944" rIns="91888" bIns="45944" rtlCol="0"/>
          <a:lstStyle>
            <a:lvl1pPr algn="r">
              <a:defRPr sz="1200"/>
            </a:lvl1pPr>
          </a:lstStyle>
          <a:p>
            <a:fld id="{E15FCCF0-1A5A-447A-A302-8A22C949BE14}" type="datetimeFigureOut">
              <a:rPr lang="en-US" smtClean="0"/>
              <a:t>8/27/2013</a:t>
            </a:fld>
            <a:endParaRPr lang="en-US"/>
          </a:p>
        </p:txBody>
      </p:sp>
      <p:sp>
        <p:nvSpPr>
          <p:cNvPr id="4" name="Footer Placeholder 3"/>
          <p:cNvSpPr>
            <a:spLocks noGrp="1"/>
          </p:cNvSpPr>
          <p:nvPr>
            <p:ph type="ftr" sz="quarter" idx="2"/>
          </p:nvPr>
        </p:nvSpPr>
        <p:spPr>
          <a:xfrm>
            <a:off x="2" y="8772527"/>
            <a:ext cx="3038474" cy="461963"/>
          </a:xfrm>
          <a:prstGeom prst="rect">
            <a:avLst/>
          </a:prstGeom>
        </p:spPr>
        <p:txBody>
          <a:bodyPr vert="horz" lIns="91888" tIns="45944" rIns="91888" bIns="4594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7"/>
            <a:ext cx="3038474" cy="461963"/>
          </a:xfrm>
          <a:prstGeom prst="rect">
            <a:avLst/>
          </a:prstGeom>
        </p:spPr>
        <p:txBody>
          <a:bodyPr vert="horz" lIns="91888" tIns="45944" rIns="91888" bIns="45944" rtlCol="0" anchor="b"/>
          <a:lstStyle>
            <a:lvl1pPr algn="r">
              <a:defRPr sz="1200"/>
            </a:lvl1pPr>
          </a:lstStyle>
          <a:p>
            <a:fld id="{F31429D5-D7D6-4DC1-8C55-91987F86770C}" type="slidenum">
              <a:rPr lang="en-US" smtClean="0"/>
              <a:t>‹#›</a:t>
            </a:fld>
            <a:endParaRPr lang="en-US"/>
          </a:p>
        </p:txBody>
      </p:sp>
    </p:spTree>
    <p:extLst>
      <p:ext uri="{BB962C8B-B14F-4D97-AF65-F5344CB8AC3E}">
        <p14:creationId xmlns:p14="http://schemas.microsoft.com/office/powerpoint/2010/main" val="3576172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285" tIns="46642" rIns="93285" bIns="46642"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285" tIns="46642" rIns="93285" bIns="46642" rtlCol="0"/>
          <a:lstStyle>
            <a:lvl1pPr algn="r">
              <a:defRPr sz="1200"/>
            </a:lvl1pPr>
          </a:lstStyle>
          <a:p>
            <a:fld id="{0A1B4825-26BD-492B-98F3-65E1B9FCABC0}" type="datetimeFigureOut">
              <a:rPr lang="en-US" smtClean="0"/>
              <a:t>8/27/2013</a:t>
            </a:fld>
            <a:endParaRPr lang="en-US"/>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3285" tIns="46642" rIns="93285" bIns="46642" rtlCol="0" anchor="ctr"/>
          <a:lstStyle/>
          <a:p>
            <a:endParaRPr lang="en-US"/>
          </a:p>
        </p:txBody>
      </p:sp>
      <p:sp>
        <p:nvSpPr>
          <p:cNvPr id="5" name="Notes Placeholder 4"/>
          <p:cNvSpPr>
            <a:spLocks noGrp="1"/>
          </p:cNvSpPr>
          <p:nvPr>
            <p:ph type="body" sz="quarter" idx="3"/>
          </p:nvPr>
        </p:nvSpPr>
        <p:spPr>
          <a:xfrm>
            <a:off x="701040" y="4387137"/>
            <a:ext cx="5608320" cy="4156234"/>
          </a:xfrm>
          <a:prstGeom prst="rect">
            <a:avLst/>
          </a:prstGeom>
        </p:spPr>
        <p:txBody>
          <a:bodyPr vert="horz" lIns="93285" tIns="46642" rIns="93285" bIns="466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7"/>
            <a:ext cx="3037840" cy="461804"/>
          </a:xfrm>
          <a:prstGeom prst="rect">
            <a:avLst/>
          </a:prstGeom>
        </p:spPr>
        <p:txBody>
          <a:bodyPr vert="horz" lIns="93285" tIns="46642" rIns="93285" bIns="4664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7"/>
            <a:ext cx="3037840" cy="461804"/>
          </a:xfrm>
          <a:prstGeom prst="rect">
            <a:avLst/>
          </a:prstGeom>
        </p:spPr>
        <p:txBody>
          <a:bodyPr vert="horz" lIns="93285" tIns="46642" rIns="93285" bIns="46642" rtlCol="0" anchor="b"/>
          <a:lstStyle>
            <a:lvl1pPr algn="r">
              <a:defRPr sz="1200"/>
            </a:lvl1pPr>
          </a:lstStyle>
          <a:p>
            <a:fld id="{DC348749-0BA7-4C3E-B653-14CFBEC514CD}" type="slidenum">
              <a:rPr lang="en-US" smtClean="0"/>
              <a:t>‹#›</a:t>
            </a:fld>
            <a:endParaRPr lang="en-US"/>
          </a:p>
        </p:txBody>
      </p:sp>
    </p:spTree>
    <p:extLst>
      <p:ext uri="{BB962C8B-B14F-4D97-AF65-F5344CB8AC3E}">
        <p14:creationId xmlns:p14="http://schemas.microsoft.com/office/powerpoint/2010/main" val="313491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a:t>
            </a:fld>
            <a:endParaRPr lang="en-US"/>
          </a:p>
        </p:txBody>
      </p:sp>
    </p:spTree>
    <p:extLst>
      <p:ext uri="{BB962C8B-B14F-4D97-AF65-F5344CB8AC3E}">
        <p14:creationId xmlns:p14="http://schemas.microsoft.com/office/powerpoint/2010/main" val="3036114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14</a:t>
            </a:fld>
            <a:endParaRPr lang="en-US"/>
          </a:p>
        </p:txBody>
      </p:sp>
    </p:spTree>
    <p:extLst>
      <p:ext uri="{BB962C8B-B14F-4D97-AF65-F5344CB8AC3E}">
        <p14:creationId xmlns:p14="http://schemas.microsoft.com/office/powerpoint/2010/main" val="421016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15</a:t>
            </a:fld>
            <a:endParaRPr lang="en-US"/>
          </a:p>
        </p:txBody>
      </p:sp>
    </p:spTree>
    <p:extLst>
      <p:ext uri="{BB962C8B-B14F-4D97-AF65-F5344CB8AC3E}">
        <p14:creationId xmlns:p14="http://schemas.microsoft.com/office/powerpoint/2010/main" val="224840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16</a:t>
            </a:fld>
            <a:endParaRPr lang="en-US"/>
          </a:p>
        </p:txBody>
      </p:sp>
    </p:spTree>
    <p:extLst>
      <p:ext uri="{BB962C8B-B14F-4D97-AF65-F5344CB8AC3E}">
        <p14:creationId xmlns:p14="http://schemas.microsoft.com/office/powerpoint/2010/main" val="36210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17</a:t>
            </a:fld>
            <a:endParaRPr lang="en-US"/>
          </a:p>
        </p:txBody>
      </p:sp>
    </p:spTree>
    <p:extLst>
      <p:ext uri="{BB962C8B-B14F-4D97-AF65-F5344CB8AC3E}">
        <p14:creationId xmlns:p14="http://schemas.microsoft.com/office/powerpoint/2010/main" val="144285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19</a:t>
            </a:fld>
            <a:endParaRPr lang="en-US"/>
          </a:p>
        </p:txBody>
      </p:sp>
    </p:spTree>
    <p:extLst>
      <p:ext uri="{BB962C8B-B14F-4D97-AF65-F5344CB8AC3E}">
        <p14:creationId xmlns:p14="http://schemas.microsoft.com/office/powerpoint/2010/main" val="214696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20</a:t>
            </a:fld>
            <a:endParaRPr lang="en-US"/>
          </a:p>
        </p:txBody>
      </p:sp>
    </p:spTree>
    <p:extLst>
      <p:ext uri="{BB962C8B-B14F-4D97-AF65-F5344CB8AC3E}">
        <p14:creationId xmlns:p14="http://schemas.microsoft.com/office/powerpoint/2010/main" val="171328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22</a:t>
            </a:fld>
            <a:endParaRPr lang="en-US"/>
          </a:p>
        </p:txBody>
      </p:sp>
    </p:spTree>
    <p:extLst>
      <p:ext uri="{BB962C8B-B14F-4D97-AF65-F5344CB8AC3E}">
        <p14:creationId xmlns:p14="http://schemas.microsoft.com/office/powerpoint/2010/main" val="28177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24</a:t>
            </a:fld>
            <a:endParaRPr lang="en-US"/>
          </a:p>
        </p:txBody>
      </p:sp>
    </p:spTree>
    <p:extLst>
      <p:ext uri="{BB962C8B-B14F-4D97-AF65-F5344CB8AC3E}">
        <p14:creationId xmlns:p14="http://schemas.microsoft.com/office/powerpoint/2010/main" val="13602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Plan is anticipated to be reviewed by the County Council at the same time as the White Oak Science Gateway Master Plan. Land use decisions made as part of the approval of WOSG may require an upgrade in treatment on portions of the following corridors: US29, New Hampshire Avenue, and Randolph Road. </a:t>
            </a:r>
          </a:p>
          <a:p>
            <a:endParaRPr lang="en-US" dirty="0"/>
          </a:p>
        </p:txBody>
      </p:sp>
      <p:sp>
        <p:nvSpPr>
          <p:cNvPr id="4" name="Slide Number Placeholder 3"/>
          <p:cNvSpPr>
            <a:spLocks noGrp="1"/>
          </p:cNvSpPr>
          <p:nvPr>
            <p:ph type="sldNum" sz="quarter" idx="10"/>
          </p:nvPr>
        </p:nvSpPr>
        <p:spPr/>
        <p:txBody>
          <a:bodyPr/>
          <a:lstStyle/>
          <a:p>
            <a:fld id="{DC348749-0BA7-4C3E-B653-14CFBEC514CD}" type="slidenum">
              <a:rPr lang="en-US" smtClean="0"/>
              <a:t>4</a:t>
            </a:fld>
            <a:endParaRPr lang="en-US"/>
          </a:p>
        </p:txBody>
      </p:sp>
    </p:spTree>
    <p:extLst>
      <p:ext uri="{BB962C8B-B14F-4D97-AF65-F5344CB8AC3E}">
        <p14:creationId xmlns:p14="http://schemas.microsoft.com/office/powerpoint/2010/main" val="360812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5</a:t>
            </a:fld>
            <a:endParaRPr lang="en-US"/>
          </a:p>
        </p:txBody>
      </p:sp>
    </p:spTree>
    <p:extLst>
      <p:ext uri="{BB962C8B-B14F-4D97-AF65-F5344CB8AC3E}">
        <p14:creationId xmlns:p14="http://schemas.microsoft.com/office/powerpoint/2010/main" val="43573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8</a:t>
            </a:fld>
            <a:endParaRPr lang="en-US"/>
          </a:p>
        </p:txBody>
      </p:sp>
    </p:spTree>
    <p:extLst>
      <p:ext uri="{BB962C8B-B14F-4D97-AF65-F5344CB8AC3E}">
        <p14:creationId xmlns:p14="http://schemas.microsoft.com/office/powerpoint/2010/main" val="162847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9</a:t>
            </a:fld>
            <a:endParaRPr lang="en-US"/>
          </a:p>
        </p:txBody>
      </p:sp>
    </p:spTree>
    <p:extLst>
      <p:ext uri="{BB962C8B-B14F-4D97-AF65-F5344CB8AC3E}">
        <p14:creationId xmlns:p14="http://schemas.microsoft.com/office/powerpoint/2010/main" val="337824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10</a:t>
            </a:fld>
            <a:endParaRPr lang="en-US"/>
          </a:p>
        </p:txBody>
      </p:sp>
    </p:spTree>
    <p:extLst>
      <p:ext uri="{BB962C8B-B14F-4D97-AF65-F5344CB8AC3E}">
        <p14:creationId xmlns:p14="http://schemas.microsoft.com/office/powerpoint/2010/main" val="128070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11</a:t>
            </a:fld>
            <a:endParaRPr lang="en-US"/>
          </a:p>
        </p:txBody>
      </p:sp>
    </p:spTree>
    <p:extLst>
      <p:ext uri="{BB962C8B-B14F-4D97-AF65-F5344CB8AC3E}">
        <p14:creationId xmlns:p14="http://schemas.microsoft.com/office/powerpoint/2010/main" val="134312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12</a:t>
            </a:fld>
            <a:endParaRPr lang="en-US"/>
          </a:p>
        </p:txBody>
      </p:sp>
    </p:spTree>
    <p:extLst>
      <p:ext uri="{BB962C8B-B14F-4D97-AF65-F5344CB8AC3E}">
        <p14:creationId xmlns:p14="http://schemas.microsoft.com/office/powerpoint/2010/main" val="133710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48749-0BA7-4C3E-B653-14CFBEC514CD}" type="slidenum">
              <a:rPr lang="en-US" smtClean="0"/>
              <a:t>13</a:t>
            </a:fld>
            <a:endParaRPr lang="en-US"/>
          </a:p>
        </p:txBody>
      </p:sp>
    </p:spTree>
    <p:extLst>
      <p:ext uri="{BB962C8B-B14F-4D97-AF65-F5344CB8AC3E}">
        <p14:creationId xmlns:p14="http://schemas.microsoft.com/office/powerpoint/2010/main" val="83582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EECD0-F9A6-466C-AD40-817EFAFAF6F3}"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356857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EECD0-F9A6-466C-AD40-817EFAFAF6F3}"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14493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EECD0-F9A6-466C-AD40-817EFAFAF6F3}"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261627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EECD0-F9A6-466C-AD40-817EFAFAF6F3}"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39494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EECD0-F9A6-466C-AD40-817EFAFAF6F3}"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408542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EECD0-F9A6-466C-AD40-817EFAFAF6F3}" type="datetimeFigureOut">
              <a:rPr lang="en-US" smtClean="0"/>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180788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EECD0-F9A6-466C-AD40-817EFAFAF6F3}" type="datetimeFigureOut">
              <a:rPr lang="en-US" smtClean="0"/>
              <a:t>8/27/2013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386643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EECD0-F9A6-466C-AD40-817EFAFAF6F3}" type="datetimeFigureOut">
              <a:rPr lang="en-US" smtClean="0"/>
              <a:t>8/27/2013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366468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EECD0-F9A6-466C-AD40-817EFAFAF6F3}" type="datetimeFigureOut">
              <a:rPr lang="en-US" smtClean="0"/>
              <a:t>8/27/2013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39558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EECD0-F9A6-466C-AD40-817EFAFAF6F3}" type="datetimeFigureOut">
              <a:rPr lang="en-US" smtClean="0"/>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33776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EECD0-F9A6-466C-AD40-817EFAFAF6F3}" type="datetimeFigureOut">
              <a:rPr lang="en-US" smtClean="0"/>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27B4F-0173-44E4-B62B-02B314B3B3B3}" type="slidenum">
              <a:rPr lang="en-US" smtClean="0"/>
              <a:t>‹#›</a:t>
            </a:fld>
            <a:endParaRPr lang="en-US"/>
          </a:p>
        </p:txBody>
      </p:sp>
    </p:spTree>
    <p:extLst>
      <p:ext uri="{BB962C8B-B14F-4D97-AF65-F5344CB8AC3E}">
        <p14:creationId xmlns:p14="http://schemas.microsoft.com/office/powerpoint/2010/main" val="90232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EECD0-F9A6-466C-AD40-817EFAFAF6F3}" type="datetimeFigureOut">
              <a:rPr lang="en-US" smtClean="0"/>
              <a:t>8/27/2013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27B4F-0173-44E4-B62B-02B314B3B3B3}" type="slidenum">
              <a:rPr lang="en-US" smtClean="0"/>
              <a:t>‹#›</a:t>
            </a:fld>
            <a:endParaRPr lang="en-US"/>
          </a:p>
        </p:txBody>
      </p:sp>
    </p:spTree>
    <p:extLst>
      <p:ext uri="{BB962C8B-B14F-4D97-AF65-F5344CB8AC3E}">
        <p14:creationId xmlns:p14="http://schemas.microsoft.com/office/powerpoint/2010/main" val="393870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920" y="533400"/>
            <a:ext cx="7982080" cy="18288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2700" b="1" dirty="0" smtClean="0"/>
              <a:t/>
            </a:r>
            <a:br>
              <a:rPr lang="en-US" sz="2700" b="1" dirty="0" smtClean="0"/>
            </a:br>
            <a:r>
              <a:rPr lang="en-US" sz="3600" b="1" dirty="0" smtClean="0"/>
              <a:t>MONTGOMERY COUNTY </a:t>
            </a:r>
            <a:br>
              <a:rPr lang="en-US" sz="3600" b="1" dirty="0" smtClean="0"/>
            </a:br>
            <a:r>
              <a:rPr lang="en-US" sz="3600" b="1" dirty="0" smtClean="0"/>
              <a:t>TRANSIT PROJECT BRIEFING</a:t>
            </a:r>
            <a:r>
              <a:rPr lang="en-US" sz="3600" b="1" smtClean="0"/>
              <a:t/>
            </a:r>
            <a:br>
              <a:rPr lang="en-US" sz="3600" b="1" smtClean="0"/>
            </a:br>
            <a:r>
              <a:rPr lang="en-US" sz="1800" b="1" smtClean="0"/>
              <a:t>8/22/13</a:t>
            </a:r>
            <a:r>
              <a:rPr lang="en-US" sz="1800" b="1" dirty="0" smtClean="0"/>
              <a:t/>
            </a:r>
            <a:br>
              <a:rPr lang="en-US" sz="1800" b="1" dirty="0" smtClean="0"/>
            </a:br>
            <a:r>
              <a:rPr lang="en-US" sz="1800" b="1" dirty="0" smtClean="0"/>
              <a:t>Prepared by Charles Lattuca</a:t>
            </a:r>
            <a:br>
              <a:rPr lang="en-US" sz="1800" b="1" dirty="0" smtClean="0"/>
            </a:br>
            <a:r>
              <a:rPr lang="en-US" sz="1800" b="1" dirty="0" smtClean="0"/>
              <a:t>Montgomery County Department of Transportation</a:t>
            </a:r>
            <a:r>
              <a:rPr lang="en-US" dirty="0" smtClean="0"/>
              <a:t/>
            </a:r>
            <a:br>
              <a:rPr lang="en-US" dirty="0" smtClean="0"/>
            </a:br>
            <a:endParaRPr lang="en-US" dirty="0"/>
          </a:p>
        </p:txBody>
      </p:sp>
      <p:sp>
        <p:nvSpPr>
          <p:cNvPr id="3" name="Subtitle 2"/>
          <p:cNvSpPr>
            <a:spLocks noGrp="1"/>
          </p:cNvSpPr>
          <p:nvPr>
            <p:ph type="subTitle" idx="1"/>
          </p:nvPr>
        </p:nvSpPr>
        <p:spPr>
          <a:xfrm>
            <a:off x="381000" y="2988468"/>
            <a:ext cx="8382000" cy="3183732"/>
          </a:xfrm>
        </p:spPr>
        <p:txBody>
          <a:bodyPr>
            <a:normAutofit/>
          </a:bodyPr>
          <a:lstStyle/>
          <a:p>
            <a:pPr algn="l"/>
            <a:r>
              <a:rPr lang="en-US" sz="2400" b="1" dirty="0" smtClean="0">
                <a:solidFill>
                  <a:schemeClr val="tx1"/>
                </a:solidFill>
              </a:rPr>
              <a:t>			</a:t>
            </a:r>
            <a:endParaRPr lang="en-US" sz="2400" b="1"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20" y="3142673"/>
            <a:ext cx="272428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892" y="3142673"/>
            <a:ext cx="23995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538" y="609600"/>
            <a:ext cx="1381785" cy="1371600"/>
          </a:xfrm>
          <a:prstGeom prst="rect">
            <a:avLst/>
          </a:prstGeom>
        </p:spPr>
      </p:pic>
      <p:pic>
        <p:nvPicPr>
          <p:cNvPr id="1026" name="Picture 2" descr="https://encrypted-tbn1.gstatic.com/images?q=tbn:ANd9GcQZxk6EE3h7y6YrpmR_FnqnMag-FTRp4SmSHvrv9-KWuqx6xEv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1411" y="3142673"/>
            <a:ext cx="255069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59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Treatments by Category</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1364430"/>
              </p:ext>
            </p:extLst>
          </p:nvPr>
        </p:nvGraphicFramePr>
        <p:xfrm>
          <a:off x="457200" y="1600200"/>
          <a:ext cx="8229600" cy="414528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pPr algn="l"/>
                      <a:r>
                        <a:rPr lang="en-US" dirty="0" smtClean="0"/>
                        <a:t>Treatment</a:t>
                      </a:r>
                      <a:endParaRPr lang="en-US" dirty="0"/>
                    </a:p>
                  </a:txBody>
                  <a:tcPr/>
                </a:tc>
                <a:tc>
                  <a:txBody>
                    <a:bodyPr/>
                    <a:lstStyle/>
                    <a:p>
                      <a:pPr algn="ctr"/>
                      <a:r>
                        <a:rPr lang="en-US" dirty="0" smtClean="0"/>
                        <a:t>Directional Miles</a:t>
                      </a:r>
                      <a:endParaRPr lang="en-US" dirty="0"/>
                    </a:p>
                  </a:txBody>
                  <a:tcPr/>
                </a:tc>
                <a:tc>
                  <a:txBody>
                    <a:bodyPr/>
                    <a:lstStyle/>
                    <a:p>
                      <a:pPr algn="ctr"/>
                      <a:r>
                        <a:rPr lang="en-US" dirty="0" smtClean="0"/>
                        <a:t>% of BRT Network</a:t>
                      </a:r>
                      <a:endParaRPr lang="en-US" dirty="0"/>
                    </a:p>
                  </a:txBody>
                  <a:tcPr/>
                </a:tc>
              </a:tr>
              <a:tr h="370840">
                <a:tc>
                  <a:txBody>
                    <a:bodyPr/>
                    <a:lstStyle/>
                    <a:p>
                      <a:r>
                        <a:rPr lang="en-US" dirty="0" smtClean="0"/>
                        <a:t>Two Lane Median</a:t>
                      </a:r>
                      <a:endParaRPr lang="en-US" dirty="0"/>
                    </a:p>
                  </a:txBody>
                  <a:tcPr/>
                </a:tc>
                <a:tc>
                  <a:txBody>
                    <a:bodyPr/>
                    <a:lstStyle/>
                    <a:p>
                      <a:pPr algn="ctr"/>
                      <a:r>
                        <a:rPr lang="en-US" dirty="0" smtClean="0"/>
                        <a:t>28.1</a:t>
                      </a:r>
                      <a:endParaRPr lang="en-US" dirty="0"/>
                    </a:p>
                  </a:txBody>
                  <a:tcPr/>
                </a:tc>
                <a:tc>
                  <a:txBody>
                    <a:bodyPr/>
                    <a:lstStyle/>
                    <a:p>
                      <a:pPr algn="ctr"/>
                      <a:r>
                        <a:rPr lang="en-US" dirty="0" smtClean="0"/>
                        <a:t>34.8</a:t>
                      </a:r>
                      <a:endParaRPr lang="en-US" dirty="0"/>
                    </a:p>
                  </a:txBody>
                  <a:tcPr/>
                </a:tc>
              </a:tr>
              <a:tr h="370840">
                <a:tc>
                  <a:txBody>
                    <a:bodyPr/>
                    <a:lstStyle/>
                    <a:p>
                      <a:r>
                        <a:rPr lang="en-US" dirty="0" smtClean="0"/>
                        <a:t>Two Lane Side Running</a:t>
                      </a:r>
                      <a:r>
                        <a:rPr lang="en-US" baseline="0" dirty="0" smtClean="0"/>
                        <a:t> </a:t>
                      </a:r>
                      <a:r>
                        <a:rPr lang="en-US" dirty="0" err="1" smtClean="0"/>
                        <a:t>Busway</a:t>
                      </a:r>
                      <a:endParaRPr lang="en-US" dirty="0"/>
                    </a:p>
                  </a:txBody>
                  <a:tcPr/>
                </a:tc>
                <a:tc>
                  <a:txBody>
                    <a:bodyPr/>
                    <a:lstStyle/>
                    <a:p>
                      <a:pPr algn="ctr"/>
                      <a:r>
                        <a:rPr lang="en-US" dirty="0" smtClean="0"/>
                        <a:t>0.9</a:t>
                      </a:r>
                      <a:endParaRPr lang="en-US" dirty="0"/>
                    </a:p>
                  </a:txBody>
                  <a:tcPr/>
                </a:tc>
                <a:tc>
                  <a:txBody>
                    <a:bodyPr/>
                    <a:lstStyle/>
                    <a:p>
                      <a:pPr algn="ctr"/>
                      <a:r>
                        <a:rPr lang="en-US" dirty="0" smtClean="0"/>
                        <a:t>1.1</a:t>
                      </a:r>
                      <a:endParaRPr lang="en-US" dirty="0"/>
                    </a:p>
                  </a:txBody>
                  <a:tcPr/>
                </a:tc>
              </a:tr>
              <a:tr h="370840">
                <a:tc>
                  <a:txBody>
                    <a:bodyPr/>
                    <a:lstStyle/>
                    <a:p>
                      <a:r>
                        <a:rPr lang="en-US" dirty="0" smtClean="0"/>
                        <a:t>Reversible One Lane Median</a:t>
                      </a:r>
                      <a:endParaRPr lang="en-US" dirty="0"/>
                    </a:p>
                  </a:txBody>
                  <a:tcPr/>
                </a:tc>
                <a:tc>
                  <a:txBody>
                    <a:bodyPr/>
                    <a:lstStyle/>
                    <a:p>
                      <a:pPr algn="ctr"/>
                      <a:r>
                        <a:rPr lang="en-US" dirty="0" smtClean="0"/>
                        <a:t>16.6</a:t>
                      </a:r>
                      <a:endParaRPr lang="en-US" dirty="0"/>
                    </a:p>
                  </a:txBody>
                  <a:tcPr/>
                </a:tc>
                <a:tc>
                  <a:txBody>
                    <a:bodyPr/>
                    <a:lstStyle/>
                    <a:p>
                      <a:pPr algn="ctr"/>
                      <a:r>
                        <a:rPr lang="en-US" dirty="0" smtClean="0"/>
                        <a:t>20.6</a:t>
                      </a:r>
                      <a:endParaRPr lang="en-US" dirty="0"/>
                    </a:p>
                  </a:txBody>
                  <a:tcPr/>
                </a:tc>
              </a:tr>
              <a:tr h="370840">
                <a:tc>
                  <a:txBody>
                    <a:bodyPr/>
                    <a:lstStyle/>
                    <a:p>
                      <a:r>
                        <a:rPr lang="en-US" dirty="0" smtClean="0"/>
                        <a:t>Bidirectional One Lane</a:t>
                      </a:r>
                      <a:r>
                        <a:rPr lang="en-US" baseline="0" dirty="0" smtClean="0"/>
                        <a:t> </a:t>
                      </a:r>
                      <a:r>
                        <a:rPr lang="en-US" dirty="0" smtClean="0"/>
                        <a:t>Median</a:t>
                      </a:r>
                      <a:endParaRPr lang="en-US" dirty="0"/>
                    </a:p>
                  </a:txBody>
                  <a:tcPr/>
                </a:tc>
                <a:tc>
                  <a:txBody>
                    <a:bodyPr/>
                    <a:lstStyle/>
                    <a:p>
                      <a:pPr algn="ctr"/>
                      <a:r>
                        <a:rPr lang="en-US" dirty="0" smtClean="0"/>
                        <a:t>6.2</a:t>
                      </a:r>
                      <a:endParaRPr lang="en-US" dirty="0"/>
                    </a:p>
                  </a:txBody>
                  <a:tcPr/>
                </a:tc>
                <a:tc>
                  <a:txBody>
                    <a:bodyPr/>
                    <a:lstStyle/>
                    <a:p>
                      <a:pPr algn="ctr"/>
                      <a:r>
                        <a:rPr lang="en-US" dirty="0" smtClean="0"/>
                        <a:t>7.7</a:t>
                      </a:r>
                      <a:endParaRPr lang="en-US" dirty="0"/>
                    </a:p>
                  </a:txBody>
                  <a:tcPr/>
                </a:tc>
              </a:tr>
              <a:tr h="370840">
                <a:tc>
                  <a:txBody>
                    <a:bodyPr/>
                    <a:lstStyle/>
                    <a:p>
                      <a:r>
                        <a:rPr lang="en-US" dirty="0" smtClean="0"/>
                        <a:t>Curb</a:t>
                      </a:r>
                      <a:r>
                        <a:rPr lang="en-US" baseline="0" dirty="0" smtClean="0"/>
                        <a:t> Lanes</a:t>
                      </a:r>
                      <a:endParaRPr lang="en-US" dirty="0"/>
                    </a:p>
                  </a:txBody>
                  <a:tcPr/>
                </a:tc>
                <a:tc>
                  <a:txBody>
                    <a:bodyPr/>
                    <a:lstStyle/>
                    <a:p>
                      <a:pPr algn="ctr"/>
                      <a:r>
                        <a:rPr lang="en-US" dirty="0" smtClean="0"/>
                        <a:t>4.0</a:t>
                      </a:r>
                      <a:endParaRPr lang="en-US" dirty="0"/>
                    </a:p>
                  </a:txBody>
                  <a:tcPr/>
                </a:tc>
                <a:tc>
                  <a:txBody>
                    <a:bodyPr/>
                    <a:lstStyle/>
                    <a:p>
                      <a:pPr algn="ctr"/>
                      <a:r>
                        <a:rPr lang="en-US" dirty="0" smtClean="0"/>
                        <a:t>5.0</a:t>
                      </a:r>
                      <a:endParaRPr lang="en-US" dirty="0"/>
                    </a:p>
                  </a:txBody>
                  <a:tcPr/>
                </a:tc>
              </a:tr>
              <a:tr h="370840">
                <a:tc>
                  <a:txBody>
                    <a:bodyPr/>
                    <a:lstStyle/>
                    <a:p>
                      <a:r>
                        <a:rPr lang="en-US" dirty="0" smtClean="0"/>
                        <a:t>Managed Lanes</a:t>
                      </a:r>
                      <a:endParaRPr lang="en-US" dirty="0"/>
                    </a:p>
                  </a:txBody>
                  <a:tcPr/>
                </a:tc>
                <a:tc>
                  <a:txBody>
                    <a:bodyPr/>
                    <a:lstStyle/>
                    <a:p>
                      <a:pPr algn="ctr"/>
                      <a:r>
                        <a:rPr lang="en-US" dirty="0" smtClean="0"/>
                        <a:t>0.9</a:t>
                      </a:r>
                      <a:endParaRPr lang="en-US" dirty="0"/>
                    </a:p>
                  </a:txBody>
                  <a:tcPr/>
                </a:tc>
                <a:tc>
                  <a:txBody>
                    <a:bodyPr/>
                    <a:lstStyle/>
                    <a:p>
                      <a:pPr algn="ctr"/>
                      <a:r>
                        <a:rPr lang="en-US" dirty="0" smtClean="0"/>
                        <a:t>1.1</a:t>
                      </a:r>
                      <a:endParaRPr lang="en-US" dirty="0"/>
                    </a:p>
                  </a:txBody>
                  <a:tcPr/>
                </a:tc>
              </a:tr>
              <a:tr h="370840">
                <a:tc>
                  <a:txBody>
                    <a:bodyPr/>
                    <a:lstStyle/>
                    <a:p>
                      <a:r>
                        <a:rPr lang="en-US" dirty="0" smtClean="0"/>
                        <a:t>Mixed Traffic</a:t>
                      </a:r>
                      <a:endParaRPr lang="en-US" dirty="0"/>
                    </a:p>
                  </a:txBody>
                  <a:tcPr/>
                </a:tc>
                <a:tc>
                  <a:txBody>
                    <a:bodyPr/>
                    <a:lstStyle/>
                    <a:p>
                      <a:pPr algn="ctr"/>
                      <a:r>
                        <a:rPr lang="en-US" dirty="0" smtClean="0"/>
                        <a:t>23.9</a:t>
                      </a:r>
                      <a:endParaRPr lang="en-US" dirty="0"/>
                    </a:p>
                  </a:txBody>
                  <a:tcPr/>
                </a:tc>
                <a:tc>
                  <a:txBody>
                    <a:bodyPr/>
                    <a:lstStyle/>
                    <a:p>
                      <a:pPr algn="ctr"/>
                      <a:r>
                        <a:rPr lang="en-US" dirty="0" smtClean="0"/>
                        <a:t>29.7</a:t>
                      </a:r>
                      <a:endParaRPr lang="en-US" dirty="0"/>
                    </a:p>
                  </a:txBody>
                  <a:tcPr/>
                </a:tc>
              </a:tr>
              <a:tr h="370840">
                <a:tc>
                  <a:txBody>
                    <a:bodyPr/>
                    <a:lstStyle/>
                    <a:p>
                      <a:r>
                        <a:rPr lang="en-US" dirty="0" smtClean="0"/>
                        <a:t>Total</a:t>
                      </a:r>
                      <a:endParaRPr lang="en-US" dirty="0"/>
                    </a:p>
                  </a:txBody>
                  <a:tcPr/>
                </a:tc>
                <a:tc>
                  <a:txBody>
                    <a:bodyPr/>
                    <a:lstStyle/>
                    <a:p>
                      <a:pPr algn="ctr"/>
                      <a:r>
                        <a:rPr lang="en-US" smtClean="0"/>
                        <a:t>80.6</a:t>
                      </a:r>
                      <a:endParaRPr lang="en-US" dirty="0"/>
                    </a:p>
                  </a:txBody>
                  <a:tcPr/>
                </a:tc>
                <a:tc>
                  <a:txBody>
                    <a:bodyPr/>
                    <a:lstStyle/>
                    <a:p>
                      <a:pPr algn="ctr"/>
                      <a:r>
                        <a:rPr lang="en-US" dirty="0" smtClean="0"/>
                        <a:t>100</a:t>
                      </a:r>
                      <a:endParaRPr lang="en-US" dirty="0"/>
                    </a:p>
                  </a:txBody>
                  <a:tcPr/>
                </a:tc>
              </a:tr>
            </a:tbl>
          </a:graphicData>
        </a:graphic>
      </p:graphicFrame>
    </p:spTree>
    <p:extLst>
      <p:ext uri="{BB962C8B-B14F-4D97-AF65-F5344CB8AC3E}">
        <p14:creationId xmlns:p14="http://schemas.microsoft.com/office/powerpoint/2010/main" val="211822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3600" dirty="0" smtClean="0"/>
              <a:t>Planning Board Draft Versus TTF Report Slide I</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4783624"/>
              </p:ext>
            </p:extLst>
          </p:nvPr>
        </p:nvGraphicFramePr>
        <p:xfrm>
          <a:off x="457200" y="1143000"/>
          <a:ext cx="8229600" cy="5538111"/>
        </p:xfrm>
        <a:graphic>
          <a:graphicData uri="http://schemas.openxmlformats.org/drawingml/2006/table">
            <a:tbl>
              <a:tblPr firstRow="1" bandRow="1">
                <a:tableStyleId>{0505E3EF-67EA-436B-97B2-0124C06EBD24}</a:tableStyleId>
              </a:tblPr>
              <a:tblGrid>
                <a:gridCol w="1645920"/>
                <a:gridCol w="1645920"/>
                <a:gridCol w="1645920"/>
                <a:gridCol w="1645920"/>
                <a:gridCol w="1645920"/>
              </a:tblGrid>
              <a:tr h="381000">
                <a:tc>
                  <a:txBody>
                    <a:bodyPr/>
                    <a:lstStyle/>
                    <a:p>
                      <a:r>
                        <a:rPr lang="en-US" sz="1800" dirty="0" smtClean="0"/>
                        <a:t>Corridor</a:t>
                      </a:r>
                      <a:endParaRPr lang="en-US" sz="1800" dirty="0"/>
                    </a:p>
                  </a:txBody>
                  <a:tcPr/>
                </a:tc>
                <a:tc>
                  <a:txBody>
                    <a:bodyPr/>
                    <a:lstStyle/>
                    <a:p>
                      <a:r>
                        <a:rPr lang="en-US" sz="1800" dirty="0" smtClean="0"/>
                        <a:t>PB</a:t>
                      </a:r>
                      <a:r>
                        <a:rPr lang="en-US" sz="1800" baseline="0" dirty="0" smtClean="0"/>
                        <a:t> Draft </a:t>
                      </a:r>
                      <a:r>
                        <a:rPr lang="en-US" sz="1800" dirty="0" smtClean="0"/>
                        <a:t>(miles)</a:t>
                      </a:r>
                      <a:endParaRPr lang="en-US" sz="1800" dirty="0"/>
                    </a:p>
                  </a:txBody>
                  <a:tcPr/>
                </a:tc>
                <a:tc>
                  <a:txBody>
                    <a:bodyPr/>
                    <a:lstStyle/>
                    <a:p>
                      <a:r>
                        <a:rPr lang="en-US" sz="1800" dirty="0" smtClean="0"/>
                        <a:t>TTF Phase 1 (miles)</a:t>
                      </a:r>
                      <a:endParaRPr lang="en-US" sz="1800" dirty="0"/>
                    </a:p>
                  </a:txBody>
                  <a:tcPr/>
                </a:tc>
                <a:tc>
                  <a:txBody>
                    <a:bodyPr/>
                    <a:lstStyle/>
                    <a:p>
                      <a:r>
                        <a:rPr lang="en-US" sz="1800" dirty="0" smtClean="0"/>
                        <a:t>TTF Phase 2 (miles)</a:t>
                      </a:r>
                      <a:endParaRPr lang="en-US" sz="1800" dirty="0"/>
                    </a:p>
                  </a:txBody>
                  <a:tcPr/>
                </a:tc>
                <a:tc>
                  <a:txBody>
                    <a:bodyPr/>
                    <a:lstStyle/>
                    <a:p>
                      <a:r>
                        <a:rPr lang="en-US" sz="1800" dirty="0" smtClean="0"/>
                        <a:t>TTF Phase 3 (miles)</a:t>
                      </a:r>
                      <a:endParaRPr lang="en-US" sz="1800" dirty="0"/>
                    </a:p>
                  </a:txBody>
                  <a:tcPr/>
                </a:tc>
              </a:tr>
              <a:tr h="391347">
                <a:tc>
                  <a:txBody>
                    <a:bodyPr/>
                    <a:lstStyle/>
                    <a:p>
                      <a:r>
                        <a:rPr lang="en-US" sz="1400" dirty="0" smtClean="0"/>
                        <a:t>Georgia Ave. North</a:t>
                      </a:r>
                      <a:endParaRPr lang="en-US" sz="1400" dirty="0"/>
                    </a:p>
                  </a:txBody>
                  <a:tcPr/>
                </a:tc>
                <a:tc>
                  <a:txBody>
                    <a:bodyPr/>
                    <a:lstStyle/>
                    <a:p>
                      <a:pPr algn="ctr"/>
                      <a:r>
                        <a:rPr lang="en-US" sz="1400" dirty="0" smtClean="0"/>
                        <a:t>9.5</a:t>
                      </a:r>
                      <a:endParaRPr lang="en-US" sz="1400" dirty="0"/>
                    </a:p>
                  </a:txBody>
                  <a:tcPr/>
                </a:tc>
                <a:tc>
                  <a:txBody>
                    <a:bodyPr/>
                    <a:lstStyle/>
                    <a:p>
                      <a:pPr algn="ctr"/>
                      <a:r>
                        <a:rPr lang="en-US" sz="1400" dirty="0" smtClean="0"/>
                        <a:t>9.8 </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91347">
                <a:tc>
                  <a:txBody>
                    <a:bodyPr/>
                    <a:lstStyle/>
                    <a:p>
                      <a:r>
                        <a:rPr lang="en-US" sz="1400" dirty="0" smtClean="0"/>
                        <a:t>Georgia Ave. South</a:t>
                      </a:r>
                      <a:endParaRPr lang="en-US" sz="1400" dirty="0"/>
                    </a:p>
                  </a:txBody>
                  <a:tcPr/>
                </a:tc>
                <a:tc>
                  <a:txBody>
                    <a:bodyPr/>
                    <a:lstStyle/>
                    <a:p>
                      <a:pPr algn="ctr"/>
                      <a:r>
                        <a:rPr lang="en-US" sz="1400" dirty="0" smtClean="0"/>
                        <a:t>3.7</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3.9</a:t>
                      </a:r>
                      <a:endParaRPr lang="en-US" sz="1400" dirty="0"/>
                    </a:p>
                  </a:txBody>
                  <a:tcPr/>
                </a:tc>
              </a:tr>
              <a:tr h="391347">
                <a:tc>
                  <a:txBody>
                    <a:bodyPr/>
                    <a:lstStyle/>
                    <a:p>
                      <a:r>
                        <a:rPr lang="en-US" sz="1400" dirty="0" smtClean="0"/>
                        <a:t>MD 355 North</a:t>
                      </a:r>
                      <a:endParaRPr lang="en-US" sz="1400" dirty="0"/>
                    </a:p>
                  </a:txBody>
                  <a:tcPr/>
                </a:tc>
                <a:tc>
                  <a:txBody>
                    <a:bodyPr/>
                    <a:lstStyle/>
                    <a:p>
                      <a:pPr algn="ctr"/>
                      <a:r>
                        <a:rPr lang="en-US" sz="1400" dirty="0" smtClean="0"/>
                        <a:t>14.1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14.9</a:t>
                      </a:r>
                      <a:endParaRPr lang="en-US" sz="1400" dirty="0"/>
                    </a:p>
                  </a:txBody>
                  <a:tcPr/>
                </a:tc>
              </a:tr>
              <a:tr h="391347">
                <a:tc>
                  <a:txBody>
                    <a:bodyPr/>
                    <a:lstStyle/>
                    <a:p>
                      <a:r>
                        <a:rPr lang="en-US" sz="1400" dirty="0" smtClean="0"/>
                        <a:t>MD 355 South</a:t>
                      </a:r>
                      <a:endParaRPr lang="en-US" sz="1400" dirty="0"/>
                    </a:p>
                  </a:txBody>
                  <a:tcPr/>
                </a:tc>
                <a:tc>
                  <a:txBody>
                    <a:bodyPr/>
                    <a:lstStyle/>
                    <a:p>
                      <a:pPr algn="ctr"/>
                      <a:r>
                        <a:rPr lang="en-US" sz="1400" dirty="0" smtClean="0"/>
                        <a:t>9.3</a:t>
                      </a:r>
                      <a:endParaRPr lang="en-US" sz="1400" dirty="0"/>
                    </a:p>
                  </a:txBody>
                  <a:tcPr/>
                </a:tc>
                <a:tc>
                  <a:txBody>
                    <a:bodyPr/>
                    <a:lstStyle/>
                    <a:p>
                      <a:pPr algn="ctr"/>
                      <a:r>
                        <a:rPr lang="en-US" sz="1400" dirty="0" smtClean="0"/>
                        <a:t>12.1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546814">
                <a:tc>
                  <a:txBody>
                    <a:bodyPr/>
                    <a:lstStyle/>
                    <a:p>
                      <a:r>
                        <a:rPr lang="en-US" sz="1400" dirty="0" smtClean="0"/>
                        <a:t>New Hampshire</a:t>
                      </a:r>
                      <a:r>
                        <a:rPr lang="en-US" sz="1400" baseline="0" dirty="0" smtClean="0"/>
                        <a:t> Ave.</a:t>
                      </a:r>
                      <a:endParaRPr lang="en-US" sz="1400" dirty="0"/>
                    </a:p>
                  </a:txBody>
                  <a:tcPr/>
                </a:tc>
                <a:tc>
                  <a:txBody>
                    <a:bodyPr/>
                    <a:lstStyle/>
                    <a:p>
                      <a:pPr algn="ctr"/>
                      <a:r>
                        <a:rPr lang="en-US" sz="1400" dirty="0" smtClean="0"/>
                        <a:t>8.5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10.1</a:t>
                      </a:r>
                      <a:endParaRPr lang="en-US" sz="1400" dirty="0"/>
                    </a:p>
                  </a:txBody>
                  <a:tcPr/>
                </a:tc>
                <a:tc>
                  <a:txBody>
                    <a:bodyPr/>
                    <a:lstStyle/>
                    <a:p>
                      <a:pPr algn="ctr"/>
                      <a:r>
                        <a:rPr lang="en-US" sz="1400" dirty="0" smtClean="0"/>
                        <a:t>0</a:t>
                      </a:r>
                      <a:endParaRPr lang="en-US" sz="1400" dirty="0"/>
                    </a:p>
                  </a:txBody>
                  <a:tcPr/>
                </a:tc>
              </a:tr>
              <a:tr h="546814">
                <a:tc>
                  <a:txBody>
                    <a:bodyPr/>
                    <a:lstStyle/>
                    <a:p>
                      <a:r>
                        <a:rPr lang="en-US" sz="1400" dirty="0" smtClean="0"/>
                        <a:t>North Bethesda</a:t>
                      </a:r>
                      <a:r>
                        <a:rPr lang="en-US" sz="1400" baseline="0" dirty="0" smtClean="0"/>
                        <a:t> </a:t>
                      </a:r>
                      <a:r>
                        <a:rPr lang="en-US" sz="1400" baseline="0" dirty="0" err="1" smtClean="0"/>
                        <a:t>Transitway</a:t>
                      </a:r>
                      <a:endParaRPr lang="en-US" sz="1400" dirty="0"/>
                    </a:p>
                  </a:txBody>
                  <a:tcPr/>
                </a:tc>
                <a:tc>
                  <a:txBody>
                    <a:bodyPr/>
                    <a:lstStyle/>
                    <a:p>
                      <a:pPr algn="ctr"/>
                      <a:r>
                        <a:rPr lang="en-US" sz="1400" dirty="0" smtClean="0"/>
                        <a:t>2.7</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5.1</a:t>
                      </a:r>
                      <a:endParaRPr lang="en-US" sz="1400" dirty="0"/>
                    </a:p>
                  </a:txBody>
                  <a:tcPr/>
                </a:tc>
                <a:tc>
                  <a:txBody>
                    <a:bodyPr/>
                    <a:lstStyle/>
                    <a:p>
                      <a:pPr algn="ctr"/>
                      <a:r>
                        <a:rPr lang="en-US" sz="1400" dirty="0" smtClean="0"/>
                        <a:t>0</a:t>
                      </a:r>
                      <a:endParaRPr lang="en-US" sz="1400" dirty="0"/>
                    </a:p>
                  </a:txBody>
                  <a:tcPr/>
                </a:tc>
              </a:tr>
              <a:tr h="391347">
                <a:tc>
                  <a:txBody>
                    <a:bodyPr/>
                    <a:lstStyle/>
                    <a:p>
                      <a:r>
                        <a:rPr lang="en-US" sz="1400" dirty="0" smtClean="0"/>
                        <a:t>Randolph Road</a:t>
                      </a:r>
                      <a:endParaRPr lang="en-US" sz="1400" dirty="0"/>
                    </a:p>
                  </a:txBody>
                  <a:tcPr/>
                </a:tc>
                <a:tc>
                  <a:txBody>
                    <a:bodyPr/>
                    <a:lstStyle/>
                    <a:p>
                      <a:pPr algn="ctr"/>
                      <a:r>
                        <a:rPr lang="en-US" sz="1400" dirty="0" smtClean="0"/>
                        <a:t>10.1</a:t>
                      </a:r>
                      <a:endParaRPr lang="en-US" sz="1400" dirty="0"/>
                    </a:p>
                  </a:txBody>
                  <a:tcPr/>
                </a:tc>
                <a:tc>
                  <a:txBody>
                    <a:bodyPr/>
                    <a:lstStyle/>
                    <a:p>
                      <a:pPr algn="ctr"/>
                      <a:r>
                        <a:rPr lang="en-US" sz="1400" dirty="0" smtClean="0"/>
                        <a:t>12.5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546814">
                <a:tc>
                  <a:txBody>
                    <a:bodyPr/>
                    <a:lstStyle/>
                    <a:p>
                      <a:r>
                        <a:rPr lang="en-US" sz="1400" dirty="0" smtClean="0"/>
                        <a:t>University Boulevard</a:t>
                      </a:r>
                      <a:endParaRPr lang="en-US" sz="1400" dirty="0"/>
                    </a:p>
                  </a:txBody>
                  <a:tcPr/>
                </a:tc>
                <a:tc>
                  <a:txBody>
                    <a:bodyPr/>
                    <a:lstStyle/>
                    <a:p>
                      <a:pPr algn="ctr"/>
                      <a:r>
                        <a:rPr lang="en-US" sz="1400" dirty="0" smtClean="0"/>
                        <a:t>5.5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6.4</a:t>
                      </a:r>
                      <a:endParaRPr lang="en-US" sz="1400" dirty="0"/>
                    </a:p>
                  </a:txBody>
                  <a:tcPr/>
                </a:tc>
                <a:tc>
                  <a:txBody>
                    <a:bodyPr/>
                    <a:lstStyle/>
                    <a:p>
                      <a:pPr algn="ctr"/>
                      <a:r>
                        <a:rPr lang="en-US" sz="1400" dirty="0" smtClean="0"/>
                        <a:t>0</a:t>
                      </a:r>
                      <a:endParaRPr lang="en-US" sz="1400" dirty="0"/>
                    </a:p>
                  </a:txBody>
                  <a:tcPr/>
                </a:tc>
              </a:tr>
              <a:tr h="391347">
                <a:tc>
                  <a:txBody>
                    <a:bodyPr/>
                    <a:lstStyle/>
                    <a:p>
                      <a:r>
                        <a:rPr lang="en-US" sz="1400" dirty="0" smtClean="0"/>
                        <a:t>US 29</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10.7</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91347">
                <a:tc>
                  <a:txBody>
                    <a:bodyPr/>
                    <a:lstStyle/>
                    <a:p>
                      <a:r>
                        <a:rPr lang="en-US" sz="1400" dirty="0" err="1" smtClean="0"/>
                        <a:t>Veirs</a:t>
                      </a:r>
                      <a:r>
                        <a:rPr lang="en-US" sz="1400" dirty="0" smtClean="0"/>
                        <a:t> Mill Road</a:t>
                      </a:r>
                      <a:endParaRPr lang="en-US" sz="1400" dirty="0"/>
                    </a:p>
                  </a:txBody>
                  <a:tcPr/>
                </a:tc>
                <a:tc>
                  <a:txBody>
                    <a:bodyPr/>
                    <a:lstStyle/>
                    <a:p>
                      <a:pPr algn="ctr"/>
                      <a:r>
                        <a:rPr lang="en-US" sz="1400" dirty="0" smtClean="0"/>
                        <a:t>6.2</a:t>
                      </a:r>
                      <a:endParaRPr lang="en-US" sz="1400" dirty="0"/>
                    </a:p>
                  </a:txBody>
                  <a:tcPr/>
                </a:tc>
                <a:tc>
                  <a:txBody>
                    <a:bodyPr/>
                    <a:lstStyle/>
                    <a:p>
                      <a:pPr algn="ctr"/>
                      <a:r>
                        <a:rPr lang="en-US" sz="1400" dirty="0" smtClean="0"/>
                        <a:t>6.7</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91347">
                <a:tc>
                  <a:txBody>
                    <a:bodyPr/>
                    <a:lstStyle/>
                    <a:p>
                      <a:r>
                        <a:rPr lang="en-US" sz="1400" b="1" dirty="0" smtClean="0"/>
                        <a:t>Total Directional Miles</a:t>
                      </a:r>
                      <a:endParaRPr lang="en-US" sz="1400" b="1" dirty="0"/>
                    </a:p>
                  </a:txBody>
                  <a:tcPr/>
                </a:tc>
                <a:tc>
                  <a:txBody>
                    <a:bodyPr/>
                    <a:lstStyle/>
                    <a:p>
                      <a:pPr algn="ctr"/>
                      <a:r>
                        <a:rPr lang="en-US" sz="1400" b="1" dirty="0" smtClean="0"/>
                        <a:t>80.6</a:t>
                      </a:r>
                      <a:endParaRPr lang="en-US" sz="1400" b="1" dirty="0"/>
                    </a:p>
                  </a:txBody>
                  <a:tcPr/>
                </a:tc>
                <a:tc>
                  <a:txBody>
                    <a:bodyPr/>
                    <a:lstStyle/>
                    <a:p>
                      <a:pPr algn="ctr"/>
                      <a:r>
                        <a:rPr lang="en-US" sz="1400" b="1" dirty="0" smtClean="0"/>
                        <a:t>51.8</a:t>
                      </a:r>
                      <a:endParaRPr lang="en-US" sz="1400" b="1" dirty="0"/>
                    </a:p>
                  </a:txBody>
                  <a:tcPr/>
                </a:tc>
                <a:tc>
                  <a:txBody>
                    <a:bodyPr/>
                    <a:lstStyle/>
                    <a:p>
                      <a:pPr algn="ctr"/>
                      <a:r>
                        <a:rPr lang="en-US" sz="1400" b="1" dirty="0" smtClean="0"/>
                        <a:t>21.6</a:t>
                      </a:r>
                      <a:endParaRPr lang="en-US" sz="1400" b="1" dirty="0"/>
                    </a:p>
                  </a:txBody>
                  <a:tcPr/>
                </a:tc>
                <a:tc>
                  <a:txBody>
                    <a:bodyPr/>
                    <a:lstStyle/>
                    <a:p>
                      <a:pPr algn="ctr"/>
                      <a:r>
                        <a:rPr lang="en-US" sz="1400" b="1" dirty="0" smtClean="0"/>
                        <a:t>18.8</a:t>
                      </a:r>
                      <a:endParaRPr lang="en-US" sz="1400" b="1" dirty="0"/>
                    </a:p>
                  </a:txBody>
                  <a:tcPr/>
                </a:tc>
              </a:tr>
            </a:tbl>
          </a:graphicData>
        </a:graphic>
      </p:graphicFrame>
    </p:spTree>
    <p:extLst>
      <p:ext uri="{BB962C8B-B14F-4D97-AF65-F5344CB8AC3E}">
        <p14:creationId xmlns:p14="http://schemas.microsoft.com/office/powerpoint/2010/main" val="2120544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3600" dirty="0" smtClean="0"/>
              <a:t>Planning Board Draft Versus TTF Report Slide 2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0660150"/>
              </p:ext>
            </p:extLst>
          </p:nvPr>
        </p:nvGraphicFramePr>
        <p:xfrm>
          <a:off x="457200" y="1143000"/>
          <a:ext cx="8229600" cy="5293149"/>
        </p:xfrm>
        <a:graphic>
          <a:graphicData uri="http://schemas.openxmlformats.org/drawingml/2006/table">
            <a:tbl>
              <a:tblPr firstRow="1" bandRow="1">
                <a:tableStyleId>{0505E3EF-67EA-436B-97B2-0124C06EBD24}</a:tableStyleId>
              </a:tblPr>
              <a:tblGrid>
                <a:gridCol w="1371600"/>
                <a:gridCol w="2743200"/>
                <a:gridCol w="2743200"/>
                <a:gridCol w="1371600"/>
              </a:tblGrid>
              <a:tr h="381000">
                <a:tc>
                  <a:txBody>
                    <a:bodyPr/>
                    <a:lstStyle/>
                    <a:p>
                      <a:r>
                        <a:rPr lang="en-US" sz="1400" dirty="0" smtClean="0"/>
                        <a:t>Corridor</a:t>
                      </a:r>
                      <a:endParaRPr lang="en-US" sz="1400" dirty="0"/>
                    </a:p>
                  </a:txBody>
                  <a:tcPr/>
                </a:tc>
                <a:tc>
                  <a:txBody>
                    <a:bodyPr/>
                    <a:lstStyle/>
                    <a:p>
                      <a:r>
                        <a:rPr lang="en-US" sz="1400" dirty="0" smtClean="0"/>
                        <a:t>Transit Task Force Start &amp;</a:t>
                      </a:r>
                      <a:r>
                        <a:rPr lang="en-US" sz="1400" baseline="0" dirty="0" smtClean="0"/>
                        <a:t> </a:t>
                      </a:r>
                      <a:r>
                        <a:rPr lang="en-US" sz="1400" dirty="0" smtClean="0"/>
                        <a:t>End Points</a:t>
                      </a:r>
                      <a:endParaRPr lang="en-US" sz="1400" dirty="0"/>
                    </a:p>
                  </a:txBody>
                  <a:tcPr/>
                </a:tc>
                <a:tc>
                  <a:txBody>
                    <a:bodyPr/>
                    <a:lstStyle/>
                    <a:p>
                      <a:r>
                        <a:rPr lang="en-US" sz="1400" dirty="0" smtClean="0"/>
                        <a:t>Planning</a:t>
                      </a:r>
                      <a:r>
                        <a:rPr lang="en-US" sz="1400" baseline="0" dirty="0" smtClean="0"/>
                        <a:t> Board </a:t>
                      </a:r>
                      <a:r>
                        <a:rPr lang="en-US" sz="1400" baseline="0" smtClean="0"/>
                        <a:t>Draft</a:t>
                      </a:r>
                      <a:r>
                        <a:rPr lang="en-US" sz="1400" smtClean="0"/>
                        <a:t> Start &amp; End </a:t>
                      </a:r>
                      <a:r>
                        <a:rPr lang="en-US" sz="1400" dirty="0" smtClean="0"/>
                        <a:t>Points</a:t>
                      </a:r>
                      <a:endParaRPr lang="en-US" sz="1400" dirty="0"/>
                    </a:p>
                  </a:txBody>
                  <a:tcPr/>
                </a:tc>
                <a:tc>
                  <a:txBody>
                    <a:bodyPr/>
                    <a:lstStyle/>
                    <a:p>
                      <a:r>
                        <a:rPr lang="en-US" sz="1400" dirty="0" smtClean="0"/>
                        <a:t>Difference</a:t>
                      </a:r>
                    </a:p>
                    <a:p>
                      <a:r>
                        <a:rPr lang="en-US" sz="1400" dirty="0" smtClean="0"/>
                        <a:t>(miles)</a:t>
                      </a:r>
                      <a:endParaRPr lang="en-US" sz="1400" dirty="0"/>
                    </a:p>
                  </a:txBody>
                  <a:tcPr/>
                </a:tc>
              </a:tr>
              <a:tr h="391347">
                <a:tc>
                  <a:txBody>
                    <a:bodyPr/>
                    <a:lstStyle/>
                    <a:p>
                      <a:r>
                        <a:rPr lang="en-US" sz="1200" dirty="0" smtClean="0"/>
                        <a:t>Georgia Ave. North</a:t>
                      </a:r>
                      <a:endParaRPr lang="en-US" sz="1200" dirty="0"/>
                    </a:p>
                  </a:txBody>
                  <a:tcPr/>
                </a:tc>
                <a:tc>
                  <a:txBody>
                    <a:bodyPr/>
                    <a:lstStyle/>
                    <a:p>
                      <a:pPr algn="l"/>
                      <a:r>
                        <a:rPr lang="en-US" sz="1200" baseline="0" dirty="0" smtClean="0"/>
                        <a:t>Olney Sandy Hill Rd to </a:t>
                      </a:r>
                      <a:r>
                        <a:rPr lang="en-US" sz="1200" baseline="0" dirty="0" err="1" smtClean="0"/>
                        <a:t>Veirs</a:t>
                      </a:r>
                      <a:r>
                        <a:rPr lang="en-US" sz="1200" baseline="0" dirty="0" smtClean="0"/>
                        <a:t> Mills Road</a:t>
                      </a:r>
                      <a:endParaRPr lang="en-US" sz="1200" dirty="0"/>
                    </a:p>
                  </a:txBody>
                  <a:tcPr/>
                </a:tc>
                <a:tc>
                  <a:txBody>
                    <a:bodyPr/>
                    <a:lstStyle/>
                    <a:p>
                      <a:pPr algn="l"/>
                      <a:r>
                        <a:rPr lang="en-US" sz="1200" dirty="0" smtClean="0"/>
                        <a:t>Prince Phillip Dr.</a:t>
                      </a:r>
                      <a:r>
                        <a:rPr lang="en-US" sz="1200" baseline="0" dirty="0" smtClean="0"/>
                        <a:t> </a:t>
                      </a:r>
                      <a:r>
                        <a:rPr lang="en-US" sz="1200" dirty="0" smtClean="0"/>
                        <a:t>(</a:t>
                      </a:r>
                      <a:r>
                        <a:rPr lang="en-US" sz="1200" dirty="0" err="1" smtClean="0"/>
                        <a:t>Medstar</a:t>
                      </a:r>
                      <a:r>
                        <a:rPr lang="en-US" sz="1200" dirty="0" smtClean="0"/>
                        <a:t>) to </a:t>
                      </a:r>
                      <a:r>
                        <a:rPr lang="en-US" sz="1200" dirty="0" err="1" smtClean="0"/>
                        <a:t>Veirs</a:t>
                      </a:r>
                      <a:r>
                        <a:rPr lang="en-US" sz="1200" dirty="0" smtClean="0"/>
                        <a:t> Mill Rd</a:t>
                      </a:r>
                      <a:endParaRPr lang="en-US" sz="1200" dirty="0"/>
                    </a:p>
                  </a:txBody>
                  <a:tcPr/>
                </a:tc>
                <a:tc>
                  <a:txBody>
                    <a:bodyPr/>
                    <a:lstStyle/>
                    <a:p>
                      <a:pPr algn="ctr"/>
                      <a:r>
                        <a:rPr lang="en-US" sz="1200" dirty="0" smtClean="0"/>
                        <a:t>-0.3</a:t>
                      </a:r>
                      <a:endParaRPr lang="en-US" sz="1200" dirty="0"/>
                    </a:p>
                  </a:txBody>
                  <a:tcPr/>
                </a:tc>
              </a:tr>
              <a:tr h="391347">
                <a:tc>
                  <a:txBody>
                    <a:bodyPr/>
                    <a:lstStyle/>
                    <a:p>
                      <a:r>
                        <a:rPr lang="en-US" sz="1200" dirty="0" smtClean="0"/>
                        <a:t>Georgia Ave. South</a:t>
                      </a:r>
                      <a:endParaRPr lang="en-US" sz="1200" dirty="0"/>
                    </a:p>
                  </a:txBody>
                  <a:tcPr/>
                </a:tc>
                <a:tc>
                  <a:txBody>
                    <a:bodyPr/>
                    <a:lstStyle/>
                    <a:p>
                      <a:pPr algn="l"/>
                      <a:r>
                        <a:rPr lang="en-US" sz="1200" dirty="0" err="1" smtClean="0"/>
                        <a:t>Veirs</a:t>
                      </a:r>
                      <a:r>
                        <a:rPr lang="en-US" sz="1200" baseline="0" dirty="0" smtClean="0"/>
                        <a:t> Mill Rd to  Silver Spring Transit Center</a:t>
                      </a:r>
                      <a:endParaRPr lang="en-US" sz="1200" dirty="0"/>
                    </a:p>
                  </a:txBody>
                  <a:tcPr/>
                </a:tc>
                <a:tc>
                  <a:txBody>
                    <a:bodyPr/>
                    <a:lstStyle/>
                    <a:p>
                      <a:pPr algn="l"/>
                      <a:r>
                        <a:rPr lang="en-US" sz="1200" dirty="0" err="1" smtClean="0"/>
                        <a:t>Veirs</a:t>
                      </a:r>
                      <a:r>
                        <a:rPr lang="en-US" sz="1200" dirty="0" smtClean="0"/>
                        <a:t> Mill Rd</a:t>
                      </a:r>
                      <a:r>
                        <a:rPr lang="en-US" sz="1200" baseline="0" dirty="0" smtClean="0"/>
                        <a:t> to DC Line/Montgomery College</a:t>
                      </a:r>
                      <a:endParaRPr lang="en-US" sz="1200" dirty="0"/>
                    </a:p>
                  </a:txBody>
                  <a:tcPr/>
                </a:tc>
                <a:tc>
                  <a:txBody>
                    <a:bodyPr/>
                    <a:lstStyle/>
                    <a:p>
                      <a:pPr algn="ctr"/>
                      <a:r>
                        <a:rPr lang="en-US" sz="1200" dirty="0" smtClean="0"/>
                        <a:t>-0.2</a:t>
                      </a:r>
                      <a:endParaRPr lang="en-US" sz="1200" dirty="0"/>
                    </a:p>
                  </a:txBody>
                  <a:tcPr/>
                </a:tc>
              </a:tr>
              <a:tr h="391347">
                <a:tc>
                  <a:txBody>
                    <a:bodyPr/>
                    <a:lstStyle/>
                    <a:p>
                      <a:r>
                        <a:rPr lang="en-US" sz="1200" dirty="0" smtClean="0"/>
                        <a:t>MD 355 North</a:t>
                      </a:r>
                      <a:endParaRPr lang="en-US" sz="1200" dirty="0"/>
                    </a:p>
                  </a:txBody>
                  <a:tcPr/>
                </a:tc>
                <a:tc>
                  <a:txBody>
                    <a:bodyPr/>
                    <a:lstStyle/>
                    <a:p>
                      <a:pPr algn="l"/>
                      <a:r>
                        <a:rPr lang="en-US" sz="1200" dirty="0" smtClean="0"/>
                        <a:t>Montgomery</a:t>
                      </a:r>
                      <a:r>
                        <a:rPr lang="en-US" sz="1200" baseline="0" dirty="0" smtClean="0"/>
                        <a:t> Village Ave, Clarksburg to Montgomery College, Germantown</a:t>
                      </a:r>
                      <a:endParaRPr lang="en-US" sz="1200" dirty="0"/>
                    </a:p>
                  </a:txBody>
                  <a:tcPr/>
                </a:tc>
                <a:tc>
                  <a:txBody>
                    <a:bodyPr/>
                    <a:lstStyle/>
                    <a:p>
                      <a:pPr algn="l"/>
                      <a:r>
                        <a:rPr lang="en-US" sz="1200" dirty="0" smtClean="0"/>
                        <a:t>Redgrave </a:t>
                      </a:r>
                      <a:r>
                        <a:rPr lang="en-US" sz="1200" baseline="0" dirty="0" smtClean="0"/>
                        <a:t> Place, Clarksburg to Rockville Metro</a:t>
                      </a:r>
                      <a:endParaRPr lang="en-US" sz="1200" dirty="0"/>
                    </a:p>
                  </a:txBody>
                  <a:tcPr/>
                </a:tc>
                <a:tc>
                  <a:txBody>
                    <a:bodyPr/>
                    <a:lstStyle/>
                    <a:p>
                      <a:pPr algn="ctr"/>
                      <a:r>
                        <a:rPr lang="en-US" sz="1200" dirty="0" smtClean="0"/>
                        <a:t>-0.8</a:t>
                      </a:r>
                      <a:endParaRPr lang="en-US" sz="1200" dirty="0"/>
                    </a:p>
                  </a:txBody>
                  <a:tcPr/>
                </a:tc>
              </a:tr>
              <a:tr h="391347">
                <a:tc>
                  <a:txBody>
                    <a:bodyPr/>
                    <a:lstStyle/>
                    <a:p>
                      <a:r>
                        <a:rPr lang="en-US" sz="1200" dirty="0" smtClean="0"/>
                        <a:t>MD 355 South</a:t>
                      </a:r>
                      <a:endParaRPr lang="en-US" sz="1200" dirty="0"/>
                    </a:p>
                  </a:txBody>
                  <a:tcPr/>
                </a:tc>
                <a:tc>
                  <a:txBody>
                    <a:bodyPr/>
                    <a:lstStyle/>
                    <a:p>
                      <a:pPr algn="l"/>
                      <a:r>
                        <a:rPr lang="en-US" sz="1200" dirty="0" smtClean="0"/>
                        <a:t>Montgomery Village</a:t>
                      </a:r>
                      <a:r>
                        <a:rPr lang="en-US" sz="1200" baseline="0" dirty="0" smtClean="0"/>
                        <a:t> Ave, Gaithersburg to Bethesda Metro Station</a:t>
                      </a:r>
                      <a:endParaRPr lang="en-US" sz="1200" dirty="0"/>
                    </a:p>
                  </a:txBody>
                  <a:tcPr/>
                </a:tc>
                <a:tc>
                  <a:txBody>
                    <a:bodyPr/>
                    <a:lstStyle/>
                    <a:p>
                      <a:pPr algn="l"/>
                      <a:r>
                        <a:rPr lang="en-US" sz="1200" dirty="0" smtClean="0"/>
                        <a:t>Rockville Metro</a:t>
                      </a:r>
                      <a:r>
                        <a:rPr lang="en-US" sz="1200" baseline="0" dirty="0" smtClean="0"/>
                        <a:t> to  Friendship Heights Metro</a:t>
                      </a:r>
                      <a:endParaRPr lang="en-US" sz="1200" dirty="0"/>
                    </a:p>
                  </a:txBody>
                  <a:tcPr/>
                </a:tc>
                <a:tc>
                  <a:txBody>
                    <a:bodyPr/>
                    <a:lstStyle/>
                    <a:p>
                      <a:pPr algn="ctr"/>
                      <a:r>
                        <a:rPr lang="en-US" sz="1200" dirty="0" smtClean="0"/>
                        <a:t>-2.8</a:t>
                      </a:r>
                      <a:endParaRPr lang="en-US" sz="1200" dirty="0"/>
                    </a:p>
                  </a:txBody>
                  <a:tcPr/>
                </a:tc>
              </a:tr>
              <a:tr h="546814">
                <a:tc>
                  <a:txBody>
                    <a:bodyPr/>
                    <a:lstStyle/>
                    <a:p>
                      <a:r>
                        <a:rPr lang="en-US" sz="1200" dirty="0" smtClean="0"/>
                        <a:t>New Hampshire</a:t>
                      </a:r>
                      <a:r>
                        <a:rPr lang="en-US" sz="1200" baseline="0" dirty="0" smtClean="0"/>
                        <a:t> Ave.</a:t>
                      </a:r>
                      <a:endParaRPr lang="en-US" sz="1200" dirty="0"/>
                    </a:p>
                  </a:txBody>
                  <a:tcPr/>
                </a:tc>
                <a:tc>
                  <a:txBody>
                    <a:bodyPr/>
                    <a:lstStyle/>
                    <a:p>
                      <a:pPr algn="l"/>
                      <a:r>
                        <a:rPr lang="en-US" sz="1200" dirty="0" err="1" smtClean="0"/>
                        <a:t>Intercounty</a:t>
                      </a:r>
                      <a:r>
                        <a:rPr lang="en-US" sz="1200" dirty="0" smtClean="0"/>
                        <a:t> Connector, </a:t>
                      </a:r>
                      <a:r>
                        <a:rPr lang="en-US" sz="1200" dirty="0" err="1" smtClean="0"/>
                        <a:t>Colesville</a:t>
                      </a:r>
                      <a:r>
                        <a:rPr lang="en-US" sz="1200" dirty="0" smtClean="0"/>
                        <a:t> to</a:t>
                      </a:r>
                      <a:r>
                        <a:rPr lang="en-US" sz="1200" baseline="0" dirty="0" smtClean="0"/>
                        <a:t> Fort Totten, D.C.</a:t>
                      </a:r>
                      <a:endParaRPr lang="en-US" sz="1200" dirty="0"/>
                    </a:p>
                  </a:txBody>
                  <a:tcPr/>
                </a:tc>
                <a:tc>
                  <a:txBody>
                    <a:bodyPr/>
                    <a:lstStyle/>
                    <a:p>
                      <a:pPr algn="l"/>
                      <a:r>
                        <a:rPr lang="en-US" sz="1200" dirty="0" err="1" smtClean="0"/>
                        <a:t>Colesville</a:t>
                      </a:r>
                      <a:r>
                        <a:rPr lang="en-US" sz="1200" baseline="0" dirty="0" smtClean="0"/>
                        <a:t> Park &amp; Ride to D.C. Line</a:t>
                      </a:r>
                      <a:endParaRPr lang="en-US" sz="1200" dirty="0"/>
                    </a:p>
                  </a:txBody>
                  <a:tcPr/>
                </a:tc>
                <a:tc>
                  <a:txBody>
                    <a:bodyPr/>
                    <a:lstStyle/>
                    <a:p>
                      <a:pPr algn="ctr"/>
                      <a:r>
                        <a:rPr lang="en-US" sz="1200" dirty="0" smtClean="0"/>
                        <a:t>-1.6</a:t>
                      </a:r>
                      <a:endParaRPr lang="en-US" sz="1200" dirty="0"/>
                    </a:p>
                  </a:txBody>
                  <a:tcPr/>
                </a:tc>
              </a:tr>
              <a:tr h="546814">
                <a:tc>
                  <a:txBody>
                    <a:bodyPr/>
                    <a:lstStyle/>
                    <a:p>
                      <a:r>
                        <a:rPr lang="en-US" sz="1200" dirty="0" smtClean="0"/>
                        <a:t>North Bethesda</a:t>
                      </a:r>
                      <a:r>
                        <a:rPr lang="en-US" sz="1200" baseline="0" dirty="0" smtClean="0"/>
                        <a:t> </a:t>
                      </a:r>
                      <a:r>
                        <a:rPr lang="en-US" sz="1200" baseline="0" dirty="0" err="1" smtClean="0"/>
                        <a:t>Transitway</a:t>
                      </a:r>
                      <a:endParaRPr lang="en-US" sz="1200" dirty="0"/>
                    </a:p>
                  </a:txBody>
                  <a:tcPr/>
                </a:tc>
                <a:tc>
                  <a:txBody>
                    <a:bodyPr/>
                    <a:lstStyle/>
                    <a:p>
                      <a:pPr algn="l"/>
                      <a:r>
                        <a:rPr lang="en-US" sz="1200" baseline="0" dirty="0" smtClean="0"/>
                        <a:t>Grosvenor Metro  to Montgomery Mall </a:t>
                      </a:r>
                      <a:endParaRPr lang="en-US" sz="1200" dirty="0"/>
                    </a:p>
                  </a:txBody>
                  <a:tcPr/>
                </a:tc>
                <a:tc>
                  <a:txBody>
                    <a:bodyPr/>
                    <a:lstStyle/>
                    <a:p>
                      <a:pPr algn="l"/>
                      <a:r>
                        <a:rPr lang="en-US" sz="1200" baseline="0" dirty="0" smtClean="0"/>
                        <a:t>White Flint Metro to Montgomery Mall</a:t>
                      </a:r>
                      <a:endParaRPr lang="en-US" sz="1200" dirty="0"/>
                    </a:p>
                  </a:txBody>
                  <a:tcPr/>
                </a:tc>
                <a:tc>
                  <a:txBody>
                    <a:bodyPr/>
                    <a:lstStyle/>
                    <a:p>
                      <a:pPr algn="ctr"/>
                      <a:r>
                        <a:rPr lang="en-US" sz="1200" dirty="0" smtClean="0"/>
                        <a:t>-2.4</a:t>
                      </a:r>
                      <a:endParaRPr lang="en-US" sz="1200" dirty="0"/>
                    </a:p>
                  </a:txBody>
                  <a:tcPr/>
                </a:tc>
              </a:tr>
              <a:tr h="391347">
                <a:tc>
                  <a:txBody>
                    <a:bodyPr/>
                    <a:lstStyle/>
                    <a:p>
                      <a:r>
                        <a:rPr lang="en-US" sz="1200" dirty="0" smtClean="0"/>
                        <a:t>Randolph Road</a:t>
                      </a:r>
                      <a:endParaRPr lang="en-US" sz="1200" dirty="0"/>
                    </a:p>
                  </a:txBody>
                  <a:tcPr/>
                </a:tc>
                <a:tc>
                  <a:txBody>
                    <a:bodyPr/>
                    <a:lstStyle/>
                    <a:p>
                      <a:pPr algn="l"/>
                      <a:r>
                        <a:rPr lang="en-US" sz="1200" dirty="0" smtClean="0"/>
                        <a:t>White</a:t>
                      </a:r>
                      <a:r>
                        <a:rPr lang="en-US" sz="1200" baseline="0" dirty="0" smtClean="0"/>
                        <a:t> Flint Metro to FDA Blvd.</a:t>
                      </a:r>
                      <a:endParaRPr lang="en-US" sz="1200" dirty="0"/>
                    </a:p>
                  </a:txBody>
                  <a:tcPr/>
                </a:tc>
                <a:tc>
                  <a:txBody>
                    <a:bodyPr/>
                    <a:lstStyle/>
                    <a:p>
                      <a:pPr algn="l"/>
                      <a:r>
                        <a:rPr lang="en-US" sz="1200" dirty="0" smtClean="0"/>
                        <a:t>White Flint Metro to US 29</a:t>
                      </a:r>
                      <a:endParaRPr lang="en-US" sz="1200" dirty="0"/>
                    </a:p>
                  </a:txBody>
                  <a:tcPr/>
                </a:tc>
                <a:tc>
                  <a:txBody>
                    <a:bodyPr/>
                    <a:lstStyle/>
                    <a:p>
                      <a:pPr algn="ctr"/>
                      <a:r>
                        <a:rPr lang="en-US" sz="1200" dirty="0" smtClean="0"/>
                        <a:t>-2.4</a:t>
                      </a:r>
                      <a:endParaRPr lang="en-US" sz="1200" dirty="0"/>
                    </a:p>
                  </a:txBody>
                  <a:tcPr/>
                </a:tc>
              </a:tr>
              <a:tr h="546814">
                <a:tc>
                  <a:txBody>
                    <a:bodyPr/>
                    <a:lstStyle/>
                    <a:p>
                      <a:r>
                        <a:rPr lang="en-US" sz="1200" dirty="0" smtClean="0"/>
                        <a:t>University Boulevard</a:t>
                      </a:r>
                      <a:endParaRPr lang="en-US" sz="1200" dirty="0"/>
                    </a:p>
                  </a:txBody>
                  <a:tcPr/>
                </a:tc>
                <a:tc>
                  <a:txBody>
                    <a:bodyPr/>
                    <a:lstStyle/>
                    <a:p>
                      <a:pPr algn="l"/>
                      <a:r>
                        <a:rPr lang="en-US" sz="1200" dirty="0" smtClean="0"/>
                        <a:t>Wheaton</a:t>
                      </a:r>
                      <a:r>
                        <a:rPr lang="en-US" sz="1200" baseline="0" dirty="0" smtClean="0"/>
                        <a:t> Metro</a:t>
                      </a:r>
                      <a:r>
                        <a:rPr lang="en-US" sz="1200" dirty="0" smtClean="0"/>
                        <a:t> to New Hampshire Ave.</a:t>
                      </a:r>
                      <a:endParaRPr lang="en-US" sz="1200" dirty="0"/>
                    </a:p>
                  </a:txBody>
                  <a:tcPr/>
                </a:tc>
                <a:tc>
                  <a:txBody>
                    <a:bodyPr/>
                    <a:lstStyle/>
                    <a:p>
                      <a:pPr algn="l"/>
                      <a:r>
                        <a:rPr lang="en-US" sz="1200" dirty="0" smtClean="0"/>
                        <a:t>Wheaton Metro to Takoma /Langley Park Transit Center</a:t>
                      </a:r>
                      <a:endParaRPr lang="en-US" sz="1200" dirty="0"/>
                    </a:p>
                  </a:txBody>
                  <a:tcPr/>
                </a:tc>
                <a:tc>
                  <a:txBody>
                    <a:bodyPr/>
                    <a:lstStyle/>
                    <a:p>
                      <a:pPr algn="ctr"/>
                      <a:r>
                        <a:rPr lang="en-US" sz="1200" dirty="0" smtClean="0"/>
                        <a:t>-0.9 (</a:t>
                      </a:r>
                      <a:r>
                        <a:rPr lang="en-US" sz="1200" baseline="0" dirty="0" smtClean="0"/>
                        <a:t>identical route)</a:t>
                      </a:r>
                      <a:endParaRPr lang="en-US" sz="1200" dirty="0"/>
                    </a:p>
                  </a:txBody>
                  <a:tcPr/>
                </a:tc>
              </a:tr>
              <a:tr h="391347">
                <a:tc>
                  <a:txBody>
                    <a:bodyPr/>
                    <a:lstStyle/>
                    <a:p>
                      <a:r>
                        <a:rPr lang="en-US" sz="1200" dirty="0" smtClean="0"/>
                        <a:t>US 29</a:t>
                      </a:r>
                      <a:endParaRPr lang="en-US" sz="1200" dirty="0"/>
                    </a:p>
                  </a:txBody>
                  <a:tcPr/>
                </a:tc>
                <a:tc>
                  <a:txBody>
                    <a:bodyPr/>
                    <a:lstStyle/>
                    <a:p>
                      <a:pPr algn="l"/>
                      <a:r>
                        <a:rPr lang="en-US" sz="1200" dirty="0" smtClean="0"/>
                        <a:t>Burtonsville/MD 198 to Silver Spring Metro</a:t>
                      </a:r>
                      <a:endParaRPr lang="en-US" sz="1200" dirty="0"/>
                    </a:p>
                  </a:txBody>
                  <a:tcPr/>
                </a:tc>
                <a:tc>
                  <a:txBody>
                    <a:bodyPr/>
                    <a:lstStyle/>
                    <a:p>
                      <a:pPr algn="l"/>
                      <a:r>
                        <a:rPr lang="en-US" sz="1200" dirty="0" smtClean="0"/>
                        <a:t>Burtonsville Park &amp; Ride to Silver Spring Transit Center</a:t>
                      </a:r>
                      <a:endParaRPr lang="en-US" sz="1200" dirty="0"/>
                    </a:p>
                  </a:txBody>
                  <a:tcPr/>
                </a:tc>
                <a:tc>
                  <a:txBody>
                    <a:bodyPr/>
                    <a:lstStyle/>
                    <a:p>
                      <a:pPr algn="ctr"/>
                      <a:r>
                        <a:rPr lang="en-US" sz="1200" dirty="0" smtClean="0"/>
                        <a:t>+0.3 (identical route)</a:t>
                      </a:r>
                      <a:endParaRPr lang="en-US" sz="1200" dirty="0"/>
                    </a:p>
                  </a:txBody>
                  <a:tcPr/>
                </a:tc>
              </a:tr>
              <a:tr h="391347">
                <a:tc>
                  <a:txBody>
                    <a:bodyPr/>
                    <a:lstStyle/>
                    <a:p>
                      <a:r>
                        <a:rPr lang="en-US" sz="1200" dirty="0" err="1" smtClean="0"/>
                        <a:t>Veirs</a:t>
                      </a:r>
                      <a:r>
                        <a:rPr lang="en-US" sz="1200" dirty="0" smtClean="0"/>
                        <a:t> Mill Road</a:t>
                      </a:r>
                      <a:endParaRPr lang="en-US" sz="1200" dirty="0"/>
                    </a:p>
                  </a:txBody>
                  <a:tcPr/>
                </a:tc>
                <a:tc>
                  <a:txBody>
                    <a:bodyPr/>
                    <a:lstStyle/>
                    <a:p>
                      <a:pPr algn="l"/>
                      <a:r>
                        <a:rPr lang="en-US" sz="1200" dirty="0" smtClean="0"/>
                        <a:t>Rockville County Office Bldg./Metro</a:t>
                      </a:r>
                      <a:r>
                        <a:rPr lang="en-US" sz="1200" baseline="0" dirty="0" smtClean="0"/>
                        <a:t> to Wheaton Metro</a:t>
                      </a:r>
                      <a:endParaRPr lang="en-US" sz="1200" dirty="0"/>
                    </a:p>
                  </a:txBody>
                  <a:tcPr/>
                </a:tc>
                <a:tc>
                  <a:txBody>
                    <a:bodyPr/>
                    <a:lstStyle/>
                    <a:p>
                      <a:pPr algn="l"/>
                      <a:r>
                        <a:rPr lang="en-US" sz="1200" dirty="0" smtClean="0"/>
                        <a:t>Rockville Metro to Wheaton</a:t>
                      </a:r>
                      <a:r>
                        <a:rPr lang="en-US" sz="1200" baseline="0" dirty="0" smtClean="0"/>
                        <a:t> Metro </a:t>
                      </a:r>
                      <a:endParaRPr lang="en-US" sz="1200" dirty="0"/>
                    </a:p>
                  </a:txBody>
                  <a:tcPr/>
                </a:tc>
                <a:tc>
                  <a:txBody>
                    <a:bodyPr/>
                    <a:lstStyle/>
                    <a:p>
                      <a:pPr algn="ctr"/>
                      <a:r>
                        <a:rPr lang="en-US" sz="1200" dirty="0" smtClean="0"/>
                        <a:t>-0.5 (identical</a:t>
                      </a:r>
                      <a:r>
                        <a:rPr lang="en-US" sz="1200" baseline="0" dirty="0" smtClean="0"/>
                        <a:t> route)</a:t>
                      </a:r>
                      <a:endParaRPr lang="en-US" sz="1200" dirty="0"/>
                    </a:p>
                  </a:txBody>
                  <a:tcPr/>
                </a:tc>
              </a:tr>
            </a:tbl>
          </a:graphicData>
        </a:graphic>
      </p:graphicFrame>
    </p:spTree>
    <p:extLst>
      <p:ext uri="{BB962C8B-B14F-4D97-AF65-F5344CB8AC3E}">
        <p14:creationId xmlns:p14="http://schemas.microsoft.com/office/powerpoint/2010/main" val="309707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Georgia Ave North &amp; South</a:t>
            </a:r>
            <a:endParaRPr lang="en-US" sz="3600" dirty="0"/>
          </a:p>
        </p:txBody>
      </p:sp>
      <p:sp>
        <p:nvSpPr>
          <p:cNvPr id="3" name="Content Placeholder 2"/>
          <p:cNvSpPr>
            <a:spLocks noGrp="1"/>
          </p:cNvSpPr>
          <p:nvPr>
            <p:ph idx="1"/>
          </p:nvPr>
        </p:nvSpPr>
        <p:spPr>
          <a:xfrm>
            <a:off x="457200" y="1600200"/>
            <a:ext cx="8229600" cy="4998720"/>
          </a:xfrm>
        </p:spPr>
        <p:txBody>
          <a:bodyPr/>
          <a:lstStyle/>
          <a:p>
            <a:pPr marL="0" indent="0">
              <a:buNone/>
            </a:pPr>
            <a:r>
              <a:rPr lang="en-US" sz="1800" b="1" dirty="0" smtClean="0"/>
              <a:t>Corridor 1:  Georgia Avenue </a:t>
            </a:r>
            <a:r>
              <a:rPr lang="en-US" sz="1800" b="1" dirty="0"/>
              <a:t>North, Prince Phillip Dr. (</a:t>
            </a:r>
            <a:r>
              <a:rPr lang="en-US" sz="1800" b="1" dirty="0" err="1"/>
              <a:t>Medstar</a:t>
            </a:r>
            <a:r>
              <a:rPr lang="en-US" sz="1800" b="1" dirty="0"/>
              <a:t>) to </a:t>
            </a:r>
            <a:r>
              <a:rPr lang="en-US" sz="1800" b="1" dirty="0" err="1"/>
              <a:t>Veirs</a:t>
            </a:r>
            <a:r>
              <a:rPr lang="en-US" sz="1800" b="1" dirty="0"/>
              <a:t> Mill Rd</a:t>
            </a:r>
          </a:p>
          <a:p>
            <a:pPr marL="0" indent="0">
              <a:buNone/>
            </a:pPr>
            <a:r>
              <a:rPr lang="en-US" sz="1800" b="1" dirty="0" smtClean="0"/>
              <a:t>Length:</a:t>
            </a:r>
            <a:r>
              <a:rPr lang="en-US" sz="1800" b="1" dirty="0"/>
              <a:t> </a:t>
            </a:r>
            <a:r>
              <a:rPr lang="en-US" sz="1800" b="1" dirty="0" smtClean="0"/>
              <a:t> </a:t>
            </a:r>
            <a:r>
              <a:rPr lang="en-US" sz="1800" dirty="0" smtClean="0"/>
              <a:t>9.5 </a:t>
            </a:r>
            <a:r>
              <a:rPr lang="en-US" sz="1800" dirty="0"/>
              <a:t>Miles </a:t>
            </a:r>
            <a:r>
              <a:rPr lang="en-US" sz="1800" dirty="0" smtClean="0"/>
              <a:t>-- 8.6 One </a:t>
            </a:r>
            <a:r>
              <a:rPr lang="en-US" sz="1800" dirty="0"/>
              <a:t>Lane Median </a:t>
            </a:r>
            <a:r>
              <a:rPr lang="en-US" sz="1800" dirty="0" err="1"/>
              <a:t>Busway</a:t>
            </a:r>
            <a:r>
              <a:rPr lang="en-US" sz="1800" dirty="0"/>
              <a:t> &amp; 0.9 </a:t>
            </a:r>
            <a:r>
              <a:rPr lang="en-US" sz="1800" dirty="0" smtClean="0"/>
              <a:t>Mixed Traffic</a:t>
            </a:r>
            <a:endParaRPr lang="en-US" sz="1800" dirty="0"/>
          </a:p>
          <a:p>
            <a:pPr marL="0" indent="0">
              <a:buNone/>
            </a:pPr>
            <a:r>
              <a:rPr lang="en-US" sz="1800" b="1" dirty="0" smtClean="0"/>
              <a:t>Stations:  </a:t>
            </a:r>
            <a:r>
              <a:rPr lang="en-US" sz="1800" dirty="0" smtClean="0"/>
              <a:t>13 </a:t>
            </a:r>
            <a:r>
              <a:rPr lang="en-US" sz="1800" dirty="0"/>
              <a:t>Stations </a:t>
            </a:r>
            <a:r>
              <a:rPr lang="en-US" sz="1800" dirty="0" smtClean="0"/>
              <a:t>-- avg</a:t>
            </a:r>
            <a:r>
              <a:rPr lang="en-US" sz="1800" dirty="0"/>
              <a:t>. every 0.73 </a:t>
            </a:r>
            <a:r>
              <a:rPr lang="en-US" sz="1800" dirty="0" smtClean="0"/>
              <a:t>miles</a:t>
            </a:r>
          </a:p>
          <a:p>
            <a:pPr marL="0" indent="0">
              <a:buNone/>
            </a:pPr>
            <a:endParaRPr lang="en-US" sz="1800" dirty="0"/>
          </a:p>
          <a:p>
            <a:pPr marL="0" indent="0">
              <a:buNone/>
            </a:pPr>
            <a:endParaRPr lang="en-US" sz="1800" b="1" dirty="0" smtClean="0"/>
          </a:p>
          <a:p>
            <a:pPr marL="0" indent="0">
              <a:buNone/>
            </a:pPr>
            <a:r>
              <a:rPr lang="en-US" sz="1800" b="1" dirty="0" smtClean="0"/>
              <a:t>Corridor 2:  Georgia </a:t>
            </a:r>
            <a:r>
              <a:rPr lang="en-US" sz="1800" b="1" dirty="0"/>
              <a:t>Avenue </a:t>
            </a:r>
            <a:r>
              <a:rPr lang="en-US" sz="1800" b="1" dirty="0" smtClean="0"/>
              <a:t>South, </a:t>
            </a:r>
            <a:r>
              <a:rPr lang="en-US" sz="1800" b="1" dirty="0" err="1" smtClean="0"/>
              <a:t>Veirs</a:t>
            </a:r>
            <a:r>
              <a:rPr lang="en-US" sz="1800" b="1" dirty="0" smtClean="0"/>
              <a:t> </a:t>
            </a:r>
            <a:r>
              <a:rPr lang="en-US" sz="1800" b="1" dirty="0"/>
              <a:t>Mill Rd to DC Line/Montgomery College</a:t>
            </a:r>
          </a:p>
          <a:p>
            <a:pPr marL="0" indent="0">
              <a:buNone/>
            </a:pPr>
            <a:r>
              <a:rPr lang="en-US" sz="1800" dirty="0" smtClean="0"/>
              <a:t>Length:  3.7 </a:t>
            </a:r>
            <a:r>
              <a:rPr lang="en-US" sz="1800" dirty="0"/>
              <a:t>Miles – </a:t>
            </a:r>
            <a:r>
              <a:rPr lang="en-US" sz="1800" dirty="0" smtClean="0"/>
              <a:t>2.0 Mixed </a:t>
            </a:r>
            <a:r>
              <a:rPr lang="en-US" sz="1800" dirty="0"/>
              <a:t>Traffic &amp; </a:t>
            </a:r>
            <a:r>
              <a:rPr lang="en-US" sz="1800" dirty="0" smtClean="0"/>
              <a:t>1.7 Dedicated </a:t>
            </a:r>
            <a:r>
              <a:rPr lang="en-US" sz="1800" dirty="0"/>
              <a:t>Curb </a:t>
            </a:r>
            <a:r>
              <a:rPr lang="en-US" sz="1800" dirty="0" smtClean="0"/>
              <a:t>Lanes</a:t>
            </a:r>
            <a:endParaRPr lang="en-US" sz="1800" dirty="0"/>
          </a:p>
          <a:p>
            <a:pPr marL="0" indent="0">
              <a:buNone/>
            </a:pPr>
            <a:r>
              <a:rPr lang="en-US" sz="1800" dirty="0" smtClean="0"/>
              <a:t>Stations:	  8 Stations – avg. every 0.46 miles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71654850"/>
              </p:ext>
            </p:extLst>
          </p:nvPr>
        </p:nvGraphicFramePr>
        <p:xfrm>
          <a:off x="609600" y="2743200"/>
          <a:ext cx="6096000" cy="370840"/>
        </p:xfrm>
        <a:graphic>
          <a:graphicData uri="http://schemas.openxmlformats.org/drawingml/2006/table">
            <a:tbl>
              <a:tblPr firstRow="1" bandRow="1">
                <a:tableStyleId>{5C22544A-7EE6-4342-B048-85BDC9FD1C3A}</a:tableStyleId>
              </a:tblPr>
              <a:tblGrid>
                <a:gridCol w="228600"/>
                <a:gridCol w="5486400"/>
                <a:gridCol w="381000"/>
              </a:tblGrid>
              <a:tr h="370840">
                <a:tc>
                  <a:txBody>
                    <a:bodyPr/>
                    <a:lstStyle/>
                    <a:p>
                      <a:endParaRPr lang="en-US" dirty="0">
                        <a:solidFill>
                          <a:srgbClr val="FFFF00"/>
                        </a:solidFill>
                      </a:endParaRPr>
                    </a:p>
                  </a:txBody>
                  <a:tcPr>
                    <a:solidFill>
                      <a:srgbClr val="FFFF00"/>
                    </a:solidFill>
                  </a:tcPr>
                </a:tc>
                <a:tc>
                  <a:txBody>
                    <a:bodyPr/>
                    <a:lstStyle/>
                    <a:p>
                      <a:endParaRPr lang="en-US" dirty="0">
                        <a:solidFill>
                          <a:schemeClr val="tx1"/>
                        </a:solidFill>
                      </a:endParaRPr>
                    </a:p>
                  </a:txBody>
                  <a:tcPr>
                    <a:solidFill>
                      <a:srgbClr val="00B050"/>
                    </a:solidFill>
                  </a:tcPr>
                </a:tc>
                <a:tc>
                  <a:txBody>
                    <a:bodyPr/>
                    <a:lstStyle/>
                    <a:p>
                      <a:endParaRPr lang="en-US" dirty="0"/>
                    </a:p>
                  </a:txBody>
                  <a:tcPr>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6335136"/>
              </p:ext>
            </p:extLst>
          </p:nvPr>
        </p:nvGraphicFramePr>
        <p:xfrm>
          <a:off x="533400" y="4343400"/>
          <a:ext cx="6096000" cy="370840"/>
        </p:xfrm>
        <a:graphic>
          <a:graphicData uri="http://schemas.openxmlformats.org/drawingml/2006/table">
            <a:tbl>
              <a:tblPr firstRow="1" bandRow="1">
                <a:tableStyleId>{5C22544A-7EE6-4342-B048-85BDC9FD1C3A}</a:tableStyleId>
              </a:tblPr>
              <a:tblGrid>
                <a:gridCol w="3505200"/>
                <a:gridCol w="1447800"/>
                <a:gridCol w="228600"/>
                <a:gridCol w="914400"/>
              </a:tblGrid>
              <a:tr h="370840">
                <a:tc>
                  <a:txBody>
                    <a:bodyPr/>
                    <a:lstStyle/>
                    <a:p>
                      <a:endParaRPr lang="en-US" dirty="0"/>
                    </a:p>
                  </a:txBody>
                  <a:tcPr>
                    <a:solidFill>
                      <a:srgbClr val="FFFF00"/>
                    </a:solidFill>
                  </a:tcPr>
                </a:tc>
                <a:tc>
                  <a:txBody>
                    <a:bodyPr/>
                    <a:lstStyle/>
                    <a:p>
                      <a:endParaRPr lang="en-US" dirty="0"/>
                    </a:p>
                  </a:txBody>
                  <a:tcPr>
                    <a:solidFill>
                      <a:srgbClr val="0070C0"/>
                    </a:solidFill>
                  </a:tcPr>
                </a:tc>
                <a:tc>
                  <a:txBody>
                    <a:bodyPr/>
                    <a:lstStyle/>
                    <a:p>
                      <a:endParaRPr lang="en-US" dirty="0">
                        <a:solidFill>
                          <a:schemeClr val="tx1"/>
                        </a:solidFill>
                      </a:endParaRPr>
                    </a:p>
                  </a:txBody>
                  <a:tcPr>
                    <a:solidFill>
                      <a:srgbClr val="FFFF00"/>
                    </a:solidFill>
                  </a:tcPr>
                </a:tc>
                <a:tc>
                  <a:txBody>
                    <a:bodyPr/>
                    <a:lstStyle/>
                    <a:p>
                      <a:endParaRPr lang="en-US" dirty="0"/>
                    </a:p>
                  </a:txBody>
                  <a:tcPr>
                    <a:solidFill>
                      <a:srgbClr val="0070C0"/>
                    </a:solidFill>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261386"/>
            <a:ext cx="207857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35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MD 355 North and South</a:t>
            </a:r>
            <a:endParaRPr lang="en-US" sz="3600" dirty="0"/>
          </a:p>
        </p:txBody>
      </p:sp>
      <p:sp>
        <p:nvSpPr>
          <p:cNvPr id="3" name="Content Placeholder 2"/>
          <p:cNvSpPr>
            <a:spLocks noGrp="1"/>
          </p:cNvSpPr>
          <p:nvPr>
            <p:ph idx="1"/>
          </p:nvPr>
        </p:nvSpPr>
        <p:spPr>
          <a:xfrm>
            <a:off x="422069" y="1752600"/>
            <a:ext cx="8229600" cy="4876800"/>
          </a:xfrm>
        </p:spPr>
        <p:txBody>
          <a:bodyPr/>
          <a:lstStyle/>
          <a:p>
            <a:pPr marL="0" indent="0">
              <a:buNone/>
            </a:pPr>
            <a:r>
              <a:rPr lang="en-US" sz="1800" b="1" dirty="0" smtClean="0"/>
              <a:t>*Corridor 3:  MD </a:t>
            </a:r>
            <a:r>
              <a:rPr lang="en-US" sz="1800" b="1" dirty="0"/>
              <a:t>355 North, Redgrave  Place, Clarksburg to Rockville Metro</a:t>
            </a:r>
          </a:p>
          <a:p>
            <a:pPr marL="0" indent="0">
              <a:buNone/>
            </a:pPr>
            <a:r>
              <a:rPr lang="en-US" sz="1800" b="1" dirty="0" smtClean="0"/>
              <a:t>Length: </a:t>
            </a:r>
            <a:r>
              <a:rPr lang="en-US" sz="1800" dirty="0" smtClean="0"/>
              <a:t>14.1 miles – 12.5 Two Lane Median </a:t>
            </a:r>
            <a:r>
              <a:rPr lang="en-US" sz="1800" dirty="0" err="1" smtClean="0"/>
              <a:t>Busway</a:t>
            </a:r>
            <a:r>
              <a:rPr lang="en-US" sz="1800" dirty="0" smtClean="0"/>
              <a:t> &amp; 1.6 Mixed Traffic</a:t>
            </a:r>
            <a:endParaRPr lang="en-US" sz="1800" dirty="0"/>
          </a:p>
          <a:p>
            <a:pPr marL="0" indent="0">
              <a:buNone/>
            </a:pPr>
            <a:r>
              <a:rPr lang="en-US" sz="1800" b="1" dirty="0" smtClean="0"/>
              <a:t>Stations:  </a:t>
            </a:r>
            <a:r>
              <a:rPr lang="en-US" sz="1800" dirty="0" smtClean="0"/>
              <a:t>20 Stations -- avg. every 0.7 miles</a:t>
            </a:r>
          </a:p>
          <a:p>
            <a:pPr marL="0" indent="0">
              <a:buNone/>
            </a:pPr>
            <a:endParaRPr lang="en-US" sz="1800" dirty="0"/>
          </a:p>
          <a:p>
            <a:pPr marL="0" indent="0">
              <a:buNone/>
            </a:pPr>
            <a:endParaRPr lang="en-US" sz="1800" dirty="0" smtClean="0"/>
          </a:p>
          <a:p>
            <a:pPr marL="0" indent="0">
              <a:buNone/>
            </a:pPr>
            <a:r>
              <a:rPr lang="en-US" sz="1800" b="1" dirty="0" smtClean="0"/>
              <a:t>*Corridor 4:  MD </a:t>
            </a:r>
            <a:r>
              <a:rPr lang="en-US" sz="1800" b="1" dirty="0"/>
              <a:t>355 South, Rockville Metro </a:t>
            </a:r>
            <a:r>
              <a:rPr lang="en-US" sz="1800" b="1" dirty="0" smtClean="0"/>
              <a:t>to Friendship Heights </a:t>
            </a:r>
            <a:r>
              <a:rPr lang="en-US" sz="1800" b="1" dirty="0"/>
              <a:t>Metro</a:t>
            </a:r>
          </a:p>
          <a:p>
            <a:pPr marL="0" indent="0">
              <a:buNone/>
            </a:pPr>
            <a:r>
              <a:rPr lang="en-US" sz="1800" b="1" dirty="0" smtClean="0"/>
              <a:t>Length:	</a:t>
            </a:r>
            <a:r>
              <a:rPr lang="en-US" sz="1800" dirty="0" smtClean="0"/>
              <a:t>9.3 </a:t>
            </a:r>
            <a:r>
              <a:rPr lang="en-US" sz="1800" dirty="0"/>
              <a:t>Miles – 8.2 </a:t>
            </a:r>
            <a:r>
              <a:rPr lang="en-US" sz="1800" dirty="0" smtClean="0"/>
              <a:t>Two </a:t>
            </a:r>
            <a:r>
              <a:rPr lang="en-US" sz="1800" dirty="0"/>
              <a:t>Lane Median </a:t>
            </a:r>
            <a:r>
              <a:rPr lang="en-US" sz="1800" dirty="0" err="1"/>
              <a:t>Busway</a:t>
            </a:r>
            <a:r>
              <a:rPr lang="en-US" sz="1800" dirty="0"/>
              <a:t> &amp; </a:t>
            </a:r>
            <a:r>
              <a:rPr lang="en-US" sz="1800" dirty="0" smtClean="0"/>
              <a:t>1.2 Dedicated </a:t>
            </a:r>
            <a:r>
              <a:rPr lang="en-US" sz="1800" dirty="0"/>
              <a:t>Curb </a:t>
            </a:r>
            <a:r>
              <a:rPr lang="en-US" sz="1800" dirty="0" smtClean="0"/>
              <a:t>Lanes</a:t>
            </a:r>
          </a:p>
          <a:p>
            <a:pPr marL="0" indent="0">
              <a:buNone/>
            </a:pPr>
            <a:r>
              <a:rPr lang="en-US" sz="1800" b="1" dirty="0" smtClean="0"/>
              <a:t>Stations:  </a:t>
            </a:r>
            <a:r>
              <a:rPr lang="en-US" sz="1800" dirty="0" smtClean="0"/>
              <a:t>14 – avg. every 0.66 miles</a:t>
            </a:r>
          </a:p>
          <a:p>
            <a:pPr marL="0" indent="0">
              <a:buNone/>
            </a:pPr>
            <a:endParaRPr lang="en-US" sz="2000" dirty="0"/>
          </a:p>
          <a:p>
            <a:pPr marL="0" indent="0">
              <a:buNone/>
            </a:pPr>
            <a:endParaRPr lang="en-US" dirty="0" smtClean="0"/>
          </a:p>
          <a:p>
            <a:pPr marL="0" indent="0">
              <a:buNone/>
            </a:pPr>
            <a:r>
              <a:rPr lang="en-US" sz="1800" b="1" dirty="0"/>
              <a:t>*Assuming Rockville &amp; Gaithersburg agree to </a:t>
            </a:r>
          </a:p>
          <a:p>
            <a:pPr marL="0" indent="0">
              <a:buNone/>
            </a:pPr>
            <a:r>
              <a:rPr lang="en-US" sz="1800" b="1" dirty="0"/>
              <a:t>endorse the Planning Board Draft.</a:t>
            </a:r>
          </a:p>
          <a:p>
            <a:pPr marL="0" indent="0">
              <a:buNone/>
            </a:pP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2324487510"/>
              </p:ext>
            </p:extLst>
          </p:nvPr>
        </p:nvGraphicFramePr>
        <p:xfrm>
          <a:off x="609600" y="2819400"/>
          <a:ext cx="6096000" cy="370840"/>
        </p:xfrm>
        <a:graphic>
          <a:graphicData uri="http://schemas.openxmlformats.org/drawingml/2006/table">
            <a:tbl>
              <a:tblPr firstRow="1" bandRow="1">
                <a:tableStyleId>{5C22544A-7EE6-4342-B048-85BDC9FD1C3A}</a:tableStyleId>
              </a:tblPr>
              <a:tblGrid>
                <a:gridCol w="609600"/>
                <a:gridCol w="5486400"/>
              </a:tblGrid>
              <a:tr h="370840">
                <a:tc>
                  <a:txBody>
                    <a:bodyPr/>
                    <a:lstStyle/>
                    <a:p>
                      <a:endParaRPr lang="en-US" dirty="0">
                        <a:solidFill>
                          <a:srgbClr val="FFFF00"/>
                        </a:solidFill>
                      </a:endParaRPr>
                    </a:p>
                  </a:txBody>
                  <a:tcPr>
                    <a:solidFill>
                      <a:srgbClr val="FFFF00"/>
                    </a:solidFill>
                  </a:tcPr>
                </a:tc>
                <a:tc>
                  <a:txBody>
                    <a:bodyPr/>
                    <a:lstStyle/>
                    <a:p>
                      <a:endParaRPr lang="en-US" dirty="0">
                        <a:solidFill>
                          <a:schemeClr val="tx1"/>
                        </a:solidFill>
                      </a:endParaRPr>
                    </a:p>
                  </a:txBody>
                  <a:tcPr>
                    <a:solidFill>
                      <a:srgbClr val="FF0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03815701"/>
              </p:ext>
            </p:extLst>
          </p:nvPr>
        </p:nvGraphicFramePr>
        <p:xfrm>
          <a:off x="609600" y="4419600"/>
          <a:ext cx="6172200" cy="365760"/>
        </p:xfrm>
        <a:graphic>
          <a:graphicData uri="http://schemas.openxmlformats.org/drawingml/2006/table">
            <a:tbl>
              <a:tblPr firstRow="1" bandRow="1">
                <a:tableStyleId>{5C22544A-7EE6-4342-B048-85BDC9FD1C3A}</a:tableStyleId>
              </a:tblPr>
              <a:tblGrid>
                <a:gridCol w="5334000"/>
                <a:gridCol w="838200"/>
              </a:tblGrid>
              <a:tr h="0">
                <a:tc>
                  <a:txBody>
                    <a:bodyPr/>
                    <a:lstStyle/>
                    <a:p>
                      <a:endParaRPr lang="en-US" dirty="0">
                        <a:solidFill>
                          <a:schemeClr val="tx1"/>
                        </a:solidFill>
                      </a:endParaRPr>
                    </a:p>
                  </a:txBody>
                  <a:tcPr>
                    <a:solidFill>
                      <a:srgbClr val="FF0000"/>
                    </a:solidFill>
                  </a:tcPr>
                </a:tc>
                <a:tc>
                  <a:txBody>
                    <a:bodyPr/>
                    <a:lstStyle/>
                    <a:p>
                      <a:pPr algn="l"/>
                      <a:endParaRPr lang="en-US" dirty="0">
                        <a:solidFill>
                          <a:schemeClr val="tx1"/>
                        </a:solidFill>
                      </a:endParaRPr>
                    </a:p>
                  </a:txBody>
                  <a:tcPr>
                    <a:solidFill>
                      <a:srgbClr val="0070C0"/>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38" y="5282901"/>
            <a:ext cx="207479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616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3600" dirty="0" smtClean="0"/>
              <a:t>New Hampshire Avenue &amp; North Bethesda </a:t>
            </a:r>
            <a:r>
              <a:rPr lang="en-US" sz="3600" dirty="0" err="1" smtClean="0"/>
              <a:t>Transitway</a:t>
            </a:r>
            <a:endParaRPr lang="en-US" sz="3600"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sz="1800" b="1" dirty="0" smtClean="0"/>
              <a:t>Corridor 5:  New </a:t>
            </a:r>
            <a:r>
              <a:rPr lang="en-US" sz="1800" b="1" dirty="0"/>
              <a:t>Hampshire Avenue, </a:t>
            </a:r>
            <a:r>
              <a:rPr lang="en-US" sz="1800" b="1" dirty="0" err="1"/>
              <a:t>Colesville</a:t>
            </a:r>
            <a:r>
              <a:rPr lang="en-US" sz="1800" b="1" dirty="0"/>
              <a:t> Park &amp; Ride to D.C. Line</a:t>
            </a:r>
          </a:p>
          <a:p>
            <a:pPr marL="0" indent="0">
              <a:buNone/>
            </a:pPr>
            <a:r>
              <a:rPr lang="en-US" sz="1800" b="1" dirty="0" smtClean="0"/>
              <a:t>Length:  </a:t>
            </a:r>
            <a:r>
              <a:rPr lang="en-US" sz="1800" dirty="0" smtClean="0"/>
              <a:t>8.5 </a:t>
            </a:r>
            <a:r>
              <a:rPr lang="en-US" sz="1800" dirty="0"/>
              <a:t>Miles – 3.8 </a:t>
            </a:r>
            <a:r>
              <a:rPr lang="en-US" sz="1800" dirty="0" smtClean="0"/>
              <a:t>One </a:t>
            </a:r>
            <a:r>
              <a:rPr lang="en-US" sz="1800" dirty="0"/>
              <a:t>Lane Reversible Median, 2.8 </a:t>
            </a:r>
            <a:r>
              <a:rPr lang="en-US" sz="1800" dirty="0" smtClean="0"/>
              <a:t>Mixed </a:t>
            </a:r>
            <a:r>
              <a:rPr lang="en-US" sz="1800" dirty="0"/>
              <a:t>Traffic &amp; </a:t>
            </a:r>
            <a:r>
              <a:rPr lang="en-US" sz="1800" dirty="0" smtClean="0"/>
              <a:t>1.8 Two </a:t>
            </a:r>
            <a:r>
              <a:rPr lang="en-US" sz="1800" dirty="0"/>
              <a:t>Lane Median </a:t>
            </a:r>
            <a:endParaRPr lang="en-US" sz="1800" dirty="0" smtClean="0"/>
          </a:p>
          <a:p>
            <a:pPr marL="0" indent="0">
              <a:buNone/>
            </a:pPr>
            <a:r>
              <a:rPr lang="en-US" sz="1800" b="1" dirty="0" smtClean="0"/>
              <a:t>Stations:  </a:t>
            </a:r>
            <a:r>
              <a:rPr lang="en-US" sz="1800" dirty="0" smtClean="0"/>
              <a:t>12 – avg. every 0.71 miles</a:t>
            </a:r>
          </a:p>
          <a:p>
            <a:pPr marL="0" indent="0">
              <a:buNone/>
            </a:pPr>
            <a:endParaRPr lang="en-US" sz="1800" dirty="0" smtClean="0"/>
          </a:p>
          <a:p>
            <a:pPr marL="0" indent="0">
              <a:buNone/>
            </a:pPr>
            <a:endParaRPr lang="en-US" sz="1800" dirty="0" smtClean="0"/>
          </a:p>
          <a:p>
            <a:pPr marL="0" indent="0">
              <a:buNone/>
            </a:pPr>
            <a:r>
              <a:rPr lang="en-US" sz="1800" b="1" dirty="0" smtClean="0"/>
              <a:t>Corridor 6:  North Bethesda </a:t>
            </a:r>
            <a:r>
              <a:rPr lang="en-US" sz="1800" b="1" dirty="0" err="1" smtClean="0"/>
              <a:t>Transitway</a:t>
            </a:r>
            <a:r>
              <a:rPr lang="en-US" sz="1800" b="1" dirty="0"/>
              <a:t>, White Flint Metro to Montgomery Mall</a:t>
            </a:r>
          </a:p>
          <a:p>
            <a:pPr marL="0" indent="0">
              <a:buNone/>
            </a:pPr>
            <a:r>
              <a:rPr lang="en-US" sz="1800" b="1" dirty="0" smtClean="0"/>
              <a:t>Length:  </a:t>
            </a:r>
            <a:r>
              <a:rPr lang="en-US" sz="1800" dirty="0" smtClean="0"/>
              <a:t>2.7 miles – 1.5 Two Lane Median, 0.9 Two-Lane Side Running &amp; 0.3 Mixed Traffic</a:t>
            </a:r>
          </a:p>
          <a:p>
            <a:pPr marL="0" indent="0">
              <a:buNone/>
            </a:pPr>
            <a:r>
              <a:rPr lang="en-US" sz="1800" b="1" dirty="0" smtClean="0"/>
              <a:t>Stations:  </a:t>
            </a:r>
            <a:r>
              <a:rPr lang="en-US" sz="1800" dirty="0" smtClean="0"/>
              <a:t>7 – avg. every  0.38 miles</a:t>
            </a:r>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049876167"/>
              </p:ext>
            </p:extLst>
          </p:nvPr>
        </p:nvGraphicFramePr>
        <p:xfrm>
          <a:off x="609600" y="3124200"/>
          <a:ext cx="6096000" cy="370840"/>
        </p:xfrm>
        <a:graphic>
          <a:graphicData uri="http://schemas.openxmlformats.org/drawingml/2006/table">
            <a:tbl>
              <a:tblPr firstRow="1" bandRow="1">
                <a:tableStyleId>{5C22544A-7EE6-4342-B048-85BDC9FD1C3A}</a:tableStyleId>
              </a:tblPr>
              <a:tblGrid>
                <a:gridCol w="2032000"/>
                <a:gridCol w="2692400"/>
                <a:gridCol w="1371600"/>
              </a:tblGrid>
              <a:tr h="370840">
                <a:tc>
                  <a:txBody>
                    <a:bodyPr/>
                    <a:lstStyle/>
                    <a:p>
                      <a:endParaRPr lang="en-US" dirty="0">
                        <a:solidFill>
                          <a:schemeClr val="bg1"/>
                        </a:solidFill>
                      </a:endParaRPr>
                    </a:p>
                  </a:txBody>
                  <a:tcPr>
                    <a:solidFill>
                      <a:srgbClr val="FFFF00"/>
                    </a:solidFill>
                  </a:tcPr>
                </a:tc>
                <a:tc>
                  <a:txBody>
                    <a:bodyPr/>
                    <a:lstStyle/>
                    <a:p>
                      <a:endParaRPr lang="en-US" dirty="0">
                        <a:solidFill>
                          <a:schemeClr val="tx1"/>
                        </a:solidFill>
                      </a:endParaRPr>
                    </a:p>
                  </a:txBody>
                  <a:tcPr>
                    <a:solidFill>
                      <a:srgbClr val="00B050"/>
                    </a:solidFill>
                  </a:tcPr>
                </a:tc>
                <a:tc>
                  <a:txBody>
                    <a:bodyPr/>
                    <a:lstStyle/>
                    <a:p>
                      <a:endParaRPr lang="en-US" dirty="0"/>
                    </a:p>
                  </a:txBody>
                  <a:tcPr>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11718228"/>
              </p:ext>
            </p:extLst>
          </p:nvPr>
        </p:nvGraphicFramePr>
        <p:xfrm>
          <a:off x="533400" y="4953000"/>
          <a:ext cx="6096000" cy="370840"/>
        </p:xfrm>
        <a:graphic>
          <a:graphicData uri="http://schemas.openxmlformats.org/drawingml/2006/table">
            <a:tbl>
              <a:tblPr firstRow="1" bandRow="1">
                <a:tableStyleId>{5C22544A-7EE6-4342-B048-85BDC9FD1C3A}</a:tableStyleId>
              </a:tblPr>
              <a:tblGrid>
                <a:gridCol w="609600"/>
                <a:gridCol w="3505200"/>
                <a:gridCol w="1981200"/>
              </a:tblGrid>
              <a:tr h="370840">
                <a:tc>
                  <a:txBody>
                    <a:bodyPr/>
                    <a:lstStyle/>
                    <a:p>
                      <a:endParaRPr lang="en-US" dirty="0">
                        <a:solidFill>
                          <a:schemeClr val="tx1"/>
                        </a:solidFill>
                      </a:endParaRPr>
                    </a:p>
                  </a:txBody>
                  <a:tcPr>
                    <a:solidFill>
                      <a:srgbClr val="FFFF00"/>
                    </a:solidFill>
                  </a:tcPr>
                </a:tc>
                <a:tc>
                  <a:txBody>
                    <a:bodyPr/>
                    <a:lstStyle/>
                    <a:p>
                      <a:endParaRPr lang="en-US" dirty="0"/>
                    </a:p>
                  </a:txBody>
                  <a:tcPr>
                    <a:solidFill>
                      <a:srgbClr val="00B050"/>
                    </a:solidFill>
                  </a:tcPr>
                </a:tc>
                <a:tc>
                  <a:txBody>
                    <a:bodyPr/>
                    <a:lstStyle/>
                    <a:p>
                      <a:endParaRPr lang="en-US" dirty="0">
                        <a:solidFill>
                          <a:schemeClr val="tx1"/>
                        </a:solidFill>
                      </a:endParaRPr>
                    </a:p>
                  </a:txBody>
                  <a:tcPr>
                    <a:solidFill>
                      <a:srgbClr val="AA34A2"/>
                    </a:solidFill>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734" y="5339379"/>
            <a:ext cx="207479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03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Randolph Road &amp; University Boulevard</a:t>
            </a:r>
            <a:endParaRPr lang="en-US" sz="3600"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1800" b="1" dirty="0" smtClean="0"/>
              <a:t>Corridor 7:  Randolph </a:t>
            </a:r>
            <a:r>
              <a:rPr lang="en-US" sz="1800" b="1" dirty="0"/>
              <a:t>Road, White Flint Metro to US 29</a:t>
            </a:r>
          </a:p>
          <a:p>
            <a:pPr marL="0" indent="0">
              <a:buNone/>
            </a:pPr>
            <a:r>
              <a:rPr lang="en-US" sz="1800" b="1" dirty="0" smtClean="0"/>
              <a:t>Length:  </a:t>
            </a:r>
            <a:r>
              <a:rPr lang="en-US" sz="1800" dirty="0" smtClean="0"/>
              <a:t>10.1 miles Mixed Traffic</a:t>
            </a:r>
          </a:p>
          <a:p>
            <a:pPr marL="0" indent="0">
              <a:buNone/>
            </a:pPr>
            <a:r>
              <a:rPr lang="en-US" sz="1800" b="1" dirty="0" smtClean="0"/>
              <a:t>Stations:  </a:t>
            </a:r>
            <a:r>
              <a:rPr lang="en-US" sz="1800" dirty="0" smtClean="0"/>
              <a:t>10 – avg. every 1.0 miles</a:t>
            </a:r>
          </a:p>
          <a:p>
            <a:pPr marL="0" indent="0">
              <a:buNone/>
            </a:pPr>
            <a:endParaRPr lang="en-US" sz="1800" dirty="0" smtClean="0"/>
          </a:p>
          <a:p>
            <a:pPr marL="0" indent="0">
              <a:buNone/>
            </a:pPr>
            <a:endParaRPr lang="en-US" sz="1800" dirty="0" smtClean="0"/>
          </a:p>
          <a:p>
            <a:pPr marL="0" indent="0">
              <a:buNone/>
            </a:pPr>
            <a:r>
              <a:rPr lang="en-US" sz="1800" b="1" dirty="0" smtClean="0"/>
              <a:t>Corridor 8:  University </a:t>
            </a:r>
            <a:r>
              <a:rPr lang="en-US" sz="1800" b="1" dirty="0"/>
              <a:t>Boulevard, Wheaton Metro to Takoma /Langley Park Transit Center</a:t>
            </a:r>
          </a:p>
          <a:p>
            <a:pPr marL="0" indent="0">
              <a:buNone/>
            </a:pPr>
            <a:r>
              <a:rPr lang="en-US" sz="1800" b="1" dirty="0" smtClean="0"/>
              <a:t>Length:  </a:t>
            </a:r>
            <a:r>
              <a:rPr lang="en-US" sz="1800" dirty="0" smtClean="0"/>
              <a:t>5.5 miles – 2.8 Mixed Traffic &amp; 2.7 One Lane Median </a:t>
            </a:r>
          </a:p>
          <a:p>
            <a:pPr marL="0" indent="0">
              <a:buNone/>
            </a:pPr>
            <a:r>
              <a:rPr lang="en-US" sz="1800" b="1" dirty="0" smtClean="0"/>
              <a:t>Stations:</a:t>
            </a:r>
            <a:r>
              <a:rPr lang="en-US" sz="1800" dirty="0" smtClean="0"/>
              <a:t>  9 Stations – avg. every 0.6 miles </a:t>
            </a:r>
          </a:p>
          <a:p>
            <a:pPr marL="0" indent="0">
              <a:buNone/>
            </a:pP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1216625137"/>
              </p:ext>
            </p:extLst>
          </p:nvPr>
        </p:nvGraphicFramePr>
        <p:xfrm>
          <a:off x="609600" y="28194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endParaRPr lang="en-US" dirty="0">
                        <a:solidFill>
                          <a:schemeClr val="tx1"/>
                        </a:solidFill>
                      </a:endParaRPr>
                    </a:p>
                  </a:txBody>
                  <a:tcPr>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4790478"/>
              </p:ext>
            </p:extLst>
          </p:nvPr>
        </p:nvGraphicFramePr>
        <p:xfrm>
          <a:off x="609600" y="4800600"/>
          <a:ext cx="6096000" cy="370840"/>
        </p:xfrm>
        <a:graphic>
          <a:graphicData uri="http://schemas.openxmlformats.org/drawingml/2006/table">
            <a:tbl>
              <a:tblPr firstRow="1" bandRow="1">
                <a:tableStyleId>{5C22544A-7EE6-4342-B048-85BDC9FD1C3A}</a:tableStyleId>
              </a:tblPr>
              <a:tblGrid>
                <a:gridCol w="2971800"/>
                <a:gridCol w="3124200"/>
              </a:tblGrid>
              <a:tr h="370840">
                <a:tc>
                  <a:txBody>
                    <a:bodyPr/>
                    <a:lstStyle/>
                    <a:p>
                      <a:endParaRPr lang="en-US" dirty="0"/>
                    </a:p>
                  </a:txBody>
                  <a:tcPr>
                    <a:solidFill>
                      <a:srgbClr val="00B050"/>
                    </a:solidFill>
                  </a:tcPr>
                </a:tc>
                <a:tc>
                  <a:txBody>
                    <a:bodyPr/>
                    <a:lstStyle/>
                    <a:p>
                      <a:endParaRPr lang="en-US" dirty="0">
                        <a:solidFill>
                          <a:schemeClr val="tx1"/>
                        </a:solidFill>
                      </a:endParaRPr>
                    </a:p>
                  </a:txBody>
                  <a:tcPr>
                    <a:solidFill>
                      <a:srgbClr val="FFFF00"/>
                    </a:solidFill>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257800"/>
            <a:ext cx="207479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489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US 29 &amp; </a:t>
            </a:r>
            <a:r>
              <a:rPr lang="en-US" sz="3600" dirty="0" err="1" smtClean="0"/>
              <a:t>Veirs</a:t>
            </a:r>
            <a:r>
              <a:rPr lang="en-US" sz="3600" dirty="0" smtClean="0"/>
              <a:t> Mill Road</a:t>
            </a:r>
            <a:endParaRPr lang="en-US" sz="3600"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1800" b="1" dirty="0" smtClean="0"/>
              <a:t>Corridor 9:  US 29 Corridor, Burtonsville </a:t>
            </a:r>
            <a:r>
              <a:rPr lang="en-US" sz="1800" b="1" dirty="0"/>
              <a:t>Park &amp; Ride to Silver Spring Transit Center</a:t>
            </a:r>
          </a:p>
          <a:p>
            <a:pPr marL="0" indent="0">
              <a:buNone/>
            </a:pPr>
            <a:r>
              <a:rPr lang="en-US" sz="1800" b="1" dirty="0" smtClean="0"/>
              <a:t>Length:</a:t>
            </a:r>
            <a:r>
              <a:rPr lang="en-US" sz="1800" dirty="0" smtClean="0"/>
              <a:t> 11 miles – 5.6 Two Lane Median, 3.4 Mixed Traffic, 1.1 Curb Lanes &amp; 0.9 Managed Lanes</a:t>
            </a:r>
            <a:endParaRPr lang="en-US" sz="1800" b="1" dirty="0" smtClean="0"/>
          </a:p>
          <a:p>
            <a:pPr marL="0" indent="0">
              <a:buNone/>
            </a:pPr>
            <a:r>
              <a:rPr lang="en-US" sz="1800" b="1" dirty="0" smtClean="0"/>
              <a:t>Stations:  </a:t>
            </a:r>
            <a:r>
              <a:rPr lang="en-US" sz="1800" dirty="0" smtClean="0"/>
              <a:t>11 – avg. every 1.0 miles</a:t>
            </a:r>
          </a:p>
          <a:p>
            <a:pPr marL="0" indent="0">
              <a:buNone/>
            </a:pPr>
            <a:endParaRPr lang="en-US" sz="2000" dirty="0"/>
          </a:p>
          <a:p>
            <a:pPr marL="0" indent="0">
              <a:buNone/>
            </a:pPr>
            <a:endParaRPr lang="en-US" sz="2000" dirty="0" smtClean="0"/>
          </a:p>
          <a:p>
            <a:pPr marL="0" indent="0">
              <a:buNone/>
            </a:pPr>
            <a:r>
              <a:rPr lang="en-US" sz="1800" b="1" dirty="0" smtClean="0"/>
              <a:t>Corridor 10:  </a:t>
            </a:r>
            <a:r>
              <a:rPr lang="en-US" sz="1800" b="1" dirty="0" err="1" smtClean="0"/>
              <a:t>Veirs</a:t>
            </a:r>
            <a:r>
              <a:rPr lang="en-US" sz="1800" b="1" dirty="0" smtClean="0"/>
              <a:t> Mill Road, MD 355 to Wheaton Metro</a:t>
            </a:r>
          </a:p>
          <a:p>
            <a:pPr marL="0" indent="0">
              <a:buNone/>
            </a:pPr>
            <a:r>
              <a:rPr lang="en-US" sz="1800" b="1" dirty="0" smtClean="0"/>
              <a:t>Length:  </a:t>
            </a:r>
            <a:r>
              <a:rPr lang="en-US" sz="1800" dirty="0" smtClean="0"/>
              <a:t>6.2 miles One Lane Median</a:t>
            </a:r>
          </a:p>
          <a:p>
            <a:pPr marL="0" indent="0">
              <a:buNone/>
            </a:pPr>
            <a:r>
              <a:rPr lang="en-US" sz="1800" b="1" dirty="0" smtClean="0"/>
              <a:t>Stations:  </a:t>
            </a:r>
            <a:r>
              <a:rPr lang="en-US" sz="1800" dirty="0" smtClean="0"/>
              <a:t>11 – avg. every 0.56 miles</a:t>
            </a:r>
          </a:p>
          <a:p>
            <a:pPr marL="0" indent="0">
              <a:buNone/>
            </a:pPr>
            <a:endParaRPr lang="en-US" sz="2000" dirty="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49784505"/>
              </p:ext>
            </p:extLst>
          </p:nvPr>
        </p:nvGraphicFramePr>
        <p:xfrm>
          <a:off x="533400" y="3124200"/>
          <a:ext cx="6096000" cy="370840"/>
        </p:xfrm>
        <a:graphic>
          <a:graphicData uri="http://schemas.openxmlformats.org/drawingml/2006/table">
            <a:tbl>
              <a:tblPr firstRow="1" bandRow="1">
                <a:tableStyleId>{5C22544A-7EE6-4342-B048-85BDC9FD1C3A}</a:tableStyleId>
              </a:tblPr>
              <a:tblGrid>
                <a:gridCol w="3048000"/>
                <a:gridCol w="990600"/>
                <a:gridCol w="381000"/>
                <a:gridCol w="914400"/>
                <a:gridCol w="533400"/>
                <a:gridCol w="228600"/>
              </a:tblGrid>
              <a:tr h="370840">
                <a:tc>
                  <a:txBody>
                    <a:bodyPr/>
                    <a:lstStyle/>
                    <a:p>
                      <a:endParaRPr lang="en-US" dirty="0"/>
                    </a:p>
                  </a:txBody>
                  <a:tcPr>
                    <a:solidFill>
                      <a:srgbClr val="FF0000"/>
                    </a:solidFill>
                  </a:tcPr>
                </a:tc>
                <a:tc>
                  <a:txBody>
                    <a:bodyPr/>
                    <a:lstStyle/>
                    <a:p>
                      <a:endParaRPr lang="en-US" dirty="0"/>
                    </a:p>
                  </a:txBody>
                  <a:tcPr>
                    <a:solidFill>
                      <a:srgbClr val="FFFF00"/>
                    </a:solidFill>
                  </a:tcPr>
                </a:tc>
                <a:tc>
                  <a:txBody>
                    <a:bodyPr/>
                    <a:lstStyle/>
                    <a:p>
                      <a:endParaRPr lang="en-US" dirty="0"/>
                    </a:p>
                  </a:txBody>
                  <a:tcPr>
                    <a:solidFill>
                      <a:srgbClr val="0070C0"/>
                    </a:solidFill>
                  </a:tcPr>
                </a:tc>
                <a:tc>
                  <a:txBody>
                    <a:bodyPr/>
                    <a:lstStyle/>
                    <a:p>
                      <a:endParaRPr lang="en-US" dirty="0"/>
                    </a:p>
                  </a:txBody>
                  <a:tcPr>
                    <a:solidFill>
                      <a:srgbClr val="FFFF00"/>
                    </a:solidFill>
                  </a:tcPr>
                </a:tc>
                <a:tc>
                  <a:txBody>
                    <a:bodyPr/>
                    <a:lstStyle/>
                    <a:p>
                      <a:endParaRPr lang="en-US" dirty="0">
                        <a:solidFill>
                          <a:schemeClr val="accent6"/>
                        </a:solidFill>
                      </a:endParaRPr>
                    </a:p>
                  </a:txBody>
                  <a:tcPr>
                    <a:solidFill>
                      <a:srgbClr val="FFC000"/>
                    </a:solidFill>
                  </a:tcPr>
                </a:tc>
                <a:tc>
                  <a:txBody>
                    <a:bodyPr/>
                    <a:lstStyle/>
                    <a:p>
                      <a:endParaRPr lang="en-US" dirty="0"/>
                    </a:p>
                  </a:txBody>
                  <a:tcPr>
                    <a:solidFill>
                      <a:srgbClr val="0070C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4147928"/>
              </p:ext>
            </p:extLst>
          </p:nvPr>
        </p:nvGraphicFramePr>
        <p:xfrm>
          <a:off x="533400" y="4953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n-US" dirty="0" smtClean="0"/>
                        <a:t>Bi-Directional</a:t>
                      </a:r>
                      <a:endParaRPr lang="en-US" dirty="0"/>
                    </a:p>
                  </a:txBody>
                  <a:tcPr>
                    <a:solidFill>
                      <a:srgbClr val="00B050"/>
                    </a:solidFill>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95365"/>
            <a:ext cx="179863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671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en-US" sz="3600" dirty="0"/>
              <a:t>Transit, Traffic &amp; Environmental Impacts by 2040</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229600"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57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a:t>MARC Brunswick Line Expansion</a:t>
            </a:r>
          </a:p>
        </p:txBody>
      </p:sp>
      <p:sp>
        <p:nvSpPr>
          <p:cNvPr id="3" name="Content Placeholder 2"/>
          <p:cNvSpPr>
            <a:spLocks noGrp="1"/>
          </p:cNvSpPr>
          <p:nvPr>
            <p:ph idx="1"/>
          </p:nvPr>
        </p:nvSpPr>
        <p:spPr/>
        <p:txBody>
          <a:bodyPr>
            <a:normAutofit fontScale="92500" lnSpcReduction="10000"/>
          </a:bodyPr>
          <a:lstStyle/>
          <a:p>
            <a:r>
              <a:rPr lang="en-US" dirty="0" smtClean="0"/>
              <a:t>The Brunswick Line serves 7,000 daily passengers at 11 stations in Montgomery County.</a:t>
            </a:r>
          </a:p>
          <a:p>
            <a:r>
              <a:rPr lang="en-US" dirty="0" smtClean="0"/>
              <a:t>Calls for a 3</a:t>
            </a:r>
            <a:r>
              <a:rPr lang="en-US" baseline="30000" dirty="0" smtClean="0"/>
              <a:t>rd</a:t>
            </a:r>
            <a:r>
              <a:rPr lang="en-US" dirty="0" smtClean="0"/>
              <a:t> track </a:t>
            </a:r>
            <a:r>
              <a:rPr lang="en-US" dirty="0"/>
              <a:t>be constructed </a:t>
            </a:r>
            <a:r>
              <a:rPr lang="en-US" dirty="0" smtClean="0"/>
              <a:t>between Frederick </a:t>
            </a:r>
            <a:r>
              <a:rPr lang="en-US" dirty="0"/>
              <a:t>County </a:t>
            </a:r>
            <a:r>
              <a:rPr lang="en-US" dirty="0" smtClean="0"/>
              <a:t>line and the Metropolitan Grove station (12 miles).</a:t>
            </a:r>
          </a:p>
          <a:p>
            <a:r>
              <a:rPr lang="en-US" dirty="0" smtClean="0"/>
              <a:t>Consistent with MTA’s 2007 Growth &amp; Investment Plan.</a:t>
            </a:r>
          </a:p>
          <a:p>
            <a:r>
              <a:rPr lang="en-US" dirty="0" smtClean="0"/>
              <a:t>The additional capacity, coupled with expanded service, would accommodate a tripling of ridership.</a:t>
            </a:r>
            <a:endParaRPr lang="en-US" dirty="0"/>
          </a:p>
        </p:txBody>
      </p:sp>
    </p:spTree>
    <p:extLst>
      <p:ext uri="{BB962C8B-B14F-4D97-AF65-F5344CB8AC3E}">
        <p14:creationId xmlns:p14="http://schemas.microsoft.com/office/powerpoint/2010/main" val="612878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en-US" sz="3200" dirty="0"/>
              <a:t>Bus Rapid Transit (BRT) in Montgomery County</a:t>
            </a:r>
            <a:br>
              <a:rPr lang="en-US" sz="3200" dirty="0"/>
            </a:br>
            <a:r>
              <a:rPr lang="en-US" sz="3200" dirty="0"/>
              <a:t>Not a New Idea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5103303"/>
              </p:ext>
            </p:extLst>
          </p:nvPr>
        </p:nvGraphicFramePr>
        <p:xfrm>
          <a:off x="457200" y="1600200"/>
          <a:ext cx="8229600" cy="4316134"/>
        </p:xfrm>
        <a:graphic>
          <a:graphicData uri="http://schemas.openxmlformats.org/drawingml/2006/table">
            <a:tbl>
              <a:tblPr firstRow="1" bandRow="1">
                <a:tableStyleId>{5C22544A-7EE6-4342-B048-85BDC9FD1C3A}</a:tableStyleId>
              </a:tblPr>
              <a:tblGrid>
                <a:gridCol w="6553200"/>
                <a:gridCol w="1676400"/>
              </a:tblGrid>
              <a:tr h="408264">
                <a:tc>
                  <a:txBody>
                    <a:bodyPr/>
                    <a:lstStyle/>
                    <a:p>
                      <a:pPr algn="ctr"/>
                      <a:r>
                        <a:rPr lang="en-US" sz="2400" dirty="0" smtClean="0"/>
                        <a:t>Activity</a:t>
                      </a:r>
                      <a:endParaRPr lang="en-US" sz="2400" dirty="0"/>
                    </a:p>
                  </a:txBody>
                  <a:tcPr>
                    <a:solidFill>
                      <a:schemeClr val="accent3">
                        <a:lumMod val="75000"/>
                      </a:schemeClr>
                    </a:solidFill>
                  </a:tcPr>
                </a:tc>
                <a:tc>
                  <a:txBody>
                    <a:bodyPr/>
                    <a:lstStyle/>
                    <a:p>
                      <a:pPr algn="ctr"/>
                      <a:r>
                        <a:rPr lang="en-US" sz="2400" dirty="0" smtClean="0"/>
                        <a:t>Date</a:t>
                      </a:r>
                      <a:endParaRPr lang="en-US" sz="2400" dirty="0"/>
                    </a:p>
                  </a:txBody>
                  <a:tcPr>
                    <a:solidFill>
                      <a:schemeClr val="accent3">
                        <a:lumMod val="75000"/>
                      </a:schemeClr>
                    </a:solidFill>
                  </a:tcPr>
                </a:tc>
              </a:tr>
              <a:tr h="408264">
                <a:tc>
                  <a:txBody>
                    <a:bodyPr/>
                    <a:lstStyle/>
                    <a:p>
                      <a:pPr algn="l"/>
                      <a:r>
                        <a:rPr lang="en-US" b="1" dirty="0" smtClean="0"/>
                        <a:t>Georgia Avenue </a:t>
                      </a:r>
                      <a:r>
                        <a:rPr lang="en-US" b="1" dirty="0" err="1" smtClean="0"/>
                        <a:t>Busway</a:t>
                      </a:r>
                      <a:r>
                        <a:rPr lang="en-US" b="1" dirty="0" smtClean="0"/>
                        <a:t> Study</a:t>
                      </a:r>
                      <a:endParaRPr lang="en-US" b="1" dirty="0"/>
                    </a:p>
                  </a:txBody>
                  <a:tcPr>
                    <a:solidFill>
                      <a:schemeClr val="bg2">
                        <a:lumMod val="90000"/>
                      </a:schemeClr>
                    </a:solidFill>
                  </a:tcPr>
                </a:tc>
                <a:tc>
                  <a:txBody>
                    <a:bodyPr/>
                    <a:lstStyle/>
                    <a:p>
                      <a:pPr algn="ctr"/>
                      <a:r>
                        <a:rPr lang="en-US" b="1" dirty="0" smtClean="0"/>
                        <a:t>1999</a:t>
                      </a:r>
                      <a:endParaRPr lang="en-US" b="1" dirty="0"/>
                    </a:p>
                  </a:txBody>
                  <a:tcPr>
                    <a:solidFill>
                      <a:schemeClr val="bg2">
                        <a:lumMod val="90000"/>
                      </a:schemeClr>
                    </a:solidFill>
                  </a:tcPr>
                </a:tc>
              </a:tr>
              <a:tr h="704675">
                <a:tc>
                  <a:txBody>
                    <a:bodyPr/>
                    <a:lstStyle/>
                    <a:p>
                      <a:pPr algn="l"/>
                      <a:r>
                        <a:rPr lang="en-US" b="1" dirty="0" smtClean="0"/>
                        <a:t>I-270/US 15 Multi-Modal Corridor Study Draft Environmental Impact Statement</a:t>
                      </a:r>
                      <a:endParaRPr lang="en-US" b="1" dirty="0"/>
                    </a:p>
                  </a:txBody>
                  <a:tcPr>
                    <a:solidFill>
                      <a:schemeClr val="bg2">
                        <a:lumMod val="90000"/>
                      </a:schemeClr>
                    </a:solidFill>
                  </a:tcPr>
                </a:tc>
                <a:tc>
                  <a:txBody>
                    <a:bodyPr/>
                    <a:lstStyle/>
                    <a:p>
                      <a:pPr algn="ctr"/>
                      <a:r>
                        <a:rPr lang="en-US" b="1" dirty="0" smtClean="0"/>
                        <a:t>2002</a:t>
                      </a:r>
                      <a:endParaRPr lang="en-US" b="1" dirty="0"/>
                    </a:p>
                  </a:txBody>
                  <a:tcPr>
                    <a:solidFill>
                      <a:schemeClr val="bg2">
                        <a:lumMod val="90000"/>
                      </a:schemeClr>
                    </a:solidFill>
                  </a:tcPr>
                </a:tc>
              </a:tr>
              <a:tr h="408264">
                <a:tc>
                  <a:txBody>
                    <a:bodyPr/>
                    <a:lstStyle/>
                    <a:p>
                      <a:pPr algn="l"/>
                      <a:r>
                        <a:rPr lang="en-US" b="1" dirty="0" err="1" smtClean="0"/>
                        <a:t>Veirs</a:t>
                      </a:r>
                      <a:r>
                        <a:rPr lang="en-US" b="1" dirty="0" smtClean="0"/>
                        <a:t> Mill Road BRT Study Final Report</a:t>
                      </a:r>
                      <a:endParaRPr lang="en-US" b="1" dirty="0"/>
                    </a:p>
                  </a:txBody>
                  <a:tcPr>
                    <a:solidFill>
                      <a:schemeClr val="bg2">
                        <a:lumMod val="90000"/>
                      </a:schemeClr>
                    </a:solidFill>
                  </a:tcPr>
                </a:tc>
                <a:tc>
                  <a:txBody>
                    <a:bodyPr/>
                    <a:lstStyle/>
                    <a:p>
                      <a:pPr algn="ctr"/>
                      <a:r>
                        <a:rPr lang="en-US" b="1" dirty="0" smtClean="0"/>
                        <a:t>2003</a:t>
                      </a:r>
                      <a:endParaRPr lang="en-US" b="1" dirty="0"/>
                    </a:p>
                  </a:txBody>
                  <a:tcPr>
                    <a:solidFill>
                      <a:schemeClr val="bg2">
                        <a:lumMod val="90000"/>
                      </a:schemeClr>
                    </a:solidFill>
                  </a:tcPr>
                </a:tc>
              </a:tr>
              <a:tr h="408264">
                <a:tc>
                  <a:txBody>
                    <a:bodyPr/>
                    <a:lstStyle/>
                    <a:p>
                      <a:pPr algn="l"/>
                      <a:r>
                        <a:rPr lang="en-US" b="1" dirty="0" smtClean="0"/>
                        <a:t>Phase 1 </a:t>
                      </a:r>
                      <a:r>
                        <a:rPr lang="en-US" b="1" dirty="0" err="1" smtClean="0"/>
                        <a:t>Veirs</a:t>
                      </a:r>
                      <a:r>
                        <a:rPr lang="en-US" b="1" dirty="0" smtClean="0"/>
                        <a:t> Mill Road Bus Rapid Transit Facility Planning Report</a:t>
                      </a:r>
                      <a:endParaRPr lang="en-US" b="1" dirty="0"/>
                    </a:p>
                  </a:txBody>
                  <a:tcPr>
                    <a:solidFill>
                      <a:schemeClr val="bg2">
                        <a:lumMod val="90000"/>
                      </a:schemeClr>
                    </a:solidFill>
                  </a:tcPr>
                </a:tc>
                <a:tc>
                  <a:txBody>
                    <a:bodyPr/>
                    <a:lstStyle/>
                    <a:p>
                      <a:pPr algn="ctr"/>
                      <a:r>
                        <a:rPr lang="en-US" b="1" dirty="0" smtClean="0"/>
                        <a:t>2005</a:t>
                      </a:r>
                      <a:endParaRPr lang="en-US" b="1" dirty="0"/>
                    </a:p>
                  </a:txBody>
                  <a:tcPr>
                    <a:solidFill>
                      <a:schemeClr val="bg2">
                        <a:lumMod val="90000"/>
                      </a:schemeClr>
                    </a:solidFill>
                  </a:tcPr>
                </a:tc>
              </a:tr>
              <a:tr h="408264">
                <a:tc>
                  <a:txBody>
                    <a:bodyPr/>
                    <a:lstStyle/>
                    <a:p>
                      <a:pPr algn="l"/>
                      <a:r>
                        <a:rPr lang="en-US" b="1" dirty="0" smtClean="0"/>
                        <a:t>Countywide BRT Study</a:t>
                      </a:r>
                      <a:endParaRPr lang="en-US" b="1" dirty="0"/>
                    </a:p>
                  </a:txBody>
                  <a:tcPr>
                    <a:solidFill>
                      <a:schemeClr val="bg2">
                        <a:lumMod val="90000"/>
                      </a:schemeClr>
                    </a:solidFill>
                  </a:tcPr>
                </a:tc>
                <a:tc>
                  <a:txBody>
                    <a:bodyPr/>
                    <a:lstStyle/>
                    <a:p>
                      <a:pPr algn="ctr"/>
                      <a:r>
                        <a:rPr lang="en-US" b="1" dirty="0" smtClean="0"/>
                        <a:t>2011</a:t>
                      </a:r>
                      <a:endParaRPr lang="en-US" b="1" dirty="0"/>
                    </a:p>
                  </a:txBody>
                  <a:tcPr>
                    <a:solidFill>
                      <a:schemeClr val="bg2">
                        <a:lumMod val="90000"/>
                      </a:schemeClr>
                    </a:solidFill>
                  </a:tcPr>
                </a:tc>
              </a:tr>
              <a:tr h="704675">
                <a:tc>
                  <a:txBody>
                    <a:bodyPr/>
                    <a:lstStyle/>
                    <a:p>
                      <a:pPr algn="l"/>
                      <a:r>
                        <a:rPr lang="en-US" b="1" dirty="0" smtClean="0"/>
                        <a:t>MDOT preliminary engineering for BRT projects on </a:t>
                      </a:r>
                      <a:r>
                        <a:rPr lang="en-US" b="1" dirty="0" err="1" smtClean="0"/>
                        <a:t>Veirs</a:t>
                      </a:r>
                      <a:r>
                        <a:rPr lang="en-US" b="1" dirty="0" smtClean="0"/>
                        <a:t> Mill Road and Georgia Avenue</a:t>
                      </a:r>
                      <a:endParaRPr lang="en-US" b="1" dirty="0"/>
                    </a:p>
                  </a:txBody>
                  <a:tcPr>
                    <a:solidFill>
                      <a:schemeClr val="bg2">
                        <a:lumMod val="90000"/>
                      </a:schemeClr>
                    </a:solidFill>
                  </a:tcPr>
                </a:tc>
                <a:tc>
                  <a:txBody>
                    <a:bodyPr/>
                    <a:lstStyle/>
                    <a:p>
                      <a:pPr algn="ctr"/>
                      <a:r>
                        <a:rPr lang="en-US" b="1" dirty="0" smtClean="0"/>
                        <a:t>2012</a:t>
                      </a:r>
                      <a:endParaRPr lang="en-US" b="1" dirty="0"/>
                    </a:p>
                  </a:txBody>
                  <a:tcPr>
                    <a:solidFill>
                      <a:schemeClr val="bg2">
                        <a:lumMod val="90000"/>
                      </a:schemeClr>
                    </a:solidFill>
                  </a:tcPr>
                </a:tc>
              </a:tr>
              <a:tr h="408264">
                <a:tc>
                  <a:txBody>
                    <a:bodyPr/>
                    <a:lstStyle/>
                    <a:p>
                      <a:pPr algn="l"/>
                      <a:r>
                        <a:rPr lang="en-US" b="1" dirty="0" smtClean="0"/>
                        <a:t>County Executive Transit Task Force Report</a:t>
                      </a:r>
                      <a:endParaRPr lang="en-US" b="1" dirty="0"/>
                    </a:p>
                  </a:txBody>
                  <a:tcPr>
                    <a:solidFill>
                      <a:schemeClr val="bg2">
                        <a:lumMod val="90000"/>
                      </a:schemeClr>
                    </a:solidFill>
                  </a:tcPr>
                </a:tc>
                <a:tc>
                  <a:txBody>
                    <a:bodyPr/>
                    <a:lstStyle/>
                    <a:p>
                      <a:pPr algn="ctr"/>
                      <a:r>
                        <a:rPr lang="en-US" b="1" dirty="0" smtClean="0"/>
                        <a:t>2012</a:t>
                      </a:r>
                      <a:endParaRPr lang="en-US" b="1" dirty="0"/>
                    </a:p>
                  </a:txBody>
                  <a:tcPr>
                    <a:solidFill>
                      <a:schemeClr val="bg2">
                        <a:lumMod val="90000"/>
                      </a:schemeClr>
                    </a:solidFill>
                  </a:tcPr>
                </a:tc>
              </a:tr>
              <a:tr h="408264">
                <a:tc>
                  <a:txBody>
                    <a:bodyPr/>
                    <a:lstStyle/>
                    <a:p>
                      <a:pPr algn="l"/>
                      <a:r>
                        <a:rPr lang="en-US" b="1" dirty="0" smtClean="0"/>
                        <a:t>Countywide Transit Corridors Functional Master Plan</a:t>
                      </a:r>
                      <a:endParaRPr lang="en-US" b="1" dirty="0"/>
                    </a:p>
                  </a:txBody>
                  <a:tcPr>
                    <a:solidFill>
                      <a:schemeClr val="bg2">
                        <a:lumMod val="90000"/>
                      </a:schemeClr>
                    </a:solidFill>
                  </a:tcPr>
                </a:tc>
                <a:tc>
                  <a:txBody>
                    <a:bodyPr/>
                    <a:lstStyle/>
                    <a:p>
                      <a:pPr algn="ctr"/>
                      <a:r>
                        <a:rPr lang="en-US" b="1" dirty="0" smtClean="0"/>
                        <a:t>2013</a:t>
                      </a:r>
                      <a:endParaRPr lang="en-US" b="1" dirty="0"/>
                    </a:p>
                  </a:txBody>
                  <a:tcPr>
                    <a:solidFill>
                      <a:schemeClr val="bg2">
                        <a:lumMod val="90000"/>
                      </a:schemeClr>
                    </a:solidFill>
                  </a:tcPr>
                </a:tc>
              </a:tr>
            </a:tbl>
          </a:graphicData>
        </a:graphic>
      </p:graphicFrame>
    </p:spTree>
    <p:extLst>
      <p:ext uri="{BB962C8B-B14F-4D97-AF65-F5344CB8AC3E}">
        <p14:creationId xmlns:p14="http://schemas.microsoft.com/office/powerpoint/2010/main" val="2997483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a:t>MARC Brunswick Line Expansion</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58165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307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Bikeways</a:t>
            </a:r>
            <a:endParaRPr lang="en-US" sz="3600" dirty="0"/>
          </a:p>
        </p:txBody>
      </p:sp>
      <p:sp>
        <p:nvSpPr>
          <p:cNvPr id="3" name="Content Placeholder 2"/>
          <p:cNvSpPr>
            <a:spLocks noGrp="1"/>
          </p:cNvSpPr>
          <p:nvPr>
            <p:ph idx="1"/>
          </p:nvPr>
        </p:nvSpPr>
        <p:spPr/>
        <p:txBody>
          <a:bodyPr>
            <a:normAutofit/>
          </a:bodyPr>
          <a:lstStyle/>
          <a:p>
            <a:r>
              <a:rPr lang="en-US" dirty="0" smtClean="0"/>
              <a:t>The Plan recognizes good bike/pedestrian access is needed to all BRT stations.</a:t>
            </a:r>
          </a:p>
          <a:p>
            <a:r>
              <a:rPr lang="en-US" dirty="0" smtClean="0"/>
              <a:t>All master plan bikeways within the recommended ROW are accommodated.</a:t>
            </a:r>
          </a:p>
          <a:p>
            <a:r>
              <a:rPr lang="en-US" dirty="0" smtClean="0"/>
              <a:t>Recommends designating new Bicycle-Pedestrian Priority Areas in the State’s Bicycle-Pedestrian Master Plan around major transit and BRT stations.</a:t>
            </a:r>
            <a:endParaRPr lang="en-US" dirty="0"/>
          </a:p>
        </p:txBody>
      </p:sp>
    </p:spTree>
    <p:extLst>
      <p:ext uri="{BB962C8B-B14F-4D97-AF65-F5344CB8AC3E}">
        <p14:creationId xmlns:p14="http://schemas.microsoft.com/office/powerpoint/2010/main" val="2093378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RTS Funding Update</a:t>
            </a:r>
            <a:endParaRPr lang="en-US" sz="3600" dirty="0"/>
          </a:p>
        </p:txBody>
      </p:sp>
      <p:sp>
        <p:nvSpPr>
          <p:cNvPr id="4" name="Content Placeholder 3"/>
          <p:cNvSpPr>
            <a:spLocks noGrp="1"/>
          </p:cNvSpPr>
          <p:nvPr>
            <p:ph idx="1"/>
          </p:nvPr>
        </p:nvSpPr>
        <p:spPr/>
        <p:txBody>
          <a:bodyPr/>
          <a:lstStyle/>
          <a:p>
            <a:r>
              <a:rPr lang="en-US" dirty="0" smtClean="0"/>
              <a:t>To </a:t>
            </a:r>
            <a:r>
              <a:rPr lang="en-US" dirty="0"/>
              <a:t>date, MCDOT has </a:t>
            </a:r>
            <a:r>
              <a:rPr lang="en-US" dirty="0" smtClean="0"/>
              <a:t>dedicated $11 </a:t>
            </a:r>
            <a:r>
              <a:rPr lang="en-US" dirty="0"/>
              <a:t>million </a:t>
            </a:r>
            <a:r>
              <a:rPr lang="en-US" dirty="0" smtClean="0"/>
              <a:t>for BRT corridor </a:t>
            </a:r>
            <a:r>
              <a:rPr lang="en-US" dirty="0"/>
              <a:t>studies </a:t>
            </a:r>
            <a:r>
              <a:rPr lang="en-US" dirty="0" smtClean="0"/>
              <a:t>on </a:t>
            </a:r>
            <a:r>
              <a:rPr lang="en-US" dirty="0" err="1" smtClean="0"/>
              <a:t>Veirs</a:t>
            </a:r>
            <a:r>
              <a:rPr lang="en-US" dirty="0" smtClean="0"/>
              <a:t> Mill </a:t>
            </a:r>
            <a:r>
              <a:rPr lang="en-US" dirty="0"/>
              <a:t>&amp; Georgia Ave</a:t>
            </a:r>
            <a:r>
              <a:rPr lang="en-US" dirty="0" smtClean="0"/>
              <a:t>.</a:t>
            </a:r>
            <a:endParaRPr lang="en-US" dirty="0"/>
          </a:p>
          <a:p>
            <a:r>
              <a:rPr lang="en-US" dirty="0" smtClean="0"/>
              <a:t>MDOT is expected to offer another </a:t>
            </a:r>
            <a:r>
              <a:rPr lang="en-US" dirty="0"/>
              <a:t>$10M to </a:t>
            </a:r>
            <a:r>
              <a:rPr lang="en-US" dirty="0" smtClean="0"/>
              <a:t>advance BRT corridor </a:t>
            </a:r>
            <a:r>
              <a:rPr lang="en-US" dirty="0"/>
              <a:t>planning.  </a:t>
            </a:r>
            <a:endParaRPr lang="en-US" dirty="0" smtClean="0"/>
          </a:p>
          <a:p>
            <a:r>
              <a:rPr lang="en-US" dirty="0" smtClean="0"/>
              <a:t>MCDOT would program the State’s $10M for concept planning related to the MD </a:t>
            </a:r>
            <a:r>
              <a:rPr lang="en-US" dirty="0"/>
              <a:t>355 South, US 29 and Randolph </a:t>
            </a:r>
            <a:r>
              <a:rPr lang="en-US" dirty="0" smtClean="0"/>
              <a:t>Road Corridors</a:t>
            </a:r>
            <a:endParaRPr lang="en-US" dirty="0"/>
          </a:p>
          <a:p>
            <a:endParaRPr lang="en-US" dirty="0"/>
          </a:p>
        </p:txBody>
      </p:sp>
    </p:spTree>
    <p:extLst>
      <p:ext uri="{BB962C8B-B14F-4D97-AF65-F5344CB8AC3E}">
        <p14:creationId xmlns:p14="http://schemas.microsoft.com/office/powerpoint/2010/main" val="1170996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Process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9642605"/>
              </p:ext>
            </p:extLst>
          </p:nvPr>
        </p:nvGraphicFramePr>
        <p:xfrm>
          <a:off x="457200" y="1600200"/>
          <a:ext cx="8229600" cy="4343402"/>
        </p:xfrm>
        <a:graphic>
          <a:graphicData uri="http://schemas.openxmlformats.org/drawingml/2006/table">
            <a:tbl>
              <a:tblPr firstRow="1" bandRow="1">
                <a:tableStyleId>{5C22544A-7EE6-4342-B048-85BDC9FD1C3A}</a:tableStyleId>
              </a:tblPr>
              <a:tblGrid>
                <a:gridCol w="6172200"/>
                <a:gridCol w="2057400"/>
              </a:tblGrid>
              <a:tr h="501162">
                <a:tc>
                  <a:txBody>
                    <a:bodyPr/>
                    <a:lstStyle/>
                    <a:p>
                      <a:pPr algn="ctr"/>
                      <a:r>
                        <a:rPr lang="en-US" sz="2400" dirty="0" smtClean="0"/>
                        <a:t>Action</a:t>
                      </a:r>
                      <a:endParaRPr lang="en-US" sz="2400" dirty="0"/>
                    </a:p>
                  </a:txBody>
                  <a:tcPr>
                    <a:solidFill>
                      <a:schemeClr val="bg2">
                        <a:lumMod val="50000"/>
                      </a:schemeClr>
                    </a:solidFill>
                  </a:tcPr>
                </a:tc>
                <a:tc>
                  <a:txBody>
                    <a:bodyPr/>
                    <a:lstStyle/>
                    <a:p>
                      <a:pPr algn="ctr"/>
                      <a:r>
                        <a:rPr lang="en-US" sz="2400" dirty="0" smtClean="0"/>
                        <a:t>Timing</a:t>
                      </a:r>
                      <a:endParaRPr lang="en-US" sz="2400" dirty="0"/>
                    </a:p>
                  </a:txBody>
                  <a:tcPr>
                    <a:solidFill>
                      <a:schemeClr val="bg2">
                        <a:lumMod val="50000"/>
                      </a:schemeClr>
                    </a:solidFill>
                  </a:tcPr>
                </a:tc>
              </a:tr>
              <a:tr h="406498">
                <a:tc>
                  <a:txBody>
                    <a:bodyPr/>
                    <a:lstStyle/>
                    <a:p>
                      <a:r>
                        <a:rPr lang="en-US" dirty="0" smtClean="0"/>
                        <a:t>Planning Board Draft Sent to Council</a:t>
                      </a:r>
                      <a:endParaRPr lang="en-US" dirty="0"/>
                    </a:p>
                  </a:txBody>
                  <a:tcPr>
                    <a:solidFill>
                      <a:schemeClr val="bg2">
                        <a:lumMod val="90000"/>
                      </a:schemeClr>
                    </a:solidFill>
                  </a:tcPr>
                </a:tc>
                <a:tc>
                  <a:txBody>
                    <a:bodyPr/>
                    <a:lstStyle/>
                    <a:p>
                      <a:pPr algn="ctr"/>
                      <a:r>
                        <a:rPr lang="en-US" dirty="0" smtClean="0"/>
                        <a:t>7/25</a:t>
                      </a:r>
                      <a:endParaRPr lang="en-US" dirty="0"/>
                    </a:p>
                  </a:txBody>
                  <a:tcPr>
                    <a:solidFill>
                      <a:schemeClr val="bg2">
                        <a:lumMod val="90000"/>
                      </a:schemeClr>
                    </a:solidFill>
                  </a:tcPr>
                </a:tc>
              </a:tr>
              <a:tr h="406498">
                <a:tc>
                  <a:txBody>
                    <a:bodyPr/>
                    <a:lstStyle/>
                    <a:p>
                      <a:r>
                        <a:rPr lang="en-US" dirty="0" smtClean="0"/>
                        <a:t>Fiscal Impact Analysis </a:t>
                      </a:r>
                      <a:endParaRPr lang="en-US" dirty="0"/>
                    </a:p>
                  </a:txBody>
                  <a:tcPr>
                    <a:solidFill>
                      <a:schemeClr val="bg2">
                        <a:lumMod val="90000"/>
                      </a:schemeClr>
                    </a:solidFill>
                  </a:tcPr>
                </a:tc>
                <a:tc>
                  <a:txBody>
                    <a:bodyPr/>
                    <a:lstStyle/>
                    <a:p>
                      <a:pPr algn="ctr"/>
                      <a:r>
                        <a:rPr lang="en-US" dirty="0" smtClean="0"/>
                        <a:t>Mid September</a:t>
                      </a:r>
                      <a:endParaRPr lang="en-US" dirty="0"/>
                    </a:p>
                  </a:txBody>
                  <a:tcPr>
                    <a:solidFill>
                      <a:schemeClr val="bg2">
                        <a:lumMod val="90000"/>
                      </a:schemeClr>
                    </a:solidFill>
                  </a:tcPr>
                </a:tc>
              </a:tr>
              <a:tr h="406498">
                <a:tc>
                  <a:txBody>
                    <a:bodyPr/>
                    <a:lstStyle/>
                    <a:p>
                      <a:r>
                        <a:rPr lang="en-US" dirty="0" smtClean="0"/>
                        <a:t>Departmental Comments to DGS </a:t>
                      </a:r>
                      <a:endParaRPr lang="en-US" dirty="0"/>
                    </a:p>
                  </a:txBody>
                  <a:tcPr>
                    <a:solidFill>
                      <a:schemeClr val="bg2">
                        <a:lumMod val="90000"/>
                      </a:schemeClr>
                    </a:solidFill>
                  </a:tcPr>
                </a:tc>
                <a:tc>
                  <a:txBody>
                    <a:bodyPr/>
                    <a:lstStyle/>
                    <a:p>
                      <a:pPr algn="ctr"/>
                      <a:r>
                        <a:rPr lang="en-US" dirty="0" smtClean="0"/>
                        <a:t>9/6</a:t>
                      </a:r>
                      <a:endParaRPr lang="en-US" dirty="0"/>
                    </a:p>
                  </a:txBody>
                  <a:tcPr>
                    <a:solidFill>
                      <a:schemeClr val="bg2">
                        <a:lumMod val="90000"/>
                      </a:schemeClr>
                    </a:solidFill>
                  </a:tcPr>
                </a:tc>
              </a:tr>
              <a:tr h="406498">
                <a:tc>
                  <a:txBody>
                    <a:bodyPr/>
                    <a:lstStyle/>
                    <a:p>
                      <a:r>
                        <a:rPr lang="en-US" dirty="0" smtClean="0"/>
                        <a:t>Draft to County Executive</a:t>
                      </a:r>
                      <a:endParaRPr lang="en-US" dirty="0"/>
                    </a:p>
                  </a:txBody>
                  <a:tcPr>
                    <a:solidFill>
                      <a:schemeClr val="bg2">
                        <a:lumMod val="90000"/>
                      </a:schemeClr>
                    </a:solidFill>
                  </a:tcPr>
                </a:tc>
                <a:tc>
                  <a:txBody>
                    <a:bodyPr/>
                    <a:lstStyle/>
                    <a:p>
                      <a:pPr algn="ctr"/>
                      <a:r>
                        <a:rPr lang="en-US" dirty="0" smtClean="0"/>
                        <a:t>Mid September</a:t>
                      </a:r>
                      <a:endParaRPr lang="en-US" dirty="0"/>
                    </a:p>
                  </a:txBody>
                  <a:tcPr>
                    <a:solidFill>
                      <a:schemeClr val="bg2">
                        <a:lumMod val="90000"/>
                      </a:schemeClr>
                    </a:solidFill>
                  </a:tcPr>
                </a:tc>
              </a:tr>
              <a:tr h="406498">
                <a:tc>
                  <a:txBody>
                    <a:bodyPr/>
                    <a:lstStyle/>
                    <a:p>
                      <a:r>
                        <a:rPr lang="en-US" dirty="0" smtClean="0"/>
                        <a:t>Council Public Hearings </a:t>
                      </a:r>
                      <a:endParaRPr lang="en-US" dirty="0"/>
                    </a:p>
                  </a:txBody>
                  <a:tcPr>
                    <a:solidFill>
                      <a:schemeClr val="bg2">
                        <a:lumMod val="90000"/>
                      </a:schemeClr>
                    </a:solidFill>
                  </a:tcPr>
                </a:tc>
                <a:tc>
                  <a:txBody>
                    <a:bodyPr/>
                    <a:lstStyle/>
                    <a:p>
                      <a:pPr algn="ctr"/>
                      <a:r>
                        <a:rPr lang="en-US" dirty="0" smtClean="0"/>
                        <a:t>9/24 &amp; 26</a:t>
                      </a:r>
                      <a:endParaRPr lang="en-US" dirty="0"/>
                    </a:p>
                  </a:txBody>
                  <a:tcPr>
                    <a:solidFill>
                      <a:schemeClr val="bg2">
                        <a:lumMod val="90000"/>
                      </a:schemeClr>
                    </a:solidFill>
                  </a:tcPr>
                </a:tc>
              </a:tr>
              <a:tr h="406498">
                <a:tc>
                  <a:txBody>
                    <a:bodyPr/>
                    <a:lstStyle/>
                    <a:p>
                      <a:r>
                        <a:rPr lang="en-US" dirty="0" smtClean="0"/>
                        <a:t>Council T&amp;E Committee Work Sessions </a:t>
                      </a:r>
                      <a:endParaRPr lang="en-US" dirty="0"/>
                    </a:p>
                  </a:txBody>
                  <a:tcPr>
                    <a:solidFill>
                      <a:schemeClr val="bg2">
                        <a:lumMod val="90000"/>
                      </a:schemeClr>
                    </a:solidFill>
                  </a:tcPr>
                </a:tc>
                <a:tc>
                  <a:txBody>
                    <a:bodyPr/>
                    <a:lstStyle/>
                    <a:p>
                      <a:pPr algn="ctr"/>
                      <a:r>
                        <a:rPr lang="en-US" dirty="0" smtClean="0"/>
                        <a:t>October</a:t>
                      </a:r>
                      <a:endParaRPr lang="en-US" dirty="0"/>
                    </a:p>
                  </a:txBody>
                  <a:tcPr>
                    <a:solidFill>
                      <a:schemeClr val="bg2">
                        <a:lumMod val="90000"/>
                      </a:schemeClr>
                    </a:solidFill>
                  </a:tcPr>
                </a:tc>
              </a:tr>
              <a:tr h="701626">
                <a:tc>
                  <a:txBody>
                    <a:bodyPr/>
                    <a:lstStyle/>
                    <a:p>
                      <a:r>
                        <a:rPr lang="en-US" dirty="0" smtClean="0"/>
                        <a:t>Council Resolution Approving the Planning Board Draft as Amended </a:t>
                      </a:r>
                      <a:endParaRPr lang="en-US" dirty="0"/>
                    </a:p>
                  </a:txBody>
                  <a:tcPr>
                    <a:solidFill>
                      <a:schemeClr val="bg2">
                        <a:lumMod val="90000"/>
                      </a:schemeClr>
                    </a:solidFill>
                  </a:tcPr>
                </a:tc>
                <a:tc>
                  <a:txBody>
                    <a:bodyPr/>
                    <a:lstStyle/>
                    <a:p>
                      <a:pPr algn="ctr"/>
                      <a:r>
                        <a:rPr lang="en-US" dirty="0" smtClean="0"/>
                        <a:t>Winter</a:t>
                      </a:r>
                      <a:r>
                        <a:rPr lang="en-US" baseline="0" dirty="0" smtClean="0"/>
                        <a:t> 2014</a:t>
                      </a:r>
                      <a:endParaRPr lang="en-US" dirty="0"/>
                    </a:p>
                  </a:txBody>
                  <a:tcPr>
                    <a:solidFill>
                      <a:schemeClr val="bg2">
                        <a:lumMod val="90000"/>
                      </a:schemeClr>
                    </a:solidFill>
                  </a:tcPr>
                </a:tc>
              </a:tr>
              <a:tr h="701626">
                <a:tc>
                  <a:txBody>
                    <a:bodyPr/>
                    <a:lstStyle/>
                    <a:p>
                      <a:r>
                        <a:rPr lang="en-US" dirty="0" smtClean="0"/>
                        <a:t>Maryland-National Capital Park and Planning Commission Adoption</a:t>
                      </a:r>
                      <a:endParaRPr lang="en-US" dirty="0"/>
                    </a:p>
                  </a:txBody>
                  <a:tcPr>
                    <a:solidFill>
                      <a:schemeClr val="bg2">
                        <a:lumMod val="90000"/>
                      </a:schemeClr>
                    </a:solidFill>
                  </a:tcPr>
                </a:tc>
                <a:tc>
                  <a:txBody>
                    <a:bodyPr/>
                    <a:lstStyle/>
                    <a:p>
                      <a:pPr algn="ctr"/>
                      <a:r>
                        <a:rPr lang="en-US" dirty="0" smtClean="0"/>
                        <a:t>Spring 2014</a:t>
                      </a:r>
                      <a:endParaRPr lang="en-US" dirty="0"/>
                    </a:p>
                  </a:txBody>
                  <a:tcPr>
                    <a:solidFill>
                      <a:schemeClr val="bg2">
                        <a:lumMod val="90000"/>
                      </a:schemeClr>
                    </a:solidFill>
                  </a:tcPr>
                </a:tc>
              </a:tr>
            </a:tbl>
          </a:graphicData>
        </a:graphic>
      </p:graphicFrame>
    </p:spTree>
    <p:extLst>
      <p:ext uri="{BB962C8B-B14F-4D97-AF65-F5344CB8AC3E}">
        <p14:creationId xmlns:p14="http://schemas.microsoft.com/office/powerpoint/2010/main" val="2624976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style>
          <a:lnRef idx="0">
            <a:schemeClr val="accent3"/>
          </a:lnRef>
          <a:fillRef idx="3">
            <a:schemeClr val="accent3"/>
          </a:fillRef>
          <a:effectRef idx="3">
            <a:schemeClr val="accent3"/>
          </a:effectRef>
          <a:fontRef idx="minor">
            <a:schemeClr val="lt1"/>
          </a:fontRef>
        </p:style>
        <p:txBody>
          <a:bodyPr>
            <a:noAutofit/>
          </a:bodyPr>
          <a:lstStyle/>
          <a:p>
            <a:r>
              <a:rPr lang="en-US" sz="3600" dirty="0" smtClean="0"/>
              <a:t>How Do We Compare to Other BRT Initiatives in the US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2486291"/>
              </p:ext>
            </p:extLst>
          </p:nvPr>
        </p:nvGraphicFramePr>
        <p:xfrm>
          <a:off x="457200" y="1447800"/>
          <a:ext cx="8153399" cy="5194425"/>
        </p:xfrm>
        <a:graphic>
          <a:graphicData uri="http://schemas.openxmlformats.org/drawingml/2006/table">
            <a:tbl>
              <a:tblPr firstRow="1" bandRow="1">
                <a:tableStyleId>{5C22544A-7EE6-4342-B048-85BDC9FD1C3A}</a:tableStyleId>
              </a:tblPr>
              <a:tblGrid>
                <a:gridCol w="1760384"/>
                <a:gridCol w="1262786"/>
                <a:gridCol w="1099335"/>
                <a:gridCol w="1557391"/>
                <a:gridCol w="1190946"/>
                <a:gridCol w="1282557"/>
              </a:tblGrid>
              <a:tr h="398413">
                <a:tc gridSpan="6">
                  <a:txBody>
                    <a:bodyPr/>
                    <a:lstStyle/>
                    <a:p>
                      <a:pPr algn="ctr"/>
                      <a:r>
                        <a:rPr lang="en-US" sz="2400" dirty="0" smtClean="0">
                          <a:solidFill>
                            <a:schemeClr val="bg1"/>
                          </a:solidFill>
                        </a:rPr>
                        <a:t>Bus</a:t>
                      </a:r>
                      <a:r>
                        <a:rPr lang="en-US" sz="2400" dirty="0" smtClean="0"/>
                        <a:t> </a:t>
                      </a:r>
                      <a:r>
                        <a:rPr lang="en-US" sz="2400" dirty="0" smtClean="0">
                          <a:solidFill>
                            <a:schemeClr val="bg1"/>
                          </a:solidFill>
                        </a:rPr>
                        <a:t>Rapid</a:t>
                      </a:r>
                      <a:r>
                        <a:rPr lang="en-US" sz="2400" dirty="0" smtClean="0"/>
                        <a:t> </a:t>
                      </a:r>
                      <a:r>
                        <a:rPr lang="en-US" sz="2400" dirty="0" smtClean="0">
                          <a:solidFill>
                            <a:schemeClr val="bg1"/>
                          </a:solidFill>
                        </a:rPr>
                        <a:t>Transit</a:t>
                      </a:r>
                      <a:r>
                        <a:rPr lang="en-US" sz="2400" dirty="0" smtClean="0"/>
                        <a:t> </a:t>
                      </a:r>
                      <a:r>
                        <a:rPr lang="en-US" sz="2400" dirty="0" smtClean="0">
                          <a:solidFill>
                            <a:schemeClr val="bg1"/>
                          </a:solidFill>
                        </a:rPr>
                        <a:t>Around</a:t>
                      </a:r>
                      <a:r>
                        <a:rPr lang="en-US" sz="2400" baseline="0" dirty="0" smtClean="0"/>
                        <a:t> </a:t>
                      </a:r>
                      <a:r>
                        <a:rPr lang="en-US" sz="2400" baseline="0" dirty="0" smtClean="0">
                          <a:solidFill>
                            <a:schemeClr val="bg1"/>
                          </a:solidFill>
                        </a:rPr>
                        <a:t>the</a:t>
                      </a:r>
                      <a:r>
                        <a:rPr lang="en-US" sz="2400" baseline="0" dirty="0" smtClean="0"/>
                        <a:t> </a:t>
                      </a:r>
                      <a:r>
                        <a:rPr lang="en-US" sz="2400" baseline="0" dirty="0" smtClean="0">
                          <a:solidFill>
                            <a:schemeClr val="bg1"/>
                          </a:solidFill>
                        </a:rPr>
                        <a:t>Country</a:t>
                      </a:r>
                      <a:endParaRPr lang="en-US" sz="2400" dirty="0">
                        <a:solidFill>
                          <a:schemeClr val="bg1"/>
                        </a:solidFill>
                      </a:endParaRPr>
                    </a:p>
                  </a:txBody>
                  <a:tcPr>
                    <a:blipFill>
                      <a:blip r:embed="rId3"/>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7778">
                <a:tc>
                  <a:txBody>
                    <a:bodyPr/>
                    <a:lstStyle/>
                    <a:p>
                      <a:pPr algn="ctr"/>
                      <a:r>
                        <a:rPr lang="en-US" sz="1600" b="1" dirty="0" smtClean="0"/>
                        <a:t>System</a:t>
                      </a:r>
                      <a:endParaRPr lang="en-US" sz="1600" b="1" dirty="0"/>
                    </a:p>
                  </a:txBody>
                  <a:tcPr>
                    <a:solidFill>
                      <a:schemeClr val="bg2">
                        <a:lumMod val="90000"/>
                      </a:schemeClr>
                    </a:solidFill>
                  </a:tcPr>
                </a:tc>
                <a:tc>
                  <a:txBody>
                    <a:bodyPr/>
                    <a:lstStyle/>
                    <a:p>
                      <a:pPr algn="ctr"/>
                      <a:r>
                        <a:rPr lang="en-US" sz="1600" b="1" dirty="0" smtClean="0"/>
                        <a:t>Start</a:t>
                      </a:r>
                      <a:r>
                        <a:rPr lang="en-US" sz="1600" b="1" baseline="0" dirty="0" smtClean="0"/>
                        <a:t> Date</a:t>
                      </a:r>
                      <a:endParaRPr lang="en-US" sz="1600" b="1" dirty="0"/>
                    </a:p>
                  </a:txBody>
                  <a:tcPr>
                    <a:solidFill>
                      <a:schemeClr val="bg2">
                        <a:lumMod val="90000"/>
                      </a:schemeClr>
                    </a:solidFill>
                  </a:tcPr>
                </a:tc>
                <a:tc>
                  <a:txBody>
                    <a:bodyPr/>
                    <a:lstStyle/>
                    <a:p>
                      <a:pPr algn="ctr"/>
                      <a:r>
                        <a:rPr lang="en-US" sz="1600" b="1" dirty="0" smtClean="0"/>
                        <a:t>Length (miles)</a:t>
                      </a:r>
                      <a:endParaRPr lang="en-US" sz="1600" b="1" dirty="0"/>
                    </a:p>
                  </a:txBody>
                  <a:tcPr>
                    <a:solidFill>
                      <a:schemeClr val="bg2">
                        <a:lumMod val="90000"/>
                      </a:schemeClr>
                    </a:solidFill>
                  </a:tcPr>
                </a:tc>
                <a:tc>
                  <a:txBody>
                    <a:bodyPr/>
                    <a:lstStyle/>
                    <a:p>
                      <a:pPr algn="ctr"/>
                      <a:r>
                        <a:rPr lang="en-US" sz="1600" b="1" dirty="0" smtClean="0"/>
                        <a:t>Avg. Daily Ridership</a:t>
                      </a:r>
                      <a:endParaRPr lang="en-US" sz="1600" b="1" dirty="0"/>
                    </a:p>
                  </a:txBody>
                  <a:tcPr>
                    <a:solidFill>
                      <a:schemeClr val="bg2">
                        <a:lumMod val="90000"/>
                      </a:schemeClr>
                    </a:solidFill>
                  </a:tcPr>
                </a:tc>
                <a:tc>
                  <a:txBody>
                    <a:bodyPr/>
                    <a:lstStyle/>
                    <a:p>
                      <a:pPr algn="ctr"/>
                      <a:r>
                        <a:rPr lang="en-US" sz="1600" b="1" dirty="0" smtClean="0">
                          <a:solidFill>
                            <a:schemeClr val="tx1"/>
                          </a:solidFill>
                        </a:rPr>
                        <a:t>Stations</a:t>
                      </a:r>
                      <a:endParaRPr lang="en-US" sz="1600" b="1" dirty="0">
                        <a:solidFill>
                          <a:schemeClr val="tx1"/>
                        </a:solidFill>
                      </a:endParaRPr>
                    </a:p>
                  </a:txBody>
                  <a:tcPr>
                    <a:solidFill>
                      <a:schemeClr val="bg2">
                        <a:lumMod val="90000"/>
                      </a:schemeClr>
                    </a:solidFill>
                  </a:tcPr>
                </a:tc>
                <a:tc>
                  <a:txBody>
                    <a:bodyPr/>
                    <a:lstStyle/>
                    <a:p>
                      <a:pPr algn="ctr"/>
                      <a:r>
                        <a:rPr lang="en-US" sz="1600" b="1" dirty="0" smtClean="0"/>
                        <a:t>Cost millions </a:t>
                      </a:r>
                      <a:endParaRPr lang="en-US" sz="1600" b="1" dirty="0"/>
                    </a:p>
                  </a:txBody>
                  <a:tcPr>
                    <a:solidFill>
                      <a:schemeClr val="bg2">
                        <a:lumMod val="90000"/>
                      </a:schemeClr>
                    </a:solidFill>
                  </a:tcPr>
                </a:tc>
              </a:tr>
              <a:tr h="265608">
                <a:tc>
                  <a:txBody>
                    <a:bodyPr/>
                    <a:lstStyle/>
                    <a:p>
                      <a:r>
                        <a:rPr lang="en-US" sz="1400" baseline="0" dirty="0" smtClean="0"/>
                        <a:t>Los Angles County Metro </a:t>
                      </a:r>
                      <a:r>
                        <a:rPr lang="en-US" sz="1400" dirty="0" smtClean="0"/>
                        <a:t>Orange line</a:t>
                      </a:r>
                      <a:endParaRPr lang="en-US" sz="1400" dirty="0"/>
                    </a:p>
                  </a:txBody>
                  <a:tcPr>
                    <a:solidFill>
                      <a:schemeClr val="bg2">
                        <a:lumMod val="90000"/>
                      </a:schemeClr>
                    </a:solidFill>
                  </a:tcPr>
                </a:tc>
                <a:tc>
                  <a:txBody>
                    <a:bodyPr/>
                    <a:lstStyle/>
                    <a:p>
                      <a:pPr algn="ctr"/>
                      <a:r>
                        <a:rPr lang="en-US" sz="1400" dirty="0" smtClean="0"/>
                        <a:t>2005</a:t>
                      </a:r>
                      <a:endParaRPr lang="en-US" sz="1400" dirty="0"/>
                    </a:p>
                  </a:txBody>
                  <a:tcPr>
                    <a:solidFill>
                      <a:schemeClr val="bg2">
                        <a:lumMod val="90000"/>
                      </a:schemeClr>
                    </a:solidFill>
                  </a:tcPr>
                </a:tc>
                <a:tc>
                  <a:txBody>
                    <a:bodyPr/>
                    <a:lstStyle/>
                    <a:p>
                      <a:pPr algn="ctr"/>
                      <a:r>
                        <a:rPr lang="en-US" sz="1400" dirty="0" smtClean="0"/>
                        <a:t>18</a:t>
                      </a:r>
                      <a:endParaRPr lang="en-US" sz="1400" dirty="0"/>
                    </a:p>
                  </a:txBody>
                  <a:tcPr>
                    <a:solidFill>
                      <a:schemeClr val="bg2">
                        <a:lumMod val="90000"/>
                      </a:schemeClr>
                    </a:solidFill>
                  </a:tcPr>
                </a:tc>
                <a:tc>
                  <a:txBody>
                    <a:bodyPr/>
                    <a:lstStyle/>
                    <a:p>
                      <a:pPr algn="ctr"/>
                      <a:r>
                        <a:rPr lang="en-US" sz="1400" dirty="0" smtClean="0"/>
                        <a:t>21,800</a:t>
                      </a:r>
                      <a:endParaRPr lang="en-US" sz="1400" dirty="0"/>
                    </a:p>
                  </a:txBody>
                  <a:tcPr>
                    <a:solidFill>
                      <a:schemeClr val="bg2">
                        <a:lumMod val="90000"/>
                      </a:schemeClr>
                    </a:solidFill>
                  </a:tcPr>
                </a:tc>
                <a:tc>
                  <a:txBody>
                    <a:bodyPr/>
                    <a:lstStyle/>
                    <a:p>
                      <a:pPr algn="ctr"/>
                      <a:r>
                        <a:rPr lang="en-US" sz="1400" dirty="0" smtClean="0"/>
                        <a:t>18</a:t>
                      </a:r>
                      <a:endParaRPr lang="en-US" sz="1400" dirty="0"/>
                    </a:p>
                  </a:txBody>
                  <a:tcPr>
                    <a:solidFill>
                      <a:schemeClr val="bg2">
                        <a:lumMod val="90000"/>
                      </a:schemeClr>
                    </a:solidFill>
                  </a:tcPr>
                </a:tc>
                <a:tc>
                  <a:txBody>
                    <a:bodyPr/>
                    <a:lstStyle/>
                    <a:p>
                      <a:pPr algn="ctr"/>
                      <a:r>
                        <a:rPr lang="en-US" sz="1400" dirty="0" smtClean="0"/>
                        <a:t>349</a:t>
                      </a:r>
                      <a:endParaRPr lang="en-US" sz="1400" dirty="0"/>
                    </a:p>
                  </a:txBody>
                  <a:tcPr>
                    <a:solidFill>
                      <a:schemeClr val="bg2">
                        <a:lumMod val="90000"/>
                      </a:schemeClr>
                    </a:solidFill>
                  </a:tcPr>
                </a:tc>
              </a:tr>
              <a:tr h="265608">
                <a:tc>
                  <a:txBody>
                    <a:bodyPr/>
                    <a:lstStyle/>
                    <a:p>
                      <a:r>
                        <a:rPr lang="en-US" sz="1400" dirty="0" smtClean="0"/>
                        <a:t>Los</a:t>
                      </a:r>
                      <a:r>
                        <a:rPr lang="en-US" sz="1400" baseline="0" dirty="0" smtClean="0"/>
                        <a:t> Angles County </a:t>
                      </a:r>
                      <a:r>
                        <a:rPr lang="en-US" sz="1400" dirty="0" smtClean="0"/>
                        <a:t>Metro Silver Line</a:t>
                      </a:r>
                    </a:p>
                  </a:txBody>
                  <a:tcPr>
                    <a:solidFill>
                      <a:schemeClr val="bg2">
                        <a:lumMod val="90000"/>
                      </a:schemeClr>
                    </a:solidFill>
                  </a:tcPr>
                </a:tc>
                <a:tc>
                  <a:txBody>
                    <a:bodyPr/>
                    <a:lstStyle/>
                    <a:p>
                      <a:pPr algn="ctr"/>
                      <a:r>
                        <a:rPr lang="en-US" sz="1400" dirty="0" smtClean="0"/>
                        <a:t>2009</a:t>
                      </a:r>
                      <a:endParaRPr lang="en-US" sz="1400" dirty="0"/>
                    </a:p>
                  </a:txBody>
                  <a:tcPr>
                    <a:solidFill>
                      <a:schemeClr val="bg2">
                        <a:lumMod val="90000"/>
                      </a:schemeClr>
                    </a:solidFill>
                  </a:tcPr>
                </a:tc>
                <a:tc>
                  <a:txBody>
                    <a:bodyPr/>
                    <a:lstStyle/>
                    <a:p>
                      <a:pPr algn="ctr"/>
                      <a:r>
                        <a:rPr lang="en-US" sz="1400" dirty="0" smtClean="0"/>
                        <a:t>26</a:t>
                      </a:r>
                      <a:endParaRPr lang="en-US" sz="1400" dirty="0"/>
                    </a:p>
                  </a:txBody>
                  <a:tcPr>
                    <a:solidFill>
                      <a:schemeClr val="bg2">
                        <a:lumMod val="90000"/>
                      </a:schemeClr>
                    </a:solidFill>
                  </a:tcPr>
                </a:tc>
                <a:tc>
                  <a:txBody>
                    <a:bodyPr/>
                    <a:lstStyle/>
                    <a:p>
                      <a:pPr algn="ctr"/>
                      <a:r>
                        <a:rPr lang="en-US" sz="1400" dirty="0" smtClean="0"/>
                        <a:t>13,765</a:t>
                      </a:r>
                      <a:endParaRPr lang="en-US" sz="1400" dirty="0"/>
                    </a:p>
                  </a:txBody>
                  <a:tcPr>
                    <a:solidFill>
                      <a:schemeClr val="bg2">
                        <a:lumMod val="90000"/>
                      </a:schemeClr>
                    </a:solidFill>
                  </a:tcPr>
                </a:tc>
                <a:tc>
                  <a:txBody>
                    <a:bodyPr/>
                    <a:lstStyle/>
                    <a:p>
                      <a:pPr algn="ctr"/>
                      <a:r>
                        <a:rPr lang="en-US" sz="1400" dirty="0" smtClean="0"/>
                        <a:t>9</a:t>
                      </a:r>
                      <a:endParaRPr lang="en-US" sz="1400" dirty="0"/>
                    </a:p>
                  </a:txBody>
                  <a:tcPr>
                    <a:solidFill>
                      <a:schemeClr val="bg2">
                        <a:lumMod val="90000"/>
                      </a:schemeClr>
                    </a:solidFill>
                  </a:tcPr>
                </a:tc>
                <a:tc>
                  <a:txBody>
                    <a:bodyPr/>
                    <a:lstStyle/>
                    <a:p>
                      <a:pPr algn="ctr"/>
                      <a:r>
                        <a:rPr lang="en-US" sz="1400" dirty="0" smtClean="0"/>
                        <a:t>210</a:t>
                      </a:r>
                      <a:endParaRPr lang="en-US" sz="1400" dirty="0"/>
                    </a:p>
                  </a:txBody>
                  <a:tcPr>
                    <a:solidFill>
                      <a:schemeClr val="bg2">
                        <a:lumMod val="90000"/>
                      </a:schemeClr>
                    </a:solidFill>
                  </a:tcPr>
                </a:tc>
              </a:tr>
              <a:tr h="411480">
                <a:tc>
                  <a:txBody>
                    <a:bodyPr/>
                    <a:lstStyle/>
                    <a:p>
                      <a:r>
                        <a:rPr lang="en-US" sz="1400" dirty="0" smtClean="0"/>
                        <a:t>Everett,</a:t>
                      </a:r>
                      <a:r>
                        <a:rPr lang="en-US" sz="1400" baseline="0" dirty="0" smtClean="0"/>
                        <a:t> WA </a:t>
                      </a:r>
                      <a:r>
                        <a:rPr lang="en-US" sz="1400" dirty="0" smtClean="0"/>
                        <a:t>Swift BRT</a:t>
                      </a:r>
                    </a:p>
                  </a:txBody>
                  <a:tcPr>
                    <a:solidFill>
                      <a:schemeClr val="bg2">
                        <a:lumMod val="90000"/>
                      </a:schemeClr>
                    </a:solidFill>
                  </a:tcPr>
                </a:tc>
                <a:tc>
                  <a:txBody>
                    <a:bodyPr/>
                    <a:lstStyle/>
                    <a:p>
                      <a:pPr algn="ctr"/>
                      <a:r>
                        <a:rPr lang="en-US" sz="1400" dirty="0" smtClean="0"/>
                        <a:t>2009</a:t>
                      </a:r>
                      <a:endParaRPr lang="en-US" sz="1400" dirty="0"/>
                    </a:p>
                  </a:txBody>
                  <a:tcPr>
                    <a:solidFill>
                      <a:schemeClr val="bg2">
                        <a:lumMod val="90000"/>
                      </a:schemeClr>
                    </a:solidFill>
                  </a:tcPr>
                </a:tc>
                <a:tc>
                  <a:txBody>
                    <a:bodyPr/>
                    <a:lstStyle/>
                    <a:p>
                      <a:pPr algn="ctr"/>
                      <a:r>
                        <a:rPr lang="en-US" sz="1400" dirty="0" smtClean="0"/>
                        <a:t>16.7</a:t>
                      </a:r>
                      <a:endParaRPr lang="en-US" sz="1400" dirty="0"/>
                    </a:p>
                  </a:txBody>
                  <a:tcPr>
                    <a:solidFill>
                      <a:schemeClr val="bg2">
                        <a:lumMod val="90000"/>
                      </a:schemeClr>
                    </a:solidFill>
                  </a:tcPr>
                </a:tc>
                <a:tc>
                  <a:txBody>
                    <a:bodyPr/>
                    <a:lstStyle/>
                    <a:p>
                      <a:pPr algn="ctr"/>
                      <a:r>
                        <a:rPr lang="en-US" sz="1400" dirty="0" smtClean="0"/>
                        <a:t>2,660</a:t>
                      </a:r>
                      <a:endParaRPr lang="en-US" sz="1400" dirty="0"/>
                    </a:p>
                  </a:txBody>
                  <a:tcPr>
                    <a:solidFill>
                      <a:schemeClr val="bg2">
                        <a:lumMod val="90000"/>
                      </a:schemeClr>
                    </a:solidFill>
                  </a:tcPr>
                </a:tc>
                <a:tc>
                  <a:txBody>
                    <a:bodyPr/>
                    <a:lstStyle/>
                    <a:p>
                      <a:pPr algn="ctr"/>
                      <a:r>
                        <a:rPr lang="en-US" sz="1400" dirty="0" smtClean="0"/>
                        <a:t>12 </a:t>
                      </a:r>
                      <a:endParaRPr lang="en-US" sz="1400" dirty="0"/>
                    </a:p>
                  </a:txBody>
                  <a:tcPr>
                    <a:solidFill>
                      <a:schemeClr val="bg2">
                        <a:lumMod val="90000"/>
                      </a:schemeClr>
                    </a:solidFill>
                  </a:tcPr>
                </a:tc>
                <a:tc>
                  <a:txBody>
                    <a:bodyPr/>
                    <a:lstStyle/>
                    <a:p>
                      <a:pPr algn="ctr"/>
                      <a:r>
                        <a:rPr lang="en-US" sz="1400" dirty="0" smtClean="0"/>
                        <a:t>29</a:t>
                      </a:r>
                      <a:endParaRPr lang="en-US" sz="1400" dirty="0"/>
                    </a:p>
                  </a:txBody>
                  <a:tcPr>
                    <a:solidFill>
                      <a:schemeClr val="bg2">
                        <a:lumMod val="90000"/>
                      </a:schemeClr>
                    </a:solidFill>
                  </a:tcPr>
                </a:tc>
              </a:tr>
              <a:tr h="451534">
                <a:tc>
                  <a:txBody>
                    <a:bodyPr/>
                    <a:lstStyle/>
                    <a:p>
                      <a:r>
                        <a:rPr lang="en-US" sz="1400" dirty="0" smtClean="0"/>
                        <a:t>Eugene, OR</a:t>
                      </a:r>
                      <a:r>
                        <a:rPr lang="en-US" sz="1400" baseline="0" dirty="0" smtClean="0"/>
                        <a:t> </a:t>
                      </a:r>
                      <a:r>
                        <a:rPr lang="en-US" sz="1400" dirty="0" smtClean="0"/>
                        <a:t>Emerald Express Green Line</a:t>
                      </a:r>
                      <a:endParaRPr lang="en-US" sz="1400" dirty="0"/>
                    </a:p>
                  </a:txBody>
                  <a:tcPr>
                    <a:solidFill>
                      <a:schemeClr val="bg2">
                        <a:lumMod val="90000"/>
                      </a:schemeClr>
                    </a:solidFill>
                  </a:tcPr>
                </a:tc>
                <a:tc>
                  <a:txBody>
                    <a:bodyPr/>
                    <a:lstStyle/>
                    <a:p>
                      <a:pPr algn="ctr"/>
                      <a:r>
                        <a:rPr lang="en-US" sz="1400" dirty="0" smtClean="0"/>
                        <a:t>2007</a:t>
                      </a:r>
                      <a:endParaRPr lang="en-US" sz="1400" dirty="0"/>
                    </a:p>
                  </a:txBody>
                  <a:tcPr>
                    <a:solidFill>
                      <a:schemeClr val="bg2">
                        <a:lumMod val="90000"/>
                      </a:schemeClr>
                    </a:solidFill>
                  </a:tcPr>
                </a:tc>
                <a:tc>
                  <a:txBody>
                    <a:bodyPr/>
                    <a:lstStyle/>
                    <a:p>
                      <a:pPr algn="ctr"/>
                      <a:r>
                        <a:rPr lang="en-US" sz="1400" dirty="0" smtClean="0"/>
                        <a:t>4</a:t>
                      </a:r>
                      <a:endParaRPr lang="en-US" sz="1400" dirty="0"/>
                    </a:p>
                  </a:txBody>
                  <a:tcPr>
                    <a:solidFill>
                      <a:schemeClr val="bg2">
                        <a:lumMod val="90000"/>
                      </a:schemeClr>
                    </a:solidFill>
                  </a:tcPr>
                </a:tc>
                <a:tc>
                  <a:txBody>
                    <a:bodyPr/>
                    <a:lstStyle/>
                    <a:p>
                      <a:pPr algn="ctr"/>
                      <a:r>
                        <a:rPr lang="en-US" sz="1400" dirty="0" smtClean="0"/>
                        <a:t>4,700</a:t>
                      </a:r>
                      <a:endParaRPr lang="en-US" sz="1400" dirty="0"/>
                    </a:p>
                  </a:txBody>
                  <a:tcPr>
                    <a:solidFill>
                      <a:schemeClr val="bg2">
                        <a:lumMod val="90000"/>
                      </a:schemeClr>
                    </a:solidFill>
                  </a:tcPr>
                </a:tc>
                <a:tc>
                  <a:txBody>
                    <a:bodyPr/>
                    <a:lstStyle/>
                    <a:p>
                      <a:pPr algn="ctr"/>
                      <a:r>
                        <a:rPr lang="en-US" sz="1400" dirty="0" smtClean="0"/>
                        <a:t>10</a:t>
                      </a:r>
                      <a:endParaRPr lang="en-US" sz="1400" dirty="0"/>
                    </a:p>
                  </a:txBody>
                  <a:tcPr>
                    <a:solidFill>
                      <a:schemeClr val="bg2">
                        <a:lumMod val="90000"/>
                      </a:schemeClr>
                    </a:solidFill>
                  </a:tcPr>
                </a:tc>
                <a:tc>
                  <a:txBody>
                    <a:bodyPr/>
                    <a:lstStyle/>
                    <a:p>
                      <a:pPr algn="ctr"/>
                      <a:r>
                        <a:rPr lang="en-US" sz="1400" dirty="0" smtClean="0"/>
                        <a:t>31</a:t>
                      </a:r>
                      <a:endParaRPr lang="en-US" sz="1400" dirty="0"/>
                    </a:p>
                  </a:txBody>
                  <a:tcPr>
                    <a:solidFill>
                      <a:schemeClr val="bg2">
                        <a:lumMod val="90000"/>
                      </a:schemeClr>
                    </a:solidFill>
                  </a:tcPr>
                </a:tc>
              </a:tr>
              <a:tr h="265608">
                <a:tc>
                  <a:txBody>
                    <a:bodyPr/>
                    <a:lstStyle/>
                    <a:p>
                      <a:r>
                        <a:rPr lang="en-US" sz="1400" dirty="0" smtClean="0"/>
                        <a:t>Hartford, CT</a:t>
                      </a:r>
                      <a:r>
                        <a:rPr lang="en-US" sz="1400" baseline="0" dirty="0" smtClean="0"/>
                        <a:t> </a:t>
                      </a:r>
                      <a:r>
                        <a:rPr lang="en-US" sz="1400" baseline="0" dirty="0" err="1" smtClean="0"/>
                        <a:t>Fastrack</a:t>
                      </a:r>
                      <a:endParaRPr lang="en-US" sz="1400" dirty="0"/>
                    </a:p>
                  </a:txBody>
                  <a:tcPr>
                    <a:solidFill>
                      <a:schemeClr val="bg2">
                        <a:lumMod val="90000"/>
                      </a:schemeClr>
                    </a:solidFill>
                  </a:tcPr>
                </a:tc>
                <a:tc>
                  <a:txBody>
                    <a:bodyPr/>
                    <a:lstStyle/>
                    <a:p>
                      <a:pPr algn="ctr"/>
                      <a:r>
                        <a:rPr lang="en-US" sz="1400" dirty="0" smtClean="0"/>
                        <a:t>2014</a:t>
                      </a:r>
                      <a:endParaRPr lang="en-US" sz="1400" dirty="0"/>
                    </a:p>
                  </a:txBody>
                  <a:tcPr>
                    <a:solidFill>
                      <a:schemeClr val="bg2">
                        <a:lumMod val="90000"/>
                      </a:schemeClr>
                    </a:solidFill>
                  </a:tcPr>
                </a:tc>
                <a:tc>
                  <a:txBody>
                    <a:bodyPr/>
                    <a:lstStyle/>
                    <a:p>
                      <a:pPr algn="ctr"/>
                      <a:r>
                        <a:rPr lang="en-US" sz="1400" dirty="0" smtClean="0"/>
                        <a:t>9.4</a:t>
                      </a:r>
                      <a:endParaRPr lang="en-US" sz="1400" dirty="0"/>
                    </a:p>
                  </a:txBody>
                  <a:tcPr>
                    <a:solidFill>
                      <a:schemeClr val="bg2">
                        <a:lumMod val="90000"/>
                      </a:schemeClr>
                    </a:solidFill>
                  </a:tcPr>
                </a:tc>
                <a:tc>
                  <a:txBody>
                    <a:bodyPr/>
                    <a:lstStyle/>
                    <a:p>
                      <a:pPr algn="ctr"/>
                      <a:r>
                        <a:rPr lang="en-US" sz="1400" dirty="0" smtClean="0"/>
                        <a:t>16,000</a:t>
                      </a:r>
                      <a:endParaRPr lang="en-US" sz="1400" dirty="0"/>
                    </a:p>
                  </a:txBody>
                  <a:tcPr>
                    <a:solidFill>
                      <a:schemeClr val="bg2">
                        <a:lumMod val="90000"/>
                      </a:schemeClr>
                    </a:solidFill>
                  </a:tcPr>
                </a:tc>
                <a:tc>
                  <a:txBody>
                    <a:bodyPr/>
                    <a:lstStyle/>
                    <a:p>
                      <a:pPr algn="ctr"/>
                      <a:r>
                        <a:rPr lang="en-US" sz="1400" dirty="0" smtClean="0"/>
                        <a:t>11</a:t>
                      </a:r>
                      <a:endParaRPr lang="en-US" sz="1400" dirty="0"/>
                    </a:p>
                  </a:txBody>
                  <a:tcPr>
                    <a:solidFill>
                      <a:schemeClr val="bg2">
                        <a:lumMod val="90000"/>
                      </a:schemeClr>
                    </a:solidFill>
                  </a:tcPr>
                </a:tc>
                <a:tc>
                  <a:txBody>
                    <a:bodyPr/>
                    <a:lstStyle/>
                    <a:p>
                      <a:pPr algn="ctr"/>
                      <a:r>
                        <a:rPr lang="en-US" sz="1400" smtClean="0"/>
                        <a:t>275</a:t>
                      </a:r>
                      <a:endParaRPr lang="en-US" sz="1400" dirty="0"/>
                    </a:p>
                  </a:txBody>
                  <a:tcPr>
                    <a:solidFill>
                      <a:schemeClr val="bg2">
                        <a:lumMod val="90000"/>
                      </a:schemeClr>
                    </a:solidFill>
                  </a:tcPr>
                </a:tc>
              </a:tr>
              <a:tr h="265608">
                <a:tc>
                  <a:txBody>
                    <a:bodyPr/>
                    <a:lstStyle/>
                    <a:p>
                      <a:r>
                        <a:rPr lang="en-US" sz="1400" dirty="0" smtClean="0"/>
                        <a:t>Salt Lake City MAX</a:t>
                      </a:r>
                      <a:endParaRPr lang="en-US" sz="1400" dirty="0"/>
                    </a:p>
                  </a:txBody>
                  <a:tcPr>
                    <a:solidFill>
                      <a:schemeClr val="bg2">
                        <a:lumMod val="90000"/>
                      </a:schemeClr>
                    </a:solidFill>
                  </a:tcPr>
                </a:tc>
                <a:tc>
                  <a:txBody>
                    <a:bodyPr/>
                    <a:lstStyle/>
                    <a:p>
                      <a:pPr algn="ctr"/>
                      <a:r>
                        <a:rPr lang="en-US" sz="1400" dirty="0" smtClean="0"/>
                        <a:t>2008</a:t>
                      </a:r>
                      <a:endParaRPr lang="en-US" sz="1400" dirty="0"/>
                    </a:p>
                  </a:txBody>
                  <a:tcPr>
                    <a:solidFill>
                      <a:schemeClr val="bg2">
                        <a:lumMod val="90000"/>
                      </a:schemeClr>
                    </a:solidFill>
                  </a:tcPr>
                </a:tc>
                <a:tc>
                  <a:txBody>
                    <a:bodyPr/>
                    <a:lstStyle/>
                    <a:p>
                      <a:pPr algn="ctr"/>
                      <a:r>
                        <a:rPr lang="en-US" sz="1400" dirty="0" smtClean="0"/>
                        <a:t>10</a:t>
                      </a:r>
                      <a:endParaRPr lang="en-US" sz="1400" dirty="0"/>
                    </a:p>
                  </a:txBody>
                  <a:tcPr>
                    <a:solidFill>
                      <a:schemeClr val="bg2">
                        <a:lumMod val="90000"/>
                      </a:schemeClr>
                    </a:solidFill>
                  </a:tcPr>
                </a:tc>
                <a:tc>
                  <a:txBody>
                    <a:bodyPr/>
                    <a:lstStyle/>
                    <a:p>
                      <a:pPr algn="ctr"/>
                      <a:r>
                        <a:rPr lang="en-US" sz="1400" dirty="0" smtClean="0"/>
                        <a:t>4,100</a:t>
                      </a:r>
                      <a:endParaRPr lang="en-US" sz="1400" dirty="0"/>
                    </a:p>
                  </a:txBody>
                  <a:tcPr>
                    <a:solidFill>
                      <a:schemeClr val="bg2">
                        <a:lumMod val="90000"/>
                      </a:schemeClr>
                    </a:solidFill>
                  </a:tcPr>
                </a:tc>
                <a:tc>
                  <a:txBody>
                    <a:bodyPr/>
                    <a:lstStyle/>
                    <a:p>
                      <a:pPr algn="ctr"/>
                      <a:r>
                        <a:rPr lang="en-US" sz="1400" dirty="0" smtClean="0"/>
                        <a:t>13</a:t>
                      </a:r>
                      <a:endParaRPr lang="en-US" sz="1400" dirty="0"/>
                    </a:p>
                  </a:txBody>
                  <a:tcPr>
                    <a:solidFill>
                      <a:schemeClr val="bg2">
                        <a:lumMod val="90000"/>
                      </a:schemeClr>
                    </a:solidFill>
                  </a:tcPr>
                </a:tc>
                <a:tc>
                  <a:txBody>
                    <a:bodyPr/>
                    <a:lstStyle/>
                    <a:p>
                      <a:pPr algn="ctr"/>
                      <a:r>
                        <a:rPr lang="en-US" sz="1400" dirty="0" smtClean="0"/>
                        <a:t>7</a:t>
                      </a:r>
                      <a:endParaRPr lang="en-US" sz="1400" dirty="0"/>
                    </a:p>
                  </a:txBody>
                  <a:tcPr>
                    <a:solidFill>
                      <a:schemeClr val="bg2">
                        <a:lumMod val="90000"/>
                      </a:schemeClr>
                    </a:solidFill>
                  </a:tcPr>
                </a:tc>
              </a:tr>
              <a:tr h="527515">
                <a:tc>
                  <a:txBody>
                    <a:bodyPr/>
                    <a:lstStyle/>
                    <a:p>
                      <a:r>
                        <a:rPr lang="en-US" sz="1400" dirty="0" smtClean="0"/>
                        <a:t>Cleveland, </a:t>
                      </a:r>
                      <a:r>
                        <a:rPr lang="en-US" sz="1400" dirty="0" err="1" smtClean="0"/>
                        <a:t>Healthline</a:t>
                      </a:r>
                      <a:r>
                        <a:rPr lang="en-US" sz="1400" dirty="0" smtClean="0"/>
                        <a:t> BRT </a:t>
                      </a:r>
                      <a:endParaRPr lang="en-US" sz="1400" dirty="0"/>
                    </a:p>
                  </a:txBody>
                  <a:tcPr>
                    <a:solidFill>
                      <a:schemeClr val="bg2">
                        <a:lumMod val="90000"/>
                      </a:schemeClr>
                    </a:solidFill>
                  </a:tcPr>
                </a:tc>
                <a:tc>
                  <a:txBody>
                    <a:bodyPr/>
                    <a:lstStyle/>
                    <a:p>
                      <a:pPr algn="ctr"/>
                      <a:r>
                        <a:rPr lang="en-US" sz="1400" dirty="0" smtClean="0"/>
                        <a:t>2008</a:t>
                      </a:r>
                      <a:endParaRPr lang="en-US" sz="1400" dirty="0"/>
                    </a:p>
                  </a:txBody>
                  <a:tcPr>
                    <a:solidFill>
                      <a:schemeClr val="bg2">
                        <a:lumMod val="90000"/>
                      </a:schemeClr>
                    </a:solidFill>
                  </a:tcPr>
                </a:tc>
                <a:tc>
                  <a:txBody>
                    <a:bodyPr/>
                    <a:lstStyle/>
                    <a:p>
                      <a:pPr algn="ctr"/>
                      <a:r>
                        <a:rPr lang="en-US" sz="1400" dirty="0" smtClean="0"/>
                        <a:t>9.4</a:t>
                      </a:r>
                      <a:endParaRPr lang="en-US" sz="1400" dirty="0"/>
                    </a:p>
                  </a:txBody>
                  <a:tcPr>
                    <a:solidFill>
                      <a:schemeClr val="bg2">
                        <a:lumMod val="90000"/>
                      </a:schemeClr>
                    </a:solidFill>
                  </a:tcPr>
                </a:tc>
                <a:tc>
                  <a:txBody>
                    <a:bodyPr/>
                    <a:lstStyle/>
                    <a:p>
                      <a:pPr algn="ctr"/>
                      <a:r>
                        <a:rPr lang="en-US" sz="1400" dirty="0" smtClean="0"/>
                        <a:t>14,300</a:t>
                      </a:r>
                      <a:endParaRPr lang="en-US" sz="1400" dirty="0"/>
                    </a:p>
                  </a:txBody>
                  <a:tcPr>
                    <a:solidFill>
                      <a:schemeClr val="bg2">
                        <a:lumMod val="90000"/>
                      </a:schemeClr>
                    </a:solidFill>
                  </a:tcPr>
                </a:tc>
                <a:tc>
                  <a:txBody>
                    <a:bodyPr/>
                    <a:lstStyle/>
                    <a:p>
                      <a:pPr algn="ctr"/>
                      <a:r>
                        <a:rPr lang="en-US" sz="1400" dirty="0" smtClean="0"/>
                        <a:t>42</a:t>
                      </a:r>
                      <a:endParaRPr lang="en-US" sz="1400" dirty="0"/>
                    </a:p>
                  </a:txBody>
                  <a:tcPr>
                    <a:solidFill>
                      <a:schemeClr val="bg2">
                        <a:lumMod val="90000"/>
                      </a:schemeClr>
                    </a:solidFill>
                  </a:tcPr>
                </a:tc>
                <a:tc>
                  <a:txBody>
                    <a:bodyPr/>
                    <a:lstStyle/>
                    <a:p>
                      <a:pPr algn="ctr"/>
                      <a:r>
                        <a:rPr lang="en-US" sz="1400" dirty="0" smtClean="0"/>
                        <a:t>197</a:t>
                      </a:r>
                      <a:endParaRPr lang="en-US" sz="1400" dirty="0"/>
                    </a:p>
                  </a:txBody>
                  <a:tcPr>
                    <a:solidFill>
                      <a:schemeClr val="bg2">
                        <a:lumMod val="90000"/>
                      </a:schemeClr>
                    </a:solidFill>
                  </a:tcPr>
                </a:tc>
              </a:tr>
              <a:tr h="527515">
                <a:tc>
                  <a:txBody>
                    <a:bodyPr/>
                    <a:lstStyle/>
                    <a:p>
                      <a:r>
                        <a:rPr lang="en-US" sz="1400" dirty="0" smtClean="0"/>
                        <a:t>Corridor</a:t>
                      </a:r>
                      <a:r>
                        <a:rPr lang="en-US" sz="1400" baseline="0" dirty="0" smtClean="0"/>
                        <a:t> Cities </a:t>
                      </a:r>
                      <a:r>
                        <a:rPr lang="en-US" sz="1400" baseline="0" dirty="0" err="1" smtClean="0"/>
                        <a:t>Transitway</a:t>
                      </a:r>
                      <a:r>
                        <a:rPr lang="en-US" sz="1400" baseline="0" dirty="0" smtClean="0"/>
                        <a:t> Phase I</a:t>
                      </a:r>
                      <a:endParaRPr lang="en-US" sz="1400" dirty="0"/>
                    </a:p>
                  </a:txBody>
                  <a:tcPr>
                    <a:solidFill>
                      <a:schemeClr val="bg2">
                        <a:lumMod val="90000"/>
                      </a:schemeClr>
                    </a:solidFill>
                  </a:tcPr>
                </a:tc>
                <a:tc>
                  <a:txBody>
                    <a:bodyPr/>
                    <a:lstStyle/>
                    <a:p>
                      <a:pPr algn="ctr"/>
                      <a:r>
                        <a:rPr lang="en-US" sz="1400" dirty="0" smtClean="0"/>
                        <a:t>2020</a:t>
                      </a:r>
                      <a:endParaRPr lang="en-US" sz="1400" dirty="0"/>
                    </a:p>
                  </a:txBody>
                  <a:tcPr>
                    <a:solidFill>
                      <a:schemeClr val="bg2">
                        <a:lumMod val="90000"/>
                      </a:schemeClr>
                    </a:solidFill>
                  </a:tcPr>
                </a:tc>
                <a:tc>
                  <a:txBody>
                    <a:bodyPr/>
                    <a:lstStyle/>
                    <a:p>
                      <a:pPr algn="ctr"/>
                      <a:r>
                        <a:rPr lang="en-US" sz="1400" dirty="0" smtClean="0"/>
                        <a:t>9.5</a:t>
                      </a:r>
                      <a:endParaRPr lang="en-US" sz="1400" dirty="0"/>
                    </a:p>
                  </a:txBody>
                  <a:tcPr>
                    <a:solidFill>
                      <a:schemeClr val="bg2">
                        <a:lumMod val="90000"/>
                      </a:schemeClr>
                    </a:solidFill>
                  </a:tcPr>
                </a:tc>
                <a:tc>
                  <a:txBody>
                    <a:bodyPr/>
                    <a:lstStyle/>
                    <a:p>
                      <a:pPr algn="ctr"/>
                      <a:r>
                        <a:rPr lang="en-US" sz="1400" dirty="0" smtClean="0"/>
                        <a:t>35,000</a:t>
                      </a:r>
                      <a:endParaRPr lang="en-US" sz="1400" dirty="0"/>
                    </a:p>
                  </a:txBody>
                  <a:tcPr>
                    <a:solidFill>
                      <a:schemeClr val="bg2">
                        <a:lumMod val="90000"/>
                      </a:schemeClr>
                    </a:solidFill>
                  </a:tcPr>
                </a:tc>
                <a:tc>
                  <a:txBody>
                    <a:bodyPr/>
                    <a:lstStyle/>
                    <a:p>
                      <a:pPr algn="ctr"/>
                      <a:r>
                        <a:rPr lang="en-US" sz="1400" dirty="0" smtClean="0"/>
                        <a:t>12</a:t>
                      </a:r>
                      <a:endParaRPr lang="en-US" sz="1400" dirty="0"/>
                    </a:p>
                  </a:txBody>
                  <a:tcPr>
                    <a:solidFill>
                      <a:schemeClr val="bg2">
                        <a:lumMod val="90000"/>
                      </a:schemeClr>
                    </a:solidFill>
                  </a:tcPr>
                </a:tc>
                <a:tc>
                  <a:txBody>
                    <a:bodyPr/>
                    <a:lstStyle/>
                    <a:p>
                      <a:pPr algn="ctr"/>
                      <a:r>
                        <a:rPr lang="en-US" sz="1400" dirty="0" smtClean="0"/>
                        <a:t>545</a:t>
                      </a:r>
                      <a:endParaRPr lang="en-US" sz="1400" dirty="0"/>
                    </a:p>
                  </a:txBody>
                  <a:tcPr>
                    <a:solidFill>
                      <a:schemeClr val="bg2">
                        <a:lumMod val="90000"/>
                      </a:schemeClr>
                    </a:solidFill>
                  </a:tcPr>
                </a:tc>
              </a:tr>
              <a:tr h="527515">
                <a:tc>
                  <a:txBody>
                    <a:bodyPr/>
                    <a:lstStyle/>
                    <a:p>
                      <a:r>
                        <a:rPr lang="en-US" sz="1400" b="1" dirty="0" smtClean="0"/>
                        <a:t>Countywide</a:t>
                      </a:r>
                      <a:r>
                        <a:rPr lang="en-US" sz="1400" b="1" baseline="0" dirty="0" smtClean="0"/>
                        <a:t> Transit Corridors FMP</a:t>
                      </a:r>
                      <a:endParaRPr lang="en-US" sz="1400" b="1" dirty="0"/>
                    </a:p>
                  </a:txBody>
                  <a:tcPr>
                    <a:solidFill>
                      <a:schemeClr val="bg2">
                        <a:lumMod val="90000"/>
                      </a:schemeClr>
                    </a:solidFill>
                  </a:tcPr>
                </a:tc>
                <a:tc>
                  <a:txBody>
                    <a:bodyPr/>
                    <a:lstStyle/>
                    <a:p>
                      <a:pPr algn="ctr"/>
                      <a:r>
                        <a:rPr lang="en-US" sz="1400" b="1" dirty="0" smtClean="0"/>
                        <a:t>TBD</a:t>
                      </a:r>
                      <a:endParaRPr lang="en-US" sz="1400" b="1" dirty="0"/>
                    </a:p>
                  </a:txBody>
                  <a:tcPr>
                    <a:solidFill>
                      <a:schemeClr val="bg2">
                        <a:lumMod val="90000"/>
                      </a:schemeClr>
                    </a:solidFill>
                  </a:tcPr>
                </a:tc>
                <a:tc>
                  <a:txBody>
                    <a:bodyPr/>
                    <a:lstStyle/>
                    <a:p>
                      <a:pPr algn="ctr"/>
                      <a:r>
                        <a:rPr lang="en-US" sz="1400" b="1" dirty="0" smtClean="0"/>
                        <a:t>80.6</a:t>
                      </a:r>
                      <a:endParaRPr lang="en-US" sz="1400" b="1" dirty="0"/>
                    </a:p>
                  </a:txBody>
                  <a:tcPr>
                    <a:solidFill>
                      <a:schemeClr val="bg2">
                        <a:lumMod val="90000"/>
                      </a:schemeClr>
                    </a:solidFill>
                  </a:tcPr>
                </a:tc>
                <a:tc>
                  <a:txBody>
                    <a:bodyPr/>
                    <a:lstStyle/>
                    <a:p>
                      <a:pPr algn="ctr"/>
                      <a:r>
                        <a:rPr lang="en-US" sz="1400" b="1" dirty="0" smtClean="0"/>
                        <a:t>174,250</a:t>
                      </a:r>
                      <a:endParaRPr lang="en-US" sz="1400" b="1" dirty="0"/>
                    </a:p>
                  </a:txBody>
                  <a:tcPr>
                    <a:solidFill>
                      <a:schemeClr val="bg2">
                        <a:lumMod val="90000"/>
                      </a:schemeClr>
                    </a:solidFill>
                  </a:tcPr>
                </a:tc>
                <a:tc>
                  <a:txBody>
                    <a:bodyPr/>
                    <a:lstStyle/>
                    <a:p>
                      <a:pPr algn="ctr"/>
                      <a:r>
                        <a:rPr lang="en-US" sz="1400" b="1" dirty="0" smtClean="0"/>
                        <a:t>115</a:t>
                      </a:r>
                      <a:endParaRPr lang="en-US" sz="1400" b="1" dirty="0"/>
                    </a:p>
                  </a:txBody>
                  <a:tcPr>
                    <a:solidFill>
                      <a:schemeClr val="bg2">
                        <a:lumMod val="90000"/>
                      </a:schemeClr>
                    </a:solidFill>
                  </a:tcPr>
                </a:tc>
                <a:tc>
                  <a:txBody>
                    <a:bodyPr/>
                    <a:lstStyle/>
                    <a:p>
                      <a:pPr algn="ctr"/>
                      <a:r>
                        <a:rPr lang="en-US" sz="1400" b="1" dirty="0" smtClean="0"/>
                        <a:t>TBD</a:t>
                      </a:r>
                      <a:endParaRPr lang="en-US" sz="1400" b="1" dirty="0"/>
                    </a:p>
                  </a:txBody>
                  <a:tcPr>
                    <a:solidFill>
                      <a:schemeClr val="bg2">
                        <a:lumMod val="90000"/>
                      </a:schemeClr>
                    </a:solidFill>
                  </a:tcPr>
                </a:tc>
              </a:tr>
            </a:tbl>
          </a:graphicData>
        </a:graphic>
      </p:graphicFrame>
    </p:spTree>
    <p:extLst>
      <p:ext uri="{BB962C8B-B14F-4D97-AF65-F5344CB8AC3E}">
        <p14:creationId xmlns:p14="http://schemas.microsoft.com/office/powerpoint/2010/main" val="773761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a:t>Plan Versus Project</a:t>
            </a:r>
          </a:p>
        </p:txBody>
      </p:sp>
      <p:sp>
        <p:nvSpPr>
          <p:cNvPr id="3" name="Content Placeholder 2"/>
          <p:cNvSpPr>
            <a:spLocks noGrp="1"/>
          </p:cNvSpPr>
          <p:nvPr>
            <p:ph idx="1"/>
          </p:nvPr>
        </p:nvSpPr>
        <p:spPr/>
        <p:txBody>
          <a:bodyPr/>
          <a:lstStyle/>
          <a:p>
            <a:r>
              <a:rPr lang="en-US" dirty="0" smtClean="0"/>
              <a:t>BRT corridors identified </a:t>
            </a:r>
            <a:r>
              <a:rPr lang="en-US" dirty="0"/>
              <a:t>in the Planning Board Draft </a:t>
            </a:r>
            <a:r>
              <a:rPr lang="en-US" dirty="0" smtClean="0"/>
              <a:t>do not automatically become County projects</a:t>
            </a:r>
            <a:r>
              <a:rPr lang="en-US" dirty="0"/>
              <a:t>.</a:t>
            </a:r>
          </a:p>
          <a:p>
            <a:r>
              <a:rPr lang="en-US" dirty="0"/>
              <a:t>A functional master plan addresses systems or policies but does not make land use or zoning recommendations.</a:t>
            </a:r>
          </a:p>
          <a:p>
            <a:r>
              <a:rPr lang="en-US" dirty="0" smtClean="0"/>
              <a:t>BRT </a:t>
            </a:r>
            <a:r>
              <a:rPr lang="en-US" dirty="0"/>
              <a:t>projects </a:t>
            </a:r>
            <a:r>
              <a:rPr lang="en-US" dirty="0" smtClean="0"/>
              <a:t>that are developed </a:t>
            </a:r>
            <a:r>
              <a:rPr lang="en-US" dirty="0"/>
              <a:t>may </a:t>
            </a:r>
            <a:r>
              <a:rPr lang="en-US" dirty="0" smtClean="0"/>
              <a:t>vary from those </a:t>
            </a:r>
            <a:r>
              <a:rPr lang="en-US" dirty="0"/>
              <a:t>outlined in the Plan. </a:t>
            </a:r>
          </a:p>
        </p:txBody>
      </p:sp>
    </p:spTree>
    <p:extLst>
      <p:ext uri="{BB962C8B-B14F-4D97-AF65-F5344CB8AC3E}">
        <p14:creationId xmlns:p14="http://schemas.microsoft.com/office/powerpoint/2010/main" val="309286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a:t>Elements of a BRT System </a:t>
            </a:r>
          </a:p>
        </p:txBody>
      </p:sp>
      <p:sp>
        <p:nvSpPr>
          <p:cNvPr id="3" name="Content Placeholder 2"/>
          <p:cNvSpPr>
            <a:spLocks noGrp="1"/>
          </p:cNvSpPr>
          <p:nvPr>
            <p:ph idx="1"/>
          </p:nvPr>
        </p:nvSpPr>
        <p:spPr>
          <a:xfrm>
            <a:off x="457200" y="1600200"/>
            <a:ext cx="8458200" cy="5029200"/>
          </a:xfrm>
        </p:spPr>
        <p:txBody>
          <a:bodyPr>
            <a:normAutofit/>
          </a:bodyPr>
          <a:lstStyle/>
          <a:p>
            <a:r>
              <a:rPr lang="en-US" sz="1800" b="1" dirty="0"/>
              <a:t>Dedicated Lanes or </a:t>
            </a:r>
            <a:r>
              <a:rPr lang="en-US" sz="1800" b="1" dirty="0" err="1"/>
              <a:t>Busways</a:t>
            </a:r>
            <a:endParaRPr lang="en-US" sz="1800" b="1" dirty="0"/>
          </a:p>
          <a:p>
            <a:r>
              <a:rPr lang="en-US" sz="1800" b="1" dirty="0"/>
              <a:t>Off Board Fare Collection</a:t>
            </a:r>
          </a:p>
          <a:p>
            <a:r>
              <a:rPr lang="en-US" sz="1800" b="1" dirty="0"/>
              <a:t>Specialized Vehicles</a:t>
            </a:r>
          </a:p>
          <a:p>
            <a:r>
              <a:rPr lang="en-US" sz="1800" b="1" dirty="0"/>
              <a:t>Greater Distance Between Stops</a:t>
            </a:r>
          </a:p>
          <a:p>
            <a:r>
              <a:rPr lang="en-US" sz="1800" b="1" dirty="0"/>
              <a:t>Integration With Other Public Transport</a:t>
            </a:r>
          </a:p>
          <a:p>
            <a:r>
              <a:rPr lang="en-US" sz="1800" b="1" dirty="0"/>
              <a:t>Platform </a:t>
            </a:r>
            <a:r>
              <a:rPr lang="en-US" sz="1800" b="1" dirty="0" smtClean="0"/>
              <a:t>Boarding</a:t>
            </a:r>
            <a:endParaRPr lang="en-US" sz="1800" b="1" dirty="0"/>
          </a:p>
          <a:p>
            <a:r>
              <a:rPr lang="en-US" sz="1800" b="1" dirty="0"/>
              <a:t>Transit Signal Priority</a:t>
            </a:r>
          </a:p>
          <a:p>
            <a:r>
              <a:rPr lang="en-US" sz="1800" b="1" dirty="0"/>
              <a:t>Real Time Traveler Information Systems</a:t>
            </a:r>
          </a:p>
          <a:p>
            <a:r>
              <a:rPr lang="en-US" sz="1800" b="1" dirty="0"/>
              <a:t>Branding and Marketing</a:t>
            </a:r>
          </a:p>
          <a:p>
            <a:r>
              <a:rPr lang="en-US" sz="1800" b="1" dirty="0"/>
              <a:t>Bicycle S</a:t>
            </a:r>
            <a:r>
              <a:rPr lang="en-US" sz="1800" b="1" dirty="0" smtClean="0"/>
              <a:t>haring Integration</a:t>
            </a:r>
            <a:endParaRPr lang="en-US" sz="1800" b="1"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4805924"/>
            <a:ext cx="118903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474" y="1676400"/>
            <a:ext cx="26765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3140075"/>
            <a:ext cx="26765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473" y="4603750"/>
            <a:ext cx="26765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8276" y="4603750"/>
            <a:ext cx="1981199" cy="144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157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en-US" sz="3600" dirty="0" smtClean="0"/>
              <a:t>Countywide Transit Corridors Functional Master Plan for Bus Rapid Transit </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Recommends changes and additions to the transportation network.</a:t>
            </a:r>
          </a:p>
          <a:p>
            <a:r>
              <a:rPr lang="en-US" dirty="0" smtClean="0"/>
              <a:t>Supports economic development and mobility goals.</a:t>
            </a:r>
          </a:p>
          <a:p>
            <a:r>
              <a:rPr lang="en-US" dirty="0"/>
              <a:t>I</a:t>
            </a:r>
            <a:r>
              <a:rPr lang="en-US" dirty="0" smtClean="0"/>
              <a:t>dentifies 10 </a:t>
            </a:r>
            <a:r>
              <a:rPr lang="en-US" dirty="0"/>
              <a:t>BRT </a:t>
            </a:r>
            <a:r>
              <a:rPr lang="en-US" dirty="0" smtClean="0"/>
              <a:t>corridors throughout the County.</a:t>
            </a:r>
          </a:p>
          <a:p>
            <a:r>
              <a:rPr lang="en-US" dirty="0" smtClean="0"/>
              <a:t>The BRT network is 80.6 miles in size and includes a variety of BRT treatments.</a:t>
            </a:r>
          </a:p>
          <a:p>
            <a:r>
              <a:rPr lang="en-US" dirty="0" smtClean="0"/>
              <a:t>Does not change current planned land use or zoning.</a:t>
            </a:r>
            <a:endParaRPr lang="en-US" dirty="0"/>
          </a:p>
          <a:p>
            <a:pPr marL="0" indent="0">
              <a:buNone/>
            </a:pPr>
            <a:endParaRPr lang="en-US" dirty="0" smtClean="0"/>
          </a:p>
        </p:txBody>
      </p:sp>
    </p:spTree>
    <p:extLst>
      <p:ext uri="{BB962C8B-B14F-4D97-AF65-F5344CB8AC3E}">
        <p14:creationId xmlns:p14="http://schemas.microsoft.com/office/powerpoint/2010/main" val="2003404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Determining BRT Treatments</a:t>
            </a:r>
            <a:endParaRPr lang="en-US" sz="3600" dirty="0"/>
          </a:p>
        </p:txBody>
      </p:sp>
      <p:sp>
        <p:nvSpPr>
          <p:cNvPr id="3" name="Content Placeholder 2"/>
          <p:cNvSpPr>
            <a:spLocks noGrp="1"/>
          </p:cNvSpPr>
          <p:nvPr>
            <p:ph idx="1"/>
          </p:nvPr>
        </p:nvSpPr>
        <p:spPr>
          <a:xfrm>
            <a:off x="457200" y="1905000"/>
            <a:ext cx="8382000" cy="4191000"/>
          </a:xfrm>
        </p:spPr>
        <p:txBody>
          <a:bodyPr>
            <a:normAutofit/>
          </a:bodyPr>
          <a:lstStyle/>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51915830"/>
              </p:ext>
            </p:extLst>
          </p:nvPr>
        </p:nvGraphicFramePr>
        <p:xfrm>
          <a:off x="457200" y="1905000"/>
          <a:ext cx="8381999" cy="4299996"/>
        </p:xfrm>
        <a:graphic>
          <a:graphicData uri="http://schemas.openxmlformats.org/drawingml/2006/table">
            <a:tbl>
              <a:tblPr firstRow="1" bandRow="1">
                <a:tableStyleId>{5C22544A-7EE6-4342-B048-85BDC9FD1C3A}</a:tableStyleId>
              </a:tblPr>
              <a:tblGrid>
                <a:gridCol w="1447800"/>
                <a:gridCol w="2362200"/>
                <a:gridCol w="3352800"/>
                <a:gridCol w="1219199"/>
              </a:tblGrid>
              <a:tr h="520861">
                <a:tc gridSpan="4">
                  <a:txBody>
                    <a:bodyPr/>
                    <a:lstStyle/>
                    <a:p>
                      <a:pPr algn="ctr"/>
                      <a:r>
                        <a:rPr lang="en-US" sz="2400" dirty="0" smtClean="0"/>
                        <a:t>Plan</a:t>
                      </a:r>
                      <a:r>
                        <a:rPr lang="en-US" sz="2400" baseline="0" dirty="0" smtClean="0"/>
                        <a:t> Thresholds for BRT Lanes</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75000"/>
                      </a:schemeClr>
                    </a:solidFill>
                  </a:tcPr>
                </a:tc>
                <a:tc hMerge="1">
                  <a:txBody>
                    <a:bodyPr/>
                    <a:lstStyle/>
                    <a:p>
                      <a:endParaRPr lang="en-US" dirty="0"/>
                    </a:p>
                  </a:txBody>
                  <a:tcPr/>
                </a:tc>
                <a:tc hMerge="1">
                  <a:txBody>
                    <a:bodyPr/>
                    <a:lstStyle/>
                    <a:p>
                      <a:pPr algn="ct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50000"/>
                      </a:schemeClr>
                    </a:solidFill>
                  </a:tcPr>
                </a:tc>
                <a:tc hMerge="1">
                  <a:txBody>
                    <a:bodyPr/>
                    <a:lstStyle/>
                    <a:p>
                      <a:pPr algn="ct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50000"/>
                      </a:schemeClr>
                    </a:solidFill>
                  </a:tcPr>
                </a:tc>
              </a:tr>
              <a:tr h="729205">
                <a:tc>
                  <a:txBody>
                    <a:bodyPr/>
                    <a:lstStyle/>
                    <a:p>
                      <a:pPr algn="ctr"/>
                      <a:r>
                        <a:rPr lang="en-US" b="1" dirty="0" smtClean="0"/>
                        <a:t>Treatment Level</a:t>
                      </a:r>
                      <a:endParaRPr lang="en-US" b="1" dirty="0"/>
                    </a:p>
                  </a:txBody>
                  <a:tcPr>
                    <a:lnT w="38100" cmpd="sng">
                      <a:noFill/>
                    </a:lnT>
                    <a:solidFill>
                      <a:schemeClr val="accent6">
                        <a:lumMod val="60000"/>
                        <a:lumOff val="40000"/>
                      </a:schemeClr>
                    </a:solidFill>
                  </a:tcPr>
                </a:tc>
                <a:tc>
                  <a:txBody>
                    <a:bodyPr/>
                    <a:lstStyle/>
                    <a:p>
                      <a:pPr algn="l"/>
                      <a:r>
                        <a:rPr lang="en-US" b="1" dirty="0" smtClean="0"/>
                        <a:t>Person Per Peak Hour in the Peak Direction</a:t>
                      </a:r>
                      <a:endParaRPr lang="en-US" b="1" dirty="0"/>
                    </a:p>
                  </a:txBody>
                  <a:tcPr>
                    <a:lnT w="38100" cmpd="sng">
                      <a:noFill/>
                    </a:lnT>
                    <a:solidFill>
                      <a:schemeClr val="accent6">
                        <a:lumMod val="60000"/>
                        <a:lumOff val="40000"/>
                      </a:schemeClr>
                    </a:solidFill>
                  </a:tcPr>
                </a:tc>
                <a:tc>
                  <a:txBody>
                    <a:bodyPr/>
                    <a:lstStyle/>
                    <a:p>
                      <a:pPr algn="l"/>
                      <a:r>
                        <a:rPr lang="en-US" b="1" dirty="0" smtClean="0"/>
                        <a:t>Buses Per Hour</a:t>
                      </a:r>
                      <a:r>
                        <a:rPr lang="en-US" b="1" baseline="0" dirty="0" smtClean="0"/>
                        <a:t> </a:t>
                      </a:r>
                    </a:p>
                    <a:p>
                      <a:pPr algn="l"/>
                      <a:r>
                        <a:rPr lang="en-US" b="1" baseline="0" dirty="0" smtClean="0"/>
                        <a:t>100 passengers per bus</a:t>
                      </a:r>
                      <a:r>
                        <a:rPr lang="en-US" b="1" dirty="0" smtClean="0"/>
                        <a:t> </a:t>
                      </a:r>
                    </a:p>
                    <a:p>
                      <a:pPr algn="l"/>
                      <a:r>
                        <a:rPr lang="en-US" b="1" dirty="0" smtClean="0"/>
                        <a:t>(60’ Bus 57 Seated/63 Standing)</a:t>
                      </a:r>
                      <a:endParaRPr lang="en-US" b="1" dirty="0"/>
                    </a:p>
                  </a:txBody>
                  <a:tcPr>
                    <a:lnT w="38100" cmpd="sng">
                      <a:noFill/>
                    </a:lnT>
                    <a:solidFill>
                      <a:schemeClr val="accent6">
                        <a:lumMod val="60000"/>
                        <a:lumOff val="40000"/>
                      </a:schemeClr>
                    </a:solidFill>
                  </a:tcPr>
                </a:tc>
                <a:tc>
                  <a:txBody>
                    <a:bodyPr/>
                    <a:lstStyle/>
                    <a:p>
                      <a:pPr algn="ctr"/>
                      <a:r>
                        <a:rPr lang="en-US" b="1" dirty="0" smtClean="0"/>
                        <a:t>Headway</a:t>
                      </a:r>
                    </a:p>
                    <a:p>
                      <a:pPr algn="ctr"/>
                      <a:r>
                        <a:rPr lang="en-US" b="1" dirty="0" smtClean="0"/>
                        <a:t>(Minutes)</a:t>
                      </a:r>
                      <a:endParaRPr lang="en-US" b="1" dirty="0"/>
                    </a:p>
                  </a:txBody>
                  <a:tcPr>
                    <a:lnT w="38100" cmpd="sng">
                      <a:noFill/>
                    </a:lnT>
                    <a:solidFill>
                      <a:schemeClr val="accent6">
                        <a:lumMod val="60000"/>
                        <a:lumOff val="40000"/>
                      </a:schemeClr>
                    </a:solidFill>
                  </a:tcPr>
                </a:tc>
              </a:tr>
              <a:tr h="1041722">
                <a:tc>
                  <a:txBody>
                    <a:bodyPr/>
                    <a:lstStyle/>
                    <a:p>
                      <a:pPr algn="ctr"/>
                      <a:r>
                        <a:rPr lang="en-US" b="1" dirty="0" smtClean="0"/>
                        <a:t>Dedicated Lane</a:t>
                      </a:r>
                      <a:endParaRPr lang="en-US" b="1" dirty="0"/>
                    </a:p>
                  </a:txBody>
                  <a:tcPr>
                    <a:solidFill>
                      <a:schemeClr val="accent6">
                        <a:lumMod val="60000"/>
                        <a:lumOff val="40000"/>
                      </a:schemeClr>
                    </a:solidFill>
                  </a:tcPr>
                </a:tc>
                <a:tc>
                  <a:txBody>
                    <a:bodyPr/>
                    <a:lstStyle/>
                    <a:p>
                      <a:pPr algn="ctr"/>
                      <a:r>
                        <a:rPr lang="en-US" dirty="0" smtClean="0"/>
                        <a:t>*1,200</a:t>
                      </a:r>
                    </a:p>
                    <a:p>
                      <a:pPr algn="ctr"/>
                      <a:r>
                        <a:rPr lang="en-US" dirty="0" smtClean="0"/>
                        <a:t>--------------------------</a:t>
                      </a:r>
                    </a:p>
                    <a:p>
                      <a:pPr algn="ctr"/>
                      <a:r>
                        <a:rPr lang="en-US" dirty="0" smtClean="0"/>
                        <a:t>Draft Plan 1,000</a:t>
                      </a:r>
                      <a:endParaRPr lang="en-US" dirty="0"/>
                    </a:p>
                  </a:txBody>
                  <a:tcPr>
                    <a:solidFill>
                      <a:schemeClr val="accent6">
                        <a:lumMod val="60000"/>
                        <a:lumOff val="40000"/>
                      </a:schemeClr>
                    </a:solidFill>
                  </a:tcPr>
                </a:tc>
                <a:tc>
                  <a:txBody>
                    <a:bodyPr/>
                    <a:lstStyle/>
                    <a:p>
                      <a:pPr algn="ctr"/>
                      <a:r>
                        <a:rPr lang="en-US" dirty="0" smtClean="0"/>
                        <a:t>12</a:t>
                      </a:r>
                    </a:p>
                    <a:p>
                      <a:pPr algn="ctr"/>
                      <a:r>
                        <a:rPr lang="en-US" dirty="0" smtClean="0"/>
                        <a:t>--------------------------------</a:t>
                      </a:r>
                    </a:p>
                    <a:p>
                      <a:pPr algn="ctr"/>
                      <a:r>
                        <a:rPr lang="en-US" dirty="0" smtClean="0"/>
                        <a:t>10</a:t>
                      </a:r>
                      <a:endParaRPr lang="en-US" dirty="0"/>
                    </a:p>
                  </a:txBody>
                  <a:tcPr>
                    <a:solidFill>
                      <a:schemeClr val="accent6">
                        <a:lumMod val="60000"/>
                        <a:lumOff val="40000"/>
                      </a:schemeClr>
                    </a:solidFill>
                  </a:tcPr>
                </a:tc>
                <a:tc>
                  <a:txBody>
                    <a:bodyPr/>
                    <a:lstStyle/>
                    <a:p>
                      <a:pPr algn="ctr"/>
                      <a:r>
                        <a:rPr lang="en-US" dirty="0" smtClean="0"/>
                        <a:t>5</a:t>
                      </a:r>
                    </a:p>
                    <a:p>
                      <a:pPr algn="ctr"/>
                      <a:r>
                        <a:rPr lang="en-US" dirty="0" smtClean="0"/>
                        <a:t>--------------</a:t>
                      </a:r>
                    </a:p>
                    <a:p>
                      <a:pPr algn="ctr"/>
                      <a:r>
                        <a:rPr lang="en-US" dirty="0" smtClean="0"/>
                        <a:t>6</a:t>
                      </a:r>
                      <a:endParaRPr lang="en-US" dirty="0"/>
                    </a:p>
                  </a:txBody>
                  <a:tcPr>
                    <a:solidFill>
                      <a:schemeClr val="accent6">
                        <a:lumMod val="60000"/>
                        <a:lumOff val="40000"/>
                      </a:schemeClr>
                    </a:solidFill>
                  </a:tcPr>
                </a:tc>
              </a:tr>
              <a:tr h="1093808">
                <a:tc>
                  <a:txBody>
                    <a:bodyPr/>
                    <a:lstStyle/>
                    <a:p>
                      <a:pPr algn="ctr"/>
                      <a:r>
                        <a:rPr lang="en-US" b="1" dirty="0" smtClean="0"/>
                        <a:t>Median </a:t>
                      </a:r>
                      <a:r>
                        <a:rPr lang="en-US" b="1" dirty="0" err="1" smtClean="0"/>
                        <a:t>Busway</a:t>
                      </a:r>
                      <a:endParaRPr lang="en-US" b="1" dirty="0"/>
                    </a:p>
                  </a:txBody>
                  <a:tcPr>
                    <a:solidFill>
                      <a:schemeClr val="accent6">
                        <a:lumMod val="60000"/>
                        <a:lumOff val="40000"/>
                      </a:schemeClr>
                    </a:solidFill>
                  </a:tcPr>
                </a:tc>
                <a:tc>
                  <a:txBody>
                    <a:bodyPr/>
                    <a:lstStyle/>
                    <a:p>
                      <a:pPr algn="ctr"/>
                      <a:r>
                        <a:rPr lang="en-US" dirty="0" smtClean="0"/>
                        <a:t>*2,400</a:t>
                      </a:r>
                    </a:p>
                    <a:p>
                      <a:pPr algn="ctr"/>
                      <a:r>
                        <a:rPr lang="en-US" dirty="0" smtClean="0"/>
                        <a:t>--------------------------</a:t>
                      </a:r>
                    </a:p>
                    <a:p>
                      <a:pPr algn="ctr"/>
                      <a:r>
                        <a:rPr lang="en-US" dirty="0" smtClean="0"/>
                        <a:t>Draft Plan 1,600</a:t>
                      </a:r>
                      <a:endParaRPr lang="en-US" dirty="0"/>
                    </a:p>
                  </a:txBody>
                  <a:tcPr>
                    <a:solidFill>
                      <a:schemeClr val="accent6">
                        <a:lumMod val="60000"/>
                        <a:lumOff val="40000"/>
                      </a:schemeClr>
                    </a:solidFill>
                  </a:tcPr>
                </a:tc>
                <a:tc>
                  <a:txBody>
                    <a:bodyPr/>
                    <a:lstStyle/>
                    <a:p>
                      <a:pPr algn="ctr"/>
                      <a:r>
                        <a:rPr lang="en-US" dirty="0" smtClean="0"/>
                        <a:t>24</a:t>
                      </a:r>
                    </a:p>
                    <a:p>
                      <a:pPr algn="ctr"/>
                      <a:r>
                        <a:rPr lang="en-US" dirty="0" smtClean="0"/>
                        <a:t>--------------------------------</a:t>
                      </a:r>
                    </a:p>
                    <a:p>
                      <a:pPr algn="ctr"/>
                      <a:r>
                        <a:rPr lang="en-US" dirty="0" smtClean="0"/>
                        <a:t>16</a:t>
                      </a:r>
                      <a:endParaRPr lang="en-US" dirty="0"/>
                    </a:p>
                  </a:txBody>
                  <a:tcPr>
                    <a:solidFill>
                      <a:schemeClr val="accent6">
                        <a:lumMod val="60000"/>
                        <a:lumOff val="40000"/>
                      </a:schemeClr>
                    </a:solidFill>
                  </a:tcPr>
                </a:tc>
                <a:tc>
                  <a:txBody>
                    <a:bodyPr/>
                    <a:lstStyle/>
                    <a:p>
                      <a:pPr algn="ctr"/>
                      <a:r>
                        <a:rPr lang="en-US" dirty="0" smtClean="0"/>
                        <a:t>2.5</a:t>
                      </a:r>
                    </a:p>
                    <a:p>
                      <a:pPr algn="ctr"/>
                      <a:r>
                        <a:rPr lang="en-US" dirty="0" smtClean="0"/>
                        <a:t>--------------</a:t>
                      </a:r>
                    </a:p>
                    <a:p>
                      <a:pPr algn="ctr"/>
                      <a:r>
                        <a:rPr lang="en-US" dirty="0" smtClean="0"/>
                        <a:t>3.75</a:t>
                      </a:r>
                      <a:endParaRPr lang="en-US" dirty="0"/>
                    </a:p>
                  </a:txBody>
                  <a:tcPr>
                    <a:solidFill>
                      <a:schemeClr val="accent6">
                        <a:lumMod val="60000"/>
                        <a:lumOff val="40000"/>
                      </a:schemeClr>
                    </a:solidFill>
                  </a:tcPr>
                </a:tc>
              </a:tr>
              <a:tr h="729205">
                <a:tc gridSpan="4">
                  <a:txBody>
                    <a:bodyPr/>
                    <a:lstStyle/>
                    <a:p>
                      <a:r>
                        <a:rPr lang="en-US" b="1" dirty="0" smtClean="0"/>
                        <a:t>*Transportation Research Board, Transit Capacity and Quality of Service Manual, 2nd Edition</a:t>
                      </a:r>
                      <a:endParaRPr lang="en-US" b="1" dirty="0"/>
                    </a:p>
                  </a:txBody>
                  <a:tcPr>
                    <a:solidFill>
                      <a:schemeClr val="accent6">
                        <a:lumMod val="60000"/>
                        <a:lumOff val="40000"/>
                      </a:schemeClr>
                    </a:solidFill>
                  </a:tcPr>
                </a:tc>
                <a:tc hMerge="1">
                  <a:txBody>
                    <a:bodyPr/>
                    <a:lstStyle/>
                    <a:p>
                      <a:pPr algn="ctr"/>
                      <a:endParaRPr lang="en-US" dirty="0"/>
                    </a:p>
                  </a:txBody>
                  <a:tcPr>
                    <a:solidFill>
                      <a:schemeClr val="accent6">
                        <a:lumMod val="60000"/>
                        <a:lumOff val="40000"/>
                      </a:schemeClr>
                    </a:solidFill>
                  </a:tcPr>
                </a:tc>
                <a:tc hMerge="1">
                  <a:txBody>
                    <a:bodyPr/>
                    <a:lstStyle/>
                    <a:p>
                      <a:pPr algn="ctr"/>
                      <a:endParaRPr lang="en-US" b="1" dirty="0"/>
                    </a:p>
                  </a:txBody>
                  <a:tcPr>
                    <a:solidFill>
                      <a:schemeClr val="accent6">
                        <a:lumMod val="60000"/>
                        <a:lumOff val="40000"/>
                      </a:schemeClr>
                    </a:solidFill>
                  </a:tcPr>
                </a:tc>
                <a:tc hMerge="1">
                  <a:txBody>
                    <a:bodyPr/>
                    <a:lstStyle/>
                    <a:p>
                      <a:pPr algn="ctr"/>
                      <a:endParaRPr lang="en-US"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2797436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Lane Repurposing</a:t>
            </a:r>
            <a:endParaRPr lang="en-US" sz="3600" dirty="0"/>
          </a:p>
        </p:txBody>
      </p:sp>
      <p:sp>
        <p:nvSpPr>
          <p:cNvPr id="3" name="Content Placeholder 2"/>
          <p:cNvSpPr>
            <a:spLocks noGrp="1"/>
          </p:cNvSpPr>
          <p:nvPr>
            <p:ph idx="1"/>
          </p:nvPr>
        </p:nvSpPr>
        <p:spPr>
          <a:xfrm>
            <a:off x="457200" y="1600200"/>
            <a:ext cx="8229600" cy="4419600"/>
          </a:xfrm>
        </p:spPr>
        <p:txBody>
          <a:bodyPr>
            <a:normAutofit lnSpcReduction="10000"/>
          </a:bodyPr>
          <a:lstStyle/>
          <a:p>
            <a:pPr marL="0" indent="0">
              <a:buNone/>
            </a:pPr>
            <a:r>
              <a:rPr lang="en-US" sz="2400" b="1" dirty="0" smtClean="0"/>
              <a:t>Lane Repurposing Test </a:t>
            </a:r>
            <a:r>
              <a:rPr lang="en-US" sz="2400" dirty="0"/>
              <a:t>-- Lane Repurposing Test – When forecast BRT ridership on a roadway is greater than the capacity of a general traffic </a:t>
            </a:r>
            <a:r>
              <a:rPr lang="en-US" sz="2400" dirty="0" smtClean="0"/>
              <a:t>lane.</a:t>
            </a:r>
          </a:p>
          <a:p>
            <a:pPr marL="0" indent="0">
              <a:buNone/>
            </a:pPr>
            <a:endParaRPr lang="en-US" sz="2400" dirty="0" smtClean="0"/>
          </a:p>
          <a:p>
            <a:pPr marL="0" indent="0">
              <a:buNone/>
            </a:pPr>
            <a:r>
              <a:rPr lang="en-US" sz="2400" b="1" dirty="0" smtClean="0"/>
              <a:t>Example</a:t>
            </a:r>
            <a:r>
              <a:rPr lang="en-US" sz="2400" b="1" dirty="0"/>
              <a:t>: MD 355 South </a:t>
            </a:r>
            <a:r>
              <a:rPr lang="en-US" sz="2400" b="1" dirty="0" smtClean="0"/>
              <a:t>Corridor</a:t>
            </a:r>
          </a:p>
          <a:p>
            <a:pPr marL="0" indent="0">
              <a:buNone/>
            </a:pPr>
            <a:r>
              <a:rPr lang="en-US" sz="2400" dirty="0" smtClean="0"/>
              <a:t>MD 355 from I-495 to Friendship Heights Metro has a lane capacity of 800-1550 cars per hour.  </a:t>
            </a:r>
          </a:p>
          <a:p>
            <a:pPr marL="0" indent="0">
              <a:buNone/>
            </a:pPr>
            <a:endParaRPr lang="en-US" sz="2400" dirty="0" smtClean="0"/>
          </a:p>
          <a:p>
            <a:pPr marL="0" indent="0">
              <a:buNone/>
            </a:pPr>
            <a:r>
              <a:rPr lang="en-US" sz="2400" dirty="0" smtClean="0"/>
              <a:t>The </a:t>
            </a:r>
            <a:r>
              <a:rPr lang="en-US" sz="2400" dirty="0"/>
              <a:t>2040 BRT </a:t>
            </a:r>
            <a:r>
              <a:rPr lang="en-US" sz="2400" dirty="0" smtClean="0"/>
              <a:t>forecast states that taking lanes BRT treatments will provide a person throughput capacity of 1,775-2000 persons per hour.</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8433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en-US" sz="3600" dirty="0"/>
              <a:t>Other Recommendations in the Planning Board Draft</a:t>
            </a:r>
          </a:p>
        </p:txBody>
      </p:sp>
      <p:sp>
        <p:nvSpPr>
          <p:cNvPr id="3" name="Content Placeholder 2"/>
          <p:cNvSpPr>
            <a:spLocks noGrp="1"/>
          </p:cNvSpPr>
          <p:nvPr>
            <p:ph idx="1"/>
          </p:nvPr>
        </p:nvSpPr>
        <p:spPr>
          <a:xfrm>
            <a:off x="457200" y="1600200"/>
            <a:ext cx="8229600" cy="4876800"/>
          </a:xfrm>
        </p:spPr>
        <p:txBody>
          <a:bodyPr>
            <a:noAutofit/>
          </a:bodyPr>
          <a:lstStyle/>
          <a:p>
            <a:r>
              <a:rPr lang="en-US" sz="2400" dirty="0"/>
              <a:t>The </a:t>
            </a:r>
            <a:r>
              <a:rPr lang="en-US" sz="2400" dirty="0" smtClean="0"/>
              <a:t>transit </a:t>
            </a:r>
            <a:r>
              <a:rPr lang="en-US" sz="2400" dirty="0"/>
              <a:t>network may evolve over time </a:t>
            </a:r>
            <a:r>
              <a:rPr lang="en-US" sz="2400" dirty="0" smtClean="0"/>
              <a:t>to </a:t>
            </a:r>
            <a:r>
              <a:rPr lang="en-US" sz="2400" dirty="0"/>
              <a:t>meet </a:t>
            </a:r>
            <a:r>
              <a:rPr lang="en-US" sz="2400" dirty="0" smtClean="0"/>
              <a:t>future transit </a:t>
            </a:r>
            <a:r>
              <a:rPr lang="en-US" sz="2400" dirty="0"/>
              <a:t>needs.</a:t>
            </a:r>
          </a:p>
          <a:p>
            <a:r>
              <a:rPr lang="en-US" sz="2400" dirty="0" smtClean="0"/>
              <a:t>Success must be measured </a:t>
            </a:r>
            <a:r>
              <a:rPr lang="en-US" sz="2400" dirty="0"/>
              <a:t>by </a:t>
            </a:r>
            <a:r>
              <a:rPr lang="en-US" sz="2400" dirty="0" smtClean="0"/>
              <a:t>person throughput </a:t>
            </a:r>
            <a:r>
              <a:rPr lang="en-US" sz="2400" dirty="0"/>
              <a:t>not </a:t>
            </a:r>
            <a:r>
              <a:rPr lang="en-US" sz="2400" dirty="0" smtClean="0"/>
              <a:t>vehicle throughput.</a:t>
            </a:r>
            <a:endParaRPr lang="en-US" sz="2400" dirty="0"/>
          </a:p>
          <a:p>
            <a:r>
              <a:rPr lang="en-US" sz="2400" dirty="0" smtClean="0"/>
              <a:t>The Service </a:t>
            </a:r>
            <a:r>
              <a:rPr lang="en-US" sz="2400" dirty="0"/>
              <a:t>Planning and Integration </a:t>
            </a:r>
            <a:r>
              <a:rPr lang="en-US" sz="2400" dirty="0" smtClean="0"/>
              <a:t>Study </a:t>
            </a:r>
            <a:r>
              <a:rPr lang="en-US" sz="2400" dirty="0"/>
              <a:t>will determine </a:t>
            </a:r>
            <a:r>
              <a:rPr lang="en-US" sz="2400" dirty="0" smtClean="0"/>
              <a:t>station locations, size </a:t>
            </a:r>
            <a:r>
              <a:rPr lang="en-US" sz="2400" dirty="0"/>
              <a:t>and </a:t>
            </a:r>
            <a:r>
              <a:rPr lang="en-US" sz="2400" dirty="0" smtClean="0"/>
              <a:t>links to other </a:t>
            </a:r>
            <a:r>
              <a:rPr lang="en-US" sz="2400" dirty="0"/>
              <a:t>transit services.</a:t>
            </a:r>
          </a:p>
          <a:p>
            <a:r>
              <a:rPr lang="en-US" sz="2400" dirty="0"/>
              <a:t>Improvement of existing bicycle and pedestrian facilities near all BRT </a:t>
            </a:r>
            <a:r>
              <a:rPr lang="en-US" sz="2400" dirty="0" smtClean="0"/>
              <a:t>stations.</a:t>
            </a:r>
          </a:p>
          <a:p>
            <a:r>
              <a:rPr lang="en-US" sz="2400" dirty="0"/>
              <a:t>E</a:t>
            </a:r>
            <a:r>
              <a:rPr lang="en-US" sz="2400" dirty="0" smtClean="0"/>
              <a:t>nhanced MARC commuter train services.</a:t>
            </a:r>
          </a:p>
          <a:p>
            <a:pPr marL="0" indent="0">
              <a:buNone/>
            </a:pPr>
            <a:endParaRPr lang="en-US" sz="2400" dirty="0"/>
          </a:p>
        </p:txBody>
      </p:sp>
    </p:spTree>
    <p:extLst>
      <p:ext uri="{BB962C8B-B14F-4D97-AF65-F5344CB8AC3E}">
        <p14:creationId xmlns:p14="http://schemas.microsoft.com/office/powerpoint/2010/main" val="2768137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a:t>Recommended Corridors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4889718"/>
              </p:ext>
            </p:extLst>
          </p:nvPr>
        </p:nvGraphicFramePr>
        <p:xfrm>
          <a:off x="457200" y="1600200"/>
          <a:ext cx="8229600" cy="5054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2000" dirty="0" smtClean="0"/>
                        <a:t>Corridor</a:t>
                      </a:r>
                      <a:endParaRPr lang="en-US" sz="2000" dirty="0"/>
                    </a:p>
                  </a:txBody>
                  <a:tcPr>
                    <a:solidFill>
                      <a:schemeClr val="accent3">
                        <a:lumMod val="75000"/>
                      </a:schemeClr>
                    </a:solidFill>
                  </a:tcPr>
                </a:tc>
                <a:tc>
                  <a:txBody>
                    <a:bodyPr/>
                    <a:lstStyle/>
                    <a:p>
                      <a:pPr algn="ctr"/>
                      <a:r>
                        <a:rPr lang="en-US" sz="2000" dirty="0" smtClean="0"/>
                        <a:t>Corridor</a:t>
                      </a:r>
                      <a:r>
                        <a:rPr lang="en-US" sz="2000" baseline="0" dirty="0" smtClean="0"/>
                        <a:t> Size (directional miles)</a:t>
                      </a:r>
                      <a:endParaRPr lang="en-US" sz="2000" dirty="0"/>
                    </a:p>
                  </a:txBody>
                  <a:tcPr>
                    <a:solidFill>
                      <a:schemeClr val="accent3">
                        <a:lumMod val="75000"/>
                      </a:schemeClr>
                    </a:solidFill>
                  </a:tcPr>
                </a:tc>
                <a:tc>
                  <a:txBody>
                    <a:bodyPr/>
                    <a:lstStyle/>
                    <a:p>
                      <a:pPr algn="ctr"/>
                      <a:r>
                        <a:rPr lang="en-US" sz="2000" dirty="0" smtClean="0"/>
                        <a:t># of Stations</a:t>
                      </a:r>
                      <a:endParaRPr lang="en-US" sz="2000" dirty="0"/>
                    </a:p>
                  </a:txBody>
                  <a:tcPr>
                    <a:solidFill>
                      <a:schemeClr val="accent3">
                        <a:lumMod val="75000"/>
                      </a:schemeClr>
                    </a:solidFill>
                  </a:tcPr>
                </a:tc>
              </a:tr>
              <a:tr h="370840">
                <a:tc>
                  <a:txBody>
                    <a:bodyPr/>
                    <a:lstStyle/>
                    <a:p>
                      <a:pPr marL="0" indent="0">
                        <a:buFont typeface="+mj-lt"/>
                        <a:buNone/>
                      </a:pPr>
                      <a:r>
                        <a:rPr lang="en-US" b="1" dirty="0" smtClean="0"/>
                        <a:t>Georgia Ave North</a:t>
                      </a:r>
                      <a:endParaRPr lang="en-US" b="1" dirty="0"/>
                    </a:p>
                  </a:txBody>
                  <a:tcPr>
                    <a:solidFill>
                      <a:schemeClr val="accent3">
                        <a:lumMod val="60000"/>
                        <a:lumOff val="40000"/>
                      </a:schemeClr>
                    </a:solidFill>
                  </a:tcPr>
                </a:tc>
                <a:tc>
                  <a:txBody>
                    <a:bodyPr/>
                    <a:lstStyle/>
                    <a:p>
                      <a:pPr algn="ctr"/>
                      <a:r>
                        <a:rPr lang="en-US" b="1" dirty="0" smtClean="0"/>
                        <a:t>9.5</a:t>
                      </a:r>
                      <a:endParaRPr lang="en-US" b="1" dirty="0"/>
                    </a:p>
                  </a:txBody>
                  <a:tcPr>
                    <a:solidFill>
                      <a:schemeClr val="accent3">
                        <a:lumMod val="60000"/>
                        <a:lumOff val="40000"/>
                      </a:schemeClr>
                    </a:solidFill>
                  </a:tcPr>
                </a:tc>
                <a:tc>
                  <a:txBody>
                    <a:bodyPr/>
                    <a:lstStyle/>
                    <a:p>
                      <a:pPr algn="ctr"/>
                      <a:r>
                        <a:rPr lang="en-US" b="1" dirty="0" smtClean="0"/>
                        <a:t>13</a:t>
                      </a:r>
                      <a:endParaRPr lang="en-US" b="1" dirty="0"/>
                    </a:p>
                  </a:txBody>
                  <a:tcPr>
                    <a:solidFill>
                      <a:schemeClr val="accent3">
                        <a:lumMod val="60000"/>
                        <a:lumOff val="40000"/>
                      </a:schemeClr>
                    </a:solidFill>
                  </a:tcPr>
                </a:tc>
              </a:tr>
              <a:tr h="370840">
                <a:tc>
                  <a:txBody>
                    <a:bodyPr/>
                    <a:lstStyle/>
                    <a:p>
                      <a:pPr marL="0" indent="0">
                        <a:buFont typeface="+mj-lt"/>
                        <a:buNone/>
                      </a:pPr>
                      <a:r>
                        <a:rPr lang="en-US" b="1" dirty="0" smtClean="0"/>
                        <a:t>Georgia Ave. South</a:t>
                      </a:r>
                      <a:endParaRPr lang="en-US" b="1" dirty="0"/>
                    </a:p>
                  </a:txBody>
                  <a:tcPr>
                    <a:solidFill>
                      <a:schemeClr val="accent3">
                        <a:lumMod val="60000"/>
                        <a:lumOff val="40000"/>
                      </a:schemeClr>
                    </a:solidFill>
                  </a:tcPr>
                </a:tc>
                <a:tc>
                  <a:txBody>
                    <a:bodyPr/>
                    <a:lstStyle/>
                    <a:p>
                      <a:pPr algn="ctr"/>
                      <a:r>
                        <a:rPr lang="en-US" b="1" dirty="0" smtClean="0"/>
                        <a:t>3.7</a:t>
                      </a:r>
                      <a:endParaRPr lang="en-US" b="1" dirty="0"/>
                    </a:p>
                  </a:txBody>
                  <a:tcPr>
                    <a:solidFill>
                      <a:schemeClr val="accent3">
                        <a:lumMod val="60000"/>
                        <a:lumOff val="40000"/>
                      </a:schemeClr>
                    </a:solidFill>
                  </a:tcPr>
                </a:tc>
                <a:tc>
                  <a:txBody>
                    <a:bodyPr/>
                    <a:lstStyle/>
                    <a:p>
                      <a:pPr algn="ctr"/>
                      <a:r>
                        <a:rPr lang="en-US" b="1" dirty="0" smtClean="0"/>
                        <a:t>8</a:t>
                      </a:r>
                      <a:endParaRPr lang="en-US" b="1" dirty="0"/>
                    </a:p>
                  </a:txBody>
                  <a:tcPr>
                    <a:solidFill>
                      <a:schemeClr val="accent3">
                        <a:lumMod val="60000"/>
                        <a:lumOff val="40000"/>
                      </a:schemeClr>
                    </a:solidFill>
                  </a:tcPr>
                </a:tc>
              </a:tr>
              <a:tr h="370840">
                <a:tc>
                  <a:txBody>
                    <a:bodyPr/>
                    <a:lstStyle/>
                    <a:p>
                      <a:r>
                        <a:rPr lang="en-US" b="1" dirty="0" smtClean="0"/>
                        <a:t>MD 355 North </a:t>
                      </a:r>
                      <a:endParaRPr lang="en-US" b="1" dirty="0"/>
                    </a:p>
                  </a:txBody>
                  <a:tcPr>
                    <a:solidFill>
                      <a:schemeClr val="accent3">
                        <a:lumMod val="60000"/>
                        <a:lumOff val="40000"/>
                      </a:schemeClr>
                    </a:solidFill>
                  </a:tcPr>
                </a:tc>
                <a:tc>
                  <a:txBody>
                    <a:bodyPr/>
                    <a:lstStyle/>
                    <a:p>
                      <a:pPr algn="ctr"/>
                      <a:r>
                        <a:rPr lang="en-US" b="1" dirty="0" smtClean="0"/>
                        <a:t>14.1</a:t>
                      </a:r>
                      <a:endParaRPr lang="en-US" b="1" dirty="0"/>
                    </a:p>
                  </a:txBody>
                  <a:tcPr>
                    <a:solidFill>
                      <a:schemeClr val="accent3">
                        <a:lumMod val="60000"/>
                        <a:lumOff val="40000"/>
                      </a:schemeClr>
                    </a:solidFill>
                  </a:tcPr>
                </a:tc>
                <a:tc>
                  <a:txBody>
                    <a:bodyPr/>
                    <a:lstStyle/>
                    <a:p>
                      <a:pPr algn="ctr"/>
                      <a:r>
                        <a:rPr lang="en-US" b="1" dirty="0" smtClean="0"/>
                        <a:t>20</a:t>
                      </a:r>
                      <a:endParaRPr lang="en-US" b="1" dirty="0"/>
                    </a:p>
                  </a:txBody>
                  <a:tcPr>
                    <a:solidFill>
                      <a:schemeClr val="accent3">
                        <a:lumMod val="60000"/>
                        <a:lumOff val="40000"/>
                      </a:schemeClr>
                    </a:solidFill>
                  </a:tcPr>
                </a:tc>
              </a:tr>
              <a:tr h="370840">
                <a:tc>
                  <a:txBody>
                    <a:bodyPr/>
                    <a:lstStyle/>
                    <a:p>
                      <a:r>
                        <a:rPr lang="en-US" b="1" dirty="0" smtClean="0"/>
                        <a:t>MD 355 South</a:t>
                      </a:r>
                      <a:endParaRPr lang="en-US" b="1" dirty="0"/>
                    </a:p>
                  </a:txBody>
                  <a:tcPr>
                    <a:solidFill>
                      <a:schemeClr val="accent3">
                        <a:lumMod val="60000"/>
                        <a:lumOff val="40000"/>
                      </a:schemeClr>
                    </a:solidFill>
                  </a:tcPr>
                </a:tc>
                <a:tc>
                  <a:txBody>
                    <a:bodyPr/>
                    <a:lstStyle/>
                    <a:p>
                      <a:pPr algn="ctr"/>
                      <a:r>
                        <a:rPr lang="en-US" b="1" dirty="0" smtClean="0"/>
                        <a:t>9.3</a:t>
                      </a:r>
                      <a:endParaRPr lang="en-US" b="1" dirty="0"/>
                    </a:p>
                  </a:txBody>
                  <a:tcPr>
                    <a:solidFill>
                      <a:schemeClr val="accent3">
                        <a:lumMod val="60000"/>
                        <a:lumOff val="40000"/>
                      </a:schemeClr>
                    </a:solidFill>
                  </a:tcPr>
                </a:tc>
                <a:tc>
                  <a:txBody>
                    <a:bodyPr/>
                    <a:lstStyle/>
                    <a:p>
                      <a:pPr algn="ctr"/>
                      <a:r>
                        <a:rPr lang="en-US" b="1" dirty="0" smtClean="0"/>
                        <a:t>14</a:t>
                      </a:r>
                      <a:endParaRPr lang="en-US" b="1" dirty="0"/>
                    </a:p>
                  </a:txBody>
                  <a:tcPr>
                    <a:solidFill>
                      <a:schemeClr val="accent3">
                        <a:lumMod val="60000"/>
                        <a:lumOff val="40000"/>
                      </a:schemeClr>
                    </a:solidFill>
                  </a:tcPr>
                </a:tc>
              </a:tr>
              <a:tr h="370840">
                <a:tc>
                  <a:txBody>
                    <a:bodyPr/>
                    <a:lstStyle/>
                    <a:p>
                      <a:r>
                        <a:rPr lang="en-US" b="1" dirty="0" smtClean="0"/>
                        <a:t>New Hampshire Avenue </a:t>
                      </a:r>
                      <a:endParaRPr lang="en-US" b="1" dirty="0"/>
                    </a:p>
                  </a:txBody>
                  <a:tcPr>
                    <a:solidFill>
                      <a:schemeClr val="accent3">
                        <a:lumMod val="60000"/>
                        <a:lumOff val="40000"/>
                      </a:schemeClr>
                    </a:solidFill>
                  </a:tcPr>
                </a:tc>
                <a:tc>
                  <a:txBody>
                    <a:bodyPr/>
                    <a:lstStyle/>
                    <a:p>
                      <a:pPr algn="ctr"/>
                      <a:r>
                        <a:rPr lang="en-US" b="1" dirty="0" smtClean="0"/>
                        <a:t>8.5</a:t>
                      </a:r>
                      <a:endParaRPr lang="en-US" b="1" dirty="0"/>
                    </a:p>
                  </a:txBody>
                  <a:tcPr>
                    <a:solidFill>
                      <a:schemeClr val="accent3">
                        <a:lumMod val="60000"/>
                        <a:lumOff val="40000"/>
                      </a:schemeClr>
                    </a:solidFill>
                  </a:tcPr>
                </a:tc>
                <a:tc>
                  <a:txBody>
                    <a:bodyPr/>
                    <a:lstStyle/>
                    <a:p>
                      <a:pPr algn="ctr"/>
                      <a:r>
                        <a:rPr lang="en-US" b="1" dirty="0" smtClean="0"/>
                        <a:t>12</a:t>
                      </a:r>
                      <a:endParaRPr lang="en-US" b="1" dirty="0"/>
                    </a:p>
                  </a:txBody>
                  <a:tcPr>
                    <a:solidFill>
                      <a:schemeClr val="accent3">
                        <a:lumMod val="60000"/>
                        <a:lumOff val="40000"/>
                      </a:schemeClr>
                    </a:solidFill>
                  </a:tcPr>
                </a:tc>
              </a:tr>
              <a:tr h="645160">
                <a:tc>
                  <a:txBody>
                    <a:bodyPr/>
                    <a:lstStyle/>
                    <a:p>
                      <a:r>
                        <a:rPr lang="en-US" b="1" dirty="0" smtClean="0"/>
                        <a:t>North</a:t>
                      </a:r>
                      <a:r>
                        <a:rPr lang="en-US" b="1" baseline="0" dirty="0" smtClean="0"/>
                        <a:t> </a:t>
                      </a:r>
                      <a:r>
                        <a:rPr lang="en-US" b="1" dirty="0" smtClean="0"/>
                        <a:t>Bethesda </a:t>
                      </a:r>
                      <a:r>
                        <a:rPr lang="en-US" b="1" dirty="0" err="1" smtClean="0"/>
                        <a:t>Transitway</a:t>
                      </a:r>
                      <a:endParaRPr lang="en-US" b="1" dirty="0"/>
                    </a:p>
                  </a:txBody>
                  <a:tcPr>
                    <a:solidFill>
                      <a:schemeClr val="accent3">
                        <a:lumMod val="60000"/>
                        <a:lumOff val="40000"/>
                      </a:schemeClr>
                    </a:solidFill>
                  </a:tcPr>
                </a:tc>
                <a:tc>
                  <a:txBody>
                    <a:bodyPr/>
                    <a:lstStyle/>
                    <a:p>
                      <a:pPr algn="ctr"/>
                      <a:r>
                        <a:rPr lang="en-US" b="1" dirty="0" smtClean="0"/>
                        <a:t>2.7</a:t>
                      </a:r>
                      <a:endParaRPr lang="en-US" b="1" dirty="0"/>
                    </a:p>
                  </a:txBody>
                  <a:tcPr>
                    <a:solidFill>
                      <a:schemeClr val="accent3">
                        <a:lumMod val="60000"/>
                        <a:lumOff val="40000"/>
                      </a:schemeClr>
                    </a:solidFill>
                  </a:tcPr>
                </a:tc>
                <a:tc>
                  <a:txBody>
                    <a:bodyPr/>
                    <a:lstStyle/>
                    <a:p>
                      <a:pPr algn="ctr"/>
                      <a:r>
                        <a:rPr lang="en-US" b="1" dirty="0" smtClean="0"/>
                        <a:t>7</a:t>
                      </a:r>
                      <a:endParaRPr lang="en-US" b="1" dirty="0"/>
                    </a:p>
                  </a:txBody>
                  <a:tcPr>
                    <a:solidFill>
                      <a:schemeClr val="accent3">
                        <a:lumMod val="60000"/>
                        <a:lumOff val="40000"/>
                      </a:schemeClr>
                    </a:solidFill>
                  </a:tcPr>
                </a:tc>
              </a:tr>
              <a:tr h="370840">
                <a:tc>
                  <a:txBody>
                    <a:bodyPr/>
                    <a:lstStyle/>
                    <a:p>
                      <a:r>
                        <a:rPr lang="en-US" b="1" dirty="0" smtClean="0"/>
                        <a:t>Randolph Road </a:t>
                      </a:r>
                      <a:endParaRPr lang="en-US" b="1" dirty="0"/>
                    </a:p>
                  </a:txBody>
                  <a:tcPr>
                    <a:solidFill>
                      <a:schemeClr val="accent3">
                        <a:lumMod val="60000"/>
                        <a:lumOff val="40000"/>
                      </a:schemeClr>
                    </a:solidFill>
                  </a:tcPr>
                </a:tc>
                <a:tc>
                  <a:txBody>
                    <a:bodyPr/>
                    <a:lstStyle/>
                    <a:p>
                      <a:pPr algn="ctr"/>
                      <a:r>
                        <a:rPr lang="en-US" b="1" dirty="0" smtClean="0"/>
                        <a:t>10.1</a:t>
                      </a:r>
                      <a:endParaRPr lang="en-US" b="1" dirty="0"/>
                    </a:p>
                  </a:txBody>
                  <a:tcPr>
                    <a:solidFill>
                      <a:schemeClr val="accent3">
                        <a:lumMod val="60000"/>
                        <a:lumOff val="40000"/>
                      </a:schemeClr>
                    </a:solidFill>
                  </a:tcPr>
                </a:tc>
                <a:tc>
                  <a:txBody>
                    <a:bodyPr/>
                    <a:lstStyle/>
                    <a:p>
                      <a:pPr algn="ctr"/>
                      <a:r>
                        <a:rPr lang="en-US" b="1" dirty="0" smtClean="0"/>
                        <a:t>11</a:t>
                      </a:r>
                      <a:endParaRPr lang="en-US" b="1" dirty="0"/>
                    </a:p>
                  </a:txBody>
                  <a:tcPr>
                    <a:solidFill>
                      <a:schemeClr val="accent3">
                        <a:lumMod val="60000"/>
                        <a:lumOff val="40000"/>
                      </a:schemeClr>
                    </a:solidFill>
                  </a:tcPr>
                </a:tc>
              </a:tr>
              <a:tr h="370840">
                <a:tc>
                  <a:txBody>
                    <a:bodyPr/>
                    <a:lstStyle/>
                    <a:p>
                      <a:r>
                        <a:rPr lang="en-US" b="1" dirty="0" smtClean="0"/>
                        <a:t>University Boulevard </a:t>
                      </a:r>
                      <a:endParaRPr lang="en-US" b="1" dirty="0"/>
                    </a:p>
                  </a:txBody>
                  <a:tcPr>
                    <a:solidFill>
                      <a:schemeClr val="accent3">
                        <a:lumMod val="60000"/>
                        <a:lumOff val="40000"/>
                      </a:schemeClr>
                    </a:solidFill>
                  </a:tcPr>
                </a:tc>
                <a:tc>
                  <a:txBody>
                    <a:bodyPr/>
                    <a:lstStyle/>
                    <a:p>
                      <a:pPr algn="ctr"/>
                      <a:r>
                        <a:rPr lang="en-US" b="1" dirty="0" smtClean="0"/>
                        <a:t>5.5</a:t>
                      </a:r>
                      <a:endParaRPr lang="en-US" b="1" dirty="0"/>
                    </a:p>
                  </a:txBody>
                  <a:tcPr>
                    <a:solidFill>
                      <a:schemeClr val="accent3">
                        <a:lumMod val="60000"/>
                        <a:lumOff val="40000"/>
                      </a:schemeClr>
                    </a:solidFill>
                  </a:tcPr>
                </a:tc>
                <a:tc>
                  <a:txBody>
                    <a:bodyPr/>
                    <a:lstStyle/>
                    <a:p>
                      <a:pPr algn="ctr"/>
                      <a:r>
                        <a:rPr lang="en-US" b="1" dirty="0" smtClean="0"/>
                        <a:t>9</a:t>
                      </a:r>
                      <a:endParaRPr lang="en-US" b="1" dirty="0"/>
                    </a:p>
                  </a:txBody>
                  <a:tcPr>
                    <a:solidFill>
                      <a:schemeClr val="accent3">
                        <a:lumMod val="60000"/>
                        <a:lumOff val="40000"/>
                      </a:schemeClr>
                    </a:solidFill>
                  </a:tcPr>
                </a:tc>
              </a:tr>
              <a:tr h="370840">
                <a:tc>
                  <a:txBody>
                    <a:bodyPr/>
                    <a:lstStyle/>
                    <a:p>
                      <a:r>
                        <a:rPr lang="en-US" b="1" dirty="0" smtClean="0"/>
                        <a:t>US 29 </a:t>
                      </a:r>
                      <a:endParaRPr lang="en-US" b="1" dirty="0"/>
                    </a:p>
                  </a:txBody>
                  <a:tcPr>
                    <a:solidFill>
                      <a:schemeClr val="accent3">
                        <a:lumMod val="60000"/>
                        <a:lumOff val="40000"/>
                      </a:schemeClr>
                    </a:solidFill>
                  </a:tcPr>
                </a:tc>
                <a:tc>
                  <a:txBody>
                    <a:bodyPr/>
                    <a:lstStyle/>
                    <a:p>
                      <a:pPr algn="ctr"/>
                      <a:r>
                        <a:rPr lang="en-US" b="1" dirty="0" smtClean="0"/>
                        <a:t>11.0 </a:t>
                      </a:r>
                      <a:endParaRPr lang="en-US" b="1" dirty="0"/>
                    </a:p>
                  </a:txBody>
                  <a:tcPr>
                    <a:solidFill>
                      <a:schemeClr val="accent3">
                        <a:lumMod val="60000"/>
                        <a:lumOff val="40000"/>
                      </a:schemeClr>
                    </a:solidFill>
                  </a:tcPr>
                </a:tc>
                <a:tc>
                  <a:txBody>
                    <a:bodyPr/>
                    <a:lstStyle/>
                    <a:p>
                      <a:pPr algn="ctr"/>
                      <a:r>
                        <a:rPr lang="en-US" b="1" dirty="0" smtClean="0"/>
                        <a:t>11</a:t>
                      </a:r>
                      <a:endParaRPr lang="en-US" b="1" dirty="0"/>
                    </a:p>
                  </a:txBody>
                  <a:tcPr>
                    <a:solidFill>
                      <a:schemeClr val="accent3">
                        <a:lumMod val="60000"/>
                        <a:lumOff val="40000"/>
                      </a:schemeClr>
                    </a:solidFill>
                  </a:tcPr>
                </a:tc>
              </a:tr>
              <a:tr h="370840">
                <a:tc>
                  <a:txBody>
                    <a:bodyPr/>
                    <a:lstStyle/>
                    <a:p>
                      <a:r>
                        <a:rPr lang="en-US" b="1" dirty="0" err="1" smtClean="0"/>
                        <a:t>Veirs</a:t>
                      </a:r>
                      <a:r>
                        <a:rPr lang="en-US" b="1" dirty="0" smtClean="0"/>
                        <a:t> Mill Road </a:t>
                      </a:r>
                      <a:endParaRPr lang="en-US" b="1" dirty="0"/>
                    </a:p>
                  </a:txBody>
                  <a:tcPr>
                    <a:solidFill>
                      <a:schemeClr val="accent3">
                        <a:lumMod val="60000"/>
                        <a:lumOff val="40000"/>
                      </a:schemeClr>
                    </a:solidFill>
                  </a:tcPr>
                </a:tc>
                <a:tc>
                  <a:txBody>
                    <a:bodyPr/>
                    <a:lstStyle/>
                    <a:p>
                      <a:pPr algn="ctr"/>
                      <a:r>
                        <a:rPr lang="en-US" b="1" dirty="0" smtClean="0"/>
                        <a:t>6.2</a:t>
                      </a:r>
                      <a:endParaRPr lang="en-US" b="1" dirty="0"/>
                    </a:p>
                  </a:txBody>
                  <a:tcPr>
                    <a:solidFill>
                      <a:schemeClr val="accent3">
                        <a:lumMod val="60000"/>
                        <a:lumOff val="40000"/>
                      </a:schemeClr>
                    </a:solidFill>
                  </a:tcPr>
                </a:tc>
                <a:tc>
                  <a:txBody>
                    <a:bodyPr/>
                    <a:lstStyle/>
                    <a:p>
                      <a:pPr algn="ctr"/>
                      <a:r>
                        <a:rPr lang="en-US" b="1" dirty="0" smtClean="0"/>
                        <a:t>11</a:t>
                      </a:r>
                      <a:endParaRPr lang="en-US" b="1" dirty="0"/>
                    </a:p>
                  </a:txBody>
                  <a:tcPr>
                    <a:solidFill>
                      <a:schemeClr val="accent3">
                        <a:lumMod val="60000"/>
                        <a:lumOff val="40000"/>
                      </a:schemeClr>
                    </a:solidFill>
                  </a:tcPr>
                </a:tc>
              </a:tr>
              <a:tr h="370840">
                <a:tc>
                  <a:txBody>
                    <a:bodyPr/>
                    <a:lstStyle/>
                    <a:p>
                      <a:r>
                        <a:rPr lang="en-US" b="1" dirty="0" smtClean="0"/>
                        <a:t>Total</a:t>
                      </a:r>
                      <a:endParaRPr lang="en-US" b="1" dirty="0"/>
                    </a:p>
                  </a:txBody>
                  <a:tcPr>
                    <a:solidFill>
                      <a:schemeClr val="accent3">
                        <a:lumMod val="60000"/>
                        <a:lumOff val="40000"/>
                      </a:schemeClr>
                    </a:solidFill>
                  </a:tcPr>
                </a:tc>
                <a:tc>
                  <a:txBody>
                    <a:bodyPr/>
                    <a:lstStyle/>
                    <a:p>
                      <a:pPr algn="ctr"/>
                      <a:r>
                        <a:rPr lang="en-US" b="1" dirty="0" smtClean="0"/>
                        <a:t>80.6</a:t>
                      </a:r>
                      <a:endParaRPr lang="en-US" b="1" dirty="0"/>
                    </a:p>
                  </a:txBody>
                  <a:tcPr>
                    <a:solidFill>
                      <a:schemeClr val="accent3">
                        <a:lumMod val="60000"/>
                        <a:lumOff val="40000"/>
                      </a:schemeClr>
                    </a:solidFill>
                  </a:tcPr>
                </a:tc>
                <a:tc>
                  <a:txBody>
                    <a:bodyPr/>
                    <a:lstStyle/>
                    <a:p>
                      <a:pPr algn="ctr"/>
                      <a:r>
                        <a:rPr lang="en-US" b="1" dirty="0" smtClean="0"/>
                        <a:t>115</a:t>
                      </a:r>
                      <a:endParaRPr lang="en-US" b="1" dirty="0"/>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2985138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3600" dirty="0"/>
              <a:t>Recommended Transit Corridor </a:t>
            </a:r>
            <a:r>
              <a:rPr lang="en-US" sz="3600" dirty="0" smtClean="0"/>
              <a:t>Map &amp; Transit Treatments</a:t>
            </a:r>
            <a:endParaRPr lang="en-US" sz="36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0778" y="1066800"/>
            <a:ext cx="610244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582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6452</TotalTime>
  <Words>1730</Words>
  <Application>Microsoft Office PowerPoint</Application>
  <PresentationFormat>On-screen Show (4:3)</PresentationFormat>
  <Paragraphs>424</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MONTGOMERY COUNTY  TRANSIT PROJECT BRIEFING 8/22/13 Prepared by Charles Lattuca Montgomery County Department of Transportation </vt:lpstr>
      <vt:lpstr>Bus Rapid Transit (BRT) in Montgomery County Not a New Idea</vt:lpstr>
      <vt:lpstr>Elements of a BRT System </vt:lpstr>
      <vt:lpstr>Countywide Transit Corridors Functional Master Plan for Bus Rapid Transit </vt:lpstr>
      <vt:lpstr>Determining BRT Treatments</vt:lpstr>
      <vt:lpstr>Lane Repurposing</vt:lpstr>
      <vt:lpstr>Other Recommendations in the Planning Board Draft</vt:lpstr>
      <vt:lpstr>Recommended Corridors</vt:lpstr>
      <vt:lpstr>Recommended Transit Corridor Map &amp; Transit Treatments</vt:lpstr>
      <vt:lpstr>Treatments by Category</vt:lpstr>
      <vt:lpstr>Planning Board Draft Versus TTF Report Slide I</vt:lpstr>
      <vt:lpstr>Planning Board Draft Versus TTF Report Slide 2 </vt:lpstr>
      <vt:lpstr>Georgia Ave North &amp; South</vt:lpstr>
      <vt:lpstr>MD 355 North and South</vt:lpstr>
      <vt:lpstr>New Hampshire Avenue &amp; North Bethesda Transitway</vt:lpstr>
      <vt:lpstr>Randolph Road &amp; University Boulevard</vt:lpstr>
      <vt:lpstr>US 29 &amp; Veirs Mill Road</vt:lpstr>
      <vt:lpstr>Transit, Traffic &amp; Environmental Impacts by 2040</vt:lpstr>
      <vt:lpstr>MARC Brunswick Line Expansion</vt:lpstr>
      <vt:lpstr>MARC Brunswick Line Expansion</vt:lpstr>
      <vt:lpstr>Bikeways</vt:lpstr>
      <vt:lpstr>RTS Funding Update</vt:lpstr>
      <vt:lpstr>Process</vt:lpstr>
      <vt:lpstr>How Do We Compare to Other BRT Initiatives in the US</vt:lpstr>
      <vt:lpstr>Plan Versus Project</vt:lpstr>
    </vt:vector>
  </TitlesOfParts>
  <Company>Montgomery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COUNTY TRANSIT BREIFING 7/17/13</dc:title>
  <dc:creator>Lattuca, Charles E</dc:creator>
  <cp:lastModifiedBy>Lattuca, Charles E</cp:lastModifiedBy>
  <cp:revision>398</cp:revision>
  <cp:lastPrinted>2013-08-27T16:55:58Z</cp:lastPrinted>
  <dcterms:created xsi:type="dcterms:W3CDTF">2013-07-17T13:09:51Z</dcterms:created>
  <dcterms:modified xsi:type="dcterms:W3CDTF">2013-08-27T18:51:14Z</dcterms:modified>
</cp:coreProperties>
</file>