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4" r:id="rId6"/>
    <p:sldId id="324" r:id="rId7"/>
    <p:sldId id="326" r:id="rId8"/>
    <p:sldId id="287" r:id="rId9"/>
    <p:sldId id="289" r:id="rId10"/>
    <p:sldId id="290" r:id="rId11"/>
    <p:sldId id="291" r:id="rId12"/>
    <p:sldId id="292" r:id="rId13"/>
    <p:sldId id="288" r:id="rId14"/>
    <p:sldId id="293" r:id="rId15"/>
    <p:sldId id="294" r:id="rId16"/>
    <p:sldId id="295" r:id="rId17"/>
    <p:sldId id="296" r:id="rId18"/>
    <p:sldId id="297" r:id="rId19"/>
    <p:sldId id="298" r:id="rId20"/>
    <p:sldId id="325" r:id="rId21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99"/>
    <a:srgbClr val="FF9966"/>
    <a:srgbClr val="E8ECAE"/>
    <a:srgbClr val="48968F"/>
    <a:srgbClr val="397771"/>
    <a:srgbClr val="354634"/>
    <a:srgbClr val="3F482E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>
      <p:cViewPr>
        <p:scale>
          <a:sx n="100" d="100"/>
          <a:sy n="100" d="100"/>
        </p:scale>
        <p:origin x="-708" y="-174"/>
      </p:cViewPr>
      <p:guideLst>
        <p:guide orient="horz" pos="15"/>
        <p:guide pos="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2007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Fairland</c:v>
                </c:pt>
                <c:pt idx="1">
                  <c:v>White Oak</c:v>
                </c:pt>
                <c:pt idx="2">
                  <c:v>Cloverly</c:v>
                </c:pt>
                <c:pt idx="3">
                  <c:v>Four Corners</c:v>
                </c:pt>
                <c:pt idx="4">
                  <c:v>Silver Spring</c:v>
                </c:pt>
                <c:pt idx="5">
                  <c:v>Silver Spring CBD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10911</c:v>
                </c:pt>
                <c:pt idx="1">
                  <c:v>12080</c:v>
                </c:pt>
                <c:pt idx="2">
                  <c:v>8956</c:v>
                </c:pt>
                <c:pt idx="3">
                  <c:v>10998</c:v>
                </c:pt>
                <c:pt idx="4">
                  <c:v>19679</c:v>
                </c:pt>
                <c:pt idx="5">
                  <c:v>5576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 Year 2040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Fairland</c:v>
                </c:pt>
                <c:pt idx="1">
                  <c:v>White Oak</c:v>
                </c:pt>
                <c:pt idx="2">
                  <c:v>Cloverly</c:v>
                </c:pt>
                <c:pt idx="3">
                  <c:v>Four Corners</c:v>
                </c:pt>
                <c:pt idx="4">
                  <c:v>Silver Spring</c:v>
                </c:pt>
                <c:pt idx="5">
                  <c:v>Silver Spring CBD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671</c:v>
                </c:pt>
                <c:pt idx="1">
                  <c:v>751</c:v>
                </c:pt>
                <c:pt idx="2">
                  <c:v>292</c:v>
                </c:pt>
                <c:pt idx="3">
                  <c:v>1274</c:v>
                </c:pt>
                <c:pt idx="4">
                  <c:v>1459</c:v>
                </c:pt>
                <c:pt idx="5">
                  <c:v>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21952"/>
        <c:axId val="89989504"/>
      </c:barChart>
      <c:catAx>
        <c:axId val="3342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989504"/>
        <c:crosses val="autoZero"/>
        <c:auto val="1"/>
        <c:lblAlgn val="ctr"/>
        <c:lblOffset val="100"/>
        <c:noMultiLvlLbl val="0"/>
      </c:catAx>
      <c:valAx>
        <c:axId val="8998950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421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2007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Fairland</c:v>
                </c:pt>
                <c:pt idx="1">
                  <c:v>White Oak</c:v>
                </c:pt>
                <c:pt idx="2">
                  <c:v>Cloverly</c:v>
                </c:pt>
                <c:pt idx="3">
                  <c:v>Four Corners</c:v>
                </c:pt>
                <c:pt idx="4">
                  <c:v>Silver Spring</c:v>
                </c:pt>
                <c:pt idx="5">
                  <c:v>Silver Spring CBD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3862</c:v>
                </c:pt>
                <c:pt idx="1">
                  <c:v>16868</c:v>
                </c:pt>
                <c:pt idx="2">
                  <c:v>7549</c:v>
                </c:pt>
                <c:pt idx="3">
                  <c:v>6322</c:v>
                </c:pt>
                <c:pt idx="4">
                  <c:v>9651</c:v>
                </c:pt>
                <c:pt idx="5">
                  <c:v>30337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 Year 2040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Fairland</c:v>
                </c:pt>
                <c:pt idx="1">
                  <c:v>White Oak</c:v>
                </c:pt>
                <c:pt idx="2">
                  <c:v>Cloverly</c:v>
                </c:pt>
                <c:pt idx="3">
                  <c:v>Four Corners</c:v>
                </c:pt>
                <c:pt idx="4">
                  <c:v>Silver Spring</c:v>
                </c:pt>
                <c:pt idx="5">
                  <c:v>Silver Spring CBD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1094</c:v>
                </c:pt>
                <c:pt idx="1">
                  <c:v>14624</c:v>
                </c:pt>
                <c:pt idx="2">
                  <c:v>477</c:v>
                </c:pt>
                <c:pt idx="3">
                  <c:v>274</c:v>
                </c:pt>
                <c:pt idx="4">
                  <c:v>2056</c:v>
                </c:pt>
                <c:pt idx="5">
                  <c:v>8523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037248"/>
        <c:axId val="33358592"/>
      </c:barChart>
      <c:catAx>
        <c:axId val="900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358592"/>
        <c:crosses val="autoZero"/>
        <c:auto val="1"/>
        <c:lblAlgn val="ctr"/>
        <c:lblOffset val="100"/>
        <c:noMultiLvlLbl val="0"/>
      </c:catAx>
      <c:valAx>
        <c:axId val="333585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037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Year 2007</c:v>
                </c:pt>
                <c:pt idx="1">
                  <c:v>Year 2040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68200</c:v>
                </c:pt>
                <c:pt idx="1">
                  <c:v>79852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Jobs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Year 2007</c:v>
                </c:pt>
                <c:pt idx="1">
                  <c:v>Year 2040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74589</c:v>
                </c:pt>
                <c:pt idx="1">
                  <c:v>101637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0832"/>
        <c:axId val="32522624"/>
      </c:barChart>
      <c:catAx>
        <c:axId val="325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522624"/>
        <c:crosses val="autoZero"/>
        <c:auto val="1"/>
        <c:lblAlgn val="ctr"/>
        <c:lblOffset val="100"/>
        <c:noMultiLvlLbl val="0"/>
      </c:catAx>
      <c:valAx>
        <c:axId val="325226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5208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35456618250946E-2"/>
          <c:y val="5.3247228359569125E-2"/>
          <c:w val="0.89309464325712018"/>
          <c:h val="0.7588531866489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Clovery &amp; Fairland (Productions)</c:v>
                </c:pt>
                <c:pt idx="1">
                  <c:v>White Oak (Productions)</c:v>
                </c:pt>
                <c:pt idx="2">
                  <c:v>Silver Spring CBD (Attractions)</c:v>
                </c:pt>
                <c:pt idx="3">
                  <c:v>DC (Attractions from US 29 Corridor)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0.43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2040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Clovery &amp; Fairland (Productions)</c:v>
                </c:pt>
                <c:pt idx="1">
                  <c:v>White Oak (Productions)</c:v>
                </c:pt>
                <c:pt idx="2">
                  <c:v>Silver Spring CBD (Attractions)</c:v>
                </c:pt>
                <c:pt idx="3">
                  <c:v>DC (Attractions from US 29 Corridor)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0.22</c:v>
                </c:pt>
                <c:pt idx="1">
                  <c:v>0.27</c:v>
                </c:pt>
                <c:pt idx="2">
                  <c:v>0.46</c:v>
                </c:pt>
                <c:pt idx="3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78944"/>
        <c:axId val="90338048"/>
      </c:barChart>
      <c:catAx>
        <c:axId val="3257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338048"/>
        <c:crosses val="autoZero"/>
        <c:auto val="1"/>
        <c:lblAlgn val="ctr"/>
        <c:lblOffset val="100"/>
        <c:noMultiLvlLbl val="0"/>
      </c:catAx>
      <c:valAx>
        <c:axId val="90338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578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2EC1-DE92-41FF-A975-949B0F38DC1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B46C3-5273-4B79-8D8C-D43AD27E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8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41F31C-C681-413C-8B49-609C5F9E06E9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3070A6-0C16-4DA0-8CE8-FBFE070C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70A6-0C16-4DA0-8CE8-FBFE070CF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tion1_top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92402" y="2006119"/>
            <a:ext cx="5010293" cy="3344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VHB_OfficeLocations_ma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62126" y="1"/>
            <a:ext cx="4304858" cy="6189992"/>
          </a:xfrm>
          <a:prstGeom prst="rect">
            <a:avLst/>
          </a:prstGeom>
        </p:spPr>
      </p:pic>
      <p:sp>
        <p:nvSpPr>
          <p:cNvPr id="18" name="Title Placeholder 1"/>
          <p:cNvSpPr txBox="1">
            <a:spLocks/>
          </p:cNvSpPr>
          <p:nvPr userDrawn="1"/>
        </p:nvSpPr>
        <p:spPr>
          <a:xfrm>
            <a:off x="3897838" y="1117125"/>
            <a:ext cx="50133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8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VHB Office Locations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482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1" name="Picture 20" descr="VHB_White_LogoOnly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1_cover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800" y="941917"/>
            <a:ext cx="5943600" cy="1225021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4300" y="4011083"/>
            <a:ext cx="5257800" cy="120650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400" baseline="0">
                <a:solidFill>
                  <a:srgbClr val="E8EC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CLIENT NAME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Vanasse</a:t>
            </a:r>
            <a:r>
              <a:rPr lang="en-US" dirty="0" smtClean="0"/>
              <a:t> </a:t>
            </a:r>
            <a:r>
              <a:rPr lang="en-US" dirty="0" err="1" smtClean="0"/>
              <a:t>Hangen</a:t>
            </a:r>
            <a:r>
              <a:rPr lang="en-US" dirty="0" smtClean="0"/>
              <a:t> Brustlin, Inc.</a:t>
            </a:r>
            <a:endParaRPr lang="en-US" dirty="0"/>
          </a:p>
        </p:txBody>
      </p:sp>
      <p:pic>
        <p:nvPicPr>
          <p:cNvPr id="8" name="Picture 7" descr="VHB_White_LogoOnly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675" y="993127"/>
            <a:ext cx="1612900" cy="160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48834"/>
            <a:ext cx="8483601" cy="609866"/>
          </a:xfrm>
        </p:spPr>
        <p:txBody>
          <a:bodyPr/>
          <a:lstStyle>
            <a:lvl1pPr>
              <a:defRPr>
                <a:solidFill>
                  <a:srgbClr val="354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06125"/>
            <a:ext cx="8479363" cy="3390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217084"/>
            <a:ext cx="3008313" cy="6244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021417"/>
            <a:ext cx="3008313" cy="3083719"/>
          </a:xfrm>
        </p:spPr>
        <p:txBody>
          <a:bodyPr lIns="0"/>
          <a:lstStyle>
            <a:lvl1pPr marL="114300" indent="-114300">
              <a:buFont typeface="Wingdings" pitchFamily="2" charset="2"/>
              <a:buChar char="§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715001"/>
          </a:xfrm>
          <a:prstGeom prst="rect">
            <a:avLst/>
          </a:prstGeom>
          <a:solidFill>
            <a:srgbClr val="E8E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Option1_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838" y="1117125"/>
            <a:ext cx="50895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488" y="2006125"/>
            <a:ext cx="5095875" cy="339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6400" y="285751"/>
            <a:ext cx="47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Montgomery County Rapid Transit System (RTS) Service Planning and System Integration Study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VHB_White_LogoOnly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4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F48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900"/>
        </a:spcAft>
        <a:buClr>
          <a:schemeClr val="accent3">
            <a:lumMod val="75000"/>
          </a:schemeClr>
        </a:buClr>
        <a:buSzPct val="60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1638" indent="-173038" algn="l" defTabSz="914400" rtl="0" eaLnBrk="1" latinLnBrk="0" hangingPunct="1">
        <a:spcBef>
          <a:spcPts val="0"/>
        </a:spcBef>
        <a:spcAft>
          <a:spcPts val="450"/>
        </a:spcAft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41363" indent="-228600" algn="l" defTabSz="914400" rtl="0" eaLnBrk="1" latinLnBrk="0" hangingPunct="1">
        <a:spcBef>
          <a:spcPts val="0"/>
        </a:spcBef>
        <a:spcAft>
          <a:spcPts val="225"/>
        </a:spcAft>
        <a:buClr>
          <a:schemeClr val="bg2">
            <a:lumMod val="50000"/>
          </a:schemeClr>
        </a:buClr>
        <a:buSzPct val="50000"/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17799" y="1475117"/>
            <a:ext cx="6124275" cy="672859"/>
          </a:xfrm>
        </p:spPr>
        <p:txBody>
          <a:bodyPr/>
          <a:lstStyle/>
          <a:p>
            <a:r>
              <a:rPr lang="en-US" dirty="0" smtClean="0"/>
              <a:t>Steering Committee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54300" y="4011082"/>
            <a:ext cx="5257800" cy="1565417"/>
          </a:xfrm>
        </p:spPr>
        <p:txBody>
          <a:bodyPr>
            <a:noAutofit/>
          </a:bodyPr>
          <a:lstStyle/>
          <a:p>
            <a:r>
              <a:rPr lang="en-US" dirty="0" smtClean="0"/>
              <a:t>Presented to</a:t>
            </a:r>
          </a:p>
          <a:p>
            <a:r>
              <a:rPr lang="en-US" b="1" dirty="0" smtClean="0"/>
              <a:t>Montgomery County Department of Transportation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Dan Goldfarb, P.E.</a:t>
            </a:r>
          </a:p>
          <a:p>
            <a:r>
              <a:rPr lang="en-US" dirty="0"/>
              <a:t>Transportation Planning Manager Tyson Corner Office</a:t>
            </a:r>
          </a:p>
          <a:p>
            <a:r>
              <a:rPr lang="en-US" dirty="0" err="1"/>
              <a:t>Vanasse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 Brustlin</a:t>
            </a:r>
            <a:r>
              <a:rPr lang="en-US" dirty="0" smtClean="0"/>
              <a:t>, Inc. &amp; FITP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86680" y="5485626"/>
            <a:ext cx="119763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  <a:buClr>
                <a:schemeClr val="accent3">
                  <a:lumMod val="75000"/>
                </a:schemeClr>
              </a:buClr>
              <a:buSzPct val="60000"/>
            </a:pPr>
            <a:r>
              <a:rPr lang="en-US" sz="1200" dirty="0" smtClean="0">
                <a:solidFill>
                  <a:srgbClr val="E8ECAE"/>
                </a:solidFill>
              </a:rPr>
              <a:t>August 27, </a:t>
            </a:r>
            <a:r>
              <a:rPr lang="en-US" sz="1200" dirty="0">
                <a:solidFill>
                  <a:srgbClr val="E8ECAE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1001184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Service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1" y="1733550"/>
            <a:ext cx="3254374" cy="3682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WMATA “Z” Services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Express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MTA Commuter Bus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Ride-On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Bus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25333" r="28875" b="9111"/>
          <a:stretch/>
        </p:blipFill>
        <p:spPr bwMode="auto">
          <a:xfrm>
            <a:off x="3520021" y="1924050"/>
            <a:ext cx="5366804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638800" y="4248150"/>
            <a:ext cx="342900" cy="3048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876301"/>
            <a:ext cx="8483601" cy="847724"/>
          </a:xfrm>
        </p:spPr>
        <p:txBody>
          <a:bodyPr/>
          <a:lstStyle/>
          <a:p>
            <a:r>
              <a:rPr lang="en-US" sz="2800" dirty="0" smtClean="0"/>
              <a:t>US 29 Corridor Service Supplied - Buses in the Peak Hour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945"/>
              </p:ext>
            </p:extLst>
          </p:nvPr>
        </p:nvGraphicFramePr>
        <p:xfrm>
          <a:off x="184147" y="2219324"/>
          <a:ext cx="8512178" cy="276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827"/>
                <a:gridCol w="1723391"/>
                <a:gridCol w="1968960"/>
              </a:tblGrid>
              <a:tr h="531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2040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North of ICC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North of MD 650 (South of ICC)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</a:tr>
              <a:tr h="541517">
                <a:tc>
                  <a:txBody>
                    <a:bodyPr/>
                    <a:lstStyle/>
                    <a:p>
                      <a:r>
                        <a:rPr lang="en-US" dirty="0" smtClean="0"/>
                        <a:t>South of MD 650</a:t>
                      </a:r>
                    </a:p>
                    <a:p>
                      <a:r>
                        <a:rPr lang="en-US" dirty="0" smtClean="0"/>
                        <a:t>(North of Four Corners)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Inside Beltway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096434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– Mode Share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38227606"/>
              </p:ext>
            </p:extLst>
          </p:nvPr>
        </p:nvGraphicFramePr>
        <p:xfrm>
          <a:off x="133350" y="1771650"/>
          <a:ext cx="8848726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101070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– Mode Share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1590675"/>
            <a:ext cx="8787338" cy="4010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Corridor to Silver Spring CBD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High Transit Destination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Existing 40% Commuter Trips Transit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Future  48% Commuter Trips Transit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Corridor Trips to DC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Existing 48% Commuter Trips Transit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Future 50% Commuter Trips Transit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 White Oak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Existing Commuter Trips Transit Mode Share to White Oak 7%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Future Commuter Trips to Transit Mode Share to White Oak 8%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700" dirty="0" smtClean="0"/>
              <a:t>From Silver Spring CBD &amp; DC Commuter Mode Share 25%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dgoldfarb\AppData\Local\Microsoft\Windows\Temporary Internet Files\Content.IE5\4UT4AYB8\MC9003112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07" y="2180768"/>
            <a:ext cx="2358598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04880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– Transit &amp; Auto AM Peak Period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500078"/>
              </p:ext>
            </p:extLst>
          </p:nvPr>
        </p:nvGraphicFramePr>
        <p:xfrm>
          <a:off x="342902" y="1908106"/>
          <a:ext cx="8499470" cy="340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4"/>
                <a:gridCol w="1699894"/>
                <a:gridCol w="1699894"/>
                <a:gridCol w="1699894"/>
                <a:gridCol w="1699894"/>
              </a:tblGrid>
              <a:tr h="702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Transit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Vehicles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Transit Persons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Vehicles</a:t>
                      </a:r>
                      <a:endParaRPr lang="en-US" dirty="0"/>
                    </a:p>
                  </a:txBody>
                  <a:tcPr anchor="ctr"/>
                </a:tc>
              </a:tr>
              <a:tr h="583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of ICC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5,900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10,400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10,400</a:t>
                      </a:r>
                      <a:endParaRPr lang="en-US" sz="1600" dirty="0"/>
                    </a:p>
                  </a:txBody>
                  <a:tcPr anchor="ctr"/>
                </a:tc>
              </a:tr>
              <a:tr h="6352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of MD 650 (South of ICC)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7,300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8,600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9,300</a:t>
                      </a:r>
                      <a:endParaRPr lang="en-US" sz="1600" dirty="0"/>
                    </a:p>
                  </a:txBody>
                  <a:tcPr anchor="ctr"/>
                </a:tc>
              </a:tr>
              <a:tr h="9027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of MD 650</a:t>
                      </a:r>
                    </a:p>
                    <a:p>
                      <a:r>
                        <a:rPr lang="en-US" sz="1600" dirty="0" smtClean="0"/>
                        <a:t>(North of Four Corners)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10,800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9,100</a:t>
                      </a:r>
                      <a:endParaRPr lang="en-US" sz="1600" dirty="0"/>
                    </a:p>
                  </a:txBody>
                  <a:tcPr anchor="ctr"/>
                </a:tc>
              </a:tr>
              <a:tr h="583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Inside Beltway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12,400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7,800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279" y="5386793"/>
            <a:ext cx="6952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Auto Occupancy for Commuting Trips in Montgomery County is 1.06 persons/vehicle (2007/2008 MWCOG Household Travel Survey)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391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785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Service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876426"/>
            <a:ext cx="8577788" cy="352033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Sustain High Level of Transit Usage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Improve Reliability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Integrating MD 650 Service North of White Oak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Transit Center White Oak Shopping </a:t>
            </a:r>
            <a:r>
              <a:rPr lang="en-US" dirty="0" smtClean="0"/>
              <a:t>Center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Connections Life Science Center and FDA Campus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Connections Between White Oak and Silver Spring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2050" name="Picture 2" descr="C:\Users\dgoldfarb\AppData\Local\Microsoft\Windows\Temporary Internet Files\Content.IE5\TEBZ7PRU\MC9004419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4080" y="2595165"/>
            <a:ext cx="3271838" cy="14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785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White Oak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876425"/>
            <a:ext cx="8577788" cy="35203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 29 Connection to MD 650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Randolph Road Service via FDA Campus, MD 650, Randolph Road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High Level of Service Silver Spring to White Oak/FDA Campus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MTA </a:t>
            </a:r>
            <a:r>
              <a:rPr lang="en-US" dirty="0" smtClean="0"/>
              <a:t>Commuter </a:t>
            </a:r>
            <a:r>
              <a:rPr lang="en-US" dirty="0" smtClean="0"/>
              <a:t>Bus</a:t>
            </a:r>
            <a:endParaRPr lang="en-US" dirty="0" smtClean="0"/>
          </a:p>
          <a:p>
            <a:pPr lvl="1"/>
            <a:r>
              <a:rPr lang="en-US" dirty="0" smtClean="0"/>
              <a:t>Continued Services to Silver Spring/Washington, D.C.</a:t>
            </a:r>
            <a:endParaRPr lang="en-US" dirty="0" smtClean="0"/>
          </a:p>
          <a:p>
            <a:pPr lvl="1"/>
            <a:r>
              <a:rPr lang="en-US" dirty="0" smtClean="0"/>
              <a:t>Transfers </a:t>
            </a:r>
            <a:r>
              <a:rPr lang="en-US" dirty="0" smtClean="0"/>
              <a:t>at White Oak</a:t>
            </a:r>
          </a:p>
          <a:p>
            <a:pPr lvl="1"/>
            <a:r>
              <a:rPr lang="en-US" dirty="0" smtClean="0"/>
              <a:t>Connections to </a:t>
            </a:r>
            <a:r>
              <a:rPr lang="en-US" dirty="0" smtClean="0"/>
              <a:t>FDA Campus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Questions/Comments/Discussion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BFF1-537C-4603-AD13-AE9CCB5BD83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18719" y="3625706"/>
            <a:ext cx="682610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8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8" y="1360429"/>
            <a:ext cx="5028605" cy="3884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1" y="866260"/>
            <a:ext cx="3848099" cy="609866"/>
          </a:xfrm>
        </p:spPr>
        <p:txBody>
          <a:bodyPr/>
          <a:lstStyle/>
          <a:p>
            <a:r>
              <a:rPr lang="en-US" dirty="0" smtClean="0"/>
              <a:t>US 29 Corridor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536191"/>
            <a:ext cx="3533776" cy="30444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Action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Consistent with Functional Master Plan Draft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Objective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Continuation of High Transit Mode Share to Silver </a:t>
            </a:r>
            <a:r>
              <a:rPr lang="en-US" sz="1200" dirty="0" smtClean="0"/>
              <a:t>Spring/Washington, DC</a:t>
            </a:r>
            <a:endParaRPr lang="en-US" sz="12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Continuation of the Existing High Level of Service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Provide Connection between Corridor Activity Centers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Silver Spring CBD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White Oak/FDA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Key Nodes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989196" y="2727297"/>
            <a:ext cx="1478942" cy="2178722"/>
          </a:xfrm>
          <a:custGeom>
            <a:avLst/>
            <a:gdLst>
              <a:gd name="connsiteX0" fmla="*/ 1478942 w 1478942"/>
              <a:gd name="connsiteY0" fmla="*/ 0 h 2178722"/>
              <a:gd name="connsiteX1" fmla="*/ 1447137 w 1478942"/>
              <a:gd name="connsiteY1" fmla="*/ 47708 h 2178722"/>
              <a:gd name="connsiteX2" fmla="*/ 1431234 w 1478942"/>
              <a:gd name="connsiteY2" fmla="*/ 79513 h 2178722"/>
              <a:gd name="connsiteX3" fmla="*/ 1383527 w 1478942"/>
              <a:gd name="connsiteY3" fmla="*/ 159026 h 2178722"/>
              <a:gd name="connsiteX4" fmla="*/ 1351721 w 1478942"/>
              <a:gd name="connsiteY4" fmla="*/ 206734 h 2178722"/>
              <a:gd name="connsiteX5" fmla="*/ 1335819 w 1478942"/>
              <a:gd name="connsiteY5" fmla="*/ 230588 h 2178722"/>
              <a:gd name="connsiteX6" fmla="*/ 1319916 w 1478942"/>
              <a:gd name="connsiteY6" fmla="*/ 278296 h 2178722"/>
              <a:gd name="connsiteX7" fmla="*/ 1311965 w 1478942"/>
              <a:gd name="connsiteY7" fmla="*/ 302150 h 2178722"/>
              <a:gd name="connsiteX8" fmla="*/ 1296062 w 1478942"/>
              <a:gd name="connsiteY8" fmla="*/ 326004 h 2178722"/>
              <a:gd name="connsiteX9" fmla="*/ 1272208 w 1478942"/>
              <a:gd name="connsiteY9" fmla="*/ 397566 h 2178722"/>
              <a:gd name="connsiteX10" fmla="*/ 1264257 w 1478942"/>
              <a:gd name="connsiteY10" fmla="*/ 421420 h 2178722"/>
              <a:gd name="connsiteX11" fmla="*/ 1248354 w 1478942"/>
              <a:gd name="connsiteY11" fmla="*/ 445273 h 2178722"/>
              <a:gd name="connsiteX12" fmla="*/ 1224500 w 1478942"/>
              <a:gd name="connsiteY12" fmla="*/ 492981 h 2178722"/>
              <a:gd name="connsiteX13" fmla="*/ 1216549 w 1478942"/>
              <a:gd name="connsiteY13" fmla="*/ 516835 h 2178722"/>
              <a:gd name="connsiteX14" fmla="*/ 1192695 w 1478942"/>
              <a:gd name="connsiteY14" fmla="*/ 532738 h 2178722"/>
              <a:gd name="connsiteX15" fmla="*/ 1176793 w 1478942"/>
              <a:gd name="connsiteY15" fmla="*/ 556592 h 2178722"/>
              <a:gd name="connsiteX16" fmla="*/ 1168841 w 1478942"/>
              <a:gd name="connsiteY16" fmla="*/ 580446 h 2178722"/>
              <a:gd name="connsiteX17" fmla="*/ 1105231 w 1478942"/>
              <a:gd name="connsiteY17" fmla="*/ 652007 h 2178722"/>
              <a:gd name="connsiteX18" fmla="*/ 1065474 w 1478942"/>
              <a:gd name="connsiteY18" fmla="*/ 691764 h 2178722"/>
              <a:gd name="connsiteX19" fmla="*/ 1057523 w 1478942"/>
              <a:gd name="connsiteY19" fmla="*/ 715618 h 2178722"/>
              <a:gd name="connsiteX20" fmla="*/ 1009815 w 1478942"/>
              <a:gd name="connsiteY20" fmla="*/ 763326 h 2178722"/>
              <a:gd name="connsiteX21" fmla="*/ 1001864 w 1478942"/>
              <a:gd name="connsiteY21" fmla="*/ 787180 h 2178722"/>
              <a:gd name="connsiteX22" fmla="*/ 970059 w 1478942"/>
              <a:gd name="connsiteY22" fmla="*/ 834887 h 2178722"/>
              <a:gd name="connsiteX23" fmla="*/ 954156 w 1478942"/>
              <a:gd name="connsiteY23" fmla="*/ 882595 h 2178722"/>
              <a:gd name="connsiteX24" fmla="*/ 946205 w 1478942"/>
              <a:gd name="connsiteY24" fmla="*/ 906449 h 2178722"/>
              <a:gd name="connsiteX25" fmla="*/ 914400 w 1478942"/>
              <a:gd name="connsiteY25" fmla="*/ 954157 h 2178722"/>
              <a:gd name="connsiteX26" fmla="*/ 898497 w 1478942"/>
              <a:gd name="connsiteY26" fmla="*/ 978011 h 2178722"/>
              <a:gd name="connsiteX27" fmla="*/ 842838 w 1478942"/>
              <a:gd name="connsiteY27" fmla="*/ 1033670 h 2178722"/>
              <a:gd name="connsiteX28" fmla="*/ 818984 w 1478942"/>
              <a:gd name="connsiteY28" fmla="*/ 1057524 h 2178722"/>
              <a:gd name="connsiteX29" fmla="*/ 771276 w 1478942"/>
              <a:gd name="connsiteY29" fmla="*/ 1073426 h 2178722"/>
              <a:gd name="connsiteX30" fmla="*/ 747422 w 1478942"/>
              <a:gd name="connsiteY30" fmla="*/ 1097280 h 2178722"/>
              <a:gd name="connsiteX31" fmla="*/ 723568 w 1478942"/>
              <a:gd name="connsiteY31" fmla="*/ 1113183 h 2178722"/>
              <a:gd name="connsiteX32" fmla="*/ 707666 w 1478942"/>
              <a:gd name="connsiteY32" fmla="*/ 1137037 h 2178722"/>
              <a:gd name="connsiteX33" fmla="*/ 636104 w 1478942"/>
              <a:gd name="connsiteY33" fmla="*/ 1176793 h 2178722"/>
              <a:gd name="connsiteX34" fmla="*/ 580445 w 1478942"/>
              <a:gd name="connsiteY34" fmla="*/ 1232453 h 2178722"/>
              <a:gd name="connsiteX35" fmla="*/ 548640 w 1478942"/>
              <a:gd name="connsiteY35" fmla="*/ 1264258 h 2178722"/>
              <a:gd name="connsiteX36" fmla="*/ 540688 w 1478942"/>
              <a:gd name="connsiteY36" fmla="*/ 1288112 h 2178722"/>
              <a:gd name="connsiteX37" fmla="*/ 492980 w 1478942"/>
              <a:gd name="connsiteY37" fmla="*/ 1311966 h 2178722"/>
              <a:gd name="connsiteX38" fmla="*/ 469127 w 1478942"/>
              <a:gd name="connsiteY38" fmla="*/ 1327868 h 2178722"/>
              <a:gd name="connsiteX39" fmla="*/ 453224 w 1478942"/>
              <a:gd name="connsiteY39" fmla="*/ 1351722 h 2178722"/>
              <a:gd name="connsiteX40" fmla="*/ 429370 w 1478942"/>
              <a:gd name="connsiteY40" fmla="*/ 1367625 h 2178722"/>
              <a:gd name="connsiteX41" fmla="*/ 421419 w 1478942"/>
              <a:gd name="connsiteY41" fmla="*/ 1391479 h 2178722"/>
              <a:gd name="connsiteX42" fmla="*/ 381662 w 1478942"/>
              <a:gd name="connsiteY42" fmla="*/ 1431235 h 2178722"/>
              <a:gd name="connsiteX43" fmla="*/ 341906 w 1478942"/>
              <a:gd name="connsiteY43" fmla="*/ 1470992 h 2178722"/>
              <a:gd name="connsiteX44" fmla="*/ 326003 w 1478942"/>
              <a:gd name="connsiteY44" fmla="*/ 1494846 h 2178722"/>
              <a:gd name="connsiteX45" fmla="*/ 302149 w 1478942"/>
              <a:gd name="connsiteY45" fmla="*/ 1518700 h 2178722"/>
              <a:gd name="connsiteX46" fmla="*/ 278295 w 1478942"/>
              <a:gd name="connsiteY46" fmla="*/ 1566407 h 2178722"/>
              <a:gd name="connsiteX47" fmla="*/ 254441 w 1478942"/>
              <a:gd name="connsiteY47" fmla="*/ 1614115 h 2178722"/>
              <a:gd name="connsiteX48" fmla="*/ 222636 w 1478942"/>
              <a:gd name="connsiteY48" fmla="*/ 1685677 h 2178722"/>
              <a:gd name="connsiteX49" fmla="*/ 214685 w 1478942"/>
              <a:gd name="connsiteY49" fmla="*/ 1709531 h 2178722"/>
              <a:gd name="connsiteX50" fmla="*/ 182880 w 1478942"/>
              <a:gd name="connsiteY50" fmla="*/ 1757239 h 2178722"/>
              <a:gd name="connsiteX51" fmla="*/ 166977 w 1478942"/>
              <a:gd name="connsiteY51" fmla="*/ 1820849 h 2178722"/>
              <a:gd name="connsiteX52" fmla="*/ 151074 w 1478942"/>
              <a:gd name="connsiteY52" fmla="*/ 1844703 h 2178722"/>
              <a:gd name="connsiteX53" fmla="*/ 143123 w 1478942"/>
              <a:gd name="connsiteY53" fmla="*/ 1876508 h 2178722"/>
              <a:gd name="connsiteX54" fmla="*/ 135172 w 1478942"/>
              <a:gd name="connsiteY54" fmla="*/ 1900362 h 2178722"/>
              <a:gd name="connsiteX55" fmla="*/ 119269 w 1478942"/>
              <a:gd name="connsiteY55" fmla="*/ 1963973 h 2178722"/>
              <a:gd name="connsiteX56" fmla="*/ 103367 w 1478942"/>
              <a:gd name="connsiteY56" fmla="*/ 1987826 h 2178722"/>
              <a:gd name="connsiteX57" fmla="*/ 95415 w 1478942"/>
              <a:gd name="connsiteY57" fmla="*/ 2011680 h 2178722"/>
              <a:gd name="connsiteX58" fmla="*/ 63610 w 1478942"/>
              <a:gd name="connsiteY58" fmla="*/ 2059388 h 2178722"/>
              <a:gd name="connsiteX59" fmla="*/ 47707 w 1478942"/>
              <a:gd name="connsiteY59" fmla="*/ 2107096 h 2178722"/>
              <a:gd name="connsiteX60" fmla="*/ 39756 w 1478942"/>
              <a:gd name="connsiteY60" fmla="*/ 2130950 h 2178722"/>
              <a:gd name="connsiteX61" fmla="*/ 15902 w 1478942"/>
              <a:gd name="connsiteY61" fmla="*/ 2154804 h 2178722"/>
              <a:gd name="connsiteX62" fmla="*/ 0 w 1478942"/>
              <a:gd name="connsiteY62" fmla="*/ 2178658 h 21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78942" h="2178722">
                <a:moveTo>
                  <a:pt x="1478942" y="0"/>
                </a:moveTo>
                <a:cubicBezTo>
                  <a:pt x="1468340" y="15903"/>
                  <a:pt x="1456970" y="31319"/>
                  <a:pt x="1447137" y="47708"/>
                </a:cubicBezTo>
                <a:cubicBezTo>
                  <a:pt x="1441039" y="57872"/>
                  <a:pt x="1437115" y="69222"/>
                  <a:pt x="1431234" y="79513"/>
                </a:cubicBezTo>
                <a:cubicBezTo>
                  <a:pt x="1415899" y="106350"/>
                  <a:pt x="1400672" y="133308"/>
                  <a:pt x="1383527" y="159026"/>
                </a:cubicBezTo>
                <a:lnTo>
                  <a:pt x="1351721" y="206734"/>
                </a:lnTo>
                <a:cubicBezTo>
                  <a:pt x="1346420" y="214685"/>
                  <a:pt x="1338841" y="221522"/>
                  <a:pt x="1335819" y="230588"/>
                </a:cubicBezTo>
                <a:lnTo>
                  <a:pt x="1319916" y="278296"/>
                </a:lnTo>
                <a:cubicBezTo>
                  <a:pt x="1317266" y="286247"/>
                  <a:pt x="1316614" y="295176"/>
                  <a:pt x="1311965" y="302150"/>
                </a:cubicBezTo>
                <a:lnTo>
                  <a:pt x="1296062" y="326004"/>
                </a:lnTo>
                <a:lnTo>
                  <a:pt x="1272208" y="397566"/>
                </a:lnTo>
                <a:cubicBezTo>
                  <a:pt x="1269558" y="405517"/>
                  <a:pt x="1268906" y="414446"/>
                  <a:pt x="1264257" y="421420"/>
                </a:cubicBezTo>
                <a:lnTo>
                  <a:pt x="1248354" y="445273"/>
                </a:lnTo>
                <a:cubicBezTo>
                  <a:pt x="1228369" y="505230"/>
                  <a:pt x="1255328" y="431326"/>
                  <a:pt x="1224500" y="492981"/>
                </a:cubicBezTo>
                <a:cubicBezTo>
                  <a:pt x="1220752" y="500478"/>
                  <a:pt x="1221785" y="510290"/>
                  <a:pt x="1216549" y="516835"/>
                </a:cubicBezTo>
                <a:cubicBezTo>
                  <a:pt x="1210579" y="524297"/>
                  <a:pt x="1200646" y="527437"/>
                  <a:pt x="1192695" y="532738"/>
                </a:cubicBezTo>
                <a:cubicBezTo>
                  <a:pt x="1187394" y="540689"/>
                  <a:pt x="1181067" y="548045"/>
                  <a:pt x="1176793" y="556592"/>
                </a:cubicBezTo>
                <a:cubicBezTo>
                  <a:pt x="1173045" y="564089"/>
                  <a:pt x="1172911" y="573119"/>
                  <a:pt x="1168841" y="580446"/>
                </a:cubicBezTo>
                <a:cubicBezTo>
                  <a:pt x="1123143" y="662701"/>
                  <a:pt x="1156862" y="600376"/>
                  <a:pt x="1105231" y="652007"/>
                </a:cubicBezTo>
                <a:cubicBezTo>
                  <a:pt x="1052222" y="705016"/>
                  <a:pt x="1129085" y="649356"/>
                  <a:pt x="1065474" y="691764"/>
                </a:cubicBezTo>
                <a:cubicBezTo>
                  <a:pt x="1062824" y="699715"/>
                  <a:pt x="1062669" y="709002"/>
                  <a:pt x="1057523" y="715618"/>
                </a:cubicBezTo>
                <a:cubicBezTo>
                  <a:pt x="1043716" y="733370"/>
                  <a:pt x="1009815" y="763326"/>
                  <a:pt x="1009815" y="763326"/>
                </a:cubicBezTo>
                <a:cubicBezTo>
                  <a:pt x="1007165" y="771277"/>
                  <a:pt x="1005934" y="779853"/>
                  <a:pt x="1001864" y="787180"/>
                </a:cubicBezTo>
                <a:cubicBezTo>
                  <a:pt x="992582" y="803887"/>
                  <a:pt x="976103" y="816756"/>
                  <a:pt x="970059" y="834887"/>
                </a:cubicBezTo>
                <a:lnTo>
                  <a:pt x="954156" y="882595"/>
                </a:lnTo>
                <a:cubicBezTo>
                  <a:pt x="951506" y="890546"/>
                  <a:pt x="950854" y="899475"/>
                  <a:pt x="946205" y="906449"/>
                </a:cubicBezTo>
                <a:lnTo>
                  <a:pt x="914400" y="954157"/>
                </a:lnTo>
                <a:lnTo>
                  <a:pt x="898497" y="978011"/>
                </a:lnTo>
                <a:cubicBezTo>
                  <a:pt x="880506" y="1031987"/>
                  <a:pt x="906633" y="969875"/>
                  <a:pt x="842838" y="1033670"/>
                </a:cubicBezTo>
                <a:cubicBezTo>
                  <a:pt x="834887" y="1041621"/>
                  <a:pt x="828814" y="1052063"/>
                  <a:pt x="818984" y="1057524"/>
                </a:cubicBezTo>
                <a:cubicBezTo>
                  <a:pt x="804331" y="1065665"/>
                  <a:pt x="771276" y="1073426"/>
                  <a:pt x="771276" y="1073426"/>
                </a:cubicBezTo>
                <a:cubicBezTo>
                  <a:pt x="763325" y="1081377"/>
                  <a:pt x="756061" y="1090081"/>
                  <a:pt x="747422" y="1097280"/>
                </a:cubicBezTo>
                <a:cubicBezTo>
                  <a:pt x="740081" y="1103398"/>
                  <a:pt x="730325" y="1106426"/>
                  <a:pt x="723568" y="1113183"/>
                </a:cubicBezTo>
                <a:cubicBezTo>
                  <a:pt x="716811" y="1119940"/>
                  <a:pt x="714858" y="1130744"/>
                  <a:pt x="707666" y="1137037"/>
                </a:cubicBezTo>
                <a:cubicBezTo>
                  <a:pt x="674016" y="1166481"/>
                  <a:pt x="668867" y="1165873"/>
                  <a:pt x="636104" y="1176793"/>
                </a:cubicBezTo>
                <a:cubicBezTo>
                  <a:pt x="599650" y="1231475"/>
                  <a:pt x="622431" y="1218457"/>
                  <a:pt x="580445" y="1232453"/>
                </a:cubicBezTo>
                <a:cubicBezTo>
                  <a:pt x="559243" y="1296059"/>
                  <a:pt x="591046" y="1221852"/>
                  <a:pt x="548640" y="1264258"/>
                </a:cubicBezTo>
                <a:cubicBezTo>
                  <a:pt x="542713" y="1270185"/>
                  <a:pt x="545924" y="1281567"/>
                  <a:pt x="540688" y="1288112"/>
                </a:cubicBezTo>
                <a:cubicBezTo>
                  <a:pt x="525498" y="1307099"/>
                  <a:pt x="512184" y="1302364"/>
                  <a:pt x="492980" y="1311966"/>
                </a:cubicBezTo>
                <a:cubicBezTo>
                  <a:pt x="484433" y="1316240"/>
                  <a:pt x="477078" y="1322567"/>
                  <a:pt x="469127" y="1327868"/>
                </a:cubicBezTo>
                <a:cubicBezTo>
                  <a:pt x="463826" y="1335819"/>
                  <a:pt x="459981" y="1344965"/>
                  <a:pt x="453224" y="1351722"/>
                </a:cubicBezTo>
                <a:cubicBezTo>
                  <a:pt x="446467" y="1358479"/>
                  <a:pt x="435340" y="1360163"/>
                  <a:pt x="429370" y="1367625"/>
                </a:cubicBezTo>
                <a:cubicBezTo>
                  <a:pt x="424134" y="1374170"/>
                  <a:pt x="425167" y="1383982"/>
                  <a:pt x="421419" y="1391479"/>
                </a:cubicBezTo>
                <a:cubicBezTo>
                  <a:pt x="408167" y="1417983"/>
                  <a:pt x="405516" y="1415333"/>
                  <a:pt x="381662" y="1431235"/>
                </a:cubicBezTo>
                <a:cubicBezTo>
                  <a:pt x="339260" y="1494841"/>
                  <a:pt x="394911" y="1417987"/>
                  <a:pt x="341906" y="1470992"/>
                </a:cubicBezTo>
                <a:cubicBezTo>
                  <a:pt x="335149" y="1477749"/>
                  <a:pt x="332121" y="1487505"/>
                  <a:pt x="326003" y="1494846"/>
                </a:cubicBezTo>
                <a:cubicBezTo>
                  <a:pt x="318804" y="1503485"/>
                  <a:pt x="310100" y="1510749"/>
                  <a:pt x="302149" y="1518700"/>
                </a:cubicBezTo>
                <a:cubicBezTo>
                  <a:pt x="282163" y="1578657"/>
                  <a:pt x="309124" y="1504750"/>
                  <a:pt x="278295" y="1566407"/>
                </a:cubicBezTo>
                <a:cubicBezTo>
                  <a:pt x="245375" y="1632247"/>
                  <a:pt x="300017" y="1545752"/>
                  <a:pt x="254441" y="1614115"/>
                </a:cubicBezTo>
                <a:cubicBezTo>
                  <a:pt x="235517" y="1670889"/>
                  <a:pt x="247837" y="1647876"/>
                  <a:pt x="222636" y="1685677"/>
                </a:cubicBezTo>
                <a:cubicBezTo>
                  <a:pt x="219986" y="1693628"/>
                  <a:pt x="218755" y="1702204"/>
                  <a:pt x="214685" y="1709531"/>
                </a:cubicBezTo>
                <a:cubicBezTo>
                  <a:pt x="205403" y="1726238"/>
                  <a:pt x="182880" y="1757239"/>
                  <a:pt x="182880" y="1757239"/>
                </a:cubicBezTo>
                <a:cubicBezTo>
                  <a:pt x="179856" y="1772355"/>
                  <a:pt x="175125" y="1804552"/>
                  <a:pt x="166977" y="1820849"/>
                </a:cubicBezTo>
                <a:cubicBezTo>
                  <a:pt x="162703" y="1829396"/>
                  <a:pt x="156375" y="1836752"/>
                  <a:pt x="151074" y="1844703"/>
                </a:cubicBezTo>
                <a:cubicBezTo>
                  <a:pt x="148424" y="1855305"/>
                  <a:pt x="146125" y="1866001"/>
                  <a:pt x="143123" y="1876508"/>
                </a:cubicBezTo>
                <a:cubicBezTo>
                  <a:pt x="140821" y="1884567"/>
                  <a:pt x="137205" y="1892231"/>
                  <a:pt x="135172" y="1900362"/>
                </a:cubicBezTo>
                <a:cubicBezTo>
                  <a:pt x="130637" y="1918503"/>
                  <a:pt x="128355" y="1945800"/>
                  <a:pt x="119269" y="1963973"/>
                </a:cubicBezTo>
                <a:cubicBezTo>
                  <a:pt x="114996" y="1972520"/>
                  <a:pt x="107641" y="1979279"/>
                  <a:pt x="103367" y="1987826"/>
                </a:cubicBezTo>
                <a:cubicBezTo>
                  <a:pt x="99619" y="1995323"/>
                  <a:pt x="99485" y="2004353"/>
                  <a:pt x="95415" y="2011680"/>
                </a:cubicBezTo>
                <a:cubicBezTo>
                  <a:pt x="86133" y="2028387"/>
                  <a:pt x="63610" y="2059388"/>
                  <a:pt x="63610" y="2059388"/>
                </a:cubicBezTo>
                <a:lnTo>
                  <a:pt x="47707" y="2107096"/>
                </a:lnTo>
                <a:cubicBezTo>
                  <a:pt x="45057" y="2115047"/>
                  <a:pt x="45683" y="2125023"/>
                  <a:pt x="39756" y="2130950"/>
                </a:cubicBezTo>
                <a:lnTo>
                  <a:pt x="15902" y="2154804"/>
                </a:lnTo>
                <a:cubicBezTo>
                  <a:pt x="7113" y="2181172"/>
                  <a:pt x="16332" y="2178658"/>
                  <a:pt x="0" y="217865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28183" y="4838484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33008" y="4348366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76822" y="3989921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3907" y="2673185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7010400" y="0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5D1E38B-DC52-4F12-92CF-425A8688240F}" type="slidenum">
              <a:rPr lang="en-US" sz="1000" smtClean="0">
                <a:solidFill>
                  <a:schemeClr val="bg1"/>
                </a:solidFill>
              </a:r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4043" y="4535429"/>
            <a:ext cx="3533776" cy="9164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Burtonsville PNR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White Oak – Transit Center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FDA Campus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Four Corners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Silver Spring Metro</a:t>
            </a:r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955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8" y="1360429"/>
            <a:ext cx="5028605" cy="3884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1" y="866260"/>
            <a:ext cx="3848099" cy="609866"/>
          </a:xfrm>
        </p:spPr>
        <p:txBody>
          <a:bodyPr/>
          <a:lstStyle/>
          <a:p>
            <a:r>
              <a:rPr lang="en-US" dirty="0" smtClean="0"/>
              <a:t>US 29 Corridor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514245"/>
            <a:ext cx="3728390" cy="4043717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Example RTS Service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Long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/>
              <a:t>Burtonsville PNR to Silver Spring Metro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Intermediate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/>
              <a:t>White Oak to Silver Spring Metro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Short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/>
              <a:t>Silver Spring Metro to Four Corners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Interlining </a:t>
            </a:r>
            <a:endParaRPr lang="en-US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err="1" smtClean="0"/>
              <a:t>Colesville</a:t>
            </a:r>
            <a:r>
              <a:rPr lang="en-US" sz="1200" i="1" dirty="0" smtClean="0"/>
              <a:t> to Silver Spring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/>
              <a:t>White Oak to Langley Park (Via MD 650 or MD 193)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989196" y="2727297"/>
            <a:ext cx="1478942" cy="2178722"/>
          </a:xfrm>
          <a:custGeom>
            <a:avLst/>
            <a:gdLst>
              <a:gd name="connsiteX0" fmla="*/ 1478942 w 1478942"/>
              <a:gd name="connsiteY0" fmla="*/ 0 h 2178722"/>
              <a:gd name="connsiteX1" fmla="*/ 1447137 w 1478942"/>
              <a:gd name="connsiteY1" fmla="*/ 47708 h 2178722"/>
              <a:gd name="connsiteX2" fmla="*/ 1431234 w 1478942"/>
              <a:gd name="connsiteY2" fmla="*/ 79513 h 2178722"/>
              <a:gd name="connsiteX3" fmla="*/ 1383527 w 1478942"/>
              <a:gd name="connsiteY3" fmla="*/ 159026 h 2178722"/>
              <a:gd name="connsiteX4" fmla="*/ 1351721 w 1478942"/>
              <a:gd name="connsiteY4" fmla="*/ 206734 h 2178722"/>
              <a:gd name="connsiteX5" fmla="*/ 1335819 w 1478942"/>
              <a:gd name="connsiteY5" fmla="*/ 230588 h 2178722"/>
              <a:gd name="connsiteX6" fmla="*/ 1319916 w 1478942"/>
              <a:gd name="connsiteY6" fmla="*/ 278296 h 2178722"/>
              <a:gd name="connsiteX7" fmla="*/ 1311965 w 1478942"/>
              <a:gd name="connsiteY7" fmla="*/ 302150 h 2178722"/>
              <a:gd name="connsiteX8" fmla="*/ 1296062 w 1478942"/>
              <a:gd name="connsiteY8" fmla="*/ 326004 h 2178722"/>
              <a:gd name="connsiteX9" fmla="*/ 1272208 w 1478942"/>
              <a:gd name="connsiteY9" fmla="*/ 397566 h 2178722"/>
              <a:gd name="connsiteX10" fmla="*/ 1264257 w 1478942"/>
              <a:gd name="connsiteY10" fmla="*/ 421420 h 2178722"/>
              <a:gd name="connsiteX11" fmla="*/ 1248354 w 1478942"/>
              <a:gd name="connsiteY11" fmla="*/ 445273 h 2178722"/>
              <a:gd name="connsiteX12" fmla="*/ 1224500 w 1478942"/>
              <a:gd name="connsiteY12" fmla="*/ 492981 h 2178722"/>
              <a:gd name="connsiteX13" fmla="*/ 1216549 w 1478942"/>
              <a:gd name="connsiteY13" fmla="*/ 516835 h 2178722"/>
              <a:gd name="connsiteX14" fmla="*/ 1192695 w 1478942"/>
              <a:gd name="connsiteY14" fmla="*/ 532738 h 2178722"/>
              <a:gd name="connsiteX15" fmla="*/ 1176793 w 1478942"/>
              <a:gd name="connsiteY15" fmla="*/ 556592 h 2178722"/>
              <a:gd name="connsiteX16" fmla="*/ 1168841 w 1478942"/>
              <a:gd name="connsiteY16" fmla="*/ 580446 h 2178722"/>
              <a:gd name="connsiteX17" fmla="*/ 1105231 w 1478942"/>
              <a:gd name="connsiteY17" fmla="*/ 652007 h 2178722"/>
              <a:gd name="connsiteX18" fmla="*/ 1065474 w 1478942"/>
              <a:gd name="connsiteY18" fmla="*/ 691764 h 2178722"/>
              <a:gd name="connsiteX19" fmla="*/ 1057523 w 1478942"/>
              <a:gd name="connsiteY19" fmla="*/ 715618 h 2178722"/>
              <a:gd name="connsiteX20" fmla="*/ 1009815 w 1478942"/>
              <a:gd name="connsiteY20" fmla="*/ 763326 h 2178722"/>
              <a:gd name="connsiteX21" fmla="*/ 1001864 w 1478942"/>
              <a:gd name="connsiteY21" fmla="*/ 787180 h 2178722"/>
              <a:gd name="connsiteX22" fmla="*/ 970059 w 1478942"/>
              <a:gd name="connsiteY22" fmla="*/ 834887 h 2178722"/>
              <a:gd name="connsiteX23" fmla="*/ 954156 w 1478942"/>
              <a:gd name="connsiteY23" fmla="*/ 882595 h 2178722"/>
              <a:gd name="connsiteX24" fmla="*/ 946205 w 1478942"/>
              <a:gd name="connsiteY24" fmla="*/ 906449 h 2178722"/>
              <a:gd name="connsiteX25" fmla="*/ 914400 w 1478942"/>
              <a:gd name="connsiteY25" fmla="*/ 954157 h 2178722"/>
              <a:gd name="connsiteX26" fmla="*/ 898497 w 1478942"/>
              <a:gd name="connsiteY26" fmla="*/ 978011 h 2178722"/>
              <a:gd name="connsiteX27" fmla="*/ 842838 w 1478942"/>
              <a:gd name="connsiteY27" fmla="*/ 1033670 h 2178722"/>
              <a:gd name="connsiteX28" fmla="*/ 818984 w 1478942"/>
              <a:gd name="connsiteY28" fmla="*/ 1057524 h 2178722"/>
              <a:gd name="connsiteX29" fmla="*/ 771276 w 1478942"/>
              <a:gd name="connsiteY29" fmla="*/ 1073426 h 2178722"/>
              <a:gd name="connsiteX30" fmla="*/ 747422 w 1478942"/>
              <a:gd name="connsiteY30" fmla="*/ 1097280 h 2178722"/>
              <a:gd name="connsiteX31" fmla="*/ 723568 w 1478942"/>
              <a:gd name="connsiteY31" fmla="*/ 1113183 h 2178722"/>
              <a:gd name="connsiteX32" fmla="*/ 707666 w 1478942"/>
              <a:gd name="connsiteY32" fmla="*/ 1137037 h 2178722"/>
              <a:gd name="connsiteX33" fmla="*/ 636104 w 1478942"/>
              <a:gd name="connsiteY33" fmla="*/ 1176793 h 2178722"/>
              <a:gd name="connsiteX34" fmla="*/ 580445 w 1478942"/>
              <a:gd name="connsiteY34" fmla="*/ 1232453 h 2178722"/>
              <a:gd name="connsiteX35" fmla="*/ 548640 w 1478942"/>
              <a:gd name="connsiteY35" fmla="*/ 1264258 h 2178722"/>
              <a:gd name="connsiteX36" fmla="*/ 540688 w 1478942"/>
              <a:gd name="connsiteY36" fmla="*/ 1288112 h 2178722"/>
              <a:gd name="connsiteX37" fmla="*/ 492980 w 1478942"/>
              <a:gd name="connsiteY37" fmla="*/ 1311966 h 2178722"/>
              <a:gd name="connsiteX38" fmla="*/ 469127 w 1478942"/>
              <a:gd name="connsiteY38" fmla="*/ 1327868 h 2178722"/>
              <a:gd name="connsiteX39" fmla="*/ 453224 w 1478942"/>
              <a:gd name="connsiteY39" fmla="*/ 1351722 h 2178722"/>
              <a:gd name="connsiteX40" fmla="*/ 429370 w 1478942"/>
              <a:gd name="connsiteY40" fmla="*/ 1367625 h 2178722"/>
              <a:gd name="connsiteX41" fmla="*/ 421419 w 1478942"/>
              <a:gd name="connsiteY41" fmla="*/ 1391479 h 2178722"/>
              <a:gd name="connsiteX42" fmla="*/ 381662 w 1478942"/>
              <a:gd name="connsiteY42" fmla="*/ 1431235 h 2178722"/>
              <a:gd name="connsiteX43" fmla="*/ 341906 w 1478942"/>
              <a:gd name="connsiteY43" fmla="*/ 1470992 h 2178722"/>
              <a:gd name="connsiteX44" fmla="*/ 326003 w 1478942"/>
              <a:gd name="connsiteY44" fmla="*/ 1494846 h 2178722"/>
              <a:gd name="connsiteX45" fmla="*/ 302149 w 1478942"/>
              <a:gd name="connsiteY45" fmla="*/ 1518700 h 2178722"/>
              <a:gd name="connsiteX46" fmla="*/ 278295 w 1478942"/>
              <a:gd name="connsiteY46" fmla="*/ 1566407 h 2178722"/>
              <a:gd name="connsiteX47" fmla="*/ 254441 w 1478942"/>
              <a:gd name="connsiteY47" fmla="*/ 1614115 h 2178722"/>
              <a:gd name="connsiteX48" fmla="*/ 222636 w 1478942"/>
              <a:gd name="connsiteY48" fmla="*/ 1685677 h 2178722"/>
              <a:gd name="connsiteX49" fmla="*/ 214685 w 1478942"/>
              <a:gd name="connsiteY49" fmla="*/ 1709531 h 2178722"/>
              <a:gd name="connsiteX50" fmla="*/ 182880 w 1478942"/>
              <a:gd name="connsiteY50" fmla="*/ 1757239 h 2178722"/>
              <a:gd name="connsiteX51" fmla="*/ 166977 w 1478942"/>
              <a:gd name="connsiteY51" fmla="*/ 1820849 h 2178722"/>
              <a:gd name="connsiteX52" fmla="*/ 151074 w 1478942"/>
              <a:gd name="connsiteY52" fmla="*/ 1844703 h 2178722"/>
              <a:gd name="connsiteX53" fmla="*/ 143123 w 1478942"/>
              <a:gd name="connsiteY53" fmla="*/ 1876508 h 2178722"/>
              <a:gd name="connsiteX54" fmla="*/ 135172 w 1478942"/>
              <a:gd name="connsiteY54" fmla="*/ 1900362 h 2178722"/>
              <a:gd name="connsiteX55" fmla="*/ 119269 w 1478942"/>
              <a:gd name="connsiteY55" fmla="*/ 1963973 h 2178722"/>
              <a:gd name="connsiteX56" fmla="*/ 103367 w 1478942"/>
              <a:gd name="connsiteY56" fmla="*/ 1987826 h 2178722"/>
              <a:gd name="connsiteX57" fmla="*/ 95415 w 1478942"/>
              <a:gd name="connsiteY57" fmla="*/ 2011680 h 2178722"/>
              <a:gd name="connsiteX58" fmla="*/ 63610 w 1478942"/>
              <a:gd name="connsiteY58" fmla="*/ 2059388 h 2178722"/>
              <a:gd name="connsiteX59" fmla="*/ 47707 w 1478942"/>
              <a:gd name="connsiteY59" fmla="*/ 2107096 h 2178722"/>
              <a:gd name="connsiteX60" fmla="*/ 39756 w 1478942"/>
              <a:gd name="connsiteY60" fmla="*/ 2130950 h 2178722"/>
              <a:gd name="connsiteX61" fmla="*/ 15902 w 1478942"/>
              <a:gd name="connsiteY61" fmla="*/ 2154804 h 2178722"/>
              <a:gd name="connsiteX62" fmla="*/ 0 w 1478942"/>
              <a:gd name="connsiteY62" fmla="*/ 2178658 h 21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78942" h="2178722">
                <a:moveTo>
                  <a:pt x="1478942" y="0"/>
                </a:moveTo>
                <a:cubicBezTo>
                  <a:pt x="1468340" y="15903"/>
                  <a:pt x="1456970" y="31319"/>
                  <a:pt x="1447137" y="47708"/>
                </a:cubicBezTo>
                <a:cubicBezTo>
                  <a:pt x="1441039" y="57872"/>
                  <a:pt x="1437115" y="69222"/>
                  <a:pt x="1431234" y="79513"/>
                </a:cubicBezTo>
                <a:cubicBezTo>
                  <a:pt x="1415899" y="106350"/>
                  <a:pt x="1400672" y="133308"/>
                  <a:pt x="1383527" y="159026"/>
                </a:cubicBezTo>
                <a:lnTo>
                  <a:pt x="1351721" y="206734"/>
                </a:lnTo>
                <a:cubicBezTo>
                  <a:pt x="1346420" y="214685"/>
                  <a:pt x="1338841" y="221522"/>
                  <a:pt x="1335819" y="230588"/>
                </a:cubicBezTo>
                <a:lnTo>
                  <a:pt x="1319916" y="278296"/>
                </a:lnTo>
                <a:cubicBezTo>
                  <a:pt x="1317266" y="286247"/>
                  <a:pt x="1316614" y="295176"/>
                  <a:pt x="1311965" y="302150"/>
                </a:cubicBezTo>
                <a:lnTo>
                  <a:pt x="1296062" y="326004"/>
                </a:lnTo>
                <a:lnTo>
                  <a:pt x="1272208" y="397566"/>
                </a:lnTo>
                <a:cubicBezTo>
                  <a:pt x="1269558" y="405517"/>
                  <a:pt x="1268906" y="414446"/>
                  <a:pt x="1264257" y="421420"/>
                </a:cubicBezTo>
                <a:lnTo>
                  <a:pt x="1248354" y="445273"/>
                </a:lnTo>
                <a:cubicBezTo>
                  <a:pt x="1228369" y="505230"/>
                  <a:pt x="1255328" y="431326"/>
                  <a:pt x="1224500" y="492981"/>
                </a:cubicBezTo>
                <a:cubicBezTo>
                  <a:pt x="1220752" y="500478"/>
                  <a:pt x="1221785" y="510290"/>
                  <a:pt x="1216549" y="516835"/>
                </a:cubicBezTo>
                <a:cubicBezTo>
                  <a:pt x="1210579" y="524297"/>
                  <a:pt x="1200646" y="527437"/>
                  <a:pt x="1192695" y="532738"/>
                </a:cubicBezTo>
                <a:cubicBezTo>
                  <a:pt x="1187394" y="540689"/>
                  <a:pt x="1181067" y="548045"/>
                  <a:pt x="1176793" y="556592"/>
                </a:cubicBezTo>
                <a:cubicBezTo>
                  <a:pt x="1173045" y="564089"/>
                  <a:pt x="1172911" y="573119"/>
                  <a:pt x="1168841" y="580446"/>
                </a:cubicBezTo>
                <a:cubicBezTo>
                  <a:pt x="1123143" y="662701"/>
                  <a:pt x="1156862" y="600376"/>
                  <a:pt x="1105231" y="652007"/>
                </a:cubicBezTo>
                <a:cubicBezTo>
                  <a:pt x="1052222" y="705016"/>
                  <a:pt x="1129085" y="649356"/>
                  <a:pt x="1065474" y="691764"/>
                </a:cubicBezTo>
                <a:cubicBezTo>
                  <a:pt x="1062824" y="699715"/>
                  <a:pt x="1062669" y="709002"/>
                  <a:pt x="1057523" y="715618"/>
                </a:cubicBezTo>
                <a:cubicBezTo>
                  <a:pt x="1043716" y="733370"/>
                  <a:pt x="1009815" y="763326"/>
                  <a:pt x="1009815" y="763326"/>
                </a:cubicBezTo>
                <a:cubicBezTo>
                  <a:pt x="1007165" y="771277"/>
                  <a:pt x="1005934" y="779853"/>
                  <a:pt x="1001864" y="787180"/>
                </a:cubicBezTo>
                <a:cubicBezTo>
                  <a:pt x="992582" y="803887"/>
                  <a:pt x="976103" y="816756"/>
                  <a:pt x="970059" y="834887"/>
                </a:cubicBezTo>
                <a:lnTo>
                  <a:pt x="954156" y="882595"/>
                </a:lnTo>
                <a:cubicBezTo>
                  <a:pt x="951506" y="890546"/>
                  <a:pt x="950854" y="899475"/>
                  <a:pt x="946205" y="906449"/>
                </a:cubicBezTo>
                <a:lnTo>
                  <a:pt x="914400" y="954157"/>
                </a:lnTo>
                <a:lnTo>
                  <a:pt x="898497" y="978011"/>
                </a:lnTo>
                <a:cubicBezTo>
                  <a:pt x="880506" y="1031987"/>
                  <a:pt x="906633" y="969875"/>
                  <a:pt x="842838" y="1033670"/>
                </a:cubicBezTo>
                <a:cubicBezTo>
                  <a:pt x="834887" y="1041621"/>
                  <a:pt x="828814" y="1052063"/>
                  <a:pt x="818984" y="1057524"/>
                </a:cubicBezTo>
                <a:cubicBezTo>
                  <a:pt x="804331" y="1065665"/>
                  <a:pt x="771276" y="1073426"/>
                  <a:pt x="771276" y="1073426"/>
                </a:cubicBezTo>
                <a:cubicBezTo>
                  <a:pt x="763325" y="1081377"/>
                  <a:pt x="756061" y="1090081"/>
                  <a:pt x="747422" y="1097280"/>
                </a:cubicBezTo>
                <a:cubicBezTo>
                  <a:pt x="740081" y="1103398"/>
                  <a:pt x="730325" y="1106426"/>
                  <a:pt x="723568" y="1113183"/>
                </a:cubicBezTo>
                <a:cubicBezTo>
                  <a:pt x="716811" y="1119940"/>
                  <a:pt x="714858" y="1130744"/>
                  <a:pt x="707666" y="1137037"/>
                </a:cubicBezTo>
                <a:cubicBezTo>
                  <a:pt x="674016" y="1166481"/>
                  <a:pt x="668867" y="1165873"/>
                  <a:pt x="636104" y="1176793"/>
                </a:cubicBezTo>
                <a:cubicBezTo>
                  <a:pt x="599650" y="1231475"/>
                  <a:pt x="622431" y="1218457"/>
                  <a:pt x="580445" y="1232453"/>
                </a:cubicBezTo>
                <a:cubicBezTo>
                  <a:pt x="559243" y="1296059"/>
                  <a:pt x="591046" y="1221852"/>
                  <a:pt x="548640" y="1264258"/>
                </a:cubicBezTo>
                <a:cubicBezTo>
                  <a:pt x="542713" y="1270185"/>
                  <a:pt x="545924" y="1281567"/>
                  <a:pt x="540688" y="1288112"/>
                </a:cubicBezTo>
                <a:cubicBezTo>
                  <a:pt x="525498" y="1307099"/>
                  <a:pt x="512184" y="1302364"/>
                  <a:pt x="492980" y="1311966"/>
                </a:cubicBezTo>
                <a:cubicBezTo>
                  <a:pt x="484433" y="1316240"/>
                  <a:pt x="477078" y="1322567"/>
                  <a:pt x="469127" y="1327868"/>
                </a:cubicBezTo>
                <a:cubicBezTo>
                  <a:pt x="463826" y="1335819"/>
                  <a:pt x="459981" y="1344965"/>
                  <a:pt x="453224" y="1351722"/>
                </a:cubicBezTo>
                <a:cubicBezTo>
                  <a:pt x="446467" y="1358479"/>
                  <a:pt x="435340" y="1360163"/>
                  <a:pt x="429370" y="1367625"/>
                </a:cubicBezTo>
                <a:cubicBezTo>
                  <a:pt x="424134" y="1374170"/>
                  <a:pt x="425167" y="1383982"/>
                  <a:pt x="421419" y="1391479"/>
                </a:cubicBezTo>
                <a:cubicBezTo>
                  <a:pt x="408167" y="1417983"/>
                  <a:pt x="405516" y="1415333"/>
                  <a:pt x="381662" y="1431235"/>
                </a:cubicBezTo>
                <a:cubicBezTo>
                  <a:pt x="339260" y="1494841"/>
                  <a:pt x="394911" y="1417987"/>
                  <a:pt x="341906" y="1470992"/>
                </a:cubicBezTo>
                <a:cubicBezTo>
                  <a:pt x="335149" y="1477749"/>
                  <a:pt x="332121" y="1487505"/>
                  <a:pt x="326003" y="1494846"/>
                </a:cubicBezTo>
                <a:cubicBezTo>
                  <a:pt x="318804" y="1503485"/>
                  <a:pt x="310100" y="1510749"/>
                  <a:pt x="302149" y="1518700"/>
                </a:cubicBezTo>
                <a:cubicBezTo>
                  <a:pt x="282163" y="1578657"/>
                  <a:pt x="309124" y="1504750"/>
                  <a:pt x="278295" y="1566407"/>
                </a:cubicBezTo>
                <a:cubicBezTo>
                  <a:pt x="245375" y="1632247"/>
                  <a:pt x="300017" y="1545752"/>
                  <a:pt x="254441" y="1614115"/>
                </a:cubicBezTo>
                <a:cubicBezTo>
                  <a:pt x="235517" y="1670889"/>
                  <a:pt x="247837" y="1647876"/>
                  <a:pt x="222636" y="1685677"/>
                </a:cubicBezTo>
                <a:cubicBezTo>
                  <a:pt x="219986" y="1693628"/>
                  <a:pt x="218755" y="1702204"/>
                  <a:pt x="214685" y="1709531"/>
                </a:cubicBezTo>
                <a:cubicBezTo>
                  <a:pt x="205403" y="1726238"/>
                  <a:pt x="182880" y="1757239"/>
                  <a:pt x="182880" y="1757239"/>
                </a:cubicBezTo>
                <a:cubicBezTo>
                  <a:pt x="179856" y="1772355"/>
                  <a:pt x="175125" y="1804552"/>
                  <a:pt x="166977" y="1820849"/>
                </a:cubicBezTo>
                <a:cubicBezTo>
                  <a:pt x="162703" y="1829396"/>
                  <a:pt x="156375" y="1836752"/>
                  <a:pt x="151074" y="1844703"/>
                </a:cubicBezTo>
                <a:cubicBezTo>
                  <a:pt x="148424" y="1855305"/>
                  <a:pt x="146125" y="1866001"/>
                  <a:pt x="143123" y="1876508"/>
                </a:cubicBezTo>
                <a:cubicBezTo>
                  <a:pt x="140821" y="1884567"/>
                  <a:pt x="137205" y="1892231"/>
                  <a:pt x="135172" y="1900362"/>
                </a:cubicBezTo>
                <a:cubicBezTo>
                  <a:pt x="130637" y="1918503"/>
                  <a:pt x="128355" y="1945800"/>
                  <a:pt x="119269" y="1963973"/>
                </a:cubicBezTo>
                <a:cubicBezTo>
                  <a:pt x="114996" y="1972520"/>
                  <a:pt x="107641" y="1979279"/>
                  <a:pt x="103367" y="1987826"/>
                </a:cubicBezTo>
                <a:cubicBezTo>
                  <a:pt x="99619" y="1995323"/>
                  <a:pt x="99485" y="2004353"/>
                  <a:pt x="95415" y="2011680"/>
                </a:cubicBezTo>
                <a:cubicBezTo>
                  <a:pt x="86133" y="2028387"/>
                  <a:pt x="63610" y="2059388"/>
                  <a:pt x="63610" y="2059388"/>
                </a:cubicBezTo>
                <a:lnTo>
                  <a:pt x="47707" y="2107096"/>
                </a:lnTo>
                <a:cubicBezTo>
                  <a:pt x="45057" y="2115047"/>
                  <a:pt x="45683" y="2125023"/>
                  <a:pt x="39756" y="2130950"/>
                </a:cubicBezTo>
                <a:lnTo>
                  <a:pt x="15902" y="2154804"/>
                </a:lnTo>
                <a:cubicBezTo>
                  <a:pt x="7113" y="2181172"/>
                  <a:pt x="16332" y="2178658"/>
                  <a:pt x="0" y="217865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28183" y="4838484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33008" y="4348366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76822" y="3989921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3907" y="2673185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963084"/>
            <a:ext cx="8483601" cy="609866"/>
          </a:xfrm>
        </p:spPr>
        <p:txBody>
          <a:bodyPr/>
          <a:lstStyle/>
          <a:p>
            <a:r>
              <a:rPr lang="en-US" dirty="0" smtClean="0"/>
              <a:t>Route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657349"/>
            <a:ext cx="4162424" cy="3739411"/>
          </a:xfrm>
        </p:spPr>
        <p:txBody>
          <a:bodyPr/>
          <a:lstStyle/>
          <a:p>
            <a:r>
              <a:rPr lang="en-US" dirty="0" smtClean="0"/>
              <a:t>Focus Corridor Level</a:t>
            </a:r>
          </a:p>
          <a:p>
            <a:r>
              <a:rPr lang="en-US" dirty="0" smtClean="0"/>
              <a:t>Identifying Connectivity</a:t>
            </a:r>
          </a:p>
          <a:p>
            <a:pPr lvl="1"/>
            <a:r>
              <a:rPr lang="en-US" dirty="0" smtClean="0"/>
              <a:t>Activity Centers</a:t>
            </a:r>
          </a:p>
          <a:p>
            <a:pPr lvl="2"/>
            <a:r>
              <a:rPr lang="en-US" dirty="0" smtClean="0"/>
              <a:t>Office/Retail/Households</a:t>
            </a:r>
          </a:p>
          <a:p>
            <a:pPr lvl="2"/>
            <a:r>
              <a:rPr lang="en-US" dirty="0" smtClean="0"/>
              <a:t>Office/Retail</a:t>
            </a:r>
          </a:p>
          <a:p>
            <a:pPr lvl="2"/>
            <a:r>
              <a:rPr lang="en-US" dirty="0" smtClean="0"/>
              <a:t>Central Business District (CBD)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Multimodal Transfer Points</a:t>
            </a:r>
          </a:p>
          <a:p>
            <a:pPr lvl="2"/>
            <a:r>
              <a:rPr lang="en-US" dirty="0" smtClean="0"/>
              <a:t>RTS </a:t>
            </a:r>
            <a:r>
              <a:rPr lang="en-US" dirty="0" smtClean="0">
                <a:sym typeface="Wingdings" pitchFamily="2" charset="2"/>
              </a:rPr>
              <a:t>  RTS</a:t>
            </a:r>
          </a:p>
          <a:p>
            <a:pPr lvl="2"/>
            <a:r>
              <a:rPr lang="en-US" dirty="0"/>
              <a:t>RTS </a:t>
            </a:r>
            <a:r>
              <a:rPr lang="en-US" dirty="0">
                <a:sym typeface="Wingdings" pitchFamily="2" charset="2"/>
              </a:rPr>
              <a:t>  </a:t>
            </a:r>
            <a:r>
              <a:rPr lang="en-US" dirty="0" smtClean="0">
                <a:sym typeface="Wingdings" pitchFamily="2" charset="2"/>
              </a:rPr>
              <a:t>Metro</a:t>
            </a:r>
          </a:p>
          <a:p>
            <a:pPr lvl="2"/>
            <a:r>
              <a:rPr lang="en-US" dirty="0"/>
              <a:t>RTS </a:t>
            </a:r>
            <a:r>
              <a:rPr lang="en-US" dirty="0">
                <a:sym typeface="Wingdings" pitchFamily="2" charset="2"/>
              </a:rPr>
              <a:t>  </a:t>
            </a:r>
            <a:r>
              <a:rPr lang="en-US" dirty="0" smtClean="0">
                <a:sym typeface="Wingdings" pitchFamily="2" charset="2"/>
              </a:rPr>
              <a:t>Bus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5551" b="7336"/>
          <a:stretch/>
        </p:blipFill>
        <p:spPr bwMode="auto">
          <a:xfrm rot="5400000">
            <a:off x="5011979" y="830507"/>
            <a:ext cx="2962276" cy="53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3" y="1066316"/>
            <a:ext cx="8798418" cy="609866"/>
          </a:xfrm>
        </p:spPr>
        <p:txBody>
          <a:bodyPr/>
          <a:lstStyle/>
          <a:p>
            <a:r>
              <a:rPr lang="en-US" dirty="0" smtClean="0"/>
              <a:t>Example Corridor - US 29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722474"/>
            <a:ext cx="3084992" cy="38354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Population Density</a:t>
            </a: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Employment Density</a:t>
            </a: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Park-and-Ride Lots</a:t>
            </a:r>
            <a:endParaRPr lang="en-US" sz="1000" dirty="0" smtClean="0"/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Infrastructure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Other Modes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Multimodal Connections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Highway Facility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14" y="1653675"/>
            <a:ext cx="5957372" cy="3854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 rot="1791775">
            <a:off x="6368046" y="2666350"/>
            <a:ext cx="765544" cy="289474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963084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Characteristics - Households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2929231"/>
              </p:ext>
            </p:extLst>
          </p:nvPr>
        </p:nvGraphicFramePr>
        <p:xfrm>
          <a:off x="647700" y="1590674"/>
          <a:ext cx="805815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0542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Modest household growth in the corridor, except for downtown Silver Spring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112500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Characteristics - Jobs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08262948"/>
              </p:ext>
            </p:extLst>
          </p:nvPr>
        </p:nvGraphicFramePr>
        <p:xfrm>
          <a:off x="685800" y="1857374"/>
          <a:ext cx="805815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0542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High job growth for Activity Centers in White Oak and downtown Silver Spring 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1086909"/>
            <a:ext cx="8883650" cy="609866"/>
          </a:xfrm>
        </p:spPr>
        <p:txBody>
          <a:bodyPr/>
          <a:lstStyle/>
          <a:p>
            <a:r>
              <a:rPr lang="en-US" dirty="0" smtClean="0"/>
              <a:t>US 29 Corridor Characteristics – Households to Jobs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046374"/>
              </p:ext>
            </p:extLst>
          </p:nvPr>
        </p:nvGraphicFramePr>
        <p:xfrm>
          <a:off x="685800" y="1743075"/>
          <a:ext cx="8058150" cy="322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4943475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The balance of households to jobs will increase, and there will be continued travel into the corridor.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86909"/>
            <a:ext cx="8483601" cy="609866"/>
          </a:xfrm>
        </p:spPr>
        <p:txBody>
          <a:bodyPr/>
          <a:lstStyle/>
          <a:p>
            <a:r>
              <a:rPr lang="en-US" dirty="0" smtClean="0"/>
              <a:t>Transit Mode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952624"/>
            <a:ext cx="8479363" cy="1590676"/>
          </a:xfrm>
        </p:spPr>
        <p:txBody>
          <a:bodyPr/>
          <a:lstStyle/>
          <a:p>
            <a:r>
              <a:rPr lang="en-US" dirty="0" smtClean="0"/>
              <a:t>Transit Planning Focus on Commuter Trips (HBW)</a:t>
            </a:r>
          </a:p>
          <a:p>
            <a:pPr lvl="1"/>
            <a:r>
              <a:rPr lang="en-US" dirty="0" smtClean="0"/>
              <a:t>Longer Trips</a:t>
            </a:r>
          </a:p>
          <a:p>
            <a:pPr lvl="1"/>
            <a:r>
              <a:rPr lang="en-US" dirty="0" smtClean="0"/>
              <a:t>Higher Transit Mode Share</a:t>
            </a:r>
          </a:p>
          <a:p>
            <a:pPr marL="512763" lvl="2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8659"/>
              </p:ext>
            </p:extLst>
          </p:nvPr>
        </p:nvGraphicFramePr>
        <p:xfrm>
          <a:off x="352425" y="3759200"/>
          <a:ext cx="83439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/>
                <a:gridCol w="2781300"/>
                <a:gridCol w="2781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Jurisdiction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Transit Mode Share</a:t>
                      </a:r>
                    </a:p>
                    <a:p>
                      <a:r>
                        <a:rPr lang="en-US" baseline="0" dirty="0" smtClean="0"/>
                        <a:t>Commuting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Mode Share</a:t>
                      </a:r>
                    </a:p>
                    <a:p>
                      <a:r>
                        <a:rPr lang="en-US" dirty="0" smtClean="0"/>
                        <a:t>Non-Commuting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Montgomery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ing Montg RTS 2013-04-1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5BAAD7AC34A4CA30D5E939C84EF55" ma:contentTypeVersion="1" ma:contentTypeDescription="Create a new document." ma:contentTypeScope="" ma:versionID="3c72b787728add0a101a330d9181e48b">
  <xsd:schema xmlns:xsd="http://www.w3.org/2001/XMLSchema" xmlns:p="http://schemas.microsoft.com/office/2006/metadata/properties" xmlns:ns2="a5365e0c-454f-4745-b4de-53051c4e0926" targetNamespace="http://schemas.microsoft.com/office/2006/metadata/properties" ma:root="true" ma:fieldsID="57bcbcb57a749ff45651ec04d3996d0f" ns2:_="">
    <xsd:import namespace="a5365e0c-454f-4745-b4de-53051c4e0926"/>
    <xsd:element name="properties">
      <xsd:complexType>
        <xsd:sequence>
          <xsd:element name="documentManagement">
            <xsd:complexType>
              <xsd:all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5365e0c-454f-4745-b4de-53051c4e0926" elementFormDefault="qualified">
    <xsd:import namespace="http://schemas.microsoft.com/office/2006/documentManagement/type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humbnail xmlns="a5365e0c-454f-4745-b4de-53051c4e0926">
      <Url>http://vhbcentral.vhb.com/Teams/marketing/images/Option1_16.10.gif</Url>
      <Description>/teams/marketing/images/Option1_16.10.gif</Description>
    </Thumbnail>
  </documentManagement>
</p:properties>
</file>

<file path=customXml/itemProps1.xml><?xml version="1.0" encoding="utf-8"?>
<ds:datastoreItem xmlns:ds="http://schemas.openxmlformats.org/officeDocument/2006/customXml" ds:itemID="{7F0B80DA-1364-4450-A973-783D14C82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97FE1-B708-42E1-B74E-50A348B1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365e0c-454f-4745-b4de-53051c4e092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D1F45D6-05C1-443A-BEA3-36B870530E9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5365e0c-454f-4745-b4de-53051c4e0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Meeting Montg RTS 2013-04-17 v2</Template>
  <TotalTime>1824</TotalTime>
  <Words>631</Words>
  <Application>Microsoft Office PowerPoint</Application>
  <PresentationFormat>On-screen Show (16:10)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Meeting Montg RTS 2013-04-17 v2</vt:lpstr>
      <vt:lpstr>Steering Committee Meeting</vt:lpstr>
      <vt:lpstr>US 29 Corridor</vt:lpstr>
      <vt:lpstr>US 29 Corridor</vt:lpstr>
      <vt:lpstr>Route Planning Process</vt:lpstr>
      <vt:lpstr>Example Corridor - US 29</vt:lpstr>
      <vt:lpstr>US 29 Corridor Characteristics - Households</vt:lpstr>
      <vt:lpstr>US 29 Corridor Characteristics - Jobs</vt:lpstr>
      <vt:lpstr>US 29 Corridor Characteristics – Households to Jobs</vt:lpstr>
      <vt:lpstr>Transit Mode Share</vt:lpstr>
      <vt:lpstr>US 29 Corridor Service Supplied</vt:lpstr>
      <vt:lpstr>US 29 Corridor Service Supplied - Buses in the Peak Hour</vt:lpstr>
      <vt:lpstr>US 29 Corridor – Mode Share</vt:lpstr>
      <vt:lpstr>US 29 Corridor – Mode Share Summary</vt:lpstr>
      <vt:lpstr>US 29 Corridor – Transit &amp; Auto AM Peak Period </vt:lpstr>
      <vt:lpstr>US 29 Corridor Service Integration</vt:lpstr>
      <vt:lpstr>US 29 Corridor White Oak Connections</vt:lpstr>
      <vt:lpstr>PowerPoint Presentation</vt:lpstr>
    </vt:vector>
  </TitlesOfParts>
  <Company>VHB,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Pre-Technical Study Coordination Meeting</dc:title>
  <dc:creator>Dan Goldfarb</dc:creator>
  <cp:lastModifiedBy>Goldfarb, Dan</cp:lastModifiedBy>
  <cp:revision>162</cp:revision>
  <cp:lastPrinted>2013-06-25T14:01:05Z</cp:lastPrinted>
  <dcterms:created xsi:type="dcterms:W3CDTF">2013-04-18T12:39:48Z</dcterms:created>
  <dcterms:modified xsi:type="dcterms:W3CDTF">2013-08-27T14:46:47Z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0x0101007775BAAD7AC34A4CA30D5E939C84EF55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