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62" r:id="rId2"/>
    <p:sldId id="265" r:id="rId3"/>
    <p:sldId id="266" r:id="rId4"/>
    <p:sldId id="267" r:id="rId5"/>
    <p:sldId id="282" r:id="rId6"/>
    <p:sldId id="290" r:id="rId7"/>
    <p:sldId id="291" r:id="rId8"/>
    <p:sldId id="287" r:id="rId9"/>
    <p:sldId id="283" r:id="rId10"/>
    <p:sldId id="264" r:id="rId11"/>
    <p:sldId id="288" r:id="rId12"/>
    <p:sldId id="258" r:id="rId13"/>
    <p:sldId id="272" r:id="rId14"/>
    <p:sldId id="298" r:id="rId15"/>
    <p:sldId id="299" r:id="rId16"/>
    <p:sldId id="300" r:id="rId17"/>
    <p:sldId id="301" r:id="rId18"/>
    <p:sldId id="297" r:id="rId19"/>
    <p:sldId id="257" r:id="rId20"/>
    <p:sldId id="271" r:id="rId21"/>
    <p:sldId id="292" r:id="rId22"/>
    <p:sldId id="294" r:id="rId23"/>
    <p:sldId id="295" r:id="rId24"/>
    <p:sldId id="293" r:id="rId25"/>
    <p:sldId id="278" r:id="rId26"/>
    <p:sldId id="279" r:id="rId27"/>
    <p:sldId id="296" r:id="rId28"/>
    <p:sldId id="305" r:id="rId29"/>
    <p:sldId id="304" r:id="rId30"/>
    <p:sldId id="306" r:id="rId31"/>
    <p:sldId id="274" r:id="rId32"/>
    <p:sldId id="302" r:id="rId33"/>
    <p:sldId id="303" r:id="rId34"/>
    <p:sldId id="273" r:id="rId35"/>
    <p:sldId id="276" r:id="rId36"/>
    <p:sldId id="275" r:id="rId37"/>
    <p:sldId id="281" r:id="rId38"/>
    <p:sldId id="277" r:id="rId39"/>
    <p:sldId id="307" r:id="rId40"/>
    <p:sldId id="259" r:id="rId4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43" autoAdjust="0"/>
    <p:restoredTop sz="94660"/>
  </p:normalViewPr>
  <p:slideViewPr>
    <p:cSldViewPr snapToGrid="0">
      <p:cViewPr>
        <p:scale>
          <a:sx n="73" d="100"/>
          <a:sy n="73" d="100"/>
        </p:scale>
        <p:origin x="-80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8F69F-460D-49E8-8A7E-6AC77FD8ED14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26AA6-F79A-4D2A-B036-5FBBFB87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96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1BE-F0F9-42D5-A924-F5BA7F460CF4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C27D-2776-4273-A95C-83EAB41E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5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1BE-F0F9-42D5-A924-F5BA7F460CF4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C27D-2776-4273-A95C-83EAB41E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5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1BE-F0F9-42D5-A924-F5BA7F460CF4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C27D-2776-4273-A95C-83EAB41E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5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1BE-F0F9-42D5-A924-F5BA7F460CF4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C27D-2776-4273-A95C-83EAB41E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4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1BE-F0F9-42D5-A924-F5BA7F460CF4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C27D-2776-4273-A95C-83EAB41E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1BE-F0F9-42D5-A924-F5BA7F460CF4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C27D-2776-4273-A95C-83EAB41E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2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1BE-F0F9-42D5-A924-F5BA7F460CF4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C27D-2776-4273-A95C-83EAB41E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4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1BE-F0F9-42D5-A924-F5BA7F460CF4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C27D-2776-4273-A95C-83EAB41E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5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1BE-F0F9-42D5-A924-F5BA7F460CF4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C27D-2776-4273-A95C-83EAB41E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8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1BE-F0F9-42D5-A924-F5BA7F460CF4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C27D-2776-4273-A95C-83EAB41E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3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11BE-F0F9-42D5-A924-F5BA7F460CF4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C27D-2776-4273-A95C-83EAB41E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3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911BE-F0F9-42D5-A924-F5BA7F460CF4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8C27D-2776-4273-A95C-83EAB41E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7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TSPExplanationOpticomGPS.wmv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source=images&amp;cd=&amp;cad=rja&amp;docid=G5V24ibZcMA6bM&amp;tbnid=4AkkIyOZualfGM:&amp;ved=0CAgQjRwwAA&amp;url=http://www.wsdot.wa.gov/projects/i405/keepmoving/takingthebus&amp;ei=CJTJUfjLNOjk0QHv9YCQAg&amp;psig=AFQjCNHu_dAhT9krhh9_DPNAtS6fjsLYIw&amp;ust=1372251528897034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17.jpeg"/><Relationship Id="rId9" Type="http://schemas.openxmlformats.org/officeDocument/2006/relationships/image" Target="../media/image33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398" y="546100"/>
            <a:ext cx="8597900" cy="1774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Transit Signal Prioritization (TSP) and RTS</a:t>
            </a:r>
            <a:br>
              <a:rPr lang="en-US" dirty="0" smtClean="0"/>
            </a:br>
            <a:r>
              <a:rPr lang="en-US" dirty="0" smtClean="0"/>
              <a:t>RTS Transit Signal Priority Work Group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7743825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Path to Successful Implementation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663738"/>
            <a:ext cx="918482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r="2622" b="14085"/>
          <a:stretch/>
        </p:blipFill>
        <p:spPr>
          <a:xfrm>
            <a:off x="2567248" y="2743200"/>
            <a:ext cx="3886200" cy="2140384"/>
          </a:xfrm>
          <a:prstGeom prst="rect">
            <a:avLst/>
          </a:prstGeom>
          <a:ln w="2540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34099"/>
            <a:ext cx="4762500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1"/>
          <a:stretch/>
        </p:blipFill>
        <p:spPr>
          <a:xfrm>
            <a:off x="7602991" y="5875064"/>
            <a:ext cx="967518" cy="616222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260600" y="5409140"/>
            <a:ext cx="3454400" cy="459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July 16, 2013</a:t>
            </a:r>
          </a:p>
        </p:txBody>
      </p:sp>
    </p:spTree>
    <p:extLst>
      <p:ext uri="{BB962C8B-B14F-4D97-AF65-F5344CB8AC3E}">
        <p14:creationId xmlns:p14="http://schemas.microsoft.com/office/powerpoint/2010/main" val="35990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Countywide Transit Signal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1231900"/>
            <a:ext cx="7810962" cy="5156200"/>
          </a:xfrm>
        </p:spPr>
        <p:txBody>
          <a:bodyPr/>
          <a:lstStyle/>
          <a:p>
            <a:r>
              <a:rPr lang="en-US" dirty="0" smtClean="0"/>
              <a:t>Transit vehicles in mixed flow without other priority measures</a:t>
            </a:r>
          </a:p>
          <a:p>
            <a:r>
              <a:rPr lang="en-US" dirty="0" smtClean="0"/>
              <a:t>No differentiation between types of transit service</a:t>
            </a:r>
          </a:p>
          <a:p>
            <a:r>
              <a:rPr lang="en-US" dirty="0" smtClean="0"/>
              <a:t>Transit riders and travelers in personal vehicles given equal weight (throughput)</a:t>
            </a:r>
          </a:p>
          <a:p>
            <a:r>
              <a:rPr lang="en-US" dirty="0" smtClean="0"/>
              <a:t>Signal coordination and traffic flow allowed to “recover” between instances of signal priority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34938"/>
            <a:ext cx="8229600" cy="919162"/>
          </a:xfrm>
        </p:spPr>
        <p:txBody>
          <a:bodyPr/>
          <a:lstStyle/>
          <a:p>
            <a:r>
              <a:rPr lang="en-US" dirty="0" smtClean="0"/>
              <a:t>Countywide TSP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066800"/>
            <a:ext cx="8343900" cy="51689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Phase I</a:t>
            </a:r>
          </a:p>
          <a:p>
            <a:pPr lvl="1"/>
            <a:r>
              <a:rPr lang="en-US" sz="2000" dirty="0" smtClean="0"/>
              <a:t>State of the Practice/ Lessons Learned</a:t>
            </a:r>
          </a:p>
          <a:p>
            <a:pPr lvl="1"/>
            <a:r>
              <a:rPr lang="en-US" sz="2000" dirty="0" smtClean="0"/>
              <a:t>Infrastructure and Communications System Readiness</a:t>
            </a:r>
          </a:p>
          <a:p>
            <a:r>
              <a:rPr lang="en-US" sz="2000" dirty="0" smtClean="0"/>
              <a:t>Phase II</a:t>
            </a:r>
          </a:p>
          <a:p>
            <a:pPr lvl="1"/>
            <a:r>
              <a:rPr lang="en-US" sz="2000" dirty="0" smtClean="0"/>
              <a:t>Needs Assessment</a:t>
            </a:r>
          </a:p>
          <a:p>
            <a:pPr lvl="2"/>
            <a:r>
              <a:rPr lang="en-US" sz="1600" dirty="0" smtClean="0"/>
              <a:t>Concept of Operations Development</a:t>
            </a:r>
          </a:p>
          <a:p>
            <a:pPr lvl="2"/>
            <a:r>
              <a:rPr lang="en-US" sz="1600" dirty="0" smtClean="0"/>
              <a:t>Technology Assessment and Selection</a:t>
            </a:r>
          </a:p>
          <a:p>
            <a:pPr lvl="3"/>
            <a:r>
              <a:rPr lang="en-US" sz="1400" dirty="0" smtClean="0"/>
              <a:t>Data Requirement</a:t>
            </a:r>
          </a:p>
          <a:p>
            <a:pPr lvl="3"/>
            <a:r>
              <a:rPr lang="en-US" sz="1400" dirty="0" smtClean="0"/>
              <a:t>Procurement and Deployment</a:t>
            </a:r>
          </a:p>
          <a:p>
            <a:pPr lvl="3"/>
            <a:r>
              <a:rPr lang="en-US" sz="1400" dirty="0" smtClean="0"/>
              <a:t>Pilot Study Demonstration and Evaluation</a:t>
            </a:r>
          </a:p>
          <a:p>
            <a:r>
              <a:rPr lang="en-US" sz="2000" dirty="0" smtClean="0"/>
              <a:t>Phase III</a:t>
            </a:r>
          </a:p>
          <a:p>
            <a:pPr lvl="1"/>
            <a:r>
              <a:rPr lang="en-US" sz="2000" dirty="0" smtClean="0"/>
              <a:t>Identify, Screen and Select Routes and Performance Metrics</a:t>
            </a:r>
          </a:p>
          <a:p>
            <a:pPr lvl="1"/>
            <a:r>
              <a:rPr lang="en-US" sz="2000" dirty="0" smtClean="0"/>
              <a:t>Develop TSP Policy: Warrants and Conditional Measures (In Draft)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Coordinate with agency Stakeholders (July 2013)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Finalize Deployment Plan – costs and timeline (August 2013)</a:t>
            </a:r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6162"/>
          </a:xfrm>
        </p:spPr>
        <p:txBody>
          <a:bodyPr/>
          <a:lstStyle/>
          <a:p>
            <a:r>
              <a:rPr lang="en-US" dirty="0" smtClean="0"/>
              <a:t>Countywide TSP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Transit:</a:t>
            </a:r>
          </a:p>
          <a:p>
            <a:pPr lvl="1" hangingPunct="0"/>
            <a:r>
              <a:rPr lang="en-US" dirty="0"/>
              <a:t>Reduce Signal Delay</a:t>
            </a:r>
          </a:p>
          <a:p>
            <a:pPr lvl="1" hangingPunct="0"/>
            <a:r>
              <a:rPr lang="en-US" dirty="0"/>
              <a:t>Reduce variation in time through </a:t>
            </a:r>
            <a:r>
              <a:rPr lang="en-US" dirty="0" smtClean="0"/>
              <a:t>intersection or segment </a:t>
            </a:r>
            <a:br>
              <a:rPr lang="en-US" dirty="0" smtClean="0"/>
            </a:br>
            <a:r>
              <a:rPr lang="en-US" dirty="0" smtClean="0"/>
              <a:t>(i.e. Improve schedule adherence)</a:t>
            </a:r>
          </a:p>
          <a:p>
            <a:pPr lvl="1" hangingPunct="0"/>
            <a:r>
              <a:rPr lang="en-US" dirty="0" smtClean="0"/>
              <a:t>Limit severe (maximum) delay at intersections</a:t>
            </a:r>
            <a:endParaRPr lang="en-US" dirty="0"/>
          </a:p>
          <a:p>
            <a:pPr lvl="0" hangingPunct="0"/>
            <a:r>
              <a:rPr lang="en-US" dirty="0" smtClean="0"/>
              <a:t>General Traffic:</a:t>
            </a:r>
          </a:p>
          <a:p>
            <a:pPr lvl="1" hangingPunct="0"/>
            <a:r>
              <a:rPr lang="en-US" dirty="0" smtClean="0"/>
              <a:t>Limit </a:t>
            </a:r>
            <a:r>
              <a:rPr lang="en-US" dirty="0"/>
              <a:t>negative impact on general traffic (through and cross</a:t>
            </a:r>
            <a:r>
              <a:rPr lang="en-US" dirty="0" smtClean="0"/>
              <a:t>)</a:t>
            </a:r>
          </a:p>
          <a:p>
            <a:pPr hangingPunct="0"/>
            <a:r>
              <a:rPr lang="en-US" dirty="0" smtClean="0"/>
              <a:t>Overall:</a:t>
            </a:r>
          </a:p>
          <a:p>
            <a:pPr lvl="1" hangingPunct="0"/>
            <a:r>
              <a:rPr lang="en-US" dirty="0" smtClean="0"/>
              <a:t>Increase person throughput</a:t>
            </a:r>
          </a:p>
          <a:p>
            <a:pPr lvl="1" hangingPunct="0"/>
            <a:r>
              <a:rPr lang="en-US" dirty="0" smtClean="0"/>
              <a:t>Reduce person delay</a:t>
            </a:r>
          </a:p>
          <a:p>
            <a:pPr lvl="1" hangingPunct="0"/>
            <a:r>
              <a:rPr lang="en-US" dirty="0" smtClean="0"/>
              <a:t>Reduce variation in person travel time (through intersection and along corridor)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Countywide TSP</a:t>
            </a:r>
            <a:br>
              <a:rPr lang="en-US" dirty="0" smtClean="0"/>
            </a:br>
            <a:r>
              <a:rPr lang="en-US" dirty="0" smtClean="0"/>
              <a:t>Signal Priority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447800"/>
            <a:ext cx="84963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conjunction with no other transit priority treatments</a:t>
            </a:r>
          </a:p>
          <a:p>
            <a:pPr lvl="1"/>
            <a:r>
              <a:rPr lang="en-US" dirty="0" smtClean="0"/>
              <a:t>Extend Green Phase</a:t>
            </a:r>
          </a:p>
          <a:p>
            <a:pPr lvl="1"/>
            <a:r>
              <a:rPr lang="en-US" dirty="0" smtClean="0"/>
              <a:t>Truncate Red Phase</a:t>
            </a:r>
          </a:p>
          <a:p>
            <a:r>
              <a:rPr lang="en-US" dirty="0" smtClean="0"/>
              <a:t>Build upon Traffic </a:t>
            </a:r>
            <a:r>
              <a:rPr lang="en-US" dirty="0"/>
              <a:t>Signal System Modernization (TSSM) project </a:t>
            </a:r>
            <a:r>
              <a:rPr lang="en-US" dirty="0" smtClean="0"/>
              <a:t>and ATMS </a:t>
            </a:r>
            <a:r>
              <a:rPr lang="en-US" dirty="0"/>
              <a:t>transit CAD/AVL </a:t>
            </a:r>
            <a:r>
              <a:rPr lang="en-US" dirty="0" smtClean="0"/>
              <a:t>upgrades &amp; Technology Assessment</a:t>
            </a:r>
          </a:p>
          <a:p>
            <a:pPr lvl="1"/>
            <a:r>
              <a:rPr lang="en-US" dirty="0" err="1"/>
              <a:t>Econolite</a:t>
            </a:r>
            <a:r>
              <a:rPr lang="en-US" dirty="0"/>
              <a:t> ASC/3 traffic signal controller </a:t>
            </a:r>
            <a:r>
              <a:rPr lang="en-US" dirty="0" smtClean="0"/>
              <a:t> with TSP</a:t>
            </a:r>
          </a:p>
          <a:p>
            <a:pPr lvl="1"/>
            <a:r>
              <a:rPr lang="en-US" dirty="0" smtClean="0"/>
              <a:t>Distributed TSP Architecture</a:t>
            </a:r>
          </a:p>
          <a:p>
            <a:pPr lvl="1"/>
            <a:r>
              <a:rPr lang="en-US" dirty="0" smtClean="0"/>
              <a:t>GTT </a:t>
            </a:r>
            <a:r>
              <a:rPr lang="en-US" dirty="0" err="1" smtClean="0"/>
              <a:t>Opticom</a:t>
            </a:r>
            <a:r>
              <a:rPr lang="en-US" dirty="0" smtClean="0"/>
              <a:t> GPS system for TSP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89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e 46"/>
          <p:cNvSpPr/>
          <p:nvPr/>
        </p:nvSpPr>
        <p:spPr>
          <a:xfrm>
            <a:off x="2965450" y="2368550"/>
            <a:ext cx="3039001" cy="3039001"/>
          </a:xfrm>
          <a:prstGeom prst="pie">
            <a:avLst>
              <a:gd name="adj1" fmla="val 13488263"/>
              <a:gd name="adj2" fmla="val 15420570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Pie 45"/>
          <p:cNvSpPr/>
          <p:nvPr/>
        </p:nvSpPr>
        <p:spPr>
          <a:xfrm rot="5400000">
            <a:off x="2971934" y="2368379"/>
            <a:ext cx="3039001" cy="3039001"/>
          </a:xfrm>
          <a:prstGeom prst="pie">
            <a:avLst>
              <a:gd name="adj1" fmla="val 16192641"/>
              <a:gd name="adj2" fmla="val 20806680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257413" y="1728892"/>
            <a:ext cx="1385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Min. Green=</a:t>
            </a:r>
          </a:p>
          <a:p>
            <a:r>
              <a:rPr lang="en-US" sz="1200" b="1" dirty="0" smtClean="0"/>
              <a:t> </a:t>
            </a:r>
          </a:p>
          <a:p>
            <a:r>
              <a:rPr lang="en-US" sz="1400" b="1" dirty="0" smtClean="0"/>
              <a:t>    Walk +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Pie 3"/>
          <p:cNvSpPr/>
          <p:nvPr/>
        </p:nvSpPr>
        <p:spPr>
          <a:xfrm>
            <a:off x="2972725" y="2369382"/>
            <a:ext cx="3039001" cy="3039001"/>
          </a:xfrm>
          <a:prstGeom prst="pie">
            <a:avLst>
              <a:gd name="adj1" fmla="val 16192641"/>
              <a:gd name="adj2" fmla="val 21588395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bwhite\Desktop\green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45" y="5189522"/>
            <a:ext cx="540457" cy="6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e 13"/>
          <p:cNvSpPr/>
          <p:nvPr/>
        </p:nvSpPr>
        <p:spPr>
          <a:xfrm>
            <a:off x="2972726" y="2369382"/>
            <a:ext cx="3039001" cy="3039001"/>
          </a:xfrm>
          <a:prstGeom prst="pie">
            <a:avLst>
              <a:gd name="adj1" fmla="val 8104500"/>
              <a:gd name="adj2" fmla="val 13490150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2972726" y="2369382"/>
            <a:ext cx="3039001" cy="3039001"/>
          </a:xfrm>
          <a:prstGeom prst="pie">
            <a:avLst>
              <a:gd name="adj1" fmla="val 5383700"/>
              <a:gd name="adj2" fmla="val 7316303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bwhite\Desktop\left-tur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7" r="17647"/>
          <a:stretch/>
        </p:blipFill>
        <p:spPr bwMode="auto">
          <a:xfrm>
            <a:off x="3102649" y="5501126"/>
            <a:ext cx="282149" cy="8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bwhite\Desktop\greenl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77" y="2588557"/>
            <a:ext cx="521292" cy="6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9" name="Group 238"/>
          <p:cNvGrpSpPr/>
          <p:nvPr/>
        </p:nvGrpSpPr>
        <p:grpSpPr>
          <a:xfrm>
            <a:off x="1219200" y="3610264"/>
            <a:ext cx="1292341" cy="981999"/>
            <a:chOff x="1633878" y="3368549"/>
            <a:chExt cx="1292341" cy="981999"/>
          </a:xfrm>
        </p:grpSpPr>
        <p:sp>
          <p:nvSpPr>
            <p:cNvPr id="23" name="Up-Down Arrow 22"/>
            <p:cNvSpPr/>
            <p:nvPr/>
          </p:nvSpPr>
          <p:spPr>
            <a:xfrm>
              <a:off x="2194710" y="3368549"/>
              <a:ext cx="152400" cy="436965"/>
            </a:xfrm>
            <a:prstGeom prst="upDownArrow">
              <a:avLst/>
            </a:prstGeom>
            <a:solidFill>
              <a:schemeClr val="tx1"/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33878" y="3704217"/>
              <a:ext cx="12923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Side Street</a:t>
              </a:r>
            </a:p>
            <a:p>
              <a:pPr algn="ctr"/>
              <a:r>
                <a:rPr lang="en-US" dirty="0" smtClean="0"/>
                <a:t>Phase</a:t>
              </a:r>
              <a:endParaRPr lang="en-US" dirty="0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6637616" y="3004278"/>
            <a:ext cx="1231427" cy="1034322"/>
            <a:chOff x="5451781" y="2052914"/>
            <a:chExt cx="1231427" cy="1034322"/>
          </a:xfrm>
        </p:grpSpPr>
        <p:sp>
          <p:nvSpPr>
            <p:cNvPr id="6" name="Up-Down Arrow 5"/>
            <p:cNvSpPr/>
            <p:nvPr/>
          </p:nvSpPr>
          <p:spPr>
            <a:xfrm>
              <a:off x="5976965" y="2052914"/>
              <a:ext cx="152400" cy="436965"/>
            </a:xfrm>
            <a:prstGeom prst="up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51781" y="2440905"/>
              <a:ext cx="12314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Main Line</a:t>
              </a:r>
            </a:p>
            <a:p>
              <a:pPr algn="ctr"/>
              <a:r>
                <a:rPr lang="en-US" dirty="0" smtClean="0"/>
                <a:t>Phase</a:t>
              </a:r>
              <a:endParaRPr lang="en-US" dirty="0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2680880" y="5784141"/>
            <a:ext cx="1814920" cy="951939"/>
            <a:chOff x="2347700" y="5493766"/>
            <a:chExt cx="1814920" cy="951939"/>
          </a:xfrm>
        </p:grpSpPr>
        <p:grpSp>
          <p:nvGrpSpPr>
            <p:cNvPr id="234" name="Group 233"/>
            <p:cNvGrpSpPr/>
            <p:nvPr/>
          </p:nvGrpSpPr>
          <p:grpSpPr>
            <a:xfrm>
              <a:off x="3370820" y="5493766"/>
              <a:ext cx="398179" cy="609599"/>
              <a:chOff x="2139263" y="5548731"/>
              <a:chExt cx="398179" cy="609599"/>
            </a:xfrm>
          </p:grpSpPr>
          <p:sp>
            <p:nvSpPr>
              <p:cNvPr id="7" name="Bent Arrow 6"/>
              <p:cNvSpPr/>
              <p:nvPr/>
            </p:nvSpPr>
            <p:spPr>
              <a:xfrm flipH="1">
                <a:off x="2215463" y="5548731"/>
                <a:ext cx="321979" cy="361418"/>
              </a:xfrm>
              <a:prstGeom prst="ben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ent Arrow 12"/>
              <p:cNvSpPr/>
              <p:nvPr/>
            </p:nvSpPr>
            <p:spPr>
              <a:xfrm rot="10800000" flipH="1">
                <a:off x="2139263" y="5803052"/>
                <a:ext cx="316509" cy="355278"/>
              </a:xfrm>
              <a:prstGeom prst="ben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347700" y="6076373"/>
              <a:ext cx="1814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Left Turn Phase</a:t>
              </a:r>
              <a:endParaRPr lang="en-US" dirty="0"/>
            </a:p>
          </p:txBody>
        </p:sp>
      </p:grpSp>
      <p:sp>
        <p:nvSpPr>
          <p:cNvPr id="87" name="Arc 86"/>
          <p:cNvSpPr/>
          <p:nvPr/>
        </p:nvSpPr>
        <p:spPr>
          <a:xfrm rot="10800000">
            <a:off x="2662686" y="2052914"/>
            <a:ext cx="3657600" cy="3657600"/>
          </a:xfrm>
          <a:prstGeom prst="arc">
            <a:avLst>
              <a:gd name="adj1" fmla="val 16216755"/>
              <a:gd name="adj2" fmla="val 17472116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78448" y="586980"/>
            <a:ext cx="6017552" cy="70842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Signal Operations 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without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TSP</a:t>
            </a:r>
            <a:endParaRPr lang="en-US" sz="3200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4486249" y="3888883"/>
            <a:ext cx="1828800" cy="0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642767" y="4095104"/>
            <a:ext cx="166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Min. Green Met</a:t>
            </a:r>
            <a:endParaRPr lang="en-US" sz="1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265069" y="3907631"/>
            <a:ext cx="380079" cy="3270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8900000" flipV="1">
            <a:off x="3852526" y="2335976"/>
            <a:ext cx="0" cy="1828800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e 27"/>
          <p:cNvSpPr/>
          <p:nvPr/>
        </p:nvSpPr>
        <p:spPr>
          <a:xfrm>
            <a:off x="2972725" y="2369383"/>
            <a:ext cx="3039001" cy="3039001"/>
          </a:xfrm>
          <a:prstGeom prst="pie">
            <a:avLst>
              <a:gd name="adj1" fmla="val 15407530"/>
              <a:gd name="adj2" fmla="val 1591363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>
            <a:off x="2972725" y="2369383"/>
            <a:ext cx="3039001" cy="3039001"/>
          </a:xfrm>
          <a:prstGeom prst="pie">
            <a:avLst>
              <a:gd name="adj1" fmla="val 15905704"/>
              <a:gd name="adj2" fmla="val 16212063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6" name="Pie 135"/>
          <p:cNvSpPr/>
          <p:nvPr/>
        </p:nvSpPr>
        <p:spPr>
          <a:xfrm rot="13500000">
            <a:off x="2974369" y="2367000"/>
            <a:ext cx="3039001" cy="3039001"/>
          </a:xfrm>
          <a:prstGeom prst="pie">
            <a:avLst>
              <a:gd name="adj1" fmla="val 15905704"/>
              <a:gd name="adj2" fmla="val 16212063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7" name="Pie 136"/>
          <p:cNvSpPr/>
          <p:nvPr/>
        </p:nvSpPr>
        <p:spPr>
          <a:xfrm rot="10800000">
            <a:off x="2973203" y="2368379"/>
            <a:ext cx="3039001" cy="3039001"/>
          </a:xfrm>
          <a:prstGeom prst="pie">
            <a:avLst>
              <a:gd name="adj1" fmla="val 15905704"/>
              <a:gd name="adj2" fmla="val 16212063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" name="Pie 137"/>
          <p:cNvSpPr/>
          <p:nvPr/>
        </p:nvSpPr>
        <p:spPr>
          <a:xfrm rot="13500000">
            <a:off x="2974368" y="2368380"/>
            <a:ext cx="3039001" cy="3039001"/>
          </a:xfrm>
          <a:prstGeom prst="pie">
            <a:avLst>
              <a:gd name="adj1" fmla="val 15407530"/>
              <a:gd name="adj2" fmla="val 1591363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Pie 138"/>
          <p:cNvSpPr/>
          <p:nvPr/>
        </p:nvSpPr>
        <p:spPr>
          <a:xfrm rot="10800000">
            <a:off x="2971986" y="2368380"/>
            <a:ext cx="3039001" cy="3039001"/>
          </a:xfrm>
          <a:prstGeom prst="pie">
            <a:avLst>
              <a:gd name="adj1" fmla="val 15407530"/>
              <a:gd name="adj2" fmla="val 1591363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1" name="Picture 2" descr="C:\Documents and Settings\briniker.SWAI\My Documents\Downloads\FDW ha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70" y="2632319"/>
            <a:ext cx="259030" cy="3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3" descr="C:\Users\bwhite\Desktop\imagesCARNV91U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8635" r="52122" b="30391"/>
          <a:stretch/>
        </p:blipFill>
        <p:spPr bwMode="auto">
          <a:xfrm>
            <a:off x="5249792" y="2110587"/>
            <a:ext cx="207743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C:\Documents and Settings\briniker.SWAI\My Documents\Downloads\FDW ha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25" y="3494972"/>
            <a:ext cx="259030" cy="3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3" descr="C:\Users\bwhite\Desktop\imagesCARNV91U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8635" r="52122" b="30391"/>
          <a:stretch/>
        </p:blipFill>
        <p:spPr bwMode="auto">
          <a:xfrm>
            <a:off x="2662685" y="4038600"/>
            <a:ext cx="207743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/>
          <p:nvPr/>
        </p:nvCxnSpPr>
        <p:spPr>
          <a:xfrm flipH="1">
            <a:off x="4486249" y="3874094"/>
            <a:ext cx="5237" cy="283150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4491486" y="1774031"/>
            <a:ext cx="1933" cy="212292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112704" y="3881714"/>
            <a:ext cx="2378782" cy="241385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Arc 152"/>
          <p:cNvSpPr/>
          <p:nvPr/>
        </p:nvSpPr>
        <p:spPr>
          <a:xfrm rot="13500000">
            <a:off x="2665069" y="2052914"/>
            <a:ext cx="3657600" cy="3657600"/>
          </a:xfrm>
          <a:prstGeom prst="arc">
            <a:avLst>
              <a:gd name="adj1" fmla="val 16155985"/>
              <a:gd name="adj2" fmla="val 17472116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Arc 154"/>
          <p:cNvSpPr/>
          <p:nvPr/>
        </p:nvSpPr>
        <p:spPr>
          <a:xfrm>
            <a:off x="2665069" y="2045294"/>
            <a:ext cx="3657600" cy="3657600"/>
          </a:xfrm>
          <a:prstGeom prst="arc">
            <a:avLst>
              <a:gd name="adj1" fmla="val 16188156"/>
              <a:gd name="adj2" fmla="val 17472116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5671105" y="2339782"/>
            <a:ext cx="704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FDW</a:t>
            </a:r>
            <a:endParaRPr lang="en-US" sz="1400" b="1" dirty="0"/>
          </a:p>
        </p:txBody>
      </p:sp>
      <p:sp>
        <p:nvSpPr>
          <p:cNvPr id="185" name="TextBox 184"/>
          <p:cNvSpPr txBox="1"/>
          <p:nvPr/>
        </p:nvSpPr>
        <p:spPr>
          <a:xfrm>
            <a:off x="1281187" y="2054423"/>
            <a:ext cx="166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Min. Green Met</a:t>
            </a:r>
            <a:endParaRPr lang="en-US" sz="1400" b="1" dirty="0"/>
          </a:p>
        </p:txBody>
      </p:sp>
      <p:cxnSp>
        <p:nvCxnSpPr>
          <p:cNvPr id="193" name="Straight Arrow Connector 192"/>
          <p:cNvCxnSpPr>
            <a:stCxn id="185" idx="3"/>
          </p:cNvCxnSpPr>
          <p:nvPr/>
        </p:nvCxnSpPr>
        <p:spPr>
          <a:xfrm>
            <a:off x="2944220" y="2208312"/>
            <a:ext cx="327268" cy="4663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637616" y="533401"/>
            <a:ext cx="2361774" cy="1714596"/>
            <a:chOff x="51303" y="1868476"/>
            <a:chExt cx="4996947" cy="3770324"/>
          </a:xfrm>
        </p:grpSpPr>
        <p:sp>
          <p:nvSpPr>
            <p:cNvPr id="48" name="Rectangle 47"/>
            <p:cNvSpPr/>
            <p:nvPr/>
          </p:nvSpPr>
          <p:spPr>
            <a:xfrm>
              <a:off x="51303" y="1935600"/>
              <a:ext cx="4953000" cy="367545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Up-Down Arrow 48"/>
            <p:cNvSpPr/>
            <p:nvPr/>
          </p:nvSpPr>
          <p:spPr>
            <a:xfrm>
              <a:off x="2467750" y="3124200"/>
              <a:ext cx="242923" cy="609600"/>
            </a:xfrm>
            <a:prstGeom prst="up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Left-Right Arrow 49"/>
            <p:cNvSpPr/>
            <p:nvPr/>
          </p:nvSpPr>
          <p:spPr>
            <a:xfrm>
              <a:off x="2302382" y="3314700"/>
              <a:ext cx="573657" cy="228600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Bent Arrow 50"/>
            <p:cNvSpPr/>
            <p:nvPr/>
          </p:nvSpPr>
          <p:spPr>
            <a:xfrm rot="10800000" flipH="1">
              <a:off x="2514601" y="2362200"/>
              <a:ext cx="163839" cy="183907"/>
            </a:xfrm>
            <a:prstGeom prst="ben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295400" y="3135302"/>
              <a:ext cx="0" cy="128429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066800" y="3135302"/>
              <a:ext cx="0" cy="128429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114800" y="3135302"/>
              <a:ext cx="0" cy="128429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886200" y="3135302"/>
              <a:ext cx="0" cy="128429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524000" y="2667000"/>
              <a:ext cx="2076449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489578" y="2895600"/>
              <a:ext cx="218560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434999" y="4572000"/>
              <a:ext cx="218560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529573" y="4776519"/>
              <a:ext cx="2076449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5724" y="3765162"/>
              <a:ext cx="98107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114800" y="3730915"/>
              <a:ext cx="84666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2743200" y="1929074"/>
              <a:ext cx="0" cy="74242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2461524" y="1905000"/>
              <a:ext cx="0" cy="7665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2743200" y="4776519"/>
              <a:ext cx="0" cy="81412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461524" y="4792121"/>
              <a:ext cx="0" cy="81412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057400" y="1868476"/>
              <a:ext cx="0" cy="67763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124200" y="1905000"/>
              <a:ext cx="0" cy="7379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2057400" y="4824674"/>
              <a:ext cx="0" cy="814126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3124200" y="4914900"/>
              <a:ext cx="0" cy="72390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Bent Arrow 73"/>
            <p:cNvSpPr/>
            <p:nvPr/>
          </p:nvSpPr>
          <p:spPr>
            <a:xfrm flipH="1">
              <a:off x="2503161" y="4876800"/>
              <a:ext cx="163839" cy="183907"/>
            </a:xfrm>
            <a:prstGeom prst="ben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489578" y="2513810"/>
              <a:ext cx="971946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743200" y="4914900"/>
              <a:ext cx="971946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914400" y="3798218"/>
              <a:ext cx="0" cy="392782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267200" y="3338133"/>
              <a:ext cx="0" cy="392782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Snip Single Corner Rectangle 78"/>
            <p:cNvSpPr/>
            <p:nvPr/>
          </p:nvSpPr>
          <p:spPr>
            <a:xfrm>
              <a:off x="76200" y="4191000"/>
              <a:ext cx="1447800" cy="1389452"/>
            </a:xfrm>
            <a:prstGeom prst="snip1Rect">
              <a:avLst>
                <a:gd name="adj" fmla="val 2119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Snip Single Corner Rectangle 79"/>
            <p:cNvSpPr/>
            <p:nvPr/>
          </p:nvSpPr>
          <p:spPr>
            <a:xfrm rot="10800000">
              <a:off x="3600450" y="1916102"/>
              <a:ext cx="1447800" cy="1474798"/>
            </a:xfrm>
            <a:prstGeom prst="snip1Rect">
              <a:avLst>
                <a:gd name="adj" fmla="val 2119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Snip Single Corner Rectangle 80"/>
            <p:cNvSpPr/>
            <p:nvPr/>
          </p:nvSpPr>
          <p:spPr>
            <a:xfrm rot="5400000">
              <a:off x="67004" y="1933908"/>
              <a:ext cx="1475708" cy="1438275"/>
            </a:xfrm>
            <a:prstGeom prst="snip1Rect">
              <a:avLst>
                <a:gd name="adj" fmla="val 2119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Snip Single Corner Rectangle 81"/>
            <p:cNvSpPr/>
            <p:nvPr/>
          </p:nvSpPr>
          <p:spPr>
            <a:xfrm rot="16200000">
              <a:off x="3558744" y="4137456"/>
              <a:ext cx="1483588" cy="1438275"/>
            </a:xfrm>
            <a:prstGeom prst="snip1Rect">
              <a:avLst>
                <a:gd name="adj" fmla="val 2119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3" name="Picture 5" descr="C:\Users\bwhite\Desktop\traffic-signal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809453"/>
              <a:ext cx="361730" cy="533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Down Arrow 83"/>
            <p:cNvSpPr/>
            <p:nvPr/>
          </p:nvSpPr>
          <p:spPr>
            <a:xfrm rot="10800000">
              <a:off x="310089" y="2024267"/>
              <a:ext cx="392642" cy="44569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07170" y="2450068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3671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5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5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8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8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8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8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8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5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855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177" grpId="0"/>
      <p:bldP spid="4" grpId="0" animBg="1"/>
      <p:bldP spid="14" grpId="0" animBg="1"/>
      <p:bldP spid="15" grpId="0" animBg="1"/>
      <p:bldP spid="87" grpId="0" animBg="1"/>
      <p:bldP spid="65" grpId="0"/>
      <p:bldP spid="28" grpId="0" animBg="1"/>
      <p:bldP spid="29" grpId="0" animBg="1"/>
      <p:bldP spid="136" grpId="0" animBg="1"/>
      <p:bldP spid="137" grpId="0" animBg="1"/>
      <p:bldP spid="138" grpId="0" animBg="1"/>
      <p:bldP spid="139" grpId="0" animBg="1"/>
      <p:bldP spid="153" grpId="0" animBg="1"/>
      <p:bldP spid="155" grpId="0" animBg="1"/>
      <p:bldP spid="178" grpId="0"/>
      <p:bldP spid="1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9492619" y="1423496"/>
            <a:ext cx="5576190" cy="4999807"/>
            <a:chOff x="3374426" y="1705793"/>
            <a:chExt cx="5576190" cy="4999807"/>
          </a:xfrm>
        </p:grpSpPr>
        <p:sp>
          <p:nvSpPr>
            <p:cNvPr id="39" name="Pie 38"/>
            <p:cNvSpPr/>
            <p:nvPr/>
          </p:nvSpPr>
          <p:spPr>
            <a:xfrm>
              <a:off x="4489450" y="2368550"/>
              <a:ext cx="3039001" cy="3039001"/>
            </a:xfrm>
            <a:prstGeom prst="pie">
              <a:avLst>
                <a:gd name="adj1" fmla="val 13488263"/>
                <a:gd name="adj2" fmla="val 15420570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Pie 39"/>
            <p:cNvSpPr/>
            <p:nvPr/>
          </p:nvSpPr>
          <p:spPr>
            <a:xfrm rot="5400000">
              <a:off x="4495934" y="2368379"/>
              <a:ext cx="3039001" cy="3039001"/>
            </a:xfrm>
            <a:prstGeom prst="pie">
              <a:avLst>
                <a:gd name="adj1" fmla="val 16192641"/>
                <a:gd name="adj2" fmla="val 20806680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81413" y="1728892"/>
              <a:ext cx="1385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Min. Green=</a:t>
              </a:r>
            </a:p>
            <a:p>
              <a:r>
                <a:rPr lang="en-US" sz="1200" b="1" dirty="0" smtClean="0"/>
                <a:t> </a:t>
              </a:r>
            </a:p>
            <a:p>
              <a:r>
                <a:rPr lang="en-US" sz="1400" b="1" dirty="0" smtClean="0"/>
                <a:t>    Walk +</a:t>
              </a:r>
            </a:p>
          </p:txBody>
        </p:sp>
        <p:sp>
          <p:nvSpPr>
            <p:cNvPr id="42" name="Pie 41"/>
            <p:cNvSpPr/>
            <p:nvPr/>
          </p:nvSpPr>
          <p:spPr>
            <a:xfrm>
              <a:off x="4496725" y="2369382"/>
              <a:ext cx="3039001" cy="3039001"/>
            </a:xfrm>
            <a:prstGeom prst="pie">
              <a:avLst>
                <a:gd name="adj1" fmla="val 16192641"/>
                <a:gd name="adj2" fmla="val 21588395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3" name="Picture 2" descr="C:\Users\bwhite\Desktop\greenligh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8840" y="4666640"/>
              <a:ext cx="540457" cy="62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Pie 43"/>
            <p:cNvSpPr/>
            <p:nvPr/>
          </p:nvSpPr>
          <p:spPr>
            <a:xfrm>
              <a:off x="4496726" y="2369382"/>
              <a:ext cx="3039001" cy="3039001"/>
            </a:xfrm>
            <a:prstGeom prst="pie">
              <a:avLst>
                <a:gd name="adj1" fmla="val 8104500"/>
                <a:gd name="adj2" fmla="val 13490150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Pie 45"/>
            <p:cNvSpPr/>
            <p:nvPr/>
          </p:nvSpPr>
          <p:spPr>
            <a:xfrm>
              <a:off x="4496726" y="2369382"/>
              <a:ext cx="3039001" cy="3039001"/>
            </a:xfrm>
            <a:prstGeom prst="pie">
              <a:avLst>
                <a:gd name="adj1" fmla="val 5383700"/>
                <a:gd name="adj2" fmla="val 7316303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" descr="C:\Users\bwhite\Desktop\left-tur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77" r="17647"/>
            <a:stretch/>
          </p:blipFill>
          <p:spPr bwMode="auto">
            <a:xfrm>
              <a:off x="4626649" y="5501126"/>
              <a:ext cx="282149" cy="852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bwhite\Desktop\greenligh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777" y="2588557"/>
              <a:ext cx="521292" cy="601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50"/>
            <p:cNvGrpSpPr/>
            <p:nvPr/>
          </p:nvGrpSpPr>
          <p:grpSpPr>
            <a:xfrm>
              <a:off x="3374426" y="3610264"/>
              <a:ext cx="788999" cy="705000"/>
              <a:chOff x="2112704" y="3368549"/>
              <a:chExt cx="788999" cy="705000"/>
            </a:xfrm>
          </p:grpSpPr>
          <p:sp>
            <p:nvSpPr>
              <p:cNvPr id="52" name="Up-Down Arrow 51"/>
              <p:cNvSpPr/>
              <p:nvPr/>
            </p:nvSpPr>
            <p:spPr>
              <a:xfrm>
                <a:off x="2431003" y="3368549"/>
                <a:ext cx="152400" cy="436965"/>
              </a:xfrm>
              <a:prstGeom prst="upDownArrow">
                <a:avLst/>
              </a:prstGeom>
              <a:solidFill>
                <a:schemeClr val="tx1"/>
              </a:solidFill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112704" y="3704217"/>
                <a:ext cx="788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Phase</a:t>
                </a:r>
                <a:endParaRPr lang="en-US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8161616" y="3004278"/>
              <a:ext cx="788999" cy="694757"/>
              <a:chOff x="5451781" y="2052914"/>
              <a:chExt cx="788999" cy="694757"/>
            </a:xfrm>
          </p:grpSpPr>
          <p:sp>
            <p:nvSpPr>
              <p:cNvPr id="55" name="Up-Down Arrow 54"/>
              <p:cNvSpPr/>
              <p:nvPr/>
            </p:nvSpPr>
            <p:spPr>
              <a:xfrm>
                <a:off x="5738439" y="2052914"/>
                <a:ext cx="152400" cy="436965"/>
              </a:xfrm>
              <a:prstGeom prst="up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51781" y="2378339"/>
                <a:ext cx="788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Phase</a:t>
                </a:r>
                <a:endParaRPr lang="en-US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030581" y="5784141"/>
              <a:ext cx="788999" cy="902548"/>
              <a:chOff x="3173401" y="5493766"/>
              <a:chExt cx="788999" cy="902548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3370820" y="5493766"/>
                <a:ext cx="398179" cy="609599"/>
                <a:chOff x="2139263" y="5548731"/>
                <a:chExt cx="398179" cy="609599"/>
              </a:xfrm>
            </p:grpSpPr>
            <p:sp>
              <p:nvSpPr>
                <p:cNvPr id="60" name="Bent Arrow 59"/>
                <p:cNvSpPr/>
                <p:nvPr/>
              </p:nvSpPr>
              <p:spPr>
                <a:xfrm flipH="1">
                  <a:off x="2215463" y="5548731"/>
                  <a:ext cx="321979" cy="361418"/>
                </a:xfrm>
                <a:prstGeom prst="bent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Bent Arrow 60"/>
                <p:cNvSpPr/>
                <p:nvPr/>
              </p:nvSpPr>
              <p:spPr>
                <a:xfrm rot="10800000" flipH="1">
                  <a:off x="2139263" y="5803052"/>
                  <a:ext cx="316509" cy="355278"/>
                </a:xfrm>
                <a:prstGeom prst="bent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9" name="TextBox 58"/>
              <p:cNvSpPr txBox="1"/>
              <p:nvPr/>
            </p:nvSpPr>
            <p:spPr>
              <a:xfrm>
                <a:off x="3173401" y="6026982"/>
                <a:ext cx="788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Phase</a:t>
                </a:r>
                <a:endParaRPr lang="en-US" dirty="0"/>
              </a:p>
            </p:txBody>
          </p:sp>
        </p:grpSp>
        <p:sp>
          <p:nvSpPr>
            <p:cNvPr id="62" name="Arc 61"/>
            <p:cNvSpPr/>
            <p:nvPr/>
          </p:nvSpPr>
          <p:spPr>
            <a:xfrm rot="10800000">
              <a:off x="4186686" y="2052914"/>
              <a:ext cx="3657600" cy="3657600"/>
            </a:xfrm>
            <a:prstGeom prst="arc">
              <a:avLst>
                <a:gd name="adj1" fmla="val 16216755"/>
                <a:gd name="adj2" fmla="val 17472116"/>
              </a:avLst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6010249" y="3888883"/>
              <a:ext cx="1828800" cy="0"/>
            </a:xfrm>
            <a:prstGeom prst="line">
              <a:avLst/>
            </a:prstGeom>
            <a:ln w="762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8166768" y="4095104"/>
              <a:ext cx="7838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Min. Green Met</a:t>
              </a:r>
              <a:endParaRPr lang="en-US" sz="1400" b="1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 flipV="1">
              <a:off x="7789069" y="3907631"/>
              <a:ext cx="380079" cy="3270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8900000" flipV="1">
              <a:off x="5376526" y="2335976"/>
              <a:ext cx="0" cy="1828800"/>
            </a:xfrm>
            <a:prstGeom prst="line">
              <a:avLst/>
            </a:prstGeom>
            <a:ln w="762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Pie 67"/>
            <p:cNvSpPr/>
            <p:nvPr/>
          </p:nvSpPr>
          <p:spPr>
            <a:xfrm>
              <a:off x="4496725" y="2369383"/>
              <a:ext cx="3039001" cy="3039001"/>
            </a:xfrm>
            <a:prstGeom prst="pie">
              <a:avLst>
                <a:gd name="adj1" fmla="val 15407530"/>
                <a:gd name="adj2" fmla="val 15913634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Pie 68"/>
            <p:cNvSpPr/>
            <p:nvPr/>
          </p:nvSpPr>
          <p:spPr>
            <a:xfrm>
              <a:off x="4496725" y="2369383"/>
              <a:ext cx="3039001" cy="3039001"/>
            </a:xfrm>
            <a:prstGeom prst="pie">
              <a:avLst>
                <a:gd name="adj1" fmla="val 15905704"/>
                <a:gd name="adj2" fmla="val 1621206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Pie 69"/>
            <p:cNvSpPr/>
            <p:nvPr/>
          </p:nvSpPr>
          <p:spPr>
            <a:xfrm rot="13500000">
              <a:off x="4498369" y="2367000"/>
              <a:ext cx="3039001" cy="3039001"/>
            </a:xfrm>
            <a:prstGeom prst="pie">
              <a:avLst>
                <a:gd name="adj1" fmla="val 15905704"/>
                <a:gd name="adj2" fmla="val 1621206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Pie 70"/>
            <p:cNvSpPr/>
            <p:nvPr/>
          </p:nvSpPr>
          <p:spPr>
            <a:xfrm rot="10800000">
              <a:off x="4497203" y="2368379"/>
              <a:ext cx="3039001" cy="3039001"/>
            </a:xfrm>
            <a:prstGeom prst="pie">
              <a:avLst>
                <a:gd name="adj1" fmla="val 15905704"/>
                <a:gd name="adj2" fmla="val 1621206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Pie 72"/>
            <p:cNvSpPr/>
            <p:nvPr/>
          </p:nvSpPr>
          <p:spPr>
            <a:xfrm rot="13500000">
              <a:off x="4498368" y="2368380"/>
              <a:ext cx="3039001" cy="3039001"/>
            </a:xfrm>
            <a:prstGeom prst="pie">
              <a:avLst>
                <a:gd name="adj1" fmla="val 15407530"/>
                <a:gd name="adj2" fmla="val 15913634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Pie 73"/>
            <p:cNvSpPr/>
            <p:nvPr/>
          </p:nvSpPr>
          <p:spPr>
            <a:xfrm rot="10800000">
              <a:off x="4495986" y="2368380"/>
              <a:ext cx="3039001" cy="3039001"/>
            </a:xfrm>
            <a:prstGeom prst="pie">
              <a:avLst>
                <a:gd name="adj1" fmla="val 15407530"/>
                <a:gd name="adj2" fmla="val 15913634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6" name="Picture 2" descr="C:\Documents and Settings\briniker.SWAI\My Documents\Downloads\FDW han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970" y="2632319"/>
              <a:ext cx="259030" cy="366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3" descr="C:\Users\bwhite\Desktop\imagesCARNV91U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7" t="28635" r="52122" b="30391"/>
            <a:stretch/>
          </p:blipFill>
          <p:spPr bwMode="auto">
            <a:xfrm>
              <a:off x="6773792" y="2110587"/>
              <a:ext cx="207743" cy="3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C:\Documents and Settings\briniker.SWAI\My Documents\Downloads\FDW han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425" y="3494972"/>
              <a:ext cx="259030" cy="366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3" descr="C:\Users\bwhite\Desktop\imagesCARNV91U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7" t="28635" r="52122" b="30391"/>
            <a:stretch/>
          </p:blipFill>
          <p:spPr bwMode="auto">
            <a:xfrm>
              <a:off x="4186685" y="4038600"/>
              <a:ext cx="207743" cy="3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0" name="Straight Connector 79"/>
            <p:cNvCxnSpPr/>
            <p:nvPr/>
          </p:nvCxnSpPr>
          <p:spPr>
            <a:xfrm flipH="1">
              <a:off x="6010249" y="3874094"/>
              <a:ext cx="5237" cy="283150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015485" y="1705793"/>
              <a:ext cx="1" cy="219116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3636704" y="3881714"/>
              <a:ext cx="2378782" cy="241385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Arc 83"/>
            <p:cNvSpPr/>
            <p:nvPr/>
          </p:nvSpPr>
          <p:spPr>
            <a:xfrm rot="13500000">
              <a:off x="4189069" y="2052914"/>
              <a:ext cx="3657600" cy="3657600"/>
            </a:xfrm>
            <a:prstGeom prst="arc">
              <a:avLst>
                <a:gd name="adj1" fmla="val 16155985"/>
                <a:gd name="adj2" fmla="val 17472116"/>
              </a:avLst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Arc 84"/>
            <p:cNvSpPr/>
            <p:nvPr/>
          </p:nvSpPr>
          <p:spPr>
            <a:xfrm>
              <a:off x="4189069" y="2045294"/>
              <a:ext cx="3657600" cy="3657600"/>
            </a:xfrm>
            <a:prstGeom prst="arc">
              <a:avLst>
                <a:gd name="adj1" fmla="val 16188156"/>
                <a:gd name="adj2" fmla="val 17472116"/>
              </a:avLst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195105" y="2339782"/>
              <a:ext cx="704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FDW</a:t>
              </a:r>
              <a:endParaRPr lang="en-US" sz="14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554258" y="1857024"/>
              <a:ext cx="1825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Min. Green Met</a:t>
              </a:r>
              <a:endParaRPr lang="en-US" sz="1400" b="1" dirty="0"/>
            </a:p>
          </p:txBody>
        </p:sp>
        <p:cxnSp>
          <p:nvCxnSpPr>
            <p:cNvPr id="90" name="Straight Arrow Connector 89"/>
            <p:cNvCxnSpPr>
              <a:stCxn id="89" idx="2"/>
            </p:cNvCxnSpPr>
            <p:nvPr/>
          </p:nvCxnSpPr>
          <p:spPr>
            <a:xfrm>
              <a:off x="4467016" y="2164801"/>
              <a:ext cx="300707" cy="4822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0" y="653655"/>
            <a:ext cx="9296400" cy="70842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TSP Request when Green is on N-S Street Movements</a:t>
            </a:r>
            <a:endParaRPr lang="en-US" sz="2700" dirty="0"/>
          </a:p>
        </p:txBody>
      </p:sp>
      <p:sp>
        <p:nvSpPr>
          <p:cNvPr id="100" name="Rectangle 99"/>
          <p:cNvSpPr/>
          <p:nvPr/>
        </p:nvSpPr>
        <p:spPr>
          <a:xfrm>
            <a:off x="297114" y="1367128"/>
            <a:ext cx="2446086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71450" lvl="1" indent="-17145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If bus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approaching toward the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end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Phase…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Pie 92"/>
          <p:cNvSpPr/>
          <p:nvPr/>
        </p:nvSpPr>
        <p:spPr>
          <a:xfrm rot="5400000">
            <a:off x="4498929" y="2368379"/>
            <a:ext cx="3039001" cy="3039001"/>
          </a:xfrm>
          <a:prstGeom prst="pie">
            <a:avLst>
              <a:gd name="adj1" fmla="val 16192641"/>
              <a:gd name="adj2" fmla="val 20806680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84408" y="1728892"/>
            <a:ext cx="1385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Min. Green=</a:t>
            </a:r>
          </a:p>
          <a:p>
            <a:r>
              <a:rPr lang="en-US" sz="1200" b="1" dirty="0" smtClean="0"/>
              <a:t> </a:t>
            </a:r>
          </a:p>
          <a:p>
            <a:r>
              <a:rPr lang="en-US" sz="1400" b="1" dirty="0" smtClean="0"/>
              <a:t>    Walk +</a:t>
            </a:r>
          </a:p>
        </p:txBody>
      </p:sp>
      <p:sp>
        <p:nvSpPr>
          <p:cNvPr id="96" name="Pie 95"/>
          <p:cNvSpPr/>
          <p:nvPr/>
        </p:nvSpPr>
        <p:spPr>
          <a:xfrm>
            <a:off x="4499720" y="2369382"/>
            <a:ext cx="3039001" cy="3039001"/>
          </a:xfrm>
          <a:prstGeom prst="pie">
            <a:avLst>
              <a:gd name="adj1" fmla="val 16192641"/>
              <a:gd name="adj2" fmla="val 21588395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7" name="Picture 2" descr="C:\Users\bwhite\Desktop\green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81" y="4666483"/>
            <a:ext cx="540457" cy="6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Pie 97"/>
          <p:cNvSpPr/>
          <p:nvPr/>
        </p:nvSpPr>
        <p:spPr>
          <a:xfrm rot="1920000">
            <a:off x="4499721" y="2369382"/>
            <a:ext cx="3039001" cy="3039001"/>
          </a:xfrm>
          <a:prstGeom prst="pie">
            <a:avLst>
              <a:gd name="adj1" fmla="val 8104500"/>
              <a:gd name="adj2" fmla="val 13490150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Pie 98"/>
          <p:cNvSpPr/>
          <p:nvPr/>
        </p:nvSpPr>
        <p:spPr>
          <a:xfrm rot="1920000">
            <a:off x="4499721" y="2369382"/>
            <a:ext cx="3039001" cy="3039001"/>
          </a:xfrm>
          <a:prstGeom prst="pie">
            <a:avLst>
              <a:gd name="adj1" fmla="val 5383700"/>
              <a:gd name="adj2" fmla="val 7316303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1" name="Picture 4" descr="C:\Users\bwhite\Desktop\left-tur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7" r="17647"/>
          <a:stretch/>
        </p:blipFill>
        <p:spPr bwMode="auto">
          <a:xfrm>
            <a:off x="3642456" y="4501414"/>
            <a:ext cx="282149" cy="8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C:\Users\bwhite\Desktop\greenl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9" y="2588557"/>
            <a:ext cx="521292" cy="6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" name="Group 102"/>
          <p:cNvGrpSpPr/>
          <p:nvPr/>
        </p:nvGrpSpPr>
        <p:grpSpPr>
          <a:xfrm>
            <a:off x="3157922" y="3403066"/>
            <a:ext cx="788999" cy="705000"/>
            <a:chOff x="2112704" y="3368549"/>
            <a:chExt cx="788999" cy="705000"/>
          </a:xfrm>
        </p:grpSpPr>
        <p:sp>
          <p:nvSpPr>
            <p:cNvPr id="104" name="Up-Down Arrow 103"/>
            <p:cNvSpPr/>
            <p:nvPr/>
          </p:nvSpPr>
          <p:spPr>
            <a:xfrm>
              <a:off x="2431003" y="3368549"/>
              <a:ext cx="152400" cy="436965"/>
            </a:xfrm>
            <a:prstGeom prst="upDownArrow">
              <a:avLst/>
            </a:prstGeom>
            <a:solidFill>
              <a:schemeClr val="tx1"/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112704" y="3704217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</a:t>
              </a:r>
              <a:endParaRPr lang="en-US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8164611" y="3004278"/>
            <a:ext cx="788999" cy="694757"/>
            <a:chOff x="5451781" y="2052914"/>
            <a:chExt cx="788999" cy="694757"/>
          </a:xfrm>
        </p:grpSpPr>
        <p:sp>
          <p:nvSpPr>
            <p:cNvPr id="107" name="Up-Down Arrow 106"/>
            <p:cNvSpPr/>
            <p:nvPr/>
          </p:nvSpPr>
          <p:spPr>
            <a:xfrm>
              <a:off x="5738439" y="2052914"/>
              <a:ext cx="152400" cy="436965"/>
            </a:xfrm>
            <a:prstGeom prst="up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51781" y="2378339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</a:t>
              </a:r>
              <a:endParaRPr lang="en-US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935211" y="4912895"/>
            <a:ext cx="788999" cy="902548"/>
            <a:chOff x="3173401" y="5493766"/>
            <a:chExt cx="788999" cy="902548"/>
          </a:xfrm>
        </p:grpSpPr>
        <p:grpSp>
          <p:nvGrpSpPr>
            <p:cNvPr id="110" name="Group 109"/>
            <p:cNvGrpSpPr/>
            <p:nvPr/>
          </p:nvGrpSpPr>
          <p:grpSpPr>
            <a:xfrm>
              <a:off x="3370820" y="5493766"/>
              <a:ext cx="398179" cy="609599"/>
              <a:chOff x="2139263" y="5548731"/>
              <a:chExt cx="398179" cy="609599"/>
            </a:xfrm>
          </p:grpSpPr>
          <p:sp>
            <p:nvSpPr>
              <p:cNvPr id="112" name="Bent Arrow 111"/>
              <p:cNvSpPr/>
              <p:nvPr/>
            </p:nvSpPr>
            <p:spPr>
              <a:xfrm flipH="1">
                <a:off x="2215463" y="5548731"/>
                <a:ext cx="321979" cy="361418"/>
              </a:xfrm>
              <a:prstGeom prst="ben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ent Arrow 112"/>
              <p:cNvSpPr/>
              <p:nvPr/>
            </p:nvSpPr>
            <p:spPr>
              <a:xfrm rot="10800000" flipH="1">
                <a:off x="2139263" y="5803052"/>
                <a:ext cx="316509" cy="355278"/>
              </a:xfrm>
              <a:prstGeom prst="ben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3173401" y="6026982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</a:t>
              </a:r>
              <a:endParaRPr lang="en-US" dirty="0"/>
            </a:p>
          </p:txBody>
        </p:sp>
      </p:grpSp>
      <p:sp>
        <p:nvSpPr>
          <p:cNvPr id="114" name="Arc 113"/>
          <p:cNvSpPr/>
          <p:nvPr/>
        </p:nvSpPr>
        <p:spPr>
          <a:xfrm rot="10800000">
            <a:off x="4189681" y="2052914"/>
            <a:ext cx="3657600" cy="3657600"/>
          </a:xfrm>
          <a:prstGeom prst="arc">
            <a:avLst>
              <a:gd name="adj1" fmla="val 18169622"/>
              <a:gd name="adj2" fmla="val 18935804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8167295" y="4093686"/>
            <a:ext cx="78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Min. Green Met</a:t>
            </a:r>
            <a:endParaRPr lang="en-US" sz="1400" b="1" dirty="0"/>
          </a:p>
        </p:txBody>
      </p:sp>
      <p:cxnSp>
        <p:nvCxnSpPr>
          <p:cNvPr id="117" name="Straight Arrow Connector 116"/>
          <p:cNvCxnSpPr/>
          <p:nvPr/>
        </p:nvCxnSpPr>
        <p:spPr>
          <a:xfrm flipH="1" flipV="1">
            <a:off x="7778750" y="3898900"/>
            <a:ext cx="393393" cy="33580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Pie 118"/>
          <p:cNvSpPr/>
          <p:nvPr/>
        </p:nvSpPr>
        <p:spPr>
          <a:xfrm>
            <a:off x="4499720" y="2369383"/>
            <a:ext cx="3039001" cy="3039001"/>
          </a:xfrm>
          <a:prstGeom prst="pie">
            <a:avLst>
              <a:gd name="adj1" fmla="val 15407530"/>
              <a:gd name="adj2" fmla="val 1591363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Pie 119"/>
          <p:cNvSpPr/>
          <p:nvPr/>
        </p:nvSpPr>
        <p:spPr>
          <a:xfrm>
            <a:off x="4499720" y="2369383"/>
            <a:ext cx="3039001" cy="3039001"/>
          </a:xfrm>
          <a:prstGeom prst="pie">
            <a:avLst>
              <a:gd name="adj1" fmla="val 15905704"/>
              <a:gd name="adj2" fmla="val 16212063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1" name="Pie 120"/>
          <p:cNvSpPr/>
          <p:nvPr/>
        </p:nvSpPr>
        <p:spPr>
          <a:xfrm rot="15420000">
            <a:off x="4501364" y="2367000"/>
            <a:ext cx="3039001" cy="3039001"/>
          </a:xfrm>
          <a:prstGeom prst="pie">
            <a:avLst>
              <a:gd name="adj1" fmla="val 15905704"/>
              <a:gd name="adj2" fmla="val 16212063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Pie 121"/>
          <p:cNvSpPr/>
          <p:nvPr/>
        </p:nvSpPr>
        <p:spPr>
          <a:xfrm rot="12720000">
            <a:off x="4500198" y="2368379"/>
            <a:ext cx="3039001" cy="3039001"/>
          </a:xfrm>
          <a:prstGeom prst="pie">
            <a:avLst>
              <a:gd name="adj1" fmla="val 15905704"/>
              <a:gd name="adj2" fmla="val 16212063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Pie 122"/>
          <p:cNvSpPr/>
          <p:nvPr/>
        </p:nvSpPr>
        <p:spPr>
          <a:xfrm rot="15420000">
            <a:off x="4501363" y="2368380"/>
            <a:ext cx="3039001" cy="3039001"/>
          </a:xfrm>
          <a:prstGeom prst="pie">
            <a:avLst>
              <a:gd name="adj1" fmla="val 15407530"/>
              <a:gd name="adj2" fmla="val 1591363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4" name="Pie 123"/>
          <p:cNvSpPr/>
          <p:nvPr/>
        </p:nvSpPr>
        <p:spPr>
          <a:xfrm rot="12720000">
            <a:off x="4498981" y="2368380"/>
            <a:ext cx="3039001" cy="3039001"/>
          </a:xfrm>
          <a:prstGeom prst="pie">
            <a:avLst>
              <a:gd name="adj1" fmla="val 15407530"/>
              <a:gd name="adj2" fmla="val 1591363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5" name="Picture 2" descr="C:\Documents and Settings\briniker.SWAI\My Documents\Downloads\FDW ha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65" y="2632319"/>
            <a:ext cx="259030" cy="3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3" descr="C:\Users\bwhite\Desktop\imagesCARNV91U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8635" r="52122" b="30391"/>
          <a:stretch/>
        </p:blipFill>
        <p:spPr bwMode="auto">
          <a:xfrm>
            <a:off x="6776787" y="2110587"/>
            <a:ext cx="207743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C:\Documents and Settings\briniker.SWAI\My Documents\Downloads\FDW ha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31" y="2683364"/>
            <a:ext cx="259030" cy="3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3" descr="C:\Users\bwhite\Desktop\imagesCARNV91U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8635" r="52122" b="30391"/>
          <a:stretch/>
        </p:blipFill>
        <p:spPr bwMode="auto">
          <a:xfrm>
            <a:off x="4135954" y="3482705"/>
            <a:ext cx="207743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0" name="Straight Connector 129"/>
          <p:cNvCxnSpPr/>
          <p:nvPr/>
        </p:nvCxnSpPr>
        <p:spPr>
          <a:xfrm>
            <a:off x="6018481" y="1773410"/>
            <a:ext cx="0" cy="212354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Arc 131"/>
          <p:cNvSpPr/>
          <p:nvPr/>
        </p:nvSpPr>
        <p:spPr>
          <a:xfrm>
            <a:off x="4192064" y="2045294"/>
            <a:ext cx="3657600" cy="3657600"/>
          </a:xfrm>
          <a:prstGeom prst="arc">
            <a:avLst>
              <a:gd name="adj1" fmla="val 16188156"/>
              <a:gd name="adj2" fmla="val 17472116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7198100" y="2339782"/>
            <a:ext cx="704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FDW</a:t>
            </a:r>
            <a:endParaRPr lang="en-US" sz="14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3552421" y="1856232"/>
            <a:ext cx="1650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Min. Green Met</a:t>
            </a:r>
            <a:endParaRPr lang="en-US" sz="1400" b="1" dirty="0"/>
          </a:p>
        </p:txBody>
      </p:sp>
      <p:cxnSp>
        <p:nvCxnSpPr>
          <p:cNvPr id="135" name="Straight Arrow Connector 134"/>
          <p:cNvCxnSpPr>
            <a:stCxn id="134" idx="3"/>
          </p:cNvCxnSpPr>
          <p:nvPr/>
        </p:nvCxnSpPr>
        <p:spPr>
          <a:xfrm>
            <a:off x="5202936" y="2010121"/>
            <a:ext cx="419524" cy="2448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4953000" y="5784141"/>
            <a:ext cx="197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Extended Green</a:t>
            </a:r>
          </a:p>
          <a:p>
            <a:pPr algn="ctr"/>
            <a:r>
              <a:rPr lang="en-US" sz="1400" i="1" dirty="0" smtClean="0"/>
              <a:t>(Extra Time for Bus)</a:t>
            </a:r>
            <a:endParaRPr lang="en-US" sz="1400" i="1" dirty="0"/>
          </a:p>
        </p:txBody>
      </p:sp>
      <p:cxnSp>
        <p:nvCxnSpPr>
          <p:cNvPr id="138" name="Straight Arrow Connector 137"/>
          <p:cNvCxnSpPr>
            <a:stCxn id="137" idx="0"/>
          </p:cNvCxnSpPr>
          <p:nvPr/>
        </p:nvCxnSpPr>
        <p:spPr>
          <a:xfrm flipV="1">
            <a:off x="5940322" y="5446111"/>
            <a:ext cx="2934" cy="3380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297114" y="2819400"/>
            <a:ext cx="244608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Extend Green. </a:t>
            </a:r>
            <a:endParaRPr lang="en-US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Pie 91"/>
          <p:cNvSpPr/>
          <p:nvPr/>
        </p:nvSpPr>
        <p:spPr>
          <a:xfrm rot="12720000">
            <a:off x="4498927" y="2382081"/>
            <a:ext cx="3039001" cy="3039001"/>
          </a:xfrm>
          <a:prstGeom prst="pie">
            <a:avLst>
              <a:gd name="adj1" fmla="val 13488263"/>
              <a:gd name="adj2" fmla="val 1542057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6013244" y="3888883"/>
            <a:ext cx="1828800" cy="0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4602480" y="3874094"/>
            <a:ext cx="1416002" cy="224476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314700" y="3881714"/>
            <a:ext cx="2703783" cy="59122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5623561" y="2203704"/>
            <a:ext cx="402538" cy="1693250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-6024288" y="1727596"/>
            <a:ext cx="5795688" cy="4578469"/>
            <a:chOff x="-3343178" y="4405138"/>
            <a:chExt cx="5795688" cy="4578469"/>
          </a:xfrm>
        </p:grpSpPr>
        <p:sp>
          <p:nvSpPr>
            <p:cNvPr id="140" name="Pie 139"/>
            <p:cNvSpPr/>
            <p:nvPr/>
          </p:nvSpPr>
          <p:spPr>
            <a:xfrm rot="5400000">
              <a:off x="-2002171" y="5044625"/>
              <a:ext cx="3039001" cy="3039001"/>
            </a:xfrm>
            <a:prstGeom prst="pie">
              <a:avLst>
                <a:gd name="adj1" fmla="val 16192641"/>
                <a:gd name="adj2" fmla="val 20806680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83308" y="4405138"/>
              <a:ext cx="1385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Min. Green=</a:t>
              </a:r>
            </a:p>
            <a:p>
              <a:r>
                <a:rPr lang="en-US" sz="1200" b="1" dirty="0" smtClean="0"/>
                <a:t> </a:t>
              </a:r>
            </a:p>
            <a:p>
              <a:r>
                <a:rPr lang="en-US" sz="1400" b="1" dirty="0" smtClean="0"/>
                <a:t>    Walk +</a:t>
              </a:r>
            </a:p>
          </p:txBody>
        </p:sp>
        <p:sp>
          <p:nvSpPr>
            <p:cNvPr id="142" name="Pie 141"/>
            <p:cNvSpPr/>
            <p:nvPr/>
          </p:nvSpPr>
          <p:spPr>
            <a:xfrm>
              <a:off x="-2001380" y="5045628"/>
              <a:ext cx="3039001" cy="3039001"/>
            </a:xfrm>
            <a:prstGeom prst="pie">
              <a:avLst>
                <a:gd name="adj1" fmla="val 16192641"/>
                <a:gd name="adj2" fmla="val 21588395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3" name="Picture 2" descr="C:\Users\bwhite\Desktop\greenligh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81" y="7342729"/>
              <a:ext cx="540457" cy="62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4" name="Pie 143"/>
            <p:cNvSpPr/>
            <p:nvPr/>
          </p:nvSpPr>
          <p:spPr>
            <a:xfrm rot="1920000">
              <a:off x="-2001379" y="5045628"/>
              <a:ext cx="3039001" cy="3039001"/>
            </a:xfrm>
            <a:prstGeom prst="pie">
              <a:avLst>
                <a:gd name="adj1" fmla="val 8104500"/>
                <a:gd name="adj2" fmla="val 13490150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5" name="Pie 144"/>
            <p:cNvSpPr/>
            <p:nvPr/>
          </p:nvSpPr>
          <p:spPr>
            <a:xfrm rot="1920000">
              <a:off x="-2001379" y="5045628"/>
              <a:ext cx="3039001" cy="3039001"/>
            </a:xfrm>
            <a:prstGeom prst="pie">
              <a:avLst>
                <a:gd name="adj1" fmla="val 5383700"/>
                <a:gd name="adj2" fmla="val 7316303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6" name="Picture 4" descr="C:\Users\bwhite\Desktop\left-tur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77" r="17647"/>
            <a:stretch/>
          </p:blipFill>
          <p:spPr bwMode="auto">
            <a:xfrm>
              <a:off x="-2858644" y="7177660"/>
              <a:ext cx="282149" cy="852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C:\Users\bwhite\Desktop\greenligh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7141" y="5264803"/>
              <a:ext cx="521292" cy="601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8" name="Group 147"/>
            <p:cNvGrpSpPr/>
            <p:nvPr/>
          </p:nvGrpSpPr>
          <p:grpSpPr>
            <a:xfrm>
              <a:off x="-3343178" y="6079312"/>
              <a:ext cx="788999" cy="705000"/>
              <a:chOff x="2112704" y="3368549"/>
              <a:chExt cx="788999" cy="705000"/>
            </a:xfrm>
          </p:grpSpPr>
          <p:sp>
            <p:nvSpPr>
              <p:cNvPr id="149" name="Up-Down Arrow 148"/>
              <p:cNvSpPr/>
              <p:nvPr/>
            </p:nvSpPr>
            <p:spPr>
              <a:xfrm>
                <a:off x="2431003" y="3368549"/>
                <a:ext cx="152400" cy="436965"/>
              </a:xfrm>
              <a:prstGeom prst="upDownArrow">
                <a:avLst/>
              </a:prstGeom>
              <a:solidFill>
                <a:schemeClr val="tx1"/>
              </a:solidFill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2112704" y="3704217"/>
                <a:ext cx="788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Phase</a:t>
                </a:r>
                <a:endParaRPr lang="en-US" dirty="0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1663511" y="5680524"/>
              <a:ext cx="788999" cy="694757"/>
              <a:chOff x="5451781" y="2052914"/>
              <a:chExt cx="788999" cy="694757"/>
            </a:xfrm>
          </p:grpSpPr>
          <p:sp>
            <p:nvSpPr>
              <p:cNvPr id="152" name="Up-Down Arrow 151"/>
              <p:cNvSpPr/>
              <p:nvPr/>
            </p:nvSpPr>
            <p:spPr>
              <a:xfrm>
                <a:off x="5738439" y="2052914"/>
                <a:ext cx="152400" cy="436965"/>
              </a:xfrm>
              <a:prstGeom prst="up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5451781" y="2378339"/>
                <a:ext cx="788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Phase</a:t>
                </a:r>
                <a:endParaRPr lang="en-US" dirty="0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-2565889" y="7589141"/>
              <a:ext cx="788999" cy="902548"/>
              <a:chOff x="3173401" y="5493766"/>
              <a:chExt cx="788999" cy="902548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3370820" y="5493766"/>
                <a:ext cx="398179" cy="609599"/>
                <a:chOff x="2139263" y="5548731"/>
                <a:chExt cx="398179" cy="609599"/>
              </a:xfrm>
            </p:grpSpPr>
            <p:sp>
              <p:nvSpPr>
                <p:cNvPr id="157" name="Bent Arrow 156"/>
                <p:cNvSpPr/>
                <p:nvPr/>
              </p:nvSpPr>
              <p:spPr>
                <a:xfrm flipH="1">
                  <a:off x="2215463" y="5548731"/>
                  <a:ext cx="321979" cy="361418"/>
                </a:xfrm>
                <a:prstGeom prst="bent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Bent Arrow 157"/>
                <p:cNvSpPr/>
                <p:nvPr/>
              </p:nvSpPr>
              <p:spPr>
                <a:xfrm rot="10800000" flipH="1">
                  <a:off x="2139263" y="5803052"/>
                  <a:ext cx="316509" cy="355278"/>
                </a:xfrm>
                <a:prstGeom prst="bent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6" name="TextBox 155"/>
              <p:cNvSpPr txBox="1"/>
              <p:nvPr/>
            </p:nvSpPr>
            <p:spPr>
              <a:xfrm>
                <a:off x="3173401" y="6026982"/>
                <a:ext cx="788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Phase</a:t>
                </a:r>
                <a:endParaRPr lang="en-US" dirty="0"/>
              </a:p>
            </p:txBody>
          </p:sp>
        </p:grpSp>
        <p:sp>
          <p:nvSpPr>
            <p:cNvPr id="159" name="Arc 158"/>
            <p:cNvSpPr/>
            <p:nvPr/>
          </p:nvSpPr>
          <p:spPr>
            <a:xfrm rot="10800000">
              <a:off x="-2311419" y="4729160"/>
              <a:ext cx="3657600" cy="3657600"/>
            </a:xfrm>
            <a:prstGeom prst="arc">
              <a:avLst>
                <a:gd name="adj1" fmla="val 18169622"/>
                <a:gd name="adj2" fmla="val 18935804"/>
              </a:avLst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666195" y="6769932"/>
              <a:ext cx="7838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Min. Green Met</a:t>
              </a:r>
              <a:endParaRPr lang="en-US" sz="1400" b="1" dirty="0"/>
            </a:p>
          </p:txBody>
        </p:sp>
        <p:cxnSp>
          <p:nvCxnSpPr>
            <p:cNvPr id="161" name="Straight Arrow Connector 160"/>
            <p:cNvCxnSpPr/>
            <p:nvPr/>
          </p:nvCxnSpPr>
          <p:spPr>
            <a:xfrm flipH="1" flipV="1">
              <a:off x="1277650" y="6575146"/>
              <a:ext cx="393393" cy="3358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Pie 161"/>
            <p:cNvSpPr/>
            <p:nvPr/>
          </p:nvSpPr>
          <p:spPr>
            <a:xfrm>
              <a:off x="-2001380" y="5045629"/>
              <a:ext cx="3039001" cy="3039001"/>
            </a:xfrm>
            <a:prstGeom prst="pie">
              <a:avLst>
                <a:gd name="adj1" fmla="val 15407530"/>
                <a:gd name="adj2" fmla="val 15913634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3" name="Pie 162"/>
            <p:cNvSpPr/>
            <p:nvPr/>
          </p:nvSpPr>
          <p:spPr>
            <a:xfrm>
              <a:off x="-2001380" y="5045629"/>
              <a:ext cx="3039001" cy="3039001"/>
            </a:xfrm>
            <a:prstGeom prst="pie">
              <a:avLst>
                <a:gd name="adj1" fmla="val 15905704"/>
                <a:gd name="adj2" fmla="val 1621206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4" name="Pie 163"/>
            <p:cNvSpPr/>
            <p:nvPr/>
          </p:nvSpPr>
          <p:spPr>
            <a:xfrm rot="15420000">
              <a:off x="-1999736" y="5043246"/>
              <a:ext cx="3039001" cy="3039001"/>
            </a:xfrm>
            <a:prstGeom prst="pie">
              <a:avLst>
                <a:gd name="adj1" fmla="val 15905704"/>
                <a:gd name="adj2" fmla="val 1621206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5" name="Pie 164"/>
            <p:cNvSpPr/>
            <p:nvPr/>
          </p:nvSpPr>
          <p:spPr>
            <a:xfrm rot="12720000">
              <a:off x="-2000902" y="5044625"/>
              <a:ext cx="3039001" cy="3039001"/>
            </a:xfrm>
            <a:prstGeom prst="pie">
              <a:avLst>
                <a:gd name="adj1" fmla="val 15905704"/>
                <a:gd name="adj2" fmla="val 1621206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6" name="Pie 165"/>
            <p:cNvSpPr/>
            <p:nvPr/>
          </p:nvSpPr>
          <p:spPr>
            <a:xfrm rot="15420000">
              <a:off x="-1999737" y="5044626"/>
              <a:ext cx="3039001" cy="3039001"/>
            </a:xfrm>
            <a:prstGeom prst="pie">
              <a:avLst>
                <a:gd name="adj1" fmla="val 15407530"/>
                <a:gd name="adj2" fmla="val 15913634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7" name="Pie 166"/>
            <p:cNvSpPr/>
            <p:nvPr/>
          </p:nvSpPr>
          <p:spPr>
            <a:xfrm rot="12720000">
              <a:off x="-2002119" y="5044626"/>
              <a:ext cx="3039001" cy="3039001"/>
            </a:xfrm>
            <a:prstGeom prst="pie">
              <a:avLst>
                <a:gd name="adj1" fmla="val 15407530"/>
                <a:gd name="adj2" fmla="val 15913634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68" name="Picture 2" descr="C:\Documents and Settings\briniker.SWAI\My Documents\Downloads\FDW han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865" y="5308565"/>
              <a:ext cx="259030" cy="366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3" descr="C:\Users\bwhite\Desktop\imagesCARNV91U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7" t="28635" r="52122" b="30391"/>
            <a:stretch/>
          </p:blipFill>
          <p:spPr bwMode="auto">
            <a:xfrm>
              <a:off x="275687" y="4786833"/>
              <a:ext cx="207743" cy="3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2" descr="C:\Documents and Settings\briniker.SWAI\My Documents\Downloads\FDW han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87769" y="5359610"/>
              <a:ext cx="259030" cy="366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3" descr="C:\Users\bwhite\Desktop\imagesCARNV91U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7" t="28635" r="52122" b="30391"/>
            <a:stretch/>
          </p:blipFill>
          <p:spPr bwMode="auto">
            <a:xfrm>
              <a:off x="-2365146" y="6158951"/>
              <a:ext cx="207743" cy="3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2" name="Straight Connector 171"/>
            <p:cNvCxnSpPr/>
            <p:nvPr/>
          </p:nvCxnSpPr>
          <p:spPr>
            <a:xfrm>
              <a:off x="-482619" y="4449656"/>
              <a:ext cx="0" cy="212354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Arc 172"/>
            <p:cNvSpPr/>
            <p:nvPr/>
          </p:nvSpPr>
          <p:spPr>
            <a:xfrm>
              <a:off x="-2309036" y="4721540"/>
              <a:ext cx="3657600" cy="3657600"/>
            </a:xfrm>
            <a:prstGeom prst="arc">
              <a:avLst>
                <a:gd name="adj1" fmla="val 16188156"/>
                <a:gd name="adj2" fmla="val 17472116"/>
              </a:avLst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97000" y="5016028"/>
              <a:ext cx="704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FDW</a:t>
              </a:r>
              <a:endParaRPr lang="en-US" sz="1400" b="1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-2948679" y="4533774"/>
              <a:ext cx="16505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Min. Green Met</a:t>
              </a:r>
              <a:endParaRPr lang="en-US" sz="1400" b="1" dirty="0"/>
            </a:p>
          </p:txBody>
        </p:sp>
        <p:cxnSp>
          <p:nvCxnSpPr>
            <p:cNvPr id="176" name="Straight Arrow Connector 175"/>
            <p:cNvCxnSpPr>
              <a:stCxn id="175" idx="3"/>
            </p:cNvCxnSpPr>
            <p:nvPr/>
          </p:nvCxnSpPr>
          <p:spPr>
            <a:xfrm>
              <a:off x="-1298164" y="4687663"/>
              <a:ext cx="419524" cy="2448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>
              <a:off x="-1548100" y="8460387"/>
              <a:ext cx="1974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Extended Green</a:t>
              </a:r>
            </a:p>
            <a:p>
              <a:pPr algn="ctr"/>
              <a:r>
                <a:rPr lang="en-US" sz="1400" i="1" dirty="0" smtClean="0"/>
                <a:t>(Extra Time for Bus)</a:t>
              </a:r>
              <a:endParaRPr lang="en-US" sz="1400" i="1" dirty="0"/>
            </a:p>
          </p:txBody>
        </p:sp>
        <p:cxnSp>
          <p:nvCxnSpPr>
            <p:cNvPr id="178" name="Straight Arrow Connector 177"/>
            <p:cNvCxnSpPr>
              <a:stCxn id="177" idx="0"/>
            </p:cNvCxnSpPr>
            <p:nvPr/>
          </p:nvCxnSpPr>
          <p:spPr>
            <a:xfrm flipV="1">
              <a:off x="-560778" y="8122357"/>
              <a:ext cx="2934" cy="3380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Pie 178"/>
            <p:cNvSpPr/>
            <p:nvPr/>
          </p:nvSpPr>
          <p:spPr>
            <a:xfrm rot="12720000">
              <a:off x="-2002173" y="5058327"/>
              <a:ext cx="3039001" cy="3039001"/>
            </a:xfrm>
            <a:prstGeom prst="pie">
              <a:avLst>
                <a:gd name="adj1" fmla="val 13488263"/>
                <a:gd name="adj2" fmla="val 15420570"/>
              </a:avLst>
            </a:prstGeom>
            <a:solidFill>
              <a:srgbClr val="33CC33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>
              <a:off x="-487856" y="6565129"/>
              <a:ext cx="1828800" cy="0"/>
            </a:xfrm>
            <a:prstGeom prst="line">
              <a:avLst/>
            </a:prstGeom>
            <a:ln w="762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>
              <a:off x="-1898620" y="6550340"/>
              <a:ext cx="1416002" cy="224476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-3186400" y="6557960"/>
              <a:ext cx="2703783" cy="59122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H="1" flipV="1">
              <a:off x="-877539" y="4879950"/>
              <a:ext cx="402538" cy="1693250"/>
            </a:xfrm>
            <a:prstGeom prst="line">
              <a:avLst/>
            </a:prstGeom>
            <a:ln w="762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r="2622" b="14085"/>
          <a:stretch/>
        </p:blipFill>
        <p:spPr>
          <a:xfrm>
            <a:off x="9194800" y="6882831"/>
            <a:ext cx="921319" cy="507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721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4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77778E-6 7.40741E-7 L -0.28923 -0.25162 " pathEditMode="relative" rAng="0" ptsTypes="AA">
                                      <p:cBhvr>
                                        <p:cTn id="38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23 -0.25168 L -0.38923 -0.3402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44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9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7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75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3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3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5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4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5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05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5" grpId="0"/>
      <p:bldP spid="96" grpId="0" animBg="1"/>
      <p:bldP spid="98" grpId="0" animBg="1"/>
      <p:bldP spid="99" grpId="0" animBg="1"/>
      <p:bldP spid="114" grpId="0" animBg="1"/>
      <p:bldP spid="116" grpId="0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32" grpId="0" animBg="1"/>
      <p:bldP spid="133" grpId="0"/>
      <p:bldP spid="134" grpId="0"/>
      <p:bldP spid="137" grpId="0"/>
      <p:bldP spid="139" grpId="0" animBg="1"/>
      <p:bldP spid="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413532" y="1643218"/>
            <a:ext cx="5576190" cy="5071305"/>
            <a:chOff x="3374426" y="1634295"/>
            <a:chExt cx="5576190" cy="5071305"/>
          </a:xfrm>
        </p:grpSpPr>
        <p:sp>
          <p:nvSpPr>
            <p:cNvPr id="153" name="Pie 152"/>
            <p:cNvSpPr/>
            <p:nvPr/>
          </p:nvSpPr>
          <p:spPr>
            <a:xfrm>
              <a:off x="4489450" y="2368550"/>
              <a:ext cx="3039001" cy="3039001"/>
            </a:xfrm>
            <a:prstGeom prst="pie">
              <a:avLst>
                <a:gd name="adj1" fmla="val 13488263"/>
                <a:gd name="adj2" fmla="val 15420570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4" name="Pie 153"/>
            <p:cNvSpPr/>
            <p:nvPr/>
          </p:nvSpPr>
          <p:spPr>
            <a:xfrm rot="5400000">
              <a:off x="4495934" y="2368379"/>
              <a:ext cx="3039001" cy="3039001"/>
            </a:xfrm>
            <a:prstGeom prst="pie">
              <a:avLst>
                <a:gd name="adj1" fmla="val 16192641"/>
                <a:gd name="adj2" fmla="val 20806680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781413" y="1728892"/>
              <a:ext cx="1385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Min. Green=</a:t>
              </a:r>
            </a:p>
            <a:p>
              <a:r>
                <a:rPr lang="en-US" sz="1200" b="1" dirty="0" smtClean="0"/>
                <a:t> </a:t>
              </a:r>
            </a:p>
            <a:p>
              <a:r>
                <a:rPr lang="en-US" sz="1400" b="1" dirty="0" smtClean="0"/>
                <a:t>    Walk +</a:t>
              </a:r>
            </a:p>
          </p:txBody>
        </p:sp>
        <p:sp>
          <p:nvSpPr>
            <p:cNvPr id="156" name="Pie 155"/>
            <p:cNvSpPr/>
            <p:nvPr/>
          </p:nvSpPr>
          <p:spPr>
            <a:xfrm>
              <a:off x="4496725" y="2369382"/>
              <a:ext cx="3039001" cy="3039001"/>
            </a:xfrm>
            <a:prstGeom prst="pie">
              <a:avLst>
                <a:gd name="adj1" fmla="val 16192641"/>
                <a:gd name="adj2" fmla="val 21588395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7" name="Picture 2" descr="C:\Users\bwhite\Desktop\greenligh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1915" y="5189522"/>
              <a:ext cx="540457" cy="62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" name="Pie 157"/>
            <p:cNvSpPr/>
            <p:nvPr/>
          </p:nvSpPr>
          <p:spPr>
            <a:xfrm>
              <a:off x="4496726" y="2369382"/>
              <a:ext cx="3039001" cy="3039001"/>
            </a:xfrm>
            <a:prstGeom prst="pie">
              <a:avLst>
                <a:gd name="adj1" fmla="val 8104500"/>
                <a:gd name="adj2" fmla="val 13490150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9" name="Pie 158"/>
            <p:cNvSpPr/>
            <p:nvPr/>
          </p:nvSpPr>
          <p:spPr>
            <a:xfrm>
              <a:off x="4496726" y="2369382"/>
              <a:ext cx="3039001" cy="3039001"/>
            </a:xfrm>
            <a:prstGeom prst="pie">
              <a:avLst>
                <a:gd name="adj1" fmla="val 5383700"/>
                <a:gd name="adj2" fmla="val 7316303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60" name="Picture 4" descr="C:\Users\bwhite\Desktop\left-tur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77" r="17647"/>
            <a:stretch/>
          </p:blipFill>
          <p:spPr bwMode="auto">
            <a:xfrm>
              <a:off x="4626649" y="5501126"/>
              <a:ext cx="282149" cy="852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2" descr="C:\Users\bwhite\Desktop\greenligh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541" y="2873761"/>
              <a:ext cx="521292" cy="601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2" name="Group 161"/>
            <p:cNvGrpSpPr/>
            <p:nvPr/>
          </p:nvGrpSpPr>
          <p:grpSpPr>
            <a:xfrm>
              <a:off x="3374426" y="3610264"/>
              <a:ext cx="788999" cy="705000"/>
              <a:chOff x="2112704" y="3368549"/>
              <a:chExt cx="788999" cy="705000"/>
            </a:xfrm>
          </p:grpSpPr>
          <p:sp>
            <p:nvSpPr>
              <p:cNvPr id="194" name="Up-Down Arrow 193"/>
              <p:cNvSpPr/>
              <p:nvPr/>
            </p:nvSpPr>
            <p:spPr>
              <a:xfrm>
                <a:off x="2431003" y="3368549"/>
                <a:ext cx="152400" cy="436965"/>
              </a:xfrm>
              <a:prstGeom prst="upDownArrow">
                <a:avLst/>
              </a:prstGeom>
              <a:solidFill>
                <a:schemeClr val="tx1"/>
              </a:solidFill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2112704" y="3704217"/>
                <a:ext cx="788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Phase</a:t>
                </a:r>
                <a:endParaRPr lang="en-US" dirty="0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8161616" y="3004278"/>
              <a:ext cx="788999" cy="694757"/>
              <a:chOff x="5451781" y="2052914"/>
              <a:chExt cx="788999" cy="694757"/>
            </a:xfrm>
          </p:grpSpPr>
          <p:sp>
            <p:nvSpPr>
              <p:cNvPr id="192" name="Up-Down Arrow 191"/>
              <p:cNvSpPr/>
              <p:nvPr/>
            </p:nvSpPr>
            <p:spPr>
              <a:xfrm>
                <a:off x="5738439" y="2052914"/>
                <a:ext cx="152400" cy="436965"/>
              </a:xfrm>
              <a:prstGeom prst="up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5451781" y="2378339"/>
                <a:ext cx="788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Phase</a:t>
                </a:r>
                <a:endParaRPr lang="en-US" dirty="0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5030581" y="5784141"/>
              <a:ext cx="788999" cy="902548"/>
              <a:chOff x="3173401" y="5493766"/>
              <a:chExt cx="788999" cy="902548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3370820" y="5493766"/>
                <a:ext cx="398179" cy="609599"/>
                <a:chOff x="2139263" y="5548731"/>
                <a:chExt cx="398179" cy="609599"/>
              </a:xfrm>
            </p:grpSpPr>
            <p:sp>
              <p:nvSpPr>
                <p:cNvPr id="190" name="Bent Arrow 189"/>
                <p:cNvSpPr/>
                <p:nvPr/>
              </p:nvSpPr>
              <p:spPr>
                <a:xfrm flipH="1">
                  <a:off x="2215463" y="5548731"/>
                  <a:ext cx="321979" cy="361418"/>
                </a:xfrm>
                <a:prstGeom prst="bent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Bent Arrow 190"/>
                <p:cNvSpPr/>
                <p:nvPr/>
              </p:nvSpPr>
              <p:spPr>
                <a:xfrm rot="10800000" flipH="1">
                  <a:off x="2139263" y="5803052"/>
                  <a:ext cx="316509" cy="355278"/>
                </a:xfrm>
                <a:prstGeom prst="bent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9" name="TextBox 188"/>
              <p:cNvSpPr txBox="1"/>
              <p:nvPr/>
            </p:nvSpPr>
            <p:spPr>
              <a:xfrm>
                <a:off x="3173401" y="6026982"/>
                <a:ext cx="788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Phase</a:t>
                </a:r>
                <a:endParaRPr lang="en-US" dirty="0"/>
              </a:p>
            </p:txBody>
          </p:sp>
        </p:grpSp>
        <p:sp>
          <p:nvSpPr>
            <p:cNvPr id="165" name="Arc 164"/>
            <p:cNvSpPr/>
            <p:nvPr/>
          </p:nvSpPr>
          <p:spPr>
            <a:xfrm rot="10800000">
              <a:off x="4186686" y="2052914"/>
              <a:ext cx="3657600" cy="3657600"/>
            </a:xfrm>
            <a:prstGeom prst="arc">
              <a:avLst>
                <a:gd name="adj1" fmla="val 16216755"/>
                <a:gd name="adj2" fmla="val 17472116"/>
              </a:avLst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6010249" y="3888883"/>
              <a:ext cx="1828800" cy="0"/>
            </a:xfrm>
            <a:prstGeom prst="line">
              <a:avLst/>
            </a:prstGeom>
            <a:ln w="762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8166768" y="4095104"/>
              <a:ext cx="7838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Min. Green Met</a:t>
              </a:r>
              <a:endParaRPr lang="en-US" sz="1400" b="1" dirty="0"/>
            </a:p>
          </p:txBody>
        </p:sp>
        <p:cxnSp>
          <p:nvCxnSpPr>
            <p:cNvPr id="168" name="Straight Arrow Connector 167"/>
            <p:cNvCxnSpPr/>
            <p:nvPr/>
          </p:nvCxnSpPr>
          <p:spPr>
            <a:xfrm flipH="1" flipV="1">
              <a:off x="7789069" y="3907631"/>
              <a:ext cx="380079" cy="3270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18900000" flipV="1">
              <a:off x="5376526" y="2335976"/>
              <a:ext cx="0" cy="1828800"/>
            </a:xfrm>
            <a:prstGeom prst="line">
              <a:avLst/>
            </a:prstGeom>
            <a:ln w="762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Pie 169"/>
            <p:cNvSpPr/>
            <p:nvPr/>
          </p:nvSpPr>
          <p:spPr>
            <a:xfrm>
              <a:off x="4496725" y="2369383"/>
              <a:ext cx="3039001" cy="3039001"/>
            </a:xfrm>
            <a:prstGeom prst="pie">
              <a:avLst>
                <a:gd name="adj1" fmla="val 15407530"/>
                <a:gd name="adj2" fmla="val 15913634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1" name="Pie 170"/>
            <p:cNvSpPr/>
            <p:nvPr/>
          </p:nvSpPr>
          <p:spPr>
            <a:xfrm>
              <a:off x="4496725" y="2369383"/>
              <a:ext cx="3039001" cy="3039001"/>
            </a:xfrm>
            <a:prstGeom prst="pie">
              <a:avLst>
                <a:gd name="adj1" fmla="val 15905704"/>
                <a:gd name="adj2" fmla="val 1621206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2" name="Pie 171"/>
            <p:cNvSpPr/>
            <p:nvPr/>
          </p:nvSpPr>
          <p:spPr>
            <a:xfrm rot="13500000">
              <a:off x="4498369" y="2367000"/>
              <a:ext cx="3039001" cy="3039001"/>
            </a:xfrm>
            <a:prstGeom prst="pie">
              <a:avLst>
                <a:gd name="adj1" fmla="val 15905704"/>
                <a:gd name="adj2" fmla="val 1621206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3" name="Pie 172"/>
            <p:cNvSpPr/>
            <p:nvPr/>
          </p:nvSpPr>
          <p:spPr>
            <a:xfrm rot="10800000">
              <a:off x="4497203" y="2368379"/>
              <a:ext cx="3039001" cy="3039001"/>
            </a:xfrm>
            <a:prstGeom prst="pie">
              <a:avLst>
                <a:gd name="adj1" fmla="val 15905704"/>
                <a:gd name="adj2" fmla="val 1621206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4" name="Pie 173"/>
            <p:cNvSpPr/>
            <p:nvPr/>
          </p:nvSpPr>
          <p:spPr>
            <a:xfrm rot="13500000">
              <a:off x="4498368" y="2368380"/>
              <a:ext cx="3039001" cy="3039001"/>
            </a:xfrm>
            <a:prstGeom prst="pie">
              <a:avLst>
                <a:gd name="adj1" fmla="val 15407530"/>
                <a:gd name="adj2" fmla="val 15913634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5" name="Pie 174"/>
            <p:cNvSpPr/>
            <p:nvPr/>
          </p:nvSpPr>
          <p:spPr>
            <a:xfrm rot="10800000">
              <a:off x="4495986" y="2368380"/>
              <a:ext cx="3039001" cy="3039001"/>
            </a:xfrm>
            <a:prstGeom prst="pie">
              <a:avLst>
                <a:gd name="adj1" fmla="val 15407530"/>
                <a:gd name="adj2" fmla="val 15913634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76" name="Picture 2" descr="C:\Documents and Settings\briniker.SWAI\My Documents\Downloads\FDW han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970" y="2632319"/>
              <a:ext cx="259030" cy="366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3" descr="C:\Users\bwhite\Desktop\imagesCARNV91U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7" t="28635" r="52122" b="30391"/>
            <a:stretch/>
          </p:blipFill>
          <p:spPr bwMode="auto">
            <a:xfrm>
              <a:off x="6773792" y="2110587"/>
              <a:ext cx="207743" cy="3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2" descr="C:\Documents and Settings\briniker.SWAI\My Documents\Downloads\FDW han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425" y="3494972"/>
              <a:ext cx="259030" cy="366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3" descr="C:\Users\bwhite\Desktop\imagesCARNV91U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7" t="28635" r="52122" b="30391"/>
            <a:stretch/>
          </p:blipFill>
          <p:spPr bwMode="auto">
            <a:xfrm>
              <a:off x="4186685" y="4038600"/>
              <a:ext cx="207743" cy="3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0" name="Straight Connector 179"/>
            <p:cNvCxnSpPr/>
            <p:nvPr/>
          </p:nvCxnSpPr>
          <p:spPr>
            <a:xfrm flipH="1">
              <a:off x="6010249" y="3874094"/>
              <a:ext cx="5237" cy="283150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6015485" y="1705793"/>
              <a:ext cx="1" cy="219116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3636704" y="3881714"/>
              <a:ext cx="2378782" cy="241385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Arc 182"/>
            <p:cNvSpPr/>
            <p:nvPr/>
          </p:nvSpPr>
          <p:spPr>
            <a:xfrm rot="13500000">
              <a:off x="4189069" y="2052914"/>
              <a:ext cx="3657600" cy="3657600"/>
            </a:xfrm>
            <a:prstGeom prst="arc">
              <a:avLst>
                <a:gd name="adj1" fmla="val 16155985"/>
                <a:gd name="adj2" fmla="val 17472116"/>
              </a:avLst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Arc 183"/>
            <p:cNvSpPr/>
            <p:nvPr/>
          </p:nvSpPr>
          <p:spPr>
            <a:xfrm>
              <a:off x="4189069" y="2045294"/>
              <a:ext cx="3657600" cy="3657600"/>
            </a:xfrm>
            <a:prstGeom prst="arc">
              <a:avLst>
                <a:gd name="adj1" fmla="val 16188156"/>
                <a:gd name="adj2" fmla="val 17472116"/>
              </a:avLst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195105" y="2339782"/>
              <a:ext cx="704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FDW</a:t>
              </a:r>
              <a:endParaRPr lang="en-US" sz="1400" b="1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928423" y="1634295"/>
              <a:ext cx="9630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Min. Green Met</a:t>
              </a:r>
              <a:endParaRPr lang="en-US" sz="1400" b="1" dirty="0"/>
            </a:p>
          </p:txBody>
        </p:sp>
        <p:cxnSp>
          <p:nvCxnSpPr>
            <p:cNvPr id="187" name="Straight Arrow Connector 186"/>
            <p:cNvCxnSpPr>
              <a:stCxn id="186" idx="2"/>
            </p:cNvCxnSpPr>
            <p:nvPr/>
          </p:nvCxnSpPr>
          <p:spPr>
            <a:xfrm>
              <a:off x="4409933" y="2372959"/>
              <a:ext cx="371617" cy="2845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Pie 98"/>
          <p:cNvSpPr/>
          <p:nvPr/>
        </p:nvSpPr>
        <p:spPr>
          <a:xfrm>
            <a:off x="4510939" y="2369382"/>
            <a:ext cx="3039001" cy="3039001"/>
          </a:xfrm>
          <a:prstGeom prst="pie">
            <a:avLst>
              <a:gd name="adj1" fmla="val 8104500"/>
              <a:gd name="adj2" fmla="val 13490150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Pie 119"/>
          <p:cNvSpPr/>
          <p:nvPr/>
        </p:nvSpPr>
        <p:spPr>
          <a:xfrm rot="-1920000">
            <a:off x="4510938" y="2369383"/>
            <a:ext cx="3039001" cy="3039001"/>
          </a:xfrm>
          <a:prstGeom prst="pie">
            <a:avLst>
              <a:gd name="adj1" fmla="val 15407530"/>
              <a:gd name="adj2" fmla="val 1591363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52400" y="663181"/>
            <a:ext cx="8915400" cy="47982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TSP Request When Green is on N-S Street, Left Turn</a:t>
            </a:r>
            <a:endParaRPr lang="en-US" sz="2800" dirty="0"/>
          </a:p>
        </p:txBody>
      </p:sp>
      <p:sp>
        <p:nvSpPr>
          <p:cNvPr id="100" name="Rectangle 99"/>
          <p:cNvSpPr/>
          <p:nvPr/>
        </p:nvSpPr>
        <p:spPr>
          <a:xfrm>
            <a:off x="190500" y="1195547"/>
            <a:ext cx="2552700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00050" lvl="1" indent="-28575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Do Nothing; TSP is not Granted</a:t>
            </a:r>
          </a:p>
          <a:p>
            <a:pPr marL="400050" lvl="1" indent="-285750"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00050" lvl="1" indent="-28575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Skip Left-Turn Or Shorten Left-Turn Phase if No Demand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795626" y="1728892"/>
            <a:ext cx="1385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Min. Green=</a:t>
            </a:r>
          </a:p>
          <a:p>
            <a:r>
              <a:rPr lang="en-US" sz="1200" b="1" dirty="0" smtClean="0"/>
              <a:t> </a:t>
            </a:r>
          </a:p>
          <a:p>
            <a:r>
              <a:rPr lang="en-US" sz="1400" b="1" dirty="0" smtClean="0"/>
              <a:t>    Walk +</a:t>
            </a:r>
          </a:p>
        </p:txBody>
      </p:sp>
      <p:sp>
        <p:nvSpPr>
          <p:cNvPr id="97" name="Pie 96"/>
          <p:cNvSpPr/>
          <p:nvPr/>
        </p:nvSpPr>
        <p:spPr>
          <a:xfrm>
            <a:off x="4502987" y="2369382"/>
            <a:ext cx="3039001" cy="3039001"/>
          </a:xfrm>
          <a:prstGeom prst="pie">
            <a:avLst>
              <a:gd name="adj1" fmla="val 16192641"/>
              <a:gd name="adj2" fmla="val 21588395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8" name="Picture 2" descr="C:\Users\bwhite\Desktop\green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46" y="5279755"/>
            <a:ext cx="540457" cy="6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Pie 100"/>
          <p:cNvSpPr/>
          <p:nvPr/>
        </p:nvSpPr>
        <p:spPr>
          <a:xfrm>
            <a:off x="4510939" y="2369382"/>
            <a:ext cx="3039001" cy="3039001"/>
          </a:xfrm>
          <a:prstGeom prst="pie">
            <a:avLst>
              <a:gd name="adj1" fmla="val 5383700"/>
              <a:gd name="adj2" fmla="val 7316303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" name="Picture 4" descr="C:\Users\bwhite\Desktop\left-tur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7" r="17647"/>
          <a:stretch/>
        </p:blipFill>
        <p:spPr bwMode="auto">
          <a:xfrm>
            <a:off x="4659039" y="5500159"/>
            <a:ext cx="282149" cy="8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C:\Users\bwhite\Desktop\greenl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71" y="2883298"/>
            <a:ext cx="521292" cy="6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" name="Group 103"/>
          <p:cNvGrpSpPr/>
          <p:nvPr/>
        </p:nvGrpSpPr>
        <p:grpSpPr>
          <a:xfrm>
            <a:off x="3388639" y="3610264"/>
            <a:ext cx="788999" cy="705000"/>
            <a:chOff x="2112704" y="3368549"/>
            <a:chExt cx="788999" cy="705000"/>
          </a:xfrm>
        </p:grpSpPr>
        <p:sp>
          <p:nvSpPr>
            <p:cNvPr id="105" name="Up-Down Arrow 104"/>
            <p:cNvSpPr/>
            <p:nvPr/>
          </p:nvSpPr>
          <p:spPr>
            <a:xfrm>
              <a:off x="2431003" y="3368549"/>
              <a:ext cx="152400" cy="436965"/>
            </a:xfrm>
            <a:prstGeom prst="upDownArrow">
              <a:avLst/>
            </a:prstGeom>
            <a:solidFill>
              <a:schemeClr val="tx1"/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112704" y="3704217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</a:t>
              </a:r>
              <a:endParaRPr lang="en-US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175829" y="3004278"/>
            <a:ext cx="788999" cy="694757"/>
            <a:chOff x="5451781" y="2052914"/>
            <a:chExt cx="788999" cy="694757"/>
          </a:xfrm>
        </p:grpSpPr>
        <p:sp>
          <p:nvSpPr>
            <p:cNvPr id="108" name="Up-Down Arrow 107"/>
            <p:cNvSpPr/>
            <p:nvPr/>
          </p:nvSpPr>
          <p:spPr>
            <a:xfrm>
              <a:off x="5738439" y="2052914"/>
              <a:ext cx="152400" cy="436965"/>
            </a:xfrm>
            <a:prstGeom prst="up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451781" y="2378339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</a:t>
              </a:r>
              <a:endParaRPr lang="en-US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039440" y="5786472"/>
            <a:ext cx="788999" cy="902548"/>
            <a:chOff x="3173401" y="5493766"/>
            <a:chExt cx="788999" cy="902548"/>
          </a:xfrm>
        </p:grpSpPr>
        <p:grpSp>
          <p:nvGrpSpPr>
            <p:cNvPr id="111" name="Group 110"/>
            <p:cNvGrpSpPr/>
            <p:nvPr/>
          </p:nvGrpSpPr>
          <p:grpSpPr>
            <a:xfrm>
              <a:off x="3370820" y="5493766"/>
              <a:ext cx="398179" cy="609599"/>
              <a:chOff x="2139263" y="5548731"/>
              <a:chExt cx="398179" cy="609599"/>
            </a:xfrm>
          </p:grpSpPr>
          <p:sp>
            <p:nvSpPr>
              <p:cNvPr id="113" name="Bent Arrow 112"/>
              <p:cNvSpPr/>
              <p:nvPr/>
            </p:nvSpPr>
            <p:spPr>
              <a:xfrm flipH="1">
                <a:off x="2215463" y="5548731"/>
                <a:ext cx="321979" cy="361418"/>
              </a:xfrm>
              <a:prstGeom prst="ben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Bent Arrow 113"/>
              <p:cNvSpPr/>
              <p:nvPr/>
            </p:nvSpPr>
            <p:spPr>
              <a:xfrm rot="10800000" flipH="1">
                <a:off x="2139263" y="5803052"/>
                <a:ext cx="316509" cy="355278"/>
              </a:xfrm>
              <a:prstGeom prst="ben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3173401" y="6026982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</a:t>
              </a:r>
              <a:endParaRPr lang="en-US" dirty="0"/>
            </a:p>
          </p:txBody>
        </p:sp>
      </p:grpSp>
      <p:sp>
        <p:nvSpPr>
          <p:cNvPr id="115" name="Arc 114"/>
          <p:cNvSpPr/>
          <p:nvPr/>
        </p:nvSpPr>
        <p:spPr>
          <a:xfrm rot="10800000">
            <a:off x="4200899" y="2052914"/>
            <a:ext cx="3657600" cy="3657600"/>
          </a:xfrm>
          <a:prstGeom prst="arc">
            <a:avLst>
              <a:gd name="adj1" fmla="val 16216755"/>
              <a:gd name="adj2" fmla="val 17472116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H="1" flipV="1">
            <a:off x="7803282" y="3907631"/>
            <a:ext cx="380079" cy="3270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Pie 120"/>
          <p:cNvSpPr/>
          <p:nvPr/>
        </p:nvSpPr>
        <p:spPr>
          <a:xfrm rot="-1920000">
            <a:off x="4510938" y="2369383"/>
            <a:ext cx="3039001" cy="3039001"/>
          </a:xfrm>
          <a:prstGeom prst="pie">
            <a:avLst>
              <a:gd name="adj1" fmla="val 15905704"/>
              <a:gd name="adj2" fmla="val 16212063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Pie 121"/>
          <p:cNvSpPr/>
          <p:nvPr/>
        </p:nvSpPr>
        <p:spPr>
          <a:xfrm rot="13500000">
            <a:off x="4512582" y="2367000"/>
            <a:ext cx="3039001" cy="3039001"/>
          </a:xfrm>
          <a:prstGeom prst="pie">
            <a:avLst>
              <a:gd name="adj1" fmla="val 15905704"/>
              <a:gd name="adj2" fmla="val 16212063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4" name="Pie 123"/>
          <p:cNvSpPr/>
          <p:nvPr/>
        </p:nvSpPr>
        <p:spPr>
          <a:xfrm rot="13500000">
            <a:off x="4512581" y="2368380"/>
            <a:ext cx="3039001" cy="3039001"/>
          </a:xfrm>
          <a:prstGeom prst="pie">
            <a:avLst>
              <a:gd name="adj1" fmla="val 15407530"/>
              <a:gd name="adj2" fmla="val 1591363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6" name="Picture 2" descr="C:\Documents and Settings\briniker.SWAI\My Documents\Downloads\FDW ha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83" y="2632319"/>
            <a:ext cx="259030" cy="3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3" descr="C:\Users\bwhite\Desktop\imagesCARNV91U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8635" r="52122" b="30391"/>
          <a:stretch/>
        </p:blipFill>
        <p:spPr bwMode="auto">
          <a:xfrm>
            <a:off x="6788005" y="2110587"/>
            <a:ext cx="207743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C:\Documents and Settings\briniker.SWAI\My Documents\Downloads\FDW ha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38" y="3494972"/>
            <a:ext cx="259030" cy="3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3" descr="C:\Users\bwhite\Desktop\imagesCARNV91U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8635" r="52122" b="30391"/>
          <a:stretch/>
        </p:blipFill>
        <p:spPr bwMode="auto">
          <a:xfrm>
            <a:off x="4200898" y="4038600"/>
            <a:ext cx="207743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2" name="Straight Connector 131"/>
          <p:cNvCxnSpPr/>
          <p:nvPr/>
        </p:nvCxnSpPr>
        <p:spPr>
          <a:xfrm flipH="1">
            <a:off x="3650917" y="3881714"/>
            <a:ext cx="2378782" cy="241385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Arc 132"/>
          <p:cNvSpPr/>
          <p:nvPr/>
        </p:nvSpPr>
        <p:spPr>
          <a:xfrm rot="13500000">
            <a:off x="4203282" y="2052914"/>
            <a:ext cx="3657600" cy="3657600"/>
          </a:xfrm>
          <a:prstGeom prst="arc">
            <a:avLst>
              <a:gd name="adj1" fmla="val 16155985"/>
              <a:gd name="adj2" fmla="val 17472116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Arc 133"/>
          <p:cNvSpPr/>
          <p:nvPr/>
        </p:nvSpPr>
        <p:spPr>
          <a:xfrm>
            <a:off x="4203282" y="2045294"/>
            <a:ext cx="3657600" cy="3657600"/>
          </a:xfrm>
          <a:prstGeom prst="arc">
            <a:avLst>
              <a:gd name="adj1" fmla="val 16188156"/>
              <a:gd name="adj2" fmla="val 17472116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7209318" y="2339782"/>
            <a:ext cx="704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FDW</a:t>
            </a:r>
            <a:endParaRPr lang="en-US" sz="1400" b="1" dirty="0"/>
          </a:p>
        </p:txBody>
      </p:sp>
      <p:cxnSp>
        <p:nvCxnSpPr>
          <p:cNvPr id="137" name="Straight Arrow Connector 136"/>
          <p:cNvCxnSpPr/>
          <p:nvPr/>
        </p:nvCxnSpPr>
        <p:spPr>
          <a:xfrm flipV="1">
            <a:off x="4044778" y="2674613"/>
            <a:ext cx="764923" cy="4387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2955069" y="2333469"/>
            <a:ext cx="123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Min.</a:t>
            </a:r>
          </a:p>
          <a:p>
            <a:r>
              <a:rPr lang="en-US" sz="1400" b="1" dirty="0" smtClean="0"/>
              <a:t>Green Met</a:t>
            </a:r>
            <a:endParaRPr lang="en-US" sz="1400" b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8167295" y="4092390"/>
            <a:ext cx="78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Min. Green Met</a:t>
            </a:r>
            <a:endParaRPr lang="en-US" sz="1400" b="1" dirty="0"/>
          </a:p>
        </p:txBody>
      </p:sp>
      <p:sp>
        <p:nvSpPr>
          <p:cNvPr id="95" name="Pie 94"/>
          <p:cNvSpPr/>
          <p:nvPr/>
        </p:nvSpPr>
        <p:spPr>
          <a:xfrm rot="5400000">
            <a:off x="4510147" y="2368379"/>
            <a:ext cx="3039001" cy="3039001"/>
          </a:xfrm>
          <a:prstGeom prst="pie">
            <a:avLst>
              <a:gd name="adj1" fmla="val 16192641"/>
              <a:gd name="adj2" fmla="val 20806680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Pie 122"/>
          <p:cNvSpPr/>
          <p:nvPr/>
        </p:nvSpPr>
        <p:spPr>
          <a:xfrm rot="10800000">
            <a:off x="4511416" y="2368379"/>
            <a:ext cx="3039001" cy="3039001"/>
          </a:xfrm>
          <a:prstGeom prst="pie">
            <a:avLst>
              <a:gd name="adj1" fmla="val 15905704"/>
              <a:gd name="adj2" fmla="val 16212063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5" name="Pie 124"/>
          <p:cNvSpPr/>
          <p:nvPr/>
        </p:nvSpPr>
        <p:spPr>
          <a:xfrm rot="10800000">
            <a:off x="4510199" y="2368380"/>
            <a:ext cx="3039001" cy="3039001"/>
          </a:xfrm>
          <a:prstGeom prst="pie">
            <a:avLst>
              <a:gd name="adj1" fmla="val 15407530"/>
              <a:gd name="adj2" fmla="val 1591363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6029702" y="3874094"/>
            <a:ext cx="1" cy="205367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190500" y="3707958"/>
            <a:ext cx="25527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00050" lvl="1" indent="-28575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Start Early Green on the Next Phase for E-W street, then start N-S Green with Bus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Arc 205"/>
          <p:cNvSpPr/>
          <p:nvPr/>
        </p:nvSpPr>
        <p:spPr>
          <a:xfrm>
            <a:off x="4201638" y="2057700"/>
            <a:ext cx="3657600" cy="3657600"/>
          </a:xfrm>
          <a:prstGeom prst="arc">
            <a:avLst>
              <a:gd name="adj1" fmla="val 14294724"/>
              <a:gd name="adj2" fmla="val 15623802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Pie 135"/>
          <p:cNvSpPr/>
          <p:nvPr/>
        </p:nvSpPr>
        <p:spPr>
          <a:xfrm rot="780000">
            <a:off x="4507165" y="2382081"/>
            <a:ext cx="3039001" cy="3039001"/>
          </a:xfrm>
          <a:prstGeom prst="pie">
            <a:avLst>
              <a:gd name="adj1" fmla="val 13543026"/>
              <a:gd name="adj2" fmla="val 1542057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flipH="1">
            <a:off x="6021461" y="1774031"/>
            <a:ext cx="1933" cy="212292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003733" y="2241002"/>
            <a:ext cx="1035439" cy="165738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18900000" flipV="1">
            <a:off x="5390739" y="2335976"/>
            <a:ext cx="0" cy="1828800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024462" y="3888883"/>
            <a:ext cx="1828800" cy="0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r="2622" b="14085"/>
          <a:stretch/>
        </p:blipFill>
        <p:spPr>
          <a:xfrm>
            <a:off x="7448947" y="6960135"/>
            <a:ext cx="921319" cy="507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38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6234E-7 L -0.14652 -0.22322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-11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4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7" presetClass="path" presetSubtype="0" accel="8333" decel="8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43 -0.62433 L -0.14028 -0.58802 C -0.12691 -0.58108 -0.11719 -0.56465 -0.11094 -0.54499 C -0.10312 -0.52348 -0.10035 -0.50243 -0.10503 -0.48415 L -0.12465 -0.40203 " pathEditMode="relative" rAng="-6863935" ptsTypes="FffFF">
                                      <p:cBhvr>
                                        <p:cTn id="121" dur="8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953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5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6" presetClass="emph" presetSubtype="0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4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1" nodeType="withEffect">
                                  <p:stCondLst>
                                    <p:cond delay="55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2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20" grpId="0" animBg="1"/>
      <p:bldP spid="96" grpId="0"/>
      <p:bldP spid="96" grpId="1"/>
      <p:bldP spid="96" grpId="2"/>
      <p:bldP spid="97" grpId="0" animBg="1"/>
      <p:bldP spid="97" grpId="1" animBg="1"/>
      <p:bldP spid="97" grpId="2" animBg="1"/>
      <p:bldP spid="101" grpId="0" animBg="1"/>
      <p:bldP spid="115" grpId="0" animBg="1"/>
      <p:bldP spid="121" grpId="0" animBg="1"/>
      <p:bldP spid="122" grpId="0" animBg="1"/>
      <p:bldP spid="124" grpId="0" animBg="1"/>
      <p:bldP spid="133" grpId="0" animBg="1"/>
      <p:bldP spid="134" grpId="0" animBg="1"/>
      <p:bldP spid="134" grpId="1" animBg="1"/>
      <p:bldP spid="135" grpId="0"/>
      <p:bldP spid="135" grpId="1"/>
      <p:bldP spid="135" grpId="2"/>
      <p:bldP spid="141" grpId="0"/>
      <p:bldP spid="142" grpId="0"/>
      <p:bldP spid="95" grpId="0" animBg="1"/>
      <p:bldP spid="95" grpId="1" animBg="1"/>
      <p:bldP spid="95" grpId="2" animBg="1"/>
      <p:bldP spid="123" grpId="0" animBg="1"/>
      <p:bldP spid="125" grpId="0" animBg="1"/>
      <p:bldP spid="204" grpId="0" animBg="1"/>
      <p:bldP spid="206" grpId="0" animBg="1"/>
      <p:bldP spid="206" grpId="1" animBg="1"/>
      <p:bldP spid="136" grpId="0" animBg="1"/>
      <p:bldP spid="13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e 95"/>
          <p:cNvSpPr/>
          <p:nvPr/>
        </p:nvSpPr>
        <p:spPr>
          <a:xfrm>
            <a:off x="4502987" y="2369382"/>
            <a:ext cx="3039001" cy="3039001"/>
          </a:xfrm>
          <a:prstGeom prst="pie">
            <a:avLst>
              <a:gd name="adj1" fmla="val 16192641"/>
              <a:gd name="adj2" fmla="val 21588395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7" name="Pie 116"/>
          <p:cNvSpPr/>
          <p:nvPr/>
        </p:nvSpPr>
        <p:spPr>
          <a:xfrm rot="-1920000">
            <a:off x="4510938" y="2369383"/>
            <a:ext cx="3039001" cy="3039001"/>
          </a:xfrm>
          <a:prstGeom prst="pie">
            <a:avLst>
              <a:gd name="adj1" fmla="val 15905704"/>
              <a:gd name="adj2" fmla="val 16212063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Pie 102"/>
          <p:cNvSpPr/>
          <p:nvPr/>
        </p:nvSpPr>
        <p:spPr>
          <a:xfrm rot="780000">
            <a:off x="4507165" y="2382081"/>
            <a:ext cx="3039001" cy="3039001"/>
          </a:xfrm>
          <a:prstGeom prst="pie">
            <a:avLst>
              <a:gd name="adj1" fmla="val 13543026"/>
              <a:gd name="adj2" fmla="val 1542057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52399" y="663180"/>
            <a:ext cx="8202601" cy="70842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TSP Request When Green is on E-W Street</a:t>
            </a:r>
            <a:endParaRPr lang="en-US" sz="3200" dirty="0"/>
          </a:p>
        </p:txBody>
      </p:sp>
      <p:sp>
        <p:nvSpPr>
          <p:cNvPr id="100" name="Rectangle 99"/>
          <p:cNvSpPr/>
          <p:nvPr/>
        </p:nvSpPr>
        <p:spPr>
          <a:xfrm>
            <a:off x="219075" y="1615101"/>
            <a:ext cx="2524126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0" lvl="1" indent="-22860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Truncate Green on E-W if minimum green (WK+FDW) is met, and start Green on N-S street with bus.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450720" y="1147927"/>
            <a:ext cx="5602936" cy="5071305"/>
            <a:chOff x="3347680" y="1634295"/>
            <a:chExt cx="5602936" cy="5071305"/>
          </a:xfrm>
        </p:grpSpPr>
        <p:sp>
          <p:nvSpPr>
            <p:cNvPr id="40" name="Pie 39"/>
            <p:cNvSpPr/>
            <p:nvPr/>
          </p:nvSpPr>
          <p:spPr>
            <a:xfrm>
              <a:off x="4489450" y="2368550"/>
              <a:ext cx="3039001" cy="3039001"/>
            </a:xfrm>
            <a:prstGeom prst="pie">
              <a:avLst>
                <a:gd name="adj1" fmla="val 13488263"/>
                <a:gd name="adj2" fmla="val 15420570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Pie 40"/>
            <p:cNvSpPr/>
            <p:nvPr/>
          </p:nvSpPr>
          <p:spPr>
            <a:xfrm rot="5400000">
              <a:off x="4495934" y="2368379"/>
              <a:ext cx="3039001" cy="3039001"/>
            </a:xfrm>
            <a:prstGeom prst="pie">
              <a:avLst>
                <a:gd name="adj1" fmla="val 16192641"/>
                <a:gd name="adj2" fmla="val 20806680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81413" y="1728892"/>
              <a:ext cx="1385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Min. Green=</a:t>
              </a:r>
            </a:p>
            <a:p>
              <a:r>
                <a:rPr lang="en-US" sz="1200" b="1" dirty="0" smtClean="0"/>
                <a:t> </a:t>
              </a:r>
            </a:p>
            <a:p>
              <a:r>
                <a:rPr lang="en-US" sz="1400" b="1" dirty="0" smtClean="0"/>
                <a:t>    Walk +</a:t>
              </a:r>
            </a:p>
          </p:txBody>
        </p:sp>
        <p:sp>
          <p:nvSpPr>
            <p:cNvPr id="43" name="Pie 42"/>
            <p:cNvSpPr/>
            <p:nvPr/>
          </p:nvSpPr>
          <p:spPr>
            <a:xfrm>
              <a:off x="4496725" y="2369382"/>
              <a:ext cx="3039001" cy="3039001"/>
            </a:xfrm>
            <a:prstGeom prst="pie">
              <a:avLst>
                <a:gd name="adj1" fmla="val 16192641"/>
                <a:gd name="adj2" fmla="val 21588395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4" name="Picture 2" descr="C:\Users\bwhite\Desktop\greenligh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652" y="4993559"/>
              <a:ext cx="540457" cy="62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Pie 45"/>
            <p:cNvSpPr/>
            <p:nvPr/>
          </p:nvSpPr>
          <p:spPr>
            <a:xfrm>
              <a:off x="4496726" y="2369382"/>
              <a:ext cx="3039001" cy="3039001"/>
            </a:xfrm>
            <a:prstGeom prst="pie">
              <a:avLst>
                <a:gd name="adj1" fmla="val 8104500"/>
                <a:gd name="adj2" fmla="val 13490150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Pie 46"/>
            <p:cNvSpPr/>
            <p:nvPr/>
          </p:nvSpPr>
          <p:spPr>
            <a:xfrm>
              <a:off x="4496726" y="2369382"/>
              <a:ext cx="3039001" cy="3039001"/>
            </a:xfrm>
            <a:prstGeom prst="pie">
              <a:avLst>
                <a:gd name="adj1" fmla="val 5383700"/>
                <a:gd name="adj2" fmla="val 7316303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9" name="Picture 4" descr="C:\Users\bwhite\Desktop\left-tur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77" r="17647"/>
            <a:stretch/>
          </p:blipFill>
          <p:spPr bwMode="auto">
            <a:xfrm>
              <a:off x="4626649" y="5501126"/>
              <a:ext cx="282149" cy="852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C:\Users\bwhite\Desktop\greenligh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680" y="2857655"/>
              <a:ext cx="521292" cy="601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50"/>
            <p:cNvGrpSpPr/>
            <p:nvPr/>
          </p:nvGrpSpPr>
          <p:grpSpPr>
            <a:xfrm>
              <a:off x="3374426" y="3610264"/>
              <a:ext cx="788999" cy="705000"/>
              <a:chOff x="2112704" y="3368549"/>
              <a:chExt cx="788999" cy="705000"/>
            </a:xfrm>
          </p:grpSpPr>
          <p:sp>
            <p:nvSpPr>
              <p:cNvPr id="89" name="Up-Down Arrow 88"/>
              <p:cNvSpPr/>
              <p:nvPr/>
            </p:nvSpPr>
            <p:spPr>
              <a:xfrm>
                <a:off x="2431003" y="3368549"/>
                <a:ext cx="152400" cy="436965"/>
              </a:xfrm>
              <a:prstGeom prst="upDownArrow">
                <a:avLst/>
              </a:prstGeom>
              <a:solidFill>
                <a:schemeClr val="tx1"/>
              </a:solidFill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112704" y="3704217"/>
                <a:ext cx="788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Phase</a:t>
                </a:r>
                <a:endParaRPr lang="en-US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8161616" y="3004278"/>
              <a:ext cx="788999" cy="694757"/>
              <a:chOff x="5451781" y="2052914"/>
              <a:chExt cx="788999" cy="694757"/>
            </a:xfrm>
          </p:grpSpPr>
          <p:sp>
            <p:nvSpPr>
              <p:cNvPr id="85" name="Up-Down Arrow 84"/>
              <p:cNvSpPr/>
              <p:nvPr/>
            </p:nvSpPr>
            <p:spPr>
              <a:xfrm>
                <a:off x="5738439" y="2052914"/>
                <a:ext cx="152400" cy="436965"/>
              </a:xfrm>
              <a:prstGeom prst="up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451781" y="2378339"/>
                <a:ext cx="788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Phase</a:t>
                </a:r>
                <a:endParaRPr lang="en-US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030581" y="5784141"/>
              <a:ext cx="788999" cy="902548"/>
              <a:chOff x="3173401" y="5493766"/>
              <a:chExt cx="788999" cy="90254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3370820" y="5493766"/>
                <a:ext cx="398179" cy="609599"/>
                <a:chOff x="2139263" y="5548731"/>
                <a:chExt cx="398179" cy="609599"/>
              </a:xfrm>
            </p:grpSpPr>
            <p:sp>
              <p:nvSpPr>
                <p:cNvPr id="82" name="Bent Arrow 81"/>
                <p:cNvSpPr/>
                <p:nvPr/>
              </p:nvSpPr>
              <p:spPr>
                <a:xfrm flipH="1">
                  <a:off x="2215463" y="5548731"/>
                  <a:ext cx="321979" cy="361418"/>
                </a:xfrm>
                <a:prstGeom prst="bent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Bent Arrow 83"/>
                <p:cNvSpPr/>
                <p:nvPr/>
              </p:nvSpPr>
              <p:spPr>
                <a:xfrm rot="10800000" flipH="1">
                  <a:off x="2139263" y="5803052"/>
                  <a:ext cx="316509" cy="355278"/>
                </a:xfrm>
                <a:prstGeom prst="bent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>
                <a:off x="3173401" y="6026982"/>
                <a:ext cx="788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Phase</a:t>
                </a:r>
                <a:endParaRPr lang="en-US" dirty="0"/>
              </a:p>
            </p:txBody>
          </p:sp>
        </p:grpSp>
        <p:sp>
          <p:nvSpPr>
            <p:cNvPr id="54" name="Arc 53"/>
            <p:cNvSpPr/>
            <p:nvPr/>
          </p:nvSpPr>
          <p:spPr>
            <a:xfrm rot="10800000">
              <a:off x="4186686" y="2052914"/>
              <a:ext cx="3657600" cy="3657600"/>
            </a:xfrm>
            <a:prstGeom prst="arc">
              <a:avLst>
                <a:gd name="adj1" fmla="val 16216755"/>
                <a:gd name="adj2" fmla="val 17472116"/>
              </a:avLst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010249" y="3888883"/>
              <a:ext cx="1828800" cy="0"/>
            </a:xfrm>
            <a:prstGeom prst="line">
              <a:avLst/>
            </a:prstGeom>
            <a:ln w="762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8166768" y="4095104"/>
              <a:ext cx="7838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Min. Green Met</a:t>
              </a:r>
              <a:endParaRPr lang="en-US" sz="1400" b="1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 flipV="1">
              <a:off x="7789069" y="3907631"/>
              <a:ext cx="380079" cy="3270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8900000" flipV="1">
              <a:off x="5376526" y="2335976"/>
              <a:ext cx="0" cy="1828800"/>
            </a:xfrm>
            <a:prstGeom prst="line">
              <a:avLst/>
            </a:prstGeom>
            <a:ln w="762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Pie 58"/>
            <p:cNvSpPr/>
            <p:nvPr/>
          </p:nvSpPr>
          <p:spPr>
            <a:xfrm>
              <a:off x="4496725" y="2369383"/>
              <a:ext cx="3039001" cy="3039001"/>
            </a:xfrm>
            <a:prstGeom prst="pie">
              <a:avLst>
                <a:gd name="adj1" fmla="val 15407530"/>
                <a:gd name="adj2" fmla="val 15913634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Pie 59"/>
            <p:cNvSpPr/>
            <p:nvPr/>
          </p:nvSpPr>
          <p:spPr>
            <a:xfrm>
              <a:off x="4496725" y="2369383"/>
              <a:ext cx="3039001" cy="3039001"/>
            </a:xfrm>
            <a:prstGeom prst="pie">
              <a:avLst>
                <a:gd name="adj1" fmla="val 15905704"/>
                <a:gd name="adj2" fmla="val 1621206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Pie 60"/>
            <p:cNvSpPr/>
            <p:nvPr/>
          </p:nvSpPr>
          <p:spPr>
            <a:xfrm rot="13500000">
              <a:off x="4498369" y="2367000"/>
              <a:ext cx="3039001" cy="3039001"/>
            </a:xfrm>
            <a:prstGeom prst="pie">
              <a:avLst>
                <a:gd name="adj1" fmla="val 15905704"/>
                <a:gd name="adj2" fmla="val 1621206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Pie 61"/>
            <p:cNvSpPr/>
            <p:nvPr/>
          </p:nvSpPr>
          <p:spPr>
            <a:xfrm rot="10800000">
              <a:off x="4497203" y="2368379"/>
              <a:ext cx="3039001" cy="3039001"/>
            </a:xfrm>
            <a:prstGeom prst="pie">
              <a:avLst>
                <a:gd name="adj1" fmla="val 15905704"/>
                <a:gd name="adj2" fmla="val 1621206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Pie 62"/>
            <p:cNvSpPr/>
            <p:nvPr/>
          </p:nvSpPr>
          <p:spPr>
            <a:xfrm rot="13500000">
              <a:off x="4498368" y="2368380"/>
              <a:ext cx="3039001" cy="3039001"/>
            </a:xfrm>
            <a:prstGeom prst="pie">
              <a:avLst>
                <a:gd name="adj1" fmla="val 15407530"/>
                <a:gd name="adj2" fmla="val 15913634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Pie 63"/>
            <p:cNvSpPr/>
            <p:nvPr/>
          </p:nvSpPr>
          <p:spPr>
            <a:xfrm rot="10800000">
              <a:off x="4495986" y="2368380"/>
              <a:ext cx="3039001" cy="3039001"/>
            </a:xfrm>
            <a:prstGeom prst="pie">
              <a:avLst>
                <a:gd name="adj1" fmla="val 15407530"/>
                <a:gd name="adj2" fmla="val 15913634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5" name="Picture 2" descr="C:\Documents and Settings\briniker.SWAI\My Documents\Downloads\FDW han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970" y="2632319"/>
              <a:ext cx="259030" cy="366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3" descr="C:\Users\bwhite\Desktop\imagesCARNV91U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7" t="28635" r="52122" b="30391"/>
            <a:stretch/>
          </p:blipFill>
          <p:spPr bwMode="auto">
            <a:xfrm>
              <a:off x="6773792" y="2110587"/>
              <a:ext cx="207743" cy="3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C:\Documents and Settings\briniker.SWAI\My Documents\Downloads\FDW han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425" y="3494972"/>
              <a:ext cx="259030" cy="366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bwhite\Desktop\imagesCARNV91U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7" t="28635" r="52122" b="30391"/>
            <a:stretch/>
          </p:blipFill>
          <p:spPr bwMode="auto">
            <a:xfrm>
              <a:off x="4186685" y="4038600"/>
              <a:ext cx="207743" cy="3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0" name="Straight Connector 69"/>
            <p:cNvCxnSpPr/>
            <p:nvPr/>
          </p:nvCxnSpPr>
          <p:spPr>
            <a:xfrm flipH="1">
              <a:off x="6010249" y="3874094"/>
              <a:ext cx="5237" cy="283150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015485" y="1705793"/>
              <a:ext cx="1" cy="219116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3636704" y="3881714"/>
              <a:ext cx="2378782" cy="241385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Arc 73"/>
            <p:cNvSpPr/>
            <p:nvPr/>
          </p:nvSpPr>
          <p:spPr>
            <a:xfrm rot="13500000">
              <a:off x="4189069" y="2052914"/>
              <a:ext cx="3657600" cy="3657600"/>
            </a:xfrm>
            <a:prstGeom prst="arc">
              <a:avLst>
                <a:gd name="adj1" fmla="val 16155985"/>
                <a:gd name="adj2" fmla="val 17472116"/>
              </a:avLst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Arc 75"/>
            <p:cNvSpPr/>
            <p:nvPr/>
          </p:nvSpPr>
          <p:spPr>
            <a:xfrm>
              <a:off x="4189069" y="2045294"/>
              <a:ext cx="3657600" cy="3657600"/>
            </a:xfrm>
            <a:prstGeom prst="arc">
              <a:avLst>
                <a:gd name="adj1" fmla="val 16188156"/>
                <a:gd name="adj2" fmla="val 17472116"/>
              </a:avLst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195105" y="2339782"/>
              <a:ext cx="704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FDW</a:t>
              </a:r>
              <a:endParaRPr lang="en-US" sz="14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928423" y="1634295"/>
              <a:ext cx="9630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Min. Green Met</a:t>
              </a:r>
              <a:endParaRPr lang="en-US" sz="1400" b="1" dirty="0"/>
            </a:p>
          </p:txBody>
        </p:sp>
        <p:cxnSp>
          <p:nvCxnSpPr>
            <p:cNvPr id="79" name="Straight Arrow Connector 78"/>
            <p:cNvCxnSpPr>
              <a:stCxn id="78" idx="2"/>
            </p:cNvCxnSpPr>
            <p:nvPr/>
          </p:nvCxnSpPr>
          <p:spPr>
            <a:xfrm>
              <a:off x="4409933" y="2372959"/>
              <a:ext cx="371617" cy="2845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Pie 90"/>
          <p:cNvSpPr/>
          <p:nvPr/>
        </p:nvSpPr>
        <p:spPr>
          <a:xfrm>
            <a:off x="4510939" y="2369382"/>
            <a:ext cx="3039001" cy="3039001"/>
          </a:xfrm>
          <a:prstGeom prst="pie">
            <a:avLst>
              <a:gd name="adj1" fmla="val 8104500"/>
              <a:gd name="adj2" fmla="val 13490150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Pie 91"/>
          <p:cNvSpPr/>
          <p:nvPr/>
        </p:nvSpPr>
        <p:spPr>
          <a:xfrm rot="-1920000">
            <a:off x="4510938" y="2369383"/>
            <a:ext cx="3039001" cy="3039001"/>
          </a:xfrm>
          <a:prstGeom prst="pie">
            <a:avLst>
              <a:gd name="adj1" fmla="val 15407530"/>
              <a:gd name="adj2" fmla="val 1591363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Pie 93"/>
          <p:cNvSpPr/>
          <p:nvPr/>
        </p:nvSpPr>
        <p:spPr>
          <a:xfrm rot="5400000">
            <a:off x="4510147" y="2368379"/>
            <a:ext cx="3039001" cy="3039001"/>
          </a:xfrm>
          <a:prstGeom prst="pie">
            <a:avLst>
              <a:gd name="adj1" fmla="val 16192641"/>
              <a:gd name="adj2" fmla="val 20806680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95626" y="1728892"/>
            <a:ext cx="1385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Min. Green=</a:t>
            </a:r>
          </a:p>
          <a:p>
            <a:r>
              <a:rPr lang="en-US" sz="1200" b="1" dirty="0" smtClean="0"/>
              <a:t> </a:t>
            </a:r>
          </a:p>
          <a:p>
            <a:r>
              <a:rPr lang="en-US" sz="1400" b="1" dirty="0" smtClean="0"/>
              <a:t>    Walk +</a:t>
            </a:r>
          </a:p>
        </p:txBody>
      </p:sp>
      <p:pic>
        <p:nvPicPr>
          <p:cNvPr id="97" name="Picture 2" descr="C:\Users\bwhite\Desktop\green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5" y="4992593"/>
            <a:ext cx="540457" cy="6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Pie 97"/>
          <p:cNvSpPr/>
          <p:nvPr/>
        </p:nvSpPr>
        <p:spPr>
          <a:xfrm>
            <a:off x="4510939" y="2369382"/>
            <a:ext cx="3039001" cy="3039001"/>
          </a:xfrm>
          <a:prstGeom prst="pie">
            <a:avLst>
              <a:gd name="adj1" fmla="val 5383700"/>
              <a:gd name="adj2" fmla="val 7316303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9" name="Picture 4" descr="C:\Users\bwhite\Desktop\left-tur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7" r="17647"/>
          <a:stretch/>
        </p:blipFill>
        <p:spPr bwMode="auto">
          <a:xfrm>
            <a:off x="4624560" y="5492310"/>
            <a:ext cx="282149" cy="8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C:\Users\bwhite\Desktop\greenl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90" y="2856689"/>
            <a:ext cx="521292" cy="6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up 101"/>
          <p:cNvGrpSpPr/>
          <p:nvPr/>
        </p:nvGrpSpPr>
        <p:grpSpPr>
          <a:xfrm>
            <a:off x="3388639" y="3610264"/>
            <a:ext cx="788999" cy="705000"/>
            <a:chOff x="2112704" y="3368549"/>
            <a:chExt cx="788999" cy="705000"/>
          </a:xfrm>
        </p:grpSpPr>
        <p:sp>
          <p:nvSpPr>
            <p:cNvPr id="104" name="Up-Down Arrow 103"/>
            <p:cNvSpPr/>
            <p:nvPr/>
          </p:nvSpPr>
          <p:spPr>
            <a:xfrm>
              <a:off x="2431003" y="3368549"/>
              <a:ext cx="152400" cy="436965"/>
            </a:xfrm>
            <a:prstGeom prst="upDownArrow">
              <a:avLst/>
            </a:prstGeom>
            <a:solidFill>
              <a:schemeClr val="tx1"/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112704" y="3704217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</a:t>
              </a:r>
              <a:endParaRPr lang="en-US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8175829" y="3004278"/>
            <a:ext cx="788999" cy="694757"/>
            <a:chOff x="5451781" y="2052914"/>
            <a:chExt cx="788999" cy="694757"/>
          </a:xfrm>
        </p:grpSpPr>
        <p:sp>
          <p:nvSpPr>
            <p:cNvPr id="107" name="Up-Down Arrow 106"/>
            <p:cNvSpPr/>
            <p:nvPr/>
          </p:nvSpPr>
          <p:spPr>
            <a:xfrm>
              <a:off x="5738439" y="2052914"/>
              <a:ext cx="152400" cy="436965"/>
            </a:xfrm>
            <a:prstGeom prst="up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51781" y="2378339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</a:t>
              </a:r>
              <a:endParaRPr lang="en-US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037637" y="5783175"/>
            <a:ext cx="788999" cy="902548"/>
            <a:chOff x="3173401" y="5493766"/>
            <a:chExt cx="788999" cy="902548"/>
          </a:xfrm>
        </p:grpSpPr>
        <p:grpSp>
          <p:nvGrpSpPr>
            <p:cNvPr id="110" name="Group 109"/>
            <p:cNvGrpSpPr/>
            <p:nvPr/>
          </p:nvGrpSpPr>
          <p:grpSpPr>
            <a:xfrm>
              <a:off x="3370820" y="5493766"/>
              <a:ext cx="398179" cy="609599"/>
              <a:chOff x="2139263" y="5548731"/>
              <a:chExt cx="398179" cy="609599"/>
            </a:xfrm>
          </p:grpSpPr>
          <p:sp>
            <p:nvSpPr>
              <p:cNvPr id="112" name="Bent Arrow 111"/>
              <p:cNvSpPr/>
              <p:nvPr/>
            </p:nvSpPr>
            <p:spPr>
              <a:xfrm flipH="1">
                <a:off x="2215463" y="5548731"/>
                <a:ext cx="321979" cy="361418"/>
              </a:xfrm>
              <a:prstGeom prst="ben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ent Arrow 112"/>
              <p:cNvSpPr/>
              <p:nvPr/>
            </p:nvSpPr>
            <p:spPr>
              <a:xfrm rot="10800000" flipH="1">
                <a:off x="2139263" y="5803052"/>
                <a:ext cx="316509" cy="355278"/>
              </a:xfrm>
              <a:prstGeom prst="ben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3173401" y="6026982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</a:t>
              </a:r>
              <a:endParaRPr lang="en-US" dirty="0"/>
            </a:p>
          </p:txBody>
        </p:sp>
      </p:grpSp>
      <p:sp>
        <p:nvSpPr>
          <p:cNvPr id="114" name="Arc 113"/>
          <p:cNvSpPr/>
          <p:nvPr/>
        </p:nvSpPr>
        <p:spPr>
          <a:xfrm rot="10800000">
            <a:off x="4200899" y="2052914"/>
            <a:ext cx="3657600" cy="3657600"/>
          </a:xfrm>
          <a:prstGeom prst="arc">
            <a:avLst>
              <a:gd name="adj1" fmla="val 16216755"/>
              <a:gd name="adj2" fmla="val 17472116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6024462" y="3888883"/>
            <a:ext cx="1828800" cy="0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 flipV="1">
            <a:off x="7803282" y="3907631"/>
            <a:ext cx="380079" cy="3270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Pie 117"/>
          <p:cNvSpPr/>
          <p:nvPr/>
        </p:nvSpPr>
        <p:spPr>
          <a:xfrm rot="13500000">
            <a:off x="4512582" y="2367000"/>
            <a:ext cx="3039001" cy="3039001"/>
          </a:xfrm>
          <a:prstGeom prst="pie">
            <a:avLst>
              <a:gd name="adj1" fmla="val 15905704"/>
              <a:gd name="adj2" fmla="val 16212063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Pie 118"/>
          <p:cNvSpPr/>
          <p:nvPr/>
        </p:nvSpPr>
        <p:spPr>
          <a:xfrm rot="10800000">
            <a:off x="4511416" y="2368379"/>
            <a:ext cx="3039001" cy="3039001"/>
          </a:xfrm>
          <a:prstGeom prst="pie">
            <a:avLst>
              <a:gd name="adj1" fmla="val 15905704"/>
              <a:gd name="adj2" fmla="val 16212063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Pie 119"/>
          <p:cNvSpPr/>
          <p:nvPr/>
        </p:nvSpPr>
        <p:spPr>
          <a:xfrm rot="13500000">
            <a:off x="4512581" y="2368380"/>
            <a:ext cx="3039001" cy="3039001"/>
          </a:xfrm>
          <a:prstGeom prst="pie">
            <a:avLst>
              <a:gd name="adj1" fmla="val 15407530"/>
              <a:gd name="adj2" fmla="val 1591363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1" name="Pie 120"/>
          <p:cNvSpPr/>
          <p:nvPr/>
        </p:nvSpPr>
        <p:spPr>
          <a:xfrm rot="10800000">
            <a:off x="4510199" y="2368380"/>
            <a:ext cx="3039001" cy="3039001"/>
          </a:xfrm>
          <a:prstGeom prst="pie">
            <a:avLst>
              <a:gd name="adj1" fmla="val 15407530"/>
              <a:gd name="adj2" fmla="val 1591363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" name="Picture 2" descr="C:\Documents and Settings\briniker.SWAI\My Documents\Downloads\FDW ha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83" y="2632319"/>
            <a:ext cx="259030" cy="3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3" descr="C:\Users\bwhite\Desktop\imagesCARNV91U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8635" r="52122" b="30391"/>
          <a:stretch/>
        </p:blipFill>
        <p:spPr bwMode="auto">
          <a:xfrm>
            <a:off x="6788005" y="2110587"/>
            <a:ext cx="207743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C:\Documents and Settings\briniker.SWAI\My Documents\Downloads\FDW ha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38" y="3494972"/>
            <a:ext cx="259030" cy="3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3" descr="C:\Users\bwhite\Desktop\imagesCARNV91U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8635" r="52122" b="30391"/>
          <a:stretch/>
        </p:blipFill>
        <p:spPr bwMode="auto">
          <a:xfrm>
            <a:off x="4200898" y="4038600"/>
            <a:ext cx="207743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6" name="Straight Connector 125"/>
          <p:cNvCxnSpPr/>
          <p:nvPr/>
        </p:nvCxnSpPr>
        <p:spPr>
          <a:xfrm flipH="1">
            <a:off x="6037318" y="3898383"/>
            <a:ext cx="1" cy="28116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6021461" y="1774031"/>
            <a:ext cx="1933" cy="212292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3936616" y="3881714"/>
            <a:ext cx="2093083" cy="212394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Arc 128"/>
          <p:cNvSpPr/>
          <p:nvPr/>
        </p:nvSpPr>
        <p:spPr>
          <a:xfrm rot="13500000">
            <a:off x="4203282" y="2052914"/>
            <a:ext cx="3657600" cy="3657600"/>
          </a:xfrm>
          <a:prstGeom prst="arc">
            <a:avLst>
              <a:gd name="adj1" fmla="val 16155985"/>
              <a:gd name="adj2" fmla="val 17472116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Arc 129"/>
          <p:cNvSpPr/>
          <p:nvPr/>
        </p:nvSpPr>
        <p:spPr>
          <a:xfrm>
            <a:off x="4203282" y="2045294"/>
            <a:ext cx="3657600" cy="3657600"/>
          </a:xfrm>
          <a:prstGeom prst="arc">
            <a:avLst>
              <a:gd name="adj1" fmla="val 16188156"/>
              <a:gd name="adj2" fmla="val 17472116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7209318" y="2339782"/>
            <a:ext cx="704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FDW</a:t>
            </a:r>
            <a:endParaRPr lang="en-US" sz="1400" b="1" dirty="0"/>
          </a:p>
        </p:txBody>
      </p:sp>
      <p:cxnSp>
        <p:nvCxnSpPr>
          <p:cNvPr id="132" name="Straight Arrow Connector 131"/>
          <p:cNvCxnSpPr/>
          <p:nvPr/>
        </p:nvCxnSpPr>
        <p:spPr>
          <a:xfrm flipV="1">
            <a:off x="4044778" y="2674613"/>
            <a:ext cx="764923" cy="4387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955069" y="2333469"/>
            <a:ext cx="123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Min.</a:t>
            </a:r>
          </a:p>
          <a:p>
            <a:r>
              <a:rPr lang="en-US" sz="1400" b="1" dirty="0" smtClean="0"/>
              <a:t>Green Met</a:t>
            </a:r>
            <a:endParaRPr lang="en-US" sz="1400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8185583" y="4092390"/>
            <a:ext cx="78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Min. Green Met</a:t>
            </a:r>
            <a:endParaRPr lang="en-US" sz="1400" b="1" dirty="0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5003733" y="2241002"/>
            <a:ext cx="1035439" cy="165738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18900000" flipV="1">
            <a:off x="5390739" y="2335976"/>
            <a:ext cx="0" cy="1828800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r="2622" b="14085"/>
          <a:stretch/>
        </p:blipFill>
        <p:spPr>
          <a:xfrm>
            <a:off x="7448947" y="6960135"/>
            <a:ext cx="921319" cy="507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8" name="Arc 147"/>
          <p:cNvSpPr/>
          <p:nvPr/>
        </p:nvSpPr>
        <p:spPr>
          <a:xfrm>
            <a:off x="4201638" y="2057700"/>
            <a:ext cx="3657600" cy="3657600"/>
          </a:xfrm>
          <a:prstGeom prst="arc">
            <a:avLst>
              <a:gd name="adj1" fmla="val 14294724"/>
              <a:gd name="adj2" fmla="val 15623802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486 L -0.1 -0.2357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-120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4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75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75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path" presetSubtype="0" accel="8333" decel="8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43 -0.62433 L -0.14028 -0.58802 C -0.12691 -0.58108 -0.11719 -0.56465 -0.11094 -0.54499 C -0.10312 -0.52348 -0.10035 -0.50243 -0.10503 -0.48415 L -0.12465 -0.40203 " pathEditMode="relative" rAng="-6863935" ptsTypes="FffFF">
                                      <p:cBhvr>
                                        <p:cTn id="116" dur="8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953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4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6" presetClass="emph" presetSubtype="0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55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2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6" grpId="2" animBg="1"/>
      <p:bldP spid="117" grpId="0" animBg="1"/>
      <p:bldP spid="103" grpId="0" animBg="1"/>
      <p:bldP spid="103" grpId="1" animBg="1"/>
      <p:bldP spid="91" grpId="0" animBg="1"/>
      <p:bldP spid="92" grpId="0" animBg="1"/>
      <p:bldP spid="94" grpId="0" animBg="1"/>
      <p:bldP spid="94" grpId="1" animBg="1"/>
      <p:bldP spid="94" grpId="2" animBg="1"/>
      <p:bldP spid="95" grpId="0"/>
      <p:bldP spid="95" grpId="1"/>
      <p:bldP spid="95" grpId="2"/>
      <p:bldP spid="98" grpId="0" animBg="1"/>
      <p:bldP spid="114" grpId="0" animBg="1"/>
      <p:bldP spid="118" grpId="0" animBg="1"/>
      <p:bldP spid="119" grpId="0" animBg="1"/>
      <p:bldP spid="120" grpId="0" animBg="1"/>
      <p:bldP spid="121" grpId="0" animBg="1"/>
      <p:bldP spid="129" grpId="0" animBg="1"/>
      <p:bldP spid="130" grpId="0" animBg="1"/>
      <p:bldP spid="130" grpId="1" animBg="1"/>
      <p:bldP spid="131" grpId="0"/>
      <p:bldP spid="131" grpId="1"/>
      <p:bldP spid="131" grpId="2"/>
      <p:bldP spid="136" grpId="0"/>
      <p:bldP spid="137" grpId="0"/>
      <p:bldP spid="148" grpId="0" animBg="1"/>
      <p:bldP spid="14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TSP Works within the </a:t>
            </a:r>
            <a:br>
              <a:rPr lang="en-US" dirty="0" smtClean="0"/>
            </a:br>
            <a:r>
              <a:rPr lang="en-US" dirty="0" err="1" smtClean="0"/>
              <a:t>Opticom</a:t>
            </a:r>
            <a:r>
              <a:rPr lang="en-US" dirty="0" smtClean="0"/>
              <a:t> GPS System TSP System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536700"/>
            <a:ext cx="7761767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 action="ppaction://hlinkfile"/>
          </p:cNvPr>
          <p:cNvSpPr txBox="1"/>
          <p:nvPr/>
        </p:nvSpPr>
        <p:spPr>
          <a:xfrm>
            <a:off x="3517900" y="5621298"/>
            <a:ext cx="1916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to start video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Countywide TSP</a:t>
            </a:r>
            <a:br>
              <a:rPr lang="en-US" dirty="0" smtClean="0"/>
            </a:br>
            <a:r>
              <a:rPr lang="en-US" dirty="0" smtClean="0"/>
              <a:t>Three Level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754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Corridor / Segment</a:t>
            </a:r>
          </a:p>
          <a:p>
            <a:pPr lvl="1"/>
            <a:r>
              <a:rPr lang="en-US" dirty="0" smtClean="0"/>
              <a:t>Which  bus routes and vehicles should be TSP enabled?</a:t>
            </a:r>
          </a:p>
          <a:p>
            <a:r>
              <a:rPr lang="en-US" dirty="0" smtClean="0"/>
              <a:t>Intersection</a:t>
            </a:r>
          </a:p>
          <a:p>
            <a:pPr lvl="1"/>
            <a:r>
              <a:rPr lang="en-US" dirty="0" smtClean="0"/>
              <a:t>Which intersections should provide for TSP?</a:t>
            </a:r>
          </a:p>
          <a:p>
            <a:r>
              <a:rPr lang="en-US" dirty="0" smtClean="0"/>
              <a:t>Trip (Conditional TSP)</a:t>
            </a:r>
          </a:p>
          <a:p>
            <a:pPr lvl="1"/>
            <a:r>
              <a:rPr lang="en-US" dirty="0" smtClean="0"/>
              <a:t>TSP provided when conditions are met: </a:t>
            </a:r>
          </a:p>
          <a:p>
            <a:pPr lvl="2"/>
            <a:r>
              <a:rPr lang="en-US" dirty="0" smtClean="0"/>
              <a:t>Time of Day</a:t>
            </a:r>
          </a:p>
          <a:p>
            <a:pPr lvl="2"/>
            <a:r>
              <a:rPr lang="en-US" dirty="0" smtClean="0"/>
              <a:t>Vehicle running late</a:t>
            </a:r>
          </a:p>
          <a:p>
            <a:pPr lvl="2"/>
            <a:r>
              <a:rPr lang="en-US" dirty="0" smtClean="0"/>
              <a:t>Does not cause undo impact on traffic system operations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500" y="185738"/>
            <a:ext cx="8229600" cy="7794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4500" y="914400"/>
            <a:ext cx="8229600" cy="4525963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/>
              <a:t>What is Transit Signal Priority</a:t>
            </a:r>
          </a:p>
          <a:p>
            <a:pPr lvl="1"/>
            <a:r>
              <a:rPr lang="en-US" sz="3200" dirty="0" smtClean="0"/>
              <a:t>Potential Benefits of TSP</a:t>
            </a:r>
          </a:p>
          <a:p>
            <a:pPr lvl="1"/>
            <a:r>
              <a:rPr lang="en-US" sz="3200" dirty="0" smtClean="0"/>
              <a:t>Implementing TSP within Montgomery Co. </a:t>
            </a:r>
          </a:p>
          <a:p>
            <a:pPr lvl="2"/>
            <a:r>
              <a:rPr lang="en-US" sz="2800" dirty="0" smtClean="0"/>
              <a:t>Countywide Transit Signal Priority</a:t>
            </a:r>
          </a:p>
          <a:p>
            <a:pPr lvl="3"/>
            <a:r>
              <a:rPr lang="en-US" sz="2400" dirty="0" smtClean="0"/>
              <a:t>Current Operations/ No special Transit ROW treatments</a:t>
            </a:r>
          </a:p>
          <a:p>
            <a:pPr lvl="3"/>
            <a:r>
              <a:rPr lang="en-US" sz="2400" dirty="0" smtClean="0"/>
              <a:t>Countywide TSP Study</a:t>
            </a:r>
          </a:p>
          <a:p>
            <a:pPr lvl="3"/>
            <a:r>
              <a:rPr lang="en-US" sz="2400" dirty="0" smtClean="0"/>
              <a:t>Montgomery County TSP Technology Pilot Test</a:t>
            </a:r>
          </a:p>
          <a:p>
            <a:pPr lvl="2"/>
            <a:r>
              <a:rPr lang="en-US" sz="2800" dirty="0" smtClean="0"/>
              <a:t>Transit Signal Priority within RTS</a:t>
            </a:r>
          </a:p>
          <a:p>
            <a:pPr lvl="3"/>
            <a:r>
              <a:rPr lang="en-US" sz="2400" dirty="0" smtClean="0"/>
              <a:t>Future operations / RTS ROW </a:t>
            </a:r>
            <a:r>
              <a:rPr lang="en-US" sz="2400" dirty="0" err="1" smtClean="0"/>
              <a:t>Guideway</a:t>
            </a:r>
            <a:r>
              <a:rPr lang="en-US" sz="2400" dirty="0" smtClean="0"/>
              <a:t> &amp; Service</a:t>
            </a:r>
          </a:p>
          <a:p>
            <a:pPr lvl="3"/>
            <a:r>
              <a:rPr lang="en-US" sz="2400" dirty="0" smtClean="0"/>
              <a:t>RTS TSP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77" y="770618"/>
            <a:ext cx="7251759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What Happens to TSP with Competing Demands at the Intersection 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00" y="1921777"/>
            <a:ext cx="3733800" cy="24936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High Vehicular demand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High Transit Demand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High Pedestrian Demand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Emergency Vehicle Pre-Emption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809999" y="2057401"/>
            <a:ext cx="5323201" cy="48013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Bent Arrow 36"/>
          <p:cNvSpPr/>
          <p:nvPr/>
        </p:nvSpPr>
        <p:spPr>
          <a:xfrm rot="10800000" flipH="1">
            <a:off x="6530523" y="3424913"/>
            <a:ext cx="132315" cy="152400"/>
          </a:xfrm>
          <a:prstGeom prst="bentArrow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554522" y="3857279"/>
            <a:ext cx="0" cy="10202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415799" y="3890352"/>
            <a:ext cx="0" cy="98722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466847" y="3810773"/>
            <a:ext cx="239272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15799" y="3963173"/>
            <a:ext cx="251850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60357" y="4388334"/>
            <a:ext cx="136115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950747" y="4444259"/>
            <a:ext cx="1117053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705600" y="2439173"/>
            <a:ext cx="0" cy="121920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492046" y="2709292"/>
            <a:ext cx="0" cy="94908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19800" y="2057400"/>
            <a:ext cx="0" cy="1578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162800" y="2134374"/>
            <a:ext cx="0" cy="167639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600658" y="3636193"/>
            <a:ext cx="1104942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334000" y="4415475"/>
            <a:ext cx="0" cy="38589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7974268" y="4017981"/>
            <a:ext cx="0" cy="42627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nip Single Corner Rectangle 62"/>
          <p:cNvSpPr/>
          <p:nvPr/>
        </p:nvSpPr>
        <p:spPr>
          <a:xfrm rot="5400000">
            <a:off x="3854429" y="2012972"/>
            <a:ext cx="1949489" cy="2038347"/>
          </a:xfrm>
          <a:prstGeom prst="snip1Rect">
            <a:avLst>
              <a:gd name="adj" fmla="val 211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6248400" y="2087713"/>
            <a:ext cx="0" cy="1578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934200" y="2121923"/>
            <a:ext cx="0" cy="168885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477723" y="2057401"/>
            <a:ext cx="227877" cy="38177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6477723" y="2057401"/>
            <a:ext cx="10319" cy="610372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019800" y="5029973"/>
            <a:ext cx="0" cy="1578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7162800" y="5182374"/>
            <a:ext cx="0" cy="167639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6248400" y="5060286"/>
            <a:ext cx="0" cy="1578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934200" y="5169923"/>
            <a:ext cx="0" cy="168885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 rot="10800000">
            <a:off x="6477001" y="5181598"/>
            <a:ext cx="227877" cy="1600974"/>
            <a:chOff x="6325323" y="5333228"/>
            <a:chExt cx="227877" cy="1600974"/>
          </a:xfrm>
        </p:grpSpPr>
        <p:sp>
          <p:nvSpPr>
            <p:cNvPr id="105" name="Bent Arrow 104"/>
            <p:cNvSpPr/>
            <p:nvPr/>
          </p:nvSpPr>
          <p:spPr>
            <a:xfrm rot="10800000" flipH="1">
              <a:off x="6378123" y="6700740"/>
              <a:ext cx="132315" cy="152400"/>
            </a:xfrm>
            <a:prstGeom prst="bentArrow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6553200" y="5715000"/>
              <a:ext cx="0" cy="121920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339646" y="5985119"/>
              <a:ext cx="0" cy="94908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325323" y="5333228"/>
              <a:ext cx="227877" cy="38177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6325323" y="5333228"/>
              <a:ext cx="10319" cy="610372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Connector 116"/>
          <p:cNvCxnSpPr/>
          <p:nvPr/>
        </p:nvCxnSpPr>
        <p:spPr>
          <a:xfrm flipV="1">
            <a:off x="7834923" y="3963173"/>
            <a:ext cx="0" cy="10202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696200" y="3890352"/>
            <a:ext cx="0" cy="13632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nip Single Corner Rectangle 61"/>
          <p:cNvSpPr/>
          <p:nvPr/>
        </p:nvSpPr>
        <p:spPr>
          <a:xfrm rot="10800000">
            <a:off x="7363978" y="2054003"/>
            <a:ext cx="1741801" cy="1949489"/>
          </a:xfrm>
          <a:prstGeom prst="snip1Rect">
            <a:avLst>
              <a:gd name="adj" fmla="val 211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6477000" y="5182373"/>
            <a:ext cx="149726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5461248" y="4877573"/>
            <a:ext cx="239272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5410200" y="5029973"/>
            <a:ext cx="251850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nip Single Corner Rectangle 60"/>
          <p:cNvSpPr/>
          <p:nvPr/>
        </p:nvSpPr>
        <p:spPr>
          <a:xfrm>
            <a:off x="3810000" y="4801373"/>
            <a:ext cx="2049322" cy="2057400"/>
          </a:xfrm>
          <a:prstGeom prst="snip1Rect">
            <a:avLst>
              <a:gd name="adj" fmla="val 211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Snip Single Corner Rectangle 63"/>
          <p:cNvSpPr/>
          <p:nvPr/>
        </p:nvSpPr>
        <p:spPr>
          <a:xfrm rot="16200000">
            <a:off x="7232966" y="4947739"/>
            <a:ext cx="2069468" cy="1752600"/>
          </a:xfrm>
          <a:prstGeom prst="snip1Rect">
            <a:avLst>
              <a:gd name="adj" fmla="val 211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3" name="Straight Connector 132"/>
          <p:cNvCxnSpPr/>
          <p:nvPr/>
        </p:nvCxnSpPr>
        <p:spPr>
          <a:xfrm flipH="1">
            <a:off x="3960357" y="4196271"/>
            <a:ext cx="144984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7974269" y="4222918"/>
            <a:ext cx="1093531" cy="820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4114800" y="4600205"/>
            <a:ext cx="1214787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7898069" y="4609349"/>
            <a:ext cx="1093531" cy="820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bwhite\Desktop\dontwalk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7630" r="3481" b="9122"/>
          <a:stretch/>
        </p:blipFill>
        <p:spPr bwMode="auto">
          <a:xfrm rot="16200000">
            <a:off x="5310342" y="3643507"/>
            <a:ext cx="226989" cy="2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C:\Users\bwhite\Desktop\greenl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42" y="4177188"/>
            <a:ext cx="362671" cy="4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C:\Users\bwhite\Desktop\dontwalk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7630" r="3481" b="9122"/>
          <a:stretch/>
        </p:blipFill>
        <p:spPr bwMode="auto">
          <a:xfrm rot="16200000">
            <a:off x="5362465" y="4958676"/>
            <a:ext cx="226989" cy="2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C:\Users\bwhite\Desktop\dontwalk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7630" r="3481" b="9122"/>
          <a:stretch/>
        </p:blipFill>
        <p:spPr bwMode="auto">
          <a:xfrm rot="5400000">
            <a:off x="7640200" y="4958676"/>
            <a:ext cx="226989" cy="2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C:\Users\bwhite\Desktop\dontwalk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7630" r="3481" b="9122"/>
          <a:stretch/>
        </p:blipFill>
        <p:spPr bwMode="auto">
          <a:xfrm rot="5400000">
            <a:off x="7621151" y="3628037"/>
            <a:ext cx="226989" cy="2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white\Desktop\imagesCAWO3ML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5438" r="3709" b="72508"/>
          <a:stretch/>
        </p:blipFill>
        <p:spPr bwMode="auto">
          <a:xfrm rot="5400000">
            <a:off x="6703828" y="6378792"/>
            <a:ext cx="685799" cy="17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6896371" y="5195622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6896371" y="5729795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7123803" y="5421938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7123803" y="5798851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6683055" y="5382321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6683055" y="5759234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6441585" y="5588332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6441585" y="5965245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6664005" y="6122305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3641186">
            <a:off x="6611605" y="6607039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7135412" y="6214218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7135412" y="6591131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6464560" y="6294093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>
            <a:off x="8040207" y="4056916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>
            <a:off x="3839800" y="4626294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>
            <a:off x="4184407" y="4646157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0800000">
            <a:off x="4941904" y="4419901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0800000">
            <a:off x="4564991" y="4419901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0800000">
            <a:off x="4195086" y="4431510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6200000">
            <a:off x="5783189" y="3393789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6200000">
            <a:off x="5783189" y="3016876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6200000">
            <a:off x="5771580" y="2601509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6200000">
            <a:off x="5771580" y="2224596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>
            <a:off x="8077200" y="4279582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>
            <a:off x="8454113" y="4279582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>
            <a:off x="8839200" y="4267973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0800000">
            <a:off x="4907081" y="4648973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0800000">
            <a:off x="4530168" y="4648973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6200000">
            <a:off x="5961707" y="3317588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6200000">
            <a:off x="5961707" y="2940675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6200000">
            <a:off x="5950098" y="2525308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6200000">
            <a:off x="5950098" y="2148395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6200000">
            <a:off x="6190307" y="3317588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6200000">
            <a:off x="6190307" y="2940675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6200000">
            <a:off x="6178698" y="2525308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6200000">
            <a:off x="6178698" y="2148395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Oval Callout 145"/>
          <p:cNvSpPr/>
          <p:nvPr/>
        </p:nvSpPr>
        <p:spPr>
          <a:xfrm>
            <a:off x="7543800" y="5319020"/>
            <a:ext cx="1439044" cy="1105692"/>
          </a:xfrm>
          <a:prstGeom prst="wedgeEllipseCallout">
            <a:avLst>
              <a:gd name="adj1" fmla="val -83412"/>
              <a:gd name="adj2" fmla="val 59558"/>
            </a:avLst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400" dirty="0" smtClean="0"/>
              <a:t>I am behind schedule can I have some extra green?</a:t>
            </a:r>
            <a:endParaRPr lang="en-US" sz="1400" dirty="0"/>
          </a:p>
        </p:txBody>
      </p:sp>
      <p:sp>
        <p:nvSpPr>
          <p:cNvPr id="147" name="Cloud Callout 146"/>
          <p:cNvSpPr/>
          <p:nvPr/>
        </p:nvSpPr>
        <p:spPr>
          <a:xfrm>
            <a:off x="4195085" y="5263433"/>
            <a:ext cx="1524000" cy="1547139"/>
          </a:xfrm>
          <a:prstGeom prst="cloudCallout">
            <a:avLst>
              <a:gd name="adj1" fmla="val 117580"/>
              <a:gd name="adj2" fmla="val 41455"/>
            </a:avLst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I need a longer green arrow for this left-turn</a:t>
            </a:r>
            <a:endParaRPr lang="en-US" sz="1400" dirty="0"/>
          </a:p>
        </p:txBody>
      </p:sp>
      <p:pic>
        <p:nvPicPr>
          <p:cNvPr id="192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6200000">
            <a:off x="6418907" y="3169275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6200000">
            <a:off x="6418907" y="2792362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4074036">
            <a:off x="6386611" y="2374063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Cloud Callout 195"/>
          <p:cNvSpPr/>
          <p:nvPr/>
        </p:nvSpPr>
        <p:spPr>
          <a:xfrm>
            <a:off x="3686824" y="2121923"/>
            <a:ext cx="1723376" cy="1031287"/>
          </a:xfrm>
          <a:prstGeom prst="cloudCallout">
            <a:avLst>
              <a:gd name="adj1" fmla="val 24512"/>
              <a:gd name="adj2" fmla="val 70089"/>
            </a:avLst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Can I have more time to cross the street?</a:t>
            </a:r>
            <a:endParaRPr lang="en-US" sz="1400" dirty="0"/>
          </a:p>
        </p:txBody>
      </p:sp>
      <p:pic>
        <p:nvPicPr>
          <p:cNvPr id="1029" name="Picture 5" descr="C:\Users\bwhite\Desktop\people waiting to cross stree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32722"/>
          <a:stretch/>
        </p:blipFill>
        <p:spPr bwMode="auto">
          <a:xfrm>
            <a:off x="3886200" y="3276600"/>
            <a:ext cx="1397795" cy="66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10800000">
            <a:off x="3844824" y="4419600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6904895" y="4586022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7132327" y="4883678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6691579" y="4844061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6904895" y="3241390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7159096" y="3093075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4" descr="C:\Users\bwhite\Desktop\car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20369" b="24152"/>
          <a:stretch/>
        </p:blipFill>
        <p:spPr bwMode="auto">
          <a:xfrm rot="5400000">
            <a:off x="6691579" y="3777261"/>
            <a:ext cx="300714" cy="1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3" descr="C:\Users\bwhite\Desktop\imagesCAWO3ML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5438" r="3709" b="72508"/>
          <a:stretch/>
        </p:blipFill>
        <p:spPr bwMode="auto">
          <a:xfrm>
            <a:off x="8420101" y="4028947"/>
            <a:ext cx="685799" cy="17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Cloud Callout 125"/>
          <p:cNvSpPr/>
          <p:nvPr/>
        </p:nvSpPr>
        <p:spPr>
          <a:xfrm>
            <a:off x="2244623" y="4932964"/>
            <a:ext cx="1600200" cy="1479254"/>
          </a:xfrm>
          <a:prstGeom prst="cloudCallout">
            <a:avLst>
              <a:gd name="adj1" fmla="val 59133"/>
              <a:gd name="adj2" fmla="val -63489"/>
            </a:avLst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Will I have enough green time to clear the intersection?</a:t>
            </a:r>
            <a:endParaRPr lang="en-US" sz="1400" dirty="0"/>
          </a:p>
        </p:txBody>
      </p:sp>
      <p:sp>
        <p:nvSpPr>
          <p:cNvPr id="130" name="Oval Callout 129"/>
          <p:cNvSpPr/>
          <p:nvPr/>
        </p:nvSpPr>
        <p:spPr>
          <a:xfrm>
            <a:off x="7853972" y="2668748"/>
            <a:ext cx="1439044" cy="1105692"/>
          </a:xfrm>
          <a:prstGeom prst="wedgeEllipseCallout">
            <a:avLst>
              <a:gd name="adj1" fmla="val 29111"/>
              <a:gd name="adj2" fmla="val 68173"/>
            </a:avLst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400" dirty="0" smtClean="0"/>
              <a:t>I am behind schedule can I have some extra green?</a:t>
            </a:r>
            <a:endParaRPr lang="en-US" sz="1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47" y="2317039"/>
            <a:ext cx="612577" cy="560070"/>
          </a:xfrm>
          <a:prstGeom prst="rect">
            <a:avLst/>
          </a:prstGeom>
        </p:spPr>
      </p:pic>
      <p:sp>
        <p:nvSpPr>
          <p:cNvPr id="134" name="Cloud Callout 133"/>
          <p:cNvSpPr/>
          <p:nvPr/>
        </p:nvSpPr>
        <p:spPr>
          <a:xfrm>
            <a:off x="7134831" y="1331300"/>
            <a:ext cx="1723376" cy="1031287"/>
          </a:xfrm>
          <a:prstGeom prst="cloudCallout">
            <a:avLst>
              <a:gd name="adj1" fmla="val -45127"/>
              <a:gd name="adj2" fmla="val 78402"/>
            </a:avLst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Can everyone stop for me for a few minutes?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77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Establishing 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Benefits and impacts can be estimated based on quantifiable data.  May include:</a:t>
            </a:r>
          </a:p>
          <a:p>
            <a:pPr lvl="1"/>
            <a:r>
              <a:rPr lang="en-US" dirty="0" smtClean="0"/>
              <a:t>Bus travel time</a:t>
            </a:r>
          </a:p>
          <a:p>
            <a:pPr lvl="2"/>
            <a:r>
              <a:rPr lang="en-US" dirty="0" smtClean="0"/>
              <a:t>Total bus wait time at signalized intersections.</a:t>
            </a:r>
          </a:p>
          <a:p>
            <a:pPr lvl="1"/>
            <a:r>
              <a:rPr lang="en-US" dirty="0" smtClean="0"/>
              <a:t>On-time performance</a:t>
            </a:r>
          </a:p>
          <a:p>
            <a:pPr lvl="1"/>
            <a:r>
              <a:rPr lang="en-US" dirty="0" smtClean="0"/>
              <a:t>Overall person throughput/ delay</a:t>
            </a:r>
          </a:p>
          <a:p>
            <a:pPr lvl="1"/>
            <a:r>
              <a:rPr lang="en-US" dirty="0" smtClean="0"/>
              <a:t>Pedestrian wait time</a:t>
            </a:r>
          </a:p>
          <a:p>
            <a:pPr lvl="1"/>
            <a:r>
              <a:rPr lang="en-US" dirty="0" smtClean="0"/>
              <a:t>Vehicle delay</a:t>
            </a:r>
          </a:p>
          <a:p>
            <a:pPr lvl="1"/>
            <a:r>
              <a:rPr lang="en-US" dirty="0" smtClean="0"/>
              <a:t>Number of calls/ frequency of calls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2" descr="C:\Users\bwhite\AppData\Local\Microsoft\Windows\Temporary Internet Files\Content.IE5\F67HN1OD\MC90043153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3358644"/>
            <a:ext cx="1295400" cy="18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22238"/>
            <a:ext cx="8229600" cy="1143000"/>
          </a:xfrm>
        </p:spPr>
        <p:txBody>
          <a:bodyPr/>
          <a:lstStyle/>
          <a:p>
            <a:r>
              <a:rPr lang="en-US" smtClean="0"/>
              <a:t>Route Screening and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08100"/>
            <a:ext cx="8356600" cy="4864100"/>
          </a:xfrm>
        </p:spPr>
        <p:txBody>
          <a:bodyPr>
            <a:normAutofit/>
          </a:bodyPr>
          <a:lstStyle/>
          <a:p>
            <a:r>
              <a:rPr lang="en-US" dirty="0" smtClean="0"/>
              <a:t>Assess opportunities and constraints for each corridor and for various times of the day (AM peak, midday, PM peak and night) and service types (local, limited, express):</a:t>
            </a:r>
          </a:p>
          <a:p>
            <a:pPr lvl="1"/>
            <a:r>
              <a:rPr lang="en-US" dirty="0" smtClean="0"/>
              <a:t>Transit:  Bus volumes, bus delay, bus ridership</a:t>
            </a:r>
          </a:p>
          <a:p>
            <a:pPr lvl="1"/>
            <a:r>
              <a:rPr lang="en-US" dirty="0" smtClean="0"/>
              <a:t>Traffic:  Vehicle volume, pedestrian volume, number of signals, number of failing intersections/ level of service, signal timing (phasing and splits), cross-streets functional classification</a:t>
            </a:r>
          </a:p>
          <a:p>
            <a:pPr lvl="1"/>
            <a:r>
              <a:rPr lang="en-US" dirty="0" smtClean="0"/>
              <a:t>Land use: Density, type, intermodal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t="13348" r="13017" b="3665"/>
          <a:stretch/>
        </p:blipFill>
        <p:spPr bwMode="auto">
          <a:xfrm>
            <a:off x="314547" y="800100"/>
            <a:ext cx="8518745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Countywide TSP Corridors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5300" y="996099"/>
            <a:ext cx="5797992" cy="95906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18 corridors initially identified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Over 800 traffic signals maintained by the County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Over 350 signals in the selected 18 corridors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Policy and Warrants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Under what traffic and transit conditions will TSP be granted?</a:t>
            </a:r>
          </a:p>
          <a:p>
            <a:pPr lvl="1"/>
            <a:r>
              <a:rPr lang="en-US" smtClean="0"/>
              <a:t>Based upon underlying data and desired performance metrics.</a:t>
            </a:r>
          </a:p>
          <a:p>
            <a:pPr lvl="1"/>
            <a:r>
              <a:rPr lang="en-US" smtClean="0"/>
              <a:t>Will the conditions for priority vary by time of day?</a:t>
            </a:r>
          </a:p>
          <a:p>
            <a:r>
              <a:rPr lang="en-US" smtClean="0"/>
              <a:t>Is the reduction in bus-passenger delay (trip hours) weighed heavier than the increase in passenger car delay?</a:t>
            </a:r>
          </a:p>
          <a:p>
            <a:pPr lvl="1"/>
            <a:r>
              <a:rPr lang="en-US" smtClean="0"/>
              <a:t>What about delay to pedestrians?  Cross-street Buses?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8" y="170135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Measures:</a:t>
            </a:r>
            <a:br>
              <a:rPr lang="en-US" dirty="0" smtClean="0"/>
            </a:br>
            <a:r>
              <a:rPr lang="en-US" dirty="0" smtClean="0"/>
              <a:t>Transit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Stop location </a:t>
            </a:r>
          </a:p>
          <a:p>
            <a:pPr lvl="1"/>
            <a:r>
              <a:rPr lang="en-US" sz="1400" dirty="0" smtClean="0"/>
              <a:t>Near</a:t>
            </a:r>
          </a:p>
          <a:p>
            <a:pPr lvl="1"/>
            <a:r>
              <a:rPr lang="en-US" sz="1400" dirty="0" smtClean="0"/>
              <a:t>Far</a:t>
            </a:r>
          </a:p>
          <a:p>
            <a:r>
              <a:rPr lang="en-US" sz="1600" dirty="0" smtClean="0"/>
              <a:t>Other Priority Treatments (existing, potential)</a:t>
            </a:r>
          </a:p>
          <a:p>
            <a:pPr lvl="1"/>
            <a:r>
              <a:rPr lang="en-US" sz="1400" dirty="0" smtClean="0"/>
              <a:t>Dedicated lane</a:t>
            </a:r>
          </a:p>
          <a:p>
            <a:pPr lvl="1"/>
            <a:r>
              <a:rPr lang="en-US" sz="1400" dirty="0" smtClean="0"/>
              <a:t>Queue jump</a:t>
            </a:r>
          </a:p>
          <a:p>
            <a:pPr lvl="1"/>
            <a:r>
              <a:rPr lang="en-US" sz="1400" dirty="0" smtClean="0"/>
              <a:t>Bus bulbs</a:t>
            </a:r>
          </a:p>
          <a:p>
            <a:r>
              <a:rPr lang="en-US" sz="1600" dirty="0" smtClean="0"/>
              <a:t>Signal Delay per vehicle (by approach; AM, PM, Midday; Local, limited, express; etc.)</a:t>
            </a:r>
          </a:p>
          <a:p>
            <a:pPr lvl="1"/>
            <a:r>
              <a:rPr lang="en-US" sz="1400" dirty="0" smtClean="0"/>
              <a:t>% with delay</a:t>
            </a:r>
          </a:p>
          <a:p>
            <a:pPr lvl="1"/>
            <a:r>
              <a:rPr lang="en-US" sz="1400" dirty="0" smtClean="0"/>
              <a:t>Average delay</a:t>
            </a:r>
          </a:p>
          <a:p>
            <a:pPr lvl="1"/>
            <a:r>
              <a:rPr lang="en-US" sz="1400" dirty="0" smtClean="0"/>
              <a:t>Distribution (will be skewed)</a:t>
            </a:r>
          </a:p>
          <a:p>
            <a:pPr lvl="1"/>
            <a:r>
              <a:rPr lang="en-US" sz="1400" dirty="0" smtClean="0"/>
              <a:t>% GT X</a:t>
            </a:r>
          </a:p>
          <a:p>
            <a:r>
              <a:rPr lang="en-US" sz="1600" dirty="0" smtClean="0"/>
              <a:t>Transit Service</a:t>
            </a:r>
          </a:p>
          <a:p>
            <a:pPr lvl="1"/>
            <a:r>
              <a:rPr lang="en-US" sz="1400" dirty="0" smtClean="0"/>
              <a:t>Vehicles per hour (by approach; AM, PM, Midday; Local, limited, express; etc.)</a:t>
            </a:r>
          </a:p>
          <a:p>
            <a:pPr lvl="1"/>
            <a:r>
              <a:rPr lang="en-US" sz="1400" dirty="0" smtClean="0"/>
              <a:t>Vehicles per hour routing, straight, left, right (by approach; AM, PM, Midday; Local, limited, express; etc.)</a:t>
            </a:r>
          </a:p>
          <a:p>
            <a:pPr lvl="1"/>
            <a:r>
              <a:rPr lang="en-US" sz="1400" dirty="0" smtClean="0"/>
              <a:t>Passengers per vehicle (by approach; AM, PM, Midday; Local, limited, express; etc.)</a:t>
            </a:r>
          </a:p>
          <a:p>
            <a:pPr lvl="1"/>
            <a:r>
              <a:rPr lang="en-US" sz="1400" dirty="0" smtClean="0"/>
              <a:t>% Vehicle trips on time (by approach; AM, PM, Midday; Local, limited, express; etc.)</a:t>
            </a:r>
          </a:p>
          <a:p>
            <a:pPr lvl="1"/>
            <a:r>
              <a:rPr lang="en-US" sz="1400" dirty="0" smtClean="0"/>
              <a:t>Impact on transit progression (do we want to tie priority together for groups of signals, e.g. Us29 at University).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97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7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Measures:</a:t>
            </a:r>
            <a:br>
              <a:rPr lang="en-US" dirty="0" smtClean="0"/>
            </a:br>
            <a:r>
              <a:rPr lang="en-US" dirty="0" smtClean="0"/>
              <a:t>Traffic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4623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Performance	</a:t>
            </a:r>
          </a:p>
          <a:p>
            <a:pPr lvl="1"/>
            <a:r>
              <a:rPr lang="en-US" sz="1600" dirty="0" smtClean="0"/>
              <a:t>Volume (by approach; AM, PM, Midday)</a:t>
            </a:r>
          </a:p>
          <a:p>
            <a:pPr lvl="1"/>
            <a:r>
              <a:rPr lang="en-US" sz="1600" dirty="0" smtClean="0"/>
              <a:t>Intersection LOS (by approach; AM, PM, Midday)</a:t>
            </a:r>
          </a:p>
          <a:p>
            <a:pPr lvl="1"/>
            <a:r>
              <a:rPr lang="en-US" sz="1600" dirty="0" smtClean="0"/>
              <a:t>Queue length, average, max (by approach; AM, PM, Midday)</a:t>
            </a:r>
          </a:p>
          <a:p>
            <a:pPr lvl="1"/>
            <a:r>
              <a:rPr lang="en-US" sz="1600" dirty="0" smtClean="0"/>
              <a:t>Delay, average, max (by approach; AM, PM, Midday)</a:t>
            </a:r>
          </a:p>
          <a:p>
            <a:pPr lvl="1"/>
            <a:r>
              <a:rPr lang="en-US" sz="1600" dirty="0"/>
              <a:t>Volume-to-Capacity </a:t>
            </a:r>
            <a:r>
              <a:rPr lang="en-US" sz="1600" dirty="0" smtClean="0"/>
              <a:t>Ratio (</a:t>
            </a:r>
            <a:r>
              <a:rPr lang="en-US" sz="1600" dirty="0"/>
              <a:t>by approach; AM, PM, Midday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Available green (by approach; AM, PM, Midday)</a:t>
            </a:r>
          </a:p>
          <a:p>
            <a:pPr lvl="1"/>
            <a:r>
              <a:rPr lang="en-US" sz="1600" dirty="0" smtClean="0"/>
              <a:t>Corridor/mid block LOS (is the intersection impacted by other near by intersections, is upstream congestion significant)</a:t>
            </a:r>
          </a:p>
          <a:p>
            <a:pPr lvl="1"/>
            <a:r>
              <a:rPr lang="en-US" sz="1600" dirty="0" smtClean="0"/>
              <a:t>Pedestrians and bicycles per hour</a:t>
            </a:r>
          </a:p>
          <a:p>
            <a:r>
              <a:rPr lang="en-US" sz="2000" dirty="0" smtClean="0"/>
              <a:t>Signal	</a:t>
            </a:r>
          </a:p>
          <a:p>
            <a:pPr lvl="1"/>
            <a:r>
              <a:rPr lang="en-US" sz="1600" dirty="0" smtClean="0"/>
              <a:t>Controller type and capabilities</a:t>
            </a:r>
          </a:p>
          <a:p>
            <a:pPr lvl="1"/>
            <a:r>
              <a:rPr lang="en-US" sz="1600" dirty="0" smtClean="0"/>
              <a:t>Coordinated ?  Boundaries ?</a:t>
            </a:r>
          </a:p>
          <a:p>
            <a:pPr lvl="1"/>
            <a:r>
              <a:rPr lang="en-US" sz="1600" dirty="0" smtClean="0"/>
              <a:t>Timing (phases, actuated, AM, PM, Midday)</a:t>
            </a:r>
          </a:p>
          <a:p>
            <a:pPr lvl="1"/>
            <a:r>
              <a:rPr lang="en-US" sz="1600" dirty="0" smtClean="0"/>
              <a:t>cycle length</a:t>
            </a:r>
          </a:p>
          <a:p>
            <a:r>
              <a:rPr lang="en-US" sz="2000" dirty="0" smtClean="0"/>
              <a:t>Physical	</a:t>
            </a:r>
          </a:p>
          <a:p>
            <a:pPr lvl="1"/>
            <a:r>
              <a:rPr lang="en-US" sz="1600" dirty="0" smtClean="0"/>
              <a:t>Number of lanes by type and approach</a:t>
            </a:r>
          </a:p>
          <a:p>
            <a:pPr lvl="1"/>
            <a:r>
              <a:rPr lang="en-US" sz="1600" dirty="0" smtClean="0"/>
              <a:t>Pedestrian and bicycle features (actuated request, bike lanes, pedestrian island, accessibility)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92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98" y="342900"/>
            <a:ext cx="8229600" cy="838200"/>
          </a:xfrm>
        </p:spPr>
        <p:txBody>
          <a:bodyPr/>
          <a:lstStyle/>
          <a:p>
            <a:r>
              <a:rPr lang="en-US" dirty="0" smtClean="0"/>
              <a:t>TSP Technology Pilot Test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48" y="1111787"/>
            <a:ext cx="4308952" cy="5406517"/>
          </a:xfrm>
          <a:prstGeom prst="rect">
            <a:avLst/>
          </a:prstGeom>
        </p:spPr>
      </p:pic>
      <p:pic>
        <p:nvPicPr>
          <p:cNvPr id="6" name="Picture 3" descr="C:\Users\mkinney\AppData\Local\Microsoft\Windows\Temporary Internet Files\Content.IE5\NNRFJS75\MC900432651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95" y="3124200"/>
            <a:ext cx="311742" cy="31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kinney\AppData\Local\Microsoft\Windows\Temporary Internet Files\Content.IE5\NNRFJS75\MC90043265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05" y="3863256"/>
            <a:ext cx="312895" cy="31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kinney\AppData\Local\Microsoft\Windows\Temporary Internet Files\Content.IE5\NNRFJS75\MC90043265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95800"/>
            <a:ext cx="312895" cy="31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7898" y="1193769"/>
            <a:ext cx="3886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TSP Technology test fully operation January 2013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Five buses equipped with emitters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Three traffic signals equipped with roadside receivers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Data collection underway </a:t>
            </a:r>
            <a:r>
              <a:rPr lang="en-US" sz="2000" dirty="0" smtClean="0"/>
              <a:t>for: </a:t>
            </a:r>
            <a:endParaRPr lang="en-US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late </a:t>
            </a:r>
            <a:r>
              <a:rPr lang="en-US" sz="2000" dirty="0"/>
              <a:t>buses detected by roadside </a:t>
            </a:r>
            <a:r>
              <a:rPr lang="en-US" sz="2000" dirty="0" smtClean="0"/>
              <a:t>equipment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late </a:t>
            </a:r>
            <a:r>
              <a:rPr lang="en-US" sz="2000" dirty="0"/>
              <a:t>buses reported by </a:t>
            </a:r>
            <a:r>
              <a:rPr lang="en-US" sz="2000" dirty="0" smtClean="0"/>
              <a:t>ORBCAD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Ride </a:t>
            </a:r>
            <a:r>
              <a:rPr lang="en-US" sz="2000" dirty="0"/>
              <a:t>On evaluation underway to identify any change in bus on time performance</a:t>
            </a:r>
          </a:p>
        </p:txBody>
      </p:sp>
    </p:spTree>
    <p:extLst>
      <p:ext uri="{BB962C8B-B14F-4D97-AF65-F5344CB8AC3E}">
        <p14:creationId xmlns:p14="http://schemas.microsoft.com/office/powerpoint/2010/main" val="10753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37" y="170135"/>
            <a:ext cx="8229600" cy="1143000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en-US" sz="2800" dirty="0" smtClean="0"/>
              <a:t>Transit Signal Priority Within RTS </a:t>
            </a:r>
            <a:br>
              <a:rPr lang="en-US" sz="2800" dirty="0" smtClean="0"/>
            </a:br>
            <a:r>
              <a:rPr lang="en-US" sz="2800" dirty="0" err="1" smtClean="0"/>
              <a:t>RTS</a:t>
            </a:r>
            <a:r>
              <a:rPr lang="en-US" sz="2800" dirty="0" smtClean="0"/>
              <a:t> Transit Signal Priority Study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48" y="1181280"/>
            <a:ext cx="8548557" cy="5245644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000" dirty="0" smtClean="0"/>
              <a:t>Goal: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Define </a:t>
            </a:r>
            <a:r>
              <a:rPr lang="en-US" sz="1600" dirty="0"/>
              <a:t>the appropriate metrics for the implementation of TSP systems on each RTS </a:t>
            </a:r>
            <a:r>
              <a:rPr lang="en-US" sz="1600" dirty="0" smtClean="0"/>
              <a:t>corridor (Build on Countywide TSP Study)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Purpose: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Define:</a:t>
            </a:r>
          </a:p>
          <a:p>
            <a:pPr lvl="2">
              <a:spcBef>
                <a:spcPts val="200"/>
              </a:spcBef>
            </a:pPr>
            <a:r>
              <a:rPr lang="en-US" sz="1400" dirty="0" smtClean="0"/>
              <a:t>Current </a:t>
            </a:r>
            <a:r>
              <a:rPr lang="en-US" sz="1400" dirty="0"/>
              <a:t>state of traffic signal control </a:t>
            </a:r>
            <a:r>
              <a:rPr lang="en-US" sz="1400" dirty="0" smtClean="0"/>
              <a:t>&amp; TSP systems </a:t>
            </a:r>
            <a:r>
              <a:rPr lang="en-US" sz="1400" dirty="0"/>
              <a:t>used in Montgomery County.</a:t>
            </a:r>
          </a:p>
          <a:p>
            <a:pPr lvl="2">
              <a:spcBef>
                <a:spcPts val="200"/>
              </a:spcBef>
            </a:pPr>
            <a:r>
              <a:rPr lang="en-US" sz="1400" dirty="0" smtClean="0"/>
              <a:t>Key </a:t>
            </a:r>
            <a:r>
              <a:rPr lang="en-US" sz="1400" dirty="0"/>
              <a:t>measures of effectiveness and range of functional attributes </a:t>
            </a:r>
            <a:r>
              <a:rPr lang="en-US" sz="1400" dirty="0" smtClean="0"/>
              <a:t>for TSP within RTS Corridors</a:t>
            </a:r>
            <a:endParaRPr lang="en-US" sz="1400" dirty="0"/>
          </a:p>
          <a:p>
            <a:pPr lvl="2">
              <a:spcBef>
                <a:spcPts val="200"/>
              </a:spcBef>
            </a:pPr>
            <a:r>
              <a:rPr lang="en-US" sz="1400" dirty="0" smtClean="0"/>
              <a:t>Qualitative </a:t>
            </a:r>
            <a:r>
              <a:rPr lang="en-US" sz="1400" dirty="0"/>
              <a:t>impacts associated with TSP system operations  </a:t>
            </a:r>
            <a:r>
              <a:rPr lang="en-US" sz="1400" dirty="0" smtClean="0"/>
              <a:t>within RTS Corridors</a:t>
            </a:r>
          </a:p>
          <a:p>
            <a:pPr lvl="2">
              <a:spcBef>
                <a:spcPts val="200"/>
              </a:spcBef>
            </a:pPr>
            <a:r>
              <a:rPr lang="en-US" sz="1400" dirty="0"/>
              <a:t>Systems Engineering Approach to TSP planning, design, and </a:t>
            </a:r>
            <a:r>
              <a:rPr lang="en-US" sz="1400" dirty="0" smtClean="0"/>
              <a:t>implementation within RTS Corridors</a:t>
            </a:r>
            <a:endParaRPr lang="en-US" sz="1400" dirty="0"/>
          </a:p>
          <a:p>
            <a:pPr lvl="1">
              <a:spcBef>
                <a:spcPts val="200"/>
              </a:spcBef>
            </a:pPr>
            <a:r>
              <a:rPr lang="en-US" sz="1600" dirty="0" smtClean="0"/>
              <a:t>Recommend:</a:t>
            </a:r>
          </a:p>
          <a:p>
            <a:pPr lvl="2">
              <a:spcBef>
                <a:spcPts val="200"/>
              </a:spcBef>
            </a:pPr>
            <a:r>
              <a:rPr lang="en-US" sz="1400" dirty="0" smtClean="0"/>
              <a:t> Approach </a:t>
            </a:r>
            <a:r>
              <a:rPr lang="en-US" sz="1400" dirty="0"/>
              <a:t>to coordinate implementation of planned </a:t>
            </a:r>
            <a:r>
              <a:rPr lang="en-US" sz="1400" dirty="0" smtClean="0"/>
              <a:t>countywide and RTS TSP (WMATA?)</a:t>
            </a:r>
            <a:endParaRPr lang="en-US" sz="1400" dirty="0"/>
          </a:p>
          <a:p>
            <a:pPr lvl="1">
              <a:spcBef>
                <a:spcPts val="200"/>
              </a:spcBef>
            </a:pPr>
            <a:r>
              <a:rPr lang="en-US" sz="1600" dirty="0" smtClean="0"/>
              <a:t>Establish:</a:t>
            </a:r>
          </a:p>
          <a:p>
            <a:pPr lvl="2">
              <a:spcBef>
                <a:spcPts val="200"/>
              </a:spcBef>
            </a:pPr>
            <a:r>
              <a:rPr lang="en-US" sz="1400" dirty="0" smtClean="0"/>
              <a:t>Guidelines </a:t>
            </a:r>
            <a:r>
              <a:rPr lang="en-US" sz="1400" dirty="0"/>
              <a:t>for TSP systems on RTS study corridors and </a:t>
            </a:r>
            <a:r>
              <a:rPr lang="en-US" sz="1400" dirty="0" smtClean="0"/>
              <a:t>the degree/need for consistency </a:t>
            </a:r>
            <a:r>
              <a:rPr lang="en-US" sz="1400" dirty="0"/>
              <a:t>with TSP systems used on other county and state highways in Montgomery </a:t>
            </a:r>
            <a:r>
              <a:rPr lang="en-US" sz="1400" dirty="0" smtClean="0"/>
              <a:t>County.</a:t>
            </a:r>
          </a:p>
          <a:p>
            <a:pPr lvl="2">
              <a:spcBef>
                <a:spcPts val="200"/>
              </a:spcBef>
            </a:pPr>
            <a:r>
              <a:rPr lang="en-US" sz="1400" dirty="0" smtClean="0"/>
              <a:t>Proposed </a:t>
            </a:r>
            <a:r>
              <a:rPr lang="en-US" sz="1400" dirty="0"/>
              <a:t>guidelines for </a:t>
            </a:r>
            <a:r>
              <a:rPr lang="en-US" sz="1400" dirty="0" smtClean="0"/>
              <a:t>agency </a:t>
            </a:r>
            <a:r>
              <a:rPr lang="en-US" sz="1400" dirty="0"/>
              <a:t>coordination </a:t>
            </a:r>
            <a:r>
              <a:rPr lang="en-US" sz="1400" dirty="0" smtClean="0"/>
              <a:t>regarding </a:t>
            </a:r>
            <a:r>
              <a:rPr lang="en-US" sz="1400" dirty="0"/>
              <a:t>implementation of TSP on RTS corridors</a:t>
            </a:r>
            <a:r>
              <a:rPr lang="en-US" sz="1400" dirty="0" smtClean="0"/>
              <a:t>.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Components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Existing </a:t>
            </a:r>
            <a:r>
              <a:rPr lang="en-US" sz="1600" dirty="0"/>
              <a:t>Conditions Evaluation 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TSP </a:t>
            </a:r>
            <a:r>
              <a:rPr lang="en-US" sz="1600" dirty="0"/>
              <a:t>System Development Guidelines 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Operational Parameters </a:t>
            </a:r>
            <a:r>
              <a:rPr lang="en-US" sz="1600" dirty="0"/>
              <a:t>&amp; Criteria 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RTS </a:t>
            </a:r>
            <a:r>
              <a:rPr lang="en-US" sz="1600" dirty="0"/>
              <a:t>Corridor </a:t>
            </a:r>
            <a:r>
              <a:rPr lang="en-US" sz="1600" dirty="0" smtClean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2225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4" y="130947"/>
            <a:ext cx="8229600" cy="1143000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en-US" sz="2800" dirty="0" smtClean="0"/>
              <a:t>RTS Transit Signal Priority Study</a:t>
            </a:r>
            <a:br>
              <a:rPr lang="en-US" sz="2800" dirty="0" smtClean="0"/>
            </a:br>
            <a:r>
              <a:rPr lang="en-US" sz="2800" dirty="0" smtClean="0"/>
              <a:t>Deliverables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1142093"/>
            <a:ext cx="8673737" cy="5115016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400" b="1" dirty="0" smtClean="0"/>
              <a:t>Tech </a:t>
            </a:r>
            <a:r>
              <a:rPr lang="en-US" sz="2400" b="1" dirty="0"/>
              <a:t>Memo </a:t>
            </a:r>
            <a:r>
              <a:rPr lang="en-US" sz="2400" b="1" dirty="0" smtClean="0"/>
              <a:t>1: Needs </a:t>
            </a:r>
            <a:r>
              <a:rPr lang="en-US" sz="2400" b="1" dirty="0"/>
              <a:t>Assessment &amp; </a:t>
            </a:r>
            <a:r>
              <a:rPr lang="en-US" sz="2400" b="1" dirty="0" smtClean="0"/>
              <a:t>Goals/Objectives </a:t>
            </a:r>
            <a:r>
              <a:rPr lang="en-US" sz="2400" b="1" dirty="0"/>
              <a:t>of </a:t>
            </a:r>
            <a:r>
              <a:rPr lang="en-US" sz="2400" b="1" dirty="0" smtClean="0"/>
              <a:t>TSP (August, 2013) 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TSP system purpose and capabilities 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Potential role of TSP in the RTS program 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Stakeholders involved in TSP implementation, operation, and maintenance </a:t>
            </a:r>
          </a:p>
          <a:p>
            <a:pPr>
              <a:spcBef>
                <a:spcPts val="200"/>
              </a:spcBef>
            </a:pPr>
            <a:r>
              <a:rPr lang="en-US" sz="2400" b="1" dirty="0" smtClean="0"/>
              <a:t>Tech </a:t>
            </a:r>
            <a:r>
              <a:rPr lang="en-US" sz="2400" b="1" dirty="0"/>
              <a:t>Memo </a:t>
            </a:r>
            <a:r>
              <a:rPr lang="en-US" sz="2400" b="1" dirty="0" smtClean="0"/>
              <a:t>2: Existing conditions, Signal </a:t>
            </a:r>
            <a:r>
              <a:rPr lang="en-US" sz="2400" b="1" dirty="0"/>
              <a:t>Systems &amp; </a:t>
            </a:r>
            <a:r>
              <a:rPr lang="en-US" sz="2400" b="1" dirty="0" smtClean="0"/>
              <a:t>Operations </a:t>
            </a:r>
            <a:r>
              <a:rPr lang="en-US" sz="2400" b="1" dirty="0"/>
              <a:t>on </a:t>
            </a:r>
            <a:r>
              <a:rPr lang="en-US" sz="2400" b="1" dirty="0" smtClean="0"/>
              <a:t>Corridors (Early – Mid September 2013) </a:t>
            </a:r>
            <a:r>
              <a:rPr lang="en-US" sz="2000" dirty="0"/>
              <a:t>  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Overall Transportation System  Operations </a:t>
            </a:r>
          </a:p>
          <a:p>
            <a:pPr lvl="2">
              <a:spcBef>
                <a:spcPts val="200"/>
              </a:spcBef>
            </a:pPr>
            <a:r>
              <a:rPr lang="en-US" sz="1800" dirty="0" smtClean="0"/>
              <a:t>Montgomery County  </a:t>
            </a:r>
            <a:r>
              <a:rPr lang="en-US" sz="1800" dirty="0"/>
              <a:t>and SHA signal characteristics (controller, signal head, TSP capabilities, etc.) </a:t>
            </a:r>
          </a:p>
          <a:p>
            <a:pPr lvl="2">
              <a:spcBef>
                <a:spcPts val="200"/>
              </a:spcBef>
            </a:pPr>
            <a:r>
              <a:rPr lang="en-US" sz="1800" dirty="0" smtClean="0"/>
              <a:t>Transit Operational technologies &amp; systems (MTA , WMATA, RIDEON, etc.)</a:t>
            </a:r>
            <a:endParaRPr lang="en-US" sz="1800" dirty="0"/>
          </a:p>
          <a:p>
            <a:pPr lvl="1">
              <a:spcBef>
                <a:spcPts val="200"/>
              </a:spcBef>
            </a:pPr>
            <a:r>
              <a:rPr lang="en-US" sz="2000" dirty="0" smtClean="0"/>
              <a:t>Within each </a:t>
            </a:r>
            <a:r>
              <a:rPr lang="en-US" sz="2000" dirty="0"/>
              <a:t>corridor: </a:t>
            </a:r>
          </a:p>
          <a:p>
            <a:pPr lvl="2">
              <a:spcBef>
                <a:spcPts val="200"/>
              </a:spcBef>
            </a:pPr>
            <a:r>
              <a:rPr lang="en-US" sz="1800" dirty="0"/>
              <a:t>Characteristics (length, number of signals, HCM LOS, </a:t>
            </a:r>
            <a:r>
              <a:rPr lang="en-US" sz="1800" dirty="0" smtClean="0"/>
              <a:t>volumes, </a:t>
            </a:r>
            <a:r>
              <a:rPr lang="en-US" sz="1800" dirty="0"/>
              <a:t>signal coordination</a:t>
            </a:r>
            <a:r>
              <a:rPr lang="en-US" sz="1800" dirty="0" smtClean="0"/>
              <a:t>, etc</a:t>
            </a:r>
            <a:r>
              <a:rPr lang="en-US" sz="1800" dirty="0"/>
              <a:t>. ) </a:t>
            </a:r>
          </a:p>
          <a:p>
            <a:pPr lvl="2">
              <a:spcBef>
                <a:spcPts val="200"/>
              </a:spcBef>
            </a:pPr>
            <a:r>
              <a:rPr lang="en-US" sz="1800" dirty="0" smtClean="0"/>
              <a:t>Existing and proposed ROW and other priority treatments</a:t>
            </a:r>
          </a:p>
          <a:p>
            <a:pPr lvl="2">
              <a:spcBef>
                <a:spcPts val="200"/>
              </a:spcBef>
            </a:pPr>
            <a:r>
              <a:rPr lang="en-US" sz="1800" dirty="0" smtClean="0"/>
              <a:t>Existing and proposed transit service</a:t>
            </a:r>
          </a:p>
          <a:p>
            <a:pPr lvl="2">
              <a:spcBef>
                <a:spcPts val="200"/>
              </a:spcBef>
            </a:pPr>
            <a:r>
              <a:rPr lang="en-US" sz="1800" dirty="0" smtClean="0"/>
              <a:t>Potential for TSP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67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667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mtClean="0"/>
              <a:t>What is Transit Signal Priority (TSP)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3" t="21920" r="1"/>
          <a:stretch/>
        </p:blipFill>
        <p:spPr>
          <a:xfrm>
            <a:off x="4343400" y="1904999"/>
            <a:ext cx="4470501" cy="2680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1023" y="4731693"/>
            <a:ext cx="12554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/>
              <a:t>Source:  TSP Handbook</a:t>
            </a:r>
            <a:endParaRPr lang="en-US" sz="9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890444"/>
            <a:ext cx="419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TSP is a traffic signal operational strategy that facilitates the movement of transit vehicles, either buses or streetcars, through traffic signal controlled intersections.</a:t>
            </a: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Passive TSP adjusts signal timing/coordination for transit operations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Active TSP is used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selectively and conditionally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to provide passage for transit vehicles at signalized intersections when requested.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7956" y="5029200"/>
            <a:ext cx="4161387" cy="120032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Active TSP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conditional priority, not to be confused with Emergency Vehicle Preemption which is unconditional priority</a:t>
            </a:r>
          </a:p>
        </p:txBody>
      </p:sp>
    </p:spTree>
    <p:extLst>
      <p:ext uri="{BB962C8B-B14F-4D97-AF65-F5344CB8AC3E}">
        <p14:creationId xmlns:p14="http://schemas.microsoft.com/office/powerpoint/2010/main" val="9283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6" y="196261"/>
            <a:ext cx="8229600" cy="1143000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en-US" sz="2800" dirty="0" smtClean="0"/>
              <a:t>RTS Transit Signal Priority Study</a:t>
            </a:r>
            <a:br>
              <a:rPr lang="en-US" sz="2800" dirty="0" smtClean="0"/>
            </a:br>
            <a:r>
              <a:rPr lang="en-US" sz="2800" dirty="0" smtClean="0"/>
              <a:t>Deliverables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5" y="1311909"/>
            <a:ext cx="8673737" cy="54023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Tech </a:t>
            </a:r>
            <a:r>
              <a:rPr lang="en-US" b="1" dirty="0"/>
              <a:t>Memo </a:t>
            </a:r>
            <a:r>
              <a:rPr lang="en-US" b="1" dirty="0" smtClean="0"/>
              <a:t>3: RTS </a:t>
            </a:r>
            <a:r>
              <a:rPr lang="en-US" b="1" dirty="0"/>
              <a:t>Transit Signal Priority Planning Technical Memorandum </a:t>
            </a:r>
            <a:r>
              <a:rPr lang="en-US" b="1" dirty="0" smtClean="0"/>
              <a:t>(Mid – Late September 2013)</a:t>
            </a:r>
            <a:br>
              <a:rPr lang="en-US" b="1" dirty="0" smtClean="0"/>
            </a:br>
            <a:r>
              <a:rPr lang="en-US" dirty="0" smtClean="0"/>
              <a:t>Document </a:t>
            </a:r>
            <a:r>
              <a:rPr lang="en-US" dirty="0"/>
              <a:t>Findings and Recommendations on: </a:t>
            </a:r>
          </a:p>
          <a:p>
            <a:pPr lvl="1"/>
            <a:r>
              <a:rPr lang="en-US" dirty="0" smtClean="0"/>
              <a:t>Existing </a:t>
            </a:r>
            <a:r>
              <a:rPr lang="en-US" dirty="0"/>
              <a:t>conditions and assumptions </a:t>
            </a:r>
          </a:p>
          <a:p>
            <a:pPr lvl="1"/>
            <a:r>
              <a:rPr lang="en-US" dirty="0"/>
              <a:t>TSP Policy and Corridors </a:t>
            </a:r>
          </a:p>
          <a:p>
            <a:pPr lvl="2"/>
            <a:r>
              <a:rPr lang="en-US" dirty="0" smtClean="0"/>
              <a:t>Recommended </a:t>
            </a:r>
            <a:r>
              <a:rPr lang="en-US" dirty="0"/>
              <a:t>Montgomery County RTS-related TSP policies and procedures </a:t>
            </a:r>
          </a:p>
          <a:p>
            <a:pPr lvl="2"/>
            <a:r>
              <a:rPr lang="en-US" dirty="0" smtClean="0"/>
              <a:t>Preferred </a:t>
            </a:r>
            <a:r>
              <a:rPr lang="en-US" dirty="0"/>
              <a:t>minimum criteria and Measures of Effectiveness (MOE) for selection and evaluation of TSP locations </a:t>
            </a:r>
          </a:p>
          <a:p>
            <a:pPr lvl="2"/>
            <a:r>
              <a:rPr lang="en-US" dirty="0" smtClean="0"/>
              <a:t>Preliminary </a:t>
            </a:r>
            <a:r>
              <a:rPr lang="en-US" dirty="0"/>
              <a:t>operational review of RTS study corridors </a:t>
            </a:r>
          </a:p>
          <a:p>
            <a:pPr lvl="1"/>
            <a:r>
              <a:rPr lang="en-US" dirty="0"/>
              <a:t>TSP and Traffic Operations </a:t>
            </a:r>
          </a:p>
          <a:p>
            <a:pPr lvl="2"/>
            <a:r>
              <a:rPr lang="en-US" dirty="0" smtClean="0"/>
              <a:t>Preferred </a:t>
            </a:r>
            <a:r>
              <a:rPr lang="en-US" dirty="0"/>
              <a:t>active priority strategies </a:t>
            </a:r>
          </a:p>
          <a:p>
            <a:pPr lvl="2"/>
            <a:r>
              <a:rPr lang="en-US" dirty="0" smtClean="0"/>
              <a:t>Preferred </a:t>
            </a:r>
            <a:r>
              <a:rPr lang="en-US" dirty="0"/>
              <a:t>detection system parameters </a:t>
            </a:r>
          </a:p>
          <a:p>
            <a:pPr lvl="2"/>
            <a:r>
              <a:rPr lang="en-US" dirty="0" smtClean="0"/>
              <a:t>Preferred </a:t>
            </a:r>
            <a:r>
              <a:rPr lang="en-US" dirty="0"/>
              <a:t>traffic control system parameters, including coordination and recovery </a:t>
            </a:r>
            <a:r>
              <a:rPr lang="en-US" dirty="0" smtClean="0"/>
              <a:t>process</a:t>
            </a:r>
            <a:endParaRPr lang="en-US" dirty="0"/>
          </a:p>
          <a:p>
            <a:pPr lvl="1"/>
            <a:r>
              <a:rPr lang="en-US" dirty="0"/>
              <a:t>Concept of Operations and System Control </a:t>
            </a:r>
          </a:p>
          <a:p>
            <a:pPr lvl="2"/>
            <a:r>
              <a:rPr lang="en-US" dirty="0" smtClean="0"/>
              <a:t>Integration </a:t>
            </a:r>
            <a:r>
              <a:rPr lang="en-US" dirty="0"/>
              <a:t>of TSP with other transit ITS, traffic engineering, and EMS pre-emption systems </a:t>
            </a:r>
          </a:p>
          <a:p>
            <a:pPr lvl="2"/>
            <a:r>
              <a:rPr lang="en-US" dirty="0" smtClean="0"/>
              <a:t>High-level </a:t>
            </a:r>
            <a:r>
              <a:rPr lang="en-US" dirty="0"/>
              <a:t>Concept of Operations for TSP integration with the RTS </a:t>
            </a:r>
            <a:r>
              <a:rPr lang="en-US" dirty="0" smtClean="0"/>
              <a:t>system</a:t>
            </a:r>
            <a:endParaRPr lang="en-US" dirty="0"/>
          </a:p>
          <a:p>
            <a:pPr lvl="2"/>
            <a:r>
              <a:rPr lang="en-US" dirty="0" smtClean="0"/>
              <a:t>Recommended system control architecture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 Signal Priority Within RTS </a:t>
            </a:r>
            <a:br>
              <a:rPr lang="en-US" dirty="0" smtClean="0"/>
            </a:br>
            <a:r>
              <a:rPr lang="en-US" dirty="0" smtClean="0"/>
              <a:t>Signal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2197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How should  potential signal operations change when combined with other priority treatments options (queue jumps, exclusive </a:t>
            </a:r>
            <a:r>
              <a:rPr lang="en-US" dirty="0" err="1" smtClean="0"/>
              <a:t>guideway</a:t>
            </a:r>
            <a:r>
              <a:rPr lang="en-US" dirty="0" smtClean="0"/>
              <a:t>, etc.)?</a:t>
            </a:r>
          </a:p>
          <a:p>
            <a:r>
              <a:rPr lang="en-US" dirty="0" smtClean="0"/>
              <a:t>What types of transit service will be eligible for signal priority (RTS, Express, Local) and in which directions (peak, off-peak, cross)?</a:t>
            </a:r>
          </a:p>
          <a:p>
            <a:r>
              <a:rPr lang="en-US" dirty="0" smtClean="0"/>
              <a:t>How often should priority be granted when requested?</a:t>
            </a:r>
          </a:p>
          <a:p>
            <a:r>
              <a:rPr lang="en-US" dirty="0" smtClean="0"/>
              <a:t>What weights should be given to transit ridership versus general traffic?</a:t>
            </a:r>
          </a:p>
          <a:p>
            <a:r>
              <a:rPr lang="en-US" dirty="0" smtClean="0"/>
              <a:t>Should the TOC be integrated or separate?</a:t>
            </a:r>
          </a:p>
          <a:p>
            <a:r>
              <a:rPr lang="en-US" dirty="0" smtClean="0"/>
              <a:t>How should we plan to evolve with Advances in Technology (e.g. Connected Vehicles)</a:t>
            </a:r>
          </a:p>
        </p:txBody>
      </p:sp>
    </p:spTree>
    <p:extLst>
      <p:ext uri="{BB962C8B-B14F-4D97-AF65-F5344CB8AC3E}">
        <p14:creationId xmlns:p14="http://schemas.microsoft.com/office/powerpoint/2010/main" val="34544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0193"/>
            <a:ext cx="7472204" cy="656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6104" y="345196"/>
            <a:ext cx="8229600" cy="766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Transit Signal Priority With RTS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Priority Corridors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449966"/>
            <a:ext cx="2566247" cy="3027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653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 Signal Priority within RTS</a:t>
            </a:r>
            <a:br>
              <a:rPr lang="en-US" dirty="0" smtClean="0"/>
            </a:br>
            <a:r>
              <a:rPr lang="en-US" dirty="0" smtClean="0"/>
              <a:t>Signal Priority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460500"/>
            <a:ext cx="84963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Within Mixed Flow Operations (as before)</a:t>
            </a:r>
          </a:p>
          <a:p>
            <a:pPr lvl="1"/>
            <a:r>
              <a:rPr lang="en-US" dirty="0" smtClean="0"/>
              <a:t>Extend Green Phase</a:t>
            </a:r>
          </a:p>
          <a:p>
            <a:pPr lvl="1"/>
            <a:r>
              <a:rPr lang="en-US" dirty="0" smtClean="0"/>
              <a:t>Truncate Red Phase</a:t>
            </a:r>
          </a:p>
          <a:p>
            <a:r>
              <a:rPr lang="en-US" dirty="0"/>
              <a:t>With </a:t>
            </a:r>
            <a:r>
              <a:rPr lang="en-US" dirty="0" smtClean="0"/>
              <a:t>RTS Right of Way treatments or </a:t>
            </a:r>
            <a:r>
              <a:rPr lang="en-US" dirty="0"/>
              <a:t>queue jump </a:t>
            </a:r>
            <a:r>
              <a:rPr lang="en-US" dirty="0" smtClean="0"/>
              <a:t>lanes (new options)</a:t>
            </a:r>
            <a:endParaRPr lang="en-US" dirty="0"/>
          </a:p>
          <a:p>
            <a:pPr lvl="1"/>
            <a:r>
              <a:rPr lang="en-US" dirty="0"/>
              <a:t>Passive – Adjusts signal coordination to support unimpeded flow of transit vehicles within corridor</a:t>
            </a:r>
          </a:p>
          <a:p>
            <a:pPr lvl="1"/>
            <a:r>
              <a:rPr lang="en-US" dirty="0"/>
              <a:t>Exclusive Transit Phase – Provide a transit only phase for transit vehicles at </a:t>
            </a:r>
            <a:r>
              <a:rPr lang="en-US" dirty="0" smtClean="0"/>
              <a:t>intersections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07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36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Passive Priority</a:t>
            </a:r>
            <a:br>
              <a:rPr lang="en-US" sz="3600" dirty="0" smtClean="0"/>
            </a:br>
            <a:r>
              <a:rPr lang="en-US" sz="3600" dirty="0" smtClean="0"/>
              <a:t>Coordinate Signals with RTS Service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7" y="1129939"/>
            <a:ext cx="8229600" cy="524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6310345"/>
            <a:ext cx="340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TSP Handbook (FTA, 2005)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93078" y="1728652"/>
            <a:ext cx="609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33456" y="1728652"/>
            <a:ext cx="609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98278" y="1728652"/>
            <a:ext cx="609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46961" y="2845328"/>
            <a:ext cx="609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78933" y="2841172"/>
            <a:ext cx="609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52162" y="2845328"/>
            <a:ext cx="609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80212" y="4002183"/>
            <a:ext cx="338049" cy="1260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35878" y="5023263"/>
            <a:ext cx="116377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31425" y="1771600"/>
            <a:ext cx="302031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05946" y="1773679"/>
            <a:ext cx="302031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00852" y="1773679"/>
            <a:ext cx="302031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62264" y="2904210"/>
            <a:ext cx="302031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39356" y="2866110"/>
            <a:ext cx="609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46731" y="2883428"/>
            <a:ext cx="302031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61662" y="2889661"/>
            <a:ext cx="302031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55776" y="1735579"/>
            <a:ext cx="609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460233" y="4038203"/>
            <a:ext cx="302031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20703" y="3975859"/>
            <a:ext cx="609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16361" y="4015344"/>
            <a:ext cx="302031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80860" y="3993870"/>
            <a:ext cx="609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17059" y="4016729"/>
            <a:ext cx="302031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07878" y="3977244"/>
            <a:ext cx="609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38176" y="5061363"/>
            <a:ext cx="302031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02678" y="5023263"/>
            <a:ext cx="609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09668" y="5061363"/>
            <a:ext cx="302031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6787" y="5023263"/>
            <a:ext cx="609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10746" y="5059284"/>
            <a:ext cx="302031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83825" y="1924000"/>
            <a:ext cx="302031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03078" y="5023263"/>
            <a:ext cx="6096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726575" y="1398914"/>
            <a:ext cx="4796443" cy="3682538"/>
          </a:xfrm>
          <a:custGeom>
            <a:avLst/>
            <a:gdLst>
              <a:gd name="connsiteX0" fmla="*/ 0 w 4796443"/>
              <a:gd name="connsiteY0" fmla="*/ 3682538 h 3682538"/>
              <a:gd name="connsiteX1" fmla="*/ 906087 w 4796443"/>
              <a:gd name="connsiteY1" fmla="*/ 2768138 h 3682538"/>
              <a:gd name="connsiteX2" fmla="*/ 1679170 w 4796443"/>
              <a:gd name="connsiteY2" fmla="*/ 2768138 h 3682538"/>
              <a:gd name="connsiteX3" fmla="*/ 3483032 w 4796443"/>
              <a:gd name="connsiteY3" fmla="*/ 523702 h 3682538"/>
              <a:gd name="connsiteX4" fmla="*/ 4281054 w 4796443"/>
              <a:gd name="connsiteY4" fmla="*/ 523702 h 3682538"/>
              <a:gd name="connsiteX5" fmla="*/ 4796443 w 4796443"/>
              <a:gd name="connsiteY5" fmla="*/ 0 h 368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443" h="3682538">
                <a:moveTo>
                  <a:pt x="0" y="3682538"/>
                </a:moveTo>
                <a:lnTo>
                  <a:pt x="906087" y="2768138"/>
                </a:lnTo>
                <a:lnTo>
                  <a:pt x="1679170" y="2768138"/>
                </a:lnTo>
                <a:lnTo>
                  <a:pt x="3483032" y="523702"/>
                </a:lnTo>
                <a:lnTo>
                  <a:pt x="4281054" y="523702"/>
                </a:lnTo>
                <a:lnTo>
                  <a:pt x="479644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523018" y="1164372"/>
            <a:ext cx="5371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Auto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20704" y="1080548"/>
            <a:ext cx="9033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Transit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29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7" y="221828"/>
            <a:ext cx="6180416" cy="6072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 Transit Only Phase</a:t>
            </a:r>
            <a:endParaRPr lang="en-US" dirty="0"/>
          </a:p>
        </p:txBody>
      </p:sp>
      <p:sp>
        <p:nvSpPr>
          <p:cNvPr id="4" name="Pie 3"/>
          <p:cNvSpPr/>
          <p:nvPr/>
        </p:nvSpPr>
        <p:spPr>
          <a:xfrm>
            <a:off x="2965450" y="2368550"/>
            <a:ext cx="3039001" cy="3039001"/>
          </a:xfrm>
          <a:prstGeom prst="pie">
            <a:avLst>
              <a:gd name="adj1" fmla="val 13488263"/>
              <a:gd name="adj2" fmla="val 15420570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 rot="6635031">
            <a:off x="2971934" y="2368379"/>
            <a:ext cx="3039001" cy="3039001"/>
          </a:xfrm>
          <a:prstGeom prst="pie">
            <a:avLst>
              <a:gd name="adj1" fmla="val 14974232"/>
              <a:gd name="adj2" fmla="val 18580632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413" y="1728892"/>
            <a:ext cx="1385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Min. Green=</a:t>
            </a:r>
          </a:p>
          <a:p>
            <a:r>
              <a:rPr lang="en-US" sz="1200" b="1" dirty="0" smtClean="0"/>
              <a:t> </a:t>
            </a:r>
          </a:p>
          <a:p>
            <a:r>
              <a:rPr lang="en-US" sz="1400" b="1" dirty="0" smtClean="0"/>
              <a:t>    Walk +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Pie 8"/>
          <p:cNvSpPr/>
          <p:nvPr/>
        </p:nvSpPr>
        <p:spPr>
          <a:xfrm>
            <a:off x="2972725" y="2369382"/>
            <a:ext cx="3039001" cy="3039001"/>
          </a:xfrm>
          <a:prstGeom prst="pie">
            <a:avLst>
              <a:gd name="adj1" fmla="val 16192641"/>
              <a:gd name="adj2" fmla="val 21588395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bwhite\Desktop\green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65" y="4564188"/>
            <a:ext cx="540457" cy="6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e 10"/>
          <p:cNvSpPr/>
          <p:nvPr/>
        </p:nvSpPr>
        <p:spPr>
          <a:xfrm>
            <a:off x="2972726" y="2369382"/>
            <a:ext cx="3039001" cy="3039001"/>
          </a:xfrm>
          <a:prstGeom prst="pie">
            <a:avLst>
              <a:gd name="adj1" fmla="val 8766118"/>
              <a:gd name="adj2" fmla="val 13490150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Pie 11"/>
          <p:cNvSpPr/>
          <p:nvPr/>
        </p:nvSpPr>
        <p:spPr>
          <a:xfrm rot="657852">
            <a:off x="2972726" y="2369382"/>
            <a:ext cx="3039001" cy="3039001"/>
          </a:xfrm>
          <a:prstGeom prst="pie">
            <a:avLst>
              <a:gd name="adj1" fmla="val 6424168"/>
              <a:gd name="adj2" fmla="val 7458758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2" descr="C:\Users\bwhite\Desktop\greenl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49" y="2991218"/>
            <a:ext cx="521292" cy="6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219200" y="3610264"/>
            <a:ext cx="1473480" cy="981999"/>
            <a:chOff x="1633878" y="3368549"/>
            <a:chExt cx="1473480" cy="981999"/>
          </a:xfrm>
        </p:grpSpPr>
        <p:sp>
          <p:nvSpPr>
            <p:cNvPr id="16" name="Up-Down Arrow 15"/>
            <p:cNvSpPr/>
            <p:nvPr/>
          </p:nvSpPr>
          <p:spPr>
            <a:xfrm>
              <a:off x="2194710" y="3368549"/>
              <a:ext cx="152400" cy="436965"/>
            </a:xfrm>
            <a:prstGeom prst="upDownArrow">
              <a:avLst/>
            </a:prstGeom>
            <a:solidFill>
              <a:schemeClr val="tx1"/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33878" y="3704217"/>
              <a:ext cx="14734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Side Street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Phase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89178" y="2924082"/>
            <a:ext cx="1572866" cy="1249456"/>
            <a:chOff x="5303343" y="2052914"/>
            <a:chExt cx="1572866" cy="1249456"/>
          </a:xfrm>
        </p:grpSpPr>
        <p:sp>
          <p:nvSpPr>
            <p:cNvPr id="19" name="Up-Down Arrow 18"/>
            <p:cNvSpPr/>
            <p:nvPr/>
          </p:nvSpPr>
          <p:spPr>
            <a:xfrm>
              <a:off x="5976965" y="2052914"/>
              <a:ext cx="152400" cy="436965"/>
            </a:xfrm>
            <a:prstGeom prst="up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03343" y="2656039"/>
              <a:ext cx="1572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Main Street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Phase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Arc 25"/>
          <p:cNvSpPr/>
          <p:nvPr/>
        </p:nvSpPr>
        <p:spPr>
          <a:xfrm rot="12155521">
            <a:off x="2662686" y="2052914"/>
            <a:ext cx="3657600" cy="3657600"/>
          </a:xfrm>
          <a:prstGeom prst="arc">
            <a:avLst>
              <a:gd name="adj1" fmla="val 16547056"/>
              <a:gd name="adj2" fmla="val 17472116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486249" y="3888883"/>
            <a:ext cx="1828800" cy="0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42767" y="4095104"/>
            <a:ext cx="166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Min. Green Met</a:t>
            </a:r>
            <a:endParaRPr lang="en-US" sz="1400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6265069" y="3907631"/>
            <a:ext cx="380079" cy="3270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8900000" flipV="1">
            <a:off x="3852526" y="2335976"/>
            <a:ext cx="0" cy="1828800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e 31"/>
          <p:cNvSpPr/>
          <p:nvPr/>
        </p:nvSpPr>
        <p:spPr>
          <a:xfrm>
            <a:off x="2972725" y="2369383"/>
            <a:ext cx="3039001" cy="3039001"/>
          </a:xfrm>
          <a:prstGeom prst="pie">
            <a:avLst>
              <a:gd name="adj1" fmla="val 15407530"/>
              <a:gd name="adj2" fmla="val 1591363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Pie 32"/>
          <p:cNvSpPr/>
          <p:nvPr/>
        </p:nvSpPr>
        <p:spPr>
          <a:xfrm>
            <a:off x="2972725" y="2369383"/>
            <a:ext cx="3039001" cy="3039001"/>
          </a:xfrm>
          <a:prstGeom prst="pie">
            <a:avLst>
              <a:gd name="adj1" fmla="val 15905704"/>
              <a:gd name="adj2" fmla="val 16212063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Pie 33"/>
          <p:cNvSpPr/>
          <p:nvPr/>
        </p:nvSpPr>
        <p:spPr>
          <a:xfrm rot="14130075">
            <a:off x="2974369" y="2367000"/>
            <a:ext cx="3039001" cy="3039001"/>
          </a:xfrm>
          <a:prstGeom prst="pie">
            <a:avLst>
              <a:gd name="adj1" fmla="val 15905704"/>
              <a:gd name="adj2" fmla="val 16212063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Pie 34"/>
          <p:cNvSpPr/>
          <p:nvPr/>
        </p:nvSpPr>
        <p:spPr>
          <a:xfrm rot="9876504">
            <a:off x="2973203" y="2368379"/>
            <a:ext cx="3039001" cy="3039001"/>
          </a:xfrm>
          <a:prstGeom prst="pie">
            <a:avLst>
              <a:gd name="adj1" fmla="val 15905704"/>
              <a:gd name="adj2" fmla="val 16212063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Pie 35"/>
          <p:cNvSpPr/>
          <p:nvPr/>
        </p:nvSpPr>
        <p:spPr>
          <a:xfrm rot="14133735">
            <a:off x="2974368" y="2368380"/>
            <a:ext cx="3039001" cy="3039001"/>
          </a:xfrm>
          <a:prstGeom prst="pie">
            <a:avLst>
              <a:gd name="adj1" fmla="val 15600332"/>
              <a:gd name="adj2" fmla="val 1591363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Pie 36"/>
          <p:cNvSpPr/>
          <p:nvPr/>
        </p:nvSpPr>
        <p:spPr>
          <a:xfrm rot="9895912">
            <a:off x="2971986" y="2368380"/>
            <a:ext cx="3039001" cy="3039001"/>
          </a:xfrm>
          <a:prstGeom prst="pie">
            <a:avLst>
              <a:gd name="adj1" fmla="val 15318542"/>
              <a:gd name="adj2" fmla="val 1591363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8" name="Picture 2" descr="C:\Documents and Settings\briniker.SWAI\My Documents\Downloads\FDW ha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70" y="2632319"/>
            <a:ext cx="259030" cy="3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bwhite\Desktop\imagesCARNV91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8635" r="52122" b="30391"/>
          <a:stretch/>
        </p:blipFill>
        <p:spPr bwMode="auto">
          <a:xfrm>
            <a:off x="5249792" y="2110587"/>
            <a:ext cx="207743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Documents and Settings\briniker.SWAI\My Documents\Downloads\FDW ha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75" y="3291772"/>
            <a:ext cx="259030" cy="3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bwhite\Desktop\imagesCARNV91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8635" r="52122" b="30391"/>
          <a:stretch/>
        </p:blipFill>
        <p:spPr bwMode="auto">
          <a:xfrm>
            <a:off x="2618235" y="3835400"/>
            <a:ext cx="207743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Connector 41"/>
          <p:cNvCxnSpPr/>
          <p:nvPr/>
        </p:nvCxnSpPr>
        <p:spPr>
          <a:xfrm flipH="1">
            <a:off x="3062677" y="3874094"/>
            <a:ext cx="1428811" cy="271720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491486" y="1774031"/>
            <a:ext cx="1933" cy="212292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932432" y="3881714"/>
            <a:ext cx="2559054" cy="176343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14151633">
            <a:off x="2665069" y="2052914"/>
            <a:ext cx="3657600" cy="3657600"/>
          </a:xfrm>
          <a:prstGeom prst="arc">
            <a:avLst>
              <a:gd name="adj1" fmla="val 16155985"/>
              <a:gd name="adj2" fmla="val 17472116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Arc 45"/>
          <p:cNvSpPr/>
          <p:nvPr/>
        </p:nvSpPr>
        <p:spPr>
          <a:xfrm>
            <a:off x="2665069" y="2045294"/>
            <a:ext cx="3657600" cy="3657600"/>
          </a:xfrm>
          <a:prstGeom prst="arc">
            <a:avLst>
              <a:gd name="adj1" fmla="val 16188156"/>
              <a:gd name="adj2" fmla="val 17472116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671104" y="2339782"/>
            <a:ext cx="1322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Don’t Walk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558549" y="1940220"/>
            <a:ext cx="136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Min. Green Met</a:t>
            </a:r>
            <a:endParaRPr lang="en-US" sz="1400" b="1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861455" y="2094109"/>
            <a:ext cx="402445" cy="5534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634687" y="566107"/>
            <a:ext cx="2341003" cy="16714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7222701" y="1111685"/>
            <a:ext cx="0" cy="58404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114655" y="1111685"/>
            <a:ext cx="0" cy="58404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555272" y="1111685"/>
            <a:ext cx="0" cy="58404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447226" y="1111685"/>
            <a:ext cx="0" cy="58404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330748" y="898720"/>
            <a:ext cx="9814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314478" y="1002678"/>
            <a:ext cx="10330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288682" y="1765039"/>
            <a:ext cx="10330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333382" y="1858046"/>
            <a:ext cx="9814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650956" y="1398121"/>
            <a:ext cx="46369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555272" y="1382546"/>
            <a:ext cx="40017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906994" y="563140"/>
            <a:ext cx="0" cy="33762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773862" y="1865141"/>
            <a:ext cx="0" cy="37023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582855" y="535582"/>
            <a:ext cx="0" cy="30816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8087071" y="552192"/>
            <a:ext cx="0" cy="33558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582855" y="1879945"/>
            <a:ext cx="0" cy="370233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8087071" y="1920977"/>
            <a:ext cx="0" cy="32920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314478" y="829055"/>
            <a:ext cx="459384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906994" y="1920977"/>
            <a:ext cx="459384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042624" y="1413153"/>
            <a:ext cx="0" cy="17862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627303" y="1203925"/>
            <a:ext cx="0" cy="17862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Snip Single Corner Rectangle 77"/>
          <p:cNvSpPr/>
          <p:nvPr/>
        </p:nvSpPr>
        <p:spPr>
          <a:xfrm>
            <a:off x="6637310" y="1605491"/>
            <a:ext cx="684293" cy="631868"/>
          </a:xfrm>
          <a:prstGeom prst="snip1Rect">
            <a:avLst>
              <a:gd name="adj" fmla="val 211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Snip Single Corner Rectangle 78"/>
          <p:cNvSpPr/>
          <p:nvPr/>
        </p:nvSpPr>
        <p:spPr>
          <a:xfrm rot="10800000">
            <a:off x="8312168" y="557240"/>
            <a:ext cx="684293" cy="670680"/>
          </a:xfrm>
          <a:prstGeom prst="snip1Rect">
            <a:avLst>
              <a:gd name="adj" fmla="val 211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Snip Single Corner Rectangle 79"/>
          <p:cNvSpPr/>
          <p:nvPr/>
        </p:nvSpPr>
        <p:spPr>
          <a:xfrm rot="5400000">
            <a:off x="6637015" y="552478"/>
            <a:ext cx="671094" cy="679791"/>
          </a:xfrm>
          <a:prstGeom prst="snip1Rect">
            <a:avLst>
              <a:gd name="adj" fmla="val 211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Snip Single Corner Rectangle 80"/>
          <p:cNvSpPr/>
          <p:nvPr/>
        </p:nvSpPr>
        <p:spPr>
          <a:xfrm rot="16200000">
            <a:off x="8305721" y="1554565"/>
            <a:ext cx="674678" cy="679791"/>
          </a:xfrm>
          <a:prstGeom prst="snip1Rect">
            <a:avLst>
              <a:gd name="adj" fmla="val 211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2" name="Picture 5" descr="C:\Users\bwhite\Desktop\traffic-sig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886" y="1179602"/>
            <a:ext cx="170969" cy="24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Down Arrow 82"/>
          <p:cNvSpPr/>
          <p:nvPr/>
        </p:nvSpPr>
        <p:spPr>
          <a:xfrm rot="10800000">
            <a:off x="6757000" y="606430"/>
            <a:ext cx="185580" cy="202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755621" y="800067"/>
            <a:ext cx="178957" cy="167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7906994" y="1867190"/>
            <a:ext cx="0" cy="37023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721652" y="1581189"/>
            <a:ext cx="166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‘Slack Time’</a:t>
            </a:r>
            <a:endParaRPr lang="en-US" sz="1400" b="1" dirty="0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3406954" y="1970477"/>
            <a:ext cx="327268" cy="4663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8157541" y="1134045"/>
            <a:ext cx="158118" cy="318381"/>
            <a:chOff x="1007886" y="183310"/>
            <a:chExt cx="2952750" cy="6050274"/>
          </a:xfrm>
        </p:grpSpPr>
        <p:pic>
          <p:nvPicPr>
            <p:cNvPr id="112" name="Picture 2" descr="http://www.wsdot.wa.gov/NR/rdonlyres/8C9F982D-FAE9-4A3F-A670-16C6B6A4A344/28734/i405_TDM_icon_transit8.gi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886" y="183310"/>
              <a:ext cx="2952750" cy="295275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" descr="http://www.wsdot.wa.gov/NR/rdonlyres/8C9F982D-FAE9-4A3F-A670-16C6B6A4A344/28734/i405_TDM_icon_transit8.gi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886" y="3280833"/>
              <a:ext cx="2952750" cy="295275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002516" y="5449909"/>
            <a:ext cx="1325106" cy="1050788"/>
            <a:chOff x="2002516" y="5449909"/>
            <a:chExt cx="1325106" cy="1050788"/>
          </a:xfrm>
        </p:grpSpPr>
        <p:grpSp>
          <p:nvGrpSpPr>
            <p:cNvPr id="98" name="Group 97"/>
            <p:cNvGrpSpPr/>
            <p:nvPr/>
          </p:nvGrpSpPr>
          <p:grpSpPr>
            <a:xfrm>
              <a:off x="2002516" y="5449909"/>
              <a:ext cx="1325106" cy="1050788"/>
              <a:chOff x="5404945" y="2036448"/>
              <a:chExt cx="1325106" cy="1050788"/>
            </a:xfrm>
          </p:grpSpPr>
          <p:sp>
            <p:nvSpPr>
              <p:cNvPr id="99" name="Up-Down Arrow 98"/>
              <p:cNvSpPr/>
              <p:nvPr/>
            </p:nvSpPr>
            <p:spPr>
              <a:xfrm>
                <a:off x="6207006" y="2036448"/>
                <a:ext cx="152400" cy="436965"/>
              </a:xfrm>
              <a:prstGeom prst="up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404945" y="2440905"/>
                <a:ext cx="13251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Transit Only</a:t>
                </a:r>
              </a:p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Phase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5" name="Picture 2" descr="http://www.wsdot.wa.gov/NR/rdonlyres/8C9F982D-FAE9-4A3F-A670-16C6B6A4A344/28734/i405_TDM_icon_transit8.gi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528" y="5575262"/>
              <a:ext cx="176725" cy="16404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3" name="Bent Arrow 122"/>
          <p:cNvSpPr/>
          <p:nvPr/>
        </p:nvSpPr>
        <p:spPr>
          <a:xfrm flipH="1">
            <a:off x="7805188" y="1887366"/>
            <a:ext cx="71888" cy="87593"/>
          </a:xfrm>
          <a:prstGeom prst="bentArrow">
            <a:avLst>
              <a:gd name="adj1" fmla="val 34381"/>
              <a:gd name="adj2" fmla="val 50000"/>
              <a:gd name="adj3" fmla="val 35984"/>
              <a:gd name="adj4" fmla="val 449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6" name="Bent Arrow 125"/>
          <p:cNvSpPr/>
          <p:nvPr/>
        </p:nvSpPr>
        <p:spPr>
          <a:xfrm rot="10800000" flipH="1">
            <a:off x="7821458" y="791006"/>
            <a:ext cx="71888" cy="87593"/>
          </a:xfrm>
          <a:prstGeom prst="bentArrow">
            <a:avLst>
              <a:gd name="adj1" fmla="val 34381"/>
              <a:gd name="adj2" fmla="val 50000"/>
              <a:gd name="adj3" fmla="val 35984"/>
              <a:gd name="adj4" fmla="val 449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6693408" y="546132"/>
            <a:ext cx="2093976" cy="1689242"/>
            <a:chOff x="4727484" y="253447"/>
            <a:chExt cx="2093976" cy="1689242"/>
          </a:xfrm>
        </p:grpSpPr>
        <p:sp>
          <p:nvSpPr>
            <p:cNvPr id="108" name="TextBox 107"/>
            <p:cNvSpPr txBox="1"/>
            <p:nvPr/>
          </p:nvSpPr>
          <p:spPr>
            <a:xfrm rot="19111802">
              <a:off x="5354370" y="948769"/>
              <a:ext cx="9476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Exclusive Lane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09" name="Right Arrow 108"/>
            <p:cNvSpPr/>
            <p:nvPr/>
          </p:nvSpPr>
          <p:spPr>
            <a:xfrm rot="19111802">
              <a:off x="6123400" y="717538"/>
              <a:ext cx="138971" cy="7769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ight Arrow 109"/>
            <p:cNvSpPr/>
            <p:nvPr/>
          </p:nvSpPr>
          <p:spPr>
            <a:xfrm rot="8311802" flipV="1">
              <a:off x="5391209" y="1356166"/>
              <a:ext cx="138971" cy="7769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6249084" y="273422"/>
              <a:ext cx="572376" cy="5125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6160920" y="253447"/>
              <a:ext cx="489664" cy="4327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4727484" y="1324844"/>
              <a:ext cx="710827" cy="61427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4957105" y="1426549"/>
              <a:ext cx="584007" cy="5161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 flipV="1">
            <a:off x="7773862" y="552192"/>
            <a:ext cx="0" cy="34857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Pie 147"/>
          <p:cNvSpPr/>
          <p:nvPr/>
        </p:nvSpPr>
        <p:spPr>
          <a:xfrm rot="19955663">
            <a:off x="2972726" y="2369382"/>
            <a:ext cx="3039001" cy="3039001"/>
          </a:xfrm>
          <a:prstGeom prst="pie">
            <a:avLst>
              <a:gd name="adj1" fmla="val 6123894"/>
              <a:gd name="adj2" fmla="val 8096953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Pie 148"/>
          <p:cNvSpPr/>
          <p:nvPr/>
        </p:nvSpPr>
        <p:spPr>
          <a:xfrm rot="12422510">
            <a:off x="2961669" y="2354300"/>
            <a:ext cx="3039001" cy="3039001"/>
          </a:xfrm>
          <a:prstGeom prst="pie">
            <a:avLst>
              <a:gd name="adj1" fmla="val 15905704"/>
              <a:gd name="adj2" fmla="val 16212063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Pie 149"/>
          <p:cNvSpPr/>
          <p:nvPr/>
        </p:nvSpPr>
        <p:spPr>
          <a:xfrm rot="12454797">
            <a:off x="2974368" y="2355680"/>
            <a:ext cx="3039001" cy="3039001"/>
          </a:xfrm>
          <a:prstGeom prst="pie">
            <a:avLst>
              <a:gd name="adj1" fmla="val 15600332"/>
              <a:gd name="adj2" fmla="val 1591363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>
            <a:off x="4499106" y="3907631"/>
            <a:ext cx="750686" cy="268366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Picture 4" descr="C:\Users\bwhite\Desktop\left-turn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7" r="17647"/>
          <a:stretch/>
        </p:blipFill>
        <p:spPr bwMode="auto">
          <a:xfrm>
            <a:off x="3749696" y="5565781"/>
            <a:ext cx="245828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5" name="Group 154"/>
          <p:cNvGrpSpPr/>
          <p:nvPr/>
        </p:nvGrpSpPr>
        <p:grpSpPr>
          <a:xfrm>
            <a:off x="3271508" y="5854366"/>
            <a:ext cx="2105063" cy="869651"/>
            <a:chOff x="3173401" y="5526663"/>
            <a:chExt cx="2105063" cy="869651"/>
          </a:xfrm>
        </p:grpSpPr>
        <p:grpSp>
          <p:nvGrpSpPr>
            <p:cNvPr id="156" name="Group 155"/>
            <p:cNvGrpSpPr/>
            <p:nvPr/>
          </p:nvGrpSpPr>
          <p:grpSpPr>
            <a:xfrm>
              <a:off x="4325712" y="5526663"/>
              <a:ext cx="398179" cy="609599"/>
              <a:chOff x="3094155" y="5581628"/>
              <a:chExt cx="398179" cy="609599"/>
            </a:xfrm>
          </p:grpSpPr>
          <p:sp>
            <p:nvSpPr>
              <p:cNvPr id="158" name="Bent Arrow 157"/>
              <p:cNvSpPr/>
              <p:nvPr/>
            </p:nvSpPr>
            <p:spPr>
              <a:xfrm flipH="1">
                <a:off x="3170355" y="5581628"/>
                <a:ext cx="321979" cy="361418"/>
              </a:xfrm>
              <a:prstGeom prst="ben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Bent Arrow 158"/>
              <p:cNvSpPr/>
              <p:nvPr/>
            </p:nvSpPr>
            <p:spPr>
              <a:xfrm rot="10800000" flipH="1">
                <a:off x="3094155" y="5835949"/>
                <a:ext cx="316509" cy="355278"/>
              </a:xfrm>
              <a:prstGeom prst="ben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7" name="TextBox 156"/>
            <p:cNvSpPr txBox="1"/>
            <p:nvPr/>
          </p:nvSpPr>
          <p:spPr>
            <a:xfrm>
              <a:off x="3173401" y="6026982"/>
              <a:ext cx="2105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Left-Turn Phase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0" name="Arc 159"/>
          <p:cNvSpPr/>
          <p:nvPr/>
        </p:nvSpPr>
        <p:spPr>
          <a:xfrm rot="9541101">
            <a:off x="2662686" y="2042468"/>
            <a:ext cx="3657600" cy="3657600"/>
          </a:xfrm>
          <a:prstGeom prst="arc">
            <a:avLst>
              <a:gd name="adj1" fmla="val 16547056"/>
              <a:gd name="adj2" fmla="val 17472116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6525378" y="5949577"/>
            <a:ext cx="1500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Crossing ROW</a:t>
            </a:r>
          </a:p>
          <a:p>
            <a:r>
              <a:rPr lang="en-US" dirty="0" smtClean="0"/>
              <a:t>Queue Jumps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7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25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5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75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5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3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3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3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3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5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5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9" grpId="0" animBg="1"/>
      <p:bldP spid="11" grpId="0" animBg="1"/>
      <p:bldP spid="12" grpId="0" animBg="1"/>
      <p:bldP spid="26" grpId="0" animBg="1"/>
      <p:bldP spid="29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5" grpId="0" animBg="1"/>
      <p:bldP spid="46" grpId="0" animBg="1"/>
      <p:bldP spid="47" grpId="0"/>
      <p:bldP spid="48" grpId="0"/>
      <p:bldP spid="85" grpId="0"/>
      <p:bldP spid="148" grpId="0" animBg="1"/>
      <p:bldP spid="149" grpId="0" animBg="1"/>
      <p:bldP spid="150" grpId="0" animBg="1"/>
      <p:bldP spid="1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47638"/>
            <a:ext cx="8420793" cy="10334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Transit Priority Treatment</a:t>
            </a:r>
            <a:br>
              <a:rPr lang="en-US" sz="3600" dirty="0" smtClean="0"/>
            </a:br>
            <a:r>
              <a:rPr lang="en-US" sz="3600" dirty="0" smtClean="0"/>
              <a:t> versus Signal Operations</a:t>
            </a:r>
            <a:endParaRPr lang="en-US" sz="36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73012"/>
            <a:ext cx="8263225" cy="543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5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47638"/>
            <a:ext cx="8420793" cy="10334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Other Characteristics </a:t>
            </a:r>
            <a:br>
              <a:rPr lang="en-US" sz="3600" dirty="0" smtClean="0"/>
            </a:br>
            <a:r>
              <a:rPr lang="en-US" sz="3600" dirty="0" smtClean="0"/>
              <a:t>Impacting TSP and Signal Operations</a:t>
            </a:r>
            <a:endParaRPr lang="en-US" sz="36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" y="1117600"/>
            <a:ext cx="7998412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1" y="4254500"/>
            <a:ext cx="684264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4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RTS Corridors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Proposed ROW Treatments &amp;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0"/>
            <a:ext cx="8483600" cy="4525963"/>
          </a:xfrm>
        </p:spPr>
        <p:txBody>
          <a:bodyPr/>
          <a:lstStyle/>
          <a:p>
            <a:r>
              <a:rPr lang="en-US" dirty="0" smtClean="0"/>
              <a:t>See Handout</a:t>
            </a:r>
          </a:p>
          <a:p>
            <a:r>
              <a:rPr lang="en-US" dirty="0" smtClean="0"/>
              <a:t>Potential Corridors by # signals, RTS ROW type, stations, General traffic LOS, Major cross streets, etc.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the System Evolve?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312817"/>
            <a:ext cx="8229600" cy="51271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US DOT Connected Vehicle Program</a:t>
            </a:r>
          </a:p>
          <a:p>
            <a:pPr lvl="1"/>
            <a:r>
              <a:rPr lang="en-US" dirty="0" smtClean="0"/>
              <a:t>DSRC real time short range communications between vehicles and/or roadside</a:t>
            </a:r>
          </a:p>
          <a:p>
            <a:pPr lvl="1"/>
            <a:r>
              <a:rPr lang="en-US" dirty="0" smtClean="0"/>
              <a:t>Transit vehicles can be “aware” of each other, and downstream or cross-street conditions</a:t>
            </a:r>
          </a:p>
          <a:p>
            <a:pPr lvl="1"/>
            <a:r>
              <a:rPr lang="en-US" dirty="0" smtClean="0"/>
              <a:t>Smart vehicles with real time information</a:t>
            </a:r>
          </a:p>
          <a:p>
            <a:pPr lvl="1"/>
            <a:r>
              <a:rPr lang="en-US" dirty="0" smtClean="0"/>
              <a:t>Developing applications and conducting pilots now</a:t>
            </a:r>
          </a:p>
          <a:p>
            <a:r>
              <a:rPr lang="en-US" dirty="0" smtClean="0"/>
              <a:t>New System Components </a:t>
            </a:r>
          </a:p>
          <a:p>
            <a:pPr lvl="1"/>
            <a:r>
              <a:rPr lang="en-US" dirty="0" smtClean="0"/>
              <a:t>Priority Request Generators and Servers to address multiple simultaneous requests</a:t>
            </a:r>
          </a:p>
          <a:p>
            <a:pPr lvl="1"/>
            <a:r>
              <a:rPr lang="en-US" dirty="0" smtClean="0"/>
              <a:t>Automatic Passenger Counters</a:t>
            </a:r>
          </a:p>
          <a:p>
            <a:pPr lvl="1"/>
            <a:r>
              <a:rPr lang="en-US" dirty="0" smtClean="0"/>
              <a:t>Predictive and coordinated priority progression (along a corridor)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5724" y="3048000"/>
            <a:ext cx="4953000" cy="36754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Pie 3"/>
          <p:cNvSpPr/>
          <p:nvPr/>
        </p:nvSpPr>
        <p:spPr>
          <a:xfrm>
            <a:off x="5486400" y="1539601"/>
            <a:ext cx="3039001" cy="3039001"/>
          </a:xfrm>
          <a:prstGeom prst="pie">
            <a:avLst>
              <a:gd name="adj1" fmla="val 16200000"/>
              <a:gd name="adj2" fmla="val 620828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8583601" y="1723434"/>
            <a:ext cx="152400" cy="436965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bwhite\Desktop\green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14" y="2721603"/>
            <a:ext cx="362671" cy="4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white\Desktop\imagesCARNV91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15815" r="10526" b="18375"/>
          <a:stretch/>
        </p:blipFill>
        <p:spPr bwMode="auto">
          <a:xfrm>
            <a:off x="7543800" y="2325843"/>
            <a:ext cx="413485" cy="34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e 13"/>
          <p:cNvSpPr/>
          <p:nvPr/>
        </p:nvSpPr>
        <p:spPr>
          <a:xfrm>
            <a:off x="5486401" y="1539601"/>
            <a:ext cx="3039001" cy="3039001"/>
          </a:xfrm>
          <a:prstGeom prst="pie">
            <a:avLst>
              <a:gd name="adj1" fmla="val 9308868"/>
              <a:gd name="adj2" fmla="val 1618362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5486401" y="1539601"/>
            <a:ext cx="3039001" cy="3039001"/>
          </a:xfrm>
          <a:prstGeom prst="pie">
            <a:avLst>
              <a:gd name="adj1" fmla="val 6215271"/>
              <a:gd name="adj2" fmla="val 863109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Up-Down Arrow 16"/>
          <p:cNvSpPr/>
          <p:nvPr/>
        </p:nvSpPr>
        <p:spPr>
          <a:xfrm>
            <a:off x="2467750" y="4267200"/>
            <a:ext cx="242923" cy="609600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2302382" y="4457700"/>
            <a:ext cx="573657" cy="22860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10800000" flipH="1">
            <a:off x="2514601" y="3505200"/>
            <a:ext cx="163839" cy="183907"/>
          </a:xfrm>
          <a:prstGeom prst="ben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flipH="1">
            <a:off x="5715001" y="4191000"/>
            <a:ext cx="321979" cy="361418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0800000" flipH="1">
            <a:off x="5638801" y="4445321"/>
            <a:ext cx="316509" cy="355278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bwhite\Desktop\left-tur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7" r="17647"/>
          <a:stretch/>
        </p:blipFill>
        <p:spPr bwMode="auto">
          <a:xfrm>
            <a:off x="6400800" y="3656810"/>
            <a:ext cx="152081" cy="45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bwhite\Desktop\greenl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06" y="2278952"/>
            <a:ext cx="364845" cy="42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bwhite\Desktop\imagesCARNV91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15815" r="10526" b="18375"/>
          <a:stretch/>
        </p:blipFill>
        <p:spPr bwMode="auto">
          <a:xfrm>
            <a:off x="6265144" y="2368057"/>
            <a:ext cx="380123" cy="31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Up-Down Arrow 22"/>
          <p:cNvSpPr/>
          <p:nvPr/>
        </p:nvSpPr>
        <p:spPr>
          <a:xfrm>
            <a:off x="5638800" y="1322670"/>
            <a:ext cx="152400" cy="436965"/>
          </a:xfrm>
          <a:prstGeom prst="upDownArrow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Pie 23"/>
          <p:cNvSpPr/>
          <p:nvPr/>
        </p:nvSpPr>
        <p:spPr>
          <a:xfrm>
            <a:off x="5486400" y="1539602"/>
            <a:ext cx="3039001" cy="3039001"/>
          </a:xfrm>
          <a:prstGeom prst="pie">
            <a:avLst>
              <a:gd name="adj1" fmla="val 8627630"/>
              <a:gd name="adj2" fmla="val 909218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/>
          <p:nvPr/>
        </p:nvSpPr>
        <p:spPr>
          <a:xfrm>
            <a:off x="5486400" y="1539602"/>
            <a:ext cx="3039001" cy="3039001"/>
          </a:xfrm>
          <a:prstGeom prst="pie">
            <a:avLst>
              <a:gd name="adj1" fmla="val 9095351"/>
              <a:gd name="adj2" fmla="val 93092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>
            <a:off x="5486400" y="1539602"/>
            <a:ext cx="3039001" cy="3039001"/>
          </a:xfrm>
          <a:prstGeom prst="pie">
            <a:avLst>
              <a:gd name="adj1" fmla="val 15521649"/>
              <a:gd name="adj2" fmla="val 160023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>
            <a:off x="5486400" y="1539602"/>
            <a:ext cx="3039001" cy="3039001"/>
          </a:xfrm>
          <a:prstGeom prst="pie">
            <a:avLst>
              <a:gd name="adj1" fmla="val 16005974"/>
              <a:gd name="adj2" fmla="val 1619182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Pie 29"/>
          <p:cNvSpPr/>
          <p:nvPr/>
        </p:nvSpPr>
        <p:spPr>
          <a:xfrm>
            <a:off x="5486400" y="1539602"/>
            <a:ext cx="3039001" cy="3039001"/>
          </a:xfrm>
          <a:prstGeom prst="pie">
            <a:avLst>
              <a:gd name="adj1" fmla="val 5719443"/>
              <a:gd name="adj2" fmla="val 60890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>
            <a:off x="5486400" y="1539602"/>
            <a:ext cx="3039001" cy="3039001"/>
          </a:xfrm>
          <a:prstGeom prst="pie">
            <a:avLst>
              <a:gd name="adj1" fmla="val 6074174"/>
              <a:gd name="adj2" fmla="val 621742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605135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1 Cycle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162747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278801" y="208467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486400" y="473606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76200" y="533400"/>
            <a:ext cx="45720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Traffic Signals 101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406" y="1363033"/>
            <a:ext cx="5002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 </a:t>
            </a:r>
            <a:r>
              <a:rPr lang="en-US" sz="1600" i="1" dirty="0" smtClean="0"/>
              <a:t>Cycle</a:t>
            </a:r>
            <a:r>
              <a:rPr lang="en-US" sz="1600" dirty="0" smtClean="0"/>
              <a:t> consists of multiple </a:t>
            </a:r>
            <a:r>
              <a:rPr lang="en-US" sz="1600" i="1" dirty="0" smtClean="0"/>
              <a:t>Phases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Phases allocate time to movements competing for shared right-of-way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Phase Length is </a:t>
            </a:r>
            <a:r>
              <a:rPr lang="en-US" sz="1600" dirty="0"/>
              <a:t>a function of </a:t>
            </a:r>
            <a:r>
              <a:rPr lang="en-US" sz="1600" dirty="0" smtClean="0"/>
              <a:t>geometry, and vehicle and pedestrian volumes (demand)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12142" y="5257800"/>
            <a:ext cx="3831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Cycle length is sensitive to many factors including </a:t>
            </a:r>
            <a:r>
              <a:rPr lang="en-US" sz="1600" dirty="0"/>
              <a:t>coordination with adjacent </a:t>
            </a:r>
            <a:r>
              <a:rPr lang="en-US" sz="1600" dirty="0" smtClean="0"/>
              <a:t>signals; time </a:t>
            </a:r>
            <a:r>
              <a:rPr lang="en-US" sz="1600" dirty="0"/>
              <a:t>of </a:t>
            </a:r>
            <a:r>
              <a:rPr lang="en-US" sz="1600" dirty="0" smtClean="0"/>
              <a:t>day; volume demand, and vehicle detection (e.g. loops)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552881" y="3059102"/>
            <a:ext cx="453020" cy="188290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334001" y="3059102"/>
            <a:ext cx="1671900" cy="7665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6980491" y="1082402"/>
            <a:ext cx="29909" cy="19767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295400" y="4278302"/>
            <a:ext cx="0" cy="12842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066800" y="4278302"/>
            <a:ext cx="0" cy="12842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14800" y="4278302"/>
            <a:ext cx="0" cy="12842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86200" y="4278302"/>
            <a:ext cx="0" cy="12842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524000" y="3810000"/>
            <a:ext cx="20764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489578" y="4038600"/>
            <a:ext cx="218560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434999" y="5715000"/>
            <a:ext cx="218560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529573" y="5919519"/>
            <a:ext cx="20764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5724" y="4908162"/>
            <a:ext cx="98107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114800" y="4873915"/>
            <a:ext cx="8466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743200" y="3072074"/>
            <a:ext cx="0" cy="74242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461524" y="3048000"/>
            <a:ext cx="0" cy="7665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743200" y="5919519"/>
            <a:ext cx="0" cy="81412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461524" y="5935121"/>
            <a:ext cx="0" cy="81412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57400" y="3011476"/>
            <a:ext cx="0" cy="67763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124200" y="3048000"/>
            <a:ext cx="0" cy="73792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2057400" y="5967674"/>
            <a:ext cx="0" cy="81412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124200" y="6057900"/>
            <a:ext cx="0" cy="7239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/>
          <p:nvPr/>
        </p:nvSpPr>
        <p:spPr>
          <a:xfrm rot="21224081">
            <a:off x="6582235" y="1248235"/>
            <a:ext cx="914400" cy="914400"/>
          </a:xfrm>
          <a:prstGeom prst="arc">
            <a:avLst>
              <a:gd name="adj1" fmla="val 16200000"/>
              <a:gd name="adj2" fmla="val 17967219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Arc 85"/>
          <p:cNvSpPr/>
          <p:nvPr/>
        </p:nvSpPr>
        <p:spPr>
          <a:xfrm rot="14033231">
            <a:off x="5287016" y="3077216"/>
            <a:ext cx="914400" cy="914400"/>
          </a:xfrm>
          <a:prstGeom prst="arc">
            <a:avLst>
              <a:gd name="adj1" fmla="val 16200000"/>
              <a:gd name="adj2" fmla="val 17967219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Arc 86"/>
          <p:cNvSpPr/>
          <p:nvPr/>
        </p:nvSpPr>
        <p:spPr>
          <a:xfrm rot="11332550">
            <a:off x="6188067" y="3944053"/>
            <a:ext cx="914400" cy="914400"/>
          </a:xfrm>
          <a:prstGeom prst="arc">
            <a:avLst>
              <a:gd name="adj1" fmla="val 16200000"/>
              <a:gd name="adj2" fmla="val 17967219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Bent Arrow 89"/>
          <p:cNvSpPr/>
          <p:nvPr/>
        </p:nvSpPr>
        <p:spPr>
          <a:xfrm flipH="1">
            <a:off x="2503161" y="6019800"/>
            <a:ext cx="163839" cy="183907"/>
          </a:xfrm>
          <a:prstGeom prst="ben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1489578" y="3656810"/>
            <a:ext cx="97194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743200" y="6057900"/>
            <a:ext cx="97194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914400" y="4941218"/>
            <a:ext cx="0" cy="39278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267200" y="4481133"/>
            <a:ext cx="0" cy="39278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nip Single Corner Rectangle 50"/>
          <p:cNvSpPr/>
          <p:nvPr/>
        </p:nvSpPr>
        <p:spPr>
          <a:xfrm>
            <a:off x="76200" y="5334000"/>
            <a:ext cx="1447800" cy="1389452"/>
          </a:xfrm>
          <a:prstGeom prst="snip1Rect">
            <a:avLst>
              <a:gd name="adj" fmla="val 211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Snip Single Corner Rectangle 54"/>
          <p:cNvSpPr/>
          <p:nvPr/>
        </p:nvSpPr>
        <p:spPr>
          <a:xfrm rot="10800000">
            <a:off x="3600450" y="3059102"/>
            <a:ext cx="1447800" cy="1474798"/>
          </a:xfrm>
          <a:prstGeom prst="snip1Rect">
            <a:avLst>
              <a:gd name="adj" fmla="val 211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Snip Single Corner Rectangle 55"/>
          <p:cNvSpPr/>
          <p:nvPr/>
        </p:nvSpPr>
        <p:spPr>
          <a:xfrm rot="5400000">
            <a:off x="67004" y="3076908"/>
            <a:ext cx="1475708" cy="1438275"/>
          </a:xfrm>
          <a:prstGeom prst="snip1Rect">
            <a:avLst>
              <a:gd name="adj" fmla="val 211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nip Single Corner Rectangle 56"/>
          <p:cNvSpPr/>
          <p:nvPr/>
        </p:nvSpPr>
        <p:spPr>
          <a:xfrm rot="16200000">
            <a:off x="3558744" y="5280456"/>
            <a:ext cx="1483588" cy="1438275"/>
          </a:xfrm>
          <a:prstGeom prst="snip1Rect">
            <a:avLst>
              <a:gd name="adj" fmla="val 211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9" name="Picture 5" descr="C:\Users\bwhite\Desktop\traffic-sig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52453"/>
            <a:ext cx="361730" cy="53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6500"/>
          </a:xfrm>
        </p:spPr>
        <p:txBody>
          <a:bodyPr>
            <a:normAutofit fontScale="70000" lnSpcReduction="20000"/>
          </a:bodyPr>
          <a:lstStyle/>
          <a:p>
            <a:pPr lvl="0" hangingPunct="0"/>
            <a:r>
              <a:rPr lang="en-US" dirty="0"/>
              <a:t>Does the intersection cause significant signal delay to transit vehicles?</a:t>
            </a:r>
          </a:p>
          <a:p>
            <a:pPr lvl="0" hangingPunct="0"/>
            <a:r>
              <a:rPr lang="en-US" dirty="0"/>
              <a:t>Is there significant variability in the delay that transit vehicles experience that is greater than expected due to signal timing?</a:t>
            </a:r>
          </a:p>
          <a:p>
            <a:pPr lvl="0" hangingPunct="0"/>
            <a:r>
              <a:rPr lang="en-US" dirty="0"/>
              <a:t>Are transit vehicles caught in upstream queues and other congestion</a:t>
            </a:r>
            <a:r>
              <a:rPr lang="en-US" dirty="0" smtClean="0"/>
              <a:t>? </a:t>
            </a:r>
            <a:endParaRPr lang="en-US" dirty="0"/>
          </a:p>
          <a:p>
            <a:pPr lvl="0" hangingPunct="0"/>
            <a:r>
              <a:rPr lang="en-US" dirty="0"/>
              <a:t>Can transit vehicles avoid upstream queues and other congestion?</a:t>
            </a:r>
          </a:p>
          <a:p>
            <a:pPr lvl="0" hangingPunct="0"/>
            <a:r>
              <a:rPr lang="en-US" dirty="0"/>
              <a:t>Are there potential conflicts with other transit service when priority is granted (other main, or cross)?</a:t>
            </a:r>
          </a:p>
          <a:p>
            <a:pPr lvl="0" hangingPunct="0"/>
            <a:r>
              <a:rPr lang="en-US" dirty="0"/>
              <a:t>Are there physical constraints?</a:t>
            </a:r>
          </a:p>
          <a:p>
            <a:pPr lvl="0" hangingPunct="0"/>
            <a:r>
              <a:rPr lang="en-US" dirty="0"/>
              <a:t>Will there be significant impacts to the signal phasing (is there available green, etc.)?</a:t>
            </a:r>
          </a:p>
          <a:p>
            <a:pPr lvl="0" hangingPunct="0"/>
            <a:r>
              <a:rPr lang="en-US" dirty="0"/>
              <a:t>Will the person time savings and throughput increase (on main lines, on cross streets)?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19" y="5579178"/>
            <a:ext cx="8778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Same questions as Countywide TSP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Will </a:t>
            </a:r>
            <a:r>
              <a:rPr lang="en-US" sz="2400" dirty="0" smtClean="0">
                <a:solidFill>
                  <a:srgbClr val="FF0000"/>
                </a:solidFill>
              </a:rPr>
              <a:t>the answers </a:t>
            </a:r>
            <a:r>
              <a:rPr lang="en-US" sz="2400" dirty="0">
                <a:solidFill>
                  <a:srgbClr val="FF0000"/>
                </a:solidFill>
              </a:rPr>
              <a:t>vary by RTS, Express, </a:t>
            </a:r>
            <a:r>
              <a:rPr lang="en-US" sz="2400" dirty="0" smtClean="0">
                <a:solidFill>
                  <a:srgbClr val="FF0000"/>
                </a:solidFill>
              </a:rPr>
              <a:t>or </a:t>
            </a:r>
            <a:r>
              <a:rPr lang="en-US" sz="2400" dirty="0">
                <a:solidFill>
                  <a:srgbClr val="FF0000"/>
                </a:solidFill>
              </a:rPr>
              <a:t>Local service? By direction?</a:t>
            </a:r>
          </a:p>
        </p:txBody>
      </p:sp>
    </p:spTree>
    <p:extLst>
      <p:ext uri="{BB962C8B-B14F-4D97-AF65-F5344CB8AC3E}">
        <p14:creationId xmlns:p14="http://schemas.microsoft.com/office/powerpoint/2010/main" val="7524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197100"/>
            <a:ext cx="5591175" cy="4033510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Waiting at Traffic Signals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epresents an average of 15% of a bus’s trip time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marL="109728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Cause of signal delay include: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Pedestrians Crossing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Volume-related delay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Accommodating side-street traffic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 phases (e.g. left-turns only).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/>
              <a:t>Conditional Priority reduces severe delay and improves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2600" y="6140425"/>
            <a:ext cx="39805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1. </a:t>
            </a:r>
            <a:r>
              <a:rPr lang="en-US" sz="1100" dirty="0"/>
              <a:t>(“Overview of Transit Signal Priority.” ITS America, 2004)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" y="634999"/>
            <a:ext cx="8153400" cy="132343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Benefits of TSP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Improve travel time reliability and schedule, reduce delay and reduce emissions, may increase ridership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R:\2006\66 Montg County Traffic 750605008-BE\Task 16 TSP\background studies\TSP Research\pics\transit signal priority\34 poeple at bus s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23398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:\2006\66 Montg County Traffic 750605008-BE\Task 16 TSP\background studies\TSP Research\pics\imagesCAWPDW5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66974"/>
            <a:ext cx="1828800" cy="178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:\2006\66 Montg County Traffic 750605008-BE\Task 16 TSP\background studies\TSP Research\pics\imagesCA45OZ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14600"/>
            <a:ext cx="130411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TSP does not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400"/>
            <a:ext cx="8229600" cy="4318000"/>
          </a:xfrm>
        </p:spPr>
        <p:txBody>
          <a:bodyPr>
            <a:normAutofit/>
          </a:bodyPr>
          <a:lstStyle/>
          <a:p>
            <a:r>
              <a:rPr lang="en-US" dirty="0" smtClean="0"/>
              <a:t>Delay or travel time variability related to:</a:t>
            </a:r>
            <a:r>
              <a:rPr lang="en-US" i="1" dirty="0" smtClean="0"/>
              <a:t>  </a:t>
            </a:r>
            <a:endParaRPr lang="en-US" i="1" dirty="0"/>
          </a:p>
          <a:p>
            <a:pPr lvl="1"/>
            <a:r>
              <a:rPr lang="en-US" dirty="0"/>
              <a:t>Lane merging</a:t>
            </a:r>
          </a:p>
          <a:p>
            <a:pPr lvl="1"/>
            <a:r>
              <a:rPr lang="en-US" dirty="0"/>
              <a:t>Crashes</a:t>
            </a:r>
          </a:p>
          <a:p>
            <a:pPr lvl="1"/>
            <a:r>
              <a:rPr lang="en-US" dirty="0"/>
              <a:t>Construction</a:t>
            </a:r>
          </a:p>
          <a:p>
            <a:pPr lvl="1"/>
            <a:r>
              <a:rPr lang="en-US" dirty="0" smtClean="0"/>
              <a:t>Weather</a:t>
            </a:r>
          </a:p>
          <a:p>
            <a:pPr lvl="1"/>
            <a:r>
              <a:rPr lang="en-US" dirty="0" smtClean="0"/>
              <a:t>Closely-spaced </a:t>
            </a:r>
            <a:r>
              <a:rPr lang="en-US" dirty="0"/>
              <a:t>Bus Stops</a:t>
            </a:r>
          </a:p>
          <a:p>
            <a:pPr lvl="1"/>
            <a:r>
              <a:rPr lang="en-US" dirty="0"/>
              <a:t>Idling/Dwell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 descr="R:\2006\66 Montg County Traffic 750605008-BE\Task 16 TSP\background studies\TSP Research\pics\transit signal priority\inters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527300"/>
            <a:ext cx="2278154" cy="190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3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else is usually Implemented with TSP to Increase its effectiveness?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Geometric Improvements at intersections</a:t>
            </a:r>
          </a:p>
          <a:p>
            <a:pPr lvl="1"/>
            <a:r>
              <a:rPr lang="en-US" dirty="0" smtClean="0"/>
              <a:t>Queue jumps</a:t>
            </a:r>
          </a:p>
          <a:p>
            <a:pPr lvl="1"/>
            <a:r>
              <a:rPr lang="en-US" dirty="0" smtClean="0"/>
              <a:t>Exclusive Bus Lanes</a:t>
            </a:r>
          </a:p>
          <a:p>
            <a:pPr lvl="0"/>
            <a:r>
              <a:rPr lang="en-US" dirty="0" smtClean="0"/>
              <a:t>Signal Timing Optimization (Passive Priority)</a:t>
            </a:r>
          </a:p>
          <a:p>
            <a:pPr lvl="0"/>
            <a:r>
              <a:rPr lang="en-US" dirty="0" smtClean="0"/>
              <a:t>Transit Operational Improvements</a:t>
            </a:r>
          </a:p>
          <a:p>
            <a:pPr lvl="1"/>
            <a:r>
              <a:rPr lang="en-US" dirty="0" smtClean="0"/>
              <a:t>Consolidation/ Relocation of bus stops</a:t>
            </a:r>
          </a:p>
          <a:p>
            <a:pPr lvl="1"/>
            <a:r>
              <a:rPr lang="en-US" dirty="0" smtClean="0"/>
              <a:t>Schedule optimization</a:t>
            </a:r>
          </a:p>
          <a:p>
            <a:pPr lvl="0"/>
            <a:r>
              <a:rPr lang="en-US" dirty="0" smtClean="0"/>
              <a:t>Combination of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27000"/>
            <a:ext cx="83185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Implementing TSP in Montgomery County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" y="1558925"/>
            <a:ext cx="24384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Follow earlier successful implementations and lessons learned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876300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9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9900" y="236538"/>
            <a:ext cx="8229600" cy="103346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Transit Signal Priority Considerations</a:t>
            </a:r>
            <a:br>
              <a:rPr lang="en-US" dirty="0" smtClean="0"/>
            </a:br>
            <a:r>
              <a:rPr lang="en-US" dirty="0" smtClean="0"/>
              <a:t>Countywide versus RTS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166813"/>
            <a:ext cx="4040188" cy="4079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Countywide – Current Ops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9900" y="1527174"/>
            <a:ext cx="4040188" cy="4441825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1800" dirty="0" smtClean="0"/>
              <a:t>Current service in mixed flow (no other special treatment)</a:t>
            </a:r>
            <a:endParaRPr lang="en-US" sz="1800" dirty="0"/>
          </a:p>
          <a:p>
            <a:pPr>
              <a:spcBef>
                <a:spcPts val="200"/>
              </a:spcBef>
            </a:pPr>
            <a:r>
              <a:rPr lang="en-US" sz="1800" dirty="0" smtClean="0"/>
              <a:t>All transit in corridor treated equally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smtClean="0"/>
              <a:t>Corridors selected on most potential transit benefit with least potential traffic harm</a:t>
            </a:r>
          </a:p>
          <a:p>
            <a:pPr>
              <a:spcBef>
                <a:spcPts val="200"/>
              </a:spcBef>
            </a:pPr>
            <a:r>
              <a:rPr lang="en-US" sz="1800" dirty="0" smtClean="0"/>
              <a:t>First come first served transit priority request granted</a:t>
            </a:r>
          </a:p>
          <a:p>
            <a:pPr>
              <a:spcBef>
                <a:spcPts val="200"/>
              </a:spcBef>
            </a:pPr>
            <a:r>
              <a:rPr lang="en-US" sz="1800" dirty="0" smtClean="0"/>
              <a:t>Person throughput auto and transit equal</a:t>
            </a:r>
          </a:p>
          <a:p>
            <a:pPr>
              <a:spcBef>
                <a:spcPts val="200"/>
              </a:spcBef>
            </a:pPr>
            <a:r>
              <a:rPr lang="en-US" sz="1800" dirty="0" smtClean="0"/>
              <a:t>Traffic signals coordinated for all traffic</a:t>
            </a:r>
          </a:p>
          <a:p>
            <a:pPr>
              <a:spcBef>
                <a:spcPts val="200"/>
              </a:spcBef>
            </a:pPr>
            <a:r>
              <a:rPr lang="en-US" sz="1800" dirty="0" smtClean="0"/>
              <a:t>Traffic coordination allowed to recover between requests</a:t>
            </a:r>
          </a:p>
          <a:p>
            <a:pPr>
              <a:spcBef>
                <a:spcPts val="200"/>
              </a:spcBef>
            </a:pPr>
            <a:r>
              <a:rPr lang="en-US" sz="1800" dirty="0" smtClean="0"/>
              <a:t>TSP options:</a:t>
            </a:r>
          </a:p>
          <a:p>
            <a:pPr lvl="1">
              <a:spcBef>
                <a:spcPts val="200"/>
              </a:spcBef>
            </a:pPr>
            <a:r>
              <a:rPr lang="en-US" sz="1400" dirty="0"/>
              <a:t>Green extension (through)</a:t>
            </a:r>
          </a:p>
          <a:p>
            <a:pPr lvl="1">
              <a:spcBef>
                <a:spcPts val="200"/>
              </a:spcBef>
            </a:pPr>
            <a:r>
              <a:rPr lang="en-US" sz="1400" dirty="0"/>
              <a:t>Truncated red (through or cross)</a:t>
            </a:r>
          </a:p>
          <a:p>
            <a:pPr>
              <a:spcBef>
                <a:spcPts val="200"/>
              </a:spcBef>
            </a:pPr>
            <a:endParaRPr lang="en-US" sz="1800" dirty="0" smtClean="0"/>
          </a:p>
          <a:p>
            <a:pPr>
              <a:spcBef>
                <a:spcPts val="200"/>
              </a:spcBef>
            </a:pPr>
            <a:endParaRPr lang="en-US" sz="1800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70425" y="1154113"/>
            <a:ext cx="4041775" cy="3952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Within RTS – Ops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572001" y="1514474"/>
            <a:ext cx="4165600" cy="493712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200"/>
              </a:spcBef>
            </a:pPr>
            <a:r>
              <a:rPr lang="en-US" sz="1800" dirty="0" smtClean="0"/>
              <a:t>Future service in tandem with RTS ROW and other priority treatments</a:t>
            </a:r>
          </a:p>
          <a:p>
            <a:pPr>
              <a:spcBef>
                <a:spcPts val="200"/>
              </a:spcBef>
            </a:pPr>
            <a:r>
              <a:rPr lang="en-US" sz="1800" dirty="0" smtClean="0"/>
              <a:t>How should RTS, Express, Local  &amp; peak in or out be given priority?</a:t>
            </a:r>
          </a:p>
          <a:p>
            <a:pPr>
              <a:spcBef>
                <a:spcPts val="200"/>
              </a:spcBef>
            </a:pPr>
            <a:r>
              <a:rPr lang="en-US" sz="1800" dirty="0" smtClean="0"/>
              <a:t>Corridors from County Transit Functional Master Plan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smtClean="0"/>
              <a:t>What service gets priority when there are multiple requests?</a:t>
            </a:r>
          </a:p>
          <a:p>
            <a:pPr>
              <a:spcBef>
                <a:spcPts val="200"/>
              </a:spcBef>
            </a:pPr>
            <a:r>
              <a:rPr lang="en-US" sz="1800" dirty="0" smtClean="0"/>
              <a:t>Should RTS service get additional priority?</a:t>
            </a:r>
          </a:p>
          <a:p>
            <a:pPr>
              <a:spcBef>
                <a:spcPts val="200"/>
              </a:spcBef>
            </a:pPr>
            <a:r>
              <a:rPr lang="en-US" sz="1800" dirty="0" smtClean="0"/>
              <a:t>Should signals be coordinated for RTS vehicle flow?</a:t>
            </a:r>
          </a:p>
          <a:p>
            <a:pPr>
              <a:spcBef>
                <a:spcPts val="200"/>
              </a:spcBef>
            </a:pPr>
            <a:r>
              <a:rPr lang="en-US" sz="1800" dirty="0" smtClean="0"/>
              <a:t>How often should priority be granted?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smtClean="0"/>
              <a:t>New Signal treatment Options: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/>
              <a:t>Passive priority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/>
              <a:t>Transit only phase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>
              <a:spcBef>
                <a:spcPts val="20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2243</Words>
  <Application>Microsoft Office PowerPoint</Application>
  <PresentationFormat>On-screen Show (4:3)</PresentationFormat>
  <Paragraphs>448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Transit Signal Prioritization (TSP) and RTS RTS Transit Signal Priority Work Group </vt:lpstr>
      <vt:lpstr>Outline</vt:lpstr>
      <vt:lpstr>What is Transit Signal Priority (TSP)</vt:lpstr>
      <vt:lpstr>PowerPoint Presentation</vt:lpstr>
      <vt:lpstr>PowerPoint Presentation</vt:lpstr>
      <vt:lpstr>What TSP does not address</vt:lpstr>
      <vt:lpstr>What else is usually Implemented with TSP to Increase its effectiveness?</vt:lpstr>
      <vt:lpstr>Implementing TSP in Montgomery County</vt:lpstr>
      <vt:lpstr>Transit Signal Priority Considerations Countywide versus RTS</vt:lpstr>
      <vt:lpstr>Countywide Transit Signal Priority</vt:lpstr>
      <vt:lpstr>Countywide TSP Study</vt:lpstr>
      <vt:lpstr>Countywide TSP Objectives</vt:lpstr>
      <vt:lpstr>Countywide TSP Signal Priority Options</vt:lpstr>
      <vt:lpstr>PowerPoint Presentation</vt:lpstr>
      <vt:lpstr>PowerPoint Presentation</vt:lpstr>
      <vt:lpstr>PowerPoint Presentation</vt:lpstr>
      <vt:lpstr>PowerPoint Presentation</vt:lpstr>
      <vt:lpstr>How TSP Works within the  Opticom GPS System TSP System</vt:lpstr>
      <vt:lpstr>Countywide TSP Three Level Screening</vt:lpstr>
      <vt:lpstr>What Happens to TSP with Competing Demands at the Intersection ?</vt:lpstr>
      <vt:lpstr>Establishing Performance Metrics</vt:lpstr>
      <vt:lpstr>Route Screening and Selection</vt:lpstr>
      <vt:lpstr>Countywide TSP Corridors</vt:lpstr>
      <vt:lpstr>Establishing Policy and Warrants </vt:lpstr>
      <vt:lpstr>Measures: Transit Characteristics </vt:lpstr>
      <vt:lpstr>Measures: Traffic Characteristics</vt:lpstr>
      <vt:lpstr>TSP Technology Pilot Test Status</vt:lpstr>
      <vt:lpstr>Transit Signal Priority Within RTS  RTS Transit Signal Priority Study</vt:lpstr>
      <vt:lpstr>RTS Transit Signal Priority Study Deliverables</vt:lpstr>
      <vt:lpstr>RTS Transit Signal Priority Study Deliverables</vt:lpstr>
      <vt:lpstr>Transit Signal Priority Within RTS  Signal Operations</vt:lpstr>
      <vt:lpstr>Transit Signal Priority With RTS Priority Corridors </vt:lpstr>
      <vt:lpstr>Transit Signal Priority within RTS Signal Priority Options</vt:lpstr>
      <vt:lpstr>Passive Priority Coordinate Signals with RTS Service</vt:lpstr>
      <vt:lpstr>With Transit Only Phase</vt:lpstr>
      <vt:lpstr>Transit Priority Treatment  versus Signal Operations</vt:lpstr>
      <vt:lpstr>Other Characteristics  Impacting TSP and Signal Operations</vt:lpstr>
      <vt:lpstr>RTS Corridors  Proposed ROW Treatments &amp; Signals</vt:lpstr>
      <vt:lpstr>How will the System Evolve?</vt:lpstr>
      <vt:lpstr>Questions/Issues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Bunch</dc:creator>
  <cp:lastModifiedBy>Lattuca, Charles E</cp:lastModifiedBy>
  <cp:revision>66</cp:revision>
  <cp:lastPrinted>2013-06-25T16:59:10Z</cp:lastPrinted>
  <dcterms:created xsi:type="dcterms:W3CDTF">2013-04-17T20:09:20Z</dcterms:created>
  <dcterms:modified xsi:type="dcterms:W3CDTF">2013-07-16T14:55:39Z</dcterms:modified>
</cp:coreProperties>
</file>