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58" r:id="rId2"/>
    <p:sldId id="404" r:id="rId3"/>
    <p:sldId id="405" r:id="rId4"/>
    <p:sldId id="406" r:id="rId5"/>
    <p:sldId id="460" r:id="rId6"/>
    <p:sldId id="461" r:id="rId7"/>
    <p:sldId id="462" r:id="rId8"/>
    <p:sldId id="287" r:id="rId9"/>
    <p:sldId id="365" r:id="rId10"/>
    <p:sldId id="463" r:id="rId11"/>
    <p:sldId id="344" r:id="rId12"/>
    <p:sldId id="464" r:id="rId13"/>
    <p:sldId id="407" r:id="rId14"/>
    <p:sldId id="408" r:id="rId15"/>
    <p:sldId id="409" r:id="rId16"/>
    <p:sldId id="403" r:id="rId17"/>
    <p:sldId id="360" r:id="rId18"/>
    <p:sldId id="3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83" autoAdjust="0"/>
  </p:normalViewPr>
  <p:slideViewPr>
    <p:cSldViewPr snapToGrid="0">
      <p:cViewPr varScale="1">
        <p:scale>
          <a:sx n="104" d="100"/>
          <a:sy n="104" d="100"/>
        </p:scale>
        <p:origin x="792" y="102"/>
      </p:cViewPr>
      <p:guideLst/>
    </p:cSldViewPr>
  </p:slideViewPr>
  <p:notesTextViewPr>
    <p:cViewPr>
      <p:scale>
        <a:sx n="1" d="1"/>
        <a:sy n="1" d="1"/>
      </p:scale>
      <p:origin x="0" y="0"/>
    </p:cViewPr>
  </p:notesTextViewPr>
  <p:notesViewPr>
    <p:cSldViewPr snapToGrid="0">
      <p:cViewPr varScale="1">
        <p:scale>
          <a:sx n="50" d="100"/>
          <a:sy n="50" d="100"/>
        </p:scale>
        <p:origin x="256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A150B-4087-43B8-9D25-F03E9E7EE7C4}" type="datetimeFigureOut">
              <a:rPr lang="en-US" smtClean="0"/>
              <a:t>4/28/2022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DC2BA-B651-40E1-A86B-C3019BF89EF4}" type="slidenum">
              <a:rPr lang="en-US" smtClean="0"/>
              <a:t>‹#›</a:t>
            </a:fld>
            <a:endParaRPr lang="en-US" dirty="0"/>
          </a:p>
        </p:txBody>
      </p:sp>
    </p:spTree>
    <p:extLst>
      <p:ext uri="{BB962C8B-B14F-4D97-AF65-F5344CB8AC3E}">
        <p14:creationId xmlns:p14="http://schemas.microsoft.com/office/powerpoint/2010/main" val="4062885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3</a:t>
            </a:fld>
            <a:endParaRPr lang="en-US" dirty="0"/>
          </a:p>
        </p:txBody>
      </p:sp>
    </p:spTree>
    <p:extLst>
      <p:ext uri="{BB962C8B-B14F-4D97-AF65-F5344CB8AC3E}">
        <p14:creationId xmlns:p14="http://schemas.microsoft.com/office/powerpoint/2010/main" val="2869733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equipment cabinet with battery chamber and an additional battery chamber will be placed on the parapet. The installation will use the on-site electricity.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Antennas will be painted to match the building. </a:t>
            </a:r>
          </a:p>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12</a:t>
            </a:fld>
            <a:endParaRPr lang="en-US" dirty="0"/>
          </a:p>
        </p:txBody>
      </p:sp>
    </p:spTree>
    <p:extLst>
      <p:ext uri="{BB962C8B-B14F-4D97-AF65-F5344CB8AC3E}">
        <p14:creationId xmlns:p14="http://schemas.microsoft.com/office/powerpoint/2010/main" val="422678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14</a:t>
            </a:fld>
            <a:endParaRPr lang="en-US" dirty="0"/>
          </a:p>
        </p:txBody>
      </p:sp>
    </p:spTree>
    <p:extLst>
      <p:ext uri="{BB962C8B-B14F-4D97-AF65-F5344CB8AC3E}">
        <p14:creationId xmlns:p14="http://schemas.microsoft.com/office/powerpoint/2010/main" val="2371110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15</a:t>
            </a:fld>
            <a:endParaRPr lang="en-US" dirty="0"/>
          </a:p>
        </p:txBody>
      </p:sp>
    </p:spTree>
    <p:extLst>
      <p:ext uri="{BB962C8B-B14F-4D97-AF65-F5344CB8AC3E}">
        <p14:creationId xmlns:p14="http://schemas.microsoft.com/office/powerpoint/2010/main" val="2554295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17</a:t>
            </a:fld>
            <a:endParaRPr lang="en-US" dirty="0"/>
          </a:p>
        </p:txBody>
      </p:sp>
    </p:spTree>
    <p:extLst>
      <p:ext uri="{BB962C8B-B14F-4D97-AF65-F5344CB8AC3E}">
        <p14:creationId xmlns:p14="http://schemas.microsoft.com/office/powerpoint/2010/main" val="401054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18</a:t>
            </a:fld>
            <a:endParaRPr lang="en-US" dirty="0"/>
          </a:p>
        </p:txBody>
      </p:sp>
    </p:spTree>
    <p:extLst>
      <p:ext uri="{BB962C8B-B14F-4D97-AF65-F5344CB8AC3E}">
        <p14:creationId xmlns:p14="http://schemas.microsoft.com/office/powerpoint/2010/main" val="166970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4</a:t>
            </a:fld>
            <a:endParaRPr lang="en-US" dirty="0"/>
          </a:p>
        </p:txBody>
      </p:sp>
    </p:spTree>
    <p:extLst>
      <p:ext uri="{BB962C8B-B14F-4D97-AF65-F5344CB8AC3E}">
        <p14:creationId xmlns:p14="http://schemas.microsoft.com/office/powerpoint/2010/main" val="30534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Sitelink has filed on behalf of New Cingular Wireless/AT&amp;T for installation of a small cell antenna on a PEPCO replaced wooden utility pole located in the Montgomery county right of way. (1) antenna will be installed at the top of the pole with (2) RRH's installed in a cabinet located mid pole.</a:t>
            </a:r>
          </a:p>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5</a:t>
            </a:fld>
            <a:endParaRPr lang="en-US" dirty="0"/>
          </a:p>
        </p:txBody>
      </p:sp>
    </p:spTree>
    <p:extLst>
      <p:ext uri="{BB962C8B-B14F-4D97-AF65-F5344CB8AC3E}">
        <p14:creationId xmlns:p14="http://schemas.microsoft.com/office/powerpoint/2010/main" val="1927911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is zoned R-90.  The pole is located approximately 80 feet from a single-family home.  </a:t>
            </a:r>
          </a:p>
        </p:txBody>
      </p:sp>
      <p:sp>
        <p:nvSpPr>
          <p:cNvPr id="4" name="Slide Number Placeholder 3"/>
          <p:cNvSpPr>
            <a:spLocks noGrp="1"/>
          </p:cNvSpPr>
          <p:nvPr>
            <p:ph type="sldNum" sz="quarter" idx="5"/>
          </p:nvPr>
        </p:nvSpPr>
        <p:spPr/>
        <p:txBody>
          <a:bodyPr/>
          <a:lstStyle/>
          <a:p>
            <a:fld id="{F38DC2BA-B651-40E1-A86B-C3019BF89EF4}" type="slidenum">
              <a:rPr lang="en-US" smtClean="0"/>
              <a:t>6</a:t>
            </a:fld>
            <a:endParaRPr lang="en-US" dirty="0"/>
          </a:p>
        </p:txBody>
      </p:sp>
    </p:spTree>
    <p:extLst>
      <p:ext uri="{BB962C8B-B14F-4D97-AF65-F5344CB8AC3E}">
        <p14:creationId xmlns:p14="http://schemas.microsoft.com/office/powerpoint/2010/main" val="40105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existing pole is 43’ tall and replaced a pole of the same height. A 2’1" tall antenna/shroud will be attached atop the pole. Two remote radio heads will be placed in a 4’ equipment cabinet mounted at 13’4". </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F38DC2BA-B651-40E1-A86B-C3019BF89EF4}" type="slidenum">
              <a:rPr lang="en-US" smtClean="0"/>
              <a:t>7</a:t>
            </a:fld>
            <a:endParaRPr lang="en-US" dirty="0"/>
          </a:p>
        </p:txBody>
      </p:sp>
    </p:spTree>
    <p:extLst>
      <p:ext uri="{BB962C8B-B14F-4D97-AF65-F5344CB8AC3E}">
        <p14:creationId xmlns:p14="http://schemas.microsoft.com/office/powerpoint/2010/main" val="166970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effectLst/>
                <a:latin typeface="Times New Roman" panose="02020603050405020304" pitchFamily="18" charset="0"/>
                <a:ea typeface="Times New Roman" panose="02020603050405020304" pitchFamily="18" charset="0"/>
              </a:rPr>
              <a:t>8250 Georgia Avenue, Silver Spring. West side of Georgia Avenue between Ripley and Bonifant Streets.  The site is an apartment building. </a:t>
            </a:r>
          </a:p>
          <a:p>
            <a:endParaRPr lang="en-US" dirty="0"/>
          </a:p>
          <a:p>
            <a:r>
              <a:rPr lang="en-US" dirty="0"/>
              <a:t>Starry Internet has applied on its own behalf to install (9) masts across three sectors with (6) Titan antennas, (1) Siklu Dish antenna, (1) SIAE Dish antenna, (6) Airmax antennas with (6) Ubiquiti Rocket Prism RRUs, (2) IGN ML2.5-60 antennas.  (2) 2"conduits will be installed from the cabinet to each sector with data cabling and dc power wiring.  An equipment cabinet with a battery chamber and (1) add on battery chamber will be installed on the parapet. Electrical and telco to be pulled from onsite source</a:t>
            </a:r>
          </a:p>
          <a:p>
            <a:endParaRPr lang="en-US" dirty="0"/>
          </a:p>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8</a:t>
            </a:fld>
            <a:endParaRPr lang="en-US" dirty="0"/>
          </a:p>
        </p:txBody>
      </p:sp>
    </p:spTree>
    <p:extLst>
      <p:ext uri="{BB962C8B-B14F-4D97-AF65-F5344CB8AC3E}">
        <p14:creationId xmlns:p14="http://schemas.microsoft.com/office/powerpoint/2010/main" val="2092166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is zoned </a:t>
            </a:r>
            <a:r>
              <a:rPr lang="pt-BR" dirty="0"/>
              <a:t>CR-5.0, C-4.0, R-4.75, H-200 T . </a:t>
            </a:r>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9</a:t>
            </a:fld>
            <a:endParaRPr lang="en-US" dirty="0"/>
          </a:p>
        </p:txBody>
      </p:sp>
    </p:spTree>
    <p:extLst>
      <p:ext uri="{BB962C8B-B14F-4D97-AF65-F5344CB8AC3E}">
        <p14:creationId xmlns:p14="http://schemas.microsoft.com/office/powerpoint/2010/main" val="401054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an apartment building, aka The Solaire. </a:t>
            </a:r>
          </a:p>
        </p:txBody>
      </p:sp>
      <p:sp>
        <p:nvSpPr>
          <p:cNvPr id="4" name="Slide Number Placeholder 3"/>
          <p:cNvSpPr>
            <a:spLocks noGrp="1"/>
          </p:cNvSpPr>
          <p:nvPr>
            <p:ph type="sldNum" sz="quarter" idx="5"/>
          </p:nvPr>
        </p:nvSpPr>
        <p:spPr/>
        <p:txBody>
          <a:bodyPr/>
          <a:lstStyle/>
          <a:p>
            <a:fld id="{F38DC2BA-B651-40E1-A86B-C3019BF89EF4}" type="slidenum">
              <a:rPr lang="en-US" smtClean="0"/>
              <a:t>10</a:t>
            </a:fld>
            <a:endParaRPr lang="en-US" dirty="0"/>
          </a:p>
        </p:txBody>
      </p:sp>
    </p:spTree>
    <p:extLst>
      <p:ext uri="{BB962C8B-B14F-4D97-AF65-F5344CB8AC3E}">
        <p14:creationId xmlns:p14="http://schemas.microsoft.com/office/powerpoint/2010/main" val="3705986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other carriers on the building.</a:t>
            </a:r>
          </a:p>
          <a:p>
            <a:endParaRPr lang="en-US" dirty="0"/>
          </a:p>
          <a:p>
            <a:r>
              <a:rPr lang="en-US" dirty="0"/>
              <a:t>Sixteen antennas are proposed and will be mounted on antenna masts. Four of the proposed antennas will be mounted at the RAD Center of 205'8" and five antennas will be mounted at the RAD Center of 208' on the existing building parapet. Two antennas will be mounted at the RAD Center of 223'6". The remaining five antennas will be mounted at RAD Centers of 208'5", 220'10", 221'2", 222',  and 223'6". An equipment cabinet will be placed on the parapet level. </a:t>
            </a:r>
          </a:p>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11</a:t>
            </a:fld>
            <a:endParaRPr lang="en-US" dirty="0"/>
          </a:p>
        </p:txBody>
      </p:sp>
    </p:spTree>
    <p:extLst>
      <p:ext uri="{BB962C8B-B14F-4D97-AF65-F5344CB8AC3E}">
        <p14:creationId xmlns:p14="http://schemas.microsoft.com/office/powerpoint/2010/main" val="36927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BB8D2-C872-4750-860C-2E82EFB22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5BDA02-0CAA-4332-8D20-67ADA1D48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94150A-772F-494C-9A7A-30CB93A48D92}"/>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5" name="Footer Placeholder 4">
            <a:extLst>
              <a:ext uri="{FF2B5EF4-FFF2-40B4-BE49-F238E27FC236}">
                <a16:creationId xmlns:a16="http://schemas.microsoft.com/office/drawing/2014/main" id="{8DC0E1AF-D745-4219-852B-229CADC413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1E56F9-CC05-4DD7-9C0A-1E29EFFE0C9C}"/>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4161042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9055-4AA5-48CE-8501-90D1218D81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D1165A-A4B6-468F-8B94-CE18A8BCCD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9715E-69AA-4CFA-9155-EE2A42CE6690}"/>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5" name="Footer Placeholder 4">
            <a:extLst>
              <a:ext uri="{FF2B5EF4-FFF2-40B4-BE49-F238E27FC236}">
                <a16:creationId xmlns:a16="http://schemas.microsoft.com/office/drawing/2014/main" id="{52C0B0C1-3022-4DB4-8FE0-A9CA3EB8B5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0503AB-45CB-4E29-8EB7-CAC8D8089EDD}"/>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168923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D7303D-49B5-492F-896D-31EA4BD89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2D6EF2-D21D-4954-AF91-E33797B42D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3B57-DF49-44A8-9BD8-FF6B6FE943A3}"/>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5" name="Footer Placeholder 4">
            <a:extLst>
              <a:ext uri="{FF2B5EF4-FFF2-40B4-BE49-F238E27FC236}">
                <a16:creationId xmlns:a16="http://schemas.microsoft.com/office/drawing/2014/main" id="{182B34CF-4B83-4345-ADBC-4917BA7C36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F136F9-B423-43E3-AC1E-023B2FC5C4C8}"/>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44997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2792-9E7B-4819-8116-CA11C4043F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FEBDF-3645-4CBC-A8E3-456B1DEB68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38832-0B13-41CB-B9CA-9E48CB92D2A3}"/>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5" name="Footer Placeholder 4">
            <a:extLst>
              <a:ext uri="{FF2B5EF4-FFF2-40B4-BE49-F238E27FC236}">
                <a16:creationId xmlns:a16="http://schemas.microsoft.com/office/drawing/2014/main" id="{F684A0AE-31FE-4AD7-8373-35258564B0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4140AF-A872-4784-9DE1-E17297EAAA8B}"/>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206964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13B8-6716-40EA-9B20-B8ABDAFC94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9B83A1-AF8D-458A-84A8-AC3110F99E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5D1218-74E4-46EC-8422-F50696A5679F}"/>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5" name="Footer Placeholder 4">
            <a:extLst>
              <a:ext uri="{FF2B5EF4-FFF2-40B4-BE49-F238E27FC236}">
                <a16:creationId xmlns:a16="http://schemas.microsoft.com/office/drawing/2014/main" id="{F6E9C886-84F6-4363-BDB1-899CDCD34E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7999D4-D8AA-40D0-9B41-184C9E630621}"/>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298778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97D5-6021-49FA-A0BF-CD6C4B2C47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3B218-CB48-49C6-BAD2-14F2CE113B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008708-2510-480F-913D-BD6DC3FC7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829DCF-D78C-4EE8-9EA8-ADB9FF6B453B}"/>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6" name="Footer Placeholder 5">
            <a:extLst>
              <a:ext uri="{FF2B5EF4-FFF2-40B4-BE49-F238E27FC236}">
                <a16:creationId xmlns:a16="http://schemas.microsoft.com/office/drawing/2014/main" id="{6DE25913-1DD4-4E96-AC6E-ACAF6164FD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C72936-5737-4AF0-896C-09CDD972F1E8}"/>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36886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04E9-1488-4C74-9DCE-FE8363DE2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DDACFA-F4AE-4143-9B3A-8D551DA1D8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AE1E75-D5A7-4397-A8AE-1D58A9E3A4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71D09-E4E2-4239-B3DD-A782433DBD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4E4D31-62A1-45F7-A4DD-A3A0918379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BB88D5-6E78-4B19-BF03-56180A7440A9}"/>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8" name="Footer Placeholder 7">
            <a:extLst>
              <a:ext uri="{FF2B5EF4-FFF2-40B4-BE49-F238E27FC236}">
                <a16:creationId xmlns:a16="http://schemas.microsoft.com/office/drawing/2014/main" id="{7D258E71-D398-4B96-B38B-4A124DCF316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C46F6BD-B4D1-435B-B1D7-0748F953F759}"/>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3856436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8E3-93E4-4E16-B472-6F29401E37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F2156E-F0F1-468E-B9B7-99AC4A05FAC2}"/>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4" name="Footer Placeholder 3">
            <a:extLst>
              <a:ext uri="{FF2B5EF4-FFF2-40B4-BE49-F238E27FC236}">
                <a16:creationId xmlns:a16="http://schemas.microsoft.com/office/drawing/2014/main" id="{64D1C80F-EAC8-488C-A521-293325A043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0DF1958-2881-4B9D-8219-AC101D8946B2}"/>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109175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D40D8-EE4D-4CFD-A021-CF84E666FEC0}"/>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3" name="Footer Placeholder 2">
            <a:extLst>
              <a:ext uri="{FF2B5EF4-FFF2-40B4-BE49-F238E27FC236}">
                <a16:creationId xmlns:a16="http://schemas.microsoft.com/office/drawing/2014/main" id="{FD821182-5A85-4E8B-B1D6-497D70BCF5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F38DCF6-8133-44F0-AF8A-E9F73BE588F9}"/>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676830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E658-F4B3-4CB8-8ABC-6D2ADE753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44774E-8BAB-4EE1-B953-39C263C9C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B96D-7971-4E0D-BBA0-10652F1D7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B5AFDB-C96B-42DB-9DA0-D989C4D6DF5C}"/>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6" name="Footer Placeholder 5">
            <a:extLst>
              <a:ext uri="{FF2B5EF4-FFF2-40B4-BE49-F238E27FC236}">
                <a16:creationId xmlns:a16="http://schemas.microsoft.com/office/drawing/2014/main" id="{4AD959EB-8A20-4F9F-BBAF-8DDA99AE5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C6A0C7-9ECB-4F25-B707-090DA157A574}"/>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262892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91CE-4654-434F-9DF9-A36BC7BA8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402A0D-66FC-45D9-8553-C1E8601ED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3C48F75-20F5-468C-946E-71F6403D7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213998-4011-4DA7-8041-75C0B6C74A66}"/>
              </a:ext>
            </a:extLst>
          </p:cNvPr>
          <p:cNvSpPr>
            <a:spLocks noGrp="1"/>
          </p:cNvSpPr>
          <p:nvPr>
            <p:ph type="dt" sz="half" idx="10"/>
          </p:nvPr>
        </p:nvSpPr>
        <p:spPr/>
        <p:txBody>
          <a:bodyPr/>
          <a:lstStyle/>
          <a:p>
            <a:fld id="{18900BE9-D7CA-4779-906D-3CE2146CF39B}" type="datetimeFigureOut">
              <a:rPr lang="en-US" smtClean="0"/>
              <a:t>4/28/2022</a:t>
            </a:fld>
            <a:endParaRPr lang="en-US" dirty="0"/>
          </a:p>
        </p:txBody>
      </p:sp>
      <p:sp>
        <p:nvSpPr>
          <p:cNvPr id="6" name="Footer Placeholder 5">
            <a:extLst>
              <a:ext uri="{FF2B5EF4-FFF2-40B4-BE49-F238E27FC236}">
                <a16:creationId xmlns:a16="http://schemas.microsoft.com/office/drawing/2014/main" id="{C45F7784-9094-41C1-BD85-B49BC44B8B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9F89DB-0170-4F28-B648-B3C5F4D076BC}"/>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288163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633F0-1F16-4A08-A526-8F2CF33D04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A79257-1E04-4BAF-A25D-7FA497687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99997-3D74-4DEF-AEE6-BB88B68A1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00BE9-D7CA-4779-906D-3CE2146CF39B}" type="datetimeFigureOut">
              <a:rPr lang="en-US" smtClean="0"/>
              <a:t>4/28/2022</a:t>
            </a:fld>
            <a:endParaRPr lang="en-US" dirty="0"/>
          </a:p>
        </p:txBody>
      </p:sp>
      <p:sp>
        <p:nvSpPr>
          <p:cNvPr id="5" name="Footer Placeholder 4">
            <a:extLst>
              <a:ext uri="{FF2B5EF4-FFF2-40B4-BE49-F238E27FC236}">
                <a16:creationId xmlns:a16="http://schemas.microsoft.com/office/drawing/2014/main" id="{0D714566-B20D-4A00-9991-AC2D23818B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B215D6-0628-45A9-8AAB-A5962DAE8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0B388-32DB-4FE7-A63C-EAECA6685481}" type="slidenum">
              <a:rPr lang="en-US" smtClean="0"/>
              <a:t>‹#›</a:t>
            </a:fld>
            <a:endParaRPr lang="en-US" dirty="0"/>
          </a:p>
        </p:txBody>
      </p:sp>
    </p:spTree>
    <p:extLst>
      <p:ext uri="{BB962C8B-B14F-4D97-AF65-F5344CB8AC3E}">
        <p14:creationId xmlns:p14="http://schemas.microsoft.com/office/powerpoint/2010/main" val="3498857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9FBCA4-9126-4FFC-B11E-A07930E13ACF}"/>
              </a:ext>
            </a:extLst>
          </p:cNvPr>
          <p:cNvSpPr>
            <a:spLocks noGrp="1"/>
          </p:cNvSpPr>
          <p:nvPr>
            <p:ph type="ctrTitle"/>
          </p:nvPr>
        </p:nvSpPr>
        <p:spPr/>
        <p:txBody>
          <a:bodyPr/>
          <a:lstStyle/>
          <a:p>
            <a:r>
              <a:rPr lang="en-US" dirty="0"/>
              <a:t>MAY 2022</a:t>
            </a:r>
            <a:br>
              <a:rPr lang="en-US" dirty="0"/>
            </a:br>
            <a:r>
              <a:rPr lang="en-US" dirty="0"/>
              <a:t>TFCG SLIDE DECK</a:t>
            </a:r>
          </a:p>
        </p:txBody>
      </p:sp>
      <p:sp>
        <p:nvSpPr>
          <p:cNvPr id="5" name="Subtitle 4">
            <a:extLst>
              <a:ext uri="{FF2B5EF4-FFF2-40B4-BE49-F238E27FC236}">
                <a16:creationId xmlns:a16="http://schemas.microsoft.com/office/drawing/2014/main" id="{4B64A40E-D01C-42C3-B50B-8AEACF4F049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58165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8DC3-DDAA-45C3-9859-29804FFBDD5B}"/>
              </a:ext>
            </a:extLst>
          </p:cNvPr>
          <p:cNvSpPr>
            <a:spLocks noGrp="1"/>
          </p:cNvSpPr>
          <p:nvPr>
            <p:ph type="title"/>
          </p:nvPr>
        </p:nvSpPr>
        <p:spPr>
          <a:xfrm>
            <a:off x="195943" y="365126"/>
            <a:ext cx="11157857" cy="1039132"/>
          </a:xfrm>
        </p:spPr>
        <p:txBody>
          <a:bodyPr/>
          <a:lstStyle/>
          <a:p>
            <a:r>
              <a:rPr lang="en-US" dirty="0"/>
              <a:t>           8250 Georgia Ave, Silver Spring </a:t>
            </a:r>
          </a:p>
        </p:txBody>
      </p:sp>
      <p:pic>
        <p:nvPicPr>
          <p:cNvPr id="8" name="Content Placeholder 7">
            <a:extLst>
              <a:ext uri="{FF2B5EF4-FFF2-40B4-BE49-F238E27FC236}">
                <a16:creationId xmlns:a16="http://schemas.microsoft.com/office/drawing/2014/main" id="{B19408AE-845F-40B9-8FD6-71D7A0D86A1D}"/>
              </a:ext>
            </a:extLst>
          </p:cNvPr>
          <p:cNvPicPr>
            <a:picLocks noGrp="1" noChangeAspect="1"/>
          </p:cNvPicPr>
          <p:nvPr>
            <p:ph idx="1"/>
          </p:nvPr>
        </p:nvPicPr>
        <p:blipFill>
          <a:blip r:embed="rId3"/>
          <a:stretch>
            <a:fillRect/>
          </a:stretch>
        </p:blipFill>
        <p:spPr>
          <a:xfrm>
            <a:off x="2334510" y="1553482"/>
            <a:ext cx="7087550" cy="4351338"/>
          </a:xfrm>
        </p:spPr>
      </p:pic>
    </p:spTree>
    <p:extLst>
      <p:ext uri="{BB962C8B-B14F-4D97-AF65-F5344CB8AC3E}">
        <p14:creationId xmlns:p14="http://schemas.microsoft.com/office/powerpoint/2010/main" val="3486488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490537" y="217170"/>
            <a:ext cx="11210925" cy="678757"/>
          </a:xfrm>
        </p:spPr>
        <p:txBody>
          <a:bodyPr vert="horz" lIns="91440" tIns="45720" rIns="91440" bIns="45720" rtlCol="0" anchor="ctr">
            <a:normAutofit fontScale="90000"/>
          </a:bodyPr>
          <a:lstStyle/>
          <a:p>
            <a:pPr algn="ctr"/>
            <a:r>
              <a:rPr lang="en-US" kern="1200" dirty="0">
                <a:latin typeface="+mj-lt"/>
                <a:ea typeface="+mj-ea"/>
                <a:cs typeface="+mj-cs"/>
              </a:rPr>
              <a:t>8250 Georgia Ave, Silver Spring </a:t>
            </a:r>
          </a:p>
        </p:txBody>
      </p:sp>
      <p:pic>
        <p:nvPicPr>
          <p:cNvPr id="3" name="Picture 2">
            <a:extLst>
              <a:ext uri="{FF2B5EF4-FFF2-40B4-BE49-F238E27FC236}">
                <a16:creationId xmlns:a16="http://schemas.microsoft.com/office/drawing/2014/main" id="{08362827-9789-41C3-A98F-8105023711CF}"/>
              </a:ext>
            </a:extLst>
          </p:cNvPr>
          <p:cNvPicPr>
            <a:picLocks noChangeAspect="1"/>
          </p:cNvPicPr>
          <p:nvPr/>
        </p:nvPicPr>
        <p:blipFill>
          <a:blip r:embed="rId3"/>
          <a:stretch>
            <a:fillRect/>
          </a:stretch>
        </p:blipFill>
        <p:spPr>
          <a:xfrm>
            <a:off x="0" y="946014"/>
            <a:ext cx="12192000" cy="4965972"/>
          </a:xfrm>
          <a:prstGeom prst="rect">
            <a:avLst/>
          </a:prstGeom>
        </p:spPr>
      </p:pic>
      <p:sp>
        <p:nvSpPr>
          <p:cNvPr id="7" name="Arrow: Up 6">
            <a:extLst>
              <a:ext uri="{FF2B5EF4-FFF2-40B4-BE49-F238E27FC236}">
                <a16:creationId xmlns:a16="http://schemas.microsoft.com/office/drawing/2014/main" id="{2F084AE2-FD37-4C5F-9DD6-9F022CB648E3}"/>
              </a:ext>
            </a:extLst>
          </p:cNvPr>
          <p:cNvSpPr/>
          <p:nvPr/>
        </p:nvSpPr>
        <p:spPr>
          <a:xfrm>
            <a:off x="7389092" y="3718349"/>
            <a:ext cx="267854" cy="905164"/>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B06B2EA9-6B18-4931-BB08-3E86D68EBE82}"/>
              </a:ext>
            </a:extLst>
          </p:cNvPr>
          <p:cNvSpPr/>
          <p:nvPr/>
        </p:nvSpPr>
        <p:spPr>
          <a:xfrm>
            <a:off x="4978400" y="1764145"/>
            <a:ext cx="212436" cy="84051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202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445940" y="172085"/>
            <a:ext cx="11210925" cy="803572"/>
          </a:xfrm>
        </p:spPr>
        <p:txBody>
          <a:bodyPr vert="horz" lIns="91440" tIns="45720" rIns="91440" bIns="45720" rtlCol="0" anchor="ctr">
            <a:normAutofit/>
          </a:bodyPr>
          <a:lstStyle/>
          <a:p>
            <a:pPr algn="ctr"/>
            <a:r>
              <a:rPr lang="en-US" sz="4000" kern="1200" dirty="0">
                <a:latin typeface="+mj-lt"/>
                <a:ea typeface="+mj-ea"/>
                <a:cs typeface="+mj-cs"/>
              </a:rPr>
              <a:t>8250 Georgia Ave, Silver Spring </a:t>
            </a:r>
          </a:p>
        </p:txBody>
      </p:sp>
      <p:pic>
        <p:nvPicPr>
          <p:cNvPr id="5" name="Picture 4">
            <a:extLst>
              <a:ext uri="{FF2B5EF4-FFF2-40B4-BE49-F238E27FC236}">
                <a16:creationId xmlns:a16="http://schemas.microsoft.com/office/drawing/2014/main" id="{9911D633-85B1-4D4D-9C8F-F27B22233886}"/>
              </a:ext>
            </a:extLst>
          </p:cNvPr>
          <p:cNvPicPr>
            <a:picLocks noChangeAspect="1"/>
          </p:cNvPicPr>
          <p:nvPr/>
        </p:nvPicPr>
        <p:blipFill>
          <a:blip r:embed="rId3"/>
          <a:stretch>
            <a:fillRect/>
          </a:stretch>
        </p:blipFill>
        <p:spPr>
          <a:xfrm>
            <a:off x="822670" y="975657"/>
            <a:ext cx="9247811" cy="5669280"/>
          </a:xfrm>
          <a:prstGeom prst="rect">
            <a:avLst/>
          </a:prstGeom>
        </p:spPr>
      </p:pic>
    </p:spTree>
    <p:extLst>
      <p:ext uri="{BB962C8B-B14F-4D97-AF65-F5344CB8AC3E}">
        <p14:creationId xmlns:p14="http://schemas.microsoft.com/office/powerpoint/2010/main" val="407262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2410FBD8-6CE8-47E3-9AA6-912EF4014138}"/>
              </a:ext>
            </a:extLst>
          </p:cNvPr>
          <p:cNvSpPr/>
          <p:nvPr/>
        </p:nvSpPr>
        <p:spPr>
          <a:xfrm>
            <a:off x="1236372" y="1455313"/>
            <a:ext cx="9672034" cy="4018208"/>
          </a:xfrm>
          <a:prstGeom prst="homePlat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2C6FFF76-D35B-44AD-AEE9-7AA335430E09}"/>
              </a:ext>
            </a:extLst>
          </p:cNvPr>
          <p:cNvSpPr txBox="1">
            <a:spLocks/>
          </p:cNvSpPr>
          <p:nvPr/>
        </p:nvSpPr>
        <p:spPr>
          <a:xfrm>
            <a:off x="2171852" y="2155371"/>
            <a:ext cx="6946776" cy="2547257"/>
          </a:xfrm>
          <a:prstGeom prst="homePlate">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FF"/>
                </a:solidFill>
              </a:rPr>
              <a:t>Crown Castle/T-Mobile @ </a:t>
            </a:r>
          </a:p>
          <a:p>
            <a:pPr algn="ctr"/>
            <a:r>
              <a:rPr lang="en-US" sz="3600" kern="1200" dirty="0">
                <a:solidFill>
                  <a:srgbClr val="FFFFFF"/>
                </a:solidFill>
                <a:latin typeface="+mj-lt"/>
                <a:ea typeface="+mj-ea"/>
                <a:cs typeface="+mj-cs"/>
              </a:rPr>
              <a:t>PEPCO 787431-4559</a:t>
            </a:r>
          </a:p>
          <a:p>
            <a:pPr algn="ctr"/>
            <a:r>
              <a:rPr lang="en-US" sz="3600" dirty="0">
                <a:solidFill>
                  <a:srgbClr val="FFFFFF"/>
                </a:solidFill>
              </a:rPr>
              <a:t>(2022011659)</a:t>
            </a:r>
          </a:p>
        </p:txBody>
      </p:sp>
    </p:spTree>
    <p:extLst>
      <p:ext uri="{BB962C8B-B14F-4D97-AF65-F5344CB8AC3E}">
        <p14:creationId xmlns:p14="http://schemas.microsoft.com/office/powerpoint/2010/main" val="923023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946AE-AC67-4930-8CC3-2873D7AC0C0C}"/>
              </a:ext>
            </a:extLst>
          </p:cNvPr>
          <p:cNvPicPr>
            <a:picLocks noChangeAspect="1"/>
          </p:cNvPicPr>
          <p:nvPr/>
        </p:nvPicPr>
        <p:blipFill rotWithShape="1">
          <a:blip r:embed="rId3"/>
          <a:srcRect l="31684" t="34389" r="28368" b="7683"/>
          <a:stretch/>
        </p:blipFill>
        <p:spPr>
          <a:xfrm>
            <a:off x="3097762" y="1390260"/>
            <a:ext cx="6195527" cy="4866219"/>
          </a:xfrm>
          <a:prstGeom prst="rect">
            <a:avLst/>
          </a:prstGeom>
        </p:spPr>
      </p:pic>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 y="-1"/>
            <a:ext cx="6529589" cy="1054249"/>
          </a:xfrm>
          <a:solidFill>
            <a:srgbClr val="000000">
              <a:alpha val="60000"/>
            </a:srgbClr>
          </a:solidFill>
        </p:spPr>
        <p:txBody>
          <a:bodyPr vert="horz" lIns="91440" tIns="45720" rIns="91440" bIns="45720" rtlCol="0" anchor="ctr">
            <a:normAutofit/>
          </a:bodyPr>
          <a:lstStyle/>
          <a:p>
            <a:pPr algn="ctr"/>
            <a:r>
              <a:rPr lang="en-US" sz="4400" dirty="0">
                <a:solidFill>
                  <a:srgbClr val="FFFFFF"/>
                </a:solidFill>
              </a:rPr>
              <a:t>1659 - </a:t>
            </a:r>
            <a:r>
              <a:rPr lang="en-US" sz="4400" kern="1200" dirty="0">
                <a:solidFill>
                  <a:srgbClr val="FFFFFF"/>
                </a:solidFill>
                <a:latin typeface="+mj-lt"/>
                <a:ea typeface="+mj-ea"/>
                <a:cs typeface="+mj-cs"/>
              </a:rPr>
              <a:t>PEPCO 787431-4559</a:t>
            </a:r>
            <a:endParaRPr lang="en-US" sz="4400" dirty="0">
              <a:solidFill>
                <a:srgbClr val="FFFFFF"/>
              </a:solidFill>
            </a:endParaRPr>
          </a:p>
        </p:txBody>
      </p:sp>
      <p:sp>
        <p:nvSpPr>
          <p:cNvPr id="6" name="Oval 5">
            <a:extLst>
              <a:ext uri="{FF2B5EF4-FFF2-40B4-BE49-F238E27FC236}">
                <a16:creationId xmlns:a16="http://schemas.microsoft.com/office/drawing/2014/main" id="{B78DFECC-63DF-4FD8-B3F3-15F2A645D9D8}"/>
              </a:ext>
            </a:extLst>
          </p:cNvPr>
          <p:cNvSpPr/>
          <p:nvPr/>
        </p:nvSpPr>
        <p:spPr>
          <a:xfrm>
            <a:off x="5979076" y="3418033"/>
            <a:ext cx="389674" cy="3764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914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76244-8032-4586-A1B1-A98CF4EEBE41}"/>
              </a:ext>
            </a:extLst>
          </p:cNvPr>
          <p:cNvPicPr>
            <a:picLocks noChangeAspect="1"/>
          </p:cNvPicPr>
          <p:nvPr/>
        </p:nvPicPr>
        <p:blipFill rotWithShape="1">
          <a:blip r:embed="rId3">
            <a:extLst>
              <a:ext uri="{28A0092B-C50C-407E-A947-70E740481C1C}">
                <a14:useLocalDpi xmlns:a14="http://schemas.microsoft.com/office/drawing/2010/main" val="0"/>
              </a:ext>
            </a:extLst>
          </a:blip>
          <a:srcRect t="26571" r="5660"/>
          <a:stretch/>
        </p:blipFill>
        <p:spPr>
          <a:xfrm rot="5400000">
            <a:off x="168519" y="2258577"/>
            <a:ext cx="4665306" cy="2723402"/>
          </a:xfrm>
          <a:prstGeom prst="rect">
            <a:avLst/>
          </a:prstGeom>
        </p:spPr>
      </p:pic>
      <p:pic>
        <p:nvPicPr>
          <p:cNvPr id="4" name="Picture 3">
            <a:extLst>
              <a:ext uri="{FF2B5EF4-FFF2-40B4-BE49-F238E27FC236}">
                <a16:creationId xmlns:a16="http://schemas.microsoft.com/office/drawing/2014/main" id="{9B170F5C-9605-455C-BCEE-3824D8CE78F9}"/>
              </a:ext>
            </a:extLst>
          </p:cNvPr>
          <p:cNvPicPr>
            <a:picLocks noChangeAspect="1"/>
          </p:cNvPicPr>
          <p:nvPr/>
        </p:nvPicPr>
        <p:blipFill>
          <a:blip r:embed="rId4"/>
          <a:stretch>
            <a:fillRect/>
          </a:stretch>
        </p:blipFill>
        <p:spPr>
          <a:xfrm>
            <a:off x="5942739" y="194734"/>
            <a:ext cx="5680953" cy="6128426"/>
          </a:xfrm>
          <a:prstGeom prst="rect">
            <a:avLst/>
          </a:prstGeom>
        </p:spPr>
      </p:pic>
      <p:sp>
        <p:nvSpPr>
          <p:cNvPr id="10" name="Arrow: Right 9">
            <a:extLst>
              <a:ext uri="{FF2B5EF4-FFF2-40B4-BE49-F238E27FC236}">
                <a16:creationId xmlns:a16="http://schemas.microsoft.com/office/drawing/2014/main" id="{C7AFF384-71D0-43D5-98C4-F2089F10F385}"/>
              </a:ext>
            </a:extLst>
          </p:cNvPr>
          <p:cNvSpPr/>
          <p:nvPr/>
        </p:nvSpPr>
        <p:spPr>
          <a:xfrm>
            <a:off x="1282326" y="2055064"/>
            <a:ext cx="597911" cy="172613"/>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29EDF33-BC14-488F-AE3A-C51E2AAB44BA}"/>
              </a:ext>
            </a:extLst>
          </p:cNvPr>
          <p:cNvSpPr/>
          <p:nvPr/>
        </p:nvSpPr>
        <p:spPr>
          <a:xfrm>
            <a:off x="9767615" y="2451563"/>
            <a:ext cx="2036736" cy="10147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04F122-C4B8-4BF6-9395-D136A6D9D338}"/>
              </a:ext>
            </a:extLst>
          </p:cNvPr>
          <p:cNvSpPr/>
          <p:nvPr/>
        </p:nvSpPr>
        <p:spPr>
          <a:xfrm rot="16200000">
            <a:off x="6761593" y="4783502"/>
            <a:ext cx="1749494" cy="346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8C659CA-6A5A-4F00-9334-7C1824908214}"/>
              </a:ext>
            </a:extLst>
          </p:cNvPr>
          <p:cNvSpPr txBox="1">
            <a:spLocks/>
          </p:cNvSpPr>
          <p:nvPr/>
        </p:nvSpPr>
        <p:spPr>
          <a:xfrm>
            <a:off x="0" y="-1"/>
            <a:ext cx="5662414" cy="1054249"/>
          </a:xfrm>
          <a:prstGeom prst="rect">
            <a:avLst/>
          </a:prstGeom>
          <a:solidFill>
            <a:srgbClr val="000000">
              <a:alpha val="60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FF"/>
                </a:solidFill>
              </a:rPr>
              <a:t>1659 - </a:t>
            </a:r>
            <a:r>
              <a:rPr lang="en-US" sz="3600" kern="1200" dirty="0">
                <a:solidFill>
                  <a:srgbClr val="FFFFFF"/>
                </a:solidFill>
                <a:latin typeface="+mj-lt"/>
                <a:ea typeface="+mj-ea"/>
                <a:cs typeface="+mj-cs"/>
              </a:rPr>
              <a:t>PEPCO 787431-4559</a:t>
            </a:r>
          </a:p>
        </p:txBody>
      </p:sp>
    </p:spTree>
    <p:extLst>
      <p:ext uri="{BB962C8B-B14F-4D97-AF65-F5344CB8AC3E}">
        <p14:creationId xmlns:p14="http://schemas.microsoft.com/office/powerpoint/2010/main" val="4222693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2410FBD8-6CE8-47E3-9AA6-912EF4014138}"/>
              </a:ext>
            </a:extLst>
          </p:cNvPr>
          <p:cNvSpPr/>
          <p:nvPr/>
        </p:nvSpPr>
        <p:spPr>
          <a:xfrm>
            <a:off x="1236372" y="1455313"/>
            <a:ext cx="9672034" cy="4018208"/>
          </a:xfrm>
          <a:prstGeom prst="homePlat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2C6FFF76-D35B-44AD-AEE9-7AA335430E09}"/>
              </a:ext>
            </a:extLst>
          </p:cNvPr>
          <p:cNvSpPr txBox="1">
            <a:spLocks/>
          </p:cNvSpPr>
          <p:nvPr/>
        </p:nvSpPr>
        <p:spPr>
          <a:xfrm>
            <a:off x="2171852" y="2155371"/>
            <a:ext cx="6946776" cy="2547257"/>
          </a:xfrm>
          <a:prstGeom prst="homePlate">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FF"/>
                </a:solidFill>
              </a:rPr>
              <a:t>Crown Castle/T-Mobile @ </a:t>
            </a:r>
          </a:p>
          <a:p>
            <a:pPr algn="ctr"/>
            <a:r>
              <a:rPr lang="en-US" sz="3600" kern="1200" dirty="0">
                <a:solidFill>
                  <a:srgbClr val="FFFFFF"/>
                </a:solidFill>
                <a:latin typeface="+mj-lt"/>
                <a:ea typeface="+mj-ea"/>
                <a:cs typeface="+mj-cs"/>
              </a:rPr>
              <a:t>Pepco 793424-9936</a:t>
            </a:r>
          </a:p>
          <a:p>
            <a:pPr algn="ctr"/>
            <a:r>
              <a:rPr lang="en-US" sz="3600" dirty="0">
                <a:solidFill>
                  <a:srgbClr val="FFFFFF"/>
                </a:solidFill>
              </a:rPr>
              <a:t>(2022031708)</a:t>
            </a:r>
          </a:p>
        </p:txBody>
      </p:sp>
    </p:spTree>
    <p:extLst>
      <p:ext uri="{BB962C8B-B14F-4D97-AF65-F5344CB8AC3E}">
        <p14:creationId xmlns:p14="http://schemas.microsoft.com/office/powerpoint/2010/main" val="2486874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 y="-1"/>
            <a:ext cx="6529589" cy="1054249"/>
          </a:xfrm>
          <a:solidFill>
            <a:srgbClr val="000000">
              <a:alpha val="60000"/>
            </a:srgbClr>
          </a:solidFill>
        </p:spPr>
        <p:txBody>
          <a:bodyPr vert="horz" lIns="91440" tIns="45720" rIns="91440" bIns="45720" rtlCol="0" anchor="ctr">
            <a:normAutofit/>
          </a:bodyPr>
          <a:lstStyle/>
          <a:p>
            <a:pPr algn="ctr"/>
            <a:r>
              <a:rPr lang="en-US" sz="4400" dirty="0">
                <a:solidFill>
                  <a:srgbClr val="FFFFFF"/>
                </a:solidFill>
              </a:rPr>
              <a:t>1708 – </a:t>
            </a:r>
            <a:r>
              <a:rPr lang="en-US" sz="4400" kern="1200" dirty="0">
                <a:solidFill>
                  <a:srgbClr val="FFFFFF"/>
                </a:solidFill>
                <a:latin typeface="+mj-lt"/>
                <a:ea typeface="+mj-ea"/>
                <a:cs typeface="+mj-cs"/>
              </a:rPr>
              <a:t>PEPCO 793424-9936</a:t>
            </a:r>
            <a:endParaRPr lang="en-US" sz="4400" dirty="0">
              <a:solidFill>
                <a:srgbClr val="FFFFFF"/>
              </a:solidFill>
            </a:endParaRPr>
          </a:p>
        </p:txBody>
      </p:sp>
      <p:pic>
        <p:nvPicPr>
          <p:cNvPr id="5" name="Picture 4">
            <a:extLst>
              <a:ext uri="{FF2B5EF4-FFF2-40B4-BE49-F238E27FC236}">
                <a16:creationId xmlns:a16="http://schemas.microsoft.com/office/drawing/2014/main" id="{32C3D33A-162D-4420-AD90-E39B4A4D68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9934" y="1380930"/>
            <a:ext cx="6634066" cy="4797577"/>
          </a:xfrm>
          <a:prstGeom prst="rect">
            <a:avLst/>
          </a:prstGeom>
        </p:spPr>
      </p:pic>
      <p:sp>
        <p:nvSpPr>
          <p:cNvPr id="6" name="Oval 5">
            <a:extLst>
              <a:ext uri="{FF2B5EF4-FFF2-40B4-BE49-F238E27FC236}">
                <a16:creationId xmlns:a16="http://schemas.microsoft.com/office/drawing/2014/main" id="{AC5BBCB0-DF90-4DC7-B8DC-78FD51BFBEAE}"/>
              </a:ext>
            </a:extLst>
          </p:cNvPr>
          <p:cNvSpPr/>
          <p:nvPr/>
        </p:nvSpPr>
        <p:spPr>
          <a:xfrm>
            <a:off x="5466184" y="3840227"/>
            <a:ext cx="457200" cy="390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066520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177CF8-7C4D-4D5A-8788-A5CBF3738D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263829" y="2356174"/>
            <a:ext cx="5495731" cy="3022729"/>
          </a:xfrm>
          <a:prstGeom prst="rect">
            <a:avLst/>
          </a:prstGeom>
        </p:spPr>
      </p:pic>
      <p:pic>
        <p:nvPicPr>
          <p:cNvPr id="4" name="Picture 3">
            <a:extLst>
              <a:ext uri="{FF2B5EF4-FFF2-40B4-BE49-F238E27FC236}">
                <a16:creationId xmlns:a16="http://schemas.microsoft.com/office/drawing/2014/main" id="{4A6328B0-35BD-4551-B8C1-C9DBEB09843C}"/>
              </a:ext>
            </a:extLst>
          </p:cNvPr>
          <p:cNvPicPr>
            <a:picLocks noChangeAspect="1"/>
          </p:cNvPicPr>
          <p:nvPr/>
        </p:nvPicPr>
        <p:blipFill>
          <a:blip r:embed="rId4"/>
          <a:stretch>
            <a:fillRect/>
          </a:stretch>
        </p:blipFill>
        <p:spPr>
          <a:xfrm>
            <a:off x="6170049" y="610323"/>
            <a:ext cx="5058383" cy="5408579"/>
          </a:xfrm>
          <a:prstGeom prst="rect">
            <a:avLst/>
          </a:prstGeom>
        </p:spPr>
      </p:pic>
      <p:sp>
        <p:nvSpPr>
          <p:cNvPr id="10" name="Arrow: Right 9">
            <a:extLst>
              <a:ext uri="{FF2B5EF4-FFF2-40B4-BE49-F238E27FC236}">
                <a16:creationId xmlns:a16="http://schemas.microsoft.com/office/drawing/2014/main" id="{C7AFF384-71D0-43D5-98C4-F2089F10F385}"/>
              </a:ext>
            </a:extLst>
          </p:cNvPr>
          <p:cNvSpPr/>
          <p:nvPr/>
        </p:nvSpPr>
        <p:spPr>
          <a:xfrm rot="10198579">
            <a:off x="3302685" y="2563587"/>
            <a:ext cx="597911" cy="172613"/>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29EDF33-BC14-488F-AE3A-C51E2AAB44BA}"/>
              </a:ext>
            </a:extLst>
          </p:cNvPr>
          <p:cNvSpPr/>
          <p:nvPr/>
        </p:nvSpPr>
        <p:spPr>
          <a:xfrm>
            <a:off x="9272787" y="1569819"/>
            <a:ext cx="1955645" cy="10800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04F122-C4B8-4BF6-9395-D136A6D9D338}"/>
              </a:ext>
            </a:extLst>
          </p:cNvPr>
          <p:cNvSpPr/>
          <p:nvPr/>
        </p:nvSpPr>
        <p:spPr>
          <a:xfrm rot="16200000">
            <a:off x="6882742" y="4176863"/>
            <a:ext cx="1769994" cy="363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8C659CA-6A5A-4F00-9334-7C1824908214}"/>
              </a:ext>
            </a:extLst>
          </p:cNvPr>
          <p:cNvSpPr txBox="1">
            <a:spLocks/>
          </p:cNvSpPr>
          <p:nvPr/>
        </p:nvSpPr>
        <p:spPr>
          <a:xfrm>
            <a:off x="0" y="-1"/>
            <a:ext cx="5662414" cy="1054249"/>
          </a:xfrm>
          <a:prstGeom prst="rect">
            <a:avLst/>
          </a:prstGeom>
          <a:solidFill>
            <a:srgbClr val="000000">
              <a:alpha val="60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FF"/>
                </a:solidFill>
              </a:rPr>
              <a:t>1708 - </a:t>
            </a:r>
            <a:r>
              <a:rPr lang="en-US" sz="3600" kern="1200" dirty="0">
                <a:solidFill>
                  <a:srgbClr val="FFFFFF"/>
                </a:solidFill>
                <a:latin typeface="+mj-lt"/>
                <a:ea typeface="+mj-ea"/>
                <a:cs typeface="+mj-cs"/>
              </a:rPr>
              <a:t>PEPCO 793424-9936</a:t>
            </a:r>
            <a:endParaRPr lang="en-US" sz="3600" dirty="0">
              <a:solidFill>
                <a:srgbClr val="FFFFFF"/>
              </a:solidFill>
            </a:endParaRPr>
          </a:p>
        </p:txBody>
      </p:sp>
    </p:spTree>
    <p:extLst>
      <p:ext uri="{BB962C8B-B14F-4D97-AF65-F5344CB8AC3E}">
        <p14:creationId xmlns:p14="http://schemas.microsoft.com/office/powerpoint/2010/main" val="1102459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2410FBD8-6CE8-47E3-9AA6-912EF4014138}"/>
              </a:ext>
            </a:extLst>
          </p:cNvPr>
          <p:cNvSpPr/>
          <p:nvPr/>
        </p:nvSpPr>
        <p:spPr>
          <a:xfrm>
            <a:off x="1236372" y="1455313"/>
            <a:ext cx="9672034" cy="4018208"/>
          </a:xfrm>
          <a:prstGeom prst="homePlat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2C6FFF76-D35B-44AD-AEE9-7AA335430E09}"/>
              </a:ext>
            </a:extLst>
          </p:cNvPr>
          <p:cNvSpPr txBox="1">
            <a:spLocks/>
          </p:cNvSpPr>
          <p:nvPr/>
        </p:nvSpPr>
        <p:spPr>
          <a:xfrm>
            <a:off x="2171852" y="2155371"/>
            <a:ext cx="6946776" cy="2547257"/>
          </a:xfrm>
          <a:prstGeom prst="homePlate">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FF"/>
                </a:solidFill>
              </a:rPr>
              <a:t>Crown Castle/T-Mobile @ </a:t>
            </a:r>
          </a:p>
          <a:p>
            <a:pPr algn="ctr"/>
            <a:r>
              <a:rPr lang="en-US" sz="3600" kern="1200" dirty="0">
                <a:solidFill>
                  <a:srgbClr val="FFFFFF"/>
                </a:solidFill>
                <a:latin typeface="+mj-lt"/>
                <a:ea typeface="+mj-ea"/>
                <a:cs typeface="+mj-cs"/>
              </a:rPr>
              <a:t>Pepco 788426-970820</a:t>
            </a:r>
          </a:p>
          <a:p>
            <a:pPr algn="ctr"/>
            <a:r>
              <a:rPr lang="en-US" sz="3600" dirty="0">
                <a:solidFill>
                  <a:srgbClr val="FFFFFF"/>
                </a:solidFill>
              </a:rPr>
              <a:t>(2021051448)</a:t>
            </a:r>
          </a:p>
        </p:txBody>
      </p:sp>
    </p:spTree>
    <p:extLst>
      <p:ext uri="{BB962C8B-B14F-4D97-AF65-F5344CB8AC3E}">
        <p14:creationId xmlns:p14="http://schemas.microsoft.com/office/powerpoint/2010/main" val="228285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11E5F-67CF-4969-86CF-CDC404A42BEF}"/>
              </a:ext>
            </a:extLst>
          </p:cNvPr>
          <p:cNvPicPr>
            <a:picLocks noChangeAspect="1"/>
          </p:cNvPicPr>
          <p:nvPr/>
        </p:nvPicPr>
        <p:blipFill rotWithShape="1">
          <a:blip r:embed="rId3"/>
          <a:srcRect l="27856" t="21530" r="17041" b="13054"/>
          <a:stretch/>
        </p:blipFill>
        <p:spPr>
          <a:xfrm>
            <a:off x="2856886" y="1378946"/>
            <a:ext cx="7716416" cy="4962083"/>
          </a:xfrm>
          <a:prstGeom prst="rect">
            <a:avLst/>
          </a:prstGeom>
        </p:spPr>
      </p:pic>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 y="-1"/>
            <a:ext cx="6529589" cy="1054249"/>
          </a:xfrm>
          <a:solidFill>
            <a:srgbClr val="000000">
              <a:alpha val="60000"/>
            </a:srgbClr>
          </a:solidFill>
        </p:spPr>
        <p:txBody>
          <a:bodyPr vert="horz" lIns="91440" tIns="45720" rIns="91440" bIns="45720" rtlCol="0" anchor="ctr">
            <a:normAutofit fontScale="90000"/>
          </a:bodyPr>
          <a:lstStyle/>
          <a:p>
            <a:pPr algn="ctr"/>
            <a:r>
              <a:rPr lang="en-US" sz="4400" dirty="0">
                <a:solidFill>
                  <a:srgbClr val="FFFFFF"/>
                </a:solidFill>
              </a:rPr>
              <a:t>1448 - </a:t>
            </a:r>
            <a:r>
              <a:rPr lang="en-US" sz="4400" kern="1200" dirty="0">
                <a:solidFill>
                  <a:srgbClr val="FFFFFF"/>
                </a:solidFill>
                <a:latin typeface="+mj-lt"/>
                <a:ea typeface="+mj-ea"/>
                <a:cs typeface="+mj-cs"/>
              </a:rPr>
              <a:t>PEPCO 788426-970820</a:t>
            </a:r>
            <a:endParaRPr lang="en-US" sz="4400" dirty="0">
              <a:solidFill>
                <a:srgbClr val="FFFFFF"/>
              </a:solidFill>
            </a:endParaRPr>
          </a:p>
        </p:txBody>
      </p:sp>
      <p:sp>
        <p:nvSpPr>
          <p:cNvPr id="6" name="Oval 5">
            <a:extLst>
              <a:ext uri="{FF2B5EF4-FFF2-40B4-BE49-F238E27FC236}">
                <a16:creationId xmlns:a16="http://schemas.microsoft.com/office/drawing/2014/main" id="{6005A169-7D22-44D8-BFEA-9979D634E636}"/>
              </a:ext>
            </a:extLst>
          </p:cNvPr>
          <p:cNvSpPr/>
          <p:nvPr/>
        </p:nvSpPr>
        <p:spPr>
          <a:xfrm>
            <a:off x="6212347" y="3222090"/>
            <a:ext cx="389674" cy="3764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206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4C021B-849B-48FE-995D-2017D4625528}"/>
              </a:ext>
            </a:extLst>
          </p:cNvPr>
          <p:cNvPicPr>
            <a:picLocks noChangeAspect="1"/>
          </p:cNvPicPr>
          <p:nvPr/>
        </p:nvPicPr>
        <p:blipFill>
          <a:blip r:embed="rId3"/>
          <a:stretch>
            <a:fillRect/>
          </a:stretch>
        </p:blipFill>
        <p:spPr>
          <a:xfrm>
            <a:off x="5555699" y="865152"/>
            <a:ext cx="6617642" cy="5696714"/>
          </a:xfrm>
          <a:prstGeom prst="rect">
            <a:avLst/>
          </a:prstGeom>
        </p:spPr>
      </p:pic>
      <p:pic>
        <p:nvPicPr>
          <p:cNvPr id="3" name="Picture 2">
            <a:extLst>
              <a:ext uri="{FF2B5EF4-FFF2-40B4-BE49-F238E27FC236}">
                <a16:creationId xmlns:a16="http://schemas.microsoft.com/office/drawing/2014/main" id="{AE7DCAB0-E0CA-410E-A1F2-D9215845A3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833" y="1519915"/>
            <a:ext cx="3542522" cy="4572002"/>
          </a:xfrm>
          <a:prstGeom prst="rect">
            <a:avLst/>
          </a:prstGeom>
        </p:spPr>
      </p:pic>
      <p:sp>
        <p:nvSpPr>
          <p:cNvPr id="10" name="Arrow: Right 9">
            <a:extLst>
              <a:ext uri="{FF2B5EF4-FFF2-40B4-BE49-F238E27FC236}">
                <a16:creationId xmlns:a16="http://schemas.microsoft.com/office/drawing/2014/main" id="{C7AFF384-71D0-43D5-98C4-F2089F10F385}"/>
              </a:ext>
            </a:extLst>
          </p:cNvPr>
          <p:cNvSpPr/>
          <p:nvPr/>
        </p:nvSpPr>
        <p:spPr>
          <a:xfrm rot="11007488">
            <a:off x="2730756" y="3238511"/>
            <a:ext cx="597911" cy="172613"/>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29EDF33-BC14-488F-AE3A-C51E2AAB44BA}"/>
              </a:ext>
            </a:extLst>
          </p:cNvPr>
          <p:cNvSpPr/>
          <p:nvPr/>
        </p:nvSpPr>
        <p:spPr>
          <a:xfrm>
            <a:off x="9647853" y="1827524"/>
            <a:ext cx="2544147" cy="1083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04F122-C4B8-4BF6-9395-D136A6D9D338}"/>
              </a:ext>
            </a:extLst>
          </p:cNvPr>
          <p:cNvSpPr/>
          <p:nvPr/>
        </p:nvSpPr>
        <p:spPr>
          <a:xfrm rot="16200000">
            <a:off x="6483522" y="4570744"/>
            <a:ext cx="1988394" cy="4587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8C659CA-6A5A-4F00-9334-7C1824908214}"/>
              </a:ext>
            </a:extLst>
          </p:cNvPr>
          <p:cNvSpPr txBox="1">
            <a:spLocks/>
          </p:cNvSpPr>
          <p:nvPr/>
        </p:nvSpPr>
        <p:spPr>
          <a:xfrm>
            <a:off x="0" y="-1"/>
            <a:ext cx="5662414" cy="1054249"/>
          </a:xfrm>
          <a:prstGeom prst="rect">
            <a:avLst/>
          </a:prstGeom>
          <a:solidFill>
            <a:srgbClr val="000000">
              <a:alpha val="60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FF"/>
                </a:solidFill>
              </a:rPr>
              <a:t>1448 - </a:t>
            </a:r>
            <a:r>
              <a:rPr lang="en-US" sz="3600" kern="1200" dirty="0">
                <a:solidFill>
                  <a:srgbClr val="FFFFFF"/>
                </a:solidFill>
                <a:latin typeface="+mj-lt"/>
                <a:ea typeface="+mj-ea"/>
                <a:cs typeface="+mj-cs"/>
              </a:rPr>
              <a:t>PEPCO 788426-970820</a:t>
            </a:r>
            <a:endParaRPr lang="en-US" sz="3600" dirty="0">
              <a:solidFill>
                <a:srgbClr val="FFFFFF"/>
              </a:solidFill>
            </a:endParaRPr>
          </a:p>
        </p:txBody>
      </p:sp>
    </p:spTree>
    <p:extLst>
      <p:ext uri="{BB962C8B-B14F-4D97-AF65-F5344CB8AC3E}">
        <p14:creationId xmlns:p14="http://schemas.microsoft.com/office/powerpoint/2010/main" val="276655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2410FBD8-6CE8-47E3-9AA6-912EF4014138}"/>
              </a:ext>
            </a:extLst>
          </p:cNvPr>
          <p:cNvSpPr/>
          <p:nvPr/>
        </p:nvSpPr>
        <p:spPr>
          <a:xfrm>
            <a:off x="1236372" y="1455313"/>
            <a:ext cx="9672034" cy="4018208"/>
          </a:xfrm>
          <a:prstGeom prst="homePlat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2C6FFF76-D35B-44AD-AEE9-7AA335430E09}"/>
              </a:ext>
            </a:extLst>
          </p:cNvPr>
          <p:cNvSpPr txBox="1">
            <a:spLocks/>
          </p:cNvSpPr>
          <p:nvPr/>
        </p:nvSpPr>
        <p:spPr>
          <a:xfrm>
            <a:off x="1236373" y="2155371"/>
            <a:ext cx="9235684" cy="2547257"/>
          </a:xfrm>
          <a:prstGeom prst="homePlate">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FF"/>
                </a:solidFill>
              </a:rPr>
              <a:t>AT&amp;T @ PEPCO  773452-4449 </a:t>
            </a:r>
          </a:p>
          <a:p>
            <a:pPr algn="ctr"/>
            <a:r>
              <a:rPr lang="en-US" sz="3600" dirty="0">
                <a:solidFill>
                  <a:srgbClr val="FFFFFF"/>
                </a:solidFill>
              </a:rPr>
              <a:t>(2021111613)</a:t>
            </a:r>
          </a:p>
        </p:txBody>
      </p:sp>
    </p:spTree>
    <p:extLst>
      <p:ext uri="{BB962C8B-B14F-4D97-AF65-F5344CB8AC3E}">
        <p14:creationId xmlns:p14="http://schemas.microsoft.com/office/powerpoint/2010/main" val="4218633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 y="-1"/>
            <a:ext cx="6529589" cy="1054249"/>
          </a:xfrm>
          <a:solidFill>
            <a:srgbClr val="000000">
              <a:alpha val="60000"/>
            </a:srgbClr>
          </a:solidFill>
        </p:spPr>
        <p:txBody>
          <a:bodyPr vert="horz" lIns="91440" tIns="45720" rIns="91440" bIns="45720" rtlCol="0" anchor="ctr">
            <a:normAutofit/>
          </a:bodyPr>
          <a:lstStyle/>
          <a:p>
            <a:pPr algn="ctr"/>
            <a:r>
              <a:rPr lang="en-US" sz="4400" kern="1200" dirty="0">
                <a:solidFill>
                  <a:srgbClr val="FFFFFF"/>
                </a:solidFill>
                <a:latin typeface="+mj-lt"/>
                <a:ea typeface="+mj-ea"/>
                <a:cs typeface="+mj-cs"/>
              </a:rPr>
              <a:t>1613 - PEPCO  773452-4449</a:t>
            </a:r>
            <a:endParaRPr lang="en-US" dirty="0">
              <a:solidFill>
                <a:srgbClr val="FFFFFF"/>
              </a:solidFill>
            </a:endParaRPr>
          </a:p>
        </p:txBody>
      </p:sp>
      <p:pic>
        <p:nvPicPr>
          <p:cNvPr id="6" name="Picture 5">
            <a:extLst>
              <a:ext uri="{FF2B5EF4-FFF2-40B4-BE49-F238E27FC236}">
                <a16:creationId xmlns:a16="http://schemas.microsoft.com/office/drawing/2014/main" id="{7C3C7B68-0637-47AF-8A7A-F02B346E1315}"/>
              </a:ext>
            </a:extLst>
          </p:cNvPr>
          <p:cNvPicPr>
            <a:picLocks noChangeAspect="1"/>
          </p:cNvPicPr>
          <p:nvPr/>
        </p:nvPicPr>
        <p:blipFill>
          <a:blip r:embed="rId3"/>
          <a:stretch>
            <a:fillRect/>
          </a:stretch>
        </p:blipFill>
        <p:spPr>
          <a:xfrm>
            <a:off x="3117837" y="1842770"/>
            <a:ext cx="5404851" cy="3931920"/>
          </a:xfrm>
          <a:prstGeom prst="rect">
            <a:avLst/>
          </a:prstGeom>
        </p:spPr>
      </p:pic>
    </p:spTree>
    <p:extLst>
      <p:ext uri="{BB962C8B-B14F-4D97-AF65-F5344CB8AC3E}">
        <p14:creationId xmlns:p14="http://schemas.microsoft.com/office/powerpoint/2010/main" val="2798278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08C659CA-6A5A-4F00-9334-7C1824908214}"/>
              </a:ext>
            </a:extLst>
          </p:cNvPr>
          <p:cNvSpPr txBox="1">
            <a:spLocks/>
          </p:cNvSpPr>
          <p:nvPr/>
        </p:nvSpPr>
        <p:spPr>
          <a:xfrm>
            <a:off x="-1" y="0"/>
            <a:ext cx="6712333" cy="852488"/>
          </a:xfrm>
          <a:prstGeom prst="rect">
            <a:avLst/>
          </a:prstGeom>
          <a:solidFill>
            <a:srgbClr val="000000">
              <a:alpha val="60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kern="1200" dirty="0">
                <a:solidFill>
                  <a:srgbClr val="FFFFFF"/>
                </a:solidFill>
                <a:latin typeface="+mj-lt"/>
                <a:ea typeface="+mj-ea"/>
                <a:cs typeface="+mj-cs"/>
              </a:rPr>
              <a:t>1613 - PEPCO  773452-449</a:t>
            </a:r>
            <a:endParaRPr lang="en-US" dirty="0">
              <a:solidFill>
                <a:srgbClr val="FFFFFF"/>
              </a:solidFill>
            </a:endParaRPr>
          </a:p>
        </p:txBody>
      </p:sp>
      <p:pic>
        <p:nvPicPr>
          <p:cNvPr id="8" name="Picture 7">
            <a:extLst>
              <a:ext uri="{FF2B5EF4-FFF2-40B4-BE49-F238E27FC236}">
                <a16:creationId xmlns:a16="http://schemas.microsoft.com/office/drawing/2014/main" id="{0C7F8160-4A94-41AD-96DC-A72DCF73256A}"/>
              </a:ext>
            </a:extLst>
          </p:cNvPr>
          <p:cNvPicPr>
            <a:picLocks noChangeAspect="1"/>
          </p:cNvPicPr>
          <p:nvPr/>
        </p:nvPicPr>
        <p:blipFill>
          <a:blip r:embed="rId3"/>
          <a:stretch>
            <a:fillRect/>
          </a:stretch>
        </p:blipFill>
        <p:spPr>
          <a:xfrm>
            <a:off x="714375" y="1381125"/>
            <a:ext cx="3538395" cy="4937760"/>
          </a:xfrm>
          <a:prstGeom prst="rect">
            <a:avLst/>
          </a:prstGeom>
        </p:spPr>
      </p:pic>
      <p:pic>
        <p:nvPicPr>
          <p:cNvPr id="14" name="Picture 13">
            <a:extLst>
              <a:ext uri="{FF2B5EF4-FFF2-40B4-BE49-F238E27FC236}">
                <a16:creationId xmlns:a16="http://schemas.microsoft.com/office/drawing/2014/main" id="{FDE09C3D-4D42-41D6-A16E-2EE896CEAA33}"/>
              </a:ext>
            </a:extLst>
          </p:cNvPr>
          <p:cNvPicPr>
            <a:picLocks noChangeAspect="1"/>
          </p:cNvPicPr>
          <p:nvPr/>
        </p:nvPicPr>
        <p:blipFill>
          <a:blip r:embed="rId4"/>
          <a:stretch>
            <a:fillRect/>
          </a:stretch>
        </p:blipFill>
        <p:spPr>
          <a:xfrm>
            <a:off x="6096000" y="852488"/>
            <a:ext cx="3910757" cy="5760720"/>
          </a:xfrm>
          <a:prstGeom prst="rect">
            <a:avLst/>
          </a:prstGeom>
        </p:spPr>
      </p:pic>
    </p:spTree>
    <p:extLst>
      <p:ext uri="{BB962C8B-B14F-4D97-AF65-F5344CB8AC3E}">
        <p14:creationId xmlns:p14="http://schemas.microsoft.com/office/powerpoint/2010/main" val="75224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526073" y="4725107"/>
            <a:ext cx="11139854" cy="1415562"/>
          </a:xfrm>
        </p:spPr>
        <p:txBody>
          <a:bodyPr vert="horz" lIns="91440" tIns="45720" rIns="91440" bIns="45720" rtlCol="0" anchor="b">
            <a:normAutofit/>
          </a:bodyPr>
          <a:lstStyle/>
          <a:p>
            <a:pPr algn="ctr"/>
            <a:r>
              <a:rPr lang="en-US" sz="5400" dirty="0"/>
              <a:t>Starry Internet @ 8250 Georgia Avenue</a:t>
            </a:r>
            <a:br>
              <a:rPr lang="en-US" sz="5400" dirty="0"/>
            </a:br>
            <a:r>
              <a:rPr lang="en-US" sz="3600" dirty="0"/>
              <a:t>2022011658</a:t>
            </a:r>
            <a:endParaRPr lang="en-US" sz="5400" b="1" kern="1200" dirty="0">
              <a:latin typeface="+mj-lt"/>
              <a:ea typeface="+mj-ea"/>
              <a:cs typeface="+mj-cs"/>
            </a:endParaRPr>
          </a:p>
        </p:txBody>
      </p:sp>
      <p:pic>
        <p:nvPicPr>
          <p:cNvPr id="5" name="Picture 4">
            <a:extLst>
              <a:ext uri="{FF2B5EF4-FFF2-40B4-BE49-F238E27FC236}">
                <a16:creationId xmlns:a16="http://schemas.microsoft.com/office/drawing/2014/main" id="{E52D82FD-4314-48F6-BC68-FC99CE40D1B8}"/>
              </a:ext>
            </a:extLst>
          </p:cNvPr>
          <p:cNvPicPr>
            <a:picLocks noChangeAspect="1"/>
          </p:cNvPicPr>
          <p:nvPr/>
        </p:nvPicPr>
        <p:blipFill>
          <a:blip r:embed="rId3"/>
          <a:stretch>
            <a:fillRect/>
          </a:stretch>
        </p:blipFill>
        <p:spPr>
          <a:xfrm>
            <a:off x="1532076" y="437373"/>
            <a:ext cx="8969222" cy="4114800"/>
          </a:xfrm>
          <a:prstGeom prst="rect">
            <a:avLst/>
          </a:prstGeom>
        </p:spPr>
      </p:pic>
    </p:spTree>
    <p:extLst>
      <p:ext uri="{BB962C8B-B14F-4D97-AF65-F5344CB8AC3E}">
        <p14:creationId xmlns:p14="http://schemas.microsoft.com/office/powerpoint/2010/main" val="3686798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t>8250 Georgia Ave, Silver Spring </a:t>
            </a:r>
          </a:p>
        </p:txBody>
      </p:sp>
      <p:pic>
        <p:nvPicPr>
          <p:cNvPr id="5" name="Picture 4">
            <a:extLst>
              <a:ext uri="{FF2B5EF4-FFF2-40B4-BE49-F238E27FC236}">
                <a16:creationId xmlns:a16="http://schemas.microsoft.com/office/drawing/2014/main" id="{54600CB3-1212-4C6A-B9D2-F346542633A7}"/>
              </a:ext>
            </a:extLst>
          </p:cNvPr>
          <p:cNvPicPr>
            <a:picLocks noChangeAspect="1"/>
          </p:cNvPicPr>
          <p:nvPr/>
        </p:nvPicPr>
        <p:blipFill>
          <a:blip r:embed="rId3"/>
          <a:stretch>
            <a:fillRect/>
          </a:stretch>
        </p:blipFill>
        <p:spPr>
          <a:xfrm>
            <a:off x="926812" y="358630"/>
            <a:ext cx="9544050" cy="4829175"/>
          </a:xfrm>
          <a:prstGeom prst="rect">
            <a:avLst/>
          </a:prstGeom>
        </p:spPr>
      </p:pic>
    </p:spTree>
    <p:extLst>
      <p:ext uri="{BB962C8B-B14F-4D97-AF65-F5344CB8AC3E}">
        <p14:creationId xmlns:p14="http://schemas.microsoft.com/office/powerpoint/2010/main" val="1713291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2079</TotalTime>
  <Words>548</Words>
  <Application>Microsoft Office PowerPoint</Application>
  <PresentationFormat>Widescreen</PresentationFormat>
  <Paragraphs>56</Paragraphs>
  <Slides>18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MAY 2022 TFCG SLIDE DECK</vt:lpstr>
      <vt:lpstr>PowerPoint Presentation</vt:lpstr>
      <vt:lpstr>1448 - PEPCO 788426-970820</vt:lpstr>
      <vt:lpstr>PowerPoint Presentation</vt:lpstr>
      <vt:lpstr>PowerPoint Presentation</vt:lpstr>
      <vt:lpstr>1613 - PEPCO  773452-4449</vt:lpstr>
      <vt:lpstr>PowerPoint Presentation</vt:lpstr>
      <vt:lpstr>Starry Internet @ 8250 Georgia Avenue 2022011658</vt:lpstr>
      <vt:lpstr>8250 Georgia Ave, Silver Spring </vt:lpstr>
      <vt:lpstr>           8250 Georgia Ave, Silver Spring </vt:lpstr>
      <vt:lpstr>8250 Georgia Ave, Silver Spring </vt:lpstr>
      <vt:lpstr>8250 Georgia Ave, Silver Spring </vt:lpstr>
      <vt:lpstr>PowerPoint Presentation</vt:lpstr>
      <vt:lpstr>1659 - PEPCO 787431-4559</vt:lpstr>
      <vt:lpstr>PowerPoint Presentation</vt:lpstr>
      <vt:lpstr>PowerPoint Presentation</vt:lpstr>
      <vt:lpstr>1708 – PEPCO 793424-9936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WMATA@ Brookeville     Tower</dc:title>
  <dc:creator>James Crane</dc:creator>
  <cp:lastModifiedBy>Julie Elias</cp:lastModifiedBy>
  <cp:revision>56</cp:revision>
  <dcterms:created xsi:type="dcterms:W3CDTF">2020-12-30T18:47:40Z</dcterms:created>
  <dcterms:modified xsi:type="dcterms:W3CDTF">2022-04-28T21:20:02Z</dcterms:modified>
</cp:coreProperties>
</file>