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90" r:id="rId4"/>
    <p:sldId id="291" r:id="rId5"/>
    <p:sldId id="273" r:id="rId6"/>
    <p:sldId id="282" r:id="rId7"/>
    <p:sldId id="260" r:id="rId8"/>
    <p:sldId id="261" r:id="rId9"/>
    <p:sldId id="267" r:id="rId10"/>
    <p:sldId id="268" r:id="rId11"/>
    <p:sldId id="265" r:id="rId12"/>
    <p:sldId id="269" r:id="rId13"/>
    <p:sldId id="272" r:id="rId14"/>
    <p:sldId id="292" r:id="rId15"/>
    <p:sldId id="278" r:id="rId16"/>
    <p:sldId id="285" r:id="rId17"/>
    <p:sldId id="286" r:id="rId18"/>
    <p:sldId id="287" r:id="rId19"/>
    <p:sldId id="293" r:id="rId20"/>
    <p:sldId id="288" r:id="rId21"/>
    <p:sldId id="289"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7" d="100"/>
          <a:sy n="117" d="100"/>
        </p:scale>
        <p:origin x="-276" y="12"/>
      </p:cViewPr>
      <p:guideLst>
        <p:guide orient="horz" pos="2160"/>
        <p:guide pos="2880"/>
      </p:guideLst>
    </p:cSldViewPr>
  </p:slideViewPr>
  <p:notesTextViewPr>
    <p:cViewPr>
      <p:scale>
        <a:sx n="1" d="1"/>
        <a:sy n="1" d="1"/>
      </p:scale>
      <p:origin x="0" y="0"/>
    </p:cViewPr>
  </p:notesTextViewPr>
  <p:sorterViewPr>
    <p:cViewPr>
      <p:scale>
        <a:sx n="100" d="100"/>
        <a:sy n="100" d="100"/>
      </p:scale>
      <p:origin x="0" y="16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FD61ECE1-288D-4092-98D3-4B2EEB22F802}" type="datetimeFigureOut">
              <a:rPr lang="en-US" smtClean="0"/>
              <a:t>12/4/2012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00E991AB-D85D-4627-BAAC-19427C3A8115}" type="slidenum">
              <a:rPr lang="en-US" smtClean="0"/>
              <a:t>‹#›</a:t>
            </a:fld>
            <a:endParaRPr lang="en-US"/>
          </a:p>
        </p:txBody>
      </p:sp>
    </p:spTree>
    <p:extLst>
      <p:ext uri="{BB962C8B-B14F-4D97-AF65-F5344CB8AC3E}">
        <p14:creationId xmlns:p14="http://schemas.microsoft.com/office/powerpoint/2010/main" val="4247906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C89C02FF-897A-43B9-A169-1DDB37B66EC2}" type="datetimeFigureOut">
              <a:rPr lang="en-US" smtClean="0"/>
              <a:pPr/>
              <a:t>12/4/2012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793E77FC-66BD-4A3E-B6F3-0A1DB0E4552E}" type="slidenum">
              <a:rPr lang="en-US" smtClean="0"/>
              <a:pPr/>
              <a:t>‹#›</a:t>
            </a:fld>
            <a:endParaRPr lang="en-US"/>
          </a:p>
        </p:txBody>
      </p:sp>
    </p:spTree>
    <p:extLst>
      <p:ext uri="{BB962C8B-B14F-4D97-AF65-F5344CB8AC3E}">
        <p14:creationId xmlns:p14="http://schemas.microsoft.com/office/powerpoint/2010/main" val="392027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3E77FC-66BD-4A3E-B6F3-0A1DB0E455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F60E0B1-CB1F-414B-B3E2-32F204472D8F}"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3E77FC-66BD-4A3E-B6F3-0A1DB0E4552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3E77FC-66BD-4A3E-B6F3-0A1DB0E455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3E77FC-66BD-4A3E-B6F3-0A1DB0E4552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3E77FC-66BD-4A3E-B6F3-0A1DB0E4552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3E77FC-66BD-4A3E-B6F3-0A1DB0E4552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60E0B1-CB1F-414B-B3E2-32F204472D8F}"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4F60E0B1-CB1F-414B-B3E2-32F204472D8F}"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60E0B1-CB1F-414B-B3E2-32F204472D8F}"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6613" cy="3486150"/>
          </a:xfrm>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F60E0B1-CB1F-414B-B3E2-32F204472D8F}"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1AF38-06E5-47ED-8C2A-C89C15C1F654}" type="datetime1">
              <a:rPr lang="en-US" smtClean="0"/>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22955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54017-31EF-4D2B-AFCD-75951D4F2543}" type="datetime1">
              <a:rPr lang="en-US" smtClean="0"/>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50981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D7551-DEE0-410E-988D-ADF8C1308043}" type="datetime1">
              <a:rPr lang="en-US" smtClean="0"/>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337188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9471C-61E3-4CD0-BCD2-DBF03BB8A6B3}" type="datetime1">
              <a:rPr lang="en-US" smtClean="0"/>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381452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58CA3-8A2E-487E-97C4-270229FBBAA0}" type="datetime1">
              <a:rPr lang="en-US" smtClean="0"/>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404492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9DB42-CF51-45AA-A25D-DE6791A1FAAB}" type="datetime1">
              <a:rPr lang="en-US" smtClean="0"/>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377823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CF23BE-1DD5-4C32-ADD9-C53908E70CE0}" type="datetime1">
              <a:rPr lang="en-US" smtClean="0"/>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140036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4C51B-D154-4E23-BEF3-F162E9D8C033}" type="datetime1">
              <a:rPr lang="en-US" smtClean="0"/>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398961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90AC8-B7C8-48C1-9745-481998712FC2}" type="datetime1">
              <a:rPr lang="en-US" smtClean="0"/>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177464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2C0E1-86A5-4913-BE13-4C915D157ADF}" type="datetime1">
              <a:rPr lang="en-US" smtClean="0"/>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86057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CBC3A-598C-4CC5-B963-B56908DB74AE}" type="datetime1">
              <a:rPr lang="en-US" smtClean="0"/>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295E0-1DDC-4C37-8F99-469FB15885EE}" type="slidenum">
              <a:rPr lang="en-US" smtClean="0"/>
              <a:pPr/>
              <a:t>‹#›</a:t>
            </a:fld>
            <a:endParaRPr lang="en-US"/>
          </a:p>
        </p:txBody>
      </p:sp>
    </p:spTree>
    <p:extLst>
      <p:ext uri="{BB962C8B-B14F-4D97-AF65-F5344CB8AC3E}">
        <p14:creationId xmlns:p14="http://schemas.microsoft.com/office/powerpoint/2010/main" val="38255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63022-DCB9-48CC-B97F-6AB996D2EDD5}" type="datetime1">
              <a:rPr lang="en-US" smtClean="0"/>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295E0-1DDC-4C37-8F99-469FB15885EE}" type="slidenum">
              <a:rPr lang="en-US" smtClean="0"/>
              <a:pPr/>
              <a:t>‹#›</a:t>
            </a:fld>
            <a:endParaRPr lang="en-US"/>
          </a:p>
        </p:txBody>
      </p:sp>
    </p:spTree>
    <p:extLst>
      <p:ext uri="{BB962C8B-B14F-4D97-AF65-F5344CB8AC3E}">
        <p14:creationId xmlns:p14="http://schemas.microsoft.com/office/powerpoint/2010/main" val="22054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Rapid Transit System</a:t>
            </a:r>
            <a:br>
              <a:rPr lang="en-US" dirty="0" smtClean="0"/>
            </a:br>
            <a:r>
              <a:rPr lang="en-US" dirty="0" smtClean="0"/>
              <a:t> Steering Committee Meeting	</a:t>
            </a:r>
            <a:endParaRPr lang="en-US" dirty="0"/>
          </a:p>
        </p:txBody>
      </p:sp>
      <p:sp>
        <p:nvSpPr>
          <p:cNvPr id="3" name="Subtitle 2"/>
          <p:cNvSpPr>
            <a:spLocks noGrp="1"/>
          </p:cNvSpPr>
          <p:nvPr>
            <p:ph type="subTitle" idx="1"/>
          </p:nvPr>
        </p:nvSpPr>
        <p:spPr/>
        <p:txBody>
          <a:bodyPr/>
          <a:lstStyle/>
          <a:p>
            <a:r>
              <a:rPr lang="en-US" dirty="0" smtClean="0"/>
              <a:t>December 4, 2012</a:t>
            </a:r>
            <a:endParaRPr lang="en-US" dirty="0"/>
          </a:p>
        </p:txBody>
      </p:sp>
    </p:spTree>
    <p:extLst>
      <p:ext uri="{BB962C8B-B14F-4D97-AF65-F5344CB8AC3E}">
        <p14:creationId xmlns:p14="http://schemas.microsoft.com/office/powerpoint/2010/main" val="142229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0"/>
            <a:ext cx="7620000" cy="1143000"/>
          </a:xfrm>
        </p:spPr>
        <p:txBody>
          <a:bodyPr/>
          <a:lstStyle/>
          <a:p>
            <a:r>
              <a:rPr lang="en-US" dirty="0" smtClean="0"/>
              <a:t>Project Scope Summary</a:t>
            </a:r>
          </a:p>
        </p:txBody>
      </p:sp>
      <p:sp>
        <p:nvSpPr>
          <p:cNvPr id="22531" name="Content Placeholder 2"/>
          <p:cNvSpPr>
            <a:spLocks noGrp="1"/>
          </p:cNvSpPr>
          <p:nvPr>
            <p:ph idx="1"/>
          </p:nvPr>
        </p:nvSpPr>
        <p:spPr>
          <a:xfrm>
            <a:off x="228600" y="1447801"/>
            <a:ext cx="5257800" cy="4525963"/>
          </a:xfrm>
        </p:spPr>
        <p:txBody>
          <a:bodyPr>
            <a:normAutofit fontScale="92500" lnSpcReduction="20000"/>
          </a:bodyPr>
          <a:lstStyle/>
          <a:p>
            <a:r>
              <a:rPr lang="en-US" dirty="0" smtClean="0"/>
              <a:t>Screen all County roadways for potential BRT corridors</a:t>
            </a:r>
          </a:p>
          <a:p>
            <a:r>
              <a:rPr lang="en-US" dirty="0" smtClean="0"/>
              <a:t>Conduct planning-level corridor analyses to determine potential BRT treatments</a:t>
            </a:r>
          </a:p>
          <a:p>
            <a:r>
              <a:rPr lang="en-US" dirty="0" smtClean="0"/>
              <a:t>Determine travel demand and identify routes for network</a:t>
            </a:r>
          </a:p>
          <a:p>
            <a:r>
              <a:rPr lang="en-US" dirty="0" smtClean="0"/>
              <a:t>Determine generalized capital and O&amp;M costs for BRT network</a:t>
            </a:r>
          </a:p>
        </p:txBody>
      </p:sp>
      <p:sp>
        <p:nvSpPr>
          <p:cNvPr id="7" name="Slide Number Placeholder 6"/>
          <p:cNvSpPr>
            <a:spLocks noGrp="1"/>
          </p:cNvSpPr>
          <p:nvPr>
            <p:ph type="sldNum" sz="quarter" idx="12"/>
          </p:nvPr>
        </p:nvSpPr>
        <p:spPr/>
        <p:txBody>
          <a:bodyPr/>
          <a:lstStyle/>
          <a:p>
            <a:pPr>
              <a:defRPr/>
            </a:pPr>
            <a:fld id="{5B653AA6-8C67-4A05-871E-0D4F776D6527}" type="slidenum">
              <a:rPr lang="en-US" smtClean="0"/>
              <a:pPr>
                <a:defRPr/>
              </a:pPr>
              <a:t>10</a:t>
            </a:fld>
            <a:endParaRPr lang="en-US" dirty="0"/>
          </a:p>
        </p:txBody>
      </p:sp>
      <p:pic>
        <p:nvPicPr>
          <p:cNvPr id="8" name="Picture 7" descr="Gonsalves Emx Bidirection 1.jpg"/>
          <p:cNvPicPr>
            <a:picLocks noChangeAspect="1"/>
          </p:cNvPicPr>
          <p:nvPr/>
        </p:nvPicPr>
        <p:blipFill>
          <a:blip r:embed="rId3" cstate="print"/>
          <a:stretch>
            <a:fillRect/>
          </a:stretch>
        </p:blipFill>
        <p:spPr>
          <a:xfrm>
            <a:off x="5486400" y="1143000"/>
            <a:ext cx="3328416" cy="4453128"/>
          </a:xfrm>
          <a:prstGeom prst="rect">
            <a:avLst/>
          </a:prstGeom>
          <a:ln>
            <a:solidFill>
              <a:schemeClr val="tx1"/>
            </a:solidFill>
          </a:ln>
        </p:spPr>
      </p:pic>
      <p:sp>
        <p:nvSpPr>
          <p:cNvPr id="6" name="TextBox 5"/>
          <p:cNvSpPr txBox="1"/>
          <p:nvPr/>
        </p:nvSpPr>
        <p:spPr>
          <a:xfrm>
            <a:off x="5372100" y="5610225"/>
            <a:ext cx="3868880" cy="307777"/>
          </a:xfrm>
          <a:prstGeom prst="rect">
            <a:avLst/>
          </a:prstGeom>
          <a:noFill/>
        </p:spPr>
        <p:txBody>
          <a:bodyPr wrap="none" rtlCol="0">
            <a:spAutoFit/>
          </a:bodyPr>
          <a:lstStyle/>
          <a:p>
            <a:r>
              <a:rPr lang="en-US" sz="1400" dirty="0" smtClean="0">
                <a:solidFill>
                  <a:schemeClr val="bg1"/>
                </a:solidFill>
                <a:latin typeface="Verdana" pitchFamily="34" charset="0"/>
              </a:rPr>
              <a:t>Reversible median busway (Eugene, OR)</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5569221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0"/>
            <a:ext cx="8077200" cy="1143000"/>
          </a:xfrm>
        </p:spPr>
        <p:txBody>
          <a:bodyPr/>
          <a:lstStyle/>
          <a:p>
            <a:r>
              <a:rPr lang="en-US" sz="3200" dirty="0" smtClean="0"/>
              <a:t>The Proposed Network</a:t>
            </a:r>
            <a:br>
              <a:rPr lang="en-US" sz="3200" dirty="0" smtClean="0"/>
            </a:br>
            <a:r>
              <a:rPr lang="en-US" sz="3200" dirty="0" smtClean="0"/>
              <a:t>16 Corridors, 150 Miles</a:t>
            </a:r>
          </a:p>
        </p:txBody>
      </p:sp>
      <p:pic>
        <p:nvPicPr>
          <p:cNvPr id="4" name="Picture 3" descr="final BRT network.jpg"/>
          <p:cNvPicPr>
            <a:picLocks noChangeAspect="1"/>
          </p:cNvPicPr>
          <p:nvPr/>
        </p:nvPicPr>
        <p:blipFill>
          <a:blip r:embed="rId3" cstate="print"/>
          <a:srcRect t="833" b="727"/>
          <a:stretch>
            <a:fillRect/>
          </a:stretch>
        </p:blipFill>
        <p:spPr>
          <a:xfrm>
            <a:off x="0" y="1033582"/>
            <a:ext cx="9144000" cy="5824419"/>
          </a:xfrm>
          <a:prstGeom prst="rect">
            <a:avLst/>
          </a:prstGeom>
        </p:spPr>
      </p:pic>
      <p:sp>
        <p:nvSpPr>
          <p:cNvPr id="2" name="Slide Number Placeholder 1"/>
          <p:cNvSpPr>
            <a:spLocks noGrp="1"/>
          </p:cNvSpPr>
          <p:nvPr>
            <p:ph type="sldNum" sz="quarter" idx="12"/>
          </p:nvPr>
        </p:nvSpPr>
        <p:spPr/>
        <p:txBody>
          <a:bodyPr/>
          <a:lstStyle/>
          <a:p>
            <a:fld id="{B49295E0-1DDC-4C37-8F99-469FB15885EE}" type="slidenum">
              <a:rPr lang="en-US" smtClean="0"/>
              <a:pPr/>
              <a:t>11</a:t>
            </a:fld>
            <a:endParaRPr lang="en-US"/>
          </a:p>
        </p:txBody>
      </p:sp>
    </p:spTree>
    <p:extLst>
      <p:ext uri="{BB962C8B-B14F-4D97-AF65-F5344CB8AC3E}">
        <p14:creationId xmlns:p14="http://schemas.microsoft.com/office/powerpoint/2010/main" val="21709968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0"/>
            <a:ext cx="8077200" cy="1143000"/>
          </a:xfrm>
        </p:spPr>
        <p:txBody>
          <a:bodyPr/>
          <a:lstStyle/>
          <a:p>
            <a:r>
              <a:rPr lang="en-US" dirty="0" smtClean="0"/>
              <a:t>Summary of Preliminary Findings</a:t>
            </a:r>
          </a:p>
        </p:txBody>
      </p:sp>
      <p:sp>
        <p:nvSpPr>
          <p:cNvPr id="31747" name="Content Placeholder 2"/>
          <p:cNvSpPr>
            <a:spLocks noGrp="1"/>
          </p:cNvSpPr>
          <p:nvPr>
            <p:ph idx="1"/>
          </p:nvPr>
        </p:nvSpPr>
        <p:spPr>
          <a:xfrm>
            <a:off x="457200" y="1447801"/>
            <a:ext cx="8382000" cy="4343399"/>
          </a:xfrm>
        </p:spPr>
        <p:txBody>
          <a:bodyPr>
            <a:normAutofit fontScale="92500"/>
          </a:bodyPr>
          <a:lstStyle/>
          <a:p>
            <a:pPr algn="ctr">
              <a:buFont typeface="Arial" charset="0"/>
              <a:buNone/>
            </a:pPr>
            <a:r>
              <a:rPr lang="en-US" i="1" u="sng" dirty="0" smtClean="0"/>
              <a:t>All results compared to 2040 No-build</a:t>
            </a:r>
          </a:p>
          <a:p>
            <a:r>
              <a:rPr lang="en-US" dirty="0" smtClean="0"/>
              <a:t>50,000 new daily transit trips</a:t>
            </a:r>
          </a:p>
          <a:p>
            <a:r>
              <a:rPr lang="en-US" dirty="0" smtClean="0"/>
              <a:t>150,000 to 190,000 daily BRT </a:t>
            </a:r>
            <a:r>
              <a:rPr lang="en-US" smtClean="0"/>
              <a:t>boardings</a:t>
            </a:r>
            <a:endParaRPr lang="en-US" dirty="0" smtClean="0"/>
          </a:p>
          <a:p>
            <a:r>
              <a:rPr lang="en-US" dirty="0" smtClean="0"/>
              <a:t>Majority of corridors with over 1,000 daily boardings per mile</a:t>
            </a:r>
          </a:p>
          <a:p>
            <a:r>
              <a:rPr lang="en-US" dirty="0" smtClean="0"/>
              <a:t>O&amp;M costs for Ride On and Metrobus decrease </a:t>
            </a:r>
          </a:p>
          <a:p>
            <a:r>
              <a:rPr lang="en-US" dirty="0" smtClean="0"/>
              <a:t>BRT network reduces Ride On and Metrobus boardings, permitting redeployment of resources</a:t>
            </a:r>
          </a:p>
          <a:p>
            <a:pPr>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5B653AA6-8C67-4A05-871E-0D4F776D6527}" type="slidenum">
              <a:rPr lang="en-US" smtClean="0"/>
              <a:pPr>
                <a:defRPr/>
              </a:pPr>
              <a:t>12</a:t>
            </a:fld>
            <a:endParaRPr lang="en-US" dirty="0"/>
          </a:p>
        </p:txBody>
      </p:sp>
    </p:spTree>
    <p:extLst>
      <p:ext uri="{BB962C8B-B14F-4D97-AF65-F5344CB8AC3E}">
        <p14:creationId xmlns:p14="http://schemas.microsoft.com/office/powerpoint/2010/main" val="24325132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66800" y="0"/>
            <a:ext cx="7620000" cy="1143000"/>
          </a:xfrm>
        </p:spPr>
        <p:txBody>
          <a:bodyPr/>
          <a:lstStyle/>
          <a:p>
            <a:r>
              <a:rPr lang="en-US" dirty="0" smtClean="0"/>
              <a:t>Other Findings – Preliminary</a:t>
            </a:r>
          </a:p>
        </p:txBody>
      </p:sp>
      <p:sp>
        <p:nvSpPr>
          <p:cNvPr id="34819" name="Content Placeholder 2"/>
          <p:cNvSpPr>
            <a:spLocks noGrp="1"/>
          </p:cNvSpPr>
          <p:nvPr>
            <p:ph idx="1"/>
          </p:nvPr>
        </p:nvSpPr>
        <p:spPr/>
        <p:txBody>
          <a:bodyPr>
            <a:normAutofit/>
          </a:bodyPr>
          <a:lstStyle/>
          <a:p>
            <a:r>
              <a:rPr lang="en-US" sz="2800" dirty="0" smtClean="0"/>
              <a:t>BRT system requires additional bus maintenance facilities and the modification of existing facilities to service articulated vehicles</a:t>
            </a:r>
          </a:p>
          <a:p>
            <a:r>
              <a:rPr lang="en-US" sz="2800" dirty="0" smtClean="0"/>
              <a:t>Requires approximately 300 buses to accommodate passenger demand</a:t>
            </a:r>
          </a:p>
          <a:p>
            <a:r>
              <a:rPr lang="en-US" sz="2800" dirty="0" smtClean="0"/>
              <a:t>Will require redeployment of Ride On and Metrobus fleets</a:t>
            </a:r>
          </a:p>
          <a:p>
            <a:pPr>
              <a:buFont typeface="Arial" charset="0"/>
              <a:buNone/>
            </a:pPr>
            <a:endParaRPr lang="en-US" sz="2000" dirty="0" smtClean="0"/>
          </a:p>
        </p:txBody>
      </p:sp>
      <p:sp>
        <p:nvSpPr>
          <p:cNvPr id="4" name="Slide Number Placeholder 3"/>
          <p:cNvSpPr>
            <a:spLocks noGrp="1"/>
          </p:cNvSpPr>
          <p:nvPr>
            <p:ph type="sldNum" sz="quarter" idx="12"/>
          </p:nvPr>
        </p:nvSpPr>
        <p:spPr/>
        <p:txBody>
          <a:bodyPr/>
          <a:lstStyle/>
          <a:p>
            <a:pPr>
              <a:defRPr/>
            </a:pPr>
            <a:fld id="{5B653AA6-8C67-4A05-871E-0D4F776D6527}" type="slidenum">
              <a:rPr lang="en-US" smtClean="0"/>
              <a:pPr>
                <a:defRPr/>
              </a:pPr>
              <a:t>13</a:t>
            </a:fld>
            <a:endParaRPr lang="en-US" dirty="0"/>
          </a:p>
        </p:txBody>
      </p:sp>
    </p:spTree>
    <p:extLst>
      <p:ext uri="{BB962C8B-B14F-4D97-AF65-F5344CB8AC3E}">
        <p14:creationId xmlns:p14="http://schemas.microsoft.com/office/powerpoint/2010/main" val="26585246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lvl="1" algn="ctr" rtl="0">
              <a:spcBef>
                <a:spcPct val="0"/>
              </a:spcBef>
            </a:pPr>
            <a:r>
              <a:rPr lang="en-US" sz="4900" dirty="0" smtClean="0">
                <a:latin typeface="+mj-lt"/>
              </a:rPr>
              <a:t>County Executive’s Rapid Transit Task Force Report</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49295E0-1DDC-4C37-8F99-469FB15885EE}" type="slidenum">
              <a:rPr lang="en-US" smtClean="0"/>
              <a:pPr/>
              <a:t>14</a:t>
            </a:fld>
            <a:endParaRPr lang="en-US"/>
          </a:p>
        </p:txBody>
      </p:sp>
    </p:spTree>
    <p:extLst>
      <p:ext uri="{BB962C8B-B14F-4D97-AF65-F5344CB8AC3E}">
        <p14:creationId xmlns:p14="http://schemas.microsoft.com/office/powerpoint/2010/main" val="126800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514600" y="1739964"/>
            <a:ext cx="3962400" cy="1612836"/>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2895600" y="3810000"/>
            <a:ext cx="3492256" cy="15049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49295E0-1DDC-4C37-8F99-469FB15885E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pPr lvl="1" algn="ctr" rtl="0">
              <a:spcBef>
                <a:spcPct val="0"/>
              </a:spcBef>
            </a:pPr>
            <a:r>
              <a:rPr lang="en-US" sz="3600" dirty="0" smtClean="0">
                <a:latin typeface="+mj-lt"/>
              </a:rPr>
              <a:t>Countywide Transit Corridors Functional Master Plan – Preliminary Recommendations</a:t>
            </a:r>
            <a:br>
              <a:rPr lang="en-US" sz="3600" dirty="0" smtClean="0">
                <a:latin typeface="+mj-lt"/>
              </a:rPr>
            </a:br>
            <a:endParaRPr lang="en-US" sz="3600" dirty="0">
              <a:latin typeface="+mj-lt"/>
            </a:endParaRPr>
          </a:p>
        </p:txBody>
      </p:sp>
      <p:sp>
        <p:nvSpPr>
          <p:cNvPr id="4" name="Slide Number Placeholder 3"/>
          <p:cNvSpPr>
            <a:spLocks noGrp="1"/>
          </p:cNvSpPr>
          <p:nvPr>
            <p:ph type="sldNum" sz="quarter" idx="12"/>
          </p:nvPr>
        </p:nvSpPr>
        <p:spPr/>
        <p:txBody>
          <a:bodyPr/>
          <a:lstStyle/>
          <a:p>
            <a:fld id="{B49295E0-1DDC-4C37-8F99-469FB15885EE}" type="slidenum">
              <a:rPr lang="en-US" smtClean="0"/>
              <a:pPr/>
              <a:t>16</a:t>
            </a:fld>
            <a:endParaRPr lang="en-US"/>
          </a:p>
        </p:txBody>
      </p:sp>
    </p:spTree>
    <p:extLst>
      <p:ext uri="{BB962C8B-B14F-4D97-AF65-F5344CB8AC3E}">
        <p14:creationId xmlns:p14="http://schemas.microsoft.com/office/powerpoint/2010/main" val="305571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Veirs Mill and Georgia Avenue BRT New Start Studies</a:t>
            </a:r>
          </a:p>
        </p:txBody>
      </p:sp>
      <p:sp>
        <p:nvSpPr>
          <p:cNvPr id="3" name="Slide Number Placeholder 2"/>
          <p:cNvSpPr>
            <a:spLocks noGrp="1"/>
          </p:cNvSpPr>
          <p:nvPr>
            <p:ph type="sldNum" sz="quarter" idx="12"/>
          </p:nvPr>
        </p:nvSpPr>
        <p:spPr/>
        <p:txBody>
          <a:bodyPr/>
          <a:lstStyle/>
          <a:p>
            <a:fld id="{B49295E0-1DDC-4C37-8F99-469FB15885EE}" type="slidenum">
              <a:rPr lang="en-US" smtClean="0"/>
              <a:pPr/>
              <a:t>17</a:t>
            </a:fld>
            <a:endParaRPr lang="en-US"/>
          </a:p>
        </p:txBody>
      </p:sp>
    </p:spTree>
    <p:extLst>
      <p:ext uri="{BB962C8B-B14F-4D97-AF65-F5344CB8AC3E}">
        <p14:creationId xmlns:p14="http://schemas.microsoft.com/office/powerpoint/2010/main" val="303168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Corridor Cities Transitway</a:t>
            </a:r>
            <a:endParaRPr lang="en-US" dirty="0"/>
          </a:p>
        </p:txBody>
      </p:sp>
      <p:sp>
        <p:nvSpPr>
          <p:cNvPr id="3" name="Slide Number Placeholder 2"/>
          <p:cNvSpPr>
            <a:spLocks noGrp="1"/>
          </p:cNvSpPr>
          <p:nvPr>
            <p:ph type="sldNum" sz="quarter" idx="12"/>
          </p:nvPr>
        </p:nvSpPr>
        <p:spPr/>
        <p:txBody>
          <a:bodyPr/>
          <a:lstStyle/>
          <a:p>
            <a:fld id="{B49295E0-1DDC-4C37-8F99-469FB15885EE}" type="slidenum">
              <a:rPr lang="en-US" smtClean="0"/>
              <a:pPr/>
              <a:t>18</a:t>
            </a:fld>
            <a:endParaRPr lang="en-US"/>
          </a:p>
        </p:txBody>
      </p:sp>
    </p:spTree>
    <p:extLst>
      <p:ext uri="{BB962C8B-B14F-4D97-AF65-F5344CB8AC3E}">
        <p14:creationId xmlns:p14="http://schemas.microsoft.com/office/powerpoint/2010/main" val="35799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Purple Line</a:t>
            </a:r>
            <a:endParaRPr lang="en-US" dirty="0"/>
          </a:p>
        </p:txBody>
      </p:sp>
      <p:sp>
        <p:nvSpPr>
          <p:cNvPr id="3" name="Slide Number Placeholder 2"/>
          <p:cNvSpPr>
            <a:spLocks noGrp="1"/>
          </p:cNvSpPr>
          <p:nvPr>
            <p:ph type="sldNum" sz="quarter" idx="12"/>
          </p:nvPr>
        </p:nvSpPr>
        <p:spPr/>
        <p:txBody>
          <a:bodyPr/>
          <a:lstStyle/>
          <a:p>
            <a:fld id="{B49295E0-1DDC-4C37-8F99-469FB15885EE}" type="slidenum">
              <a:rPr lang="en-US" smtClean="0"/>
              <a:pPr/>
              <a:t>19</a:t>
            </a:fld>
            <a:endParaRPr lang="en-US"/>
          </a:p>
        </p:txBody>
      </p:sp>
    </p:spTree>
    <p:extLst>
      <p:ext uri="{BB962C8B-B14F-4D97-AF65-F5344CB8AC3E}">
        <p14:creationId xmlns:p14="http://schemas.microsoft.com/office/powerpoint/2010/main" val="338818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Agenda for RTS Steering Committee</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a:p>
          <a:p>
            <a:pPr lvl="0"/>
            <a:r>
              <a:rPr lang="en-US" dirty="0"/>
              <a:t>Introductions and Purpose of Meeting </a:t>
            </a:r>
            <a:r>
              <a:rPr lang="en-US" dirty="0" smtClean="0"/>
              <a:t> </a:t>
            </a:r>
            <a:endParaRPr lang="en-US" dirty="0"/>
          </a:p>
          <a:p>
            <a:pPr lvl="0"/>
            <a:r>
              <a:rPr lang="en-US" dirty="0"/>
              <a:t>Steering Committee Mission and Schedule </a:t>
            </a:r>
            <a:endParaRPr lang="en-US" dirty="0" smtClean="0"/>
          </a:p>
          <a:p>
            <a:pPr lvl="0"/>
            <a:r>
              <a:rPr lang="en-US" u="sng" dirty="0" smtClean="0"/>
              <a:t>Overview</a:t>
            </a:r>
            <a:r>
              <a:rPr lang="en-US" dirty="0" smtClean="0"/>
              <a:t> </a:t>
            </a:r>
            <a:r>
              <a:rPr lang="en-US" dirty="0"/>
              <a:t>of Studies and Reports on </a:t>
            </a:r>
            <a:r>
              <a:rPr lang="en-US" dirty="0" smtClean="0"/>
              <a:t>RTS </a:t>
            </a:r>
            <a:r>
              <a:rPr lang="en-US" dirty="0"/>
              <a:t>in Montgomery County </a:t>
            </a:r>
          </a:p>
          <a:p>
            <a:pPr lvl="1"/>
            <a:r>
              <a:rPr lang="en-US" dirty="0"/>
              <a:t>Montgomery County Initiatives</a:t>
            </a:r>
          </a:p>
          <a:p>
            <a:pPr lvl="2"/>
            <a:r>
              <a:rPr lang="en-US" dirty="0"/>
              <a:t>Councilman Elrich’s </a:t>
            </a:r>
            <a:r>
              <a:rPr lang="en-US" dirty="0" smtClean="0"/>
              <a:t>Initiative</a:t>
            </a:r>
            <a:endParaRPr lang="en-US" dirty="0"/>
          </a:p>
          <a:p>
            <a:pPr lvl="2"/>
            <a:r>
              <a:rPr lang="en-US" dirty="0"/>
              <a:t>MCDOT BRT Feasibility Study</a:t>
            </a:r>
          </a:p>
          <a:p>
            <a:pPr lvl="1"/>
            <a:r>
              <a:rPr lang="en-US" dirty="0"/>
              <a:t>County Executive’s Rapid Transit Task Force Report</a:t>
            </a:r>
          </a:p>
          <a:p>
            <a:pPr lvl="1"/>
            <a:r>
              <a:rPr lang="en-US" dirty="0"/>
              <a:t>Institute for Transportation and Development Policy (ITDP) Study</a:t>
            </a:r>
          </a:p>
          <a:p>
            <a:pPr lvl="1"/>
            <a:r>
              <a:rPr lang="en-US" dirty="0"/>
              <a:t>Countywide Transit Corridors Functional Master Plan – Preliminary Recommendations</a:t>
            </a:r>
          </a:p>
          <a:p>
            <a:pPr lvl="1"/>
            <a:r>
              <a:rPr lang="en-US" dirty="0"/>
              <a:t>Veirs Mill and Georgia Avenue BRT New Start Studies underway</a:t>
            </a:r>
          </a:p>
          <a:p>
            <a:pPr lvl="1"/>
            <a:r>
              <a:rPr lang="en-US" dirty="0"/>
              <a:t>Corridor Cities Transitway </a:t>
            </a:r>
            <a:r>
              <a:rPr lang="en-US" dirty="0" smtClean="0"/>
              <a:t>Status</a:t>
            </a:r>
          </a:p>
          <a:p>
            <a:pPr lvl="1"/>
            <a:r>
              <a:rPr lang="en-US" dirty="0" smtClean="0"/>
              <a:t>Purple Line</a:t>
            </a:r>
            <a:endParaRPr lang="en-US" dirty="0"/>
          </a:p>
          <a:p>
            <a:pPr lvl="0"/>
            <a:r>
              <a:rPr lang="en-US" dirty="0" smtClean="0"/>
              <a:t>FY </a:t>
            </a:r>
            <a:r>
              <a:rPr lang="en-US" dirty="0"/>
              <a:t>13 CIP Amendment </a:t>
            </a:r>
            <a:r>
              <a:rPr lang="en-US" dirty="0" smtClean="0"/>
              <a:t>Supplemental </a:t>
            </a:r>
            <a:endParaRPr lang="en-US" dirty="0"/>
          </a:p>
          <a:p>
            <a:pPr lvl="0"/>
            <a:r>
              <a:rPr lang="en-US" dirty="0" smtClean="0"/>
              <a:t>Next Steps</a:t>
            </a:r>
            <a:endParaRPr lang="en-US" dirty="0"/>
          </a:p>
          <a:p>
            <a:endParaRPr lang="en-US" dirty="0"/>
          </a:p>
        </p:txBody>
      </p:sp>
      <p:sp>
        <p:nvSpPr>
          <p:cNvPr id="4" name="Slide Number Placeholder 3"/>
          <p:cNvSpPr>
            <a:spLocks noGrp="1"/>
          </p:cNvSpPr>
          <p:nvPr>
            <p:ph type="sldNum" sz="quarter" idx="12"/>
          </p:nvPr>
        </p:nvSpPr>
        <p:spPr/>
        <p:txBody>
          <a:bodyPr/>
          <a:lstStyle/>
          <a:p>
            <a:fld id="{B49295E0-1DDC-4C37-8F99-469FB15885EE}" type="slidenum">
              <a:rPr lang="en-US" smtClean="0"/>
              <a:pPr/>
              <a:t>2</a:t>
            </a:fld>
            <a:endParaRPr lang="en-US"/>
          </a:p>
        </p:txBody>
      </p:sp>
    </p:spTree>
    <p:extLst>
      <p:ext uri="{BB962C8B-B14F-4D97-AF65-F5344CB8AC3E}">
        <p14:creationId xmlns:p14="http://schemas.microsoft.com/office/powerpoint/2010/main" val="19353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Proposed </a:t>
            </a:r>
            <a:r>
              <a:rPr lang="en-US" dirty="0"/>
              <a:t>FY 13 CIP </a:t>
            </a:r>
            <a:r>
              <a:rPr lang="en-US" dirty="0" smtClean="0"/>
              <a:t>Supplemental</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$1 million supplemental appropriation to the FY 13 CIP to fund initial steps and detailed studies to advance Transit Task Force Phase 1 </a:t>
            </a:r>
          </a:p>
          <a:p>
            <a:pPr lvl="1"/>
            <a:r>
              <a:rPr lang="en-US" dirty="0" smtClean="0"/>
              <a:t>Service planning and integration </a:t>
            </a:r>
            <a:r>
              <a:rPr lang="en-US" dirty="0"/>
              <a:t>s</a:t>
            </a:r>
            <a:r>
              <a:rPr lang="en-US" dirty="0" smtClean="0"/>
              <a:t>tudy</a:t>
            </a:r>
          </a:p>
          <a:p>
            <a:pPr lvl="1"/>
            <a:r>
              <a:rPr lang="en-US" dirty="0" smtClean="0"/>
              <a:t>Pedestrian and bicycle access to station study</a:t>
            </a:r>
          </a:p>
          <a:p>
            <a:pPr lvl="1"/>
            <a:r>
              <a:rPr lang="en-US" dirty="0" smtClean="0"/>
              <a:t>Transit signal priority</a:t>
            </a:r>
          </a:p>
          <a:p>
            <a:pPr lvl="1"/>
            <a:r>
              <a:rPr lang="en-US" dirty="0" smtClean="0"/>
              <a:t>Park and ride facilities to serve corridors and stations</a:t>
            </a:r>
          </a:p>
          <a:p>
            <a:pPr lvl="1"/>
            <a:r>
              <a:rPr lang="en-US" dirty="0" smtClean="0"/>
              <a:t>Organizational study to effectively design, build, operate and maintain RTS system and integrate with Ride On and Metrobus</a:t>
            </a:r>
          </a:p>
          <a:p>
            <a:pPr lvl="1"/>
            <a:r>
              <a:rPr lang="en-US" dirty="0" smtClean="0"/>
              <a:t>Framework and policies associated with use of MDOT rights of way and operational agreements</a:t>
            </a:r>
            <a:endParaRPr lang="en-US" dirty="0"/>
          </a:p>
        </p:txBody>
      </p:sp>
      <p:sp>
        <p:nvSpPr>
          <p:cNvPr id="5" name="Slide Number Placeholder 4"/>
          <p:cNvSpPr>
            <a:spLocks noGrp="1"/>
          </p:cNvSpPr>
          <p:nvPr>
            <p:ph type="sldNum" sz="quarter" idx="12"/>
          </p:nvPr>
        </p:nvSpPr>
        <p:spPr/>
        <p:txBody>
          <a:bodyPr/>
          <a:lstStyle/>
          <a:p>
            <a:fld id="{B49295E0-1DDC-4C37-8F99-469FB15885EE}" type="slidenum">
              <a:rPr lang="en-US" smtClean="0"/>
              <a:pPr/>
              <a:t>20</a:t>
            </a:fld>
            <a:endParaRPr lang="en-US"/>
          </a:p>
        </p:txBody>
      </p:sp>
    </p:spTree>
    <p:extLst>
      <p:ext uri="{BB962C8B-B14F-4D97-AF65-F5344CB8AC3E}">
        <p14:creationId xmlns:p14="http://schemas.microsoft.com/office/powerpoint/2010/main" val="20500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Next Steps</a:t>
            </a:r>
            <a:br>
              <a:rPr lang="en-US" dirty="0" smtClean="0"/>
            </a:br>
            <a:endParaRPr lang="en-US" dirty="0"/>
          </a:p>
        </p:txBody>
      </p:sp>
      <p:sp>
        <p:nvSpPr>
          <p:cNvPr id="5" name="Content Placeholder 4"/>
          <p:cNvSpPr>
            <a:spLocks noGrp="1"/>
          </p:cNvSpPr>
          <p:nvPr>
            <p:ph idx="1"/>
          </p:nvPr>
        </p:nvSpPr>
        <p:spPr/>
        <p:txBody>
          <a:bodyPr/>
          <a:lstStyle/>
          <a:p>
            <a:r>
              <a:rPr lang="en-US" dirty="0" smtClean="0"/>
              <a:t>End of January 2013 - Council action on Supplemental Appropriation </a:t>
            </a:r>
          </a:p>
          <a:p>
            <a:r>
              <a:rPr lang="en-US" dirty="0" smtClean="0"/>
              <a:t>February 2013 -  Prepare and review draft scopes of work for studies</a:t>
            </a:r>
          </a:p>
          <a:p>
            <a:r>
              <a:rPr lang="en-US" dirty="0" smtClean="0"/>
              <a:t>March 2013 - Kick off studies</a:t>
            </a:r>
          </a:p>
          <a:p>
            <a:r>
              <a:rPr lang="en-US" dirty="0" smtClean="0"/>
              <a:t>June 2013 - Status report on projects and studies</a:t>
            </a:r>
            <a:endParaRPr lang="en-US" dirty="0"/>
          </a:p>
        </p:txBody>
      </p:sp>
      <p:sp>
        <p:nvSpPr>
          <p:cNvPr id="6" name="Slide Number Placeholder 5"/>
          <p:cNvSpPr>
            <a:spLocks noGrp="1"/>
          </p:cNvSpPr>
          <p:nvPr>
            <p:ph type="sldNum" sz="quarter" idx="12"/>
          </p:nvPr>
        </p:nvSpPr>
        <p:spPr/>
        <p:txBody>
          <a:bodyPr/>
          <a:lstStyle/>
          <a:p>
            <a:fld id="{B49295E0-1DDC-4C37-8F99-469FB15885EE}" type="slidenum">
              <a:rPr lang="en-US" smtClean="0"/>
              <a:pPr/>
              <a:t>21</a:t>
            </a:fld>
            <a:endParaRPr lang="en-US"/>
          </a:p>
        </p:txBody>
      </p:sp>
    </p:spTree>
    <p:extLst>
      <p:ext uri="{BB962C8B-B14F-4D97-AF65-F5344CB8AC3E}">
        <p14:creationId xmlns:p14="http://schemas.microsoft.com/office/powerpoint/2010/main" val="303752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Transit Steering Committee	</a:t>
            </a:r>
            <a:endParaRPr lang="en-US" dirty="0"/>
          </a:p>
        </p:txBody>
      </p:sp>
      <p:sp>
        <p:nvSpPr>
          <p:cNvPr id="3" name="Content Placeholder 2"/>
          <p:cNvSpPr>
            <a:spLocks noGrp="1"/>
          </p:cNvSpPr>
          <p:nvPr>
            <p:ph idx="1"/>
          </p:nvPr>
        </p:nvSpPr>
        <p:spPr/>
        <p:txBody>
          <a:bodyPr/>
          <a:lstStyle/>
          <a:p>
            <a:r>
              <a:rPr lang="en-US" u="sng" dirty="0" smtClean="0"/>
              <a:t>Mission</a:t>
            </a:r>
            <a:r>
              <a:rPr lang="en-US" dirty="0" smtClean="0"/>
              <a:t>: The Rapid Transit Steering Committee is to support and provide advice to the Chief Administrative Officer (CAO) and County Executive in the implementation of a Rapid Transit System in the County, within the framework of adopted and soon to be adopted Master Plans in the County, and within the fiscal constraints and overall policy direction of the County Executive.</a:t>
            </a:r>
            <a:endParaRPr lang="en-US" dirty="0"/>
          </a:p>
        </p:txBody>
      </p:sp>
      <p:sp>
        <p:nvSpPr>
          <p:cNvPr id="4" name="Slide Number Placeholder 3"/>
          <p:cNvSpPr>
            <a:spLocks noGrp="1"/>
          </p:cNvSpPr>
          <p:nvPr>
            <p:ph type="sldNum" sz="quarter" idx="12"/>
          </p:nvPr>
        </p:nvSpPr>
        <p:spPr/>
        <p:txBody>
          <a:bodyPr/>
          <a:lstStyle/>
          <a:p>
            <a:fld id="{B49295E0-1DDC-4C37-8F99-469FB15885EE}" type="slidenum">
              <a:rPr lang="en-US" smtClean="0"/>
              <a:pPr/>
              <a:t>3</a:t>
            </a:fld>
            <a:endParaRPr lang="en-US"/>
          </a:p>
        </p:txBody>
      </p:sp>
    </p:spTree>
    <p:extLst>
      <p:ext uri="{BB962C8B-B14F-4D97-AF65-F5344CB8AC3E}">
        <p14:creationId xmlns:p14="http://schemas.microsoft.com/office/powerpoint/2010/main" val="241490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Transit Steering Committee</a:t>
            </a:r>
          </a:p>
        </p:txBody>
      </p:sp>
      <p:sp>
        <p:nvSpPr>
          <p:cNvPr id="3" name="Content Placeholder 2"/>
          <p:cNvSpPr>
            <a:spLocks noGrp="1"/>
          </p:cNvSpPr>
          <p:nvPr>
            <p:ph idx="1"/>
          </p:nvPr>
        </p:nvSpPr>
        <p:spPr/>
        <p:txBody>
          <a:bodyPr>
            <a:normAutofit fontScale="92500" lnSpcReduction="10000"/>
          </a:bodyPr>
          <a:lstStyle/>
          <a:p>
            <a:r>
              <a:rPr lang="en-US" u="sng" dirty="0" smtClean="0"/>
              <a:t>Responsibilities</a:t>
            </a:r>
            <a:r>
              <a:rPr lang="en-US" dirty="0" smtClean="0"/>
              <a:t>:</a:t>
            </a:r>
          </a:p>
          <a:p>
            <a:pPr marL="971550" lvl="1" indent="-514350">
              <a:buFont typeface="+mj-lt"/>
              <a:buAutoNum type="arabicPeriod"/>
            </a:pPr>
            <a:r>
              <a:rPr lang="en-US" dirty="0" smtClean="0"/>
              <a:t>Background</a:t>
            </a:r>
          </a:p>
          <a:p>
            <a:pPr marL="971550" lvl="1" indent="-514350">
              <a:buFont typeface="+mj-lt"/>
              <a:buAutoNum type="arabicPeriod"/>
            </a:pPr>
            <a:r>
              <a:rPr lang="en-US" dirty="0"/>
              <a:t>O</a:t>
            </a:r>
            <a:r>
              <a:rPr lang="en-US" dirty="0" smtClean="0"/>
              <a:t>rganizational structure </a:t>
            </a:r>
          </a:p>
          <a:p>
            <a:pPr marL="971550" lvl="1" indent="-514350">
              <a:buFont typeface="+mj-lt"/>
              <a:buAutoNum type="arabicPeriod"/>
            </a:pPr>
            <a:r>
              <a:rPr lang="en-US" dirty="0" smtClean="0"/>
              <a:t>Funding the system</a:t>
            </a:r>
          </a:p>
          <a:p>
            <a:pPr marL="971550" lvl="1" indent="-514350">
              <a:buFont typeface="+mj-lt"/>
              <a:buAutoNum type="arabicPeriod"/>
            </a:pPr>
            <a:r>
              <a:rPr lang="en-US" dirty="0" smtClean="0"/>
              <a:t>System standards</a:t>
            </a:r>
          </a:p>
          <a:p>
            <a:pPr marL="971550" lvl="1" indent="-514350">
              <a:buFont typeface="+mj-lt"/>
              <a:buAutoNum type="arabicPeriod"/>
            </a:pPr>
            <a:r>
              <a:rPr lang="en-US" dirty="0" smtClean="0"/>
              <a:t>Communications </a:t>
            </a:r>
          </a:p>
          <a:p>
            <a:pPr marL="971550" lvl="1" indent="-514350">
              <a:buFont typeface="+mj-lt"/>
              <a:buAutoNum type="arabicPeriod"/>
            </a:pPr>
            <a:r>
              <a:rPr lang="en-US" dirty="0" smtClean="0"/>
              <a:t>Schedules</a:t>
            </a:r>
          </a:p>
          <a:p>
            <a:pPr marL="971550" lvl="1" indent="-514350">
              <a:buFont typeface="+mj-lt"/>
              <a:buAutoNum type="arabicPeriod"/>
            </a:pPr>
            <a:r>
              <a:rPr lang="en-US" dirty="0" smtClean="0"/>
              <a:t>Other Responsibilities</a:t>
            </a:r>
          </a:p>
          <a:p>
            <a:pPr marL="571500" indent="-514350"/>
            <a:r>
              <a:rPr lang="en-US" u="sng" dirty="0" smtClean="0"/>
              <a:t>Schedule</a:t>
            </a:r>
            <a:r>
              <a:rPr lang="en-US" dirty="0" smtClean="0"/>
              <a:t>: Meet on a quarterly basis or more frequently, as needed</a:t>
            </a:r>
            <a:endParaRPr lang="en-US" dirty="0"/>
          </a:p>
        </p:txBody>
      </p:sp>
      <p:sp>
        <p:nvSpPr>
          <p:cNvPr id="4" name="Slide Number Placeholder 3"/>
          <p:cNvSpPr>
            <a:spLocks noGrp="1"/>
          </p:cNvSpPr>
          <p:nvPr>
            <p:ph type="sldNum" sz="quarter" idx="12"/>
          </p:nvPr>
        </p:nvSpPr>
        <p:spPr/>
        <p:txBody>
          <a:bodyPr/>
          <a:lstStyle/>
          <a:p>
            <a:fld id="{B49295E0-1DDC-4C37-8F99-469FB15885EE}" type="slidenum">
              <a:rPr lang="en-US" smtClean="0"/>
              <a:pPr/>
              <a:t>4</a:t>
            </a:fld>
            <a:endParaRPr lang="en-US"/>
          </a:p>
        </p:txBody>
      </p:sp>
    </p:spTree>
    <p:extLst>
      <p:ext uri="{BB962C8B-B14F-4D97-AF65-F5344CB8AC3E}">
        <p14:creationId xmlns:p14="http://schemas.microsoft.com/office/powerpoint/2010/main" val="332781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Overview of Studies and Reports  </a:t>
            </a:r>
            <a:br>
              <a:rPr lang="en-US" sz="3600" dirty="0" smtClean="0"/>
            </a:br>
            <a:endParaRPr lang="en-US" sz="3600" dirty="0"/>
          </a:p>
        </p:txBody>
      </p:sp>
      <p:sp>
        <p:nvSpPr>
          <p:cNvPr id="5" name="Content Placeholder 4"/>
          <p:cNvSpPr>
            <a:spLocks noGrp="1"/>
          </p:cNvSpPr>
          <p:nvPr>
            <p:ph idx="1"/>
          </p:nvPr>
        </p:nvSpPr>
        <p:spPr>
          <a:xfrm>
            <a:off x="457200" y="1341437"/>
            <a:ext cx="8229600" cy="4525963"/>
          </a:xfrm>
        </p:spPr>
        <p:txBody>
          <a:bodyPr>
            <a:normAutofit fontScale="92500" lnSpcReduction="20000"/>
          </a:bodyPr>
          <a:lstStyle/>
          <a:p>
            <a:pPr lvl="1"/>
            <a:r>
              <a:rPr lang="en-US" dirty="0" smtClean="0"/>
              <a:t>Montgomery County Initiatives</a:t>
            </a:r>
          </a:p>
          <a:p>
            <a:pPr lvl="2"/>
            <a:r>
              <a:rPr lang="en-US" dirty="0" smtClean="0"/>
              <a:t>Councilman Elrich’s Initiative</a:t>
            </a:r>
          </a:p>
          <a:p>
            <a:pPr lvl="2"/>
            <a:r>
              <a:rPr lang="en-US" dirty="0" smtClean="0"/>
              <a:t>MCDOT BRT Feasibility Study</a:t>
            </a:r>
          </a:p>
          <a:p>
            <a:pPr lvl="1"/>
            <a:r>
              <a:rPr lang="en-US" dirty="0" smtClean="0"/>
              <a:t>County Executive’s Rapid Transit Task Force Report</a:t>
            </a:r>
          </a:p>
          <a:p>
            <a:pPr lvl="1"/>
            <a:r>
              <a:rPr lang="en-US" dirty="0" smtClean="0"/>
              <a:t>Institute for Transportation and Development Policy (ITDP) Study</a:t>
            </a:r>
          </a:p>
          <a:p>
            <a:pPr lvl="1"/>
            <a:r>
              <a:rPr lang="en-US" dirty="0" smtClean="0"/>
              <a:t>Countywide Transit Corridors Functional Master Plan – Preliminary Recommendations</a:t>
            </a:r>
          </a:p>
          <a:p>
            <a:pPr lvl="1"/>
            <a:r>
              <a:rPr lang="en-US" dirty="0" smtClean="0"/>
              <a:t>Veirs Mill and Georgia Avenue BRT New Start Studies underway</a:t>
            </a:r>
          </a:p>
          <a:p>
            <a:pPr lvl="1"/>
            <a:r>
              <a:rPr lang="en-US" dirty="0" smtClean="0"/>
              <a:t>Corridor Cities Transitway Status</a:t>
            </a:r>
          </a:p>
          <a:p>
            <a:pPr lvl="1"/>
            <a:r>
              <a:rPr lang="en-US" dirty="0" smtClean="0"/>
              <a:t>Purple Line</a:t>
            </a:r>
          </a:p>
          <a:p>
            <a:endParaRPr lang="en-US" dirty="0"/>
          </a:p>
        </p:txBody>
      </p:sp>
      <p:sp>
        <p:nvSpPr>
          <p:cNvPr id="2" name="Slide Number Placeholder 1"/>
          <p:cNvSpPr>
            <a:spLocks noGrp="1"/>
          </p:cNvSpPr>
          <p:nvPr>
            <p:ph type="sldNum" sz="quarter" idx="12"/>
          </p:nvPr>
        </p:nvSpPr>
        <p:spPr/>
        <p:txBody>
          <a:bodyPr/>
          <a:lstStyle/>
          <a:p>
            <a:fld id="{B49295E0-1DDC-4C37-8F99-469FB15885EE}" type="slidenum">
              <a:rPr lang="en-US" smtClean="0"/>
              <a:pPr/>
              <a:t>5</a:t>
            </a:fld>
            <a:endParaRPr lang="en-US"/>
          </a:p>
        </p:txBody>
      </p:sp>
    </p:spTree>
    <p:extLst>
      <p:ext uri="{BB962C8B-B14F-4D97-AF65-F5344CB8AC3E}">
        <p14:creationId xmlns:p14="http://schemas.microsoft.com/office/powerpoint/2010/main" val="43654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a:r>
              <a:rPr lang="en-US" sz="4400" dirty="0" smtClean="0">
                <a:latin typeface="+mj-lt"/>
              </a:rPr>
              <a:t>Councilman Elrich’s Initiative</a:t>
            </a:r>
          </a:p>
        </p:txBody>
      </p:sp>
      <p:sp>
        <p:nvSpPr>
          <p:cNvPr id="4" name="Slide Number Placeholder 3"/>
          <p:cNvSpPr>
            <a:spLocks noGrp="1"/>
          </p:cNvSpPr>
          <p:nvPr>
            <p:ph type="sldNum" sz="quarter" idx="12"/>
          </p:nvPr>
        </p:nvSpPr>
        <p:spPr/>
        <p:txBody>
          <a:bodyPr/>
          <a:lstStyle/>
          <a:p>
            <a:fld id="{B49295E0-1DDC-4C37-8F99-469FB15885EE}" type="slidenum">
              <a:rPr lang="en-US" smtClean="0"/>
              <a:pPr/>
              <a:t>6</a:t>
            </a:fld>
            <a:endParaRPr lang="en-US"/>
          </a:p>
        </p:txBody>
      </p:sp>
    </p:spTree>
    <p:extLst>
      <p:ext uri="{BB962C8B-B14F-4D97-AF65-F5344CB8AC3E}">
        <p14:creationId xmlns:p14="http://schemas.microsoft.com/office/powerpoint/2010/main" val="72849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RENRG\Documents\County BRT\Elrich+BRT+Map.jpg_files\ElrichBRT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09"/>
            <a:ext cx="89262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1" y="320143"/>
            <a:ext cx="2590799" cy="646331"/>
          </a:xfrm>
          <a:prstGeom prst="rect">
            <a:avLst/>
          </a:prstGeom>
          <a:noFill/>
        </p:spPr>
        <p:txBody>
          <a:bodyPr wrap="square" rtlCol="0">
            <a:spAutoFit/>
          </a:bodyPr>
          <a:lstStyle/>
          <a:p>
            <a:r>
              <a:rPr lang="en-US" b="1" dirty="0" smtClean="0"/>
              <a:t>Councilman Marc Elrich’s </a:t>
            </a:r>
          </a:p>
          <a:p>
            <a:r>
              <a:rPr lang="en-US" b="1" dirty="0" smtClean="0"/>
              <a:t>Concept Map</a:t>
            </a:r>
            <a:endParaRPr lang="en-US" b="1" dirty="0"/>
          </a:p>
        </p:txBody>
      </p:sp>
      <p:sp>
        <p:nvSpPr>
          <p:cNvPr id="3" name="Slide Number Placeholder 2"/>
          <p:cNvSpPr>
            <a:spLocks noGrp="1"/>
          </p:cNvSpPr>
          <p:nvPr>
            <p:ph type="sldNum" sz="quarter" idx="12"/>
          </p:nvPr>
        </p:nvSpPr>
        <p:spPr/>
        <p:txBody>
          <a:bodyPr/>
          <a:lstStyle/>
          <a:p>
            <a:fld id="{B49295E0-1DDC-4C37-8F99-469FB15885EE}" type="slidenum">
              <a:rPr lang="en-US" smtClean="0"/>
              <a:pPr/>
              <a:t>7</a:t>
            </a:fld>
            <a:endParaRPr lang="en-US"/>
          </a:p>
        </p:txBody>
      </p:sp>
    </p:spTree>
    <p:extLst>
      <p:ext uri="{BB962C8B-B14F-4D97-AF65-F5344CB8AC3E}">
        <p14:creationId xmlns:p14="http://schemas.microsoft.com/office/powerpoint/2010/main" val="113307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400"/>
            <a:ext cx="500495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49295E0-1DDC-4C37-8F99-469FB15885EE}" type="slidenum">
              <a:rPr lang="en-US" smtClean="0"/>
              <a:pPr/>
              <a:t>8</a:t>
            </a:fld>
            <a:endParaRPr lang="en-US"/>
          </a:p>
        </p:txBody>
      </p:sp>
    </p:spTree>
    <p:extLst>
      <p:ext uri="{BB962C8B-B14F-4D97-AF65-F5344CB8AC3E}">
        <p14:creationId xmlns:p14="http://schemas.microsoft.com/office/powerpoint/2010/main" val="261756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76200"/>
            <a:ext cx="7620000" cy="990600"/>
          </a:xfrm>
        </p:spPr>
        <p:txBody>
          <a:bodyPr/>
          <a:lstStyle/>
          <a:p>
            <a:r>
              <a:rPr lang="en-US" dirty="0" smtClean="0"/>
              <a:t>Purpose of the Study</a:t>
            </a:r>
          </a:p>
        </p:txBody>
      </p:sp>
      <p:sp>
        <p:nvSpPr>
          <p:cNvPr id="9219" name="Content Placeholder 2"/>
          <p:cNvSpPr>
            <a:spLocks noGrp="1"/>
          </p:cNvSpPr>
          <p:nvPr>
            <p:ph idx="1"/>
          </p:nvPr>
        </p:nvSpPr>
        <p:spPr/>
        <p:txBody>
          <a:bodyPr/>
          <a:lstStyle/>
          <a:p>
            <a:pPr marL="342900" lvl="2" indent="-342900"/>
            <a:r>
              <a:rPr lang="en-US" sz="3200" dirty="0" smtClean="0"/>
              <a:t>Test the feasibility of a network system of BRT routes providing access to county activity centers within the existing right of way</a:t>
            </a:r>
          </a:p>
        </p:txBody>
      </p:sp>
      <p:grpSp>
        <p:nvGrpSpPr>
          <p:cNvPr id="9220" name="Group 46"/>
          <p:cNvGrpSpPr>
            <a:grpSpLocks/>
          </p:cNvGrpSpPr>
          <p:nvPr/>
        </p:nvGrpSpPr>
        <p:grpSpPr bwMode="auto">
          <a:xfrm>
            <a:off x="5029200" y="3810000"/>
            <a:ext cx="4114800" cy="2286000"/>
            <a:chOff x="201" y="1959"/>
            <a:chExt cx="1998" cy="974"/>
          </a:xfrm>
        </p:grpSpPr>
        <p:sp>
          <p:nvSpPr>
            <p:cNvPr id="9224" name="Text Box 47"/>
            <p:cNvSpPr txBox="1">
              <a:spLocks noChangeArrowheads="1"/>
            </p:cNvSpPr>
            <p:nvPr/>
          </p:nvSpPr>
          <p:spPr bwMode="auto">
            <a:xfrm>
              <a:off x="201" y="2704"/>
              <a:ext cx="1998" cy="229"/>
            </a:xfrm>
            <a:prstGeom prst="rect">
              <a:avLst/>
            </a:prstGeom>
            <a:noFill/>
            <a:ln w="9525">
              <a:noFill/>
              <a:miter lim="800000"/>
              <a:headEnd/>
              <a:tailEnd/>
            </a:ln>
          </p:spPr>
          <p:txBody>
            <a:bodyPr lIns="0" tIns="91440" rIns="0" bIns="91440"/>
            <a:lstStyle/>
            <a:p>
              <a:pPr algn="ctr">
                <a:spcAft>
                  <a:spcPts val="1200"/>
                </a:spcAft>
              </a:pPr>
              <a:r>
                <a:rPr lang="en-US" sz="1400" dirty="0" smtClean="0">
                  <a:solidFill>
                    <a:schemeClr val="bg1"/>
                  </a:solidFill>
                  <a:latin typeface="Verdana" pitchFamily="34" charset="0"/>
                  <a:cs typeface="Arial" charset="0"/>
                </a:rPr>
                <a:t>Eugene EmX </a:t>
              </a:r>
              <a:r>
                <a:rPr lang="en-US" sz="1400" dirty="0">
                  <a:solidFill>
                    <a:schemeClr val="bg1"/>
                  </a:solidFill>
                  <a:latin typeface="Verdana" pitchFamily="34" charset="0"/>
                  <a:cs typeface="Arial" charset="0"/>
                </a:rPr>
                <a:t>(</a:t>
              </a:r>
              <a:r>
                <a:rPr lang="en-US" sz="1400" dirty="0" smtClean="0">
                  <a:solidFill>
                    <a:schemeClr val="bg1"/>
                  </a:solidFill>
                  <a:latin typeface="Verdana" pitchFamily="34" charset="0"/>
                  <a:cs typeface="Arial" charset="0"/>
                </a:rPr>
                <a:t>LTD, Oregon)</a:t>
              </a:r>
              <a:endParaRPr lang="en-US" sz="1400" dirty="0">
                <a:solidFill>
                  <a:schemeClr val="bg1"/>
                </a:solidFill>
                <a:latin typeface="Verdana" pitchFamily="34" charset="0"/>
                <a:cs typeface="Arial" charset="0"/>
              </a:endParaRPr>
            </a:p>
          </p:txBody>
        </p:sp>
        <p:pic>
          <p:nvPicPr>
            <p:cNvPr id="9225" name="Picture 48" descr="2005-EmX-design"/>
            <p:cNvPicPr>
              <a:picLocks noChangeAspect="1" noChangeArrowheads="1"/>
            </p:cNvPicPr>
            <p:nvPr/>
          </p:nvPicPr>
          <p:blipFill>
            <a:blip r:embed="rId3" cstate="print"/>
            <a:srcRect/>
            <a:stretch>
              <a:fillRect/>
            </a:stretch>
          </p:blipFill>
          <p:spPr bwMode="auto">
            <a:xfrm>
              <a:off x="287" y="1959"/>
              <a:ext cx="1770" cy="788"/>
            </a:xfrm>
            <a:prstGeom prst="rect">
              <a:avLst/>
            </a:prstGeom>
            <a:noFill/>
            <a:ln w="9525">
              <a:solidFill>
                <a:schemeClr val="tx1"/>
              </a:solidFill>
              <a:miter lim="800000"/>
              <a:headEnd/>
              <a:tailEnd/>
            </a:ln>
          </p:spPr>
        </p:pic>
      </p:grpSp>
      <p:grpSp>
        <p:nvGrpSpPr>
          <p:cNvPr id="9221" name="Group 61"/>
          <p:cNvGrpSpPr>
            <a:grpSpLocks noChangeAspect="1"/>
          </p:cNvGrpSpPr>
          <p:nvPr/>
        </p:nvGrpSpPr>
        <p:grpSpPr bwMode="auto">
          <a:xfrm>
            <a:off x="381001" y="3810001"/>
            <a:ext cx="3705225" cy="2074863"/>
            <a:chOff x="3761" y="2263"/>
            <a:chExt cx="1952" cy="1093"/>
          </a:xfrm>
        </p:grpSpPr>
        <p:sp>
          <p:nvSpPr>
            <p:cNvPr id="9222" name="Text Box 62"/>
            <p:cNvSpPr txBox="1">
              <a:spLocks noChangeArrowheads="1"/>
            </p:cNvSpPr>
            <p:nvPr/>
          </p:nvSpPr>
          <p:spPr bwMode="auto">
            <a:xfrm>
              <a:off x="3761" y="3170"/>
              <a:ext cx="1952" cy="186"/>
            </a:xfrm>
            <a:prstGeom prst="rect">
              <a:avLst/>
            </a:prstGeom>
            <a:noFill/>
            <a:ln w="9525">
              <a:noFill/>
              <a:miter lim="800000"/>
              <a:headEnd/>
              <a:tailEnd/>
            </a:ln>
          </p:spPr>
          <p:txBody>
            <a:bodyPr lIns="0" tIns="91440" rIns="0" bIns="91440"/>
            <a:lstStyle/>
            <a:p>
              <a:pPr algn="ctr">
                <a:spcAft>
                  <a:spcPts val="1200"/>
                </a:spcAft>
              </a:pPr>
              <a:r>
                <a:rPr lang="en-US" sz="1400" dirty="0">
                  <a:solidFill>
                    <a:schemeClr val="bg1"/>
                  </a:solidFill>
                  <a:latin typeface="Verdana" pitchFamily="34" charset="0"/>
                  <a:cs typeface="Arial" charset="0"/>
                </a:rPr>
                <a:t>Las Vegas MAX (RTC of Southern NV)</a:t>
              </a:r>
            </a:p>
          </p:txBody>
        </p:sp>
        <p:pic>
          <p:nvPicPr>
            <p:cNvPr id="9223" name="Picture 63" descr="DSC_0076"/>
            <p:cNvPicPr>
              <a:picLocks noChangeAspect="1" noChangeArrowheads="1"/>
            </p:cNvPicPr>
            <p:nvPr/>
          </p:nvPicPr>
          <p:blipFill>
            <a:blip r:embed="rId4" cstate="print"/>
            <a:srcRect t="22501"/>
            <a:stretch>
              <a:fillRect/>
            </a:stretch>
          </p:blipFill>
          <p:spPr bwMode="auto">
            <a:xfrm>
              <a:off x="3846" y="2263"/>
              <a:ext cx="1776" cy="935"/>
            </a:xfrm>
            <a:prstGeom prst="rect">
              <a:avLst/>
            </a:prstGeom>
            <a:noFill/>
            <a:ln w="9525">
              <a:solidFill>
                <a:schemeClr val="tx1"/>
              </a:solidFill>
              <a:miter lim="800000"/>
              <a:headEnd/>
              <a:tailEnd/>
            </a:ln>
          </p:spPr>
        </p:pic>
      </p:grpSp>
      <p:sp>
        <p:nvSpPr>
          <p:cNvPr id="10" name="Slide Number Placeholder 4"/>
          <p:cNvSpPr>
            <a:spLocks noGrp="1"/>
          </p:cNvSpPr>
          <p:nvPr>
            <p:ph type="sldNum" sz="quarter" idx="12"/>
          </p:nvPr>
        </p:nvSpPr>
        <p:spPr>
          <a:xfrm>
            <a:off x="6553200" y="6356351"/>
            <a:ext cx="2133600" cy="365125"/>
          </a:xfrm>
        </p:spPr>
        <p:txBody>
          <a:bodyPr/>
          <a:lstStyle/>
          <a:p>
            <a:pPr>
              <a:defRPr/>
            </a:pPr>
            <a:fld id="{4C57F358-17D7-455B-BFA8-AEE21394CD18}" type="slidenum">
              <a:rPr lang="en-US"/>
              <a:pPr>
                <a:defRPr/>
              </a:pPr>
              <a:t>9</a:t>
            </a:fld>
            <a:endParaRPr lang="en-US" dirty="0"/>
          </a:p>
        </p:txBody>
      </p:sp>
    </p:spTree>
    <p:extLst>
      <p:ext uri="{BB962C8B-B14F-4D97-AF65-F5344CB8AC3E}">
        <p14:creationId xmlns:p14="http://schemas.microsoft.com/office/powerpoint/2010/main" val="10455730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624</Words>
  <Application>Microsoft Office PowerPoint</Application>
  <PresentationFormat>On-screen Show (4:3)</PresentationFormat>
  <Paragraphs>114</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Rapid Transit System  Steering Committee Meeting </vt:lpstr>
      <vt:lpstr>Agenda for RTS Steering Committee </vt:lpstr>
      <vt:lpstr>Rapid Transit Steering Committee </vt:lpstr>
      <vt:lpstr>Rapid Transit Steering Committee</vt:lpstr>
      <vt:lpstr>Overview of Studies and Reports   </vt:lpstr>
      <vt:lpstr>Councilman Elrich’s Initiative</vt:lpstr>
      <vt:lpstr>PowerPoint Presentation</vt:lpstr>
      <vt:lpstr>PowerPoint Presentation</vt:lpstr>
      <vt:lpstr>Purpose of the Study</vt:lpstr>
      <vt:lpstr>Project Scope Summary</vt:lpstr>
      <vt:lpstr>The Proposed Network 16 Corridors, 150 Miles</vt:lpstr>
      <vt:lpstr>Summary of Preliminary Findings</vt:lpstr>
      <vt:lpstr>Other Findings – Preliminary</vt:lpstr>
      <vt:lpstr>County Executive’s Rapid Transit Task Force Report </vt:lpstr>
      <vt:lpstr>PowerPoint Presentation</vt:lpstr>
      <vt:lpstr>Countywide Transit Corridors Functional Master Plan – Preliminary Recommendations </vt:lpstr>
      <vt:lpstr>Veirs Mill and Georgia Avenue BRT New Start Studies</vt:lpstr>
      <vt:lpstr>Corridor Cities Transitway</vt:lpstr>
      <vt:lpstr>Purple Line</vt:lpstr>
      <vt:lpstr>Proposed FY 13 CIP Supplemental</vt:lpstr>
      <vt:lpstr>Next Steps </vt:lpstr>
    </vt:vector>
  </TitlesOfParts>
  <Company>Montgomery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Erenrich</dc:creator>
  <cp:lastModifiedBy>Wagner, Stacy</cp:lastModifiedBy>
  <cp:revision>29</cp:revision>
  <cp:lastPrinted>2012-12-04T17:25:01Z</cp:lastPrinted>
  <dcterms:created xsi:type="dcterms:W3CDTF">2012-11-29T15:53:43Z</dcterms:created>
  <dcterms:modified xsi:type="dcterms:W3CDTF">2012-12-04T18:14:31Z</dcterms:modified>
</cp:coreProperties>
</file>