
<file path=[Content_Types].xml><?xml version="1.0" encoding="utf-8"?>
<Types xmlns="http://schemas.openxmlformats.org/package/2006/content-types"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"/>
  </p:notesMasterIdLst>
  <p:sldIdLst>
    <p:sldId id="370" r:id="rId2"/>
  </p:sldIdLst>
  <p:sldSz cx="10058400" cy="7772400"/>
  <p:notesSz cx="7010400" cy="9296400"/>
  <p:defaultTextStyle>
    <a:defPPr>
      <a:defRPr lang="en-US"/>
    </a:defPPr>
    <a:lvl1pPr marL="0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6161"/>
    <a:srgbClr val="00AADB"/>
    <a:srgbClr val="F58025"/>
    <a:srgbClr val="2069A1"/>
    <a:srgbClr val="0D426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45" autoAdjust="0"/>
    <p:restoredTop sz="94660"/>
  </p:normalViewPr>
  <p:slideViewPr>
    <p:cSldViewPr>
      <p:cViewPr>
        <p:scale>
          <a:sx n="100" d="100"/>
          <a:sy n="100" d="100"/>
        </p:scale>
        <p:origin x="-78" y="81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820"/>
          </a:xfrm>
          <a:prstGeom prst="rect">
            <a:avLst/>
          </a:prstGeom>
        </p:spPr>
        <p:txBody>
          <a:bodyPr vert="horz" lIns="93153" tIns="46578" rIns="93153" bIns="4657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4820"/>
          </a:xfrm>
          <a:prstGeom prst="rect">
            <a:avLst/>
          </a:prstGeom>
        </p:spPr>
        <p:txBody>
          <a:bodyPr vert="horz" lIns="93153" tIns="46578" rIns="93153" bIns="46578" rtlCol="0"/>
          <a:lstStyle>
            <a:lvl1pPr algn="r">
              <a:defRPr sz="1300"/>
            </a:lvl1pPr>
          </a:lstStyle>
          <a:p>
            <a:fld id="{6887E313-512E-4C6B-A1F3-72390CF0716C}" type="datetimeFigureOut">
              <a:rPr lang="en-US" smtClean="0"/>
              <a:pPr/>
              <a:t>8/19/2013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0950" y="698500"/>
            <a:ext cx="45085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53" tIns="46578" rIns="93153" bIns="4657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53" tIns="46578" rIns="93153" bIns="465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3037840" cy="464820"/>
          </a:xfrm>
          <a:prstGeom prst="rect">
            <a:avLst/>
          </a:prstGeom>
        </p:spPr>
        <p:txBody>
          <a:bodyPr vert="horz" lIns="93153" tIns="46578" rIns="93153" bIns="4657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4820"/>
          </a:xfrm>
          <a:prstGeom prst="rect">
            <a:avLst/>
          </a:prstGeom>
        </p:spPr>
        <p:txBody>
          <a:bodyPr vert="horz" lIns="93153" tIns="46578" rIns="93153" bIns="46578" rtlCol="0" anchor="b"/>
          <a:lstStyle>
            <a:lvl1pPr algn="r">
              <a:defRPr sz="1300"/>
            </a:lvl1pPr>
          </a:lstStyle>
          <a:p>
            <a:fld id="{AE28F8C0-2AD0-4E57-8C7F-EF4CA22298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9257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320040"/>
            <a:ext cx="10058400" cy="423949"/>
          </a:xfrm>
          <a:prstGeom prst="rect">
            <a:avLst/>
          </a:prstGeom>
          <a:solidFill>
            <a:srgbClr val="0D4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7348451"/>
            <a:ext cx="10058400" cy="423949"/>
          </a:xfrm>
          <a:prstGeom prst="rect">
            <a:avLst/>
          </a:prstGeom>
          <a:solidFill>
            <a:srgbClr val="0D4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609600" y="4344783"/>
            <a:ext cx="8839200" cy="0"/>
          </a:xfrm>
          <a:prstGeom prst="line">
            <a:avLst/>
          </a:prstGeom>
          <a:ln w="9525">
            <a:solidFill>
              <a:srgbClr val="6161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1295400" y="4842165"/>
            <a:ext cx="7671261" cy="608215"/>
          </a:xfrm>
          <a:prstGeom prst="rect">
            <a:avLst/>
          </a:prstGeom>
        </p:spPr>
        <p:txBody>
          <a:bodyPr tIns="0" bIns="0" anchor="b">
            <a:normAutofit/>
          </a:bodyPr>
          <a:lstStyle>
            <a:lvl1pPr marL="0" indent="0" algn="r">
              <a:buNone/>
              <a:defRPr b="1" i="1">
                <a:solidFill>
                  <a:srgbClr val="616161"/>
                </a:solidFill>
                <a:latin typeface="Myriad Pro Light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1295400" y="5410200"/>
            <a:ext cx="7671261" cy="457200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0" indent="0" algn="r">
              <a:buNone/>
              <a:defRPr sz="2400" b="0" i="1">
                <a:solidFill>
                  <a:srgbClr val="616161"/>
                </a:solidFill>
                <a:latin typeface="Myriad Pro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14"/>
          <p:cNvSpPr>
            <a:spLocks noGrp="1"/>
          </p:cNvSpPr>
          <p:nvPr>
            <p:ph type="body" sz="quarter" idx="12"/>
          </p:nvPr>
        </p:nvSpPr>
        <p:spPr>
          <a:xfrm>
            <a:off x="4876800" y="6130635"/>
            <a:ext cx="4089861" cy="304800"/>
          </a:xfrm>
          <a:prstGeom prst="rect">
            <a:avLst/>
          </a:prstGeom>
        </p:spPr>
        <p:txBody>
          <a:bodyPr tIns="0" bIns="0">
            <a:normAutofit/>
          </a:bodyPr>
          <a:lstStyle>
            <a:lvl1pPr marL="0" indent="0" algn="r">
              <a:buNone/>
              <a:defRPr sz="1800" b="0" i="1">
                <a:solidFill>
                  <a:srgbClr val="616161"/>
                </a:solidFill>
                <a:latin typeface="Myriad Pro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22" name="Picture 21" descr="Wilshire_Logo_Screen_6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24450" y="2971800"/>
            <a:ext cx="3657600" cy="106410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7348451"/>
            <a:ext cx="10058400" cy="423949"/>
          </a:xfrm>
          <a:prstGeom prst="rect">
            <a:avLst/>
          </a:prstGeom>
          <a:solidFill>
            <a:srgbClr val="0D4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609600" y="2567244"/>
            <a:ext cx="8839200" cy="0"/>
          </a:xfrm>
          <a:prstGeom prst="line">
            <a:avLst/>
          </a:prstGeom>
          <a:ln w="9525">
            <a:solidFill>
              <a:srgbClr val="6161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09600" y="5231478"/>
            <a:ext cx="8839200" cy="0"/>
          </a:xfrm>
          <a:prstGeom prst="line">
            <a:avLst/>
          </a:prstGeom>
          <a:ln w="9525">
            <a:solidFill>
              <a:srgbClr val="6161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723900" y="2777836"/>
            <a:ext cx="8610600" cy="2209799"/>
          </a:xfrm>
          <a:prstGeom prst="rect">
            <a:avLst/>
          </a:prstGeom>
        </p:spPr>
        <p:txBody>
          <a:bodyPr lIns="91440" tIns="91440" rIns="91440" bIns="91440" anchor="ctr"/>
          <a:lstStyle>
            <a:lvl1pPr marL="0" indent="0" algn="ctr">
              <a:buNone/>
              <a:defRPr sz="4200" b="1" i="1">
                <a:solidFill>
                  <a:srgbClr val="616161"/>
                </a:solidFill>
                <a:latin typeface="Myriad Pro Light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0" y="320040"/>
            <a:ext cx="10058400" cy="423949"/>
          </a:xfrm>
          <a:prstGeom prst="rect">
            <a:avLst/>
          </a:prstGeom>
          <a:solidFill>
            <a:srgbClr val="0D4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 with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0" y="1295400"/>
            <a:ext cx="10058400" cy="0"/>
          </a:xfrm>
          <a:prstGeom prst="line">
            <a:avLst/>
          </a:prstGeom>
          <a:ln w="9525">
            <a:solidFill>
              <a:srgbClr val="6161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92975" y="439188"/>
            <a:ext cx="6950826" cy="745375"/>
          </a:xfrm>
          <a:prstGeom prst="rect">
            <a:avLst/>
          </a:prstGeom>
        </p:spPr>
        <p:txBody>
          <a:bodyPr tIns="91440" bIns="0" anchor="b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2600" b="1" i="1">
                <a:solidFill>
                  <a:srgbClr val="616161"/>
                </a:solidFill>
                <a:latin typeface="Myriad Pro Light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7589520"/>
            <a:ext cx="10058400" cy="182880"/>
          </a:xfrm>
          <a:prstGeom prst="rect">
            <a:avLst/>
          </a:prstGeom>
          <a:solidFill>
            <a:srgbClr val="0D4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27127" y="7223758"/>
            <a:ext cx="340821" cy="224445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</a:defRPr>
            </a:lvl1pPr>
          </a:lstStyle>
          <a:p>
            <a:fld id="{B21799C3-625B-43CD-AD47-510FB4214D4A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Wilshire_Logo_Screen_6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7150" y="614448"/>
            <a:ext cx="1905000" cy="5542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 and Basic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7589520"/>
            <a:ext cx="10058400" cy="182880"/>
          </a:xfrm>
          <a:prstGeom prst="rect">
            <a:avLst/>
          </a:prstGeom>
          <a:solidFill>
            <a:srgbClr val="0D4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27127" y="7223758"/>
            <a:ext cx="340821" cy="224445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</a:defRPr>
            </a:lvl1pPr>
          </a:lstStyle>
          <a:p>
            <a:fld id="{B21799C3-625B-43CD-AD47-510FB4214D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974" y="1524000"/>
            <a:ext cx="9084425" cy="5410200"/>
          </a:xfrm>
          <a:prstGeom prst="rect">
            <a:avLst/>
          </a:prstGeom>
        </p:spPr>
        <p:txBody>
          <a:bodyPr/>
          <a:lstStyle>
            <a:lvl1pPr marL="207963" indent="-207963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115000"/>
              <a:defRPr sz="1600">
                <a:solidFill>
                  <a:srgbClr val="616161"/>
                </a:solidFill>
                <a:latin typeface="Myriad Pro" pitchFamily="34" charset="0"/>
              </a:defRPr>
            </a:lvl1pPr>
            <a:lvl2pPr marL="498475" indent="-274638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defRPr sz="1600">
                <a:solidFill>
                  <a:srgbClr val="616161"/>
                </a:solidFill>
                <a:latin typeface="Myriad Pro" pitchFamily="34" charset="0"/>
              </a:defRPr>
            </a:lvl2pPr>
            <a:lvl3pPr marL="731838" indent="-225425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§"/>
              <a:defRPr sz="1600">
                <a:solidFill>
                  <a:srgbClr val="616161"/>
                </a:solidFill>
                <a:latin typeface="Myriad Pro" pitchFamily="34" charset="0"/>
              </a:defRPr>
            </a:lvl3pPr>
            <a:lvl4pPr marL="973138" indent="-233363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80000"/>
              <a:buFont typeface="Arial" pitchFamily="34" charset="0"/>
              <a:buChar char="&gt;"/>
              <a:defRPr sz="1600">
                <a:solidFill>
                  <a:srgbClr val="616161"/>
                </a:solidFill>
                <a:latin typeface="Myriad Pro" pitchFamily="34" charset="0"/>
              </a:defRPr>
            </a:lvl4pPr>
            <a:lvl5pPr marL="1196975" indent="-223838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tabLst/>
              <a:defRPr sz="1600">
                <a:solidFill>
                  <a:srgbClr val="616161"/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0" y="1295400"/>
            <a:ext cx="10058400" cy="0"/>
          </a:xfrm>
          <a:prstGeom prst="line">
            <a:avLst/>
          </a:prstGeom>
          <a:ln w="9525">
            <a:solidFill>
              <a:srgbClr val="6161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92975" y="439188"/>
            <a:ext cx="6950826" cy="745375"/>
          </a:xfrm>
          <a:prstGeom prst="rect">
            <a:avLst/>
          </a:prstGeom>
        </p:spPr>
        <p:txBody>
          <a:bodyPr tIns="91440" bIns="0" anchor="b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2600" b="1" i="1">
                <a:solidFill>
                  <a:srgbClr val="616161"/>
                </a:solidFill>
                <a:latin typeface="Myriad Pro Light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Wilshire_Logo_Screen_6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7150" y="614448"/>
            <a:ext cx="1905000" cy="5542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-Header, Basic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7589520"/>
            <a:ext cx="10058400" cy="182880"/>
          </a:xfrm>
          <a:prstGeom prst="rect">
            <a:avLst/>
          </a:prstGeom>
          <a:solidFill>
            <a:srgbClr val="0D4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27127" y="7223758"/>
            <a:ext cx="340821" cy="224445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</a:defRPr>
            </a:lvl1pPr>
          </a:lstStyle>
          <a:p>
            <a:fld id="{B21799C3-625B-43CD-AD47-510FB4214D4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592974" y="2209800"/>
            <a:ext cx="9084425" cy="4724400"/>
          </a:xfrm>
          <a:prstGeom prst="rect">
            <a:avLst/>
          </a:prstGeom>
        </p:spPr>
        <p:txBody>
          <a:bodyPr/>
          <a:lstStyle>
            <a:lvl1pPr marL="207963" indent="-207963">
              <a:spcBef>
                <a:spcPts val="1200"/>
              </a:spcBef>
              <a:buClr>
                <a:schemeClr val="bg1">
                  <a:lumMod val="65000"/>
                </a:schemeClr>
              </a:buClr>
              <a:buSzPct val="115000"/>
              <a:defRPr sz="1700">
                <a:solidFill>
                  <a:srgbClr val="616161"/>
                </a:solidFill>
                <a:latin typeface="Myriad Pro" pitchFamily="34" charset="0"/>
              </a:defRPr>
            </a:lvl1pPr>
            <a:lvl2pPr marL="498475" indent="-274638">
              <a:spcBef>
                <a:spcPts val="12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defRPr sz="1700">
                <a:solidFill>
                  <a:srgbClr val="616161"/>
                </a:solidFill>
                <a:latin typeface="Myriad Pro" pitchFamily="34" charset="0"/>
              </a:defRPr>
            </a:lvl2pPr>
            <a:lvl3pPr marL="731838" indent="-225425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§"/>
              <a:defRPr sz="1700">
                <a:solidFill>
                  <a:srgbClr val="616161"/>
                </a:solidFill>
                <a:latin typeface="Myriad Pro" pitchFamily="34" charset="0"/>
              </a:defRPr>
            </a:lvl3pPr>
            <a:lvl4pPr marL="973138" indent="-233363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buSzPct val="80000"/>
              <a:buFont typeface="Arial" pitchFamily="34" charset="0"/>
              <a:buChar char="&gt;"/>
              <a:defRPr sz="1700">
                <a:solidFill>
                  <a:srgbClr val="616161"/>
                </a:solidFill>
                <a:latin typeface="Myriad Pro" pitchFamily="34" charset="0"/>
              </a:defRPr>
            </a:lvl4pPr>
            <a:lvl5pPr marL="1196975" indent="-223838">
              <a:spcBef>
                <a:spcPts val="600"/>
              </a:spcBef>
              <a:spcAft>
                <a:spcPts val="600"/>
              </a:spcAft>
              <a:buClr>
                <a:schemeClr val="bg1">
                  <a:lumMod val="65000"/>
                </a:schemeClr>
              </a:buClr>
              <a:tabLst/>
              <a:defRPr sz="1700">
                <a:solidFill>
                  <a:srgbClr val="616161"/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92974" y="1524000"/>
            <a:ext cx="9084425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115000"/>
              <a:buNone/>
              <a:defRPr sz="2000">
                <a:solidFill>
                  <a:srgbClr val="616161"/>
                </a:solidFill>
                <a:latin typeface="Myriad Pro" pitchFamily="34" charset="0"/>
              </a:defRPr>
            </a:lvl1pPr>
            <a:lvl2pPr marL="498475" indent="-274638">
              <a:buClr>
                <a:schemeClr val="bg1">
                  <a:lumMod val="65000"/>
                </a:schemeClr>
              </a:buClr>
              <a:defRPr sz="1700">
                <a:solidFill>
                  <a:srgbClr val="616161"/>
                </a:solidFill>
                <a:latin typeface="Myriad Pro" pitchFamily="34" charset="0"/>
              </a:defRPr>
            </a:lvl2pPr>
            <a:lvl3pPr marL="731838" indent="-225425"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§"/>
              <a:defRPr sz="1700">
                <a:solidFill>
                  <a:srgbClr val="616161"/>
                </a:solidFill>
                <a:latin typeface="Myriad Pro" pitchFamily="34" charset="0"/>
              </a:defRPr>
            </a:lvl3pPr>
            <a:lvl4pPr marL="973138" indent="-233363">
              <a:buClr>
                <a:schemeClr val="bg1">
                  <a:lumMod val="65000"/>
                </a:schemeClr>
              </a:buClr>
              <a:buSzPct val="80000"/>
              <a:buFont typeface="Arial" pitchFamily="34" charset="0"/>
              <a:buChar char="&gt;"/>
              <a:defRPr sz="1700">
                <a:solidFill>
                  <a:srgbClr val="616161"/>
                </a:solidFill>
                <a:latin typeface="Myriad Pro" pitchFamily="34" charset="0"/>
              </a:defRPr>
            </a:lvl4pPr>
            <a:lvl5pPr marL="1196975" indent="-223838">
              <a:buClr>
                <a:schemeClr val="bg1">
                  <a:lumMod val="65000"/>
                </a:schemeClr>
              </a:buClr>
              <a:tabLst/>
              <a:defRPr sz="1700">
                <a:solidFill>
                  <a:srgbClr val="616161"/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0" y="1295400"/>
            <a:ext cx="10058400" cy="0"/>
          </a:xfrm>
          <a:prstGeom prst="line">
            <a:avLst/>
          </a:prstGeom>
          <a:ln w="9525">
            <a:solidFill>
              <a:srgbClr val="6161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92975" y="439188"/>
            <a:ext cx="6950826" cy="745375"/>
          </a:xfrm>
          <a:prstGeom prst="rect">
            <a:avLst/>
          </a:prstGeom>
        </p:spPr>
        <p:txBody>
          <a:bodyPr tIns="91440" bIns="0" anchor="b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2600" b="1" i="1">
                <a:solidFill>
                  <a:srgbClr val="616161"/>
                </a:solidFill>
                <a:latin typeface="Myriad Pro Light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5" name="Picture 14" descr="Wilshire_Logo_Screen_6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7150" y="614448"/>
            <a:ext cx="1905000" cy="55422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, Sub-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7589520"/>
            <a:ext cx="10058400" cy="182880"/>
          </a:xfrm>
          <a:prstGeom prst="rect">
            <a:avLst/>
          </a:prstGeom>
          <a:solidFill>
            <a:srgbClr val="0D42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27127" y="7223758"/>
            <a:ext cx="340821" cy="224445"/>
          </a:xfrm>
          <a:prstGeom prst="rect">
            <a:avLst/>
          </a:prstGeom>
          <a:ln w="3175">
            <a:solidFill>
              <a:schemeClr val="bg1">
                <a:lumMod val="75000"/>
              </a:schemeClr>
            </a:solidFill>
          </a:ln>
        </p:spPr>
        <p:txBody>
          <a:bodyPr vert="horz" lIns="0" tIns="0" rIns="0" bIns="0" rtlCol="0" anchor="ctr"/>
          <a:lstStyle>
            <a:lvl1pPr algn="ctr">
              <a:defRPr sz="1000">
                <a:solidFill>
                  <a:schemeClr val="tx1">
                    <a:lumMod val="85000"/>
                    <a:lumOff val="15000"/>
                  </a:schemeClr>
                </a:solidFill>
                <a:latin typeface="Myriad Pro" pitchFamily="34" charset="0"/>
              </a:defRPr>
            </a:lvl1pPr>
          </a:lstStyle>
          <a:p>
            <a:fld id="{B21799C3-625B-43CD-AD47-510FB4214D4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0" y="1295400"/>
            <a:ext cx="10058400" cy="0"/>
          </a:xfrm>
          <a:prstGeom prst="line">
            <a:avLst/>
          </a:prstGeom>
          <a:ln w="9525">
            <a:solidFill>
              <a:srgbClr val="6161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592975" y="439188"/>
            <a:ext cx="6950826" cy="745375"/>
          </a:xfrm>
          <a:prstGeom prst="rect">
            <a:avLst/>
          </a:prstGeom>
        </p:spPr>
        <p:txBody>
          <a:bodyPr tIns="91440" bIns="0" anchor="b">
            <a:normAutofit/>
          </a:bodyPr>
          <a:lstStyle>
            <a:lvl1pPr marL="0" indent="0" algn="l">
              <a:lnSpc>
                <a:spcPct val="85000"/>
              </a:lnSpc>
              <a:spcBef>
                <a:spcPts val="0"/>
              </a:spcBef>
              <a:buNone/>
              <a:defRPr sz="2600" b="1" i="1">
                <a:solidFill>
                  <a:srgbClr val="616161"/>
                </a:solidFill>
                <a:latin typeface="Myriad Pro Light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14" name="Picture 13" descr="Wilshire_Logo_Screen_600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77150" y="614448"/>
            <a:ext cx="1905000" cy="554221"/>
          </a:xfrm>
          <a:prstGeom prst="rect">
            <a:avLst/>
          </a:prstGeom>
        </p:spPr>
      </p:pic>
      <p:sp>
        <p:nvSpPr>
          <p:cNvPr id="15" name="Text Placeholder 10"/>
          <p:cNvSpPr>
            <a:spLocks noGrp="1"/>
          </p:cNvSpPr>
          <p:nvPr>
            <p:ph type="body" sz="quarter" idx="12"/>
          </p:nvPr>
        </p:nvSpPr>
        <p:spPr>
          <a:xfrm>
            <a:off x="592974" y="1524000"/>
            <a:ext cx="9084425" cy="609600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115000"/>
              <a:buNone/>
              <a:defRPr sz="2000">
                <a:solidFill>
                  <a:srgbClr val="616161"/>
                </a:solidFill>
                <a:latin typeface="Myriad Pro" pitchFamily="34" charset="0"/>
              </a:defRPr>
            </a:lvl1pPr>
            <a:lvl2pPr marL="498475" indent="-274638">
              <a:buClr>
                <a:schemeClr val="bg1">
                  <a:lumMod val="65000"/>
                </a:schemeClr>
              </a:buClr>
              <a:defRPr sz="1700">
                <a:solidFill>
                  <a:srgbClr val="616161"/>
                </a:solidFill>
                <a:latin typeface="Myriad Pro" pitchFamily="34" charset="0"/>
              </a:defRPr>
            </a:lvl2pPr>
            <a:lvl3pPr marL="731838" indent="-225425"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Char char="§"/>
              <a:defRPr sz="1700">
                <a:solidFill>
                  <a:srgbClr val="616161"/>
                </a:solidFill>
                <a:latin typeface="Myriad Pro" pitchFamily="34" charset="0"/>
              </a:defRPr>
            </a:lvl3pPr>
            <a:lvl4pPr marL="973138" indent="-233363">
              <a:buClr>
                <a:schemeClr val="bg1">
                  <a:lumMod val="65000"/>
                </a:schemeClr>
              </a:buClr>
              <a:buSzPct val="80000"/>
              <a:buFont typeface="Arial" pitchFamily="34" charset="0"/>
              <a:buChar char="&gt;"/>
              <a:defRPr sz="1700">
                <a:solidFill>
                  <a:srgbClr val="616161"/>
                </a:solidFill>
                <a:latin typeface="Myriad Pro" pitchFamily="34" charset="0"/>
              </a:defRPr>
            </a:lvl4pPr>
            <a:lvl5pPr marL="1196975" indent="-223838">
              <a:buClr>
                <a:schemeClr val="bg1">
                  <a:lumMod val="65000"/>
                </a:schemeClr>
              </a:buClr>
              <a:tabLst/>
              <a:defRPr sz="1700">
                <a:solidFill>
                  <a:srgbClr val="616161"/>
                </a:solidFill>
                <a:latin typeface="Myriad Pro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</p:sldLayoutIdLst>
  <p:hf hdr="0" ftr="0" dt="0"/>
  <p:txStyles>
    <p:titleStyle>
      <a:lvl1pPr algn="ctr" defTabSz="1018824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1018824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1018824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1018824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1018824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7780337" cy="356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B21799C3-625B-43CD-AD47-510FB4214D4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0"/>
          </p:nvPr>
        </p:nvSpPr>
        <p:spPr/>
        <p:txBody>
          <a:bodyPr tIns="91440" bIns="0" anchor="b">
            <a:normAutofit/>
          </a:bodyPr>
          <a:lstStyle/>
          <a:p>
            <a:r>
              <a:rPr lang="en-US" b="0" dirty="0">
                <a:latin typeface="+mn-lt"/>
              </a:rPr>
              <a:t>Investment Performance Comparison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609600" y="1447800"/>
            <a:ext cx="9220200" cy="517525"/>
          </a:xfrm>
          <a:noFill/>
          <a:ln>
            <a:miter lim="800000"/>
            <a:headEnd/>
            <a:tailEnd/>
          </a:ln>
        </p:spPr>
        <p:txBody>
          <a:bodyPr vert="horz" wrap="square" tIns="91440" bIns="0" numCol="1" anchor="b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2000"/>
              </a:lnSpc>
              <a:spcBef>
                <a:spcPct val="0"/>
              </a:spcBef>
            </a:pPr>
            <a:r>
              <a:rPr lang="en-US" sz="2000" b="0" i="0" dirty="0">
                <a:latin typeface="+mn-lt"/>
              </a:rPr>
              <a:t>Total Fund </a:t>
            </a:r>
            <a:r>
              <a:rPr lang="en-US" sz="2000" b="0" i="0" dirty="0" err="1">
                <a:latin typeface="+mn-lt"/>
              </a:rPr>
              <a:t>vs</a:t>
            </a:r>
            <a:r>
              <a:rPr lang="en-US" sz="2000" b="0" i="0" dirty="0">
                <a:latin typeface="+mn-lt"/>
              </a:rPr>
              <a:t> Wilshire Large Public Funds </a:t>
            </a:r>
            <a:r>
              <a:rPr lang="en-US" sz="2000" b="0" i="0" dirty="0" smtClean="0">
                <a:latin typeface="+mn-lt"/>
              </a:rPr>
              <a:t>Universe</a:t>
            </a:r>
            <a:r>
              <a:rPr lang="en-US" sz="1600" b="0" i="0" baseline="30000" dirty="0" smtClean="0">
                <a:latin typeface="+mn-lt"/>
              </a:rPr>
              <a:t>*</a:t>
            </a:r>
            <a:endParaRPr lang="en-US" sz="1600" b="0" i="0" baseline="30000" dirty="0">
              <a:latin typeface="+mn-lt"/>
            </a:endParaRPr>
          </a:p>
          <a:p>
            <a:pPr>
              <a:lnSpc>
                <a:spcPts val="2000"/>
              </a:lnSpc>
              <a:spcBef>
                <a:spcPct val="0"/>
              </a:spcBef>
            </a:pPr>
            <a:r>
              <a:rPr lang="en-US" sz="1600" b="0" dirty="0">
                <a:latin typeface="+mn-lt"/>
              </a:rPr>
              <a:t>For Periods Ending </a:t>
            </a:r>
            <a:r>
              <a:rPr lang="en-US" sz="1600" b="0" dirty="0" smtClean="0">
                <a:latin typeface="+mn-lt"/>
              </a:rPr>
              <a:t>June 30, 2013</a:t>
            </a:r>
            <a:endParaRPr lang="en-US" sz="1600" b="0" dirty="0">
              <a:latin typeface="+mn-lt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621792" y="7282555"/>
            <a:ext cx="8369808" cy="21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90350" tIns="45171" rIns="90350" bIns="45171">
            <a:spAutoFit/>
          </a:bodyPr>
          <a:lstStyle/>
          <a:p>
            <a:r>
              <a:rPr lang="en-US" sz="800" dirty="0" smtClean="0"/>
              <a:t>* Wilshire </a:t>
            </a:r>
            <a:r>
              <a:rPr lang="en-US" sz="800" u="sng" dirty="0" smtClean="0"/>
              <a:t>Cooperative Group (</a:t>
            </a:r>
            <a:r>
              <a:rPr lang="en-US" sz="800" u="sng" dirty="0" err="1" smtClean="0"/>
              <a:t>WilCop</a:t>
            </a:r>
            <a:r>
              <a:rPr lang="en-US" sz="800" u="sng" dirty="0" smtClean="0"/>
              <a:t>) Universe</a:t>
            </a:r>
            <a:r>
              <a:rPr lang="en-US" sz="800" dirty="0" smtClean="0"/>
              <a:t> / Assets Greater than $1 Billion / Gross of Fees / 5</a:t>
            </a:r>
            <a:r>
              <a:rPr lang="en-US" sz="800" baseline="30000" dirty="0" smtClean="0"/>
              <a:t>th</a:t>
            </a:r>
            <a:r>
              <a:rPr lang="en-US" sz="800" dirty="0" smtClean="0"/>
              <a:t>-25</a:t>
            </a:r>
            <a:r>
              <a:rPr lang="en-US" sz="800" baseline="30000" dirty="0" smtClean="0"/>
              <a:t>th</a:t>
            </a:r>
            <a:r>
              <a:rPr lang="en-US" sz="800" dirty="0" smtClean="0"/>
              <a:t>-50</a:t>
            </a:r>
            <a:r>
              <a:rPr lang="en-US" sz="800" baseline="30000" dirty="0" smtClean="0"/>
              <a:t>th</a:t>
            </a:r>
            <a:r>
              <a:rPr lang="en-US" sz="800" dirty="0" smtClean="0"/>
              <a:t>-75</a:t>
            </a:r>
            <a:r>
              <a:rPr lang="en-US" sz="800" baseline="30000" dirty="0" smtClean="0"/>
              <a:t>th</a:t>
            </a:r>
            <a:r>
              <a:rPr lang="en-US" sz="800" dirty="0" smtClean="0"/>
              <a:t>-95</a:t>
            </a:r>
            <a:r>
              <a:rPr lang="en-US" sz="800" baseline="30000" dirty="0" smtClean="0"/>
              <a:t>th</a:t>
            </a:r>
            <a:r>
              <a:rPr lang="en-US" sz="800" dirty="0" smtClean="0"/>
              <a:t> Breakpoints Shown</a:t>
            </a:r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621792" y="6467475"/>
            <a:ext cx="8588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900" dirty="0" smtClean="0">
                <a:solidFill>
                  <a:srgbClr val="616161"/>
                </a:solidFill>
              </a:rPr>
              <a:t>The Board compares the performance of the portfolio to that of a universe of peer funds; the universe is constructed by Wilshire Associates Incorporated, a national consulting firm.  The value in parenthesis represents the rank of the total portfolio’s performance relative to the peer group for each time period.  A lower rank indicates a greater return within the universe relative to the other funds.  For example, a one-year rank of (</a:t>
            </a:r>
            <a:r>
              <a:rPr lang="en-US" sz="900" dirty="0">
                <a:solidFill>
                  <a:srgbClr val="616161"/>
                </a:solidFill>
              </a:rPr>
              <a:t>40) indicates that the portfolio achieved a greater return than 60% </a:t>
            </a:r>
            <a:r>
              <a:rPr lang="en-US" sz="900" dirty="0" smtClean="0">
                <a:solidFill>
                  <a:srgbClr val="616161"/>
                </a:solidFill>
              </a:rPr>
              <a:t>of the funds represented in the universe over the one-year period.</a:t>
            </a:r>
            <a:endParaRPr lang="en-US" sz="900" dirty="0">
              <a:solidFill>
                <a:srgbClr val="616161"/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628936" y="2710934"/>
            <a:ext cx="8296274" cy="3510121"/>
            <a:chOff x="819150" y="2741548"/>
            <a:chExt cx="8296274" cy="3510121"/>
          </a:xfrm>
        </p:grpSpPr>
        <p:sp>
          <p:nvSpPr>
            <p:cNvPr id="6" name="Oval 5"/>
            <p:cNvSpPr/>
            <p:nvPr/>
          </p:nvSpPr>
          <p:spPr bwMode="auto">
            <a:xfrm>
              <a:off x="822579" y="5772150"/>
              <a:ext cx="91440" cy="91440"/>
            </a:xfrm>
            <a:prstGeom prst="ellipse">
              <a:avLst/>
            </a:prstGeom>
            <a:solidFill>
              <a:srgbClr val="F58025"/>
            </a:solidFill>
            <a:ln w="9525" cap="flat" cmpd="sng" algn="ctr">
              <a:solidFill>
                <a:srgbClr val="F5802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extrusionH="19050"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86073" y="5543783"/>
              <a:ext cx="822935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tabLst>
                  <a:tab pos="1771650" algn="ctr"/>
                  <a:tab pos="3086100" algn="ctr"/>
                  <a:tab pos="4457700" algn="ctr"/>
                  <a:tab pos="5829300" algn="ctr"/>
                  <a:tab pos="7205663" algn="ctr"/>
                </a:tabLst>
              </a:pPr>
              <a:r>
                <a:rPr lang="en-US" sz="1000" dirty="0">
                  <a:solidFill>
                    <a:srgbClr val="000000"/>
                  </a:solidFill>
                  <a:cs typeface="Arial" pitchFamily="34" charset="0"/>
                </a:rPr>
                <a:t>MCERS Total Fund	</a:t>
              </a:r>
              <a:r>
                <a:rPr lang="en-US" sz="1000" dirty="0" smtClean="0">
                  <a:solidFill>
                    <a:srgbClr val="000000"/>
                  </a:solidFill>
                  <a:cs typeface="Arial" pitchFamily="34" charset="0"/>
                </a:rPr>
                <a:t>-1.16 (95)</a:t>
              </a:r>
              <a:r>
                <a:rPr lang="en-US" sz="1000" dirty="0">
                  <a:solidFill>
                    <a:srgbClr val="000000"/>
                  </a:solidFill>
                  <a:cs typeface="Arial" pitchFamily="34" charset="0"/>
                </a:rPr>
                <a:t>	</a:t>
              </a:r>
              <a:r>
                <a:rPr lang="en-US" sz="1000" dirty="0" smtClean="0">
                  <a:solidFill>
                    <a:srgbClr val="000000"/>
                  </a:solidFill>
                  <a:cs typeface="Arial" pitchFamily="34" charset="0"/>
                </a:rPr>
                <a:t>10.83 (84)</a:t>
              </a:r>
              <a:r>
                <a:rPr lang="en-US" sz="1000" dirty="0">
                  <a:solidFill>
                    <a:srgbClr val="000000"/>
                  </a:solidFill>
                  <a:cs typeface="Arial" pitchFamily="34" charset="0"/>
                </a:rPr>
                <a:t>	</a:t>
              </a:r>
              <a:r>
                <a:rPr lang="en-US" sz="1000" dirty="0" smtClean="0">
                  <a:solidFill>
                    <a:srgbClr val="000000"/>
                  </a:solidFill>
                  <a:cs typeface="Arial" pitchFamily="34" charset="0"/>
                </a:rPr>
                <a:t>12.46 (16)</a:t>
              </a:r>
              <a:r>
                <a:rPr lang="en-US" sz="1000" dirty="0">
                  <a:solidFill>
                    <a:srgbClr val="000000"/>
                  </a:solidFill>
                  <a:cs typeface="Arial" pitchFamily="34" charset="0"/>
                </a:rPr>
                <a:t>	</a:t>
              </a:r>
              <a:r>
                <a:rPr lang="en-US" sz="1000" dirty="0" smtClean="0">
                  <a:solidFill>
                    <a:srgbClr val="000000"/>
                  </a:solidFill>
                  <a:cs typeface="Arial" pitchFamily="34" charset="0"/>
                </a:rPr>
                <a:t>6.51 (14)</a:t>
              </a:r>
              <a:r>
                <a:rPr lang="en-US" sz="1000" dirty="0">
                  <a:solidFill>
                    <a:srgbClr val="000000"/>
                  </a:solidFill>
                  <a:cs typeface="Arial" pitchFamily="34" charset="0"/>
                </a:rPr>
                <a:t>	</a:t>
              </a:r>
              <a:r>
                <a:rPr lang="en-US" sz="1000" dirty="0" smtClean="0">
                  <a:solidFill>
                    <a:srgbClr val="000000"/>
                  </a:solidFill>
                  <a:cs typeface="Arial" pitchFamily="34" charset="0"/>
                </a:rPr>
                <a:t>8.45 (7)</a:t>
              </a:r>
              <a:endParaRPr lang="en-US" sz="1000" dirty="0">
                <a:solidFill>
                  <a:srgbClr val="000000"/>
                </a:solidFill>
                <a:cs typeface="Arial" pitchFamily="34" charset="0"/>
              </a:endParaRPr>
            </a:p>
            <a:p>
              <a:pPr>
                <a:tabLst>
                  <a:tab pos="1771650" algn="ctr"/>
                  <a:tab pos="3086100" algn="ctr"/>
                  <a:tab pos="4457700" algn="ctr"/>
                  <a:tab pos="5829300" algn="ctr"/>
                  <a:tab pos="7205663" algn="ctr"/>
                </a:tabLst>
              </a:pPr>
              <a:r>
                <a:rPr lang="en-US" sz="1000" dirty="0">
                  <a:solidFill>
                    <a:srgbClr val="000000"/>
                  </a:solidFill>
                  <a:cs typeface="Arial" pitchFamily="34" charset="0"/>
                </a:rPr>
                <a:t>MCERS Policy	 </a:t>
              </a:r>
              <a:r>
                <a:rPr lang="en-US" sz="1000" dirty="0" smtClean="0">
                  <a:solidFill>
                    <a:srgbClr val="000000"/>
                  </a:solidFill>
                  <a:cs typeface="Arial" pitchFamily="34" charset="0"/>
                </a:rPr>
                <a:t>-2.24 (100)</a:t>
              </a:r>
              <a:r>
                <a:rPr lang="en-US" sz="1000" dirty="0">
                  <a:solidFill>
                    <a:srgbClr val="000000"/>
                  </a:solidFill>
                  <a:cs typeface="Arial" pitchFamily="34" charset="0"/>
                </a:rPr>
                <a:t>	</a:t>
              </a:r>
              <a:r>
                <a:rPr lang="en-US" sz="1000" dirty="0" smtClean="0">
                  <a:solidFill>
                    <a:srgbClr val="000000"/>
                  </a:solidFill>
                  <a:cs typeface="Arial" pitchFamily="34" charset="0"/>
                </a:rPr>
                <a:t>8.43 (97)</a:t>
              </a:r>
              <a:r>
                <a:rPr lang="en-US" sz="1000" dirty="0">
                  <a:solidFill>
                    <a:srgbClr val="000000"/>
                  </a:solidFill>
                  <a:cs typeface="Arial" pitchFamily="34" charset="0"/>
                </a:rPr>
                <a:t>	</a:t>
              </a:r>
              <a:r>
                <a:rPr lang="en-US" sz="1000" dirty="0" smtClean="0">
                  <a:solidFill>
                    <a:srgbClr val="000000"/>
                  </a:solidFill>
                  <a:cs typeface="Arial" pitchFamily="34" charset="0"/>
                </a:rPr>
                <a:t>11.08 (67)</a:t>
              </a:r>
              <a:r>
                <a:rPr lang="en-US" sz="1000" dirty="0">
                  <a:solidFill>
                    <a:srgbClr val="000000"/>
                  </a:solidFill>
                  <a:cs typeface="Arial" pitchFamily="34" charset="0"/>
                </a:rPr>
                <a:t>	</a:t>
              </a:r>
              <a:r>
                <a:rPr lang="en-US" sz="1000" dirty="0" smtClean="0">
                  <a:solidFill>
                    <a:srgbClr val="000000"/>
                  </a:solidFill>
                  <a:cs typeface="Arial" pitchFamily="34" charset="0"/>
                </a:rPr>
                <a:t>5.73 (32)</a:t>
              </a:r>
              <a:r>
                <a:rPr lang="en-US" sz="1000" dirty="0">
                  <a:solidFill>
                    <a:srgbClr val="000000"/>
                  </a:solidFill>
                  <a:cs typeface="Arial" pitchFamily="34" charset="0"/>
                </a:rPr>
                <a:t>	</a:t>
              </a:r>
              <a:r>
                <a:rPr lang="en-US" sz="1000" dirty="0" smtClean="0">
                  <a:solidFill>
                    <a:srgbClr val="000000"/>
                  </a:solidFill>
                  <a:cs typeface="Arial" pitchFamily="34" charset="0"/>
                </a:rPr>
                <a:t>7.51 (37)</a:t>
              </a:r>
            </a:p>
            <a:p>
              <a:pPr>
                <a:tabLst>
                  <a:tab pos="1771650" algn="ctr"/>
                  <a:tab pos="3086100" algn="ctr"/>
                  <a:tab pos="4457700" algn="ctr"/>
                  <a:tab pos="5829300" algn="ctr"/>
                  <a:tab pos="7205663" algn="ctr"/>
                </a:tabLst>
              </a:pPr>
              <a:endParaRPr lang="en-US" sz="1000" i="1" dirty="0">
                <a:solidFill>
                  <a:srgbClr val="000000"/>
                </a:solidFill>
                <a:cs typeface="Arial" pitchFamily="34" charset="0"/>
              </a:endParaRPr>
            </a:p>
            <a:p>
              <a:pPr>
                <a:tabLst>
                  <a:tab pos="1657350" algn="ctr"/>
                  <a:tab pos="3028950" algn="ctr"/>
                  <a:tab pos="4343400" algn="ctr"/>
                  <a:tab pos="5770563" algn="ctr"/>
                  <a:tab pos="7143750" algn="ctr"/>
                </a:tabLst>
              </a:pPr>
              <a:r>
                <a:rPr lang="en-US" sz="1000" i="1" dirty="0">
                  <a:solidFill>
                    <a:srgbClr val="000000"/>
                  </a:solidFill>
                  <a:cs typeface="Arial" pitchFamily="34" charset="0"/>
                </a:rPr>
                <a:t>No. of Funds	</a:t>
              </a:r>
              <a:r>
                <a:rPr lang="en-US" sz="1000" i="1" dirty="0" smtClean="0">
                  <a:solidFill>
                    <a:srgbClr val="000000"/>
                  </a:solidFill>
                  <a:cs typeface="Arial" pitchFamily="34" charset="0"/>
                </a:rPr>
                <a:t>71	70	63	62	52</a:t>
              </a:r>
              <a:endParaRPr lang="en-US" sz="1000" i="1" dirty="0">
                <a:solidFill>
                  <a:srgbClr val="000000"/>
                </a:solidFill>
                <a:cs typeface="Arial" pitchFamily="34" charset="0"/>
              </a:endParaRPr>
            </a:p>
          </p:txBody>
        </p:sp>
        <p:sp>
          <p:nvSpPr>
            <p:cNvPr id="10" name="Isosceles Triangle 9"/>
            <p:cNvSpPr/>
            <p:nvPr/>
          </p:nvSpPr>
          <p:spPr bwMode="auto">
            <a:xfrm>
              <a:off x="819150" y="5600700"/>
              <a:ext cx="91440" cy="91440"/>
            </a:xfrm>
            <a:prstGeom prst="triangle">
              <a:avLst/>
            </a:prstGeom>
            <a:solidFill>
              <a:srgbClr val="00AADB"/>
            </a:solidFill>
            <a:ln w="9525" cap="flat" cmpd="sng" algn="ctr">
              <a:solidFill>
                <a:srgbClr val="00AAD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extrusionH="76200"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3" name="Oval 22"/>
            <p:cNvSpPr/>
            <p:nvPr/>
          </p:nvSpPr>
          <p:spPr bwMode="auto">
            <a:xfrm>
              <a:off x="2811494" y="5002666"/>
              <a:ext cx="45720" cy="45720"/>
            </a:xfrm>
            <a:prstGeom prst="ellipse">
              <a:avLst/>
            </a:prstGeom>
            <a:solidFill>
              <a:srgbClr val="F58025"/>
            </a:solidFill>
            <a:ln w="9525" cap="flat" cmpd="sng" algn="ctr">
              <a:solidFill>
                <a:srgbClr val="F5802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extrusionH="19050"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24" name="Isosceles Triangle 23"/>
            <p:cNvSpPr/>
            <p:nvPr/>
          </p:nvSpPr>
          <p:spPr bwMode="auto">
            <a:xfrm>
              <a:off x="2582894" y="4880746"/>
              <a:ext cx="45720" cy="45720"/>
            </a:xfrm>
            <a:prstGeom prst="triangle">
              <a:avLst/>
            </a:prstGeom>
            <a:solidFill>
              <a:srgbClr val="00AADB"/>
            </a:solidFill>
            <a:ln w="9525" cap="flat" cmpd="sng" algn="ctr">
              <a:solidFill>
                <a:srgbClr val="00AAD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extrusionH="76200"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4141470" y="3494857"/>
              <a:ext cx="45720" cy="45720"/>
            </a:xfrm>
            <a:prstGeom prst="ellipse">
              <a:avLst/>
            </a:prstGeom>
            <a:solidFill>
              <a:srgbClr val="F58025"/>
            </a:solidFill>
            <a:ln w="9525" cap="flat" cmpd="sng" algn="ctr">
              <a:solidFill>
                <a:srgbClr val="F5802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extrusionH="19050"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26" name="Isosceles Triangle 25"/>
            <p:cNvSpPr/>
            <p:nvPr/>
          </p:nvSpPr>
          <p:spPr bwMode="auto">
            <a:xfrm>
              <a:off x="3954494" y="3394842"/>
              <a:ext cx="45720" cy="45720"/>
            </a:xfrm>
            <a:prstGeom prst="triangle">
              <a:avLst/>
            </a:prstGeom>
            <a:solidFill>
              <a:srgbClr val="00AADB"/>
            </a:solidFill>
            <a:ln w="9525" cap="flat" cmpd="sng" algn="ctr">
              <a:solidFill>
                <a:srgbClr val="00AAD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extrusionH="76200"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7" name="Oval 26"/>
            <p:cNvSpPr/>
            <p:nvPr/>
          </p:nvSpPr>
          <p:spPr bwMode="auto">
            <a:xfrm>
              <a:off x="5484876" y="3337694"/>
              <a:ext cx="45720" cy="45720"/>
            </a:xfrm>
            <a:prstGeom prst="ellipse">
              <a:avLst/>
            </a:prstGeom>
            <a:solidFill>
              <a:srgbClr val="F58025"/>
            </a:solidFill>
            <a:ln w="9525" cap="flat" cmpd="sng" algn="ctr">
              <a:solidFill>
                <a:srgbClr val="F5802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extrusionH="19050"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28" name="Isosceles Triangle 27"/>
            <p:cNvSpPr/>
            <p:nvPr/>
          </p:nvSpPr>
          <p:spPr bwMode="auto">
            <a:xfrm>
              <a:off x="5302279" y="3159569"/>
              <a:ext cx="45720" cy="45720"/>
            </a:xfrm>
            <a:prstGeom prst="triangle">
              <a:avLst/>
            </a:prstGeom>
            <a:solidFill>
              <a:srgbClr val="00AADB"/>
            </a:solidFill>
            <a:ln w="9525" cap="flat" cmpd="sng" algn="ctr">
              <a:solidFill>
                <a:srgbClr val="00AAD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extrusionH="76200"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Oval 28"/>
            <p:cNvSpPr/>
            <p:nvPr/>
          </p:nvSpPr>
          <p:spPr bwMode="auto">
            <a:xfrm>
              <a:off x="6850094" y="4023494"/>
              <a:ext cx="45720" cy="45720"/>
            </a:xfrm>
            <a:prstGeom prst="ellipse">
              <a:avLst/>
            </a:prstGeom>
            <a:solidFill>
              <a:srgbClr val="F58025"/>
            </a:solidFill>
            <a:ln w="9525" cap="flat" cmpd="sng" algn="ctr">
              <a:solidFill>
                <a:srgbClr val="F5802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extrusionH="19050"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30" name="Isosceles Triangle 29"/>
            <p:cNvSpPr/>
            <p:nvPr/>
          </p:nvSpPr>
          <p:spPr bwMode="auto">
            <a:xfrm>
              <a:off x="6683405" y="3912051"/>
              <a:ext cx="45720" cy="45720"/>
            </a:xfrm>
            <a:prstGeom prst="triangle">
              <a:avLst/>
            </a:prstGeom>
            <a:solidFill>
              <a:srgbClr val="00AADB"/>
            </a:solidFill>
            <a:ln w="9525" cap="flat" cmpd="sng" algn="ctr">
              <a:solidFill>
                <a:srgbClr val="00AAD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extrusionH="76200"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31" name="Oval 30"/>
            <p:cNvSpPr/>
            <p:nvPr/>
          </p:nvSpPr>
          <p:spPr bwMode="auto">
            <a:xfrm>
              <a:off x="8210550" y="3775842"/>
              <a:ext cx="45720" cy="45720"/>
            </a:xfrm>
            <a:prstGeom prst="ellipse">
              <a:avLst/>
            </a:prstGeom>
            <a:solidFill>
              <a:srgbClr val="F58025"/>
            </a:solidFill>
            <a:ln w="9525" cap="flat" cmpd="sng" algn="ctr">
              <a:solidFill>
                <a:srgbClr val="F58025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extrusionH="19050"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Myriad Pro" pitchFamily="34" charset="0"/>
              </a:endParaRPr>
            </a:p>
          </p:txBody>
        </p:sp>
        <p:sp>
          <p:nvSpPr>
            <p:cNvPr id="32" name="Isosceles Triangle 31"/>
            <p:cNvSpPr/>
            <p:nvPr/>
          </p:nvSpPr>
          <p:spPr bwMode="auto">
            <a:xfrm>
              <a:off x="8038814" y="3642494"/>
              <a:ext cx="45720" cy="45720"/>
            </a:xfrm>
            <a:prstGeom prst="triangle">
              <a:avLst/>
            </a:prstGeom>
            <a:solidFill>
              <a:srgbClr val="00AADB"/>
            </a:solidFill>
            <a:ln w="9525" cap="flat" cmpd="sng" algn="ctr">
              <a:solidFill>
                <a:srgbClr val="00AADB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blurRad="50800" dist="38100" dir="2700000" algn="tl" rotWithShape="0">
                <a:prstClr val="black"/>
              </a:outerShdw>
            </a:effectLst>
            <a:scene3d>
              <a:camera prst="orthographicFront"/>
              <a:lightRig rig="threePt" dir="t"/>
            </a:scene3d>
            <a:sp3d extrusionH="76200">
              <a:extrusionClr>
                <a:srgbClr val="000000"/>
              </a:extrusionClr>
            </a:sp3d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8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7593806" y="3665474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7.85</a:t>
              </a:r>
              <a:endParaRPr lang="en-US" sz="6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593806" y="3826325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6.94</a:t>
              </a:r>
              <a:endParaRPr lang="en-US" sz="600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593806" y="3741674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7.39</a:t>
              </a:r>
              <a:endParaRPr lang="en-US" sz="6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593806" y="3579748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8.75</a:t>
              </a:r>
              <a:endParaRPr lang="en-US" sz="6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7593806" y="3951222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5.84</a:t>
              </a:r>
              <a:endParaRPr lang="en-US" sz="6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6222206" y="3940621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5.83</a:t>
              </a:r>
              <a:endParaRPr lang="en-US" sz="6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6226969" y="4017896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5.19</a:t>
              </a:r>
              <a:endParaRPr lang="en-US" sz="600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26969" y="4103622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4.52</a:t>
              </a:r>
              <a:endParaRPr lang="en-US" sz="600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231732" y="4288288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3.31</a:t>
              </a:r>
              <a:endParaRPr lang="en-US" sz="600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6222206" y="3778703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7.12</a:t>
              </a:r>
              <a:endParaRPr lang="en-US" sz="600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926806" y="3017770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13.14</a:t>
              </a:r>
              <a:endParaRPr lang="en-US" sz="600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4926806" y="3135762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12.16</a:t>
              </a:r>
              <a:endParaRPr lang="en-US" sz="600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26806" y="3578673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8.76</a:t>
              </a:r>
              <a:endParaRPr lang="en-US" sz="600" dirty="0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4926806" y="3307214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10.87</a:t>
              </a:r>
              <a:endParaRPr lang="en-US" sz="600" dirty="0"/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4926806" y="3208274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11.61</a:t>
              </a:r>
              <a:endParaRPr lang="en-US" sz="60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555206" y="2741548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15.45</a:t>
              </a:r>
              <a:endParaRPr lang="en-US" sz="60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555206" y="2926214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13.93</a:t>
              </a:r>
              <a:endParaRPr lang="en-US" sz="6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559969" y="3098733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12.57</a:t>
              </a:r>
              <a:endParaRPr lang="en-US" sz="60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3559778" y="3240540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11.32</a:t>
              </a:r>
              <a:endParaRPr lang="en-US" sz="60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3555206" y="3440562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9.78</a:t>
              </a:r>
              <a:endParaRPr lang="en-US" sz="600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2193132" y="4664525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0.17</a:t>
              </a:r>
              <a:endParaRPr lang="en-US" sz="600" dirty="0"/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2199992" y="4570348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0.92</a:t>
              </a:r>
              <a:endParaRPr lang="en-US" sz="6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2195229" y="4745488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-0.40</a:t>
              </a:r>
              <a:endParaRPr lang="en-US" sz="6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061591" y="4221614"/>
              <a:ext cx="481584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endParaRPr lang="en-US" sz="6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195702" y="4831214"/>
              <a:ext cx="368808" cy="1846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600" dirty="0" smtClean="0"/>
                <a:t>-1.16</a:t>
              </a:r>
              <a:endParaRPr lang="en-US" sz="600" dirty="0"/>
            </a:p>
          </p:txBody>
        </p:sp>
      </p:grpSp>
      <p:sp>
        <p:nvSpPr>
          <p:cNvPr id="48" name="TextBox 47"/>
          <p:cNvSpPr txBox="1"/>
          <p:nvPr/>
        </p:nvSpPr>
        <p:spPr>
          <a:xfrm>
            <a:off x="2002918" y="4463534"/>
            <a:ext cx="36880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600" dirty="0" smtClean="0"/>
              <a:t>1.58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xmlns="" val="3383341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D4269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Template</Template>
  <TotalTime>4318</TotalTime>
  <Words>175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Blank Template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wilshire</dc:creator>
  <cp:lastModifiedBy>Pat Paoli</cp:lastModifiedBy>
  <cp:revision>323</cp:revision>
  <cp:lastPrinted>2013-08-19T16:42:07Z</cp:lastPrinted>
  <dcterms:created xsi:type="dcterms:W3CDTF">2011-04-18T14:46:44Z</dcterms:created>
  <dcterms:modified xsi:type="dcterms:W3CDTF">2013-08-19T21:49:28Z</dcterms:modified>
</cp:coreProperties>
</file>