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370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161"/>
    <a:srgbClr val="00AADB"/>
    <a:srgbClr val="F58025"/>
    <a:srgbClr val="2069A1"/>
    <a:srgbClr val="0D426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45" autoAdjust="0"/>
    <p:restoredTop sz="94660"/>
  </p:normalViewPr>
  <p:slideViewPr>
    <p:cSldViewPr>
      <p:cViewPr>
        <p:scale>
          <a:sx n="100" d="100"/>
          <a:sy n="100" d="100"/>
        </p:scale>
        <p:origin x="-78" y="81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53" tIns="46578" rIns="93153" bIns="4657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53" tIns="46578" rIns="93153" bIns="46578" rtlCol="0"/>
          <a:lstStyle>
            <a:lvl1pPr algn="r">
              <a:defRPr sz="1300"/>
            </a:lvl1pPr>
          </a:lstStyle>
          <a:p>
            <a:fld id="{6887E313-512E-4C6B-A1F3-72390CF0716C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0950" y="698500"/>
            <a:ext cx="45085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3" tIns="46578" rIns="93153" bIns="4657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53" tIns="46578" rIns="93153" bIns="4657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53" tIns="46578" rIns="93153" bIns="4657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53" tIns="46578" rIns="93153" bIns="46578" rtlCol="0" anchor="b"/>
          <a:lstStyle>
            <a:lvl1pPr algn="r">
              <a:defRPr sz="1300"/>
            </a:lvl1pPr>
          </a:lstStyle>
          <a:p>
            <a:fld id="{AE28F8C0-2AD0-4E57-8C7F-EF4CA2229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925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20040"/>
            <a:ext cx="10058400" cy="423949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7348451"/>
            <a:ext cx="10058400" cy="423949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09600" y="4344783"/>
            <a:ext cx="88392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295400" y="4842165"/>
            <a:ext cx="7671261" cy="608215"/>
          </a:xfrm>
          <a:prstGeom prst="rect">
            <a:avLst/>
          </a:prstGeom>
        </p:spPr>
        <p:txBody>
          <a:bodyPr tIns="0" bIns="0" anchor="b">
            <a:normAutofit/>
          </a:bodyPr>
          <a:lstStyle>
            <a:lvl1pPr marL="0" indent="0" algn="r">
              <a:buNone/>
              <a:defRPr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1"/>
          </p:nvPr>
        </p:nvSpPr>
        <p:spPr>
          <a:xfrm>
            <a:off x="1295400" y="5410200"/>
            <a:ext cx="7671261" cy="45720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r">
              <a:buNone/>
              <a:defRPr sz="2400" b="0" i="1">
                <a:solidFill>
                  <a:srgbClr val="616161"/>
                </a:solidFill>
                <a:latin typeface="Myriad Pro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876800" y="6130635"/>
            <a:ext cx="4089861" cy="304800"/>
          </a:xfrm>
          <a:prstGeom prst="rect">
            <a:avLst/>
          </a:prstGeom>
        </p:spPr>
        <p:txBody>
          <a:bodyPr tIns="0" bIns="0">
            <a:normAutofit/>
          </a:bodyPr>
          <a:lstStyle>
            <a:lvl1pPr marL="0" indent="0" algn="r">
              <a:buNone/>
              <a:defRPr sz="1800" b="0" i="1">
                <a:solidFill>
                  <a:srgbClr val="616161"/>
                </a:solidFill>
                <a:latin typeface="Myriad Pro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22" name="Picture 21" descr="Wilshire_Logo_Screen_6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24450" y="2971800"/>
            <a:ext cx="3657600" cy="10641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7348451"/>
            <a:ext cx="10058400" cy="423949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09600" y="2567244"/>
            <a:ext cx="88392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609600" y="5231478"/>
            <a:ext cx="88392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723900" y="2777836"/>
            <a:ext cx="8610600" cy="2209799"/>
          </a:xfrm>
          <a:prstGeom prst="rect">
            <a:avLst/>
          </a:prstGeom>
        </p:spPr>
        <p:txBody>
          <a:bodyPr lIns="91440" tIns="91440" rIns="91440" bIns="91440" anchor="ctr"/>
          <a:lstStyle>
            <a:lvl1pPr marL="0" indent="0" algn="ctr">
              <a:buNone/>
              <a:defRPr sz="4200"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320040"/>
            <a:ext cx="10058400" cy="423949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0" y="1295400"/>
            <a:ext cx="100584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92975" y="439188"/>
            <a:ext cx="6950826" cy="745375"/>
          </a:xfrm>
          <a:prstGeom prst="rect">
            <a:avLst/>
          </a:prstGeom>
        </p:spPr>
        <p:txBody>
          <a:bodyPr tIns="91440" bIns="0" anchor="b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600"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7589520"/>
            <a:ext cx="10058400" cy="182880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7127" y="7223758"/>
            <a:ext cx="340821" cy="224445"/>
          </a:xfrm>
          <a:prstGeom prst="rect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defRPr>
            </a:lvl1pPr>
          </a:lstStyle>
          <a:p>
            <a:fld id="{B21799C3-625B-43CD-AD47-510FB4214D4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Wilshire_Logo_Screen_6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7150" y="614448"/>
            <a:ext cx="1905000" cy="5542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asic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589520"/>
            <a:ext cx="10058400" cy="182880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7127" y="7223758"/>
            <a:ext cx="340821" cy="224445"/>
          </a:xfrm>
          <a:prstGeom prst="rect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defRPr>
            </a:lvl1pPr>
          </a:lstStyle>
          <a:p>
            <a:fld id="{B21799C3-625B-43CD-AD47-510FB4214D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974" y="1524000"/>
            <a:ext cx="9084425" cy="5410200"/>
          </a:xfrm>
          <a:prstGeom prst="rect">
            <a:avLst/>
          </a:prstGeom>
        </p:spPr>
        <p:txBody>
          <a:bodyPr/>
          <a:lstStyle>
            <a:lvl1pPr marL="207963" indent="-207963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115000"/>
              <a:defRPr sz="1600">
                <a:solidFill>
                  <a:srgbClr val="616161"/>
                </a:solidFill>
                <a:latin typeface="Myriad Pro" pitchFamily="34" charset="0"/>
              </a:defRPr>
            </a:lvl1pPr>
            <a:lvl2pPr marL="498475" indent="-274638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defRPr sz="1600">
                <a:solidFill>
                  <a:srgbClr val="616161"/>
                </a:solidFill>
                <a:latin typeface="Myriad Pro" pitchFamily="34" charset="0"/>
              </a:defRPr>
            </a:lvl2pPr>
            <a:lvl3pPr marL="731838" indent="-225425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§"/>
              <a:defRPr sz="1600">
                <a:solidFill>
                  <a:srgbClr val="616161"/>
                </a:solidFill>
                <a:latin typeface="Myriad Pro" pitchFamily="34" charset="0"/>
              </a:defRPr>
            </a:lvl3pPr>
            <a:lvl4pPr marL="973138" indent="-233363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80000"/>
              <a:buFont typeface="Arial" pitchFamily="34" charset="0"/>
              <a:buChar char="&gt;"/>
              <a:defRPr sz="1600">
                <a:solidFill>
                  <a:srgbClr val="616161"/>
                </a:solidFill>
                <a:latin typeface="Myriad Pro" pitchFamily="34" charset="0"/>
              </a:defRPr>
            </a:lvl4pPr>
            <a:lvl5pPr marL="1196975" indent="-223838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tabLst/>
              <a:defRPr sz="1600">
                <a:solidFill>
                  <a:srgbClr val="61616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0" y="1295400"/>
            <a:ext cx="100584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92975" y="439188"/>
            <a:ext cx="6950826" cy="745375"/>
          </a:xfrm>
          <a:prstGeom prst="rect">
            <a:avLst/>
          </a:prstGeom>
        </p:spPr>
        <p:txBody>
          <a:bodyPr tIns="91440" bIns="0" anchor="b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600"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Wilshire_Logo_Screen_6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7150" y="614448"/>
            <a:ext cx="1905000" cy="5542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-Header, Basic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589520"/>
            <a:ext cx="10058400" cy="182880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7127" y="7223758"/>
            <a:ext cx="340821" cy="224445"/>
          </a:xfrm>
          <a:prstGeom prst="rect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defRPr>
            </a:lvl1pPr>
          </a:lstStyle>
          <a:p>
            <a:fld id="{B21799C3-625B-43CD-AD47-510FB4214D4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92974" y="2209800"/>
            <a:ext cx="9084425" cy="4724400"/>
          </a:xfrm>
          <a:prstGeom prst="rect">
            <a:avLst/>
          </a:prstGeom>
        </p:spPr>
        <p:txBody>
          <a:bodyPr/>
          <a:lstStyle>
            <a:lvl1pPr marL="207963" indent="-207963"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15000"/>
              <a:defRPr sz="1700">
                <a:solidFill>
                  <a:srgbClr val="616161"/>
                </a:solidFill>
                <a:latin typeface="Myriad Pro" pitchFamily="34" charset="0"/>
              </a:defRPr>
            </a:lvl1pPr>
            <a:lvl2pPr marL="498475" indent="-274638">
              <a:spcBef>
                <a:spcPts val="12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defRPr sz="1700">
                <a:solidFill>
                  <a:srgbClr val="616161"/>
                </a:solidFill>
                <a:latin typeface="Myriad Pro" pitchFamily="34" charset="0"/>
              </a:defRPr>
            </a:lvl2pPr>
            <a:lvl3pPr marL="731838" indent="-225425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§"/>
              <a:defRPr sz="1700">
                <a:solidFill>
                  <a:srgbClr val="616161"/>
                </a:solidFill>
                <a:latin typeface="Myriad Pro" pitchFamily="34" charset="0"/>
              </a:defRPr>
            </a:lvl3pPr>
            <a:lvl4pPr marL="973138" indent="-233363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buSzPct val="80000"/>
              <a:buFont typeface="Arial" pitchFamily="34" charset="0"/>
              <a:buChar char="&gt;"/>
              <a:defRPr sz="1700">
                <a:solidFill>
                  <a:srgbClr val="616161"/>
                </a:solidFill>
                <a:latin typeface="Myriad Pro" pitchFamily="34" charset="0"/>
              </a:defRPr>
            </a:lvl4pPr>
            <a:lvl5pPr marL="1196975" indent="-223838">
              <a:spcBef>
                <a:spcPts val="600"/>
              </a:spcBef>
              <a:spcAft>
                <a:spcPts val="600"/>
              </a:spcAft>
              <a:buClr>
                <a:schemeClr val="bg1">
                  <a:lumMod val="65000"/>
                </a:schemeClr>
              </a:buClr>
              <a:tabLst/>
              <a:defRPr sz="1700">
                <a:solidFill>
                  <a:srgbClr val="61616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92974" y="1524000"/>
            <a:ext cx="9084425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115000"/>
              <a:buNone/>
              <a:defRPr sz="2000">
                <a:solidFill>
                  <a:srgbClr val="616161"/>
                </a:solidFill>
                <a:latin typeface="Myriad Pro" pitchFamily="34" charset="0"/>
              </a:defRPr>
            </a:lvl1pPr>
            <a:lvl2pPr marL="498475" indent="-274638">
              <a:buClr>
                <a:schemeClr val="bg1">
                  <a:lumMod val="65000"/>
                </a:schemeClr>
              </a:buClr>
              <a:defRPr sz="1700">
                <a:solidFill>
                  <a:srgbClr val="616161"/>
                </a:solidFill>
                <a:latin typeface="Myriad Pro" pitchFamily="34" charset="0"/>
              </a:defRPr>
            </a:lvl2pPr>
            <a:lvl3pPr marL="731838" indent="-225425"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§"/>
              <a:defRPr sz="1700">
                <a:solidFill>
                  <a:srgbClr val="616161"/>
                </a:solidFill>
                <a:latin typeface="Myriad Pro" pitchFamily="34" charset="0"/>
              </a:defRPr>
            </a:lvl3pPr>
            <a:lvl4pPr marL="973138" indent="-233363">
              <a:buClr>
                <a:schemeClr val="bg1">
                  <a:lumMod val="65000"/>
                </a:schemeClr>
              </a:buClr>
              <a:buSzPct val="80000"/>
              <a:buFont typeface="Arial" pitchFamily="34" charset="0"/>
              <a:buChar char="&gt;"/>
              <a:defRPr sz="1700">
                <a:solidFill>
                  <a:srgbClr val="616161"/>
                </a:solidFill>
                <a:latin typeface="Myriad Pro" pitchFamily="34" charset="0"/>
              </a:defRPr>
            </a:lvl4pPr>
            <a:lvl5pPr marL="1196975" indent="-223838">
              <a:buClr>
                <a:schemeClr val="bg1">
                  <a:lumMod val="65000"/>
                </a:schemeClr>
              </a:buClr>
              <a:tabLst/>
              <a:defRPr sz="1700">
                <a:solidFill>
                  <a:srgbClr val="61616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1295400"/>
            <a:ext cx="100584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92975" y="439188"/>
            <a:ext cx="6950826" cy="745375"/>
          </a:xfrm>
          <a:prstGeom prst="rect">
            <a:avLst/>
          </a:prstGeom>
        </p:spPr>
        <p:txBody>
          <a:bodyPr tIns="91440" bIns="0" anchor="b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600"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5" name="Picture 14" descr="Wilshire_Logo_Screen_6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7150" y="614448"/>
            <a:ext cx="1905000" cy="5542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-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7589520"/>
            <a:ext cx="10058400" cy="182880"/>
          </a:xfrm>
          <a:prstGeom prst="rect">
            <a:avLst/>
          </a:prstGeom>
          <a:solidFill>
            <a:srgbClr val="0D42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27127" y="7223758"/>
            <a:ext cx="340821" cy="224445"/>
          </a:xfrm>
          <a:prstGeom prst="rect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lumMod val="85000"/>
                    <a:lumOff val="15000"/>
                  </a:schemeClr>
                </a:solidFill>
                <a:latin typeface="Myriad Pro" pitchFamily="34" charset="0"/>
              </a:defRPr>
            </a:lvl1pPr>
          </a:lstStyle>
          <a:p>
            <a:fld id="{B21799C3-625B-43CD-AD47-510FB4214D4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95400"/>
            <a:ext cx="10058400" cy="0"/>
          </a:xfrm>
          <a:prstGeom prst="line">
            <a:avLst/>
          </a:prstGeom>
          <a:ln w="9525">
            <a:solidFill>
              <a:srgbClr val="61616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592975" y="439188"/>
            <a:ext cx="6950826" cy="745375"/>
          </a:xfrm>
          <a:prstGeom prst="rect">
            <a:avLst/>
          </a:prstGeom>
        </p:spPr>
        <p:txBody>
          <a:bodyPr tIns="91440" bIns="0" anchor="b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2600" b="1" i="1">
                <a:solidFill>
                  <a:srgbClr val="616161"/>
                </a:solidFill>
                <a:latin typeface="Myriad Pro Light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Wilshire_Logo_Screen_600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77150" y="614448"/>
            <a:ext cx="1905000" cy="554221"/>
          </a:xfrm>
          <a:prstGeom prst="rect">
            <a:avLst/>
          </a:prstGeom>
        </p:spPr>
      </p:pic>
      <p:sp>
        <p:nvSpPr>
          <p:cNvPr id="15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92974" y="1524000"/>
            <a:ext cx="9084425" cy="6096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115000"/>
              <a:buNone/>
              <a:defRPr sz="2000">
                <a:solidFill>
                  <a:srgbClr val="616161"/>
                </a:solidFill>
                <a:latin typeface="Myriad Pro" pitchFamily="34" charset="0"/>
              </a:defRPr>
            </a:lvl1pPr>
            <a:lvl2pPr marL="498475" indent="-274638">
              <a:buClr>
                <a:schemeClr val="bg1">
                  <a:lumMod val="65000"/>
                </a:schemeClr>
              </a:buClr>
              <a:defRPr sz="1700">
                <a:solidFill>
                  <a:srgbClr val="616161"/>
                </a:solidFill>
                <a:latin typeface="Myriad Pro" pitchFamily="34" charset="0"/>
              </a:defRPr>
            </a:lvl2pPr>
            <a:lvl3pPr marL="731838" indent="-225425"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§"/>
              <a:defRPr sz="1700">
                <a:solidFill>
                  <a:srgbClr val="616161"/>
                </a:solidFill>
                <a:latin typeface="Myriad Pro" pitchFamily="34" charset="0"/>
              </a:defRPr>
            </a:lvl3pPr>
            <a:lvl4pPr marL="973138" indent="-233363">
              <a:buClr>
                <a:schemeClr val="bg1">
                  <a:lumMod val="65000"/>
                </a:schemeClr>
              </a:buClr>
              <a:buSzPct val="80000"/>
              <a:buFont typeface="Arial" pitchFamily="34" charset="0"/>
              <a:buChar char="&gt;"/>
              <a:defRPr sz="1700">
                <a:solidFill>
                  <a:srgbClr val="616161"/>
                </a:solidFill>
                <a:latin typeface="Myriad Pro" pitchFamily="34" charset="0"/>
              </a:defRPr>
            </a:lvl4pPr>
            <a:lvl5pPr marL="1196975" indent="-223838">
              <a:buClr>
                <a:schemeClr val="bg1">
                  <a:lumMod val="65000"/>
                </a:schemeClr>
              </a:buClr>
              <a:tabLst/>
              <a:defRPr sz="1700">
                <a:solidFill>
                  <a:srgbClr val="616161"/>
                </a:solidFill>
                <a:latin typeface="Myriad Pro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</p:sldLayoutIdLst>
  <p:hf hdr="0" ftr="0" dt="0"/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7780337" cy="356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21799C3-625B-43CD-AD47-510FB4214D4A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/>
        <p:txBody>
          <a:bodyPr tIns="91440" bIns="0" anchor="b">
            <a:normAutofit/>
          </a:bodyPr>
          <a:lstStyle/>
          <a:p>
            <a:r>
              <a:rPr lang="en-US" b="0" dirty="0">
                <a:latin typeface="+mn-lt"/>
              </a:rPr>
              <a:t>Investment Performance Comparison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609600" y="1447800"/>
            <a:ext cx="9220200" cy="517525"/>
          </a:xfrm>
          <a:noFill/>
          <a:ln>
            <a:miter lim="800000"/>
            <a:headEnd/>
            <a:tailEnd/>
          </a:ln>
        </p:spPr>
        <p:txBody>
          <a:bodyPr vert="horz" wrap="square" tIns="91440" bIns="0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en-US" sz="2000" b="0" i="0" dirty="0">
                <a:latin typeface="+mn-lt"/>
              </a:rPr>
              <a:t>Total Fund </a:t>
            </a:r>
            <a:r>
              <a:rPr lang="en-US" sz="2000" b="0" i="0" dirty="0" err="1">
                <a:latin typeface="+mn-lt"/>
              </a:rPr>
              <a:t>vs</a:t>
            </a:r>
            <a:r>
              <a:rPr lang="en-US" sz="2000" b="0" i="0" dirty="0">
                <a:latin typeface="+mn-lt"/>
              </a:rPr>
              <a:t> Wilshire Large Public Funds </a:t>
            </a:r>
            <a:r>
              <a:rPr lang="en-US" sz="2000" b="0" i="0" dirty="0" smtClean="0">
                <a:latin typeface="+mn-lt"/>
              </a:rPr>
              <a:t>Universe</a:t>
            </a:r>
            <a:r>
              <a:rPr lang="en-US" sz="1600" b="0" i="0" baseline="30000" dirty="0" smtClean="0">
                <a:latin typeface="+mn-lt"/>
              </a:rPr>
              <a:t>*</a:t>
            </a:r>
            <a:endParaRPr lang="en-US" sz="1600" b="0" i="0" baseline="30000" dirty="0">
              <a:latin typeface="+mn-lt"/>
            </a:endParaRPr>
          </a:p>
          <a:p>
            <a:pPr>
              <a:lnSpc>
                <a:spcPts val="2000"/>
              </a:lnSpc>
              <a:spcBef>
                <a:spcPct val="0"/>
              </a:spcBef>
            </a:pPr>
            <a:r>
              <a:rPr lang="en-US" sz="1600" b="0" dirty="0">
                <a:latin typeface="+mn-lt"/>
              </a:rPr>
              <a:t>For Periods Ending </a:t>
            </a:r>
            <a:r>
              <a:rPr lang="en-US" sz="1600" b="0" dirty="0" smtClean="0">
                <a:latin typeface="+mn-lt"/>
              </a:rPr>
              <a:t>June 30, 2013</a:t>
            </a:r>
            <a:endParaRPr lang="en-US" sz="1600" b="0" dirty="0">
              <a:latin typeface="+mn-lt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621792" y="7282555"/>
            <a:ext cx="8369808" cy="21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350" tIns="45171" rIns="90350" bIns="45171">
            <a:spAutoFit/>
          </a:bodyPr>
          <a:lstStyle/>
          <a:p>
            <a:r>
              <a:rPr lang="en-US" sz="800" dirty="0" smtClean="0"/>
              <a:t>* Wilshire </a:t>
            </a:r>
            <a:r>
              <a:rPr lang="en-US" sz="800" u="sng" dirty="0" smtClean="0"/>
              <a:t>Cooperative Group (</a:t>
            </a:r>
            <a:r>
              <a:rPr lang="en-US" sz="800" u="sng" dirty="0" err="1" smtClean="0"/>
              <a:t>WilCop</a:t>
            </a:r>
            <a:r>
              <a:rPr lang="en-US" sz="800" u="sng" dirty="0" smtClean="0"/>
              <a:t>) Universe</a:t>
            </a:r>
            <a:r>
              <a:rPr lang="en-US" sz="800" dirty="0" smtClean="0"/>
              <a:t> / Assets Greater than $1 Billion / Gross of Fees / 5</a:t>
            </a:r>
            <a:r>
              <a:rPr lang="en-US" sz="800" baseline="30000" dirty="0" smtClean="0"/>
              <a:t>th</a:t>
            </a:r>
            <a:r>
              <a:rPr lang="en-US" sz="800" dirty="0" smtClean="0"/>
              <a:t>-25</a:t>
            </a:r>
            <a:r>
              <a:rPr lang="en-US" sz="800" baseline="30000" dirty="0" smtClean="0"/>
              <a:t>th</a:t>
            </a:r>
            <a:r>
              <a:rPr lang="en-US" sz="800" dirty="0" smtClean="0"/>
              <a:t>-50</a:t>
            </a:r>
            <a:r>
              <a:rPr lang="en-US" sz="800" baseline="30000" dirty="0" smtClean="0"/>
              <a:t>th</a:t>
            </a:r>
            <a:r>
              <a:rPr lang="en-US" sz="800" dirty="0" smtClean="0"/>
              <a:t>-75</a:t>
            </a:r>
            <a:r>
              <a:rPr lang="en-US" sz="800" baseline="30000" dirty="0" smtClean="0"/>
              <a:t>th</a:t>
            </a:r>
            <a:r>
              <a:rPr lang="en-US" sz="800" dirty="0" smtClean="0"/>
              <a:t>-95</a:t>
            </a:r>
            <a:r>
              <a:rPr lang="en-US" sz="800" baseline="30000" dirty="0" smtClean="0"/>
              <a:t>th</a:t>
            </a:r>
            <a:r>
              <a:rPr lang="en-US" sz="800" dirty="0" smtClean="0"/>
              <a:t> Breakpoints Shown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621792" y="6467475"/>
            <a:ext cx="85888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900" dirty="0" smtClean="0">
                <a:solidFill>
                  <a:srgbClr val="616161"/>
                </a:solidFill>
              </a:rPr>
              <a:t>The Board compares the performance of the portfolio to that of a universe of peer funds; the universe is constructed by Wilshire Associates Incorporated, a national consulting firm.  The value in parenthesis represents the rank of the total portfolio’s performance relative to the peer group for each time period.  A lower rank indicates a greater return within the universe relative to the other funds.  For example, a one-year rank of (</a:t>
            </a:r>
            <a:r>
              <a:rPr lang="en-US" sz="900" dirty="0">
                <a:solidFill>
                  <a:srgbClr val="616161"/>
                </a:solidFill>
              </a:rPr>
              <a:t>40) indicates that the portfolio achieved a greater return than 60% </a:t>
            </a:r>
            <a:r>
              <a:rPr lang="en-US" sz="900" dirty="0" smtClean="0">
                <a:solidFill>
                  <a:srgbClr val="616161"/>
                </a:solidFill>
              </a:rPr>
              <a:t>of the funds represented in the universe over the one-year period.</a:t>
            </a:r>
            <a:endParaRPr lang="en-US" sz="900" dirty="0">
              <a:solidFill>
                <a:srgbClr val="616161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28936" y="2710934"/>
            <a:ext cx="8296274" cy="3510121"/>
            <a:chOff x="819150" y="2741548"/>
            <a:chExt cx="8296274" cy="3510121"/>
          </a:xfrm>
        </p:grpSpPr>
        <p:sp>
          <p:nvSpPr>
            <p:cNvPr id="6" name="Oval 5"/>
            <p:cNvSpPr/>
            <p:nvPr/>
          </p:nvSpPr>
          <p:spPr bwMode="auto">
            <a:xfrm>
              <a:off x="822579" y="5772150"/>
              <a:ext cx="91440" cy="9144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86073" y="5543783"/>
              <a:ext cx="822935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tabLst>
                  <a:tab pos="1771650" algn="ctr"/>
                  <a:tab pos="3086100" algn="ctr"/>
                  <a:tab pos="4457700" algn="ctr"/>
                  <a:tab pos="5829300" algn="ctr"/>
                  <a:tab pos="7205663" algn="ctr"/>
                </a:tabLst>
              </a:pP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MCERS Total Fund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-1.16 (95)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10.83 (84)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12.46 (16)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6.51 (14)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8.45 (7)</a:t>
              </a:r>
              <a:endParaRPr lang="en-US" sz="1000" dirty="0">
                <a:solidFill>
                  <a:srgbClr val="000000"/>
                </a:solidFill>
                <a:cs typeface="Arial" pitchFamily="34" charset="0"/>
              </a:endParaRPr>
            </a:p>
            <a:p>
              <a:pPr>
                <a:tabLst>
                  <a:tab pos="1771650" algn="ctr"/>
                  <a:tab pos="3086100" algn="ctr"/>
                  <a:tab pos="4457700" algn="ctr"/>
                  <a:tab pos="5829300" algn="ctr"/>
                  <a:tab pos="7205663" algn="ctr"/>
                </a:tabLst>
              </a:pP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MCERS Policy	 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-2.24 (100)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8.43 (97)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11.08 (67)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5.73 (32)</a:t>
              </a:r>
              <a:r>
                <a:rPr lang="en-US" sz="1000" dirty="0">
                  <a:solidFill>
                    <a:srgbClr val="000000"/>
                  </a:solidFill>
                  <a:cs typeface="Arial" pitchFamily="34" charset="0"/>
                </a:rPr>
                <a:t>	</a:t>
              </a:r>
              <a:r>
                <a:rPr lang="en-US" sz="1000" dirty="0" smtClean="0">
                  <a:solidFill>
                    <a:srgbClr val="000000"/>
                  </a:solidFill>
                  <a:cs typeface="Arial" pitchFamily="34" charset="0"/>
                </a:rPr>
                <a:t>7.51 (37)</a:t>
              </a:r>
            </a:p>
            <a:p>
              <a:pPr>
                <a:tabLst>
                  <a:tab pos="1771650" algn="ctr"/>
                  <a:tab pos="3086100" algn="ctr"/>
                  <a:tab pos="4457700" algn="ctr"/>
                  <a:tab pos="5829300" algn="ctr"/>
                  <a:tab pos="7205663" algn="ctr"/>
                </a:tabLst>
              </a:pPr>
              <a:endParaRPr lang="en-US" sz="1000" i="1" dirty="0">
                <a:solidFill>
                  <a:srgbClr val="000000"/>
                </a:solidFill>
                <a:cs typeface="Arial" pitchFamily="34" charset="0"/>
              </a:endParaRPr>
            </a:p>
            <a:p>
              <a:pPr>
                <a:tabLst>
                  <a:tab pos="1657350" algn="ctr"/>
                  <a:tab pos="3028950" algn="ctr"/>
                  <a:tab pos="4343400" algn="ctr"/>
                  <a:tab pos="5770563" algn="ctr"/>
                  <a:tab pos="7143750" algn="ctr"/>
                </a:tabLst>
              </a:pPr>
              <a:r>
                <a:rPr lang="en-US" sz="1000" i="1" dirty="0">
                  <a:solidFill>
                    <a:srgbClr val="000000"/>
                  </a:solidFill>
                  <a:cs typeface="Arial" pitchFamily="34" charset="0"/>
                </a:rPr>
                <a:t>No. of Funds	</a:t>
              </a:r>
              <a:r>
                <a:rPr lang="en-US" sz="1000" i="1" dirty="0" smtClean="0">
                  <a:solidFill>
                    <a:srgbClr val="000000"/>
                  </a:solidFill>
                  <a:cs typeface="Arial" pitchFamily="34" charset="0"/>
                </a:rPr>
                <a:t>71	70	63	62	52</a:t>
              </a:r>
              <a:endParaRPr lang="en-US" sz="1000" i="1" dirty="0">
                <a:solidFill>
                  <a:srgbClr val="000000"/>
                </a:solidFill>
                <a:cs typeface="Arial" pitchFamily="34" charset="0"/>
              </a:endParaRPr>
            </a:p>
          </p:txBody>
        </p:sp>
        <p:sp>
          <p:nvSpPr>
            <p:cNvPr id="10" name="Isosceles Triangle 9"/>
            <p:cNvSpPr/>
            <p:nvPr/>
          </p:nvSpPr>
          <p:spPr bwMode="auto">
            <a:xfrm>
              <a:off x="819150" y="5600700"/>
              <a:ext cx="91440" cy="9144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Oval 22"/>
            <p:cNvSpPr/>
            <p:nvPr/>
          </p:nvSpPr>
          <p:spPr bwMode="auto">
            <a:xfrm>
              <a:off x="2811494" y="5002666"/>
              <a:ext cx="45720" cy="4572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4" name="Isosceles Triangle 23"/>
            <p:cNvSpPr/>
            <p:nvPr/>
          </p:nvSpPr>
          <p:spPr bwMode="auto">
            <a:xfrm>
              <a:off x="2582894" y="4880746"/>
              <a:ext cx="45720" cy="4572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4141470" y="3494857"/>
              <a:ext cx="45720" cy="4572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6" name="Isosceles Triangle 25"/>
            <p:cNvSpPr/>
            <p:nvPr/>
          </p:nvSpPr>
          <p:spPr bwMode="auto">
            <a:xfrm>
              <a:off x="3954494" y="3394842"/>
              <a:ext cx="45720" cy="4572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Oval 26"/>
            <p:cNvSpPr/>
            <p:nvPr/>
          </p:nvSpPr>
          <p:spPr bwMode="auto">
            <a:xfrm>
              <a:off x="5484876" y="3337694"/>
              <a:ext cx="45720" cy="4572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28" name="Isosceles Triangle 27"/>
            <p:cNvSpPr/>
            <p:nvPr/>
          </p:nvSpPr>
          <p:spPr bwMode="auto">
            <a:xfrm>
              <a:off x="5302279" y="3159569"/>
              <a:ext cx="45720" cy="4572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>
              <a:off x="6850094" y="4023494"/>
              <a:ext cx="45720" cy="4572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30" name="Isosceles Triangle 29"/>
            <p:cNvSpPr/>
            <p:nvPr/>
          </p:nvSpPr>
          <p:spPr bwMode="auto">
            <a:xfrm>
              <a:off x="6683405" y="3912051"/>
              <a:ext cx="45720" cy="4572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8210550" y="3775842"/>
              <a:ext cx="45720" cy="45720"/>
            </a:xfrm>
            <a:prstGeom prst="ellipse">
              <a:avLst/>
            </a:prstGeom>
            <a:solidFill>
              <a:srgbClr val="F58025"/>
            </a:solidFill>
            <a:ln w="9525" cap="flat" cmpd="sng" algn="ctr">
              <a:solidFill>
                <a:srgbClr val="F58025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1905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Myriad Pro" pitchFamily="34" charset="0"/>
              </a:endParaRPr>
            </a:p>
          </p:txBody>
        </p:sp>
        <p:sp>
          <p:nvSpPr>
            <p:cNvPr id="32" name="Isosceles Triangle 31"/>
            <p:cNvSpPr/>
            <p:nvPr/>
          </p:nvSpPr>
          <p:spPr bwMode="auto">
            <a:xfrm>
              <a:off x="8038814" y="3642494"/>
              <a:ext cx="45720" cy="45720"/>
            </a:xfrm>
            <a:prstGeom prst="triangle">
              <a:avLst/>
            </a:prstGeom>
            <a:solidFill>
              <a:srgbClr val="00AADB"/>
            </a:solidFill>
            <a:ln w="9525" cap="flat" cmpd="sng" algn="ctr">
              <a:solidFill>
                <a:srgbClr val="00AAD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/>
              </a:outerShdw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000000"/>
              </a:extrusionClr>
            </a:sp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593806" y="366547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7.85</a:t>
              </a:r>
              <a:endParaRPr lang="en-US" sz="6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593806" y="3826325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6.94</a:t>
              </a:r>
              <a:endParaRPr lang="en-US" sz="6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593806" y="374167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7.39</a:t>
              </a:r>
              <a:endParaRPr lang="en-US" sz="6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7593806" y="3579748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8.75</a:t>
              </a:r>
              <a:endParaRPr lang="en-US" sz="600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593806" y="3951222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5.84</a:t>
              </a:r>
              <a:endParaRPr lang="en-US" sz="6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222206" y="3940621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5.83</a:t>
              </a:r>
              <a:endParaRPr lang="en-US" sz="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226969" y="4017896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5.19</a:t>
              </a:r>
              <a:endParaRPr lang="en-US" sz="6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226969" y="4103622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4.52</a:t>
              </a:r>
              <a:endParaRPr lang="en-US" sz="6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231732" y="4288288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3.31</a:t>
              </a:r>
              <a:endParaRPr lang="en-US" sz="6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222206" y="3778703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7.12</a:t>
              </a:r>
              <a:endParaRPr lang="en-US" sz="6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26806" y="3017770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13.14</a:t>
              </a:r>
              <a:endParaRPr lang="en-US" sz="6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26806" y="3135762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12.16</a:t>
              </a:r>
              <a:endParaRPr lang="en-US" sz="6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26806" y="3578673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8.76</a:t>
              </a:r>
              <a:endParaRPr lang="en-US" sz="6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26806" y="330721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10.87</a:t>
              </a:r>
              <a:endParaRPr lang="en-US" sz="6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26806" y="320827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11.61</a:t>
              </a:r>
              <a:endParaRPr lang="en-US" sz="6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555206" y="2741548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15.45</a:t>
              </a:r>
              <a:endParaRPr lang="en-US" sz="6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555206" y="292621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13.93</a:t>
              </a:r>
              <a:endParaRPr lang="en-US" sz="6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59969" y="3098733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12.57</a:t>
              </a:r>
              <a:endParaRPr lang="en-US" sz="60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59778" y="3240540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11.32</a:t>
              </a:r>
              <a:endParaRPr lang="en-US" sz="6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55206" y="3440562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9.78</a:t>
              </a:r>
              <a:endParaRPr lang="en-US" sz="6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2193132" y="4664525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0.17</a:t>
              </a:r>
              <a:endParaRPr lang="en-US" sz="6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99992" y="4570348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0.92</a:t>
              </a:r>
              <a:endParaRPr lang="en-US" sz="6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195229" y="4745488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-0.40</a:t>
              </a:r>
              <a:endParaRPr lang="en-US" sz="6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61591" y="4221614"/>
              <a:ext cx="48158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600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95702" y="4831214"/>
              <a:ext cx="36880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600" dirty="0" smtClean="0"/>
                <a:t>-1.16</a:t>
              </a:r>
              <a:endParaRPr lang="en-US" sz="600" dirty="0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2002918" y="4463534"/>
            <a:ext cx="36880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" dirty="0" smtClean="0"/>
              <a:t>1.58</a:t>
            </a:r>
            <a:endParaRPr lang="en-US" sz="600" dirty="0"/>
          </a:p>
        </p:txBody>
      </p:sp>
    </p:spTree>
    <p:extLst>
      <p:ext uri="{BB962C8B-B14F-4D97-AF65-F5344CB8AC3E}">
        <p14:creationId xmlns:p14="http://schemas.microsoft.com/office/powerpoint/2010/main" xmlns="" val="33833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D426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Template</Template>
  <TotalTime>4318</TotalTime>
  <Words>175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Template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wilshire</dc:creator>
  <cp:lastModifiedBy>Pat Paoli</cp:lastModifiedBy>
  <cp:revision>323</cp:revision>
  <cp:lastPrinted>2013-08-19T16:42:07Z</cp:lastPrinted>
  <dcterms:created xsi:type="dcterms:W3CDTF">2011-04-18T14:46:44Z</dcterms:created>
  <dcterms:modified xsi:type="dcterms:W3CDTF">2013-08-19T21:49:28Z</dcterms:modified>
</cp:coreProperties>
</file>