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368" r:id="rId2"/>
    <p:sldId id="258" r:id="rId3"/>
    <p:sldId id="257" r:id="rId4"/>
    <p:sldId id="370" r:id="rId5"/>
    <p:sldId id="371" r:id="rId6"/>
    <p:sldId id="372" r:id="rId7"/>
    <p:sldId id="332" r:id="rId8"/>
    <p:sldId id="259" r:id="rId9"/>
    <p:sldId id="260" r:id="rId10"/>
    <p:sldId id="261" r:id="rId11"/>
    <p:sldId id="323" r:id="rId12"/>
    <p:sldId id="428" r:id="rId13"/>
    <p:sldId id="262" r:id="rId14"/>
    <p:sldId id="263" r:id="rId15"/>
    <p:sldId id="264" r:id="rId16"/>
    <p:sldId id="265" r:id="rId17"/>
    <p:sldId id="266" r:id="rId18"/>
    <p:sldId id="310" r:id="rId19"/>
    <p:sldId id="267" r:id="rId20"/>
    <p:sldId id="268" r:id="rId21"/>
    <p:sldId id="269" r:id="rId22"/>
    <p:sldId id="271" r:id="rId23"/>
    <p:sldId id="273" r:id="rId24"/>
    <p:sldId id="360" r:id="rId25"/>
    <p:sldId id="272" r:id="rId26"/>
    <p:sldId id="270" r:id="rId27"/>
    <p:sldId id="274" r:id="rId28"/>
    <p:sldId id="275" r:id="rId29"/>
    <p:sldId id="277" r:id="rId30"/>
    <p:sldId id="278" r:id="rId31"/>
    <p:sldId id="276" r:id="rId32"/>
    <p:sldId id="333" r:id="rId33"/>
    <p:sldId id="279" r:id="rId34"/>
    <p:sldId id="426" r:id="rId35"/>
    <p:sldId id="342" r:id="rId36"/>
    <p:sldId id="334" r:id="rId37"/>
    <p:sldId id="373" r:id="rId38"/>
    <p:sldId id="374" r:id="rId39"/>
    <p:sldId id="376" r:id="rId40"/>
    <p:sldId id="375" r:id="rId41"/>
    <p:sldId id="377" r:id="rId42"/>
    <p:sldId id="378" r:id="rId43"/>
    <p:sldId id="379" r:id="rId44"/>
    <p:sldId id="380" r:id="rId45"/>
    <p:sldId id="329" r:id="rId46"/>
    <p:sldId id="456" r:id="rId47"/>
    <p:sldId id="382" r:id="rId48"/>
    <p:sldId id="383" r:id="rId49"/>
    <p:sldId id="384" r:id="rId50"/>
    <p:sldId id="386" r:id="rId51"/>
    <p:sldId id="385" r:id="rId52"/>
    <p:sldId id="281" r:id="rId53"/>
    <p:sldId id="364" r:id="rId54"/>
    <p:sldId id="365" r:id="rId55"/>
    <p:sldId id="335" r:id="rId56"/>
    <p:sldId id="387" r:id="rId57"/>
    <p:sldId id="388" r:id="rId58"/>
    <p:sldId id="389" r:id="rId59"/>
    <p:sldId id="390" r:id="rId60"/>
    <p:sldId id="393" r:id="rId61"/>
    <p:sldId id="392" r:id="rId62"/>
    <p:sldId id="429" r:id="rId63"/>
    <p:sldId id="427" r:id="rId64"/>
    <p:sldId id="394" r:id="rId65"/>
    <p:sldId id="395" r:id="rId66"/>
    <p:sldId id="396" r:id="rId67"/>
    <p:sldId id="398" r:id="rId68"/>
    <p:sldId id="397" r:id="rId69"/>
    <p:sldId id="399" r:id="rId70"/>
    <p:sldId id="430" r:id="rId71"/>
    <p:sldId id="400" r:id="rId72"/>
    <p:sldId id="401" r:id="rId73"/>
    <p:sldId id="289" r:id="rId74"/>
    <p:sldId id="290" r:id="rId75"/>
    <p:sldId id="291" r:id="rId76"/>
    <p:sldId id="403" r:id="rId77"/>
    <p:sldId id="292" r:id="rId78"/>
    <p:sldId id="293" r:id="rId79"/>
    <p:sldId id="294" r:id="rId80"/>
    <p:sldId id="295" r:id="rId81"/>
    <p:sldId id="404" r:id="rId82"/>
  </p:sldIdLst>
  <p:sldSz cx="9144000" cy="6858000" type="screen4x3"/>
  <p:notesSz cx="6858000" cy="9144000"/>
  <p:custDataLst>
    <p:tags r:id="rId85"/>
  </p:custDataLst>
  <p:defaultTextStyle>
    <a:defPPr>
      <a:defRPr lang="en-US"/>
    </a:defPPr>
    <a:lvl1pPr algn="l" rtl="0" fontAlgn="base">
      <a:spcBef>
        <a:spcPct val="0"/>
      </a:spcBef>
      <a:spcAft>
        <a:spcPct val="0"/>
      </a:spcAft>
      <a:defRPr sz="2000" b="1" kern="1200">
        <a:solidFill>
          <a:schemeClr val="tx1"/>
        </a:solidFill>
        <a:latin typeface="Arial" pitchFamily="34" charset="0"/>
        <a:ea typeface="+mn-ea"/>
        <a:cs typeface="+mn-cs"/>
      </a:defRPr>
    </a:lvl1pPr>
    <a:lvl2pPr marL="457200" algn="l" rtl="0" fontAlgn="base">
      <a:spcBef>
        <a:spcPct val="0"/>
      </a:spcBef>
      <a:spcAft>
        <a:spcPct val="0"/>
      </a:spcAft>
      <a:defRPr sz="2000" b="1" kern="1200">
        <a:solidFill>
          <a:schemeClr val="tx1"/>
        </a:solidFill>
        <a:latin typeface="Arial" pitchFamily="34" charset="0"/>
        <a:ea typeface="+mn-ea"/>
        <a:cs typeface="+mn-cs"/>
      </a:defRPr>
    </a:lvl2pPr>
    <a:lvl3pPr marL="914400" algn="l" rtl="0" fontAlgn="base">
      <a:spcBef>
        <a:spcPct val="0"/>
      </a:spcBef>
      <a:spcAft>
        <a:spcPct val="0"/>
      </a:spcAft>
      <a:defRPr sz="2000" b="1" kern="1200">
        <a:solidFill>
          <a:schemeClr val="tx1"/>
        </a:solidFill>
        <a:latin typeface="Arial" pitchFamily="34" charset="0"/>
        <a:ea typeface="+mn-ea"/>
        <a:cs typeface="+mn-cs"/>
      </a:defRPr>
    </a:lvl3pPr>
    <a:lvl4pPr marL="1371600" algn="l" rtl="0" fontAlgn="base">
      <a:spcBef>
        <a:spcPct val="0"/>
      </a:spcBef>
      <a:spcAft>
        <a:spcPct val="0"/>
      </a:spcAft>
      <a:defRPr sz="2000" b="1" kern="1200">
        <a:solidFill>
          <a:schemeClr val="tx1"/>
        </a:solidFill>
        <a:latin typeface="Arial" pitchFamily="34" charset="0"/>
        <a:ea typeface="+mn-ea"/>
        <a:cs typeface="+mn-cs"/>
      </a:defRPr>
    </a:lvl4pPr>
    <a:lvl5pPr marL="1828800" algn="l" rtl="0" fontAlgn="base">
      <a:spcBef>
        <a:spcPct val="0"/>
      </a:spcBef>
      <a:spcAft>
        <a:spcPct val="0"/>
      </a:spcAft>
      <a:defRPr sz="2000" b="1" kern="1200">
        <a:solidFill>
          <a:schemeClr val="tx1"/>
        </a:solidFill>
        <a:latin typeface="Arial" pitchFamily="34" charset="0"/>
        <a:ea typeface="+mn-ea"/>
        <a:cs typeface="+mn-cs"/>
      </a:defRPr>
    </a:lvl5pPr>
    <a:lvl6pPr marL="2286000" algn="l" defTabSz="914400" rtl="0" eaLnBrk="1" latinLnBrk="0" hangingPunct="1">
      <a:defRPr sz="2000" b="1" kern="1200">
        <a:solidFill>
          <a:schemeClr val="tx1"/>
        </a:solidFill>
        <a:latin typeface="Arial" pitchFamily="34" charset="0"/>
        <a:ea typeface="+mn-ea"/>
        <a:cs typeface="+mn-cs"/>
      </a:defRPr>
    </a:lvl6pPr>
    <a:lvl7pPr marL="2743200" algn="l" defTabSz="914400" rtl="0" eaLnBrk="1" latinLnBrk="0" hangingPunct="1">
      <a:defRPr sz="2000" b="1" kern="1200">
        <a:solidFill>
          <a:schemeClr val="tx1"/>
        </a:solidFill>
        <a:latin typeface="Arial" pitchFamily="34" charset="0"/>
        <a:ea typeface="+mn-ea"/>
        <a:cs typeface="+mn-cs"/>
      </a:defRPr>
    </a:lvl7pPr>
    <a:lvl8pPr marL="3200400" algn="l" defTabSz="914400" rtl="0" eaLnBrk="1" latinLnBrk="0" hangingPunct="1">
      <a:defRPr sz="2000" b="1" kern="1200">
        <a:solidFill>
          <a:schemeClr val="tx1"/>
        </a:solidFill>
        <a:latin typeface="Arial" pitchFamily="34" charset="0"/>
        <a:ea typeface="+mn-ea"/>
        <a:cs typeface="+mn-cs"/>
      </a:defRPr>
    </a:lvl8pPr>
    <a:lvl9pPr marL="3657600" algn="l" defTabSz="914400" rtl="0" eaLnBrk="1" latinLnBrk="0" hangingPunct="1">
      <a:defRPr sz="2000"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C6C6"/>
    <a:srgbClr val="000000"/>
    <a:srgbClr val="B20000"/>
    <a:srgbClr val="99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1" d="100"/>
          <a:sy n="111" d="100"/>
        </p:scale>
        <p:origin x="153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14029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14029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14029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82341764-3D37-4E9F-9A42-AEED3C1E4C68}" type="slidenum">
              <a:rPr lang="en-US"/>
              <a:pPr>
                <a:defRPr/>
              </a:pPr>
              <a:t>‹#›</a:t>
            </a:fld>
            <a:endParaRPr lang="en-US" dirty="0"/>
          </a:p>
        </p:txBody>
      </p:sp>
    </p:spTree>
    <p:extLst>
      <p:ext uri="{BB962C8B-B14F-4D97-AF65-F5344CB8AC3E}">
        <p14:creationId xmlns:p14="http://schemas.microsoft.com/office/powerpoint/2010/main" val="1351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en-US"/>
          </a:p>
        </p:txBody>
      </p:sp>
      <p:sp>
        <p:nvSpPr>
          <p:cNvPr id="173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AB9AE78B-7EF0-4AFF-B056-6EABD5651476}" type="slidenum">
              <a:rPr lang="en-US"/>
              <a:pPr>
                <a:defRPr/>
              </a:pPr>
              <a:t>‹#›</a:t>
            </a:fld>
            <a:endParaRPr lang="en-US" dirty="0"/>
          </a:p>
        </p:txBody>
      </p:sp>
    </p:spTree>
    <p:extLst>
      <p:ext uri="{BB962C8B-B14F-4D97-AF65-F5344CB8AC3E}">
        <p14:creationId xmlns:p14="http://schemas.microsoft.com/office/powerpoint/2010/main" val="41210259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39F20FA1-7A99-4BFE-A8B6-7453D9EFA9DF}" type="slidenum">
              <a:rPr lang="en-US" altLang="en-US" sz="1200" b="0" smtClean="0"/>
              <a:pPr eaLnBrk="1" hangingPunct="1"/>
              <a:t>1</a:t>
            </a:fld>
            <a:endParaRPr lang="en-US" altLang="en-US" sz="1200" b="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B62599CC-47BD-456C-A3AC-C69E3AE4DB0C}" type="slidenum">
              <a:rPr lang="en-US" altLang="en-US" sz="1200" b="0" smtClean="0"/>
              <a:pPr eaLnBrk="1" hangingPunct="1"/>
              <a:t>42</a:t>
            </a:fld>
            <a:endParaRPr lang="en-US" altLang="en-US" sz="1200" b="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7A38611B-96BB-49A0-B587-5A60DEF72AAB}" type="slidenum">
              <a:rPr lang="en-US" altLang="en-US" sz="1200" b="0" smtClean="0"/>
              <a:pPr eaLnBrk="1" hangingPunct="1"/>
              <a:t>43</a:t>
            </a:fld>
            <a:endParaRPr lang="en-US" altLang="en-US" sz="1200" b="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47041AA2-FB8E-46CC-B2DF-2BEC6BFD8940}" type="slidenum">
              <a:rPr lang="en-US" altLang="en-US" sz="1200" b="0" smtClean="0"/>
              <a:pPr eaLnBrk="1" hangingPunct="1"/>
              <a:t>52</a:t>
            </a:fld>
            <a:endParaRPr lang="en-US" altLang="en-US" sz="1200" b="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1682AA95-89CF-44E2-95B1-DE8A5EA3027E}" type="slidenum">
              <a:rPr lang="en-US" altLang="en-US" sz="1200" b="0" smtClean="0"/>
              <a:pPr eaLnBrk="1" hangingPunct="1"/>
              <a:t>53</a:t>
            </a:fld>
            <a:endParaRPr lang="en-US" altLang="en-US" sz="1200" b="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93FB0B9F-D411-4E7E-8041-4643ECAB24EF}" type="slidenum">
              <a:rPr lang="en-US" altLang="en-US" sz="1200" b="0" smtClean="0"/>
              <a:pPr eaLnBrk="1" hangingPunct="1"/>
              <a:t>54</a:t>
            </a:fld>
            <a:endParaRPr lang="en-US" altLang="en-US" sz="1200" b="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CDE064C0-8FE3-4650-8A72-9C21BF2FFE17}" type="slidenum">
              <a:rPr lang="en-US" altLang="en-US" sz="1200" b="0" smtClean="0"/>
              <a:pPr eaLnBrk="1" hangingPunct="1"/>
              <a:t>2</a:t>
            </a:fld>
            <a:endParaRPr lang="en-US" altLang="en-US" sz="1200" b="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C46DA53E-30A4-4490-A7DE-849787C8EDAD}" type="slidenum">
              <a:rPr lang="en-US" altLang="en-US" sz="1200" b="0" smtClean="0"/>
              <a:pPr eaLnBrk="1" hangingPunct="1"/>
              <a:t>3</a:t>
            </a:fld>
            <a:endParaRPr lang="en-US" altLang="en-US" sz="1200" b="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90628AA1-8E08-462C-BB6F-64944603EA32}" type="slidenum">
              <a:rPr lang="en-US" altLang="en-US" sz="1200" b="0" smtClean="0"/>
              <a:pPr eaLnBrk="1" hangingPunct="1"/>
              <a:t>21</a:t>
            </a:fld>
            <a:endParaRPr lang="en-US" altLang="en-US" sz="1200" b="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FD0D0A96-AB39-4D2D-BAE6-FDEB85673656}" type="slidenum">
              <a:rPr lang="en-US" altLang="en-US" sz="1200" b="0" smtClean="0"/>
              <a:pPr eaLnBrk="1" hangingPunct="1"/>
              <a:t>32</a:t>
            </a:fld>
            <a:endParaRPr lang="en-US" altLang="en-US" sz="1200" b="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DFD8C30B-E404-464A-9F7A-CDEEF24D2C51}" type="slidenum">
              <a:rPr lang="en-US" altLang="en-US" sz="1200" b="0" smtClean="0"/>
              <a:pPr eaLnBrk="1" hangingPunct="1"/>
              <a:t>33</a:t>
            </a:fld>
            <a:endParaRPr lang="en-US" altLang="en-US" sz="1200" b="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itchFamily="34" charset="0"/>
              </a:rPr>
              <a:t>Change to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AC43524F-0354-4DD2-9AEF-031B6016DC76}" type="slidenum">
              <a:rPr lang="en-US" altLang="en-US" sz="1200" b="0" smtClean="0"/>
              <a:pPr eaLnBrk="1" hangingPunct="1"/>
              <a:t>36</a:t>
            </a:fld>
            <a:endParaRPr lang="en-US" altLang="en-US" sz="1200" b="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F14260BA-7B00-4E15-B151-BA301755D479}" type="slidenum">
              <a:rPr lang="en-US" altLang="en-US" sz="1200" b="0" smtClean="0"/>
              <a:pPr eaLnBrk="1" hangingPunct="1"/>
              <a:t>39</a:t>
            </a:fld>
            <a:endParaRPr lang="en-US" altLang="en-US" sz="1200" b="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fld id="{AC7F18BD-B80A-4447-A431-A6D1F53FD40C}" type="slidenum">
              <a:rPr lang="en-US" altLang="en-US" sz="1200" b="0" smtClean="0"/>
              <a:pPr eaLnBrk="1" hangingPunct="1"/>
              <a:t>41</a:t>
            </a:fld>
            <a:endParaRPr lang="en-US" altLang="en-US" sz="1200" b="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F2A4AD-6FB3-4764-A24D-D00A3D30C8D9}" type="slidenum">
              <a:rPr lang="en-US"/>
              <a:pPr>
                <a:defRPr/>
              </a:pPr>
              <a:t>‹#›</a:t>
            </a:fld>
            <a:endParaRPr lang="en-US" dirty="0"/>
          </a:p>
        </p:txBody>
      </p:sp>
    </p:spTree>
    <p:extLst>
      <p:ext uri="{BB962C8B-B14F-4D97-AF65-F5344CB8AC3E}">
        <p14:creationId xmlns:p14="http://schemas.microsoft.com/office/powerpoint/2010/main" val="143705744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357412-EBF4-4E6E-A14B-03DC2D98E936}" type="slidenum">
              <a:rPr lang="en-US"/>
              <a:pPr>
                <a:defRPr/>
              </a:pPr>
              <a:t>‹#›</a:t>
            </a:fld>
            <a:endParaRPr lang="en-US" dirty="0"/>
          </a:p>
        </p:txBody>
      </p:sp>
    </p:spTree>
    <p:extLst>
      <p:ext uri="{BB962C8B-B14F-4D97-AF65-F5344CB8AC3E}">
        <p14:creationId xmlns:p14="http://schemas.microsoft.com/office/powerpoint/2010/main" val="4104370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D3408B-2875-4447-BC18-05FA7B1FF5AF}" type="slidenum">
              <a:rPr lang="en-US"/>
              <a:pPr>
                <a:defRPr/>
              </a:pPr>
              <a:t>‹#›</a:t>
            </a:fld>
            <a:endParaRPr lang="en-US" dirty="0"/>
          </a:p>
        </p:txBody>
      </p:sp>
    </p:spTree>
    <p:extLst>
      <p:ext uri="{BB962C8B-B14F-4D97-AF65-F5344CB8AC3E}">
        <p14:creationId xmlns:p14="http://schemas.microsoft.com/office/powerpoint/2010/main" val="13467330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679747-6EA0-4AE1-85C2-B87D7BF3D4C1}" type="slidenum">
              <a:rPr lang="en-US"/>
              <a:pPr>
                <a:defRPr/>
              </a:pPr>
              <a:t>‹#›</a:t>
            </a:fld>
            <a:endParaRPr lang="en-US" dirty="0"/>
          </a:p>
        </p:txBody>
      </p:sp>
    </p:spTree>
    <p:extLst>
      <p:ext uri="{BB962C8B-B14F-4D97-AF65-F5344CB8AC3E}">
        <p14:creationId xmlns:p14="http://schemas.microsoft.com/office/powerpoint/2010/main" val="8940356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D80F79-B6B7-48E6-ABAF-62D8D26A8D4C}" type="slidenum">
              <a:rPr lang="en-US"/>
              <a:pPr>
                <a:defRPr/>
              </a:pPr>
              <a:t>‹#›</a:t>
            </a:fld>
            <a:endParaRPr lang="en-US" dirty="0"/>
          </a:p>
        </p:txBody>
      </p:sp>
    </p:spTree>
    <p:extLst>
      <p:ext uri="{BB962C8B-B14F-4D97-AF65-F5344CB8AC3E}">
        <p14:creationId xmlns:p14="http://schemas.microsoft.com/office/powerpoint/2010/main" val="3230659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3D36DB-E64F-4A26-9D86-023AECCFFADE}" type="slidenum">
              <a:rPr lang="en-US"/>
              <a:pPr>
                <a:defRPr/>
              </a:pPr>
              <a:t>‹#›</a:t>
            </a:fld>
            <a:endParaRPr lang="en-US" dirty="0"/>
          </a:p>
        </p:txBody>
      </p:sp>
    </p:spTree>
    <p:extLst>
      <p:ext uri="{BB962C8B-B14F-4D97-AF65-F5344CB8AC3E}">
        <p14:creationId xmlns:p14="http://schemas.microsoft.com/office/powerpoint/2010/main" val="8720798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0B7456-46F9-42CF-8DDF-9F291A296DD4}" type="slidenum">
              <a:rPr lang="en-US"/>
              <a:pPr>
                <a:defRPr/>
              </a:pPr>
              <a:t>‹#›</a:t>
            </a:fld>
            <a:endParaRPr lang="en-US" dirty="0"/>
          </a:p>
        </p:txBody>
      </p:sp>
    </p:spTree>
    <p:extLst>
      <p:ext uri="{BB962C8B-B14F-4D97-AF65-F5344CB8AC3E}">
        <p14:creationId xmlns:p14="http://schemas.microsoft.com/office/powerpoint/2010/main" val="248755404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F9AD54-2B2C-4740-BA82-F544A6E2C23A}" type="slidenum">
              <a:rPr lang="en-US"/>
              <a:pPr>
                <a:defRPr/>
              </a:pPr>
              <a:t>‹#›</a:t>
            </a:fld>
            <a:endParaRPr lang="en-US" dirty="0"/>
          </a:p>
        </p:txBody>
      </p:sp>
    </p:spTree>
    <p:extLst>
      <p:ext uri="{BB962C8B-B14F-4D97-AF65-F5344CB8AC3E}">
        <p14:creationId xmlns:p14="http://schemas.microsoft.com/office/powerpoint/2010/main" val="39578477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F20D3D-E520-4BE8-8C88-5F5C47F83E08}" type="slidenum">
              <a:rPr lang="en-US"/>
              <a:pPr>
                <a:defRPr/>
              </a:pPr>
              <a:t>‹#›</a:t>
            </a:fld>
            <a:endParaRPr lang="en-US" dirty="0"/>
          </a:p>
        </p:txBody>
      </p:sp>
    </p:spTree>
    <p:extLst>
      <p:ext uri="{BB962C8B-B14F-4D97-AF65-F5344CB8AC3E}">
        <p14:creationId xmlns:p14="http://schemas.microsoft.com/office/powerpoint/2010/main" val="25737617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DDB963-7B27-4B1C-91D7-3F512557A3B2}" type="slidenum">
              <a:rPr lang="en-US"/>
              <a:pPr>
                <a:defRPr/>
              </a:pPr>
              <a:t>‹#›</a:t>
            </a:fld>
            <a:endParaRPr lang="en-US" dirty="0"/>
          </a:p>
        </p:txBody>
      </p:sp>
    </p:spTree>
    <p:extLst>
      <p:ext uri="{BB962C8B-B14F-4D97-AF65-F5344CB8AC3E}">
        <p14:creationId xmlns:p14="http://schemas.microsoft.com/office/powerpoint/2010/main" val="4861796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09848D-0D2B-4D19-B536-861B0547AA97}" type="slidenum">
              <a:rPr lang="en-US"/>
              <a:pPr>
                <a:defRPr/>
              </a:pPr>
              <a:t>‹#›</a:t>
            </a:fld>
            <a:endParaRPr lang="en-US" dirty="0"/>
          </a:p>
        </p:txBody>
      </p:sp>
    </p:spTree>
    <p:extLst>
      <p:ext uri="{BB962C8B-B14F-4D97-AF65-F5344CB8AC3E}">
        <p14:creationId xmlns:p14="http://schemas.microsoft.com/office/powerpoint/2010/main" val="184665730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8176E303-926D-4CA6-9E43-97825BEA56A7}" type="slidenum">
              <a:rPr lang="en-US"/>
              <a:pPr>
                <a:defRPr/>
              </a:pPr>
              <a:t>‹#›</a:t>
            </a:fld>
            <a:endParaRPr lang="en-US" dirty="0"/>
          </a:p>
        </p:txBody>
      </p:sp>
      <p:pic>
        <p:nvPicPr>
          <p:cNvPr id="3079" name="Picture 7" descr="Trailer Program PPT backgrou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towingtroubles.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6.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C6C6C6"/>
        </a:solidFill>
        <a:effectLst/>
      </p:bgPr>
    </p:bg>
    <p:spTree>
      <p:nvGrpSpPr>
        <p:cNvPr id="1" name=""/>
        <p:cNvGrpSpPr/>
        <p:nvPr/>
      </p:nvGrpSpPr>
      <p:grpSpPr>
        <a:xfrm>
          <a:off x="0" y="0"/>
          <a:ext cx="0" cy="0"/>
          <a:chOff x="0" y="0"/>
          <a:chExt cx="0" cy="0"/>
        </a:xfrm>
      </p:grpSpPr>
      <p:pic>
        <p:nvPicPr>
          <p:cNvPr id="5122" name="Picture 3" descr="VFIS logo 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257800"/>
            <a:ext cx="312420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4"/>
          <p:cNvSpPr>
            <a:spLocks noChangeArrowheads="1"/>
          </p:cNvSpPr>
          <p:nvPr/>
        </p:nvSpPr>
        <p:spPr bwMode="auto">
          <a:xfrm>
            <a:off x="5638800" y="1905000"/>
            <a:ext cx="2743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hangingPunct="1">
              <a:spcBef>
                <a:spcPct val="20000"/>
              </a:spcBef>
            </a:pPr>
            <a:r>
              <a:rPr lang="en-US" altLang="en-US" sz="2800" b="0"/>
              <a:t>Instructed by:</a:t>
            </a:r>
          </a:p>
        </p:txBody>
      </p:sp>
      <p:pic>
        <p:nvPicPr>
          <p:cNvPr id="5124" name="Picture 5" descr="Trailer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4794250" cy="6172200"/>
          </a:xfrm>
          <a:prstGeom prst="rect">
            <a:avLst/>
          </a:prstGeom>
          <a:solidFill>
            <a:schemeClr val="tx1"/>
          </a:solidFill>
          <a:ln w="19050">
            <a:solidFill>
              <a:schemeClr val="tx1"/>
            </a:solid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Introduction </a:t>
            </a:r>
            <a:r>
              <a:rPr lang="en-US" altLang="en-US" sz="3200" b="1">
                <a:solidFill>
                  <a:srgbClr val="C6C6C6"/>
                </a:solidFill>
              </a:rPr>
              <a:t>(Cont’d)</a:t>
            </a:r>
          </a:p>
        </p:txBody>
      </p:sp>
      <p:sp>
        <p:nvSpPr>
          <p:cNvPr id="14339" name="Rectangle 3"/>
          <p:cNvSpPr>
            <a:spLocks noGrp="1" noChangeArrowheads="1"/>
          </p:cNvSpPr>
          <p:nvPr>
            <p:ph type="body" idx="1"/>
          </p:nvPr>
        </p:nvSpPr>
        <p:spPr>
          <a:xfrm>
            <a:off x="457200" y="1524000"/>
            <a:ext cx="8229600" cy="4525963"/>
          </a:xfrm>
        </p:spPr>
        <p:txBody>
          <a:bodyPr/>
          <a:lstStyle/>
          <a:p>
            <a:pPr eaLnBrk="1" hangingPunct="1">
              <a:buFontTx/>
              <a:buNone/>
            </a:pPr>
            <a:r>
              <a:rPr lang="en-US" altLang="en-US" sz="2800">
                <a:solidFill>
                  <a:srgbClr val="C6C6C6"/>
                </a:solidFill>
              </a:rPr>
              <a:t>Question – How does an ESO get needed</a:t>
            </a:r>
          </a:p>
          <a:p>
            <a:pPr eaLnBrk="1" hangingPunct="1">
              <a:buFontTx/>
              <a:buNone/>
            </a:pPr>
            <a:r>
              <a:rPr lang="en-US" altLang="en-US" sz="2800">
                <a:solidFill>
                  <a:srgbClr val="C6C6C6"/>
                </a:solidFill>
              </a:rPr>
              <a:t>equipment to the scene?</a:t>
            </a:r>
          </a:p>
          <a:p>
            <a:pPr lvl="1" eaLnBrk="1" hangingPunct="1"/>
            <a:r>
              <a:rPr lang="en-US" altLang="en-US">
                <a:solidFill>
                  <a:srgbClr val="C6C6C6"/>
                </a:solidFill>
              </a:rPr>
              <a:t>Standard vehicles</a:t>
            </a:r>
          </a:p>
          <a:p>
            <a:pPr lvl="2" eaLnBrk="1" hangingPunct="1"/>
            <a:r>
              <a:rPr lang="en-US" altLang="en-US">
                <a:solidFill>
                  <a:srgbClr val="C6C6C6"/>
                </a:solidFill>
              </a:rPr>
              <a:t>Engines, ambulances, lighting vehicles</a:t>
            </a:r>
          </a:p>
          <a:p>
            <a:pPr lvl="1" eaLnBrk="1" hangingPunct="1"/>
            <a:r>
              <a:rPr lang="en-US" altLang="en-US">
                <a:solidFill>
                  <a:srgbClr val="C6C6C6"/>
                </a:solidFill>
              </a:rPr>
              <a:t>Specialty vehicles</a:t>
            </a:r>
          </a:p>
          <a:p>
            <a:pPr lvl="2" eaLnBrk="1" hangingPunct="1"/>
            <a:r>
              <a:rPr lang="en-US" altLang="en-US">
                <a:solidFill>
                  <a:srgbClr val="C6C6C6"/>
                </a:solidFill>
              </a:rPr>
              <a:t>Haz Mat, collapse team, bio-terrorism, mass casualty, rehab, </a:t>
            </a:r>
          </a:p>
          <a:p>
            <a:pPr lvl="1" eaLnBrk="1" hangingPunct="1"/>
            <a:r>
              <a:rPr lang="en-US" altLang="en-US">
                <a:solidFill>
                  <a:srgbClr val="C6C6C6"/>
                </a:solidFill>
              </a:rPr>
              <a:t>Trailers</a:t>
            </a:r>
          </a:p>
          <a:p>
            <a:pPr lvl="2" eaLnBrk="1" hangingPunct="1"/>
            <a:r>
              <a:rPr lang="en-US" altLang="en-US">
                <a:solidFill>
                  <a:srgbClr val="C6C6C6"/>
                </a:solidFill>
              </a:rPr>
              <a:t>Boats, lighting, direction boards, equipment</a:t>
            </a:r>
          </a:p>
          <a:p>
            <a:pPr lvl="2" eaLnBrk="1" hangingPunct="1">
              <a:buFontTx/>
              <a:buNone/>
            </a:pPr>
            <a:r>
              <a:rPr lang="en-US" altLang="en-US">
                <a:solidFill>
                  <a:srgbClr val="C6C6C6"/>
                </a:solidFill>
              </a:rPr>
              <a:t>  </a:t>
            </a:r>
          </a:p>
          <a:p>
            <a:pPr lvl="1" eaLnBrk="1" hangingPunct="1"/>
            <a:endParaRPr lang="en-US" altLang="en-US">
              <a:solidFill>
                <a:srgbClr val="C6C6C6"/>
              </a:solidFill>
            </a:endParaRPr>
          </a:p>
          <a:p>
            <a:pPr eaLnBrk="1" hangingPunct="1">
              <a:buFontTx/>
              <a:buNone/>
            </a:pPr>
            <a:endParaRPr lang="en-US" alt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762000"/>
            <a:ext cx="8229600" cy="1143000"/>
          </a:xfrm>
        </p:spPr>
        <p:txBody>
          <a:bodyPr/>
          <a:lstStyle/>
          <a:p>
            <a:pPr eaLnBrk="1" hangingPunct="1"/>
            <a:r>
              <a:rPr lang="en-US" altLang="en-US" sz="4000" b="1">
                <a:solidFill>
                  <a:srgbClr val="C6C6C6"/>
                </a:solidFill>
              </a:rPr>
              <a:t>Why Trailer Training?</a:t>
            </a:r>
          </a:p>
        </p:txBody>
      </p:sp>
      <p:sp>
        <p:nvSpPr>
          <p:cNvPr id="15363" name="Rectangle 3"/>
          <p:cNvSpPr>
            <a:spLocks noGrp="1" noChangeArrowheads="1"/>
          </p:cNvSpPr>
          <p:nvPr>
            <p:ph type="body" idx="1"/>
          </p:nvPr>
        </p:nvSpPr>
        <p:spPr>
          <a:xfrm>
            <a:off x="685800" y="1905000"/>
            <a:ext cx="8229600" cy="2895600"/>
          </a:xfrm>
        </p:spPr>
        <p:txBody>
          <a:bodyPr/>
          <a:lstStyle/>
          <a:p>
            <a:pPr eaLnBrk="1" hangingPunct="1">
              <a:lnSpc>
                <a:spcPct val="90000"/>
              </a:lnSpc>
            </a:pPr>
            <a:endParaRPr lang="en-US" altLang="en-US"/>
          </a:p>
          <a:p>
            <a:pPr eaLnBrk="1" hangingPunct="1">
              <a:lnSpc>
                <a:spcPct val="90000"/>
              </a:lnSpc>
            </a:pPr>
            <a:r>
              <a:rPr lang="en-US" altLang="en-US" sz="2800">
                <a:solidFill>
                  <a:srgbClr val="C6C6C6"/>
                </a:solidFill>
              </a:rPr>
              <a:t>We train on the standard vehicles.</a:t>
            </a:r>
          </a:p>
          <a:p>
            <a:pPr lvl="1" eaLnBrk="1" hangingPunct="1">
              <a:lnSpc>
                <a:spcPct val="90000"/>
              </a:lnSpc>
            </a:pPr>
            <a:r>
              <a:rPr lang="en-US" altLang="en-US">
                <a:solidFill>
                  <a:srgbClr val="C6C6C6"/>
                </a:solidFill>
              </a:rPr>
              <a:t>EVDT, Intersection, Rollover, etc.</a:t>
            </a:r>
          </a:p>
          <a:p>
            <a:pPr eaLnBrk="1" hangingPunct="1">
              <a:lnSpc>
                <a:spcPct val="90000"/>
              </a:lnSpc>
            </a:pPr>
            <a:r>
              <a:rPr lang="en-US" altLang="en-US" sz="2800">
                <a:solidFill>
                  <a:srgbClr val="C6C6C6"/>
                </a:solidFill>
              </a:rPr>
              <a:t>We train on specialty vehicles.</a:t>
            </a:r>
          </a:p>
          <a:p>
            <a:pPr eaLnBrk="1" hangingPunct="1">
              <a:lnSpc>
                <a:spcPct val="90000"/>
              </a:lnSpc>
            </a:pPr>
            <a:r>
              <a:rPr lang="en-US" altLang="en-US" sz="2800">
                <a:solidFill>
                  <a:srgbClr val="C6C6C6"/>
                </a:solidFill>
              </a:rPr>
              <a:t>Why training on trailer operations and safety is essential?</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914400"/>
            <a:ext cx="8229600" cy="1143000"/>
          </a:xfrm>
        </p:spPr>
        <p:txBody>
          <a:bodyPr/>
          <a:lstStyle/>
          <a:p>
            <a:pPr eaLnBrk="1" hangingPunct="1"/>
            <a:r>
              <a:rPr lang="en-US" altLang="en-US" sz="3200" b="1">
                <a:solidFill>
                  <a:srgbClr val="C6C6C6"/>
                </a:solidFill>
              </a:rPr>
              <a:t>Comprehensive Trailer Driving Training Program</a:t>
            </a:r>
          </a:p>
        </p:txBody>
      </p:sp>
      <p:sp>
        <p:nvSpPr>
          <p:cNvPr id="16387" name="Rectangle 3"/>
          <p:cNvSpPr>
            <a:spLocks noGrp="1" noChangeArrowheads="1"/>
          </p:cNvSpPr>
          <p:nvPr>
            <p:ph type="body" idx="1"/>
          </p:nvPr>
        </p:nvSpPr>
        <p:spPr>
          <a:xfrm>
            <a:off x="762000" y="2286000"/>
            <a:ext cx="7239000" cy="3810000"/>
          </a:xfrm>
        </p:spPr>
        <p:txBody>
          <a:bodyPr/>
          <a:lstStyle/>
          <a:p>
            <a:pPr marL="609600" indent="-609600" eaLnBrk="1" hangingPunct="1">
              <a:lnSpc>
                <a:spcPct val="90000"/>
              </a:lnSpc>
              <a:buFont typeface="Monotype Sorts"/>
              <a:buAutoNum type="arabicPeriod"/>
            </a:pPr>
            <a:r>
              <a:rPr lang="en-US" altLang="en-US" sz="2400" b="1">
                <a:solidFill>
                  <a:srgbClr val="C6C6C6"/>
                </a:solidFill>
              </a:rPr>
              <a:t>Classroom Instruction</a:t>
            </a:r>
          </a:p>
          <a:p>
            <a:pPr marL="1371600" lvl="2" indent="-457200" eaLnBrk="1" hangingPunct="1">
              <a:lnSpc>
                <a:spcPct val="90000"/>
              </a:lnSpc>
            </a:pPr>
            <a:r>
              <a:rPr lang="en-US" altLang="en-US">
                <a:solidFill>
                  <a:srgbClr val="C6C6C6"/>
                </a:solidFill>
              </a:rPr>
              <a:t>4 hours (3 contact hours)</a:t>
            </a:r>
          </a:p>
          <a:p>
            <a:pPr marL="609600" indent="-609600" eaLnBrk="1" hangingPunct="1">
              <a:lnSpc>
                <a:spcPct val="90000"/>
              </a:lnSpc>
              <a:buFont typeface="Monotype Sorts"/>
              <a:buAutoNum type="arabicPeriod"/>
            </a:pPr>
            <a:r>
              <a:rPr lang="en-US" altLang="en-US" sz="2400" b="1">
                <a:solidFill>
                  <a:srgbClr val="C6C6C6"/>
                </a:solidFill>
              </a:rPr>
              <a:t>Testing</a:t>
            </a:r>
            <a:endParaRPr lang="en-US" altLang="en-US" sz="2400">
              <a:solidFill>
                <a:srgbClr val="C6C6C6"/>
              </a:solidFill>
            </a:endParaRPr>
          </a:p>
          <a:p>
            <a:pPr marL="609600" indent="-609600" eaLnBrk="1" hangingPunct="1">
              <a:lnSpc>
                <a:spcPct val="90000"/>
              </a:lnSpc>
              <a:buFont typeface="Monotype Sorts"/>
              <a:buAutoNum type="arabicPeriod"/>
            </a:pPr>
            <a:r>
              <a:rPr lang="en-US" altLang="en-US" sz="2400" b="1">
                <a:solidFill>
                  <a:srgbClr val="C6C6C6"/>
                </a:solidFill>
              </a:rPr>
              <a:t>Skills Course Completion</a:t>
            </a:r>
            <a:endParaRPr lang="en-US" altLang="en-US" sz="2400">
              <a:solidFill>
                <a:srgbClr val="C6C6C6"/>
              </a:solidFill>
            </a:endParaRPr>
          </a:p>
          <a:p>
            <a:pPr marL="1371600" lvl="2" indent="-457200" eaLnBrk="1" hangingPunct="1">
              <a:lnSpc>
                <a:spcPct val="90000"/>
              </a:lnSpc>
            </a:pPr>
            <a:r>
              <a:rPr lang="en-US" altLang="en-US">
                <a:solidFill>
                  <a:srgbClr val="C6C6C6"/>
                </a:solidFill>
              </a:rPr>
              <a:t>Specific Vehicle</a:t>
            </a:r>
          </a:p>
          <a:p>
            <a:pPr marL="1371600" lvl="2" indent="-457200" eaLnBrk="1" hangingPunct="1">
              <a:lnSpc>
                <a:spcPct val="90000"/>
              </a:lnSpc>
            </a:pPr>
            <a:r>
              <a:rPr lang="en-US" altLang="en-US">
                <a:solidFill>
                  <a:srgbClr val="C6C6C6"/>
                </a:solidFill>
              </a:rPr>
              <a:t>Task Evaluation</a:t>
            </a:r>
          </a:p>
          <a:p>
            <a:pPr marL="609600" indent="-609600" eaLnBrk="1" hangingPunct="1">
              <a:lnSpc>
                <a:spcPct val="90000"/>
              </a:lnSpc>
              <a:buFont typeface="Monotype Sorts"/>
              <a:buAutoNum type="arabicPeriod"/>
            </a:pPr>
            <a:r>
              <a:rPr lang="en-US" altLang="en-US" sz="2400" b="1">
                <a:solidFill>
                  <a:srgbClr val="C6C6C6"/>
                </a:solidFill>
              </a:rPr>
              <a:t>Street and Highway Driving</a:t>
            </a:r>
          </a:p>
          <a:p>
            <a:pPr marL="1371600" lvl="2" indent="-457200" eaLnBrk="1" hangingPunct="1">
              <a:lnSpc>
                <a:spcPct val="90000"/>
              </a:lnSpc>
            </a:pPr>
            <a:r>
              <a:rPr lang="en-US" altLang="en-US">
                <a:solidFill>
                  <a:srgbClr val="C6C6C6"/>
                </a:solidFill>
              </a:rPr>
              <a:t>10 hours</a:t>
            </a:r>
            <a:endParaRPr lang="en-US" altLang="en-US" b="1">
              <a:solidFill>
                <a:srgbClr val="C6C6C6"/>
              </a:solidFill>
            </a:endParaRPr>
          </a:p>
          <a:p>
            <a:pPr marL="609600" indent="-609600" eaLnBrk="1" hangingPunct="1">
              <a:lnSpc>
                <a:spcPct val="90000"/>
              </a:lnSpc>
              <a:buFont typeface="Monotype Sorts"/>
              <a:buAutoNum type="arabicPeriod"/>
            </a:pPr>
            <a:r>
              <a:rPr lang="en-US" altLang="en-US" sz="2400" b="1">
                <a:solidFill>
                  <a:srgbClr val="C6C6C6"/>
                </a:solidFill>
              </a:rPr>
              <a:t>Annual Refresher Training</a:t>
            </a:r>
          </a:p>
          <a:p>
            <a:pPr marL="609600" indent="-609600" eaLnBrk="1" hangingPunct="1">
              <a:lnSpc>
                <a:spcPct val="90000"/>
              </a:lnSpc>
              <a:buFontTx/>
              <a:buNone/>
            </a:pPr>
            <a:endParaRPr lang="en-US" altLang="en-US" sz="2000" b="1">
              <a:solidFill>
                <a:srgbClr val="C6C6C6"/>
              </a:solidFill>
            </a:endParaRPr>
          </a:p>
          <a:p>
            <a:pPr marL="609600" indent="-609600" eaLnBrk="1" hangingPunct="1">
              <a:lnSpc>
                <a:spcPct val="90000"/>
              </a:lnSpc>
              <a:buFontTx/>
              <a:buNone/>
            </a:pPr>
            <a:endParaRPr lang="en-US" altLang="en-US" sz="1000" b="1">
              <a:solidFill>
                <a:srgbClr val="C6C6C6"/>
              </a:solidFill>
            </a:endParaRPr>
          </a:p>
          <a:p>
            <a:pPr marL="609600" indent="-609600" eaLnBrk="1" hangingPunct="1">
              <a:lnSpc>
                <a:spcPct val="90000"/>
              </a:lnSpc>
              <a:buFontTx/>
              <a:buNone/>
            </a:pPr>
            <a:endParaRPr lang="en-US" altLang="en-US" sz="2400">
              <a:solidFill>
                <a:srgbClr val="C6C6C6"/>
              </a:solidFil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Risk Management</a:t>
            </a:r>
          </a:p>
        </p:txBody>
      </p:sp>
      <p:sp>
        <p:nvSpPr>
          <p:cNvPr id="17411" name="Rectangle 3"/>
          <p:cNvSpPr>
            <a:spLocks noGrp="1" noChangeArrowheads="1"/>
          </p:cNvSpPr>
          <p:nvPr>
            <p:ph type="body" idx="1"/>
          </p:nvPr>
        </p:nvSpPr>
        <p:spPr>
          <a:xfrm>
            <a:off x="381000" y="2332038"/>
            <a:ext cx="8229600" cy="2620962"/>
          </a:xfrm>
        </p:spPr>
        <p:txBody>
          <a:bodyPr/>
          <a:lstStyle/>
          <a:p>
            <a:pPr eaLnBrk="1" hangingPunct="1"/>
            <a:r>
              <a:rPr lang="en-US" altLang="en-US" sz="2800">
                <a:solidFill>
                  <a:srgbClr val="C6C6C6"/>
                </a:solidFill>
              </a:rPr>
              <a:t>Process of pro-active decision making that minimizes the adverse affects of accidental losses, such as death to personnel or the public. Risk management  also works toward decreasing potential damage to public and private property.</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609600"/>
            <a:ext cx="8229600" cy="1143000"/>
          </a:xfrm>
        </p:spPr>
        <p:txBody>
          <a:bodyPr/>
          <a:lstStyle/>
          <a:p>
            <a:pPr eaLnBrk="1" hangingPunct="1"/>
            <a:r>
              <a:rPr lang="en-US" altLang="en-US" sz="4000" b="1">
                <a:solidFill>
                  <a:srgbClr val="C6C6C6"/>
                </a:solidFill>
              </a:rPr>
              <a:t>Risk Management</a:t>
            </a:r>
          </a:p>
        </p:txBody>
      </p:sp>
      <p:sp>
        <p:nvSpPr>
          <p:cNvPr id="18435" name="Rectangle 3"/>
          <p:cNvSpPr>
            <a:spLocks noGrp="1" noChangeArrowheads="1"/>
          </p:cNvSpPr>
          <p:nvPr>
            <p:ph type="body" idx="1"/>
          </p:nvPr>
        </p:nvSpPr>
        <p:spPr>
          <a:xfrm>
            <a:off x="457200" y="1828800"/>
            <a:ext cx="8229600" cy="4297363"/>
          </a:xfrm>
        </p:spPr>
        <p:txBody>
          <a:bodyPr/>
          <a:lstStyle/>
          <a:p>
            <a:pPr eaLnBrk="1" hangingPunct="1">
              <a:buFontTx/>
              <a:buNone/>
            </a:pPr>
            <a:r>
              <a:rPr lang="en-US" altLang="en-US">
                <a:solidFill>
                  <a:srgbClr val="C6C6C6"/>
                </a:solidFill>
              </a:rPr>
              <a:t>   </a:t>
            </a:r>
            <a:r>
              <a:rPr lang="en-US" altLang="en-US" sz="2800">
                <a:solidFill>
                  <a:srgbClr val="C6C6C6"/>
                </a:solidFill>
              </a:rPr>
              <a:t>What is the outcome of identifying and analyzing exposures to accidental and business losses that might interfere with the organization’s basic objectives?</a:t>
            </a:r>
          </a:p>
        </p:txBody>
      </p:sp>
      <p:sp>
        <p:nvSpPr>
          <p:cNvPr id="18436" name="WordArt 4"/>
          <p:cNvSpPr>
            <a:spLocks noChangeArrowheads="1" noChangeShapeType="1" noTextEdit="1"/>
          </p:cNvSpPr>
          <p:nvPr/>
        </p:nvSpPr>
        <p:spPr bwMode="auto">
          <a:xfrm>
            <a:off x="1981200" y="4114800"/>
            <a:ext cx="5181600" cy="1524000"/>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solidFill>
                  <a:srgbClr val="C6C6C6"/>
                </a:solidFill>
                <a:effectLst>
                  <a:outerShdw dist="35921" dir="2700000" algn="ctr" rotWithShape="0">
                    <a:srgbClr val="990000"/>
                  </a:outerShdw>
                </a:effectLst>
                <a:latin typeface="Impact"/>
              </a:rPr>
              <a:t>Decision Making</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066800"/>
            <a:ext cx="8229600" cy="1143000"/>
          </a:xfrm>
        </p:spPr>
        <p:txBody>
          <a:bodyPr/>
          <a:lstStyle/>
          <a:p>
            <a:pPr eaLnBrk="1" hangingPunct="1"/>
            <a:r>
              <a:rPr lang="en-US" altLang="en-US" sz="4000" b="1">
                <a:solidFill>
                  <a:srgbClr val="C6C6C6"/>
                </a:solidFill>
              </a:rPr>
              <a:t>Risk Control</a:t>
            </a:r>
          </a:p>
        </p:txBody>
      </p:sp>
      <p:sp>
        <p:nvSpPr>
          <p:cNvPr id="19459" name="Rectangle 3"/>
          <p:cNvSpPr>
            <a:spLocks noGrp="1" noChangeArrowheads="1"/>
          </p:cNvSpPr>
          <p:nvPr>
            <p:ph type="body" idx="1"/>
          </p:nvPr>
        </p:nvSpPr>
        <p:spPr>
          <a:xfrm>
            <a:off x="457200" y="2057400"/>
            <a:ext cx="8229600" cy="4525963"/>
          </a:xfrm>
        </p:spPr>
        <p:txBody>
          <a:bodyPr/>
          <a:lstStyle/>
          <a:p>
            <a:pPr eaLnBrk="1" hangingPunct="1">
              <a:buFontTx/>
              <a:buNone/>
            </a:pPr>
            <a:endParaRPr lang="en-US" altLang="en-US"/>
          </a:p>
          <a:p>
            <a:pPr eaLnBrk="1" hangingPunct="1">
              <a:buFontTx/>
              <a:buNone/>
            </a:pPr>
            <a:r>
              <a:rPr lang="en-US" altLang="en-US"/>
              <a:t>   </a:t>
            </a:r>
            <a:r>
              <a:rPr lang="en-US" altLang="en-US" sz="2800">
                <a:solidFill>
                  <a:srgbClr val="C6C6C6"/>
                </a:solidFill>
              </a:rPr>
              <a:t>Definition </a:t>
            </a:r>
            <a:r>
              <a:rPr lang="en-US" altLang="en-US" sz="2400">
                <a:solidFill>
                  <a:srgbClr val="C6C6C6"/>
                </a:solidFill>
              </a:rPr>
              <a:t>–</a:t>
            </a:r>
            <a:r>
              <a:rPr lang="en-US" altLang="en-US" sz="2800">
                <a:solidFill>
                  <a:srgbClr val="C6C6C6"/>
                </a:solidFill>
              </a:rPr>
              <a:t> Any conscious effort or action (or decision not to act) that reduces the frequency, severity, or unpredictability of accidental losses.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838200"/>
            <a:ext cx="8229600" cy="1143000"/>
          </a:xfrm>
        </p:spPr>
        <p:txBody>
          <a:bodyPr/>
          <a:lstStyle/>
          <a:p>
            <a:pPr eaLnBrk="1" hangingPunct="1"/>
            <a:r>
              <a:rPr lang="en-US" altLang="en-US" sz="4000" b="1">
                <a:solidFill>
                  <a:srgbClr val="C6C6C6"/>
                </a:solidFill>
              </a:rPr>
              <a:t>Examples Of Risk Control</a:t>
            </a:r>
          </a:p>
        </p:txBody>
      </p:sp>
      <p:sp>
        <p:nvSpPr>
          <p:cNvPr id="20483" name="Rectangle 3"/>
          <p:cNvSpPr>
            <a:spLocks noGrp="1" noChangeArrowheads="1"/>
          </p:cNvSpPr>
          <p:nvPr>
            <p:ph type="body" idx="1"/>
          </p:nvPr>
        </p:nvSpPr>
        <p:spPr>
          <a:xfrm>
            <a:off x="457200" y="1828800"/>
            <a:ext cx="8229600" cy="4525963"/>
          </a:xfrm>
        </p:spPr>
        <p:txBody>
          <a:bodyPr/>
          <a:lstStyle/>
          <a:p>
            <a:pPr eaLnBrk="1" hangingPunct="1"/>
            <a:endParaRPr lang="en-US" altLang="en-US"/>
          </a:p>
          <a:p>
            <a:pPr eaLnBrk="1" hangingPunct="1"/>
            <a:r>
              <a:rPr lang="en-US" altLang="en-US" sz="2800">
                <a:solidFill>
                  <a:srgbClr val="C6C6C6"/>
                </a:solidFill>
              </a:rPr>
              <a:t>Developing SOGs for driving with a trailer</a:t>
            </a:r>
          </a:p>
          <a:p>
            <a:pPr eaLnBrk="1" hangingPunct="1"/>
            <a:r>
              <a:rPr lang="en-US" altLang="en-US" sz="2800">
                <a:solidFill>
                  <a:srgbClr val="C6C6C6"/>
                </a:solidFill>
              </a:rPr>
              <a:t>Requiring all of those who drive tow vehicles to complete initial and ongoing trailer driving program</a:t>
            </a:r>
          </a:p>
          <a:p>
            <a:pPr eaLnBrk="1" hangingPunct="1"/>
            <a:r>
              <a:rPr lang="en-US" altLang="en-US" sz="2800">
                <a:solidFill>
                  <a:srgbClr val="C6C6C6"/>
                </a:solidFill>
              </a:rPr>
              <a:t>Conducting routine inspections of trailer</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Adoption Of New Philosophy</a:t>
            </a:r>
          </a:p>
        </p:txBody>
      </p:sp>
      <p:sp>
        <p:nvSpPr>
          <p:cNvPr id="21507" name="Rectangle 3"/>
          <p:cNvSpPr>
            <a:spLocks noGrp="1" noChangeArrowheads="1"/>
          </p:cNvSpPr>
          <p:nvPr>
            <p:ph type="body" idx="1"/>
          </p:nvPr>
        </p:nvSpPr>
        <p:spPr>
          <a:xfrm>
            <a:off x="381000" y="2332038"/>
            <a:ext cx="8229600" cy="3382962"/>
          </a:xfrm>
        </p:spPr>
        <p:txBody>
          <a:bodyPr/>
          <a:lstStyle/>
          <a:p>
            <a:pPr eaLnBrk="1" hangingPunct="1"/>
            <a:r>
              <a:rPr lang="en-US" altLang="en-US" sz="2800">
                <a:solidFill>
                  <a:srgbClr val="C6C6C6"/>
                </a:solidFill>
              </a:rPr>
              <a:t>Trailers in service for many years </a:t>
            </a:r>
          </a:p>
          <a:p>
            <a:pPr eaLnBrk="1" hangingPunct="1"/>
            <a:r>
              <a:rPr lang="en-US" altLang="en-US" sz="2800">
                <a:solidFill>
                  <a:srgbClr val="C6C6C6"/>
                </a:solidFill>
              </a:rPr>
              <a:t>Increased use in emergency services </a:t>
            </a:r>
          </a:p>
          <a:p>
            <a:pPr eaLnBrk="1" hangingPunct="1"/>
            <a:r>
              <a:rPr lang="en-US" altLang="en-US" sz="2800">
                <a:solidFill>
                  <a:srgbClr val="C6C6C6"/>
                </a:solidFill>
              </a:rPr>
              <a:t>“New” operation or maybe “New technology” </a:t>
            </a:r>
          </a:p>
          <a:p>
            <a:pPr eaLnBrk="1" hangingPunct="1"/>
            <a:endParaRPr lang="en-US" altLang="en-US" sz="2800">
              <a:solidFill>
                <a:srgbClr val="C6C6C6"/>
              </a:solidFill>
            </a:endParaRPr>
          </a:p>
          <a:p>
            <a:pPr algn="ctr" eaLnBrk="1" hangingPunct="1">
              <a:buFontTx/>
              <a:buNone/>
            </a:pPr>
            <a:r>
              <a:rPr lang="en-US" altLang="en-US" sz="2800">
                <a:solidFill>
                  <a:srgbClr val="C6C6C6"/>
                </a:solidFill>
              </a:rPr>
              <a:t>If you have the opportunity to do it,</a:t>
            </a:r>
          </a:p>
          <a:p>
            <a:pPr algn="ctr" eaLnBrk="1" hangingPunct="1">
              <a:buFontTx/>
              <a:buNone/>
            </a:pPr>
            <a:r>
              <a:rPr lang="en-US" altLang="en-US" sz="2800">
                <a:solidFill>
                  <a:srgbClr val="C6C6C6"/>
                </a:solidFill>
              </a:rPr>
              <a:t>then “do it right.”</a:t>
            </a:r>
            <a:r>
              <a:rPr lang="en-US" altLang="en-US" sz="2800"/>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Remember</a:t>
            </a:r>
          </a:p>
        </p:txBody>
      </p:sp>
      <p:sp>
        <p:nvSpPr>
          <p:cNvPr id="22531" name="Text Box 6"/>
          <p:cNvSpPr txBox="1">
            <a:spLocks noChangeArrowheads="1"/>
          </p:cNvSpPr>
          <p:nvPr/>
        </p:nvSpPr>
        <p:spPr bwMode="auto">
          <a:xfrm>
            <a:off x="381000" y="2743200"/>
            <a:ext cx="8534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hangingPunct="1">
              <a:spcBef>
                <a:spcPct val="50000"/>
              </a:spcBef>
            </a:pPr>
            <a:r>
              <a:rPr lang="en-US" altLang="en-US" sz="2800">
                <a:solidFill>
                  <a:srgbClr val="C6C6C6"/>
                </a:solidFill>
              </a:rPr>
              <a:t> It is not your emergency!</a:t>
            </a:r>
          </a:p>
          <a:p>
            <a:pPr algn="ctr" eaLnBrk="1" hangingPunct="1">
              <a:spcBef>
                <a:spcPct val="50000"/>
              </a:spcBef>
            </a:pPr>
            <a:r>
              <a:rPr lang="en-US" altLang="en-US" sz="2800">
                <a:solidFill>
                  <a:srgbClr val="C6C6C6"/>
                </a:solidFill>
              </a:rPr>
              <a:t>You can only mitigate what has already occurred.</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1066800"/>
            <a:ext cx="8229600" cy="1143000"/>
          </a:xfrm>
        </p:spPr>
        <p:txBody>
          <a:bodyPr/>
          <a:lstStyle/>
          <a:p>
            <a:pPr eaLnBrk="1" hangingPunct="1"/>
            <a:r>
              <a:rPr lang="en-US" altLang="en-US" sz="4000" b="1">
                <a:solidFill>
                  <a:srgbClr val="C6C6C6"/>
                </a:solidFill>
              </a:rPr>
              <a:t>Towing Troubles</a:t>
            </a:r>
          </a:p>
        </p:txBody>
      </p:sp>
      <p:sp>
        <p:nvSpPr>
          <p:cNvPr id="23555" name="Rectangle 3"/>
          <p:cNvSpPr>
            <a:spLocks noGrp="1" noChangeArrowheads="1"/>
          </p:cNvSpPr>
          <p:nvPr>
            <p:ph type="body" idx="1"/>
          </p:nvPr>
        </p:nvSpPr>
        <p:spPr>
          <a:xfrm>
            <a:off x="914400" y="2133600"/>
            <a:ext cx="7772400" cy="4525963"/>
          </a:xfrm>
        </p:spPr>
        <p:txBody>
          <a:bodyPr/>
          <a:lstStyle/>
          <a:p>
            <a:pPr eaLnBrk="1" hangingPunct="1"/>
            <a:endParaRPr lang="en-US" altLang="en-US"/>
          </a:p>
          <a:p>
            <a:pPr algn="ctr" eaLnBrk="1" hangingPunct="1">
              <a:buFontTx/>
              <a:buNone/>
            </a:pPr>
            <a:r>
              <a:rPr lang="en-US" altLang="en-US" sz="2800">
                <a:solidFill>
                  <a:srgbClr val="C6C6C6"/>
                </a:solidFill>
              </a:rPr>
              <a:t>There are no studies or reliable information </a:t>
            </a:r>
          </a:p>
          <a:p>
            <a:pPr algn="ctr" eaLnBrk="1" hangingPunct="1">
              <a:buFontTx/>
              <a:buNone/>
            </a:pPr>
            <a:r>
              <a:rPr lang="en-US" altLang="en-US" sz="2800">
                <a:solidFill>
                  <a:srgbClr val="C6C6C6"/>
                </a:solidFill>
              </a:rPr>
              <a:t>available on collisions involving ESO trailers.</a:t>
            </a:r>
          </a:p>
          <a:p>
            <a:pPr eaLnBrk="1" hangingPunct="1">
              <a:buFontTx/>
              <a:buNone/>
            </a:pPr>
            <a:endParaRPr lang="en-US" altLang="en-US" sz="2800">
              <a:solidFill>
                <a:srgbClr val="C6C6C6"/>
              </a:solidFill>
            </a:endParaRPr>
          </a:p>
          <a:p>
            <a:pPr algn="ctr" eaLnBrk="1" hangingPunct="1">
              <a:buFontTx/>
              <a:buNone/>
            </a:pPr>
            <a:r>
              <a:rPr lang="en-US" altLang="en-US" sz="2800">
                <a:solidFill>
                  <a:srgbClr val="C6C6C6"/>
                </a:solidFill>
              </a:rPr>
              <a:t>SO:  We will review what we know.</a:t>
            </a:r>
          </a:p>
          <a:p>
            <a:pPr lvl="4" eaLnBrk="1" hangingPunct="1">
              <a:buFontTx/>
              <a:buNone/>
            </a:pPr>
            <a:endParaRPr lang="en-US" altLang="en-US" sz="2800">
              <a:solidFill>
                <a:srgbClr val="C6C6C6"/>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Program Overview</a:t>
            </a:r>
          </a:p>
        </p:txBody>
      </p:sp>
      <p:sp>
        <p:nvSpPr>
          <p:cNvPr id="6147" name="Rectangle 3"/>
          <p:cNvSpPr>
            <a:spLocks noGrp="1" noChangeArrowheads="1"/>
          </p:cNvSpPr>
          <p:nvPr>
            <p:ph type="body" idx="1"/>
          </p:nvPr>
        </p:nvSpPr>
        <p:spPr/>
        <p:txBody>
          <a:bodyPr/>
          <a:lstStyle/>
          <a:p>
            <a:pPr eaLnBrk="1" hangingPunct="1">
              <a:lnSpc>
                <a:spcPct val="90000"/>
              </a:lnSpc>
            </a:pPr>
            <a:r>
              <a:rPr lang="en-US" altLang="en-US" sz="2400">
                <a:solidFill>
                  <a:srgbClr val="C6C6C6"/>
                </a:solidFill>
              </a:rPr>
              <a:t>Pre-Quiz</a:t>
            </a:r>
          </a:p>
          <a:p>
            <a:pPr eaLnBrk="1" hangingPunct="1">
              <a:lnSpc>
                <a:spcPct val="90000"/>
              </a:lnSpc>
            </a:pPr>
            <a:r>
              <a:rPr lang="en-US" altLang="en-US" sz="2400">
                <a:solidFill>
                  <a:srgbClr val="C6C6C6"/>
                </a:solidFill>
              </a:rPr>
              <a:t>Course Objectives</a:t>
            </a:r>
          </a:p>
          <a:p>
            <a:pPr eaLnBrk="1" hangingPunct="1">
              <a:lnSpc>
                <a:spcPct val="90000"/>
              </a:lnSpc>
            </a:pPr>
            <a:r>
              <a:rPr lang="en-US" altLang="en-US" sz="2400">
                <a:solidFill>
                  <a:srgbClr val="C6C6C6"/>
                </a:solidFill>
              </a:rPr>
              <a:t>Introduction</a:t>
            </a:r>
          </a:p>
          <a:p>
            <a:pPr lvl="1" eaLnBrk="1" hangingPunct="1">
              <a:lnSpc>
                <a:spcPct val="90000"/>
              </a:lnSpc>
            </a:pPr>
            <a:r>
              <a:rPr lang="en-US" altLang="en-US" sz="2000">
                <a:solidFill>
                  <a:srgbClr val="C6C6C6"/>
                </a:solidFill>
              </a:rPr>
              <a:t>Need for Trailers</a:t>
            </a:r>
          </a:p>
          <a:p>
            <a:pPr lvl="1" eaLnBrk="1" hangingPunct="1">
              <a:lnSpc>
                <a:spcPct val="90000"/>
              </a:lnSpc>
            </a:pPr>
            <a:r>
              <a:rPr lang="en-US" altLang="en-US" sz="2000">
                <a:solidFill>
                  <a:srgbClr val="C6C6C6"/>
                </a:solidFill>
              </a:rPr>
              <a:t>Use of Trailers</a:t>
            </a:r>
          </a:p>
          <a:p>
            <a:pPr lvl="1" eaLnBrk="1" hangingPunct="1">
              <a:lnSpc>
                <a:spcPct val="90000"/>
              </a:lnSpc>
            </a:pPr>
            <a:r>
              <a:rPr lang="en-US" altLang="en-US" sz="2000">
                <a:solidFill>
                  <a:srgbClr val="C6C6C6"/>
                </a:solidFill>
              </a:rPr>
              <a:t>Trailer Security</a:t>
            </a:r>
          </a:p>
          <a:p>
            <a:pPr eaLnBrk="1" hangingPunct="1">
              <a:lnSpc>
                <a:spcPct val="90000"/>
              </a:lnSpc>
            </a:pPr>
            <a:r>
              <a:rPr lang="en-US" altLang="en-US" sz="2400">
                <a:solidFill>
                  <a:srgbClr val="C6C6C6"/>
                </a:solidFill>
              </a:rPr>
              <a:t>Risk Management Overview</a:t>
            </a:r>
          </a:p>
          <a:p>
            <a:pPr eaLnBrk="1" hangingPunct="1">
              <a:lnSpc>
                <a:spcPct val="90000"/>
              </a:lnSpc>
            </a:pPr>
            <a:r>
              <a:rPr lang="en-US" altLang="en-US" sz="2400">
                <a:solidFill>
                  <a:srgbClr val="C6C6C6"/>
                </a:solidFill>
              </a:rPr>
              <a:t>Why a Trailer Operations and Safety Training Program?</a:t>
            </a:r>
          </a:p>
          <a:p>
            <a:pPr eaLnBrk="1" hangingPunct="1">
              <a:lnSpc>
                <a:spcPct val="90000"/>
              </a:lnSpc>
            </a:pPr>
            <a:r>
              <a:rPr lang="en-US" altLang="en-US" sz="2400">
                <a:solidFill>
                  <a:srgbClr val="C6C6C6"/>
                </a:solidFill>
              </a:rPr>
              <a:t>Subject Content</a:t>
            </a:r>
          </a:p>
          <a:p>
            <a:pPr lvl="1" eaLnBrk="1" hangingPunct="1">
              <a:lnSpc>
                <a:spcPct val="90000"/>
              </a:lnSpc>
            </a:pPr>
            <a:r>
              <a:rPr lang="en-US" altLang="en-US" sz="2000">
                <a:solidFill>
                  <a:srgbClr val="C6C6C6"/>
                </a:solidFill>
              </a:rPr>
              <a:t>Chapters One through Eight</a:t>
            </a:r>
          </a:p>
          <a:p>
            <a:pPr eaLnBrk="1" hangingPunct="1">
              <a:lnSpc>
                <a:spcPct val="90000"/>
              </a:lnSpc>
            </a:pPr>
            <a:r>
              <a:rPr lang="en-US" altLang="en-US" sz="2400">
                <a:solidFill>
                  <a:srgbClr val="C6C6C6"/>
                </a:solidFill>
              </a:rPr>
              <a:t>Review</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33400" y="914400"/>
            <a:ext cx="8229600" cy="1143000"/>
          </a:xfrm>
        </p:spPr>
        <p:txBody>
          <a:bodyPr/>
          <a:lstStyle/>
          <a:p>
            <a:pPr eaLnBrk="1" hangingPunct="1"/>
            <a:r>
              <a:rPr lang="en-US" altLang="en-US" sz="4000" b="1">
                <a:solidFill>
                  <a:srgbClr val="C6C6C6"/>
                </a:solidFill>
              </a:rPr>
              <a:t>Towing Troubles</a:t>
            </a:r>
          </a:p>
        </p:txBody>
      </p:sp>
      <p:sp>
        <p:nvSpPr>
          <p:cNvPr id="24579" name="Rectangle 3"/>
          <p:cNvSpPr>
            <a:spLocks noGrp="1" noChangeArrowheads="1"/>
          </p:cNvSpPr>
          <p:nvPr>
            <p:ph type="body" idx="1"/>
          </p:nvPr>
        </p:nvSpPr>
        <p:spPr>
          <a:xfrm>
            <a:off x="228600" y="1905000"/>
            <a:ext cx="8686800" cy="3581400"/>
          </a:xfrm>
        </p:spPr>
        <p:txBody>
          <a:bodyPr/>
          <a:lstStyle/>
          <a:p>
            <a:pPr eaLnBrk="1" hangingPunct="1">
              <a:lnSpc>
                <a:spcPct val="80000"/>
              </a:lnSpc>
              <a:buFontTx/>
              <a:buNone/>
            </a:pPr>
            <a:endParaRPr lang="en-US" altLang="en-US">
              <a:solidFill>
                <a:srgbClr val="C6C6C6"/>
              </a:solidFill>
            </a:endParaRPr>
          </a:p>
          <a:p>
            <a:pPr eaLnBrk="1" hangingPunct="1">
              <a:lnSpc>
                <a:spcPct val="80000"/>
              </a:lnSpc>
              <a:buFontTx/>
              <a:buNone/>
            </a:pPr>
            <a:r>
              <a:rPr lang="en-US" altLang="en-US">
                <a:solidFill>
                  <a:srgbClr val="C6C6C6"/>
                </a:solidFill>
              </a:rPr>
              <a:t>	Based on a five year data history, more than 68,000 incidents involving passenger vehicles towing trailers occurred on the nation’s highways. </a:t>
            </a:r>
          </a:p>
          <a:p>
            <a:pPr eaLnBrk="1" hangingPunct="1">
              <a:lnSpc>
                <a:spcPct val="80000"/>
              </a:lnSpc>
            </a:pPr>
            <a:endParaRPr lang="en-US" altLang="en-US" sz="2800">
              <a:solidFill>
                <a:srgbClr val="C6C6C6"/>
              </a:solidFill>
            </a:endParaRPr>
          </a:p>
          <a:p>
            <a:pPr eaLnBrk="1" hangingPunct="1">
              <a:lnSpc>
                <a:spcPct val="80000"/>
              </a:lnSpc>
            </a:pPr>
            <a:endParaRPr lang="en-US" altLang="en-US" sz="2400">
              <a:solidFill>
                <a:srgbClr val="C6C6C6"/>
              </a:solidFill>
            </a:endParaRPr>
          </a:p>
          <a:p>
            <a:pPr eaLnBrk="1" hangingPunct="1">
              <a:lnSpc>
                <a:spcPct val="80000"/>
              </a:lnSpc>
            </a:pPr>
            <a:endParaRPr lang="en-US" altLang="en-US" sz="2400">
              <a:solidFill>
                <a:srgbClr val="C6C6C6"/>
              </a:solidFill>
            </a:endParaRPr>
          </a:p>
          <a:p>
            <a:pPr eaLnBrk="1" hangingPunct="1">
              <a:lnSpc>
                <a:spcPct val="80000"/>
              </a:lnSpc>
              <a:buFontTx/>
              <a:buNone/>
            </a:pPr>
            <a:r>
              <a:rPr lang="en-US" altLang="en-US" sz="1600">
                <a:solidFill>
                  <a:srgbClr val="C6C6C6"/>
                </a:solidFill>
              </a:rPr>
              <a:t>Source: National Highway Traffic Safety Administration</a:t>
            </a:r>
            <a:r>
              <a:rPr lang="en-US" altLang="en-US" sz="2400">
                <a:solidFill>
                  <a:srgbClr val="C6C6C6"/>
                </a:solidFill>
              </a:rPr>
              <a:t>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533400"/>
            <a:ext cx="8229600" cy="1143000"/>
          </a:xfrm>
        </p:spPr>
        <p:txBody>
          <a:bodyPr/>
          <a:lstStyle/>
          <a:p>
            <a:pPr eaLnBrk="1" hangingPunct="1"/>
            <a:r>
              <a:rPr lang="en-US" altLang="en-US" sz="4000" b="1">
                <a:solidFill>
                  <a:srgbClr val="C6C6C6"/>
                </a:solidFill>
              </a:rPr>
              <a:t>Towing Troubles</a:t>
            </a:r>
          </a:p>
        </p:txBody>
      </p:sp>
      <p:sp>
        <p:nvSpPr>
          <p:cNvPr id="25603" name="Rectangle 3"/>
          <p:cNvSpPr>
            <a:spLocks noGrp="1" noChangeArrowheads="1"/>
          </p:cNvSpPr>
          <p:nvPr>
            <p:ph type="body" idx="1"/>
          </p:nvPr>
        </p:nvSpPr>
        <p:spPr>
          <a:xfrm>
            <a:off x="457200" y="1524000"/>
            <a:ext cx="8229600" cy="4800600"/>
          </a:xfrm>
        </p:spPr>
        <p:txBody>
          <a:bodyPr/>
          <a:lstStyle/>
          <a:p>
            <a:pPr eaLnBrk="1" hangingPunct="1">
              <a:lnSpc>
                <a:spcPct val="80000"/>
              </a:lnSpc>
              <a:buFontTx/>
              <a:buNone/>
              <a:defRPr/>
            </a:pPr>
            <a:r>
              <a:rPr lang="en-US" sz="2800" dirty="0">
                <a:solidFill>
                  <a:srgbClr val="C6C6C6"/>
                </a:solidFill>
              </a:rPr>
              <a:t>This data also shows:</a:t>
            </a:r>
          </a:p>
          <a:p>
            <a:pPr eaLnBrk="1" hangingPunct="1">
              <a:lnSpc>
                <a:spcPct val="80000"/>
              </a:lnSpc>
              <a:buFontTx/>
              <a:buNone/>
              <a:defRPr/>
            </a:pPr>
            <a:endParaRPr lang="en-US" sz="2800" dirty="0">
              <a:solidFill>
                <a:srgbClr val="C6C6C6"/>
              </a:solidFill>
            </a:endParaRPr>
          </a:p>
          <a:p>
            <a:pPr eaLnBrk="1" hangingPunct="1">
              <a:lnSpc>
                <a:spcPct val="80000"/>
              </a:lnSpc>
              <a:defRPr/>
            </a:pPr>
            <a:r>
              <a:rPr lang="en-US" sz="2800" dirty="0">
                <a:solidFill>
                  <a:srgbClr val="C6C6C6"/>
                </a:solidFill>
              </a:rPr>
              <a:t>Accidents involving trailers resulted in the deaths of 440 people, 24,000 injuries and 43,000+ reported cases of property damage</a:t>
            </a:r>
          </a:p>
          <a:p>
            <a:pPr eaLnBrk="1" hangingPunct="1">
              <a:lnSpc>
                <a:spcPct val="80000"/>
              </a:lnSpc>
              <a:buFontTx/>
              <a:buNone/>
              <a:defRPr/>
            </a:pPr>
            <a:endParaRPr lang="en-US" sz="2800" dirty="0">
              <a:solidFill>
                <a:srgbClr val="C6C6C6"/>
              </a:solidFill>
            </a:endParaRPr>
          </a:p>
          <a:p>
            <a:pPr eaLnBrk="1" hangingPunct="1">
              <a:lnSpc>
                <a:spcPct val="80000"/>
              </a:lnSpc>
              <a:defRPr/>
            </a:pPr>
            <a:r>
              <a:rPr lang="en-US" sz="2800" dirty="0">
                <a:solidFill>
                  <a:schemeClr val="bg1">
                    <a:lumMod val="85000"/>
                  </a:schemeClr>
                </a:solidFill>
              </a:rPr>
              <a:t>US total deaths (Motor Vehicle) – Approximately 38,000</a:t>
            </a:r>
          </a:p>
          <a:p>
            <a:pPr eaLnBrk="1" hangingPunct="1">
              <a:lnSpc>
                <a:spcPct val="80000"/>
              </a:lnSpc>
              <a:defRPr/>
            </a:pPr>
            <a:endParaRPr lang="en-US" sz="2800" dirty="0">
              <a:solidFill>
                <a:schemeClr val="bg1">
                  <a:lumMod val="85000"/>
                </a:schemeClr>
              </a:solidFill>
            </a:endParaRPr>
          </a:p>
          <a:p>
            <a:pPr eaLnBrk="1" hangingPunct="1">
              <a:lnSpc>
                <a:spcPct val="80000"/>
              </a:lnSpc>
              <a:defRPr/>
            </a:pPr>
            <a:r>
              <a:rPr lang="en-US" sz="2800" dirty="0">
                <a:solidFill>
                  <a:schemeClr val="bg1">
                    <a:lumMod val="85000"/>
                  </a:schemeClr>
                </a:solidFill>
              </a:rPr>
              <a:t>So, more than 1% of all deaths occurred in accidents involving a trailer (total US highway deaths)</a:t>
            </a:r>
          </a:p>
          <a:p>
            <a:pPr algn="ctr" eaLnBrk="1" hangingPunct="1">
              <a:lnSpc>
                <a:spcPct val="80000"/>
              </a:lnSpc>
              <a:buFontTx/>
              <a:buNone/>
              <a:defRPr/>
            </a:pPr>
            <a:endParaRPr lang="en-US" sz="2800" dirty="0">
              <a:solidFill>
                <a:srgbClr val="C6C6C6"/>
              </a:solidFill>
            </a:endParaRPr>
          </a:p>
          <a:p>
            <a:pPr algn="ctr" eaLnBrk="1" hangingPunct="1">
              <a:lnSpc>
                <a:spcPct val="80000"/>
              </a:lnSpc>
              <a:buFontTx/>
              <a:buNone/>
              <a:defRPr/>
            </a:pPr>
            <a:endParaRPr lang="en-US" sz="2000" dirty="0">
              <a:solidFill>
                <a:srgbClr val="C6C6C6"/>
              </a:solidFill>
            </a:endParaRPr>
          </a:p>
          <a:p>
            <a:pPr eaLnBrk="1" hangingPunct="1">
              <a:lnSpc>
                <a:spcPct val="80000"/>
              </a:lnSpc>
              <a:buFontTx/>
              <a:buNone/>
              <a:defRPr/>
            </a:pPr>
            <a:r>
              <a:rPr lang="en-US" sz="1800" dirty="0">
                <a:solidFill>
                  <a:srgbClr val="C6C6C6"/>
                </a:solidFill>
              </a:rPr>
              <a:t>Source: National Highway Traffic Safety Administration </a:t>
            </a:r>
          </a:p>
          <a:p>
            <a:pPr algn="ctr" eaLnBrk="1" hangingPunct="1">
              <a:lnSpc>
                <a:spcPct val="80000"/>
              </a:lnSpc>
              <a:buFontTx/>
              <a:buNone/>
              <a:defRPr/>
            </a:pPr>
            <a:endParaRPr lang="en-US" sz="1800" dirty="0">
              <a:solidFill>
                <a:srgbClr val="C6C6C6"/>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Master Lock Study</a:t>
            </a:r>
          </a:p>
        </p:txBody>
      </p:sp>
      <p:sp>
        <p:nvSpPr>
          <p:cNvPr id="26627" name="Rectangle 3"/>
          <p:cNvSpPr>
            <a:spLocks noGrp="1" noChangeArrowheads="1"/>
          </p:cNvSpPr>
          <p:nvPr>
            <p:ph type="body" idx="1"/>
          </p:nvPr>
        </p:nvSpPr>
        <p:spPr>
          <a:xfrm>
            <a:off x="304800" y="1981200"/>
            <a:ext cx="8610600" cy="4525963"/>
          </a:xfrm>
        </p:spPr>
        <p:txBody>
          <a:bodyPr/>
          <a:lstStyle/>
          <a:p>
            <a:pPr eaLnBrk="1" hangingPunct="1">
              <a:lnSpc>
                <a:spcPct val="80000"/>
              </a:lnSpc>
              <a:buFontTx/>
              <a:buNone/>
            </a:pPr>
            <a:r>
              <a:rPr lang="en-US" altLang="en-US" sz="2800">
                <a:solidFill>
                  <a:srgbClr val="C6C6C6"/>
                </a:solidFill>
              </a:rPr>
              <a:t>Master Lock concluded that trailer owners lack </a:t>
            </a:r>
          </a:p>
          <a:p>
            <a:pPr eaLnBrk="1" hangingPunct="1">
              <a:lnSpc>
                <a:spcPct val="80000"/>
              </a:lnSpc>
              <a:buFontTx/>
              <a:buNone/>
            </a:pPr>
            <a:r>
              <a:rPr lang="en-US" altLang="en-US" sz="2800">
                <a:solidFill>
                  <a:srgbClr val="C6C6C6"/>
                </a:solidFill>
              </a:rPr>
              <a:t>the basic knowledge of trailer safety and proper </a:t>
            </a:r>
          </a:p>
          <a:p>
            <a:pPr eaLnBrk="1" hangingPunct="1">
              <a:lnSpc>
                <a:spcPct val="80000"/>
              </a:lnSpc>
              <a:buFontTx/>
              <a:buNone/>
            </a:pPr>
            <a:r>
              <a:rPr lang="en-US" altLang="en-US" sz="2800">
                <a:solidFill>
                  <a:srgbClr val="C6C6C6"/>
                </a:solidFill>
              </a:rPr>
              <a:t>towing procedures and few had any training on </a:t>
            </a:r>
          </a:p>
          <a:p>
            <a:pPr eaLnBrk="1" hangingPunct="1">
              <a:lnSpc>
                <a:spcPct val="80000"/>
              </a:lnSpc>
              <a:buFontTx/>
              <a:buNone/>
            </a:pPr>
            <a:r>
              <a:rPr lang="en-US" altLang="en-US" sz="2800">
                <a:solidFill>
                  <a:srgbClr val="C6C6C6"/>
                </a:solidFill>
              </a:rPr>
              <a:t>their trailers. It was also determined that the </a:t>
            </a:r>
          </a:p>
          <a:p>
            <a:pPr eaLnBrk="1" hangingPunct="1">
              <a:lnSpc>
                <a:spcPct val="80000"/>
              </a:lnSpc>
              <a:buFontTx/>
              <a:buNone/>
            </a:pPr>
            <a:r>
              <a:rPr lang="en-US" altLang="en-US" sz="2800">
                <a:solidFill>
                  <a:srgbClr val="C6C6C6"/>
                </a:solidFill>
              </a:rPr>
              <a:t>majority of owners thought they knew what they </a:t>
            </a:r>
          </a:p>
          <a:p>
            <a:pPr eaLnBrk="1" hangingPunct="1">
              <a:lnSpc>
                <a:spcPct val="80000"/>
              </a:lnSpc>
              <a:buFontTx/>
              <a:buNone/>
            </a:pPr>
            <a:r>
              <a:rPr lang="en-US" altLang="en-US" sz="2800">
                <a:solidFill>
                  <a:srgbClr val="C6C6C6"/>
                </a:solidFill>
              </a:rPr>
              <a:t>were doing. </a:t>
            </a:r>
          </a:p>
          <a:p>
            <a:pPr eaLnBrk="1" hangingPunct="1">
              <a:lnSpc>
                <a:spcPct val="80000"/>
              </a:lnSpc>
              <a:buFontTx/>
              <a:buNone/>
            </a:pPr>
            <a:endParaRPr lang="en-US" altLang="en-US" sz="2800">
              <a:solidFill>
                <a:srgbClr val="C6C6C6"/>
              </a:solidFill>
            </a:endParaRPr>
          </a:p>
          <a:p>
            <a:pPr eaLnBrk="1" hangingPunct="1">
              <a:lnSpc>
                <a:spcPct val="80000"/>
              </a:lnSpc>
              <a:buFontTx/>
              <a:buNone/>
            </a:pPr>
            <a:r>
              <a:rPr lang="en-US" altLang="en-US" sz="2800">
                <a:solidFill>
                  <a:srgbClr val="C6C6C6"/>
                </a:solidFill>
              </a:rPr>
              <a:t>(For more info, visit </a:t>
            </a:r>
            <a:r>
              <a:rPr lang="en-US" altLang="en-US" sz="2800">
                <a:solidFill>
                  <a:srgbClr val="C6C6C6"/>
                </a:solidFill>
                <a:hlinkClick r:id="rId2"/>
              </a:rPr>
              <a:t>www.towingtroubles.com</a:t>
            </a:r>
            <a:r>
              <a:rPr lang="en-US" altLang="en-US" sz="2800">
                <a:solidFill>
                  <a:srgbClr val="C6C6C6"/>
                </a:solidFill>
              </a:rPr>
              <a:t>.) </a:t>
            </a:r>
          </a:p>
          <a:p>
            <a:pPr eaLnBrk="1" hangingPunct="1">
              <a:lnSpc>
                <a:spcPct val="80000"/>
              </a:lnSpc>
            </a:pPr>
            <a:endParaRPr lang="en-US" altLang="en-US" sz="2800">
              <a:solidFill>
                <a:srgbClr val="C6C6C6"/>
              </a:solidFill>
            </a:endParaRPr>
          </a:p>
          <a:p>
            <a:pPr eaLnBrk="1" hangingPunct="1">
              <a:lnSpc>
                <a:spcPct val="80000"/>
              </a:lnSpc>
              <a:buFontTx/>
              <a:buNone/>
            </a:pPr>
            <a:endParaRPr lang="en-US" altLang="en-US" sz="2400">
              <a:solidFill>
                <a:srgbClr val="C6C6C6"/>
              </a:solidFill>
            </a:endParaRPr>
          </a:p>
          <a:p>
            <a:pPr eaLnBrk="1" hangingPunct="1">
              <a:lnSpc>
                <a:spcPct val="80000"/>
              </a:lnSpc>
              <a:buFontTx/>
              <a:buNone/>
            </a:pPr>
            <a:r>
              <a:rPr lang="en-US" altLang="en-US" sz="1800">
                <a:solidFill>
                  <a:srgbClr val="C6C6C6"/>
                </a:solidFill>
              </a:rPr>
              <a:t>Source: Master Lock</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Findings From Study</a:t>
            </a:r>
          </a:p>
        </p:txBody>
      </p:sp>
      <p:sp>
        <p:nvSpPr>
          <p:cNvPr id="27651" name="Rectangle 3"/>
          <p:cNvSpPr>
            <a:spLocks noGrp="1" noChangeArrowheads="1"/>
          </p:cNvSpPr>
          <p:nvPr>
            <p:ph type="body" idx="1"/>
          </p:nvPr>
        </p:nvSpPr>
        <p:spPr>
          <a:xfrm>
            <a:off x="533400" y="1981200"/>
            <a:ext cx="8229600" cy="4525963"/>
          </a:xfrm>
        </p:spPr>
        <p:txBody>
          <a:bodyPr/>
          <a:lstStyle/>
          <a:p>
            <a:pPr eaLnBrk="1" hangingPunct="1">
              <a:lnSpc>
                <a:spcPct val="80000"/>
              </a:lnSpc>
            </a:pPr>
            <a:r>
              <a:rPr lang="en-US" altLang="en-US" sz="2800">
                <a:solidFill>
                  <a:srgbClr val="C6C6C6"/>
                </a:solidFill>
              </a:rPr>
              <a:t>57% did not know or were uncertain of their trailers GVW, which is crucial to selecting the proper towing systems.</a:t>
            </a:r>
          </a:p>
          <a:p>
            <a:pPr eaLnBrk="1" hangingPunct="1">
              <a:lnSpc>
                <a:spcPct val="80000"/>
              </a:lnSpc>
              <a:buFontTx/>
              <a:buNone/>
            </a:pPr>
            <a:endParaRPr lang="en-US" altLang="en-US" sz="2800">
              <a:solidFill>
                <a:srgbClr val="C6C6C6"/>
              </a:solidFill>
            </a:endParaRPr>
          </a:p>
          <a:p>
            <a:pPr eaLnBrk="1" hangingPunct="1">
              <a:lnSpc>
                <a:spcPct val="80000"/>
              </a:lnSpc>
            </a:pPr>
            <a:r>
              <a:rPr lang="en-US" altLang="en-US" sz="2800">
                <a:solidFill>
                  <a:srgbClr val="C6C6C6"/>
                </a:solidFill>
              </a:rPr>
              <a:t>54% did not know or were uncertain of their class of trailer hitch.</a:t>
            </a:r>
          </a:p>
          <a:p>
            <a:pPr eaLnBrk="1" hangingPunct="1">
              <a:lnSpc>
                <a:spcPct val="80000"/>
              </a:lnSpc>
              <a:buFontTx/>
              <a:buNone/>
            </a:pPr>
            <a:endParaRPr lang="en-US" altLang="en-US" sz="2800">
              <a:solidFill>
                <a:srgbClr val="C6C6C6"/>
              </a:solidFill>
            </a:endParaRPr>
          </a:p>
          <a:p>
            <a:pPr eaLnBrk="1" hangingPunct="1">
              <a:lnSpc>
                <a:spcPct val="80000"/>
              </a:lnSpc>
            </a:pPr>
            <a:r>
              <a:rPr lang="en-US" altLang="en-US" sz="2800">
                <a:solidFill>
                  <a:srgbClr val="C6C6C6"/>
                </a:solidFill>
              </a:rPr>
              <a:t>71% admitted to being only “somewhat” to “not knowledgeable” about proper towing practices and safety.</a:t>
            </a:r>
          </a:p>
          <a:p>
            <a:pPr eaLnBrk="1" hangingPunct="1">
              <a:lnSpc>
                <a:spcPct val="80000"/>
              </a:lnSpc>
              <a:buFontTx/>
              <a:buNone/>
            </a:pPr>
            <a:endParaRPr lang="en-US" altLang="en-US" sz="2800">
              <a:solidFill>
                <a:srgbClr val="C6C6C6"/>
              </a:solidFill>
            </a:endParaRPr>
          </a:p>
          <a:p>
            <a:pPr eaLnBrk="1" hangingPunct="1">
              <a:lnSpc>
                <a:spcPct val="80000"/>
              </a:lnSpc>
              <a:buFontTx/>
              <a:buNone/>
            </a:pPr>
            <a:r>
              <a:rPr lang="en-US" altLang="en-US" sz="2000">
                <a:solidFill>
                  <a:srgbClr val="C6C6C6"/>
                </a:solidFill>
              </a:rPr>
              <a:t>Source: Master Lock</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Findings From Study</a:t>
            </a:r>
          </a:p>
        </p:txBody>
      </p:sp>
      <p:sp>
        <p:nvSpPr>
          <p:cNvPr id="28675" name="Rectangle 3"/>
          <p:cNvSpPr>
            <a:spLocks noGrp="1" noChangeArrowheads="1"/>
          </p:cNvSpPr>
          <p:nvPr>
            <p:ph type="body" idx="1"/>
          </p:nvPr>
        </p:nvSpPr>
        <p:spPr>
          <a:xfrm>
            <a:off x="457200" y="1676400"/>
            <a:ext cx="8229600" cy="4525963"/>
          </a:xfrm>
        </p:spPr>
        <p:txBody>
          <a:bodyPr/>
          <a:lstStyle/>
          <a:p>
            <a:pPr eaLnBrk="1" hangingPunct="1">
              <a:lnSpc>
                <a:spcPct val="80000"/>
              </a:lnSpc>
            </a:pPr>
            <a:r>
              <a:rPr lang="en-US" altLang="en-US" sz="2800">
                <a:solidFill>
                  <a:srgbClr val="C6C6C6"/>
                </a:solidFill>
              </a:rPr>
              <a:t>75% admitted that a main source of information was based on past experience.</a:t>
            </a:r>
          </a:p>
          <a:p>
            <a:pPr eaLnBrk="1" hangingPunct="1">
              <a:lnSpc>
                <a:spcPct val="80000"/>
              </a:lnSpc>
            </a:pPr>
            <a:endParaRPr lang="en-US" altLang="en-US" sz="2800">
              <a:solidFill>
                <a:srgbClr val="C6C6C6"/>
              </a:solidFill>
            </a:endParaRPr>
          </a:p>
          <a:p>
            <a:pPr eaLnBrk="1" hangingPunct="1">
              <a:lnSpc>
                <a:spcPct val="80000"/>
              </a:lnSpc>
            </a:pPr>
            <a:r>
              <a:rPr lang="en-US" altLang="en-US" sz="2800">
                <a:solidFill>
                  <a:srgbClr val="C6C6C6"/>
                </a:solidFill>
              </a:rPr>
              <a:t>24% used the owner’s manual and about 45% sought other’s help.</a:t>
            </a:r>
          </a:p>
          <a:p>
            <a:pPr eaLnBrk="1" hangingPunct="1">
              <a:lnSpc>
                <a:spcPct val="80000"/>
              </a:lnSpc>
            </a:pPr>
            <a:endParaRPr lang="en-US" altLang="en-US" sz="2800">
              <a:solidFill>
                <a:srgbClr val="C6C6C6"/>
              </a:solidFill>
            </a:endParaRPr>
          </a:p>
          <a:p>
            <a:pPr eaLnBrk="1" hangingPunct="1">
              <a:lnSpc>
                <a:spcPct val="80000"/>
              </a:lnSpc>
            </a:pPr>
            <a:r>
              <a:rPr lang="en-US" altLang="en-US" sz="2800">
                <a:solidFill>
                  <a:srgbClr val="C6C6C6"/>
                </a:solidFill>
              </a:rPr>
              <a:t>13% received towing information from the dealer.</a:t>
            </a:r>
          </a:p>
          <a:p>
            <a:pPr eaLnBrk="1" hangingPunct="1">
              <a:lnSpc>
                <a:spcPct val="80000"/>
              </a:lnSpc>
            </a:pPr>
            <a:endParaRPr lang="en-US" altLang="en-US" sz="2800">
              <a:solidFill>
                <a:srgbClr val="C6C6C6"/>
              </a:solidFill>
            </a:endParaRPr>
          </a:p>
          <a:p>
            <a:pPr eaLnBrk="1" hangingPunct="1">
              <a:lnSpc>
                <a:spcPct val="80000"/>
              </a:lnSpc>
            </a:pPr>
            <a:r>
              <a:rPr lang="en-US" altLang="en-US" sz="2800">
                <a:solidFill>
                  <a:srgbClr val="C6C6C6"/>
                </a:solidFill>
              </a:rPr>
              <a:t>9% of boat owners received their information from magazines.</a:t>
            </a:r>
          </a:p>
          <a:p>
            <a:pPr eaLnBrk="1" hangingPunct="1">
              <a:lnSpc>
                <a:spcPct val="80000"/>
              </a:lnSpc>
            </a:pPr>
            <a:endParaRPr lang="en-US" altLang="en-US" sz="2800">
              <a:solidFill>
                <a:srgbClr val="C6C6C6"/>
              </a:solidFill>
            </a:endParaRPr>
          </a:p>
          <a:p>
            <a:pPr eaLnBrk="1" hangingPunct="1">
              <a:lnSpc>
                <a:spcPct val="80000"/>
              </a:lnSpc>
              <a:buFontTx/>
              <a:buNone/>
            </a:pPr>
            <a:r>
              <a:rPr lang="en-US" altLang="en-US" sz="2000">
                <a:solidFill>
                  <a:srgbClr val="C6C6C6"/>
                </a:solidFill>
              </a:rPr>
              <a:t>Source: Master Lock</a:t>
            </a:r>
          </a:p>
          <a:p>
            <a:pPr eaLnBrk="1" hangingPunct="1">
              <a:lnSpc>
                <a:spcPct val="80000"/>
              </a:lnSpc>
              <a:buFontTx/>
              <a:buNone/>
            </a:pPr>
            <a:endParaRPr lang="en-US" altLang="en-US" sz="2800">
              <a:solidFill>
                <a:srgbClr val="C6C6C6"/>
              </a:solidFill>
            </a:endParaRPr>
          </a:p>
          <a:p>
            <a:pPr eaLnBrk="1" hangingPunct="1">
              <a:lnSpc>
                <a:spcPct val="80000"/>
              </a:lnSpc>
            </a:pPr>
            <a:endParaRPr lang="en-US" altLang="en-US" sz="140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0" y="121920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hangingPunct="1"/>
            <a:r>
              <a:rPr lang="en-US" altLang="en-US" sz="4000">
                <a:solidFill>
                  <a:srgbClr val="C6C6C6"/>
                </a:solidFill>
              </a:rPr>
              <a:t>Risk Pyramid</a:t>
            </a:r>
          </a:p>
        </p:txBody>
      </p:sp>
      <p:sp>
        <p:nvSpPr>
          <p:cNvPr id="29699" name="Text Box 5"/>
          <p:cNvSpPr txBox="1">
            <a:spLocks noChangeArrowheads="1"/>
          </p:cNvSpPr>
          <p:nvPr/>
        </p:nvSpPr>
        <p:spPr bwMode="auto">
          <a:xfrm>
            <a:off x="4175125" y="1103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endParaRPr lang="en-US" altLang="en-US" sz="1800" b="0"/>
          </a:p>
        </p:txBody>
      </p:sp>
      <p:sp>
        <p:nvSpPr>
          <p:cNvPr id="29700" name="Text Box 6"/>
          <p:cNvSpPr txBox="1">
            <a:spLocks noChangeArrowheads="1"/>
          </p:cNvSpPr>
          <p:nvPr/>
        </p:nvSpPr>
        <p:spPr bwMode="auto">
          <a:xfrm>
            <a:off x="3352800" y="2362200"/>
            <a:ext cx="2025650" cy="523875"/>
          </a:xfrm>
          <a:prstGeom prst="rect">
            <a:avLst/>
          </a:prstGeom>
          <a:noFill/>
          <a:ln w="9525">
            <a:noFill/>
            <a:miter lim="800000"/>
            <a:headEnd/>
            <a:tailEnd/>
          </a:ln>
        </p:spPr>
        <p:txBody>
          <a:bodyPr wrap="none">
            <a:spAutoFit/>
          </a:bodyPr>
          <a:lstStyle/>
          <a:p>
            <a:pPr>
              <a:defRPr/>
            </a:pPr>
            <a:r>
              <a:rPr lang="en-US" sz="2800" b="0" dirty="0">
                <a:solidFill>
                  <a:schemeClr val="bg1">
                    <a:lumMod val="85000"/>
                  </a:schemeClr>
                </a:solidFill>
                <a:latin typeface="Arial" charset="0"/>
              </a:rPr>
              <a:t>440 Deaths</a:t>
            </a:r>
          </a:p>
        </p:txBody>
      </p:sp>
      <p:sp>
        <p:nvSpPr>
          <p:cNvPr id="29701" name="Text Box 7"/>
          <p:cNvSpPr txBox="1">
            <a:spLocks noChangeArrowheads="1"/>
          </p:cNvSpPr>
          <p:nvPr/>
        </p:nvSpPr>
        <p:spPr bwMode="auto">
          <a:xfrm rot="10819178" flipV="1">
            <a:off x="3049588" y="3055938"/>
            <a:ext cx="297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en-US" sz="2800" b="0">
                <a:solidFill>
                  <a:srgbClr val="C6C6C6"/>
                </a:solidFill>
              </a:rPr>
              <a:t>24,000+  Injuries</a:t>
            </a:r>
          </a:p>
        </p:txBody>
      </p:sp>
      <p:sp>
        <p:nvSpPr>
          <p:cNvPr id="29702" name="Text Box 8"/>
          <p:cNvSpPr txBox="1">
            <a:spLocks noChangeArrowheads="1"/>
          </p:cNvSpPr>
          <p:nvPr/>
        </p:nvSpPr>
        <p:spPr bwMode="auto">
          <a:xfrm rot="-3632086">
            <a:off x="25400" y="3632200"/>
            <a:ext cx="318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en-US" sz="3600" b="0">
                <a:solidFill>
                  <a:srgbClr val="C6C6C6"/>
                </a:solidFill>
              </a:rPr>
              <a:t>General Public</a:t>
            </a:r>
          </a:p>
        </p:txBody>
      </p:sp>
      <p:sp>
        <p:nvSpPr>
          <p:cNvPr id="29703" name="Text Box 9"/>
          <p:cNvSpPr txBox="1">
            <a:spLocks noChangeArrowheads="1"/>
          </p:cNvSpPr>
          <p:nvPr/>
        </p:nvSpPr>
        <p:spPr bwMode="auto">
          <a:xfrm>
            <a:off x="2362200" y="3810000"/>
            <a:ext cx="441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en-US" sz="2800" b="0">
                <a:solidFill>
                  <a:srgbClr val="C6C6C6"/>
                </a:solidFill>
              </a:rPr>
              <a:t>43,000+ Property Damage</a:t>
            </a:r>
          </a:p>
        </p:txBody>
      </p:sp>
      <p:sp>
        <p:nvSpPr>
          <p:cNvPr id="29704" name="Text Box 10"/>
          <p:cNvSpPr txBox="1">
            <a:spLocks noChangeArrowheads="1"/>
          </p:cNvSpPr>
          <p:nvPr/>
        </p:nvSpPr>
        <p:spPr bwMode="auto">
          <a:xfrm>
            <a:off x="2209800" y="4648200"/>
            <a:ext cx="4714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r>
              <a:rPr lang="en-US" altLang="en-US" sz="2800" b="0">
                <a:solidFill>
                  <a:srgbClr val="C6C6C6"/>
                </a:solidFill>
              </a:rPr>
              <a:t> 68,000+ Reported Incidents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685800"/>
            <a:ext cx="8229600" cy="1143000"/>
          </a:xfrm>
        </p:spPr>
        <p:txBody>
          <a:bodyPr/>
          <a:lstStyle/>
          <a:p>
            <a:pPr eaLnBrk="1" hangingPunct="1"/>
            <a:r>
              <a:rPr lang="en-US" altLang="en-US" sz="4000" b="1">
                <a:solidFill>
                  <a:srgbClr val="C6C6C6"/>
                </a:solidFill>
              </a:rPr>
              <a:t>Emergency Service Statistics</a:t>
            </a:r>
          </a:p>
        </p:txBody>
      </p:sp>
      <p:sp>
        <p:nvSpPr>
          <p:cNvPr id="30723" name="Rectangle 3"/>
          <p:cNvSpPr>
            <a:spLocks noGrp="1" noChangeArrowheads="1"/>
          </p:cNvSpPr>
          <p:nvPr>
            <p:ph type="body" idx="1"/>
          </p:nvPr>
        </p:nvSpPr>
        <p:spPr>
          <a:xfrm>
            <a:off x="457200" y="2133600"/>
            <a:ext cx="8229600" cy="3048000"/>
          </a:xfrm>
        </p:spPr>
        <p:txBody>
          <a:bodyPr/>
          <a:lstStyle/>
          <a:p>
            <a:pPr eaLnBrk="1" hangingPunct="1">
              <a:lnSpc>
                <a:spcPct val="90000"/>
              </a:lnSpc>
            </a:pPr>
            <a:r>
              <a:rPr lang="en-US" altLang="en-US" sz="2800">
                <a:solidFill>
                  <a:srgbClr val="C6C6C6"/>
                </a:solidFill>
              </a:rPr>
              <a:t>Approximately 100 Firefighters die each year</a:t>
            </a:r>
          </a:p>
          <a:p>
            <a:pPr eaLnBrk="1" hangingPunct="1">
              <a:lnSpc>
                <a:spcPct val="90000"/>
              </a:lnSpc>
            </a:pPr>
            <a:r>
              <a:rPr lang="en-US" altLang="en-US" sz="2800">
                <a:solidFill>
                  <a:srgbClr val="C6C6C6"/>
                </a:solidFill>
              </a:rPr>
              <a:t>On an average 25% die in a vehicle accident</a:t>
            </a:r>
          </a:p>
          <a:p>
            <a:pPr eaLnBrk="1" hangingPunct="1">
              <a:lnSpc>
                <a:spcPct val="90000"/>
              </a:lnSpc>
            </a:pPr>
            <a:r>
              <a:rPr lang="en-US" altLang="en-US" sz="2800">
                <a:solidFill>
                  <a:srgbClr val="C6C6C6"/>
                </a:solidFill>
              </a:rPr>
              <a:t>Increased use of trailers may result in additional deaths</a:t>
            </a:r>
          </a:p>
          <a:p>
            <a:pPr eaLnBrk="1" hangingPunct="1">
              <a:lnSpc>
                <a:spcPct val="90000"/>
              </a:lnSpc>
            </a:pPr>
            <a:endParaRPr lang="en-US" altLang="en-US" sz="2800">
              <a:solidFill>
                <a:srgbClr val="C6C6C6"/>
              </a:solidFill>
            </a:endParaRPr>
          </a:p>
        </p:txBody>
      </p:sp>
      <p:sp>
        <p:nvSpPr>
          <p:cNvPr id="30724" name="WordArt 4"/>
          <p:cNvSpPr>
            <a:spLocks noChangeArrowheads="1" noChangeShapeType="1" noTextEdit="1"/>
          </p:cNvSpPr>
          <p:nvPr/>
        </p:nvSpPr>
        <p:spPr bwMode="auto">
          <a:xfrm>
            <a:off x="685800" y="4343400"/>
            <a:ext cx="5334000" cy="1676400"/>
          </a:xfrm>
          <a:prstGeom prst="rect">
            <a:avLst/>
          </a:prstGeom>
        </p:spPr>
        <p:txBody>
          <a:bodyPr wrap="none" fromWordArt="1">
            <a:prstTxWarp prst="textSlantUp">
              <a:avLst>
                <a:gd name="adj" fmla="val 32056"/>
              </a:avLst>
            </a:prstTxWarp>
          </a:bodyPr>
          <a:lstStyle/>
          <a:p>
            <a:pPr algn="ctr"/>
            <a:r>
              <a:rPr lang="en-US" sz="3600" kern="10">
                <a:ln w="9525">
                  <a:solidFill>
                    <a:srgbClr val="0000FF"/>
                  </a:solidFill>
                  <a:round/>
                  <a:headEnd/>
                  <a:tailEnd/>
                </a:ln>
                <a:solidFill>
                  <a:srgbClr val="C6C6C6"/>
                </a:solidFill>
                <a:effectLst>
                  <a:outerShdw dist="53882" dir="2700000" algn="ctr" rotWithShape="0">
                    <a:srgbClr val="9999FF">
                      <a:alpha val="79999"/>
                    </a:srgbClr>
                  </a:outerShdw>
                </a:effectLst>
                <a:latin typeface="Impact"/>
              </a:rPr>
              <a:t>Who will it be?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762000"/>
            <a:ext cx="8229600" cy="1143000"/>
          </a:xfrm>
        </p:spPr>
        <p:txBody>
          <a:bodyPr/>
          <a:lstStyle/>
          <a:p>
            <a:pPr eaLnBrk="1" hangingPunct="1"/>
            <a:r>
              <a:rPr lang="en-US" altLang="en-US" sz="4000" b="1">
                <a:solidFill>
                  <a:srgbClr val="C6C6C6"/>
                </a:solidFill>
              </a:rPr>
              <a:t>Troubling Attitude</a:t>
            </a:r>
          </a:p>
        </p:txBody>
      </p:sp>
      <p:sp>
        <p:nvSpPr>
          <p:cNvPr id="31747" name="Rectangle 3"/>
          <p:cNvSpPr>
            <a:spLocks noGrp="1" noChangeArrowheads="1"/>
          </p:cNvSpPr>
          <p:nvPr>
            <p:ph type="body" idx="1"/>
          </p:nvPr>
        </p:nvSpPr>
        <p:spPr>
          <a:xfrm>
            <a:off x="381000" y="2057400"/>
            <a:ext cx="8229600" cy="4525963"/>
          </a:xfrm>
        </p:spPr>
        <p:txBody>
          <a:bodyPr/>
          <a:lstStyle/>
          <a:p>
            <a:pPr eaLnBrk="1" hangingPunct="1">
              <a:buFontTx/>
              <a:buNone/>
            </a:pPr>
            <a:r>
              <a:rPr lang="en-US" altLang="en-US" sz="2800">
                <a:solidFill>
                  <a:srgbClr val="C6C6C6"/>
                </a:solidFill>
              </a:rPr>
              <a:t>Although one third of trailer owners felt they were</a:t>
            </a:r>
          </a:p>
          <a:p>
            <a:pPr eaLnBrk="1" hangingPunct="1">
              <a:buFontTx/>
              <a:buNone/>
            </a:pPr>
            <a:r>
              <a:rPr lang="en-US" altLang="en-US" sz="2800">
                <a:solidFill>
                  <a:srgbClr val="C6C6C6"/>
                </a:solidFill>
              </a:rPr>
              <a:t>very knowledgeable, nearly </a:t>
            </a:r>
            <a:r>
              <a:rPr lang="en-US" altLang="en-US" sz="2800" b="1" u="sng">
                <a:solidFill>
                  <a:srgbClr val="C6C6C6"/>
                </a:solidFill>
              </a:rPr>
              <a:t>63% felt they did not </a:t>
            </a:r>
          </a:p>
          <a:p>
            <a:pPr eaLnBrk="1" hangingPunct="1">
              <a:buFontTx/>
              <a:buNone/>
            </a:pPr>
            <a:r>
              <a:rPr lang="en-US" altLang="en-US" sz="2800" b="1" u="sng">
                <a:solidFill>
                  <a:srgbClr val="C6C6C6"/>
                </a:solidFill>
              </a:rPr>
              <a:t>need help</a:t>
            </a:r>
            <a:r>
              <a:rPr lang="en-US" altLang="en-US" sz="2800">
                <a:solidFill>
                  <a:srgbClr val="C6C6C6"/>
                </a:solidFill>
              </a:rPr>
              <a:t> or further information. This disconnect </a:t>
            </a:r>
          </a:p>
          <a:p>
            <a:pPr eaLnBrk="1" hangingPunct="1">
              <a:buFontTx/>
              <a:buNone/>
            </a:pPr>
            <a:r>
              <a:rPr lang="en-US" altLang="en-US" sz="2800">
                <a:solidFill>
                  <a:srgbClr val="C6C6C6"/>
                </a:solidFill>
              </a:rPr>
              <a:t>reveals a significant lack of understanding of the </a:t>
            </a:r>
          </a:p>
          <a:p>
            <a:pPr eaLnBrk="1" hangingPunct="1">
              <a:buFontTx/>
              <a:buNone/>
            </a:pPr>
            <a:r>
              <a:rPr lang="en-US" altLang="en-US" sz="2800">
                <a:solidFill>
                  <a:srgbClr val="C6C6C6"/>
                </a:solidFill>
              </a:rPr>
              <a:t>risks of towing a trailer.</a:t>
            </a:r>
          </a:p>
          <a:p>
            <a:pPr eaLnBrk="1" hangingPunct="1">
              <a:buFontTx/>
              <a:buNone/>
            </a:pPr>
            <a:endParaRPr lang="en-US" altLang="en-US" sz="2800">
              <a:solidFill>
                <a:srgbClr val="C6C6C6"/>
              </a:solidFill>
            </a:endParaRPr>
          </a:p>
          <a:p>
            <a:pPr eaLnBrk="1" hangingPunct="1">
              <a:buFontTx/>
              <a:buNone/>
            </a:pPr>
            <a:endParaRPr lang="en-US" altLang="en-US" sz="2800">
              <a:solidFill>
                <a:srgbClr val="C6C6C6"/>
              </a:solidFill>
            </a:endParaRPr>
          </a:p>
          <a:p>
            <a:pPr eaLnBrk="1" hangingPunct="1">
              <a:buFontTx/>
              <a:buNone/>
            </a:pPr>
            <a:endParaRPr lang="en-US" altLang="en-US" sz="2800">
              <a:solidFill>
                <a:srgbClr val="C6C6C6"/>
              </a:solidFill>
            </a:endParaRPr>
          </a:p>
          <a:p>
            <a:pPr eaLnBrk="1" hangingPunct="1">
              <a:buFontTx/>
              <a:buNone/>
            </a:pPr>
            <a:r>
              <a:rPr lang="en-US" altLang="en-US" sz="2000">
                <a:solidFill>
                  <a:srgbClr val="C6C6C6"/>
                </a:solidFill>
              </a:rPr>
              <a:t>Source: Master Lock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914400"/>
            <a:ext cx="8229600" cy="1143000"/>
          </a:xfrm>
        </p:spPr>
        <p:txBody>
          <a:bodyPr/>
          <a:lstStyle/>
          <a:p>
            <a:pPr eaLnBrk="1" hangingPunct="1"/>
            <a:r>
              <a:rPr lang="en-US" altLang="en-US" sz="4000" b="1">
                <a:solidFill>
                  <a:srgbClr val="C6C6C6"/>
                </a:solidFill>
              </a:rPr>
              <a:t>What Does This Mean?</a:t>
            </a:r>
          </a:p>
        </p:txBody>
      </p:sp>
      <p:sp>
        <p:nvSpPr>
          <p:cNvPr id="32771" name="Rectangle 3"/>
          <p:cNvSpPr>
            <a:spLocks noGrp="1" noChangeArrowheads="1"/>
          </p:cNvSpPr>
          <p:nvPr>
            <p:ph type="body" idx="1"/>
          </p:nvPr>
        </p:nvSpPr>
        <p:spPr>
          <a:xfrm>
            <a:off x="457200" y="2209800"/>
            <a:ext cx="8229600" cy="3916363"/>
          </a:xfrm>
        </p:spPr>
        <p:txBody>
          <a:bodyPr/>
          <a:lstStyle/>
          <a:p>
            <a:pPr eaLnBrk="1" hangingPunct="1">
              <a:lnSpc>
                <a:spcPct val="90000"/>
              </a:lnSpc>
            </a:pPr>
            <a:r>
              <a:rPr lang="en-US" altLang="en-US">
                <a:solidFill>
                  <a:srgbClr val="C6C6C6"/>
                </a:solidFill>
              </a:rPr>
              <a:t>Is it any surprise that those that tow trailers using a POV become the “experts” in an Emergency Service Organization? </a:t>
            </a:r>
          </a:p>
          <a:p>
            <a:pPr eaLnBrk="1" hangingPunct="1">
              <a:lnSpc>
                <a:spcPct val="90000"/>
              </a:lnSpc>
            </a:pPr>
            <a:r>
              <a:rPr lang="en-US" altLang="en-US">
                <a:solidFill>
                  <a:srgbClr val="C6C6C6"/>
                </a:solidFill>
              </a:rPr>
              <a:t>Emergency drivers take their past non-educated experience of driving in a controlled, non-emergent situation and apply it to an uncontrolled emergency driving situation.</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Training</a:t>
            </a:r>
          </a:p>
        </p:txBody>
      </p:sp>
      <p:sp>
        <p:nvSpPr>
          <p:cNvPr id="33795" name="Rectangle 3"/>
          <p:cNvSpPr>
            <a:spLocks noGrp="1" noChangeArrowheads="1"/>
          </p:cNvSpPr>
          <p:nvPr>
            <p:ph type="body" idx="1"/>
          </p:nvPr>
        </p:nvSpPr>
        <p:spPr>
          <a:xfrm>
            <a:off x="457200" y="1600200"/>
            <a:ext cx="8458200" cy="4876800"/>
          </a:xfrm>
        </p:spPr>
        <p:txBody>
          <a:bodyPr/>
          <a:lstStyle/>
          <a:p>
            <a:pPr eaLnBrk="1" hangingPunct="1">
              <a:lnSpc>
                <a:spcPct val="80000"/>
              </a:lnSpc>
              <a:buFontTx/>
              <a:buNone/>
            </a:pPr>
            <a:r>
              <a:rPr lang="en-US" altLang="en-US" sz="2800">
                <a:solidFill>
                  <a:srgbClr val="C6C6C6"/>
                </a:solidFill>
              </a:rPr>
              <a:t>Less than 40% of those who purchased trailers </a:t>
            </a:r>
          </a:p>
          <a:p>
            <a:pPr eaLnBrk="1" hangingPunct="1">
              <a:lnSpc>
                <a:spcPct val="80000"/>
              </a:lnSpc>
              <a:buFontTx/>
              <a:buNone/>
            </a:pPr>
            <a:r>
              <a:rPr lang="en-US" altLang="en-US" sz="2800">
                <a:solidFill>
                  <a:srgbClr val="C6C6C6"/>
                </a:solidFill>
              </a:rPr>
              <a:t>were educated in the key safety practices essential</a:t>
            </a:r>
          </a:p>
          <a:p>
            <a:pPr eaLnBrk="1" hangingPunct="1">
              <a:lnSpc>
                <a:spcPct val="80000"/>
              </a:lnSpc>
              <a:buFontTx/>
              <a:buNone/>
            </a:pPr>
            <a:r>
              <a:rPr lang="en-US" altLang="en-US" sz="2800">
                <a:solidFill>
                  <a:srgbClr val="C6C6C6"/>
                </a:solidFill>
              </a:rPr>
              <a:t>to safe operations of trailers. </a:t>
            </a:r>
          </a:p>
          <a:p>
            <a:pPr eaLnBrk="1" hangingPunct="1">
              <a:lnSpc>
                <a:spcPct val="80000"/>
              </a:lnSpc>
              <a:buFontTx/>
              <a:buNone/>
            </a:pPr>
            <a:endParaRPr lang="en-US" altLang="en-US" sz="2800">
              <a:solidFill>
                <a:srgbClr val="C6C6C6"/>
              </a:solidFill>
            </a:endParaRPr>
          </a:p>
          <a:p>
            <a:pPr eaLnBrk="1" hangingPunct="1">
              <a:lnSpc>
                <a:spcPct val="80000"/>
              </a:lnSpc>
            </a:pPr>
            <a:r>
              <a:rPr lang="en-US" altLang="en-US" sz="2400">
                <a:solidFill>
                  <a:srgbClr val="C6C6C6"/>
                </a:solidFill>
              </a:rPr>
              <a:t>Proper use of safety chains			57%</a:t>
            </a:r>
          </a:p>
          <a:p>
            <a:pPr eaLnBrk="1" hangingPunct="1">
              <a:lnSpc>
                <a:spcPct val="80000"/>
              </a:lnSpc>
            </a:pPr>
            <a:r>
              <a:rPr lang="en-US" altLang="en-US" sz="2400">
                <a:solidFill>
                  <a:srgbClr val="C6C6C6"/>
                </a:solidFill>
              </a:rPr>
              <a:t>Fastening the trailer to the hitch		55%</a:t>
            </a:r>
          </a:p>
          <a:p>
            <a:pPr eaLnBrk="1" hangingPunct="1">
              <a:lnSpc>
                <a:spcPct val="80000"/>
              </a:lnSpc>
            </a:pPr>
            <a:r>
              <a:rPr lang="en-US" altLang="en-US" sz="2400">
                <a:solidFill>
                  <a:srgbClr val="C6C6C6"/>
                </a:solidFill>
              </a:rPr>
              <a:t>Trailer/brake lights				49%</a:t>
            </a:r>
          </a:p>
          <a:p>
            <a:pPr eaLnBrk="1" hangingPunct="1">
              <a:lnSpc>
                <a:spcPct val="80000"/>
              </a:lnSpc>
            </a:pPr>
            <a:r>
              <a:rPr lang="en-US" altLang="en-US" sz="2400">
                <a:solidFill>
                  <a:srgbClr val="C6C6C6"/>
                </a:solidFill>
              </a:rPr>
              <a:t>Weight distribution				49%</a:t>
            </a:r>
          </a:p>
          <a:p>
            <a:pPr eaLnBrk="1" hangingPunct="1">
              <a:lnSpc>
                <a:spcPct val="80000"/>
              </a:lnSpc>
            </a:pPr>
            <a:r>
              <a:rPr lang="en-US" altLang="en-US" sz="2400">
                <a:solidFill>
                  <a:srgbClr val="C6C6C6"/>
                </a:solidFill>
              </a:rPr>
              <a:t>Securing cargo					47%</a:t>
            </a:r>
          </a:p>
          <a:p>
            <a:pPr eaLnBrk="1" hangingPunct="1">
              <a:lnSpc>
                <a:spcPct val="80000"/>
              </a:lnSpc>
            </a:pPr>
            <a:r>
              <a:rPr lang="en-US" altLang="en-US" sz="2400">
                <a:solidFill>
                  <a:srgbClr val="C6C6C6"/>
                </a:solidFill>
              </a:rPr>
              <a:t>Tire safety						46%</a:t>
            </a:r>
          </a:p>
          <a:p>
            <a:pPr eaLnBrk="1" hangingPunct="1">
              <a:lnSpc>
                <a:spcPct val="80000"/>
              </a:lnSpc>
              <a:buFontTx/>
              <a:buNone/>
            </a:pPr>
            <a:r>
              <a:rPr lang="en-US" altLang="en-US" sz="2400">
                <a:solidFill>
                  <a:srgbClr val="C6C6C6"/>
                </a:solidFill>
              </a:rPr>
              <a:t>							</a:t>
            </a:r>
          </a:p>
          <a:p>
            <a:pPr eaLnBrk="1" hangingPunct="1">
              <a:lnSpc>
                <a:spcPct val="80000"/>
              </a:lnSpc>
              <a:buFontTx/>
              <a:buNone/>
            </a:pPr>
            <a:r>
              <a:rPr lang="en-US" altLang="en-US" sz="2000">
                <a:solidFill>
                  <a:srgbClr val="C6C6C6"/>
                </a:solidFill>
              </a:rPr>
              <a:t>Source: Master Lock</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Measurement of Learning</a:t>
            </a:r>
          </a:p>
        </p:txBody>
      </p:sp>
      <p:sp>
        <p:nvSpPr>
          <p:cNvPr id="7171" name="Rectangle 3"/>
          <p:cNvSpPr>
            <a:spLocks noGrp="1" noChangeArrowheads="1"/>
          </p:cNvSpPr>
          <p:nvPr>
            <p:ph type="body" idx="1"/>
          </p:nvPr>
        </p:nvSpPr>
        <p:spPr>
          <a:xfrm>
            <a:off x="609600" y="2057400"/>
            <a:ext cx="8229600" cy="4525963"/>
          </a:xfrm>
        </p:spPr>
        <p:txBody>
          <a:bodyPr/>
          <a:lstStyle/>
          <a:p>
            <a:pPr marL="609600" indent="-609600" eaLnBrk="1" hangingPunct="1"/>
            <a:r>
              <a:rPr lang="en-US" altLang="en-US">
                <a:solidFill>
                  <a:srgbClr val="C6C6C6"/>
                </a:solidFill>
              </a:rPr>
              <a:t>Pre-Quiz</a:t>
            </a:r>
          </a:p>
          <a:p>
            <a:pPr marL="990600" lvl="1" indent="-533400" eaLnBrk="1" hangingPunct="1"/>
            <a:r>
              <a:rPr lang="en-US" altLang="en-US">
                <a:solidFill>
                  <a:srgbClr val="C6C6C6"/>
                </a:solidFill>
              </a:rPr>
              <a:t>Answers</a:t>
            </a:r>
          </a:p>
          <a:p>
            <a:pPr marL="1371600" lvl="2" indent="-457200" eaLnBrk="1" hangingPunct="1">
              <a:buFontTx/>
              <a:buAutoNum type="arabicParenR"/>
            </a:pPr>
            <a:r>
              <a:rPr lang="en-US" altLang="en-US">
                <a:solidFill>
                  <a:srgbClr val="C6C6C6"/>
                </a:solidFill>
              </a:rPr>
              <a:t>D </a:t>
            </a:r>
          </a:p>
          <a:p>
            <a:pPr marL="1371600" lvl="2" indent="-457200" eaLnBrk="1" hangingPunct="1">
              <a:buFontTx/>
              <a:buAutoNum type="arabicParenR"/>
            </a:pPr>
            <a:r>
              <a:rPr lang="en-US" altLang="en-US">
                <a:solidFill>
                  <a:srgbClr val="C6C6C6"/>
                </a:solidFill>
              </a:rPr>
              <a:t>A </a:t>
            </a:r>
          </a:p>
          <a:p>
            <a:pPr marL="1371600" lvl="2" indent="-457200" eaLnBrk="1" hangingPunct="1">
              <a:buFontTx/>
              <a:buNone/>
            </a:pPr>
            <a:r>
              <a:rPr lang="en-US" altLang="en-US">
                <a:solidFill>
                  <a:srgbClr val="C6C6C6"/>
                </a:solidFill>
              </a:rPr>
              <a:t>3)	C </a:t>
            </a:r>
          </a:p>
          <a:p>
            <a:pPr marL="1371600" lvl="2" indent="-457200" eaLnBrk="1" hangingPunct="1">
              <a:buFontTx/>
              <a:buNone/>
            </a:pPr>
            <a:r>
              <a:rPr lang="en-US" altLang="en-US">
                <a:solidFill>
                  <a:srgbClr val="C6C6C6"/>
                </a:solidFill>
              </a:rPr>
              <a:t>4)	D </a:t>
            </a:r>
          </a:p>
          <a:p>
            <a:pPr marL="1371600" lvl="2" indent="-457200" eaLnBrk="1" hangingPunct="1">
              <a:buFontTx/>
              <a:buNone/>
            </a:pPr>
            <a:r>
              <a:rPr lang="en-US" altLang="en-US">
                <a:solidFill>
                  <a:srgbClr val="C6C6C6"/>
                </a:solidFill>
              </a:rPr>
              <a:t>5)	A</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Training</a:t>
            </a:r>
            <a:r>
              <a:rPr lang="en-US" altLang="en-US">
                <a:solidFill>
                  <a:srgbClr val="C6C6C6"/>
                </a:solidFill>
              </a:rPr>
              <a:t> </a:t>
            </a:r>
            <a:r>
              <a:rPr lang="en-US" altLang="en-US" sz="2800" b="1">
                <a:solidFill>
                  <a:srgbClr val="C6C6C6"/>
                </a:solidFill>
              </a:rPr>
              <a:t>(Cont’d)</a:t>
            </a:r>
          </a:p>
        </p:txBody>
      </p:sp>
      <p:sp>
        <p:nvSpPr>
          <p:cNvPr id="34819" name="Rectangle 3"/>
          <p:cNvSpPr>
            <a:spLocks noGrp="1" noChangeArrowheads="1"/>
          </p:cNvSpPr>
          <p:nvPr>
            <p:ph type="body" idx="1"/>
          </p:nvPr>
        </p:nvSpPr>
        <p:spPr>
          <a:xfrm>
            <a:off x="228600" y="1905000"/>
            <a:ext cx="8686800" cy="4953000"/>
          </a:xfrm>
        </p:spPr>
        <p:txBody>
          <a:bodyPr/>
          <a:lstStyle/>
          <a:p>
            <a:pPr eaLnBrk="1" hangingPunct="1">
              <a:lnSpc>
                <a:spcPct val="90000"/>
              </a:lnSpc>
            </a:pPr>
            <a:r>
              <a:rPr lang="en-US" altLang="en-US" sz="2800">
                <a:solidFill>
                  <a:srgbClr val="C6C6C6"/>
                </a:solidFill>
              </a:rPr>
              <a:t>20% of all trailer owners received any instruction on proper towing and safety procedures.</a:t>
            </a:r>
          </a:p>
          <a:p>
            <a:pPr eaLnBrk="1" hangingPunct="1">
              <a:lnSpc>
                <a:spcPct val="90000"/>
              </a:lnSpc>
            </a:pPr>
            <a:r>
              <a:rPr lang="en-US" altLang="en-US" sz="2800">
                <a:solidFill>
                  <a:srgbClr val="C6C6C6"/>
                </a:solidFill>
              </a:rPr>
              <a:t>21% of owners have experienced a safety incident that included swaying, tire blowout or disconnect of trailer from the tow vehicle or loss of cargo.</a:t>
            </a:r>
          </a:p>
          <a:p>
            <a:pPr eaLnBrk="1" hangingPunct="1">
              <a:lnSpc>
                <a:spcPct val="90000"/>
              </a:lnSpc>
            </a:pPr>
            <a:r>
              <a:rPr lang="en-US" altLang="en-US" sz="2800">
                <a:solidFill>
                  <a:srgbClr val="C6C6C6"/>
                </a:solidFill>
              </a:rPr>
              <a:t>56% of the situations resulted in vehicle/trailer damage. </a:t>
            </a:r>
          </a:p>
          <a:p>
            <a:pPr eaLnBrk="1" hangingPunct="1">
              <a:lnSpc>
                <a:spcPct val="90000"/>
              </a:lnSpc>
            </a:pPr>
            <a:r>
              <a:rPr lang="en-US" altLang="en-US" sz="2800">
                <a:solidFill>
                  <a:srgbClr val="C6C6C6"/>
                </a:solidFill>
              </a:rPr>
              <a:t>11% resulted in injuries.</a:t>
            </a:r>
          </a:p>
          <a:p>
            <a:pPr eaLnBrk="1" hangingPunct="1">
              <a:lnSpc>
                <a:spcPct val="90000"/>
              </a:lnSpc>
              <a:buFontTx/>
              <a:buNone/>
            </a:pPr>
            <a:endParaRPr lang="en-US" altLang="en-US" sz="2800">
              <a:solidFill>
                <a:srgbClr val="C6C6C6"/>
              </a:solidFill>
            </a:endParaRPr>
          </a:p>
          <a:p>
            <a:pPr eaLnBrk="1" hangingPunct="1">
              <a:lnSpc>
                <a:spcPct val="90000"/>
              </a:lnSpc>
              <a:buFontTx/>
              <a:buNone/>
            </a:pPr>
            <a:endParaRPr lang="en-US" altLang="en-US" sz="1800">
              <a:solidFill>
                <a:srgbClr val="C6C6C6"/>
              </a:solidFill>
            </a:endParaRPr>
          </a:p>
          <a:p>
            <a:pPr eaLnBrk="1" hangingPunct="1">
              <a:lnSpc>
                <a:spcPct val="90000"/>
              </a:lnSpc>
              <a:buFontTx/>
              <a:buNone/>
            </a:pPr>
            <a:r>
              <a:rPr lang="en-US" altLang="en-US" sz="2000">
                <a:solidFill>
                  <a:srgbClr val="C6C6C6"/>
                </a:solidFill>
              </a:rPr>
              <a:t>Source: Master Lock</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295400"/>
            <a:ext cx="8229600" cy="1143000"/>
          </a:xfrm>
        </p:spPr>
        <p:txBody>
          <a:bodyPr/>
          <a:lstStyle/>
          <a:p>
            <a:pPr eaLnBrk="1" hangingPunct="1"/>
            <a:r>
              <a:rPr lang="en-US" altLang="en-US" sz="3600" b="1">
                <a:solidFill>
                  <a:srgbClr val="C6C6C6"/>
                </a:solidFill>
              </a:rPr>
              <a:t>Ultimately</a:t>
            </a:r>
          </a:p>
        </p:txBody>
      </p:sp>
      <p:sp>
        <p:nvSpPr>
          <p:cNvPr id="35843" name="Rectangle 3"/>
          <p:cNvSpPr>
            <a:spLocks noGrp="1" noChangeArrowheads="1"/>
          </p:cNvSpPr>
          <p:nvPr>
            <p:ph type="body" idx="1"/>
          </p:nvPr>
        </p:nvSpPr>
        <p:spPr/>
        <p:txBody>
          <a:bodyPr/>
          <a:lstStyle/>
          <a:p>
            <a:pPr algn="ctr" eaLnBrk="1" hangingPunct="1">
              <a:buFontTx/>
              <a:buNone/>
            </a:pPr>
            <a:endParaRPr lang="en-US" altLang="en-US" sz="4800"/>
          </a:p>
          <a:p>
            <a:pPr algn="ctr" eaLnBrk="1" hangingPunct="1">
              <a:buFontTx/>
              <a:buNone/>
            </a:pPr>
            <a:endParaRPr lang="en-US" altLang="en-US" sz="4800"/>
          </a:p>
          <a:p>
            <a:pPr algn="ctr" eaLnBrk="1" hangingPunct="1">
              <a:buFontTx/>
              <a:buNone/>
            </a:pPr>
            <a:r>
              <a:rPr lang="en-US" altLang="en-US" sz="3600" b="1">
                <a:solidFill>
                  <a:srgbClr val="C6C6C6"/>
                </a:solidFill>
              </a:rPr>
              <a:t>Will a crash occur?</a:t>
            </a:r>
            <a:r>
              <a:rPr lang="en-US" altLang="en-US" sz="3600" b="1"/>
              <a:t>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3400" y="990600"/>
            <a:ext cx="8229600" cy="1143000"/>
          </a:xfrm>
        </p:spPr>
        <p:txBody>
          <a:bodyPr/>
          <a:lstStyle/>
          <a:p>
            <a:pPr eaLnBrk="1" hangingPunct="1"/>
            <a:r>
              <a:rPr lang="en-US" altLang="en-US" sz="4000" b="1">
                <a:solidFill>
                  <a:srgbClr val="C6C6C6"/>
                </a:solidFill>
              </a:rPr>
              <a:t>Trailer Security</a:t>
            </a:r>
          </a:p>
        </p:txBody>
      </p:sp>
      <p:sp>
        <p:nvSpPr>
          <p:cNvPr id="36867" name="Rectangle 3"/>
          <p:cNvSpPr>
            <a:spLocks noGrp="1" noChangeArrowheads="1"/>
          </p:cNvSpPr>
          <p:nvPr>
            <p:ph type="body" idx="1"/>
          </p:nvPr>
        </p:nvSpPr>
        <p:spPr>
          <a:xfrm>
            <a:off x="457200" y="2514600"/>
            <a:ext cx="8229600" cy="3916363"/>
          </a:xfrm>
        </p:spPr>
        <p:txBody>
          <a:bodyPr/>
          <a:lstStyle/>
          <a:p>
            <a:pPr eaLnBrk="1" hangingPunct="1"/>
            <a:r>
              <a:rPr lang="en-US" altLang="en-US" sz="2800">
                <a:solidFill>
                  <a:srgbClr val="C6C6C6"/>
                </a:solidFill>
              </a:rPr>
              <a:t>How secure are trailers in general?</a:t>
            </a:r>
          </a:p>
          <a:p>
            <a:pPr eaLnBrk="1" hangingPunct="1"/>
            <a:r>
              <a:rPr lang="en-US" altLang="en-US" sz="2800">
                <a:solidFill>
                  <a:srgbClr val="C6C6C6"/>
                </a:solidFill>
              </a:rPr>
              <a:t>What is the cost of the equipment in a trailer?</a:t>
            </a:r>
          </a:p>
          <a:p>
            <a:pPr eaLnBrk="1" hangingPunct="1"/>
            <a:r>
              <a:rPr lang="en-US" altLang="en-US" sz="2800">
                <a:solidFill>
                  <a:srgbClr val="C6C6C6"/>
                </a:solidFill>
              </a:rPr>
              <a:t>What could someone steal from the trailer that could be of great value to them and a great loss to the organization?</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Introduction Summary</a:t>
            </a:r>
          </a:p>
        </p:txBody>
      </p:sp>
      <p:sp>
        <p:nvSpPr>
          <p:cNvPr id="37891" name="Rectangle 3"/>
          <p:cNvSpPr>
            <a:spLocks noGrp="1" noChangeArrowheads="1"/>
          </p:cNvSpPr>
          <p:nvPr>
            <p:ph type="body" idx="1"/>
          </p:nvPr>
        </p:nvSpPr>
        <p:spPr>
          <a:xfrm>
            <a:off x="457200" y="1828800"/>
            <a:ext cx="8229600" cy="4297363"/>
          </a:xfrm>
        </p:spPr>
        <p:txBody>
          <a:bodyPr/>
          <a:lstStyle/>
          <a:p>
            <a:pPr eaLnBrk="1" hangingPunct="1"/>
            <a:r>
              <a:rPr lang="en-US" altLang="en-US" sz="2800">
                <a:solidFill>
                  <a:srgbClr val="C6C6C6"/>
                </a:solidFill>
              </a:rPr>
              <a:t>Emergency service leaders must become more aware of the risks involved in developing and utilizing a trailer response program.</a:t>
            </a:r>
          </a:p>
          <a:p>
            <a:pPr eaLnBrk="1" hangingPunct="1"/>
            <a:r>
              <a:rPr lang="en-US" altLang="en-US" sz="2800">
                <a:solidFill>
                  <a:srgbClr val="C6C6C6"/>
                </a:solidFill>
              </a:rPr>
              <a:t>Leaders must insist on educating drivers and have them practice the techniques in proper operations and safety.</a:t>
            </a:r>
          </a:p>
          <a:p>
            <a:pPr eaLnBrk="1" hangingPunct="1"/>
            <a:r>
              <a:rPr lang="en-US" altLang="en-US" sz="2800">
                <a:solidFill>
                  <a:srgbClr val="C6C6C6"/>
                </a:solidFill>
              </a:rPr>
              <a:t>Leaders must continue to monitor the way drivers handle these units.</a:t>
            </a:r>
            <a:r>
              <a:rPr lang="en-US" altLang="en-US" sz="3600">
                <a:solidFill>
                  <a:srgbClr val="C6C6C6"/>
                </a:solidFill>
              </a:rPr>
              <a:t>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Chapter One – Trailers</a:t>
            </a:r>
          </a:p>
        </p:txBody>
      </p:sp>
      <p:sp>
        <p:nvSpPr>
          <p:cNvPr id="38915" name="Rectangle 3"/>
          <p:cNvSpPr>
            <a:spLocks noGrp="1" noChangeArrowheads="1"/>
          </p:cNvSpPr>
          <p:nvPr>
            <p:ph type="body" idx="1"/>
          </p:nvPr>
        </p:nvSpPr>
        <p:spPr>
          <a:xfrm>
            <a:off x="457200" y="2514600"/>
            <a:ext cx="8229600" cy="3200400"/>
          </a:xfrm>
        </p:spPr>
        <p:txBody>
          <a:bodyPr/>
          <a:lstStyle/>
          <a:p>
            <a:pPr eaLnBrk="1" hangingPunct="1"/>
            <a:r>
              <a:rPr lang="en-US" altLang="en-US">
                <a:solidFill>
                  <a:srgbClr val="C6C6C6"/>
                </a:solidFill>
              </a:rPr>
              <a:t>Why a trailer?</a:t>
            </a:r>
          </a:p>
          <a:p>
            <a:pPr eaLnBrk="1" hangingPunct="1"/>
            <a:r>
              <a:rPr lang="en-US" altLang="en-US">
                <a:solidFill>
                  <a:srgbClr val="C6C6C6"/>
                </a:solidFill>
              </a:rPr>
              <a:t>Trailer uses</a:t>
            </a:r>
          </a:p>
          <a:p>
            <a:pPr eaLnBrk="1" hangingPunct="1"/>
            <a:r>
              <a:rPr lang="en-US" altLang="en-US">
                <a:solidFill>
                  <a:srgbClr val="C6C6C6"/>
                </a:solidFill>
              </a:rPr>
              <a:t>Rules for loading a trailer</a:t>
            </a:r>
          </a:p>
          <a:p>
            <a:pPr eaLnBrk="1" hangingPunct="1"/>
            <a:r>
              <a:rPr lang="en-US" altLang="en-US">
                <a:solidFill>
                  <a:srgbClr val="C6C6C6"/>
                </a:solidFill>
              </a:rPr>
              <a:t>The loading process</a:t>
            </a:r>
          </a:p>
          <a:p>
            <a:pPr eaLnBrk="1" hangingPunct="1"/>
            <a:r>
              <a:rPr lang="en-US" altLang="en-US">
                <a:solidFill>
                  <a:srgbClr val="C6C6C6"/>
                </a:solidFill>
              </a:rPr>
              <a:t>Hooking-up the trailer</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The Trailer</a:t>
            </a:r>
          </a:p>
        </p:txBody>
      </p:sp>
      <p:sp>
        <p:nvSpPr>
          <p:cNvPr id="39939" name="Rectangle 3"/>
          <p:cNvSpPr>
            <a:spLocks noGrp="1" noChangeArrowheads="1"/>
          </p:cNvSpPr>
          <p:nvPr>
            <p:ph type="body" idx="1"/>
          </p:nvPr>
        </p:nvSpPr>
        <p:spPr>
          <a:xfrm>
            <a:off x="533400" y="1981200"/>
            <a:ext cx="8229600" cy="3429000"/>
          </a:xfrm>
        </p:spPr>
        <p:txBody>
          <a:bodyPr/>
          <a:lstStyle/>
          <a:p>
            <a:pPr eaLnBrk="1" hangingPunct="1">
              <a:lnSpc>
                <a:spcPct val="90000"/>
              </a:lnSpc>
            </a:pPr>
            <a:r>
              <a:rPr lang="en-US" altLang="en-US" sz="2800">
                <a:solidFill>
                  <a:srgbClr val="C6C6C6"/>
                </a:solidFill>
              </a:rPr>
              <a:t>While emergency services have used vehicles that pull another vehicle for decades (the tiller), the surge in smaller specialty trailers is a relatively new concept.</a:t>
            </a:r>
          </a:p>
          <a:p>
            <a:pPr eaLnBrk="1" hangingPunct="1">
              <a:lnSpc>
                <a:spcPct val="90000"/>
              </a:lnSpc>
            </a:pPr>
            <a:r>
              <a:rPr lang="en-US" altLang="en-US" sz="2800">
                <a:solidFill>
                  <a:srgbClr val="C6C6C6"/>
                </a:solidFill>
              </a:rPr>
              <a:t>NFPA 1901 Standard for Automotive Fire Apparatus </a:t>
            </a:r>
            <a:r>
              <a:rPr lang="en-US" altLang="en-US" sz="2400" b="1">
                <a:solidFill>
                  <a:srgbClr val="C6C6C6"/>
                </a:solidFill>
              </a:rPr>
              <a:t>–</a:t>
            </a:r>
            <a:r>
              <a:rPr lang="en-US" altLang="en-US" sz="2800">
                <a:solidFill>
                  <a:srgbClr val="C6C6C6"/>
                </a:solidFill>
              </a:rPr>
              <a:t> emergency service organizations will also have to consider the three classifications outlined in this document.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457200"/>
            <a:ext cx="8229600" cy="1143000"/>
          </a:xfrm>
        </p:spPr>
        <p:txBody>
          <a:bodyPr/>
          <a:lstStyle/>
          <a:p>
            <a:pPr eaLnBrk="1" hangingPunct="1"/>
            <a:r>
              <a:rPr lang="en-US" altLang="en-US" sz="4000" b="1">
                <a:solidFill>
                  <a:srgbClr val="C6C6C6"/>
                </a:solidFill>
              </a:rPr>
              <a:t>Types Of Trailers Used By ESO’s</a:t>
            </a:r>
          </a:p>
        </p:txBody>
      </p:sp>
      <p:sp>
        <p:nvSpPr>
          <p:cNvPr id="40963" name="Rectangle 3"/>
          <p:cNvSpPr>
            <a:spLocks noGrp="1" noChangeArrowheads="1"/>
          </p:cNvSpPr>
          <p:nvPr>
            <p:ph type="body" idx="1"/>
          </p:nvPr>
        </p:nvSpPr>
        <p:spPr>
          <a:xfrm>
            <a:off x="533400" y="1524000"/>
            <a:ext cx="3733800" cy="4953000"/>
          </a:xfrm>
        </p:spPr>
        <p:txBody>
          <a:bodyPr/>
          <a:lstStyle/>
          <a:p>
            <a:pPr eaLnBrk="1" hangingPunct="1">
              <a:lnSpc>
                <a:spcPct val="90000"/>
              </a:lnSpc>
            </a:pPr>
            <a:r>
              <a:rPr lang="en-US" altLang="en-US" sz="2800">
                <a:solidFill>
                  <a:srgbClr val="C6C6C6"/>
                </a:solidFill>
              </a:rPr>
              <a:t>Smoke houses</a:t>
            </a:r>
          </a:p>
          <a:p>
            <a:pPr eaLnBrk="1" hangingPunct="1">
              <a:lnSpc>
                <a:spcPct val="90000"/>
              </a:lnSpc>
            </a:pPr>
            <a:r>
              <a:rPr lang="en-US" altLang="en-US" sz="2800">
                <a:solidFill>
                  <a:srgbClr val="C6C6C6"/>
                </a:solidFill>
              </a:rPr>
              <a:t>Boats</a:t>
            </a:r>
          </a:p>
          <a:p>
            <a:pPr eaLnBrk="1" hangingPunct="1">
              <a:lnSpc>
                <a:spcPct val="90000"/>
              </a:lnSpc>
            </a:pPr>
            <a:r>
              <a:rPr lang="en-US" altLang="en-US" sz="2800">
                <a:solidFill>
                  <a:srgbClr val="C6C6C6"/>
                </a:solidFill>
              </a:rPr>
              <a:t>All-terrain vehicles (ATVs)</a:t>
            </a:r>
          </a:p>
          <a:p>
            <a:pPr eaLnBrk="1" hangingPunct="1">
              <a:lnSpc>
                <a:spcPct val="90000"/>
              </a:lnSpc>
            </a:pPr>
            <a:r>
              <a:rPr lang="en-US" altLang="en-US" sz="2800">
                <a:solidFill>
                  <a:srgbClr val="C6C6C6"/>
                </a:solidFill>
              </a:rPr>
              <a:t>Hazardous materials response equipment</a:t>
            </a:r>
          </a:p>
          <a:p>
            <a:pPr eaLnBrk="1" hangingPunct="1">
              <a:lnSpc>
                <a:spcPct val="90000"/>
              </a:lnSpc>
            </a:pPr>
            <a:r>
              <a:rPr lang="en-US" altLang="en-US" sz="2800">
                <a:solidFill>
                  <a:srgbClr val="C6C6C6"/>
                </a:solidFill>
              </a:rPr>
              <a:t>High angle rescue</a:t>
            </a:r>
          </a:p>
          <a:p>
            <a:pPr eaLnBrk="1" hangingPunct="1">
              <a:lnSpc>
                <a:spcPct val="90000"/>
              </a:lnSpc>
            </a:pPr>
            <a:r>
              <a:rPr lang="en-US" altLang="en-US" sz="2800">
                <a:solidFill>
                  <a:srgbClr val="C6C6C6"/>
                </a:solidFill>
              </a:rPr>
              <a:t>Collapse equipment and trench rescue</a:t>
            </a:r>
          </a:p>
          <a:p>
            <a:pPr eaLnBrk="1" hangingPunct="1">
              <a:lnSpc>
                <a:spcPct val="90000"/>
              </a:lnSpc>
            </a:pPr>
            <a:r>
              <a:rPr lang="en-US" altLang="en-US" sz="2800">
                <a:solidFill>
                  <a:srgbClr val="C6C6C6"/>
                </a:solidFill>
              </a:rPr>
              <a:t>Traffic signage</a:t>
            </a:r>
          </a:p>
        </p:txBody>
      </p:sp>
      <p:sp>
        <p:nvSpPr>
          <p:cNvPr id="40964" name="Rectangle 4"/>
          <p:cNvSpPr>
            <a:spLocks noChangeArrowheads="1"/>
          </p:cNvSpPr>
          <p:nvPr/>
        </p:nvSpPr>
        <p:spPr bwMode="auto">
          <a:xfrm>
            <a:off x="4800600" y="1295400"/>
            <a:ext cx="396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spcBef>
                <a:spcPct val="20000"/>
              </a:spcBef>
              <a:buFontTx/>
              <a:buChar char="•"/>
            </a:pPr>
            <a:r>
              <a:rPr lang="en-US" altLang="en-US" sz="2800" b="0">
                <a:solidFill>
                  <a:srgbClr val="C6C6C6"/>
                </a:solidFill>
              </a:rPr>
              <a:t>Foam delivery</a:t>
            </a:r>
          </a:p>
          <a:p>
            <a:pPr eaLnBrk="1" hangingPunct="1">
              <a:lnSpc>
                <a:spcPct val="80000"/>
              </a:lnSpc>
              <a:spcBef>
                <a:spcPct val="20000"/>
              </a:spcBef>
              <a:buFontTx/>
              <a:buChar char="•"/>
            </a:pPr>
            <a:r>
              <a:rPr lang="en-US" altLang="en-US" sz="2800" b="0">
                <a:solidFill>
                  <a:srgbClr val="C6C6C6"/>
                </a:solidFill>
              </a:rPr>
              <a:t>Canteen services</a:t>
            </a:r>
          </a:p>
          <a:p>
            <a:pPr eaLnBrk="1" hangingPunct="1">
              <a:lnSpc>
                <a:spcPct val="80000"/>
              </a:lnSpc>
              <a:spcBef>
                <a:spcPct val="20000"/>
              </a:spcBef>
              <a:buFontTx/>
              <a:buChar char="•"/>
            </a:pPr>
            <a:r>
              <a:rPr lang="en-US" altLang="en-US" sz="2800" b="0">
                <a:solidFill>
                  <a:srgbClr val="C6C6C6"/>
                </a:solidFill>
              </a:rPr>
              <a:t>Breathing Air tanks and compression equipment</a:t>
            </a:r>
          </a:p>
          <a:p>
            <a:pPr eaLnBrk="1" hangingPunct="1">
              <a:lnSpc>
                <a:spcPct val="80000"/>
              </a:lnSpc>
              <a:spcBef>
                <a:spcPct val="20000"/>
              </a:spcBef>
              <a:buFontTx/>
              <a:buChar char="•"/>
            </a:pPr>
            <a:r>
              <a:rPr lang="en-US" altLang="en-US" sz="2800" b="0">
                <a:solidFill>
                  <a:srgbClr val="C6C6C6"/>
                </a:solidFill>
              </a:rPr>
              <a:t>Heavy construction</a:t>
            </a:r>
          </a:p>
          <a:p>
            <a:pPr eaLnBrk="1" hangingPunct="1">
              <a:lnSpc>
                <a:spcPct val="80000"/>
              </a:lnSpc>
              <a:spcBef>
                <a:spcPct val="20000"/>
              </a:spcBef>
              <a:buFontTx/>
              <a:buChar char="•"/>
            </a:pPr>
            <a:r>
              <a:rPr lang="en-US" altLang="en-US" sz="2800" b="0">
                <a:solidFill>
                  <a:srgbClr val="C6C6C6"/>
                </a:solidFill>
              </a:rPr>
              <a:t>Command centers</a:t>
            </a:r>
          </a:p>
          <a:p>
            <a:pPr eaLnBrk="1" hangingPunct="1">
              <a:lnSpc>
                <a:spcPct val="80000"/>
              </a:lnSpc>
              <a:spcBef>
                <a:spcPct val="20000"/>
              </a:spcBef>
              <a:buFontTx/>
              <a:buChar char="•"/>
            </a:pPr>
            <a:r>
              <a:rPr lang="en-US" altLang="en-US" sz="2800" b="0">
                <a:solidFill>
                  <a:srgbClr val="C6C6C6"/>
                </a:solidFill>
              </a:rPr>
              <a:t>Mass casualty support</a:t>
            </a:r>
          </a:p>
          <a:p>
            <a:pPr eaLnBrk="1" hangingPunct="1">
              <a:lnSpc>
                <a:spcPct val="80000"/>
              </a:lnSpc>
              <a:spcBef>
                <a:spcPct val="20000"/>
              </a:spcBef>
              <a:buFontTx/>
              <a:buChar char="•"/>
            </a:pPr>
            <a:r>
              <a:rPr lang="en-US" altLang="en-US" sz="2800" b="0">
                <a:solidFill>
                  <a:srgbClr val="C6C6C6"/>
                </a:solidFill>
              </a:rPr>
              <a:t>Fire wagons</a:t>
            </a:r>
          </a:p>
          <a:p>
            <a:pPr eaLnBrk="1" hangingPunct="1">
              <a:lnSpc>
                <a:spcPct val="80000"/>
              </a:lnSpc>
              <a:spcBef>
                <a:spcPct val="20000"/>
              </a:spcBef>
              <a:buFontTx/>
              <a:buChar char="•"/>
            </a:pPr>
            <a:r>
              <a:rPr lang="en-US" altLang="en-US" sz="2800" b="0">
                <a:solidFill>
                  <a:srgbClr val="C6C6C6"/>
                </a:solidFill>
              </a:rPr>
              <a:t>Fire investigation</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762000"/>
            <a:ext cx="8229600" cy="1143000"/>
          </a:xfrm>
        </p:spPr>
        <p:txBody>
          <a:bodyPr/>
          <a:lstStyle/>
          <a:p>
            <a:pPr eaLnBrk="1" hangingPunct="1"/>
            <a:r>
              <a:rPr lang="en-US" altLang="en-US" sz="3200">
                <a:solidFill>
                  <a:srgbClr val="C6C6C6"/>
                </a:solidFill>
              </a:rPr>
              <a:t>NFPAs 1901 Standard for Automotive Fire Apparatus</a:t>
            </a:r>
          </a:p>
        </p:txBody>
      </p:sp>
      <p:sp>
        <p:nvSpPr>
          <p:cNvPr id="41987" name="Rectangle 3"/>
          <p:cNvSpPr>
            <a:spLocks noGrp="1" noChangeArrowheads="1"/>
          </p:cNvSpPr>
          <p:nvPr>
            <p:ph type="body" idx="1"/>
          </p:nvPr>
        </p:nvSpPr>
        <p:spPr>
          <a:xfrm>
            <a:off x="457200" y="2133600"/>
            <a:ext cx="8229600" cy="3733800"/>
          </a:xfrm>
        </p:spPr>
        <p:txBody>
          <a:bodyPr/>
          <a:lstStyle/>
          <a:p>
            <a:pPr eaLnBrk="1" hangingPunct="1">
              <a:lnSpc>
                <a:spcPct val="80000"/>
              </a:lnSpc>
            </a:pPr>
            <a:r>
              <a:rPr lang="en-US" altLang="en-US" sz="2800">
                <a:solidFill>
                  <a:srgbClr val="C6C6C6"/>
                </a:solidFill>
              </a:rPr>
              <a:t>Three classifications</a:t>
            </a:r>
          </a:p>
          <a:p>
            <a:pPr lvl="1" eaLnBrk="1" hangingPunct="1">
              <a:lnSpc>
                <a:spcPct val="80000"/>
              </a:lnSpc>
            </a:pPr>
            <a:r>
              <a:rPr lang="en-US" altLang="en-US" sz="2400">
                <a:solidFill>
                  <a:srgbClr val="C6C6C6"/>
                </a:solidFill>
              </a:rPr>
              <a:t>Type I </a:t>
            </a:r>
            <a:r>
              <a:rPr lang="en-US" altLang="en-US" sz="2400">
                <a:solidFill>
                  <a:srgbClr val="C6C6C6"/>
                </a:solidFill>
                <a:cs typeface="Arial" pitchFamily="34" charset="0"/>
              </a:rPr>
              <a:t>→ Trailers designed to remain connected to their tow vehicle and are dependent on the tow vehicle to provide power.</a:t>
            </a:r>
          </a:p>
          <a:p>
            <a:pPr lvl="1" eaLnBrk="1" hangingPunct="1">
              <a:lnSpc>
                <a:spcPct val="80000"/>
              </a:lnSpc>
            </a:pPr>
            <a:r>
              <a:rPr lang="en-US" altLang="en-US" sz="2400">
                <a:solidFill>
                  <a:srgbClr val="C6C6C6"/>
                </a:solidFill>
                <a:cs typeface="Arial" pitchFamily="34" charset="0"/>
              </a:rPr>
              <a:t>Type II → Trailers designed to allow separation from the tow vehicle and are not dependent on the tow vehicle for power</a:t>
            </a:r>
          </a:p>
          <a:p>
            <a:pPr lvl="1" eaLnBrk="1" hangingPunct="1">
              <a:lnSpc>
                <a:spcPct val="80000"/>
              </a:lnSpc>
            </a:pPr>
            <a:r>
              <a:rPr lang="en-US" altLang="en-US" sz="2400">
                <a:solidFill>
                  <a:srgbClr val="C6C6C6"/>
                </a:solidFill>
                <a:cs typeface="Arial" pitchFamily="34" charset="0"/>
              </a:rPr>
              <a:t>Type III → Open trailer designed to transport vehicles, equipment or containers that will be removed from the trailer after arrival that will not block the right-of-way during the incident.</a:t>
            </a:r>
          </a:p>
          <a:p>
            <a:pPr lvl="1" eaLnBrk="1" hangingPunct="1">
              <a:lnSpc>
                <a:spcPct val="80000"/>
              </a:lnSpc>
            </a:pPr>
            <a:endParaRPr lang="en-US" altLang="en-US" sz="2400">
              <a:solidFill>
                <a:srgbClr val="C6C6C6"/>
              </a:solidFill>
              <a:cs typeface="Arial" pitchFamily="34" charset="0"/>
            </a:endParaRPr>
          </a:p>
          <a:p>
            <a:pPr lvl="1" eaLnBrk="1" hangingPunct="1">
              <a:lnSpc>
                <a:spcPct val="80000"/>
              </a:lnSpc>
            </a:pPr>
            <a:endParaRPr lang="en-US" altLang="en-US" sz="240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066800"/>
            <a:ext cx="8229600" cy="1143000"/>
          </a:xfrm>
        </p:spPr>
        <p:txBody>
          <a:bodyPr/>
          <a:lstStyle/>
          <a:p>
            <a:pPr eaLnBrk="1" hangingPunct="1"/>
            <a:r>
              <a:rPr lang="en-US" altLang="en-US" sz="4000" b="1">
                <a:solidFill>
                  <a:srgbClr val="C6C6C6"/>
                </a:solidFill>
              </a:rPr>
              <a:t>Trailer information</a:t>
            </a:r>
          </a:p>
        </p:txBody>
      </p:sp>
      <p:sp>
        <p:nvSpPr>
          <p:cNvPr id="43011" name="Rectangle 3"/>
          <p:cNvSpPr>
            <a:spLocks noGrp="1" noChangeArrowheads="1"/>
          </p:cNvSpPr>
          <p:nvPr>
            <p:ph type="body" idx="1"/>
          </p:nvPr>
        </p:nvSpPr>
        <p:spPr>
          <a:xfrm>
            <a:off x="457200" y="2514600"/>
            <a:ext cx="8229600" cy="2971800"/>
          </a:xfrm>
        </p:spPr>
        <p:txBody>
          <a:bodyPr/>
          <a:lstStyle/>
          <a:p>
            <a:pPr eaLnBrk="1" hangingPunct="1"/>
            <a:r>
              <a:rPr lang="en-US" altLang="en-US" sz="2800" b="1">
                <a:solidFill>
                  <a:srgbClr val="C6C6C6"/>
                </a:solidFill>
              </a:rPr>
              <a:t>Rules For Loading</a:t>
            </a:r>
          </a:p>
          <a:p>
            <a:pPr eaLnBrk="1" hangingPunct="1"/>
            <a:r>
              <a:rPr lang="en-US" altLang="en-US" sz="2800" b="1">
                <a:solidFill>
                  <a:srgbClr val="C6C6C6"/>
                </a:solidFill>
              </a:rPr>
              <a:t>Driver awareness items for The Trailer</a:t>
            </a:r>
          </a:p>
          <a:p>
            <a:pPr eaLnBrk="1" hangingPunct="1"/>
            <a:r>
              <a:rPr lang="en-US" altLang="en-US" sz="2800" b="1">
                <a:solidFill>
                  <a:srgbClr val="C6C6C6"/>
                </a:solidFill>
              </a:rPr>
              <a:t>The Process</a:t>
            </a:r>
          </a:p>
          <a:p>
            <a:pPr eaLnBrk="1" hangingPunct="1"/>
            <a:r>
              <a:rPr lang="en-US" altLang="en-US" sz="2800" b="1">
                <a:solidFill>
                  <a:srgbClr val="C6C6C6"/>
                </a:solidFill>
              </a:rPr>
              <a:t>Trailer Hook-Up</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914400"/>
            <a:ext cx="8229600" cy="1143000"/>
          </a:xfrm>
        </p:spPr>
        <p:txBody>
          <a:bodyPr/>
          <a:lstStyle/>
          <a:p>
            <a:pPr eaLnBrk="1" hangingPunct="1"/>
            <a:r>
              <a:rPr lang="en-US" altLang="en-US" sz="4000" b="1">
                <a:solidFill>
                  <a:srgbClr val="C6C6C6"/>
                </a:solidFill>
              </a:rPr>
              <a:t>Rules For Loading</a:t>
            </a:r>
          </a:p>
        </p:txBody>
      </p:sp>
      <p:sp>
        <p:nvSpPr>
          <p:cNvPr id="44035" name="Rectangle 3"/>
          <p:cNvSpPr>
            <a:spLocks noGrp="1" noChangeArrowheads="1"/>
          </p:cNvSpPr>
          <p:nvPr>
            <p:ph type="body" idx="1"/>
          </p:nvPr>
        </p:nvSpPr>
        <p:spPr>
          <a:xfrm>
            <a:off x="457200" y="2514600"/>
            <a:ext cx="8229600" cy="3611563"/>
          </a:xfrm>
        </p:spPr>
        <p:txBody>
          <a:bodyPr/>
          <a:lstStyle/>
          <a:p>
            <a:pPr algn="ctr" eaLnBrk="1" hangingPunct="1">
              <a:buFontTx/>
              <a:buNone/>
            </a:pPr>
            <a:r>
              <a:rPr lang="en-US" altLang="en-US" sz="5400">
                <a:solidFill>
                  <a:srgbClr val="C6C6C6"/>
                </a:solidFill>
              </a:rPr>
              <a:t>The rules for loading MUST </a:t>
            </a:r>
            <a:r>
              <a:rPr lang="en-US" altLang="en-US" sz="5400" u="sng">
                <a:solidFill>
                  <a:srgbClr val="C6C6C6"/>
                </a:solidFill>
              </a:rPr>
              <a:t>never</a:t>
            </a:r>
            <a:r>
              <a:rPr lang="en-US" altLang="en-US" sz="5400">
                <a:solidFill>
                  <a:srgbClr val="C6C6C6"/>
                </a:solidFill>
              </a:rPr>
              <a:t> be broken.</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685800"/>
            <a:ext cx="8229600" cy="1143000"/>
          </a:xfrm>
        </p:spPr>
        <p:txBody>
          <a:bodyPr/>
          <a:lstStyle/>
          <a:p>
            <a:pPr eaLnBrk="1" hangingPunct="1"/>
            <a:r>
              <a:rPr lang="en-US" altLang="en-US" sz="4000" b="1">
                <a:solidFill>
                  <a:srgbClr val="C6C6C6"/>
                </a:solidFill>
              </a:rPr>
              <a:t>Course Goal</a:t>
            </a:r>
            <a:r>
              <a:rPr lang="en-US" altLang="en-US" b="1">
                <a:solidFill>
                  <a:schemeClr val="bg1"/>
                </a:solidFill>
              </a:rPr>
              <a:t> </a:t>
            </a:r>
          </a:p>
        </p:txBody>
      </p:sp>
      <p:sp>
        <p:nvSpPr>
          <p:cNvPr id="8195" name="Rectangle 3"/>
          <p:cNvSpPr>
            <a:spLocks noGrp="1" noChangeArrowheads="1"/>
          </p:cNvSpPr>
          <p:nvPr>
            <p:ph type="body" idx="1"/>
          </p:nvPr>
        </p:nvSpPr>
        <p:spPr>
          <a:xfrm>
            <a:off x="457200" y="2408238"/>
            <a:ext cx="8229600" cy="2925762"/>
          </a:xfrm>
        </p:spPr>
        <p:txBody>
          <a:bodyPr/>
          <a:lstStyle/>
          <a:p>
            <a:pPr eaLnBrk="1" hangingPunct="1">
              <a:buFontTx/>
              <a:buNone/>
            </a:pPr>
            <a:r>
              <a:rPr lang="en-US" altLang="en-US">
                <a:solidFill>
                  <a:srgbClr val="C6C6C6"/>
                </a:solidFill>
              </a:rPr>
              <a:t>Provide classroom and field experience so</a:t>
            </a:r>
          </a:p>
          <a:p>
            <a:pPr eaLnBrk="1" hangingPunct="1">
              <a:buFontTx/>
              <a:buNone/>
            </a:pPr>
            <a:r>
              <a:rPr lang="en-US" altLang="en-US">
                <a:solidFill>
                  <a:srgbClr val="C6C6C6"/>
                </a:solidFill>
              </a:rPr>
              <a:t>participants have a better understanding of </a:t>
            </a:r>
          </a:p>
          <a:p>
            <a:pPr eaLnBrk="1" hangingPunct="1">
              <a:buFontTx/>
              <a:buNone/>
            </a:pPr>
            <a:r>
              <a:rPr lang="en-US" altLang="en-US">
                <a:solidFill>
                  <a:srgbClr val="C6C6C6"/>
                </a:solidFill>
              </a:rPr>
              <a:t>trailer operations and are able to apply </a:t>
            </a:r>
          </a:p>
          <a:p>
            <a:pPr eaLnBrk="1" hangingPunct="1">
              <a:buFontTx/>
              <a:buNone/>
            </a:pPr>
            <a:r>
              <a:rPr lang="en-US" altLang="en-US">
                <a:solidFill>
                  <a:srgbClr val="C6C6C6"/>
                </a:solidFill>
              </a:rPr>
              <a:t>gained knowledge in an emergent situations.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Rules For Loading</a:t>
            </a:r>
          </a:p>
        </p:txBody>
      </p:sp>
      <p:sp>
        <p:nvSpPr>
          <p:cNvPr id="45059" name="Rectangle 3"/>
          <p:cNvSpPr>
            <a:spLocks noGrp="1" noChangeArrowheads="1"/>
          </p:cNvSpPr>
          <p:nvPr>
            <p:ph type="body" idx="1"/>
          </p:nvPr>
        </p:nvSpPr>
        <p:spPr>
          <a:xfrm>
            <a:off x="457200" y="1981200"/>
            <a:ext cx="8229600" cy="3962400"/>
          </a:xfrm>
        </p:spPr>
        <p:txBody>
          <a:bodyPr/>
          <a:lstStyle/>
          <a:p>
            <a:pPr eaLnBrk="1" hangingPunct="1"/>
            <a:r>
              <a:rPr lang="en-US" altLang="en-US" sz="2800">
                <a:solidFill>
                  <a:srgbClr val="C6C6C6"/>
                </a:solidFill>
              </a:rPr>
              <a:t>Front to back (horizontally)</a:t>
            </a:r>
          </a:p>
          <a:p>
            <a:pPr lvl="1" eaLnBrk="1" hangingPunct="1"/>
            <a:r>
              <a:rPr lang="en-US" altLang="en-US">
                <a:solidFill>
                  <a:srgbClr val="C6C6C6"/>
                </a:solidFill>
              </a:rPr>
              <a:t> 60% in front; 40% behind axle</a:t>
            </a:r>
          </a:p>
          <a:p>
            <a:pPr lvl="1" eaLnBrk="1" hangingPunct="1"/>
            <a:r>
              <a:rPr lang="en-US" altLang="en-US">
                <a:solidFill>
                  <a:srgbClr val="C6C6C6"/>
                </a:solidFill>
              </a:rPr>
              <a:t> Tongue weight is 10-15% gross trailer weight</a:t>
            </a:r>
          </a:p>
          <a:p>
            <a:pPr eaLnBrk="1" hangingPunct="1"/>
            <a:r>
              <a:rPr lang="en-US" altLang="en-US" sz="2800">
                <a:solidFill>
                  <a:srgbClr val="C6C6C6"/>
                </a:solidFill>
              </a:rPr>
              <a:t>Vertically </a:t>
            </a:r>
          </a:p>
          <a:p>
            <a:pPr lvl="1" eaLnBrk="1" hangingPunct="1"/>
            <a:r>
              <a:rPr lang="en-US" altLang="en-US">
                <a:solidFill>
                  <a:srgbClr val="C6C6C6"/>
                </a:solidFill>
              </a:rPr>
              <a:t> Heaviest equipment near floor over axle</a:t>
            </a:r>
          </a:p>
          <a:p>
            <a:pPr eaLnBrk="1" hangingPunct="1"/>
            <a:r>
              <a:rPr lang="en-US" altLang="en-US" sz="2800">
                <a:solidFill>
                  <a:srgbClr val="C6C6C6"/>
                </a:solidFill>
              </a:rPr>
              <a:t>Left to right </a:t>
            </a:r>
          </a:p>
          <a:p>
            <a:pPr lvl="1" eaLnBrk="1" hangingPunct="1"/>
            <a:r>
              <a:rPr lang="en-US" altLang="en-US">
                <a:solidFill>
                  <a:srgbClr val="C6C6C6"/>
                </a:solidFill>
              </a:rPr>
              <a:t> Trailer should sit level</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990600"/>
            <a:ext cx="8229600" cy="1143000"/>
          </a:xfrm>
        </p:spPr>
        <p:txBody>
          <a:bodyPr/>
          <a:lstStyle/>
          <a:p>
            <a:pPr eaLnBrk="1" hangingPunct="1"/>
            <a:r>
              <a:rPr lang="en-US" altLang="en-US" sz="4000" b="1">
                <a:solidFill>
                  <a:srgbClr val="C6C6C6"/>
                </a:solidFill>
              </a:rPr>
              <a:t>Driver awareness items for </a:t>
            </a:r>
            <a:br>
              <a:rPr lang="en-US" altLang="en-US" sz="4000" b="1">
                <a:solidFill>
                  <a:srgbClr val="C6C6C6"/>
                </a:solidFill>
              </a:rPr>
            </a:br>
            <a:r>
              <a:rPr lang="en-US" altLang="en-US" sz="4000" b="1">
                <a:solidFill>
                  <a:srgbClr val="C6C6C6"/>
                </a:solidFill>
              </a:rPr>
              <a:t>The Trailer</a:t>
            </a:r>
          </a:p>
        </p:txBody>
      </p:sp>
      <p:sp>
        <p:nvSpPr>
          <p:cNvPr id="46083" name="Rectangle 3"/>
          <p:cNvSpPr>
            <a:spLocks noGrp="1" noChangeArrowheads="1"/>
          </p:cNvSpPr>
          <p:nvPr>
            <p:ph type="body" idx="1"/>
          </p:nvPr>
        </p:nvSpPr>
        <p:spPr>
          <a:xfrm>
            <a:off x="304800" y="2438400"/>
            <a:ext cx="8382000" cy="3048000"/>
          </a:xfrm>
        </p:spPr>
        <p:txBody>
          <a:bodyPr/>
          <a:lstStyle/>
          <a:p>
            <a:pPr marL="609600" indent="-609600" eaLnBrk="1" hangingPunct="1"/>
            <a:r>
              <a:rPr lang="en-US" altLang="en-US">
                <a:solidFill>
                  <a:srgbClr val="C6C6C6"/>
                </a:solidFill>
              </a:rPr>
              <a:t>Use of spotter is essential</a:t>
            </a:r>
          </a:p>
          <a:p>
            <a:pPr marL="609600" indent="-609600" eaLnBrk="1" hangingPunct="1"/>
            <a:r>
              <a:rPr lang="en-US" altLang="en-US">
                <a:solidFill>
                  <a:srgbClr val="C6C6C6"/>
                </a:solidFill>
              </a:rPr>
              <a:t>Driver should perform the hook-up</a:t>
            </a:r>
          </a:p>
          <a:p>
            <a:pPr marL="609600" indent="-609600" eaLnBrk="1" hangingPunct="1"/>
            <a:r>
              <a:rPr lang="en-US" altLang="en-US">
                <a:solidFill>
                  <a:srgbClr val="C6C6C6"/>
                </a:solidFill>
              </a:rPr>
              <a:t>Second set of hands and eyes can double check the hook-up and spot for backing</a:t>
            </a:r>
          </a:p>
          <a:p>
            <a:pPr marL="609600" indent="-609600" eaLnBrk="1" hangingPunct="1"/>
            <a:r>
              <a:rPr lang="en-US" altLang="en-US">
                <a:solidFill>
                  <a:srgbClr val="C6C6C6"/>
                </a:solidFill>
              </a:rPr>
              <a:t>Each trailer will have nuances to consider</a:t>
            </a:r>
          </a:p>
          <a:p>
            <a:pPr marL="609600" indent="-609600" eaLnBrk="1" hangingPunct="1"/>
            <a:endParaRPr lang="en-US" altLang="en-US">
              <a:solidFill>
                <a:srgbClr val="C6C6C6"/>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The Process</a:t>
            </a:r>
          </a:p>
        </p:txBody>
      </p:sp>
      <p:sp>
        <p:nvSpPr>
          <p:cNvPr id="47107" name="Rectangle 3"/>
          <p:cNvSpPr>
            <a:spLocks noGrp="1" noChangeArrowheads="1"/>
          </p:cNvSpPr>
          <p:nvPr>
            <p:ph type="body" idx="1"/>
          </p:nvPr>
        </p:nvSpPr>
        <p:spPr>
          <a:xfrm>
            <a:off x="304800" y="1600200"/>
            <a:ext cx="8839200" cy="4495800"/>
          </a:xfrm>
        </p:spPr>
        <p:txBody>
          <a:bodyPr/>
          <a:lstStyle/>
          <a:p>
            <a:pPr eaLnBrk="1" hangingPunct="1">
              <a:lnSpc>
                <a:spcPct val="90000"/>
              </a:lnSpc>
            </a:pPr>
            <a:r>
              <a:rPr lang="en-US" altLang="en-US" sz="2800">
                <a:solidFill>
                  <a:srgbClr val="C6C6C6"/>
                </a:solidFill>
              </a:rPr>
              <a:t>Generally:</a:t>
            </a:r>
          </a:p>
          <a:p>
            <a:pPr lvl="1" eaLnBrk="1" hangingPunct="1">
              <a:lnSpc>
                <a:spcPct val="90000"/>
              </a:lnSpc>
            </a:pPr>
            <a:r>
              <a:rPr lang="en-US" altLang="en-US">
                <a:solidFill>
                  <a:srgbClr val="C6C6C6"/>
                </a:solidFill>
              </a:rPr>
              <a:t> place wheel chocks</a:t>
            </a:r>
          </a:p>
          <a:p>
            <a:pPr lvl="1" eaLnBrk="1" hangingPunct="1">
              <a:lnSpc>
                <a:spcPct val="90000"/>
              </a:lnSpc>
            </a:pPr>
            <a:r>
              <a:rPr lang="en-US" altLang="en-US">
                <a:solidFill>
                  <a:srgbClr val="C6C6C6"/>
                </a:solidFill>
              </a:rPr>
              <a:t> align the ball under the raised coupler</a:t>
            </a:r>
          </a:p>
          <a:p>
            <a:pPr lvl="1" eaLnBrk="1" hangingPunct="1">
              <a:lnSpc>
                <a:spcPct val="90000"/>
              </a:lnSpc>
            </a:pPr>
            <a:r>
              <a:rPr lang="en-US" altLang="en-US">
                <a:solidFill>
                  <a:srgbClr val="C6C6C6"/>
                </a:solidFill>
              </a:rPr>
              <a:t> lower the coupler onto the hitch and          	ball assembly</a:t>
            </a:r>
          </a:p>
          <a:p>
            <a:pPr lvl="1" eaLnBrk="1" hangingPunct="1">
              <a:lnSpc>
                <a:spcPct val="90000"/>
              </a:lnSpc>
            </a:pPr>
            <a:r>
              <a:rPr lang="en-US" altLang="en-US">
                <a:solidFill>
                  <a:srgbClr val="C6C6C6"/>
                </a:solidFill>
              </a:rPr>
              <a:t> engage the locking mechanism around the ball</a:t>
            </a:r>
          </a:p>
          <a:p>
            <a:pPr lvl="1" eaLnBrk="1" hangingPunct="1">
              <a:lnSpc>
                <a:spcPct val="90000"/>
              </a:lnSpc>
            </a:pPr>
            <a:r>
              <a:rPr lang="en-US" altLang="en-US">
                <a:solidFill>
                  <a:srgbClr val="C6C6C6"/>
                </a:solidFill>
              </a:rPr>
              <a:t> attach brake release cable around the ball or </a:t>
            </a:r>
          </a:p>
          <a:p>
            <a:pPr lvl="1" eaLnBrk="1" hangingPunct="1">
              <a:lnSpc>
                <a:spcPct val="90000"/>
              </a:lnSpc>
              <a:buFontTx/>
              <a:buNone/>
            </a:pPr>
            <a:r>
              <a:rPr lang="en-US" altLang="en-US">
                <a:solidFill>
                  <a:srgbClr val="C6C6C6"/>
                </a:solidFill>
              </a:rPr>
              <a:t>    onto a fixed point on the tow vehicle</a:t>
            </a:r>
          </a:p>
          <a:p>
            <a:pPr lvl="2" eaLnBrk="1" hangingPunct="1">
              <a:lnSpc>
                <a:spcPct val="90000"/>
              </a:lnSpc>
            </a:pPr>
            <a:r>
              <a:rPr lang="en-US" altLang="en-US">
                <a:solidFill>
                  <a:srgbClr val="C6C6C6"/>
                </a:solidFill>
              </a:rPr>
              <a:t>Brake release cable must be shorter than safety chain</a:t>
            </a:r>
          </a:p>
          <a:p>
            <a:pPr eaLnBrk="1" hangingPunct="1">
              <a:lnSpc>
                <a:spcPct val="90000"/>
              </a:lnSpc>
              <a:buFontTx/>
              <a:buNone/>
            </a:pPr>
            <a:endParaRPr lang="en-US" altLang="en-US" sz="280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762000"/>
            <a:ext cx="8229600" cy="808038"/>
          </a:xfrm>
        </p:spPr>
        <p:txBody>
          <a:bodyPr/>
          <a:lstStyle/>
          <a:p>
            <a:pPr eaLnBrk="1" hangingPunct="1"/>
            <a:r>
              <a:rPr lang="en-US" altLang="en-US" sz="4000" b="1">
                <a:solidFill>
                  <a:srgbClr val="C6C6C6"/>
                </a:solidFill>
              </a:rPr>
              <a:t>The Process</a:t>
            </a:r>
            <a:r>
              <a:rPr lang="en-US" altLang="en-US" sz="3600" b="1">
                <a:solidFill>
                  <a:srgbClr val="C6C6C6"/>
                </a:solidFill>
              </a:rPr>
              <a:t> </a:t>
            </a:r>
            <a:r>
              <a:rPr lang="en-US" altLang="en-US" sz="2800" b="1">
                <a:solidFill>
                  <a:srgbClr val="C6C6C6"/>
                </a:solidFill>
              </a:rPr>
              <a:t>(Cont’d)</a:t>
            </a:r>
          </a:p>
        </p:txBody>
      </p:sp>
      <p:sp>
        <p:nvSpPr>
          <p:cNvPr id="48131" name="Rectangle 3"/>
          <p:cNvSpPr>
            <a:spLocks noGrp="1" noChangeArrowheads="1"/>
          </p:cNvSpPr>
          <p:nvPr>
            <p:ph type="body" idx="1"/>
          </p:nvPr>
        </p:nvSpPr>
        <p:spPr>
          <a:xfrm>
            <a:off x="301625" y="1752600"/>
            <a:ext cx="8842375" cy="4525963"/>
          </a:xfrm>
        </p:spPr>
        <p:txBody>
          <a:bodyPr/>
          <a:lstStyle/>
          <a:p>
            <a:pPr lvl="1" eaLnBrk="1" hangingPunct="1"/>
            <a:r>
              <a:rPr lang="en-US" altLang="en-US" sz="3200">
                <a:solidFill>
                  <a:srgbClr val="C6C6C6"/>
                </a:solidFill>
              </a:rPr>
              <a:t> </a:t>
            </a:r>
            <a:r>
              <a:rPr lang="en-US" altLang="en-US">
                <a:solidFill>
                  <a:srgbClr val="C6C6C6"/>
                </a:solidFill>
              </a:rPr>
              <a:t>hook the safety chains in a criss-crossed   	fashion  under the ball assembly</a:t>
            </a:r>
          </a:p>
          <a:p>
            <a:pPr lvl="1" eaLnBrk="1" hangingPunct="1"/>
            <a:r>
              <a:rPr lang="en-US" altLang="en-US">
                <a:solidFill>
                  <a:srgbClr val="C6C6C6"/>
                </a:solidFill>
              </a:rPr>
              <a:t> connect electrical systems</a:t>
            </a:r>
          </a:p>
          <a:p>
            <a:pPr lvl="1" eaLnBrk="1" hangingPunct="1"/>
            <a:r>
              <a:rPr lang="en-US" altLang="en-US">
                <a:solidFill>
                  <a:srgbClr val="C6C6C6"/>
                </a:solidFill>
              </a:rPr>
              <a:t> lock the trailer to the hitch/ball assembly</a:t>
            </a:r>
          </a:p>
          <a:p>
            <a:pPr lvl="1" eaLnBrk="1" hangingPunct="1"/>
            <a:r>
              <a:rPr lang="en-US" altLang="en-US">
                <a:solidFill>
                  <a:srgbClr val="C6C6C6"/>
                </a:solidFill>
              </a:rPr>
              <a:t> ensure trailer jack is retracted and secured</a:t>
            </a:r>
          </a:p>
          <a:p>
            <a:pPr lvl="1" eaLnBrk="1" hangingPunct="1"/>
            <a:r>
              <a:rPr lang="en-US" altLang="en-US">
                <a:solidFill>
                  <a:srgbClr val="C6C6C6"/>
                </a:solidFill>
              </a:rPr>
              <a:t> remove wheel chocks, and</a:t>
            </a:r>
          </a:p>
          <a:p>
            <a:pPr lvl="1" eaLnBrk="1" hangingPunct="1"/>
            <a:r>
              <a:rPr lang="en-US" altLang="en-US">
                <a:solidFill>
                  <a:srgbClr val="C6C6C6"/>
                </a:solidFill>
              </a:rPr>
              <a:t> complete walkaround</a:t>
            </a:r>
          </a:p>
          <a:p>
            <a:pPr eaLnBrk="1" hangingPunct="1"/>
            <a:endParaRPr lang="en-US" altLang="en-US"/>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301625" y="1981200"/>
            <a:ext cx="8842375" cy="3657600"/>
          </a:xfrm>
        </p:spPr>
        <p:txBody>
          <a:bodyPr/>
          <a:lstStyle/>
          <a:p>
            <a:pPr marL="749300" indent="-284163" eaLnBrk="1" hangingPunct="1">
              <a:buFont typeface="Arial" pitchFamily="34" charset="0"/>
              <a:buChar char="–"/>
              <a:defRPr/>
            </a:pPr>
            <a:r>
              <a:rPr lang="en-US" sz="2800" dirty="0">
                <a:solidFill>
                  <a:srgbClr val="C6C6C6"/>
                </a:solidFill>
              </a:rPr>
              <a:t>connect electrical harness to vehicle outlet</a:t>
            </a:r>
            <a:endParaRPr lang="en-US" sz="2000" dirty="0">
              <a:solidFill>
                <a:srgbClr val="C6C6C6"/>
              </a:solidFill>
            </a:endParaRPr>
          </a:p>
          <a:p>
            <a:pPr marL="1149350" lvl="2" indent="-284163" eaLnBrk="1" hangingPunct="1">
              <a:buFont typeface="Arial" pitchFamily="34" charset="0"/>
              <a:buChar char="•"/>
              <a:defRPr/>
            </a:pPr>
            <a:r>
              <a:rPr lang="en-US" dirty="0">
                <a:solidFill>
                  <a:srgbClr val="C6C6C6"/>
                </a:solidFill>
              </a:rPr>
              <a:t>Adapters may be necessary	</a:t>
            </a:r>
          </a:p>
          <a:p>
            <a:pPr marL="749300" indent="-284163" eaLnBrk="1" hangingPunct="1">
              <a:buFont typeface="Arial" pitchFamily="34" charset="0"/>
              <a:buChar char="–"/>
              <a:defRPr/>
            </a:pPr>
            <a:r>
              <a:rPr lang="en-US" sz="2800" dirty="0">
                <a:solidFill>
                  <a:srgbClr val="C6C6C6"/>
                </a:solidFill>
              </a:rPr>
              <a:t>double check all connections</a:t>
            </a:r>
          </a:p>
          <a:p>
            <a:pPr marL="749300" indent="-284163" eaLnBrk="1" hangingPunct="1">
              <a:buFont typeface="Arial" pitchFamily="34" charset="0"/>
              <a:buChar char="–"/>
              <a:defRPr/>
            </a:pPr>
            <a:r>
              <a:rPr lang="en-US" sz="2800" dirty="0">
                <a:solidFill>
                  <a:srgbClr val="C6C6C6"/>
                </a:solidFill>
              </a:rPr>
              <a:t>start vehicle engine and check all lights for proper operation</a:t>
            </a:r>
          </a:p>
          <a:p>
            <a:pPr marL="749300" indent="-284163" eaLnBrk="1" hangingPunct="1">
              <a:buFont typeface="Arial" pitchFamily="34" charset="0"/>
              <a:buChar char="–"/>
              <a:defRPr/>
            </a:pPr>
            <a:r>
              <a:rPr lang="en-US" sz="2800" dirty="0">
                <a:solidFill>
                  <a:srgbClr val="C6C6C6"/>
                </a:solidFill>
              </a:rPr>
              <a:t>pull forward 10-20 feet and final check all connections</a:t>
            </a:r>
          </a:p>
          <a:p>
            <a:pPr marL="609600" indent="-609600" eaLnBrk="1" hangingPunct="1">
              <a:defRPr/>
            </a:pPr>
            <a:endParaRPr lang="en-US" sz="2800" dirty="0">
              <a:solidFill>
                <a:srgbClr val="C6C6C6"/>
              </a:solidFill>
            </a:endParaRPr>
          </a:p>
        </p:txBody>
      </p:sp>
      <p:sp>
        <p:nvSpPr>
          <p:cNvPr id="4" name="Rectangle 2"/>
          <p:cNvSpPr txBox="1">
            <a:spLocks noChangeArrowheads="1"/>
          </p:cNvSpPr>
          <p:nvPr/>
        </p:nvSpPr>
        <p:spPr bwMode="auto">
          <a:xfrm>
            <a:off x="457200" y="792163"/>
            <a:ext cx="8229600" cy="808037"/>
          </a:xfrm>
          <a:prstGeom prst="rect">
            <a:avLst/>
          </a:prstGeom>
          <a:noFill/>
          <a:ln w="9525">
            <a:noFill/>
            <a:miter lim="800000"/>
            <a:headEnd/>
            <a:tailEnd/>
          </a:ln>
        </p:spPr>
        <p:txBody>
          <a:bodyPr anchor="ctr"/>
          <a:lstStyle/>
          <a:p>
            <a:pPr algn="ctr">
              <a:defRPr/>
            </a:pPr>
            <a:r>
              <a:rPr lang="en-US" sz="4000" kern="0" dirty="0">
                <a:solidFill>
                  <a:srgbClr val="C6C6C6"/>
                </a:solidFill>
                <a:latin typeface="+mj-lt"/>
                <a:ea typeface="+mj-ea"/>
                <a:cs typeface="+mj-cs"/>
              </a:rPr>
              <a:t>The Process</a:t>
            </a:r>
            <a:r>
              <a:rPr lang="en-US" sz="3600" kern="0" dirty="0">
                <a:solidFill>
                  <a:srgbClr val="C6C6C6"/>
                </a:solidFill>
                <a:latin typeface="+mj-lt"/>
                <a:ea typeface="+mj-ea"/>
                <a:cs typeface="+mj-cs"/>
              </a:rPr>
              <a:t> </a:t>
            </a:r>
            <a:r>
              <a:rPr lang="en-US" sz="2800" kern="0" dirty="0">
                <a:solidFill>
                  <a:srgbClr val="C6C6C6"/>
                </a:solidFill>
                <a:latin typeface="+mj-lt"/>
                <a:ea typeface="+mj-ea"/>
                <a:cs typeface="+mj-cs"/>
              </a:rPr>
              <a:t>(Cont’d)</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657600" y="-228600"/>
            <a:ext cx="5486400" cy="1143000"/>
          </a:xfrm>
        </p:spPr>
        <p:txBody>
          <a:bodyPr/>
          <a:lstStyle/>
          <a:p>
            <a:pPr eaLnBrk="1" hangingPunct="1"/>
            <a:r>
              <a:rPr lang="en-US" altLang="en-US" sz="3600" b="1">
                <a:solidFill>
                  <a:srgbClr val="C6C6C6"/>
                </a:solidFill>
              </a:rPr>
              <a:t>Visual</a:t>
            </a:r>
          </a:p>
        </p:txBody>
      </p:sp>
      <p:pic>
        <p:nvPicPr>
          <p:cNvPr id="50179" name="Picture 4" descr="spring 08 0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838200"/>
            <a:ext cx="18240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descr="spring 08 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27450"/>
            <a:ext cx="18288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descr="spring 08 0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838200"/>
            <a:ext cx="18240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descr="spring 08 0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6576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descr="spring 08 1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838200"/>
            <a:ext cx="18256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9" descr="spring 08 1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733800"/>
            <a:ext cx="30480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flipH="1" flipV="1">
            <a:off x="-1676400" y="200025"/>
            <a:ext cx="76200" cy="74613"/>
          </a:xfrm>
        </p:spPr>
        <p:txBody>
          <a:bodyPr/>
          <a:lstStyle/>
          <a:p>
            <a:r>
              <a:rPr lang="en-US" altLang="en-US" sz="2000">
                <a:solidFill>
                  <a:schemeClr val="bg1"/>
                </a:solidFill>
              </a:rPr>
              <a:t> </a:t>
            </a:r>
          </a:p>
        </p:txBody>
      </p:sp>
      <p:sp>
        <p:nvSpPr>
          <p:cNvPr id="51203" name="Text Box 3"/>
          <p:cNvSpPr txBox="1">
            <a:spLocks noChangeArrowheads="1"/>
          </p:cNvSpPr>
          <p:nvPr/>
        </p:nvSpPr>
        <p:spPr bwMode="auto">
          <a:xfrm>
            <a:off x="0" y="11430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spcBef>
                <a:spcPct val="50000"/>
              </a:spcBef>
            </a:pPr>
            <a:endParaRPr lang="en-US" altLang="en-US" sz="1800" b="0"/>
          </a:p>
        </p:txBody>
      </p:sp>
      <p:sp>
        <p:nvSpPr>
          <p:cNvPr id="51204" name="Text Box 4"/>
          <p:cNvSpPr txBox="1">
            <a:spLocks noChangeArrowheads="1"/>
          </p:cNvSpPr>
          <p:nvPr/>
        </p:nvSpPr>
        <p:spPr bwMode="auto">
          <a:xfrm rot="5400000">
            <a:off x="406400" y="468313"/>
            <a:ext cx="4587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endParaRPr lang="en-US" altLang="en-US" sz="1800" b="0"/>
          </a:p>
        </p:txBody>
      </p:sp>
      <p:sp>
        <p:nvSpPr>
          <p:cNvPr id="51205" name="Text Box 5"/>
          <p:cNvSpPr txBox="1">
            <a:spLocks noChangeArrowheads="1"/>
          </p:cNvSpPr>
          <p:nvPr/>
        </p:nvSpPr>
        <p:spPr bwMode="auto">
          <a:xfrm>
            <a:off x="228600" y="2362200"/>
            <a:ext cx="9906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lgn="ctr" eaLnBrk="1" hangingPunct="1">
              <a:spcBef>
                <a:spcPct val="50000"/>
              </a:spcBef>
            </a:pPr>
            <a:r>
              <a:rPr lang="en-US" altLang="en-US">
                <a:solidFill>
                  <a:schemeClr val="bg1"/>
                </a:solidFill>
              </a:rPr>
              <a:t>Click</a:t>
            </a:r>
          </a:p>
          <a:p>
            <a:pPr algn="ctr" eaLnBrk="1" hangingPunct="1">
              <a:spcBef>
                <a:spcPct val="50000"/>
              </a:spcBef>
            </a:pPr>
            <a:r>
              <a:rPr lang="en-US" altLang="en-US">
                <a:solidFill>
                  <a:schemeClr val="bg1"/>
                </a:solidFill>
              </a:rPr>
              <a:t>On</a:t>
            </a:r>
          </a:p>
          <a:p>
            <a:pPr algn="ctr" eaLnBrk="1" hangingPunct="1">
              <a:spcBef>
                <a:spcPct val="50000"/>
              </a:spcBef>
            </a:pPr>
            <a:r>
              <a:rPr lang="en-US" altLang="en-US">
                <a:solidFill>
                  <a:schemeClr val="bg1"/>
                </a:solidFill>
              </a:rPr>
              <a:t>Video</a:t>
            </a:r>
          </a:p>
          <a:p>
            <a:pPr algn="ctr" eaLnBrk="1" hangingPunct="1">
              <a:spcBef>
                <a:spcPct val="50000"/>
              </a:spcBef>
            </a:pPr>
            <a:r>
              <a:rPr lang="en-US" altLang="en-US">
                <a:solidFill>
                  <a:schemeClr val="bg1"/>
                </a:solidFill>
              </a:rPr>
              <a:t>To</a:t>
            </a:r>
          </a:p>
          <a:p>
            <a:pPr algn="ctr" eaLnBrk="1" hangingPunct="1">
              <a:spcBef>
                <a:spcPct val="50000"/>
              </a:spcBef>
            </a:pPr>
            <a:r>
              <a:rPr lang="en-US" altLang="en-US">
                <a:solidFill>
                  <a:schemeClr val="bg1"/>
                </a:solidFill>
              </a:rPr>
              <a:t>Play</a:t>
            </a:r>
          </a:p>
          <a:p>
            <a:pPr algn="ctr" eaLnBrk="1" hangingPunct="1">
              <a:spcBef>
                <a:spcPct val="50000"/>
              </a:spcBef>
            </a:pPr>
            <a:r>
              <a:rPr lang="en-US" altLang="en-US">
                <a:solidFill>
                  <a:schemeClr val="bg1"/>
                </a:solidFill>
              </a:rPr>
              <a:t>Clip</a:t>
            </a:r>
          </a:p>
        </p:txBody>
      </p:sp>
      <p:sp>
        <p:nvSpPr>
          <p:cNvPr id="51206" name="Text Box 6"/>
          <p:cNvSpPr txBox="1">
            <a:spLocks noChangeArrowheads="1"/>
          </p:cNvSpPr>
          <p:nvPr/>
        </p:nvSpPr>
        <p:spPr bwMode="auto">
          <a:xfrm flipH="1">
            <a:off x="4648200" y="457200"/>
            <a:ext cx="7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spcBef>
                <a:spcPct val="50000"/>
              </a:spcBef>
            </a:pPr>
            <a:r>
              <a:rPr lang="en-US" altLang="en-US">
                <a:solidFill>
                  <a:schemeClr val="bg1"/>
                </a:solidFill>
              </a:rPr>
              <a:t>    </a:t>
            </a:r>
          </a:p>
        </p:txBody>
      </p:sp>
      <p:pic>
        <p:nvPicPr>
          <p:cNvPr id="2" name="hitchup.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02769" y="1143000"/>
            <a:ext cx="8517610" cy="462915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990600"/>
            <a:ext cx="8229600" cy="1143000"/>
          </a:xfrm>
        </p:spPr>
        <p:txBody>
          <a:bodyPr/>
          <a:lstStyle/>
          <a:p>
            <a:pPr eaLnBrk="1" hangingPunct="1"/>
            <a:r>
              <a:rPr lang="en-US" altLang="en-US" sz="4000" b="1">
                <a:solidFill>
                  <a:srgbClr val="C6C6C6"/>
                </a:solidFill>
              </a:rPr>
              <a:t>Chapter 1 – Summary</a:t>
            </a:r>
          </a:p>
        </p:txBody>
      </p:sp>
      <p:sp>
        <p:nvSpPr>
          <p:cNvPr id="52227" name="Rectangle 3"/>
          <p:cNvSpPr>
            <a:spLocks noGrp="1" noChangeArrowheads="1"/>
          </p:cNvSpPr>
          <p:nvPr>
            <p:ph type="body" idx="1"/>
          </p:nvPr>
        </p:nvSpPr>
        <p:spPr>
          <a:xfrm>
            <a:off x="457200" y="2286000"/>
            <a:ext cx="8229600" cy="3429000"/>
          </a:xfrm>
        </p:spPr>
        <p:txBody>
          <a:bodyPr/>
          <a:lstStyle/>
          <a:p>
            <a:pPr eaLnBrk="1" hangingPunct="1"/>
            <a:r>
              <a:rPr lang="en-US" altLang="en-US" sz="2800">
                <a:solidFill>
                  <a:srgbClr val="C6C6C6"/>
                </a:solidFill>
              </a:rPr>
              <a:t>Planning requires knowledge of the type of vehicle towing the trailer, the size of the trailer, equipment and materials that are going to be loaded into the trailer, and the personnel who could potentially ride in the tow vehicle. With this information, the ESO can determine the best set-up for their needs.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Chapter 2 – The Tow Vehicle</a:t>
            </a:r>
          </a:p>
        </p:txBody>
      </p:sp>
      <p:sp>
        <p:nvSpPr>
          <p:cNvPr id="53251" name="Rectangle 3"/>
          <p:cNvSpPr>
            <a:spLocks noGrp="1" noChangeArrowheads="1"/>
          </p:cNvSpPr>
          <p:nvPr>
            <p:ph type="body" idx="1"/>
          </p:nvPr>
        </p:nvSpPr>
        <p:spPr>
          <a:xfrm>
            <a:off x="457200" y="2133600"/>
            <a:ext cx="8229600" cy="3733800"/>
          </a:xfrm>
        </p:spPr>
        <p:txBody>
          <a:bodyPr/>
          <a:lstStyle/>
          <a:p>
            <a:pPr eaLnBrk="1" hangingPunct="1"/>
            <a:r>
              <a:rPr lang="en-US" altLang="en-US">
                <a:solidFill>
                  <a:srgbClr val="C6C6C6"/>
                </a:solidFill>
              </a:rPr>
              <a:t>Planning is essential when determining what vehicle will tow the trailer. Equipping vehicles with towing packages does not mean the vehicle is capable of moving a trailer safely. Selecting the right vehicle is critical in designating or purchasing the vehicle should be well thought out.</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The Tow Vehicle</a:t>
            </a:r>
          </a:p>
        </p:txBody>
      </p:sp>
      <p:sp>
        <p:nvSpPr>
          <p:cNvPr id="54275" name="Rectangle 3"/>
          <p:cNvSpPr>
            <a:spLocks noGrp="1" noChangeArrowheads="1"/>
          </p:cNvSpPr>
          <p:nvPr>
            <p:ph type="body" idx="1"/>
          </p:nvPr>
        </p:nvSpPr>
        <p:spPr>
          <a:xfrm>
            <a:off x="457200" y="2057400"/>
            <a:ext cx="8229600" cy="3810000"/>
          </a:xfrm>
        </p:spPr>
        <p:txBody>
          <a:bodyPr/>
          <a:lstStyle/>
          <a:p>
            <a:pPr eaLnBrk="1" hangingPunct="1"/>
            <a:r>
              <a:rPr lang="en-US" altLang="en-US" sz="2800">
                <a:solidFill>
                  <a:srgbClr val="C6C6C6"/>
                </a:solidFill>
              </a:rPr>
              <a:t>Using Current Vehicle vs. Purchasing New</a:t>
            </a:r>
          </a:p>
          <a:p>
            <a:pPr lvl="1" eaLnBrk="1" hangingPunct="1"/>
            <a:r>
              <a:rPr lang="en-US" altLang="en-US">
                <a:solidFill>
                  <a:srgbClr val="C6C6C6"/>
                </a:solidFill>
              </a:rPr>
              <a:t>Current vehicle – Questions to ask may include:</a:t>
            </a:r>
          </a:p>
          <a:p>
            <a:pPr lvl="3" eaLnBrk="1" hangingPunct="1"/>
            <a:r>
              <a:rPr lang="en-US" altLang="en-US" sz="2400">
                <a:solidFill>
                  <a:srgbClr val="C6C6C6"/>
                </a:solidFill>
              </a:rPr>
              <a:t>Is the vehicle big enough to move the trailer safely?</a:t>
            </a:r>
          </a:p>
          <a:p>
            <a:pPr lvl="3" eaLnBrk="1" hangingPunct="1"/>
            <a:r>
              <a:rPr lang="en-US" altLang="en-US" sz="2400">
                <a:solidFill>
                  <a:srgbClr val="C6C6C6"/>
                </a:solidFill>
              </a:rPr>
              <a:t>What adaptations do we have to make to </a:t>
            </a:r>
          </a:p>
          <a:p>
            <a:pPr lvl="3" eaLnBrk="1" hangingPunct="1">
              <a:buFontTx/>
              <a:buNone/>
            </a:pPr>
            <a:r>
              <a:rPr lang="en-US" altLang="en-US" sz="2400">
                <a:solidFill>
                  <a:srgbClr val="C6C6C6"/>
                </a:solidFill>
              </a:rPr>
              <a:t>	re-enforce the tow vehicle?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81000"/>
            <a:ext cx="8229600" cy="1143000"/>
          </a:xfrm>
        </p:spPr>
        <p:txBody>
          <a:bodyPr/>
          <a:lstStyle/>
          <a:p>
            <a:pPr eaLnBrk="1" hangingPunct="1"/>
            <a:r>
              <a:rPr lang="en-US" altLang="en-US" sz="4000" b="1">
                <a:solidFill>
                  <a:srgbClr val="C6C6C6"/>
                </a:solidFill>
              </a:rPr>
              <a:t>Course Objectives</a:t>
            </a:r>
          </a:p>
        </p:txBody>
      </p:sp>
      <p:sp>
        <p:nvSpPr>
          <p:cNvPr id="9219" name="Rectangle 3"/>
          <p:cNvSpPr>
            <a:spLocks noGrp="1" noChangeArrowheads="1"/>
          </p:cNvSpPr>
          <p:nvPr>
            <p:ph type="body" idx="1"/>
          </p:nvPr>
        </p:nvSpPr>
        <p:spPr>
          <a:xfrm>
            <a:off x="381000" y="1219200"/>
            <a:ext cx="8382000" cy="4648200"/>
          </a:xfrm>
        </p:spPr>
        <p:txBody>
          <a:bodyPr/>
          <a:lstStyle/>
          <a:p>
            <a:pPr marL="609600" indent="-609600" eaLnBrk="1" hangingPunct="1"/>
            <a:r>
              <a:rPr lang="en-US" altLang="en-US">
                <a:solidFill>
                  <a:srgbClr val="C6C6C6"/>
                </a:solidFill>
              </a:rPr>
              <a:t>Identify and understand the </a:t>
            </a:r>
            <a:r>
              <a:rPr lang="en-US" altLang="en-US" u="sng">
                <a:solidFill>
                  <a:srgbClr val="C6C6C6"/>
                </a:solidFill>
              </a:rPr>
              <a:t>current challenges of driving a trailer</a:t>
            </a:r>
            <a:r>
              <a:rPr lang="en-US" altLang="en-US">
                <a:solidFill>
                  <a:srgbClr val="C6C6C6"/>
                </a:solidFill>
              </a:rPr>
              <a:t> in the private setting and the emergency service environment. </a:t>
            </a:r>
          </a:p>
          <a:p>
            <a:pPr marL="609600" indent="-609600" eaLnBrk="1" hangingPunct="1"/>
            <a:r>
              <a:rPr lang="en-US" altLang="en-US">
                <a:solidFill>
                  <a:srgbClr val="C6C6C6"/>
                </a:solidFill>
              </a:rPr>
              <a:t>Identify and understand how </a:t>
            </a:r>
            <a:r>
              <a:rPr lang="en-US" altLang="en-US" u="sng">
                <a:solidFill>
                  <a:srgbClr val="C6C6C6"/>
                </a:solidFill>
              </a:rPr>
              <a:t>operating a trailer correctly is a </a:t>
            </a:r>
            <a:r>
              <a:rPr lang="en-US" altLang="en-US" b="1" u="sng">
                <a:solidFill>
                  <a:srgbClr val="C6C6C6"/>
                </a:solidFill>
              </a:rPr>
              <a:t>good</a:t>
            </a:r>
            <a:r>
              <a:rPr lang="en-US" altLang="en-US" u="sng">
                <a:solidFill>
                  <a:srgbClr val="C6C6C6"/>
                </a:solidFill>
              </a:rPr>
              <a:t> risk management tool</a:t>
            </a:r>
            <a:r>
              <a:rPr lang="en-US" altLang="en-US">
                <a:solidFill>
                  <a:srgbClr val="C6C6C6"/>
                </a:solidFill>
              </a:rPr>
              <a:t>.</a:t>
            </a:r>
          </a:p>
          <a:p>
            <a:pPr marL="609600" indent="-609600" eaLnBrk="1" hangingPunct="1"/>
            <a:r>
              <a:rPr lang="en-US" altLang="en-US">
                <a:solidFill>
                  <a:srgbClr val="C6C6C6"/>
                </a:solidFill>
              </a:rPr>
              <a:t>Identify </a:t>
            </a:r>
            <a:r>
              <a:rPr lang="en-US" altLang="en-US" u="sng">
                <a:solidFill>
                  <a:srgbClr val="C6C6C6"/>
                </a:solidFill>
              </a:rPr>
              <a:t>five characteristics that influences</a:t>
            </a:r>
            <a:r>
              <a:rPr lang="en-US" altLang="en-US">
                <a:solidFill>
                  <a:srgbClr val="C6C6C6"/>
                </a:solidFill>
              </a:rPr>
              <a:t> vehicle performance while towing trailers.</a:t>
            </a:r>
          </a:p>
          <a:p>
            <a:pPr marL="609600" indent="-609600" eaLnBrk="1" hangingPunct="1"/>
            <a:endParaRPr lang="en-US" altLang="en-US">
              <a:solidFill>
                <a:srgbClr val="C6C6C6"/>
              </a:solidFill>
            </a:endParaRPr>
          </a:p>
          <a:p>
            <a:pPr marL="609600" indent="-609600" eaLnBrk="1" hangingPunct="1"/>
            <a:endParaRPr lang="en-US" altLang="en-US">
              <a:solidFill>
                <a:srgbClr val="C6C6C6"/>
              </a:solidFil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The Tow Vehicle</a:t>
            </a:r>
          </a:p>
        </p:txBody>
      </p:sp>
      <p:sp>
        <p:nvSpPr>
          <p:cNvPr id="55299" name="Rectangle 3"/>
          <p:cNvSpPr>
            <a:spLocks noGrp="1" noChangeArrowheads="1"/>
          </p:cNvSpPr>
          <p:nvPr>
            <p:ph type="body" idx="1"/>
          </p:nvPr>
        </p:nvSpPr>
        <p:spPr/>
        <p:txBody>
          <a:bodyPr/>
          <a:lstStyle/>
          <a:p>
            <a:pPr eaLnBrk="1" hangingPunct="1"/>
            <a:r>
              <a:rPr lang="en-US" altLang="en-US" sz="2800">
                <a:solidFill>
                  <a:srgbClr val="C6C6C6"/>
                </a:solidFill>
              </a:rPr>
              <a:t>Consider</a:t>
            </a:r>
          </a:p>
          <a:p>
            <a:pPr lvl="1" eaLnBrk="1" hangingPunct="1"/>
            <a:r>
              <a:rPr lang="en-US" altLang="en-US">
                <a:solidFill>
                  <a:srgbClr val="C6C6C6"/>
                </a:solidFill>
              </a:rPr>
              <a:t>Vehicle in Current Fleet vs. New Vehicle</a:t>
            </a:r>
          </a:p>
          <a:p>
            <a:pPr lvl="2" eaLnBrk="1" hangingPunct="1"/>
            <a:r>
              <a:rPr lang="en-US" altLang="en-US">
                <a:solidFill>
                  <a:srgbClr val="C6C6C6"/>
                </a:solidFill>
              </a:rPr>
              <a:t>Is the current vehicle big enough to perform the task?</a:t>
            </a:r>
          </a:p>
          <a:p>
            <a:pPr lvl="2" eaLnBrk="1" hangingPunct="1"/>
            <a:r>
              <a:rPr lang="en-US" altLang="en-US">
                <a:solidFill>
                  <a:srgbClr val="C6C6C6"/>
                </a:solidFill>
              </a:rPr>
              <a:t>What adaptations need to be made?</a:t>
            </a:r>
          </a:p>
          <a:p>
            <a:pPr lvl="2" eaLnBrk="1" hangingPunct="1"/>
            <a:r>
              <a:rPr lang="en-US" altLang="en-US">
                <a:solidFill>
                  <a:srgbClr val="C6C6C6"/>
                </a:solidFill>
              </a:rPr>
              <a:t>What is the towing capacity of the vehicle?</a:t>
            </a:r>
          </a:p>
          <a:p>
            <a:pPr eaLnBrk="1" hangingPunct="1"/>
            <a:r>
              <a:rPr lang="en-US" altLang="en-US" sz="2800">
                <a:solidFill>
                  <a:srgbClr val="C6C6C6"/>
                </a:solidFill>
              </a:rPr>
              <a:t>The GVWR of the vehicle is neither a guideline nor estimate. They are LIMITS. There is not a safety margin or “fudge factor” built into these ratings.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685800"/>
            <a:ext cx="8229600" cy="1143000"/>
          </a:xfrm>
        </p:spPr>
        <p:txBody>
          <a:bodyPr/>
          <a:lstStyle/>
          <a:p>
            <a:pPr eaLnBrk="1" hangingPunct="1"/>
            <a:r>
              <a:rPr lang="en-US" altLang="en-US" sz="3600" b="1">
                <a:solidFill>
                  <a:srgbClr val="C6C6C6"/>
                </a:solidFill>
              </a:rPr>
              <a:t> </a:t>
            </a:r>
            <a:r>
              <a:rPr lang="en-US" altLang="en-US" sz="4000" b="1">
                <a:solidFill>
                  <a:srgbClr val="C6C6C6"/>
                </a:solidFill>
              </a:rPr>
              <a:t>The Tow Vehicle</a:t>
            </a:r>
          </a:p>
        </p:txBody>
      </p:sp>
      <p:sp>
        <p:nvSpPr>
          <p:cNvPr id="56323" name="Rectangle 3"/>
          <p:cNvSpPr>
            <a:spLocks noGrp="1" noChangeArrowheads="1"/>
          </p:cNvSpPr>
          <p:nvPr>
            <p:ph type="body" idx="1"/>
          </p:nvPr>
        </p:nvSpPr>
        <p:spPr>
          <a:xfrm>
            <a:off x="457200" y="2057400"/>
            <a:ext cx="8229600" cy="3657600"/>
          </a:xfrm>
        </p:spPr>
        <p:txBody>
          <a:bodyPr/>
          <a:lstStyle/>
          <a:p>
            <a:pPr eaLnBrk="1" hangingPunct="1"/>
            <a:r>
              <a:rPr lang="en-US" altLang="en-US" sz="2800">
                <a:solidFill>
                  <a:srgbClr val="C6C6C6"/>
                </a:solidFill>
              </a:rPr>
              <a:t>Adding a trailer to a tow vehicle, the braking requirements suddenly change:</a:t>
            </a:r>
          </a:p>
          <a:p>
            <a:pPr lvl="1" eaLnBrk="1" hangingPunct="1"/>
            <a:r>
              <a:rPr lang="en-US" altLang="en-US">
                <a:solidFill>
                  <a:srgbClr val="C6C6C6"/>
                </a:solidFill>
              </a:rPr>
              <a:t>Stopping distances lengthen</a:t>
            </a:r>
          </a:p>
          <a:p>
            <a:pPr lvl="1" eaLnBrk="1" hangingPunct="1"/>
            <a:r>
              <a:rPr lang="en-US" altLang="en-US">
                <a:solidFill>
                  <a:srgbClr val="C6C6C6"/>
                </a:solidFill>
              </a:rPr>
              <a:t>Brakes will undergo more wear </a:t>
            </a:r>
          </a:p>
          <a:p>
            <a:pPr lvl="1" eaLnBrk="1" hangingPunct="1"/>
            <a:r>
              <a:rPr lang="en-US" altLang="en-US">
                <a:solidFill>
                  <a:srgbClr val="C6C6C6"/>
                </a:solidFill>
              </a:rPr>
              <a:t>Driver may not adequately change their driving habits to accommodate the added weight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Important Information To Know</a:t>
            </a:r>
          </a:p>
        </p:txBody>
      </p:sp>
      <p:sp>
        <p:nvSpPr>
          <p:cNvPr id="57347" name="Rectangle 3"/>
          <p:cNvSpPr>
            <a:spLocks noGrp="1" noChangeArrowheads="1"/>
          </p:cNvSpPr>
          <p:nvPr>
            <p:ph type="body" idx="1"/>
          </p:nvPr>
        </p:nvSpPr>
        <p:spPr>
          <a:xfrm>
            <a:off x="457200" y="2057400"/>
            <a:ext cx="8229600" cy="3657600"/>
          </a:xfrm>
        </p:spPr>
        <p:txBody>
          <a:bodyPr/>
          <a:lstStyle/>
          <a:p>
            <a:pPr eaLnBrk="1" hangingPunct="1">
              <a:lnSpc>
                <a:spcPct val="90000"/>
              </a:lnSpc>
            </a:pPr>
            <a:r>
              <a:rPr lang="en-US" altLang="en-US" sz="2800">
                <a:solidFill>
                  <a:srgbClr val="C6C6C6"/>
                </a:solidFill>
              </a:rPr>
              <a:t>The tow vehicle and the hitch must be capable of handling at least 15% of the Gross Weight of the trailer (weight of trailer plus contents).</a:t>
            </a:r>
          </a:p>
          <a:p>
            <a:pPr eaLnBrk="1" hangingPunct="1">
              <a:lnSpc>
                <a:spcPct val="90000"/>
              </a:lnSpc>
            </a:pPr>
            <a:r>
              <a:rPr lang="en-US" altLang="en-US" sz="2800">
                <a:solidFill>
                  <a:srgbClr val="C6C6C6"/>
                </a:solidFill>
              </a:rPr>
              <a:t>Terms – GCWR, GVWR, GTWR, GAWR </a:t>
            </a:r>
          </a:p>
          <a:p>
            <a:pPr eaLnBrk="1" hangingPunct="1">
              <a:lnSpc>
                <a:spcPct val="90000"/>
              </a:lnSpc>
            </a:pPr>
            <a:r>
              <a:rPr lang="en-US" altLang="en-US" sz="2800">
                <a:solidFill>
                  <a:srgbClr val="C6C6C6"/>
                </a:solidFill>
              </a:rPr>
              <a:t>Determine the towing potential and loading at least 12% of your best estimate of the total weight on the hitch will provide a margin of safety.</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381000"/>
            <a:ext cx="8229600" cy="1143000"/>
          </a:xfrm>
        </p:spPr>
        <p:txBody>
          <a:bodyPr/>
          <a:lstStyle/>
          <a:p>
            <a:pPr eaLnBrk="1" hangingPunct="1"/>
            <a:r>
              <a:rPr lang="en-US" altLang="en-US" sz="4000" b="1">
                <a:solidFill>
                  <a:srgbClr val="C6C6C6"/>
                </a:solidFill>
              </a:rPr>
              <a:t>Definitions</a:t>
            </a:r>
          </a:p>
        </p:txBody>
      </p:sp>
      <p:sp>
        <p:nvSpPr>
          <p:cNvPr id="58371" name="Rectangle 3"/>
          <p:cNvSpPr>
            <a:spLocks noGrp="1" noChangeArrowheads="1"/>
          </p:cNvSpPr>
          <p:nvPr>
            <p:ph type="body" idx="1"/>
          </p:nvPr>
        </p:nvSpPr>
        <p:spPr>
          <a:xfrm>
            <a:off x="457200" y="1447800"/>
            <a:ext cx="8229600" cy="4525963"/>
          </a:xfrm>
        </p:spPr>
        <p:txBody>
          <a:bodyPr/>
          <a:lstStyle/>
          <a:p>
            <a:pPr eaLnBrk="1" hangingPunct="1"/>
            <a:r>
              <a:rPr lang="en-US" altLang="en-US">
                <a:solidFill>
                  <a:srgbClr val="C6C6C6"/>
                </a:solidFill>
              </a:rPr>
              <a:t>GCWR, or gross combination weight rating</a:t>
            </a:r>
          </a:p>
          <a:p>
            <a:pPr lvl="1" eaLnBrk="1" hangingPunct="1">
              <a:buFontTx/>
              <a:buNone/>
            </a:pPr>
            <a:r>
              <a:rPr lang="en-US" altLang="en-US" sz="2400">
                <a:solidFill>
                  <a:srgbClr val="C6C6C6"/>
                </a:solidFill>
              </a:rPr>
              <a:t>The total allowable weight of the towing vehicle, </a:t>
            </a:r>
          </a:p>
          <a:p>
            <a:pPr lvl="1" eaLnBrk="1" hangingPunct="1">
              <a:buFontTx/>
              <a:buNone/>
            </a:pPr>
            <a:r>
              <a:rPr lang="en-US" altLang="en-US" sz="2400">
                <a:solidFill>
                  <a:srgbClr val="C6C6C6"/>
                </a:solidFill>
              </a:rPr>
              <a:t>plus the trailer, cargo in each, fluids and </a:t>
            </a:r>
          </a:p>
          <a:p>
            <a:pPr lvl="1" eaLnBrk="1" hangingPunct="1">
              <a:buFontTx/>
              <a:buNone/>
            </a:pPr>
            <a:r>
              <a:rPr lang="en-US" altLang="en-US" sz="2400">
                <a:solidFill>
                  <a:srgbClr val="C6C6C6"/>
                </a:solidFill>
              </a:rPr>
              <a:t>occupants.  </a:t>
            </a:r>
          </a:p>
          <a:p>
            <a:pPr lvl="1" eaLnBrk="1" hangingPunct="1">
              <a:buFontTx/>
              <a:buNone/>
            </a:pPr>
            <a:endParaRPr lang="en-US" altLang="en-US">
              <a:solidFill>
                <a:srgbClr val="C6C6C6"/>
              </a:solidFill>
            </a:endParaRPr>
          </a:p>
          <a:p>
            <a:pPr eaLnBrk="1" hangingPunct="1"/>
            <a:r>
              <a:rPr lang="en-US" altLang="en-US">
                <a:solidFill>
                  <a:srgbClr val="C6C6C6"/>
                </a:solidFill>
              </a:rPr>
              <a:t>GVWR, or gross vehicle weight rating</a:t>
            </a:r>
          </a:p>
          <a:p>
            <a:pPr lvl="1" eaLnBrk="1" hangingPunct="1">
              <a:buFontTx/>
              <a:buNone/>
            </a:pPr>
            <a:r>
              <a:rPr lang="en-US" altLang="en-US" sz="2400">
                <a:solidFill>
                  <a:srgbClr val="C6C6C6"/>
                </a:solidFill>
              </a:rPr>
              <a:t>The total allowable weight for the towing</a:t>
            </a:r>
          </a:p>
          <a:p>
            <a:pPr lvl="1" eaLnBrk="1" hangingPunct="1">
              <a:buFontTx/>
              <a:buNone/>
            </a:pPr>
            <a:r>
              <a:rPr lang="en-US" altLang="en-US" sz="2400">
                <a:solidFill>
                  <a:srgbClr val="C6C6C6"/>
                </a:solidFill>
              </a:rPr>
              <a:t>vehicle, including fluids, options, occupants,</a:t>
            </a:r>
          </a:p>
          <a:p>
            <a:pPr lvl="1" eaLnBrk="1" hangingPunct="1">
              <a:buFontTx/>
              <a:buNone/>
            </a:pPr>
            <a:r>
              <a:rPr lang="en-US" altLang="en-US" sz="2400">
                <a:solidFill>
                  <a:srgbClr val="C6C6C6"/>
                </a:solidFill>
              </a:rPr>
              <a:t>hitch, cargo and any trailer hitch weight. </a:t>
            </a:r>
          </a:p>
          <a:p>
            <a:pPr lvl="1" eaLnBrk="1" hangingPunct="1"/>
            <a:endParaRPr lang="en-US" altLang="en-US">
              <a:solidFill>
                <a:srgbClr val="C6C6C6"/>
              </a:solidFill>
            </a:endParaRPr>
          </a:p>
          <a:p>
            <a:pPr eaLnBrk="1" hangingPunct="1"/>
            <a:endParaRPr lang="en-US" altLang="en-US">
              <a:solidFill>
                <a:srgbClr val="C6C6C6"/>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Definitions</a:t>
            </a:r>
          </a:p>
        </p:txBody>
      </p:sp>
      <p:sp>
        <p:nvSpPr>
          <p:cNvPr id="59395" name="Rectangle 3"/>
          <p:cNvSpPr>
            <a:spLocks noGrp="1" noChangeArrowheads="1"/>
          </p:cNvSpPr>
          <p:nvPr>
            <p:ph type="body" idx="1"/>
          </p:nvPr>
        </p:nvSpPr>
        <p:spPr>
          <a:xfrm>
            <a:off x="457200" y="1905000"/>
            <a:ext cx="8229600" cy="3733800"/>
          </a:xfrm>
        </p:spPr>
        <p:txBody>
          <a:bodyPr/>
          <a:lstStyle/>
          <a:p>
            <a:pPr eaLnBrk="1" hangingPunct="1"/>
            <a:r>
              <a:rPr lang="en-US" altLang="en-US">
                <a:solidFill>
                  <a:srgbClr val="C6C6C6"/>
                </a:solidFill>
              </a:rPr>
              <a:t>GTWR, or gross trailer weight rating</a:t>
            </a:r>
          </a:p>
          <a:p>
            <a:pPr lvl="1" eaLnBrk="1" hangingPunct="1">
              <a:buFontTx/>
              <a:buNone/>
            </a:pPr>
            <a:r>
              <a:rPr lang="en-US" altLang="en-US" sz="2400">
                <a:solidFill>
                  <a:srgbClr val="C6C6C6"/>
                </a:solidFill>
              </a:rPr>
              <a:t>The total allowable weight of the trailer, fluids, </a:t>
            </a:r>
          </a:p>
          <a:p>
            <a:pPr lvl="1" eaLnBrk="1" hangingPunct="1">
              <a:buFontTx/>
              <a:buNone/>
            </a:pPr>
            <a:r>
              <a:rPr lang="en-US" altLang="en-US" sz="2400">
                <a:solidFill>
                  <a:srgbClr val="C6C6C6"/>
                </a:solidFill>
              </a:rPr>
              <a:t>options and cargo.</a:t>
            </a:r>
          </a:p>
          <a:p>
            <a:pPr lvl="1" eaLnBrk="1" hangingPunct="1">
              <a:buFontTx/>
              <a:buNone/>
            </a:pPr>
            <a:endParaRPr lang="en-US" altLang="en-US">
              <a:solidFill>
                <a:srgbClr val="C6C6C6"/>
              </a:solidFill>
            </a:endParaRPr>
          </a:p>
          <a:p>
            <a:pPr eaLnBrk="1" hangingPunct="1"/>
            <a:r>
              <a:rPr lang="en-US" altLang="en-US">
                <a:solidFill>
                  <a:srgbClr val="C6C6C6"/>
                </a:solidFill>
              </a:rPr>
              <a:t>GAWR, or gross axle weight rating</a:t>
            </a:r>
          </a:p>
          <a:p>
            <a:pPr lvl="1" eaLnBrk="1" hangingPunct="1">
              <a:buFontTx/>
              <a:buNone/>
            </a:pPr>
            <a:r>
              <a:rPr lang="en-US" altLang="en-US" sz="2400">
                <a:solidFill>
                  <a:srgbClr val="C6C6C6"/>
                </a:solidFill>
              </a:rPr>
              <a:t>The total allowable weight on any given</a:t>
            </a:r>
          </a:p>
          <a:p>
            <a:pPr lvl="1" eaLnBrk="1" hangingPunct="1">
              <a:buFontTx/>
              <a:buNone/>
            </a:pPr>
            <a:r>
              <a:rPr lang="en-US" altLang="en-US" sz="2400">
                <a:solidFill>
                  <a:srgbClr val="C6C6C6"/>
                </a:solidFill>
              </a:rPr>
              <a:t>individual axle. This includes the weight of the</a:t>
            </a:r>
          </a:p>
          <a:p>
            <a:pPr lvl="1" eaLnBrk="1" hangingPunct="1">
              <a:buFontTx/>
              <a:buNone/>
            </a:pPr>
            <a:r>
              <a:rPr lang="en-US" altLang="en-US" sz="2400">
                <a:solidFill>
                  <a:srgbClr val="C6C6C6"/>
                </a:solidFill>
              </a:rPr>
              <a:t>tires and brakes and the axle itself.  </a:t>
            </a:r>
          </a:p>
          <a:p>
            <a:pPr lvl="1" eaLnBrk="1" hangingPunct="1">
              <a:buFontTx/>
              <a:buNone/>
            </a:pPr>
            <a:endParaRPr lang="en-US" altLang="en-US">
              <a:solidFill>
                <a:srgbClr val="C6C6C6"/>
              </a:solidFill>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914400"/>
            <a:ext cx="9144000" cy="1143000"/>
          </a:xfrm>
        </p:spPr>
        <p:txBody>
          <a:bodyPr/>
          <a:lstStyle/>
          <a:p>
            <a:pPr eaLnBrk="1" hangingPunct="1"/>
            <a:r>
              <a:rPr lang="en-US" altLang="en-US" sz="4000" b="1">
                <a:solidFill>
                  <a:srgbClr val="C6C6C6"/>
                </a:solidFill>
              </a:rPr>
              <a:t>Important Information To Know</a:t>
            </a:r>
            <a:r>
              <a:rPr lang="en-US" altLang="en-US" sz="4000">
                <a:solidFill>
                  <a:srgbClr val="C6C6C6"/>
                </a:solidFill>
              </a:rPr>
              <a:t> </a:t>
            </a:r>
            <a:r>
              <a:rPr lang="en-US" altLang="en-US" sz="2800" b="1">
                <a:solidFill>
                  <a:srgbClr val="C6C6C6"/>
                </a:solidFill>
              </a:rPr>
              <a:t>(Cont’d)</a:t>
            </a:r>
          </a:p>
        </p:txBody>
      </p:sp>
      <p:sp>
        <p:nvSpPr>
          <p:cNvPr id="60419" name="Rectangle 3"/>
          <p:cNvSpPr>
            <a:spLocks noGrp="1" noChangeArrowheads="1"/>
          </p:cNvSpPr>
          <p:nvPr>
            <p:ph type="body" idx="1"/>
          </p:nvPr>
        </p:nvSpPr>
        <p:spPr>
          <a:xfrm>
            <a:off x="457200" y="2286000"/>
            <a:ext cx="8229600" cy="4038600"/>
          </a:xfrm>
        </p:spPr>
        <p:txBody>
          <a:bodyPr/>
          <a:lstStyle/>
          <a:p>
            <a:pPr eaLnBrk="1" hangingPunct="1"/>
            <a:r>
              <a:rPr lang="en-US" altLang="en-US" sz="2800">
                <a:solidFill>
                  <a:srgbClr val="C6C6C6"/>
                </a:solidFill>
              </a:rPr>
              <a:t>Information labeling</a:t>
            </a:r>
          </a:p>
          <a:p>
            <a:pPr eaLnBrk="1" hangingPunct="1"/>
            <a:r>
              <a:rPr lang="en-US" altLang="en-US" sz="2800">
                <a:solidFill>
                  <a:srgbClr val="C6C6C6"/>
                </a:solidFill>
              </a:rPr>
              <a:t>Fluid pressures</a:t>
            </a:r>
          </a:p>
          <a:p>
            <a:pPr eaLnBrk="1" hangingPunct="1"/>
            <a:r>
              <a:rPr lang="en-US" altLang="en-US" sz="2800">
                <a:solidFill>
                  <a:srgbClr val="C6C6C6"/>
                </a:solidFill>
              </a:rPr>
              <a:t>Braking systems</a:t>
            </a:r>
          </a:p>
          <a:p>
            <a:pPr eaLnBrk="1" hangingPunct="1"/>
            <a:r>
              <a:rPr lang="en-US" altLang="en-US" sz="2800">
                <a:solidFill>
                  <a:srgbClr val="C6C6C6"/>
                </a:solidFill>
              </a:rPr>
              <a:t>Suspension and tires</a:t>
            </a:r>
          </a:p>
          <a:p>
            <a:pPr eaLnBrk="1" hangingPunct="1"/>
            <a:r>
              <a:rPr lang="en-US" altLang="en-US" sz="2800">
                <a:solidFill>
                  <a:srgbClr val="C6C6C6"/>
                </a:solidFill>
              </a:rPr>
              <a:t>Hitches and capacity</a:t>
            </a:r>
          </a:p>
          <a:p>
            <a:pPr eaLnBrk="1" hangingPunct="1"/>
            <a:r>
              <a:rPr lang="en-US" altLang="en-US" sz="2800">
                <a:solidFill>
                  <a:srgbClr val="C6C6C6"/>
                </a:solidFill>
              </a:rPr>
              <a:t>Electrical systems</a:t>
            </a:r>
          </a:p>
          <a:p>
            <a:pPr eaLnBrk="1" hangingPunct="1"/>
            <a:r>
              <a:rPr lang="en-US" altLang="en-US" sz="2800">
                <a:solidFill>
                  <a:srgbClr val="C6C6C6"/>
                </a:solidFill>
              </a:rPr>
              <a:t>Weight distribution</a:t>
            </a:r>
          </a:p>
          <a:p>
            <a:pPr eaLnBrk="1" hangingPunct="1"/>
            <a:endParaRPr lang="en-US" altLang="en-US" sz="2800">
              <a:solidFill>
                <a:srgbClr val="C6C6C6"/>
              </a:solidFill>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Exercise One</a:t>
            </a:r>
          </a:p>
        </p:txBody>
      </p:sp>
      <p:sp>
        <p:nvSpPr>
          <p:cNvPr id="61443" name="Rectangle 3"/>
          <p:cNvSpPr>
            <a:spLocks noGrp="1" noChangeArrowheads="1"/>
          </p:cNvSpPr>
          <p:nvPr>
            <p:ph type="body" idx="1"/>
          </p:nvPr>
        </p:nvSpPr>
        <p:spPr>
          <a:xfrm>
            <a:off x="457200" y="1981200"/>
            <a:ext cx="8382000" cy="4525963"/>
          </a:xfrm>
        </p:spPr>
        <p:txBody>
          <a:bodyPr/>
          <a:lstStyle/>
          <a:p>
            <a:pPr eaLnBrk="1" hangingPunct="1"/>
            <a:r>
              <a:rPr lang="en-US" altLang="en-US" sz="2800">
                <a:solidFill>
                  <a:srgbClr val="C6C6C6"/>
                </a:solidFill>
              </a:rPr>
              <a:t>Manual – GCWR		23,000 lbs</a:t>
            </a:r>
          </a:p>
          <a:p>
            <a:pPr eaLnBrk="1" hangingPunct="1"/>
            <a:r>
              <a:rPr lang="en-US" altLang="en-US" sz="2800">
                <a:solidFill>
                  <a:srgbClr val="C6C6C6"/>
                </a:solidFill>
              </a:rPr>
              <a:t>Manual – Tow Rating	17,000 lbs</a:t>
            </a:r>
          </a:p>
          <a:p>
            <a:pPr eaLnBrk="1" hangingPunct="1"/>
            <a:r>
              <a:rPr lang="en-US" altLang="en-US" sz="2800">
                <a:solidFill>
                  <a:srgbClr val="C6C6C6"/>
                </a:solidFill>
              </a:rPr>
              <a:t>Manual – GVWR		  9,900 lbs</a:t>
            </a:r>
          </a:p>
          <a:p>
            <a:pPr eaLnBrk="1" hangingPunct="1"/>
            <a:r>
              <a:rPr lang="en-US" altLang="en-US" sz="2800">
                <a:solidFill>
                  <a:srgbClr val="C6C6C6"/>
                </a:solidFill>
              </a:rPr>
              <a:t>Manual – GAWR (f)	  	  5,000 lbs</a:t>
            </a:r>
          </a:p>
          <a:p>
            <a:pPr eaLnBrk="1" hangingPunct="1"/>
            <a:r>
              <a:rPr lang="en-US" altLang="en-US" sz="2800">
                <a:solidFill>
                  <a:srgbClr val="C6C6C6"/>
                </a:solidFill>
              </a:rPr>
              <a:t>Manual – GAWR (r)	  	  6,824 lbs</a:t>
            </a:r>
          </a:p>
          <a:p>
            <a:pPr eaLnBrk="1" hangingPunct="1">
              <a:buFontTx/>
              <a:buNone/>
            </a:pPr>
            <a:endParaRPr lang="en-US" altLang="en-US" sz="2800">
              <a:solidFill>
                <a:srgbClr val="C6C6C6"/>
              </a:solidFill>
            </a:endParaRPr>
          </a:p>
          <a:p>
            <a:pPr algn="ctr" eaLnBrk="1" hangingPunct="1">
              <a:buFontTx/>
              <a:buNone/>
            </a:pPr>
            <a:r>
              <a:rPr lang="en-US" altLang="en-US" sz="2800" b="1">
                <a:solidFill>
                  <a:srgbClr val="C6C6C6"/>
                </a:solidFill>
              </a:rPr>
              <a:t>Formula</a:t>
            </a:r>
            <a:r>
              <a:rPr lang="en-US" altLang="en-US" sz="2800">
                <a:solidFill>
                  <a:srgbClr val="C6C6C6"/>
                </a:solidFill>
              </a:rPr>
              <a:t> </a:t>
            </a:r>
            <a:r>
              <a:rPr lang="en-US" altLang="en-US" sz="2800">
                <a:solidFill>
                  <a:srgbClr val="C6C6C6"/>
                </a:solidFill>
                <a:cs typeface="Arial" pitchFamily="34" charset="0"/>
              </a:rPr>
              <a:t>→ GCWR – GVWR = </a:t>
            </a:r>
          </a:p>
          <a:p>
            <a:pPr algn="ctr" eaLnBrk="1" hangingPunct="1">
              <a:buFontTx/>
              <a:buNone/>
            </a:pPr>
            <a:r>
              <a:rPr lang="en-US" altLang="en-US" sz="2800">
                <a:solidFill>
                  <a:srgbClr val="C6C6C6"/>
                </a:solidFill>
                <a:cs typeface="Arial" pitchFamily="34" charset="0"/>
              </a:rPr>
              <a:t>True Towing Capacity</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Answer</a:t>
            </a:r>
          </a:p>
        </p:txBody>
      </p:sp>
      <p:sp>
        <p:nvSpPr>
          <p:cNvPr id="62467" name="Rectangle 3"/>
          <p:cNvSpPr>
            <a:spLocks noGrp="1" noChangeArrowheads="1"/>
          </p:cNvSpPr>
          <p:nvPr>
            <p:ph type="body" idx="1"/>
          </p:nvPr>
        </p:nvSpPr>
        <p:spPr>
          <a:xfrm>
            <a:off x="457200" y="1600200"/>
            <a:ext cx="8229600" cy="3657600"/>
          </a:xfrm>
        </p:spPr>
        <p:txBody>
          <a:bodyPr/>
          <a:lstStyle/>
          <a:p>
            <a:pPr eaLnBrk="1" hangingPunct="1">
              <a:buFontTx/>
              <a:buNone/>
            </a:pPr>
            <a:endParaRPr lang="en-US" altLang="en-US"/>
          </a:p>
          <a:p>
            <a:pPr eaLnBrk="1" hangingPunct="1">
              <a:buFontTx/>
              <a:buNone/>
            </a:pPr>
            <a:r>
              <a:rPr lang="en-US" altLang="en-US">
                <a:solidFill>
                  <a:srgbClr val="C6C6C6"/>
                </a:solidFill>
              </a:rPr>
              <a:t>		True Towing capacity of vehicle is</a:t>
            </a:r>
          </a:p>
          <a:p>
            <a:pPr eaLnBrk="1" hangingPunct="1">
              <a:buFontTx/>
              <a:buNone/>
            </a:pPr>
            <a:r>
              <a:rPr lang="en-US" altLang="en-US">
                <a:solidFill>
                  <a:srgbClr val="C6C6C6"/>
                </a:solidFill>
              </a:rPr>
              <a:t>		     23,000 – 9,900 = 13,100 lbs</a:t>
            </a:r>
          </a:p>
          <a:p>
            <a:pPr eaLnBrk="1" hangingPunct="1">
              <a:buFontTx/>
              <a:buNone/>
            </a:pPr>
            <a:endParaRPr lang="en-US" altLang="en-US">
              <a:solidFill>
                <a:srgbClr val="C6C6C6"/>
              </a:solidFill>
            </a:endParaRPr>
          </a:p>
          <a:p>
            <a:pPr algn="ctr" eaLnBrk="1" hangingPunct="1">
              <a:buFontTx/>
              <a:buNone/>
            </a:pPr>
            <a:r>
              <a:rPr lang="en-US" altLang="en-US">
                <a:solidFill>
                  <a:srgbClr val="C6C6C6"/>
                </a:solidFill>
              </a:rPr>
              <a:t>The manual states the towing rating is</a:t>
            </a:r>
          </a:p>
          <a:p>
            <a:pPr algn="ctr" eaLnBrk="1" hangingPunct="1">
              <a:buFontTx/>
              <a:buNone/>
            </a:pPr>
            <a:r>
              <a:rPr lang="en-US" altLang="en-US">
                <a:solidFill>
                  <a:srgbClr val="C6C6C6"/>
                </a:solidFill>
              </a:rPr>
              <a:t>17,000</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Exercise Two</a:t>
            </a:r>
          </a:p>
        </p:txBody>
      </p:sp>
      <p:sp>
        <p:nvSpPr>
          <p:cNvPr id="63491" name="Rectangle 3"/>
          <p:cNvSpPr>
            <a:spLocks noGrp="1" noChangeArrowheads="1"/>
          </p:cNvSpPr>
          <p:nvPr>
            <p:ph type="body" idx="1"/>
          </p:nvPr>
        </p:nvSpPr>
        <p:spPr/>
        <p:txBody>
          <a:bodyPr/>
          <a:lstStyle/>
          <a:p>
            <a:pPr eaLnBrk="1" hangingPunct="1"/>
            <a:r>
              <a:rPr lang="en-US" altLang="en-US" sz="2800">
                <a:solidFill>
                  <a:srgbClr val="C6C6C6"/>
                </a:solidFill>
              </a:rPr>
              <a:t>Manual – GCWR		23,000 lbs</a:t>
            </a:r>
          </a:p>
          <a:p>
            <a:pPr eaLnBrk="1" hangingPunct="1"/>
            <a:r>
              <a:rPr lang="en-US" altLang="en-US" sz="2800">
                <a:solidFill>
                  <a:srgbClr val="C6C6C6"/>
                </a:solidFill>
              </a:rPr>
              <a:t>Manual – Tow Rating	17,000 lbs</a:t>
            </a:r>
          </a:p>
          <a:p>
            <a:pPr eaLnBrk="1" hangingPunct="1"/>
            <a:r>
              <a:rPr lang="en-US" altLang="en-US" sz="2800">
                <a:solidFill>
                  <a:srgbClr val="C6C6C6"/>
                </a:solidFill>
              </a:rPr>
              <a:t>Manual – GVWR		  9,900 lbs</a:t>
            </a:r>
          </a:p>
          <a:p>
            <a:pPr eaLnBrk="1" hangingPunct="1"/>
            <a:r>
              <a:rPr lang="en-US" altLang="en-US" sz="2800">
                <a:solidFill>
                  <a:srgbClr val="C6C6C6"/>
                </a:solidFill>
              </a:rPr>
              <a:t>Weight of People, Vehicle</a:t>
            </a:r>
          </a:p>
          <a:p>
            <a:pPr eaLnBrk="1" hangingPunct="1">
              <a:buFontTx/>
              <a:buNone/>
            </a:pPr>
            <a:r>
              <a:rPr lang="en-US" altLang="en-US" sz="2800">
                <a:solidFill>
                  <a:srgbClr val="C6C6C6"/>
                </a:solidFill>
              </a:rPr>
              <a:t>	Supplies, Fluids, etc.		  7,500 lbs</a:t>
            </a:r>
          </a:p>
          <a:p>
            <a:pPr eaLnBrk="1" hangingPunct="1">
              <a:buFontTx/>
              <a:buNone/>
            </a:pPr>
            <a:endParaRPr lang="en-US" altLang="en-US" sz="2800">
              <a:solidFill>
                <a:srgbClr val="C6C6C6"/>
              </a:solidFill>
            </a:endParaRPr>
          </a:p>
          <a:p>
            <a:pPr algn="ctr" eaLnBrk="1" hangingPunct="1">
              <a:buFontTx/>
              <a:buNone/>
            </a:pPr>
            <a:r>
              <a:rPr lang="en-US" altLang="en-US" sz="2800" b="1">
                <a:solidFill>
                  <a:srgbClr val="C6C6C6"/>
                </a:solidFill>
              </a:rPr>
              <a:t>Formula</a:t>
            </a:r>
            <a:r>
              <a:rPr lang="en-US" altLang="en-US" sz="2800">
                <a:solidFill>
                  <a:srgbClr val="C6C6C6"/>
                </a:solidFill>
              </a:rPr>
              <a:t> </a:t>
            </a:r>
            <a:r>
              <a:rPr lang="en-US" altLang="en-US" sz="2800">
                <a:solidFill>
                  <a:srgbClr val="C6C6C6"/>
                </a:solidFill>
                <a:cs typeface="Arial" pitchFamily="34" charset="0"/>
              </a:rPr>
              <a:t>→ GCWR – Actual Weight = </a:t>
            </a:r>
          </a:p>
          <a:p>
            <a:pPr algn="ctr" eaLnBrk="1" hangingPunct="1">
              <a:buFontTx/>
              <a:buNone/>
            </a:pPr>
            <a:r>
              <a:rPr lang="en-US" altLang="en-US" sz="2800">
                <a:solidFill>
                  <a:srgbClr val="C6C6C6"/>
                </a:solidFill>
                <a:cs typeface="Arial" pitchFamily="34" charset="0"/>
              </a:rPr>
              <a:t>True Towing Capacity Allowed</a:t>
            </a:r>
          </a:p>
          <a:p>
            <a:pPr eaLnBrk="1" hangingPunct="1">
              <a:buFontTx/>
              <a:buNone/>
            </a:pPr>
            <a:endParaRPr lang="en-US" altLang="en-US">
              <a:solidFill>
                <a:srgbClr val="C6C6C6"/>
              </a:solidFill>
            </a:endParaRPr>
          </a:p>
          <a:p>
            <a:pPr eaLnBrk="1" hangingPunct="1"/>
            <a:endParaRPr lang="en-US" altLang="en-US"/>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Answer</a:t>
            </a:r>
          </a:p>
        </p:txBody>
      </p:sp>
      <p:sp>
        <p:nvSpPr>
          <p:cNvPr id="64515" name="Rectangle 3"/>
          <p:cNvSpPr>
            <a:spLocks noGrp="1" noChangeArrowheads="1"/>
          </p:cNvSpPr>
          <p:nvPr>
            <p:ph type="body" idx="1"/>
          </p:nvPr>
        </p:nvSpPr>
        <p:spPr/>
        <p:txBody>
          <a:bodyPr/>
          <a:lstStyle/>
          <a:p>
            <a:pPr eaLnBrk="1" hangingPunct="1">
              <a:buFontTx/>
              <a:buNone/>
            </a:pPr>
            <a:endParaRPr lang="en-US" altLang="en-US"/>
          </a:p>
          <a:p>
            <a:pPr eaLnBrk="1" hangingPunct="1">
              <a:buFontTx/>
              <a:buNone/>
            </a:pPr>
            <a:r>
              <a:rPr lang="en-US" altLang="en-US"/>
              <a:t>		</a:t>
            </a:r>
            <a:r>
              <a:rPr lang="en-US" altLang="en-US">
                <a:solidFill>
                  <a:srgbClr val="C6C6C6"/>
                </a:solidFill>
              </a:rPr>
              <a:t>True Towing Capacity Allowed</a:t>
            </a:r>
          </a:p>
          <a:p>
            <a:pPr eaLnBrk="1" hangingPunct="1">
              <a:buFontTx/>
              <a:buNone/>
            </a:pPr>
            <a:r>
              <a:rPr lang="en-US" altLang="en-US">
                <a:solidFill>
                  <a:srgbClr val="C6C6C6"/>
                </a:solidFill>
              </a:rPr>
              <a:t>     	    23,000 – 7,500 = 15,500 lbs</a:t>
            </a:r>
          </a:p>
          <a:p>
            <a:pPr eaLnBrk="1" hangingPunct="1">
              <a:buFontTx/>
              <a:buNone/>
            </a:pPr>
            <a:endParaRPr lang="en-US" altLang="en-US">
              <a:solidFill>
                <a:srgbClr val="C6C6C6"/>
              </a:solidFill>
            </a:endParaRPr>
          </a:p>
          <a:p>
            <a:pPr eaLnBrk="1" hangingPunct="1">
              <a:buFontTx/>
              <a:buNone/>
            </a:pPr>
            <a:r>
              <a:rPr lang="en-US" altLang="en-US">
                <a:solidFill>
                  <a:srgbClr val="C6C6C6"/>
                </a:solidFill>
              </a:rPr>
              <a:t>Remember the manual stated the tow rating was 17,000 lbs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Course Objectives</a:t>
            </a:r>
          </a:p>
        </p:txBody>
      </p:sp>
      <p:sp>
        <p:nvSpPr>
          <p:cNvPr id="10243" name="Rectangle 3"/>
          <p:cNvSpPr>
            <a:spLocks noGrp="1" noChangeArrowheads="1"/>
          </p:cNvSpPr>
          <p:nvPr>
            <p:ph type="body" idx="1"/>
          </p:nvPr>
        </p:nvSpPr>
        <p:spPr>
          <a:xfrm>
            <a:off x="457200" y="1981200"/>
            <a:ext cx="8229600" cy="3962400"/>
          </a:xfrm>
        </p:spPr>
        <p:txBody>
          <a:bodyPr/>
          <a:lstStyle/>
          <a:p>
            <a:pPr eaLnBrk="1" hangingPunct="1">
              <a:lnSpc>
                <a:spcPct val="90000"/>
              </a:lnSpc>
            </a:pPr>
            <a:r>
              <a:rPr lang="en-US" altLang="en-US">
                <a:solidFill>
                  <a:srgbClr val="C6C6C6"/>
                </a:solidFill>
              </a:rPr>
              <a:t>Understand the importance of </a:t>
            </a:r>
            <a:r>
              <a:rPr lang="en-US" altLang="en-US" u="sng">
                <a:solidFill>
                  <a:srgbClr val="C6C6C6"/>
                </a:solidFill>
              </a:rPr>
              <a:t>pre-towing inspection and demonstrate</a:t>
            </a:r>
            <a:r>
              <a:rPr lang="en-US" altLang="en-US">
                <a:solidFill>
                  <a:srgbClr val="C6C6C6"/>
                </a:solidFill>
              </a:rPr>
              <a:t> an acceptable inspection procedure.</a:t>
            </a:r>
          </a:p>
          <a:p>
            <a:pPr eaLnBrk="1" hangingPunct="1">
              <a:lnSpc>
                <a:spcPct val="90000"/>
              </a:lnSpc>
            </a:pPr>
            <a:r>
              <a:rPr lang="en-US" altLang="en-US">
                <a:solidFill>
                  <a:srgbClr val="C6C6C6"/>
                </a:solidFill>
              </a:rPr>
              <a:t>Be capable of explaining or demonstrating the procedure for </a:t>
            </a:r>
            <a:r>
              <a:rPr lang="en-US" altLang="en-US" u="sng">
                <a:solidFill>
                  <a:srgbClr val="C6C6C6"/>
                </a:solidFill>
              </a:rPr>
              <a:t>proper pre-response hook-up</a:t>
            </a:r>
            <a:r>
              <a:rPr lang="en-US" altLang="en-US">
                <a:solidFill>
                  <a:srgbClr val="C6C6C6"/>
                </a:solidFill>
              </a:rPr>
              <a:t>.</a:t>
            </a:r>
          </a:p>
          <a:p>
            <a:pPr eaLnBrk="1" hangingPunct="1">
              <a:lnSpc>
                <a:spcPct val="90000"/>
              </a:lnSpc>
            </a:pPr>
            <a:r>
              <a:rPr lang="en-US" altLang="en-US">
                <a:solidFill>
                  <a:srgbClr val="C6C6C6"/>
                </a:solidFill>
              </a:rPr>
              <a:t>Successfully </a:t>
            </a:r>
            <a:r>
              <a:rPr lang="en-US" altLang="en-US" u="sng">
                <a:solidFill>
                  <a:srgbClr val="C6C6C6"/>
                </a:solidFill>
              </a:rPr>
              <a:t>complete the practical driving exercise.</a:t>
            </a:r>
          </a:p>
          <a:p>
            <a:pPr eaLnBrk="1" hangingPunct="1">
              <a:lnSpc>
                <a:spcPct val="90000"/>
              </a:lnSpc>
              <a:buFontTx/>
              <a:buNone/>
            </a:pPr>
            <a:endParaRPr lang="en-US" altLang="en-US"/>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81000" y="914400"/>
            <a:ext cx="8229600" cy="1143000"/>
          </a:xfrm>
        </p:spPr>
        <p:txBody>
          <a:bodyPr/>
          <a:lstStyle/>
          <a:p>
            <a:pPr eaLnBrk="1" hangingPunct="1"/>
            <a:r>
              <a:rPr lang="en-US" altLang="en-US" sz="4000" b="1">
                <a:solidFill>
                  <a:srgbClr val="C6C6C6"/>
                </a:solidFill>
              </a:rPr>
              <a:t>Exercise Three</a:t>
            </a:r>
          </a:p>
        </p:txBody>
      </p:sp>
      <p:sp>
        <p:nvSpPr>
          <p:cNvPr id="65539" name="Rectangle 5"/>
          <p:cNvSpPr>
            <a:spLocks noGrp="1" noChangeArrowheads="1"/>
          </p:cNvSpPr>
          <p:nvPr>
            <p:ph type="body" sz="half" idx="1"/>
          </p:nvPr>
        </p:nvSpPr>
        <p:spPr>
          <a:xfrm>
            <a:off x="457200" y="2332038"/>
            <a:ext cx="4038600" cy="4525962"/>
          </a:xfrm>
        </p:spPr>
        <p:txBody>
          <a:bodyPr/>
          <a:lstStyle/>
          <a:p>
            <a:pPr eaLnBrk="1" hangingPunct="1">
              <a:buFontTx/>
              <a:buNone/>
            </a:pPr>
            <a:r>
              <a:rPr lang="en-US" altLang="en-US">
                <a:solidFill>
                  <a:srgbClr val="C6C6C6"/>
                </a:solidFill>
              </a:rPr>
              <a:t>Manual</a:t>
            </a:r>
          </a:p>
          <a:p>
            <a:pPr eaLnBrk="1" hangingPunct="1"/>
            <a:r>
              <a:rPr lang="en-US" altLang="en-US">
                <a:solidFill>
                  <a:srgbClr val="C6C6C6"/>
                </a:solidFill>
              </a:rPr>
              <a:t>GVWR -14,350</a:t>
            </a:r>
          </a:p>
          <a:p>
            <a:pPr eaLnBrk="1" hangingPunct="1"/>
            <a:r>
              <a:rPr lang="en-US" altLang="en-US">
                <a:solidFill>
                  <a:srgbClr val="C6C6C6"/>
                </a:solidFill>
              </a:rPr>
              <a:t>Front GAWR – 4,900</a:t>
            </a:r>
          </a:p>
          <a:p>
            <a:pPr eaLnBrk="1" hangingPunct="1"/>
            <a:r>
              <a:rPr lang="en-US" altLang="en-US">
                <a:solidFill>
                  <a:srgbClr val="C6C6C6"/>
                </a:solidFill>
              </a:rPr>
              <a:t>Rear GAWR – 9,450</a:t>
            </a:r>
          </a:p>
          <a:p>
            <a:pPr eaLnBrk="1" hangingPunct="1"/>
            <a:r>
              <a:rPr lang="en-US" altLang="en-US">
                <a:solidFill>
                  <a:srgbClr val="C6C6C6"/>
                </a:solidFill>
              </a:rPr>
              <a:t>Manual GCWR – 23,000</a:t>
            </a:r>
          </a:p>
          <a:p>
            <a:pPr eaLnBrk="1" hangingPunct="1"/>
            <a:endParaRPr lang="en-US" altLang="en-US">
              <a:solidFill>
                <a:srgbClr val="C6C6C6"/>
              </a:solidFill>
            </a:endParaRPr>
          </a:p>
        </p:txBody>
      </p:sp>
      <p:sp>
        <p:nvSpPr>
          <p:cNvPr id="65540" name="Rectangle 6"/>
          <p:cNvSpPr>
            <a:spLocks noGrp="1" noChangeArrowheads="1"/>
          </p:cNvSpPr>
          <p:nvPr>
            <p:ph type="body" sz="half" idx="2"/>
          </p:nvPr>
        </p:nvSpPr>
        <p:spPr>
          <a:xfrm>
            <a:off x="4648200" y="2332038"/>
            <a:ext cx="4038600" cy="4525962"/>
          </a:xfrm>
        </p:spPr>
        <p:txBody>
          <a:bodyPr/>
          <a:lstStyle/>
          <a:p>
            <a:pPr eaLnBrk="1" hangingPunct="1">
              <a:buFontTx/>
              <a:buNone/>
            </a:pPr>
            <a:r>
              <a:rPr lang="en-US" altLang="en-US">
                <a:solidFill>
                  <a:srgbClr val="C6C6C6"/>
                </a:solidFill>
              </a:rPr>
              <a:t>Actual</a:t>
            </a:r>
          </a:p>
          <a:p>
            <a:pPr eaLnBrk="1" hangingPunct="1"/>
            <a:r>
              <a:rPr lang="en-US" altLang="en-US">
                <a:solidFill>
                  <a:srgbClr val="C6C6C6"/>
                </a:solidFill>
              </a:rPr>
              <a:t>Actual weight = ?</a:t>
            </a:r>
          </a:p>
          <a:p>
            <a:pPr eaLnBrk="1" hangingPunct="1"/>
            <a:r>
              <a:rPr lang="en-US" altLang="en-US">
                <a:solidFill>
                  <a:srgbClr val="C6C6C6"/>
                </a:solidFill>
              </a:rPr>
              <a:t>Front axle weight = 4,840</a:t>
            </a:r>
          </a:p>
          <a:p>
            <a:pPr eaLnBrk="1" hangingPunct="1"/>
            <a:r>
              <a:rPr lang="en-US" altLang="en-US">
                <a:solidFill>
                  <a:srgbClr val="C6C6C6"/>
                </a:solidFill>
              </a:rPr>
              <a:t>Rear axle weight = 6,240 </a:t>
            </a:r>
          </a:p>
          <a:p>
            <a:pPr eaLnBrk="1" hangingPunct="1"/>
            <a:r>
              <a:rPr lang="en-US" altLang="en-US">
                <a:solidFill>
                  <a:srgbClr val="C6C6C6"/>
                </a:solidFill>
              </a:rPr>
              <a:t>Trailer weight = 5,480</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533400"/>
            <a:ext cx="8229600" cy="1143000"/>
          </a:xfrm>
        </p:spPr>
        <p:txBody>
          <a:bodyPr/>
          <a:lstStyle/>
          <a:p>
            <a:pPr eaLnBrk="1" hangingPunct="1"/>
            <a:r>
              <a:rPr lang="en-US" altLang="en-US" sz="4000" b="1">
                <a:solidFill>
                  <a:srgbClr val="C6C6C6"/>
                </a:solidFill>
              </a:rPr>
              <a:t>Answer</a:t>
            </a:r>
          </a:p>
        </p:txBody>
      </p:sp>
      <p:sp>
        <p:nvSpPr>
          <p:cNvPr id="66563" name="Rectangle 3"/>
          <p:cNvSpPr>
            <a:spLocks noGrp="1" noChangeArrowheads="1"/>
          </p:cNvSpPr>
          <p:nvPr>
            <p:ph type="body" idx="1"/>
          </p:nvPr>
        </p:nvSpPr>
        <p:spPr>
          <a:xfrm>
            <a:off x="457200" y="1828800"/>
            <a:ext cx="8229600" cy="4525963"/>
          </a:xfrm>
        </p:spPr>
        <p:txBody>
          <a:bodyPr/>
          <a:lstStyle/>
          <a:p>
            <a:pPr marL="609600" indent="-609600" eaLnBrk="1" hangingPunct="1">
              <a:lnSpc>
                <a:spcPct val="80000"/>
              </a:lnSpc>
              <a:buFontTx/>
              <a:buNone/>
            </a:pPr>
            <a:r>
              <a:rPr lang="en-US" altLang="en-US" sz="2800">
                <a:solidFill>
                  <a:schemeClr val="bg1"/>
                </a:solidFill>
              </a:rPr>
              <a:t>1)  </a:t>
            </a:r>
            <a:r>
              <a:rPr lang="en-US" altLang="en-US" sz="2800">
                <a:solidFill>
                  <a:srgbClr val="C6C6C6"/>
                </a:solidFill>
              </a:rPr>
              <a:t>tow vehicle weight + trailer weight = CW (combined weight)</a:t>
            </a:r>
          </a:p>
          <a:p>
            <a:pPr marL="609600" indent="-609600" eaLnBrk="1" hangingPunct="1">
              <a:lnSpc>
                <a:spcPct val="80000"/>
              </a:lnSpc>
              <a:buFontTx/>
              <a:buNone/>
            </a:pPr>
            <a:r>
              <a:rPr lang="en-US" altLang="en-US" sz="2800">
                <a:solidFill>
                  <a:srgbClr val="C6C6C6"/>
                </a:solidFill>
              </a:rPr>
              <a:t>			11,080 + 5,480 = 16,560</a:t>
            </a:r>
          </a:p>
          <a:p>
            <a:pPr marL="609600" indent="-609600" eaLnBrk="1" hangingPunct="1">
              <a:lnSpc>
                <a:spcPct val="80000"/>
              </a:lnSpc>
              <a:buFontTx/>
              <a:buAutoNum type="arabicParenR" startAt="2"/>
            </a:pPr>
            <a:r>
              <a:rPr lang="en-US" altLang="en-US" sz="2800">
                <a:solidFill>
                  <a:srgbClr val="C6C6C6"/>
                </a:solidFill>
              </a:rPr>
              <a:t>GCWR – GVWR = towing capacity (manufacturer)</a:t>
            </a:r>
          </a:p>
          <a:p>
            <a:pPr marL="609600" indent="-609600" eaLnBrk="1" hangingPunct="1">
              <a:lnSpc>
                <a:spcPct val="80000"/>
              </a:lnSpc>
              <a:buFontTx/>
              <a:buNone/>
            </a:pPr>
            <a:r>
              <a:rPr lang="en-US" altLang="en-US" sz="2800">
                <a:solidFill>
                  <a:srgbClr val="C6C6C6"/>
                </a:solidFill>
              </a:rPr>
              <a:t>			23,000 – 14,350 = 8,650</a:t>
            </a:r>
          </a:p>
          <a:p>
            <a:pPr marL="609600" indent="-609600" eaLnBrk="1" hangingPunct="1">
              <a:lnSpc>
                <a:spcPct val="80000"/>
              </a:lnSpc>
              <a:buFontTx/>
              <a:buAutoNum type="arabicParenR" startAt="3"/>
            </a:pPr>
            <a:r>
              <a:rPr lang="en-US" altLang="en-US" sz="2800">
                <a:solidFill>
                  <a:srgbClr val="C6C6C6"/>
                </a:solidFill>
              </a:rPr>
              <a:t>Allowable weight on hitch =  GVWR-GVW = 3,270</a:t>
            </a:r>
          </a:p>
          <a:p>
            <a:pPr marL="609600" indent="-609600" eaLnBrk="1" hangingPunct="1">
              <a:lnSpc>
                <a:spcPct val="80000"/>
              </a:lnSpc>
              <a:buFontTx/>
              <a:buAutoNum type="arabicParenR" startAt="3"/>
            </a:pPr>
            <a:r>
              <a:rPr lang="en-US" altLang="en-US" sz="2800">
                <a:solidFill>
                  <a:srgbClr val="C6C6C6"/>
                </a:solidFill>
              </a:rPr>
              <a:t>Optimal weight on hitch = 15% of trailer weight = 822 lbs</a:t>
            </a:r>
          </a:p>
          <a:p>
            <a:pPr marL="609600" indent="-609600" eaLnBrk="1" hangingPunct="1">
              <a:lnSpc>
                <a:spcPct val="80000"/>
              </a:lnSpc>
              <a:buFontTx/>
              <a:buNone/>
            </a:pPr>
            <a:r>
              <a:rPr lang="en-US" altLang="en-US" sz="2800">
                <a:solidFill>
                  <a:srgbClr val="C6C6C6"/>
                </a:solidFill>
              </a:rPr>
              <a:t>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ctrTitle"/>
          </p:nvPr>
        </p:nvSpPr>
        <p:spPr/>
        <p:txBody>
          <a:bodyPr/>
          <a:lstStyle/>
          <a:p>
            <a:pPr eaLnBrk="1" hangingPunct="1"/>
            <a:r>
              <a:rPr lang="en-US" altLang="en-US">
                <a:solidFill>
                  <a:srgbClr val="C6C6C6"/>
                </a:solidFill>
              </a:rPr>
              <a:t>Can we safely tow this vehicle?</a:t>
            </a:r>
          </a:p>
        </p:txBody>
      </p:sp>
      <p:sp>
        <p:nvSpPr>
          <p:cNvPr id="236549" name="Rectangle 5"/>
          <p:cNvSpPr>
            <a:spLocks noGrp="1" noChangeArrowheads="1"/>
          </p:cNvSpPr>
          <p:nvPr>
            <p:ph type="subTitle" idx="1"/>
          </p:nvPr>
        </p:nvSpPr>
        <p:spPr/>
        <p:txBody>
          <a:bodyPr/>
          <a:lstStyle/>
          <a:p>
            <a:pPr eaLnBrk="1" hangingPunct="1"/>
            <a:r>
              <a:rPr lang="en-US" altLang="en-US" sz="6000">
                <a:solidFill>
                  <a:srgbClr val="C6C6C6"/>
                </a:solidFill>
              </a:rPr>
              <a:t>YES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6549">
                                            <p:txEl>
                                              <p:pRg st="0" end="0"/>
                                            </p:txEl>
                                          </p:spTgt>
                                        </p:tgtEl>
                                        <p:attrNameLst>
                                          <p:attrName>style.visibility</p:attrName>
                                        </p:attrNameLst>
                                      </p:cBhvr>
                                      <p:to>
                                        <p:strVal val="visible"/>
                                      </p:to>
                                    </p:set>
                                    <p:animEffect transition="in" filter="box(in)">
                                      <p:cBhvr>
                                        <p:cTn id="7" dur="500"/>
                                        <p:tgtEl>
                                          <p:spTgt spid="2365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914400"/>
            <a:ext cx="8229600" cy="1143000"/>
          </a:xfrm>
        </p:spPr>
        <p:txBody>
          <a:bodyPr/>
          <a:lstStyle/>
          <a:p>
            <a:pPr eaLnBrk="1" hangingPunct="1"/>
            <a:r>
              <a:rPr lang="en-US" altLang="en-US" sz="4000" b="1">
                <a:solidFill>
                  <a:srgbClr val="C6C6C6"/>
                </a:solidFill>
              </a:rPr>
              <a:t>Considerations</a:t>
            </a:r>
          </a:p>
        </p:txBody>
      </p:sp>
      <p:sp>
        <p:nvSpPr>
          <p:cNvPr id="68611" name="Rectangle 3"/>
          <p:cNvSpPr>
            <a:spLocks noGrp="1" noChangeArrowheads="1"/>
          </p:cNvSpPr>
          <p:nvPr>
            <p:ph type="body" idx="1"/>
          </p:nvPr>
        </p:nvSpPr>
        <p:spPr>
          <a:xfrm>
            <a:off x="457200" y="2362200"/>
            <a:ext cx="8229600" cy="2971800"/>
          </a:xfrm>
        </p:spPr>
        <p:txBody>
          <a:bodyPr/>
          <a:lstStyle/>
          <a:p>
            <a:pPr eaLnBrk="1" hangingPunct="1">
              <a:lnSpc>
                <a:spcPct val="90000"/>
              </a:lnSpc>
            </a:pPr>
            <a:r>
              <a:rPr lang="en-US" altLang="en-US" sz="2800">
                <a:solidFill>
                  <a:srgbClr val="C6C6C6"/>
                </a:solidFill>
              </a:rPr>
              <a:t>Compare Vehicle’s manual recommendations with actual weights</a:t>
            </a:r>
          </a:p>
          <a:p>
            <a:pPr eaLnBrk="1" hangingPunct="1">
              <a:lnSpc>
                <a:spcPct val="90000"/>
              </a:lnSpc>
            </a:pPr>
            <a:r>
              <a:rPr lang="en-US" altLang="en-US" sz="2800">
                <a:solidFill>
                  <a:srgbClr val="C6C6C6"/>
                </a:solidFill>
              </a:rPr>
              <a:t>Weigh vehicles annually and when equipment is changed</a:t>
            </a:r>
          </a:p>
          <a:p>
            <a:pPr eaLnBrk="1" hangingPunct="1">
              <a:lnSpc>
                <a:spcPct val="90000"/>
              </a:lnSpc>
            </a:pPr>
            <a:r>
              <a:rPr lang="en-US" altLang="en-US" sz="2800">
                <a:solidFill>
                  <a:srgbClr val="C6C6C6"/>
                </a:solidFill>
              </a:rPr>
              <a:t>Weigh vehicle with maximum number of people and equipment carried</a:t>
            </a:r>
          </a:p>
          <a:p>
            <a:pPr lvl="1" eaLnBrk="1" hangingPunct="1">
              <a:lnSpc>
                <a:spcPct val="90000"/>
              </a:lnSpc>
            </a:pPr>
            <a:r>
              <a:rPr lang="en-US" altLang="en-US" sz="2400">
                <a:solidFill>
                  <a:srgbClr val="C6C6C6"/>
                </a:solidFill>
              </a:rPr>
              <a:t>Allows for safety cushion</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Chapter 2 – Summary</a:t>
            </a:r>
          </a:p>
        </p:txBody>
      </p:sp>
      <p:sp>
        <p:nvSpPr>
          <p:cNvPr id="69635" name="Rectangle 3"/>
          <p:cNvSpPr>
            <a:spLocks noGrp="1" noChangeArrowheads="1"/>
          </p:cNvSpPr>
          <p:nvPr>
            <p:ph type="body" idx="1"/>
          </p:nvPr>
        </p:nvSpPr>
        <p:spPr>
          <a:xfrm>
            <a:off x="304800" y="1905000"/>
            <a:ext cx="8229600" cy="4267200"/>
          </a:xfrm>
        </p:spPr>
        <p:txBody>
          <a:bodyPr/>
          <a:lstStyle/>
          <a:p>
            <a:pPr eaLnBrk="1" hangingPunct="1">
              <a:lnSpc>
                <a:spcPct val="90000"/>
              </a:lnSpc>
            </a:pPr>
            <a:r>
              <a:rPr lang="en-US" altLang="en-US">
                <a:solidFill>
                  <a:srgbClr val="C6C6C6"/>
                </a:solidFill>
              </a:rPr>
              <a:t>Organizations and operators must understand how the tow vehicle MUST be capable to tow the trailer safely. Evaluating the tow vehicle’s capacity is the first step in determining this capability.</a:t>
            </a:r>
          </a:p>
          <a:p>
            <a:pPr eaLnBrk="1" hangingPunct="1">
              <a:lnSpc>
                <a:spcPct val="90000"/>
              </a:lnSpc>
            </a:pPr>
            <a:r>
              <a:rPr lang="en-US" altLang="en-US">
                <a:solidFill>
                  <a:srgbClr val="C6C6C6"/>
                </a:solidFill>
              </a:rPr>
              <a:t>Also important is not relying on the manufacturer’s manual for the acceptable weights when determining capability to pull a trailer.</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1066800"/>
            <a:ext cx="8229600" cy="1143000"/>
          </a:xfrm>
        </p:spPr>
        <p:txBody>
          <a:bodyPr/>
          <a:lstStyle/>
          <a:p>
            <a:pPr eaLnBrk="1" hangingPunct="1"/>
            <a:r>
              <a:rPr lang="en-US" altLang="en-US" sz="4000" b="1">
                <a:solidFill>
                  <a:srgbClr val="C6C6C6"/>
                </a:solidFill>
              </a:rPr>
              <a:t>Chapter 3 – Brake Requirements</a:t>
            </a:r>
          </a:p>
        </p:txBody>
      </p:sp>
      <p:sp>
        <p:nvSpPr>
          <p:cNvPr id="70659" name="Rectangle 3"/>
          <p:cNvSpPr>
            <a:spLocks noGrp="1" noChangeArrowheads="1"/>
          </p:cNvSpPr>
          <p:nvPr>
            <p:ph type="body" idx="1"/>
          </p:nvPr>
        </p:nvSpPr>
        <p:spPr>
          <a:xfrm>
            <a:off x="457200" y="2819400"/>
            <a:ext cx="8229600" cy="2590800"/>
          </a:xfrm>
        </p:spPr>
        <p:txBody>
          <a:bodyPr/>
          <a:lstStyle/>
          <a:p>
            <a:pPr eaLnBrk="1" hangingPunct="1"/>
            <a:r>
              <a:rPr lang="en-US" altLang="en-US">
                <a:solidFill>
                  <a:srgbClr val="C6C6C6"/>
                </a:solidFill>
              </a:rPr>
              <a:t>Adding a trailer to a tow vehicle means the braking requirements suddenly change. Stopping distances lengthen, brakes undergo more wear, and the driver may need to change his or her driving habits to accommodate the added weight.</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Brake Requirements</a:t>
            </a:r>
          </a:p>
        </p:txBody>
      </p:sp>
      <p:sp>
        <p:nvSpPr>
          <p:cNvPr id="71683" name="Rectangle 3"/>
          <p:cNvSpPr>
            <a:spLocks noGrp="1" noChangeArrowheads="1"/>
          </p:cNvSpPr>
          <p:nvPr>
            <p:ph type="body" idx="1"/>
          </p:nvPr>
        </p:nvSpPr>
        <p:spPr>
          <a:xfrm>
            <a:off x="457200" y="1981200"/>
            <a:ext cx="8229600" cy="4525963"/>
          </a:xfrm>
        </p:spPr>
        <p:txBody>
          <a:bodyPr/>
          <a:lstStyle/>
          <a:p>
            <a:pPr eaLnBrk="1" hangingPunct="1"/>
            <a:r>
              <a:rPr lang="en-US" altLang="en-US" sz="2800">
                <a:solidFill>
                  <a:srgbClr val="C6C6C6"/>
                </a:solidFill>
              </a:rPr>
              <a:t>Electronically controlled electric brakes - provide automatic and manual control of electric trailer brakes.</a:t>
            </a:r>
          </a:p>
          <a:p>
            <a:pPr eaLnBrk="1" hangingPunct="1"/>
            <a:r>
              <a:rPr lang="en-US" altLang="en-US" sz="2800">
                <a:solidFill>
                  <a:srgbClr val="C6C6C6"/>
                </a:solidFill>
              </a:rPr>
              <a:t>Hydraulically controlled electric brakes – allow for evenly applied braking, which is proportional to brake pedal pressure.</a:t>
            </a:r>
          </a:p>
          <a:p>
            <a:pPr eaLnBrk="1" hangingPunct="1"/>
            <a:r>
              <a:rPr lang="en-US" altLang="en-US" sz="2800">
                <a:solidFill>
                  <a:srgbClr val="C6C6C6"/>
                </a:solidFill>
              </a:rPr>
              <a:t>Surge brakes – independent system activated by a master cylinder at the junction of the hitch and trailer tongue.</a:t>
            </a:r>
            <a:r>
              <a:rPr lang="en-US" altLang="en-US"/>
              <a:t>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Braking Systems</a:t>
            </a:r>
          </a:p>
        </p:txBody>
      </p:sp>
      <p:sp>
        <p:nvSpPr>
          <p:cNvPr id="72707" name="Rectangle 3"/>
          <p:cNvSpPr>
            <a:spLocks noGrp="1" noChangeArrowheads="1"/>
          </p:cNvSpPr>
          <p:nvPr>
            <p:ph type="body" idx="1"/>
          </p:nvPr>
        </p:nvSpPr>
        <p:spPr>
          <a:xfrm>
            <a:off x="381000" y="1981200"/>
            <a:ext cx="8229600" cy="4525963"/>
          </a:xfrm>
        </p:spPr>
        <p:txBody>
          <a:bodyPr/>
          <a:lstStyle/>
          <a:p>
            <a:pPr eaLnBrk="1" hangingPunct="1">
              <a:lnSpc>
                <a:spcPct val="90000"/>
              </a:lnSpc>
            </a:pPr>
            <a:r>
              <a:rPr lang="en-US" altLang="en-US" sz="2800">
                <a:solidFill>
                  <a:srgbClr val="C6C6C6"/>
                </a:solidFill>
              </a:rPr>
              <a:t>Braking system, on the tow vehicle, should be capable of handling the braking duties of the tow vehicle and the trailer, and when parked safely holds the trailer stationary.</a:t>
            </a:r>
          </a:p>
          <a:p>
            <a:pPr eaLnBrk="1" hangingPunct="1">
              <a:lnSpc>
                <a:spcPct val="90000"/>
              </a:lnSpc>
            </a:pPr>
            <a:r>
              <a:rPr lang="en-US" altLang="en-US" sz="2800">
                <a:solidFill>
                  <a:srgbClr val="C6C6C6"/>
                </a:solidFill>
              </a:rPr>
              <a:t>According to NFPA 1901, a trailer with a GVWR of 3,000 lbs. or more shall be equipped with a braking system that functions on all wheels.</a:t>
            </a:r>
          </a:p>
          <a:p>
            <a:pPr eaLnBrk="1" hangingPunct="1">
              <a:lnSpc>
                <a:spcPct val="90000"/>
              </a:lnSpc>
            </a:pPr>
            <a:r>
              <a:rPr lang="en-US" altLang="en-US" sz="2800">
                <a:solidFill>
                  <a:srgbClr val="C6C6C6"/>
                </a:solidFill>
              </a:rPr>
              <a:t>Electric or air brakes are required on all trailers over 8,000 lbs.</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Electric Breakaway System</a:t>
            </a:r>
            <a:r>
              <a:rPr lang="en-US" altLang="en-US"/>
              <a:t> </a:t>
            </a:r>
          </a:p>
        </p:txBody>
      </p:sp>
      <p:sp>
        <p:nvSpPr>
          <p:cNvPr id="73731" name="Rectangle 3"/>
          <p:cNvSpPr>
            <a:spLocks noGrp="1" noChangeArrowheads="1"/>
          </p:cNvSpPr>
          <p:nvPr>
            <p:ph type="body" idx="1"/>
          </p:nvPr>
        </p:nvSpPr>
        <p:spPr>
          <a:xfrm>
            <a:off x="457200" y="1828800"/>
            <a:ext cx="8229600" cy="4525963"/>
          </a:xfrm>
        </p:spPr>
        <p:txBody>
          <a:bodyPr/>
          <a:lstStyle/>
          <a:p>
            <a:pPr eaLnBrk="1" hangingPunct="1"/>
            <a:r>
              <a:rPr lang="en-US" altLang="en-US" sz="2800">
                <a:solidFill>
                  <a:srgbClr val="C6C6C6"/>
                </a:solidFill>
              </a:rPr>
              <a:t>Activated only if the trailer comes loose from the hitch and the breakaway pin is pulled.</a:t>
            </a:r>
          </a:p>
          <a:p>
            <a:pPr eaLnBrk="1" hangingPunct="1">
              <a:buFontTx/>
              <a:buNone/>
            </a:pPr>
            <a:endParaRPr lang="en-US" altLang="en-US" sz="2800">
              <a:solidFill>
                <a:srgbClr val="C6C6C6"/>
              </a:solidFill>
            </a:endParaRPr>
          </a:p>
        </p:txBody>
      </p:sp>
      <p:pic>
        <p:nvPicPr>
          <p:cNvPr id="73732" name="Picture 4" descr="trail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819400"/>
            <a:ext cx="495300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Battery and Inspection</a:t>
            </a:r>
          </a:p>
        </p:txBody>
      </p:sp>
      <p:sp>
        <p:nvSpPr>
          <p:cNvPr id="74755" name="Rectangle 3"/>
          <p:cNvSpPr>
            <a:spLocks noGrp="1" noChangeArrowheads="1"/>
          </p:cNvSpPr>
          <p:nvPr>
            <p:ph type="body" idx="1"/>
          </p:nvPr>
        </p:nvSpPr>
        <p:spPr>
          <a:xfrm>
            <a:off x="457200" y="2362200"/>
            <a:ext cx="3962400" cy="3962400"/>
          </a:xfrm>
        </p:spPr>
        <p:txBody>
          <a:bodyPr/>
          <a:lstStyle/>
          <a:p>
            <a:pPr eaLnBrk="1" hangingPunct="1"/>
            <a:r>
              <a:rPr lang="en-US" altLang="en-US">
                <a:solidFill>
                  <a:srgbClr val="C6C6C6"/>
                </a:solidFill>
              </a:rPr>
              <a:t>Inspect brakes on a regular basis</a:t>
            </a:r>
          </a:p>
          <a:p>
            <a:pPr eaLnBrk="1" hangingPunct="1"/>
            <a:r>
              <a:rPr lang="en-US" altLang="en-US">
                <a:solidFill>
                  <a:srgbClr val="C6C6C6"/>
                </a:solidFill>
              </a:rPr>
              <a:t>Safety features are essential – pull cables, pull pins, switch</a:t>
            </a:r>
          </a:p>
        </p:txBody>
      </p:sp>
      <p:pic>
        <p:nvPicPr>
          <p:cNvPr id="74756" name="Picture 5" descr="trailer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590800"/>
            <a:ext cx="3352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Course Content</a:t>
            </a:r>
          </a:p>
        </p:txBody>
      </p:sp>
      <p:sp>
        <p:nvSpPr>
          <p:cNvPr id="11267" name="Rectangle 3"/>
          <p:cNvSpPr>
            <a:spLocks noGrp="1" noChangeArrowheads="1"/>
          </p:cNvSpPr>
          <p:nvPr>
            <p:ph type="body" idx="1"/>
          </p:nvPr>
        </p:nvSpPr>
        <p:spPr/>
        <p:txBody>
          <a:bodyPr/>
          <a:lstStyle/>
          <a:p>
            <a:pPr eaLnBrk="1" hangingPunct="1">
              <a:buFontTx/>
              <a:buNone/>
            </a:pPr>
            <a:r>
              <a:rPr lang="en-US" altLang="en-US" sz="2800">
                <a:solidFill>
                  <a:srgbClr val="C6C6C6"/>
                </a:solidFill>
              </a:rPr>
              <a:t>Chapters</a:t>
            </a:r>
          </a:p>
          <a:p>
            <a:pPr lvl="2" eaLnBrk="1" hangingPunct="1">
              <a:buFontTx/>
              <a:buNone/>
            </a:pPr>
            <a:r>
              <a:rPr lang="en-US" altLang="en-US" sz="2800">
                <a:solidFill>
                  <a:srgbClr val="C6C6C6"/>
                </a:solidFill>
              </a:rPr>
              <a:t>1.	Trailers</a:t>
            </a:r>
          </a:p>
          <a:p>
            <a:pPr lvl="2" eaLnBrk="1" hangingPunct="1">
              <a:buFontTx/>
              <a:buNone/>
            </a:pPr>
            <a:r>
              <a:rPr lang="en-US" altLang="en-US" sz="2800">
                <a:solidFill>
                  <a:srgbClr val="C6C6C6"/>
                </a:solidFill>
              </a:rPr>
              <a:t>2.	The Tow Vehicle</a:t>
            </a:r>
          </a:p>
          <a:p>
            <a:pPr lvl="2" eaLnBrk="1" hangingPunct="1">
              <a:buFontTx/>
              <a:buNone/>
            </a:pPr>
            <a:r>
              <a:rPr lang="en-US" altLang="en-US" sz="2800">
                <a:solidFill>
                  <a:srgbClr val="C6C6C6"/>
                </a:solidFill>
              </a:rPr>
              <a:t>3.	Brake Requirements </a:t>
            </a:r>
          </a:p>
          <a:p>
            <a:pPr lvl="2" eaLnBrk="1" hangingPunct="1">
              <a:buFontTx/>
              <a:buNone/>
            </a:pPr>
            <a:r>
              <a:rPr lang="en-US" altLang="en-US" sz="2800">
                <a:solidFill>
                  <a:srgbClr val="C6C6C6"/>
                </a:solidFill>
              </a:rPr>
              <a:t>4.	Tow Hitch, Ball and Coupler Assembly </a:t>
            </a:r>
          </a:p>
          <a:p>
            <a:pPr lvl="2" eaLnBrk="1" hangingPunct="1">
              <a:buFontTx/>
              <a:buNone/>
            </a:pPr>
            <a:r>
              <a:rPr lang="en-US" altLang="en-US" sz="2800">
                <a:solidFill>
                  <a:srgbClr val="C6C6C6"/>
                </a:solidFill>
              </a:rPr>
              <a:t>5.	Inspecting the Vehicles</a:t>
            </a:r>
          </a:p>
          <a:p>
            <a:pPr lvl="2" eaLnBrk="1" hangingPunct="1">
              <a:buFontTx/>
              <a:buNone/>
            </a:pPr>
            <a:r>
              <a:rPr lang="en-US" altLang="en-US" sz="2800">
                <a:solidFill>
                  <a:srgbClr val="C6C6C6"/>
                </a:solidFill>
              </a:rPr>
              <a:t>6.	Loading the Trailer</a:t>
            </a:r>
          </a:p>
          <a:p>
            <a:pPr lvl="2" eaLnBrk="1" hangingPunct="1">
              <a:buFontTx/>
              <a:buNone/>
            </a:pPr>
            <a:r>
              <a:rPr lang="en-US" altLang="en-US" sz="2800">
                <a:solidFill>
                  <a:srgbClr val="C6C6C6"/>
                </a:solidFill>
              </a:rPr>
              <a:t>7.	Driving with a Trailer</a:t>
            </a:r>
          </a:p>
          <a:p>
            <a:pPr lvl="2" eaLnBrk="1" hangingPunct="1">
              <a:buFontTx/>
              <a:buNone/>
            </a:pPr>
            <a:r>
              <a:rPr lang="en-US" altLang="en-US" sz="2800">
                <a:solidFill>
                  <a:srgbClr val="C6C6C6"/>
                </a:solidFill>
              </a:rPr>
              <a:t>8.	The Course</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1295400"/>
            <a:ext cx="8229600" cy="1143000"/>
          </a:xfrm>
        </p:spPr>
        <p:txBody>
          <a:bodyPr/>
          <a:lstStyle/>
          <a:p>
            <a:pPr eaLnBrk="1" hangingPunct="1"/>
            <a:r>
              <a:rPr lang="en-US" altLang="en-US" sz="4000" b="1">
                <a:solidFill>
                  <a:srgbClr val="C6C6C6"/>
                </a:solidFill>
              </a:rPr>
              <a:t>Braking System</a:t>
            </a:r>
          </a:p>
        </p:txBody>
      </p:sp>
      <p:sp>
        <p:nvSpPr>
          <p:cNvPr id="75779" name="Rectangle 3"/>
          <p:cNvSpPr>
            <a:spLocks noGrp="1" noChangeArrowheads="1"/>
          </p:cNvSpPr>
          <p:nvPr>
            <p:ph type="body" idx="1"/>
          </p:nvPr>
        </p:nvSpPr>
        <p:spPr>
          <a:xfrm>
            <a:off x="381000" y="3200400"/>
            <a:ext cx="8229600" cy="2133600"/>
          </a:xfrm>
        </p:spPr>
        <p:txBody>
          <a:bodyPr/>
          <a:lstStyle/>
          <a:p>
            <a:pPr eaLnBrk="1" hangingPunct="1">
              <a:buFontTx/>
              <a:buNone/>
            </a:pPr>
            <a:r>
              <a:rPr lang="en-US" altLang="en-US" sz="4000">
                <a:solidFill>
                  <a:srgbClr val="C6C6C6"/>
                </a:solidFill>
              </a:rPr>
              <a:t>The system is only as good as the 			BATTERY</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Chapter 3 – Summary</a:t>
            </a:r>
          </a:p>
        </p:txBody>
      </p:sp>
      <p:sp>
        <p:nvSpPr>
          <p:cNvPr id="76803" name="Rectangle 3"/>
          <p:cNvSpPr>
            <a:spLocks noGrp="1" noChangeArrowheads="1"/>
          </p:cNvSpPr>
          <p:nvPr>
            <p:ph type="body" idx="1"/>
          </p:nvPr>
        </p:nvSpPr>
        <p:spPr>
          <a:xfrm>
            <a:off x="533400" y="2133600"/>
            <a:ext cx="8229600" cy="3078163"/>
          </a:xfrm>
        </p:spPr>
        <p:txBody>
          <a:bodyPr/>
          <a:lstStyle/>
          <a:p>
            <a:pPr eaLnBrk="1" hangingPunct="1"/>
            <a:r>
              <a:rPr lang="en-US" altLang="en-US">
                <a:solidFill>
                  <a:srgbClr val="C6C6C6"/>
                </a:solidFill>
              </a:rPr>
              <a:t>Having a good braking system on the tow vehicle and the trailer is essential for safe operation. The benefits for investing in a good system include saving on wear and tear on both vehicles and adding a higher level of safety to the operation of trailers in emergency situations.</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1219200"/>
            <a:ext cx="8229600" cy="1143000"/>
          </a:xfrm>
        </p:spPr>
        <p:txBody>
          <a:bodyPr/>
          <a:lstStyle/>
          <a:p>
            <a:pPr eaLnBrk="1" hangingPunct="1"/>
            <a:r>
              <a:rPr lang="en-US" altLang="en-US" sz="4000" b="1">
                <a:solidFill>
                  <a:srgbClr val="C6C6C6"/>
                </a:solidFill>
              </a:rPr>
              <a:t>Chapter 4 – Tow Hitch, Ball Coupler Assembly</a:t>
            </a:r>
          </a:p>
        </p:txBody>
      </p:sp>
      <p:sp>
        <p:nvSpPr>
          <p:cNvPr id="77827" name="Rectangle 3"/>
          <p:cNvSpPr>
            <a:spLocks noGrp="1" noChangeArrowheads="1"/>
          </p:cNvSpPr>
          <p:nvPr>
            <p:ph type="body" idx="1"/>
          </p:nvPr>
        </p:nvSpPr>
        <p:spPr>
          <a:xfrm>
            <a:off x="457200" y="3048000"/>
            <a:ext cx="8229600" cy="3124200"/>
          </a:xfrm>
        </p:spPr>
        <p:txBody>
          <a:bodyPr/>
          <a:lstStyle/>
          <a:p>
            <a:pPr eaLnBrk="1" hangingPunct="1">
              <a:buFontTx/>
              <a:buNone/>
            </a:pPr>
            <a:r>
              <a:rPr lang="en-US" altLang="en-US">
                <a:solidFill>
                  <a:srgbClr val="C6C6C6"/>
                </a:solidFill>
              </a:rPr>
              <a:t>	Another very important aspect is the connection between the tow vehicle and trailer… the tow hitch, ball and coupler assembly.</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33400" y="838200"/>
            <a:ext cx="8229600" cy="1143000"/>
          </a:xfrm>
        </p:spPr>
        <p:txBody>
          <a:bodyPr/>
          <a:lstStyle/>
          <a:p>
            <a:pPr eaLnBrk="1" hangingPunct="1"/>
            <a:r>
              <a:rPr lang="en-US" altLang="en-US" sz="4000" b="1">
                <a:solidFill>
                  <a:srgbClr val="C6C6C6"/>
                </a:solidFill>
              </a:rPr>
              <a:t>Tow Hitch, Ball and Coupler Assembly</a:t>
            </a:r>
          </a:p>
        </p:txBody>
      </p:sp>
      <p:sp>
        <p:nvSpPr>
          <p:cNvPr id="78851" name="Rectangle 3"/>
          <p:cNvSpPr>
            <a:spLocks noGrp="1" noChangeArrowheads="1"/>
          </p:cNvSpPr>
          <p:nvPr>
            <p:ph type="body" idx="1"/>
          </p:nvPr>
        </p:nvSpPr>
        <p:spPr>
          <a:xfrm>
            <a:off x="457200" y="1981200"/>
            <a:ext cx="8229600" cy="4525963"/>
          </a:xfrm>
        </p:spPr>
        <p:txBody>
          <a:bodyPr/>
          <a:lstStyle/>
          <a:p>
            <a:pPr eaLnBrk="1" hangingPunct="1"/>
            <a:r>
              <a:rPr lang="en-US" altLang="en-US" sz="2800">
                <a:solidFill>
                  <a:srgbClr val="C6C6C6"/>
                </a:solidFill>
              </a:rPr>
              <a:t>Tow hitch </a:t>
            </a:r>
            <a:r>
              <a:rPr lang="en-US" altLang="en-US">
                <a:solidFill>
                  <a:srgbClr val="C6C6C6"/>
                </a:solidFill>
              </a:rPr>
              <a:t>–</a:t>
            </a:r>
            <a:r>
              <a:rPr lang="en-US" altLang="en-US" sz="2800">
                <a:solidFill>
                  <a:srgbClr val="C6C6C6"/>
                </a:solidFill>
              </a:rPr>
              <a:t> supports the weight of the trailer tongue and pulls the trailer.</a:t>
            </a:r>
          </a:p>
          <a:p>
            <a:pPr lvl="1" eaLnBrk="1" hangingPunct="1"/>
            <a:r>
              <a:rPr lang="en-US" altLang="en-US">
                <a:solidFill>
                  <a:srgbClr val="C6C6C6"/>
                </a:solidFill>
              </a:rPr>
              <a:t>Hitch is attached to the tow vehicle, it must have a capacity equal to or greater than the load rating of the trailer. </a:t>
            </a:r>
          </a:p>
          <a:p>
            <a:pPr lvl="1" eaLnBrk="1" hangingPunct="1"/>
            <a:r>
              <a:rPr lang="en-US" altLang="en-US">
                <a:solidFill>
                  <a:srgbClr val="C6C6C6"/>
                </a:solidFill>
              </a:rPr>
              <a:t>Tow hitch capacity must also be matched to the tow vehicle capacity.</a:t>
            </a:r>
          </a:p>
          <a:p>
            <a:pPr lvl="1" eaLnBrk="1" hangingPunct="1"/>
            <a:r>
              <a:rPr lang="en-US" altLang="en-US">
                <a:solidFill>
                  <a:srgbClr val="C6C6C6"/>
                </a:solidFill>
              </a:rPr>
              <a:t>A hitch is rated by not only its towing capacity, but also its tongue weight. </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Common Hitch Types</a:t>
            </a:r>
          </a:p>
        </p:txBody>
      </p:sp>
      <p:sp>
        <p:nvSpPr>
          <p:cNvPr id="79875" name="Rectangle 3"/>
          <p:cNvSpPr>
            <a:spLocks noGrp="1" noChangeArrowheads="1"/>
          </p:cNvSpPr>
          <p:nvPr>
            <p:ph type="body" idx="1"/>
          </p:nvPr>
        </p:nvSpPr>
        <p:spPr>
          <a:xfrm>
            <a:off x="457200" y="1981200"/>
            <a:ext cx="8229600" cy="4525963"/>
          </a:xfrm>
        </p:spPr>
        <p:txBody>
          <a:bodyPr/>
          <a:lstStyle/>
          <a:p>
            <a:pPr eaLnBrk="1" hangingPunct="1"/>
            <a:r>
              <a:rPr lang="en-US" altLang="en-US" sz="2800">
                <a:solidFill>
                  <a:srgbClr val="C6C6C6"/>
                </a:solidFill>
              </a:rPr>
              <a:t>Weight-carrying Hitch</a:t>
            </a:r>
          </a:p>
          <a:p>
            <a:pPr lvl="1" eaLnBrk="1" hangingPunct="1"/>
            <a:r>
              <a:rPr lang="en-US" altLang="en-US">
                <a:solidFill>
                  <a:srgbClr val="C6C6C6"/>
                </a:solidFill>
              </a:rPr>
              <a:t>designed to carry all of the trailer’s tongue weight  </a:t>
            </a:r>
          </a:p>
          <a:p>
            <a:pPr eaLnBrk="1" hangingPunct="1"/>
            <a:r>
              <a:rPr lang="en-US" altLang="en-US" sz="2800">
                <a:solidFill>
                  <a:srgbClr val="C6C6C6"/>
                </a:solidFill>
              </a:rPr>
              <a:t>Weight Distributing or Load Equalizer Hitch</a:t>
            </a:r>
          </a:p>
          <a:p>
            <a:pPr lvl="1" eaLnBrk="1" hangingPunct="1"/>
            <a:r>
              <a:rPr lang="en-US" altLang="en-US">
                <a:solidFill>
                  <a:srgbClr val="C6C6C6"/>
                </a:solidFill>
              </a:rPr>
              <a:t>used with a receiver hitch and special parts that distribute the tongue weight among all tow vehicle and trailer axles </a:t>
            </a:r>
          </a:p>
          <a:p>
            <a:pPr eaLnBrk="1" hangingPunct="1"/>
            <a:r>
              <a:rPr lang="en-US" altLang="en-US" sz="2800">
                <a:solidFill>
                  <a:srgbClr val="C6C6C6"/>
                </a:solidFill>
              </a:rPr>
              <a:t>Fifth Wheel or Gooseneck </a:t>
            </a:r>
          </a:p>
          <a:p>
            <a:pPr eaLnBrk="1" hangingPunct="1">
              <a:buFontTx/>
              <a:buNone/>
            </a:pPr>
            <a:r>
              <a:rPr lang="en-US" altLang="en-US" sz="2800">
                <a:solidFill>
                  <a:srgbClr val="C6C6C6"/>
                </a:solidFill>
              </a:rPr>
              <a:t>	 – not discussed</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1143000"/>
            <a:ext cx="8229600" cy="1143000"/>
          </a:xfrm>
        </p:spPr>
        <p:txBody>
          <a:bodyPr/>
          <a:lstStyle/>
          <a:p>
            <a:pPr eaLnBrk="1" hangingPunct="1"/>
            <a:r>
              <a:rPr lang="en-US" altLang="en-US" sz="4000" b="1">
                <a:solidFill>
                  <a:srgbClr val="C6C6C6"/>
                </a:solidFill>
              </a:rPr>
              <a:t>Relationship Of Ratings</a:t>
            </a:r>
          </a:p>
        </p:txBody>
      </p:sp>
      <p:sp>
        <p:nvSpPr>
          <p:cNvPr id="80899" name="Rectangle 3"/>
          <p:cNvSpPr>
            <a:spLocks noGrp="1" noChangeArrowheads="1"/>
          </p:cNvSpPr>
          <p:nvPr>
            <p:ph type="body" idx="1"/>
          </p:nvPr>
        </p:nvSpPr>
        <p:spPr>
          <a:xfrm>
            <a:off x="457200" y="2819400"/>
            <a:ext cx="8229600" cy="2514600"/>
          </a:xfrm>
        </p:spPr>
        <p:txBody>
          <a:bodyPr/>
          <a:lstStyle/>
          <a:p>
            <a:pPr eaLnBrk="1" hangingPunct="1"/>
            <a:r>
              <a:rPr lang="en-US" altLang="en-US" sz="2800">
                <a:solidFill>
                  <a:srgbClr val="C6C6C6"/>
                </a:solidFill>
              </a:rPr>
              <a:t>Consider how the hitch weight compares to the GVW.</a:t>
            </a:r>
          </a:p>
          <a:p>
            <a:pPr lvl="1" eaLnBrk="1" hangingPunct="1"/>
            <a:r>
              <a:rPr lang="en-US" altLang="en-US">
                <a:solidFill>
                  <a:srgbClr val="C6C6C6"/>
                </a:solidFill>
              </a:rPr>
              <a:t>If the hitch weight is 10% of the GVW, load supplies as far forward as possible.</a:t>
            </a:r>
          </a:p>
          <a:p>
            <a:pPr eaLnBrk="1" hangingPunct="1"/>
            <a:endParaRPr lang="en-US" altLang="en-US" sz="2800">
              <a:solidFill>
                <a:srgbClr val="C6C6C6"/>
              </a:solidFill>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3400" y="1066800"/>
            <a:ext cx="8229600" cy="1143000"/>
          </a:xfrm>
        </p:spPr>
        <p:txBody>
          <a:bodyPr/>
          <a:lstStyle/>
          <a:p>
            <a:pPr eaLnBrk="1" hangingPunct="1"/>
            <a:r>
              <a:rPr lang="en-US" altLang="en-US" sz="4000" b="1">
                <a:solidFill>
                  <a:srgbClr val="C6C6C6"/>
                </a:solidFill>
              </a:rPr>
              <a:t>Establishing Correct Height of Weight Carrying Ball Hitch</a:t>
            </a:r>
          </a:p>
        </p:txBody>
      </p:sp>
      <p:sp>
        <p:nvSpPr>
          <p:cNvPr id="81923" name="Rectangle 3"/>
          <p:cNvSpPr>
            <a:spLocks noGrp="1" noChangeArrowheads="1"/>
          </p:cNvSpPr>
          <p:nvPr>
            <p:ph type="body" idx="1"/>
          </p:nvPr>
        </p:nvSpPr>
        <p:spPr>
          <a:xfrm>
            <a:off x="457200" y="2590800"/>
            <a:ext cx="8229600" cy="3048000"/>
          </a:xfrm>
        </p:spPr>
        <p:txBody>
          <a:bodyPr/>
          <a:lstStyle/>
          <a:p>
            <a:pPr eaLnBrk="1" hangingPunct="1"/>
            <a:r>
              <a:rPr lang="en-US" altLang="en-US">
                <a:solidFill>
                  <a:srgbClr val="C6C6C6"/>
                </a:solidFill>
              </a:rPr>
              <a:t>Trailer is fully loaded. Measure distance at coupler and ground AND back of trailer and ground at predetermined points.</a:t>
            </a:r>
          </a:p>
          <a:p>
            <a:pPr eaLnBrk="1" hangingPunct="1"/>
            <a:r>
              <a:rPr lang="en-US" altLang="en-US">
                <a:solidFill>
                  <a:srgbClr val="C6C6C6"/>
                </a:solidFill>
              </a:rPr>
              <a:t>Hitch trailer to tow vehicle.</a:t>
            </a:r>
          </a:p>
          <a:p>
            <a:pPr eaLnBrk="1" hangingPunct="1"/>
            <a:r>
              <a:rPr lang="en-US" altLang="en-US">
                <a:solidFill>
                  <a:srgbClr val="C6C6C6"/>
                </a:solidFill>
              </a:rPr>
              <a:t>Trailer should be level after connected. </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altLang="en-US" sz="4000" b="1">
                <a:solidFill>
                  <a:srgbClr val="C6C6C6"/>
                </a:solidFill>
              </a:rPr>
              <a:t>Couplers</a:t>
            </a:r>
          </a:p>
        </p:txBody>
      </p:sp>
      <p:sp>
        <p:nvSpPr>
          <p:cNvPr id="82947" name="Rectangle 3"/>
          <p:cNvSpPr>
            <a:spLocks noGrp="1" noChangeArrowheads="1"/>
          </p:cNvSpPr>
          <p:nvPr>
            <p:ph type="body" idx="1"/>
          </p:nvPr>
        </p:nvSpPr>
        <p:spPr>
          <a:xfrm>
            <a:off x="4038600" y="1371600"/>
            <a:ext cx="4876800" cy="4525963"/>
          </a:xfrm>
        </p:spPr>
        <p:txBody>
          <a:bodyPr/>
          <a:lstStyle/>
          <a:p>
            <a:pPr eaLnBrk="1" hangingPunct="1">
              <a:lnSpc>
                <a:spcPct val="90000"/>
              </a:lnSpc>
            </a:pPr>
            <a:r>
              <a:rPr lang="en-US" altLang="en-US" sz="2800">
                <a:solidFill>
                  <a:srgbClr val="C6C6C6"/>
                </a:solidFill>
              </a:rPr>
              <a:t>Coupler attaches to the hitch. </a:t>
            </a:r>
          </a:p>
          <a:p>
            <a:pPr eaLnBrk="1" hangingPunct="1">
              <a:lnSpc>
                <a:spcPct val="90000"/>
              </a:lnSpc>
            </a:pPr>
            <a:r>
              <a:rPr lang="en-US" altLang="en-US" sz="2800">
                <a:solidFill>
                  <a:srgbClr val="C6C6C6"/>
                </a:solidFill>
              </a:rPr>
              <a:t>Coupler handle lever must rotate freely and automatically snap into the latch position.</a:t>
            </a:r>
          </a:p>
          <a:p>
            <a:pPr eaLnBrk="1" hangingPunct="1">
              <a:lnSpc>
                <a:spcPct val="90000"/>
              </a:lnSpc>
            </a:pPr>
            <a:r>
              <a:rPr lang="en-US" altLang="en-US" sz="2800">
                <a:solidFill>
                  <a:srgbClr val="C6C6C6"/>
                </a:solidFill>
              </a:rPr>
              <a:t>Operators should oil pivot points, sliding surfaces and spring ends using manufacturer recommendations.</a:t>
            </a:r>
          </a:p>
        </p:txBody>
      </p:sp>
      <p:pic>
        <p:nvPicPr>
          <p:cNvPr id="82948" name="Picture 4" descr="spring 08 1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33956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Ball Assembly</a:t>
            </a:r>
          </a:p>
        </p:txBody>
      </p:sp>
      <p:sp>
        <p:nvSpPr>
          <p:cNvPr id="83971" name="Rectangle 3"/>
          <p:cNvSpPr>
            <a:spLocks noGrp="1" noChangeArrowheads="1"/>
          </p:cNvSpPr>
          <p:nvPr>
            <p:ph type="body" idx="1"/>
          </p:nvPr>
        </p:nvSpPr>
        <p:spPr>
          <a:xfrm>
            <a:off x="457200" y="2209800"/>
            <a:ext cx="8229600" cy="3962400"/>
          </a:xfrm>
        </p:spPr>
        <p:txBody>
          <a:bodyPr/>
          <a:lstStyle/>
          <a:p>
            <a:pPr eaLnBrk="1" hangingPunct="1"/>
            <a:r>
              <a:rPr lang="en-US" altLang="en-US" sz="2800">
                <a:solidFill>
                  <a:srgbClr val="C6C6C6"/>
                </a:solidFill>
              </a:rPr>
              <a:t>Ball is the device the coupler sits on to connect the trailer and the tow vehicle.</a:t>
            </a:r>
          </a:p>
          <a:p>
            <a:pPr eaLnBrk="1" hangingPunct="1"/>
            <a:r>
              <a:rPr lang="en-US" altLang="en-US" sz="2800">
                <a:solidFill>
                  <a:srgbClr val="C6C6C6"/>
                </a:solidFill>
              </a:rPr>
              <a:t>Ball will have a range of diameters.</a:t>
            </a:r>
          </a:p>
          <a:p>
            <a:pPr eaLnBrk="1" hangingPunct="1"/>
            <a:r>
              <a:rPr lang="en-US" altLang="en-US" sz="2800">
                <a:solidFill>
                  <a:srgbClr val="C6C6C6"/>
                </a:solidFill>
              </a:rPr>
              <a:t>Ball location should allow the trailer to sit level when connected to the tow vehicle. </a:t>
            </a:r>
          </a:p>
          <a:p>
            <a:pPr eaLnBrk="1" hangingPunct="1"/>
            <a:r>
              <a:rPr lang="en-US" altLang="en-US" sz="2800">
                <a:solidFill>
                  <a:srgbClr val="C6C6C6"/>
                </a:solidFill>
              </a:rPr>
              <a:t>Ball should be slightly greased with a thin layer of automotive bearing grease.  </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609600"/>
            <a:ext cx="8229600" cy="1143000"/>
          </a:xfrm>
        </p:spPr>
        <p:txBody>
          <a:bodyPr/>
          <a:lstStyle/>
          <a:p>
            <a:pPr eaLnBrk="1" hangingPunct="1"/>
            <a:r>
              <a:rPr lang="en-US" altLang="en-US" sz="4000" b="1">
                <a:solidFill>
                  <a:srgbClr val="C6C6C6"/>
                </a:solidFill>
              </a:rPr>
              <a:t>Chains</a:t>
            </a:r>
          </a:p>
        </p:txBody>
      </p:sp>
      <p:sp>
        <p:nvSpPr>
          <p:cNvPr id="84995" name="Rectangle 3"/>
          <p:cNvSpPr>
            <a:spLocks noGrp="1" noChangeArrowheads="1"/>
          </p:cNvSpPr>
          <p:nvPr>
            <p:ph type="body" idx="1"/>
          </p:nvPr>
        </p:nvSpPr>
        <p:spPr>
          <a:xfrm>
            <a:off x="457200" y="1981200"/>
            <a:ext cx="8229600" cy="4525963"/>
          </a:xfrm>
        </p:spPr>
        <p:txBody>
          <a:bodyPr/>
          <a:lstStyle/>
          <a:p>
            <a:pPr eaLnBrk="1" hangingPunct="1"/>
            <a:r>
              <a:rPr lang="en-US" altLang="en-US" sz="2800">
                <a:solidFill>
                  <a:srgbClr val="C6C6C6"/>
                </a:solidFill>
              </a:rPr>
              <a:t>Safety backup if the coupler comes loose. </a:t>
            </a:r>
          </a:p>
          <a:p>
            <a:pPr eaLnBrk="1" hangingPunct="1"/>
            <a:r>
              <a:rPr lang="en-US" altLang="en-US" sz="2800">
                <a:solidFill>
                  <a:srgbClr val="C6C6C6"/>
                </a:solidFill>
              </a:rPr>
              <a:t>Cross underneath the coupler.</a:t>
            </a:r>
          </a:p>
          <a:p>
            <a:pPr eaLnBrk="1" hangingPunct="1"/>
            <a:r>
              <a:rPr lang="en-US" altLang="en-US" sz="2800">
                <a:solidFill>
                  <a:srgbClr val="C6C6C6"/>
                </a:solidFill>
              </a:rPr>
              <a:t>Loop around the frame member of the tow vehicle or to holes provided on the hitch system.</a:t>
            </a:r>
          </a:p>
          <a:p>
            <a:pPr eaLnBrk="1" hangingPunct="1"/>
            <a:r>
              <a:rPr lang="en-US" altLang="en-US" sz="2800">
                <a:solidFill>
                  <a:srgbClr val="C6C6C6"/>
                </a:solidFill>
              </a:rPr>
              <a:t>Have enough slack to permit tight turns, but not be close to the road surface to drag or not support the trailer if it uncouples. </a:t>
            </a:r>
          </a:p>
          <a:p>
            <a:pPr eaLnBrk="1" hangingPunct="1"/>
            <a:r>
              <a:rPr lang="en-US" altLang="en-US" sz="2800">
                <a:solidFill>
                  <a:srgbClr val="C6C6C6"/>
                </a:solidFill>
              </a:rPr>
              <a:t>Safety chains are required by most states.</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Introduction</a:t>
            </a:r>
          </a:p>
        </p:txBody>
      </p:sp>
      <p:sp>
        <p:nvSpPr>
          <p:cNvPr id="12291" name="Rectangle 3"/>
          <p:cNvSpPr>
            <a:spLocks noGrp="1" noChangeArrowheads="1"/>
          </p:cNvSpPr>
          <p:nvPr>
            <p:ph type="body" idx="1"/>
          </p:nvPr>
        </p:nvSpPr>
        <p:spPr>
          <a:xfrm>
            <a:off x="457200" y="1981200"/>
            <a:ext cx="8229600" cy="3962400"/>
          </a:xfrm>
        </p:spPr>
        <p:txBody>
          <a:bodyPr/>
          <a:lstStyle/>
          <a:p>
            <a:pPr eaLnBrk="1" hangingPunct="1"/>
            <a:r>
              <a:rPr lang="en-US" altLang="en-US">
                <a:solidFill>
                  <a:srgbClr val="C6C6C6"/>
                </a:solidFill>
              </a:rPr>
              <a:t>Evolution of Emergency Services</a:t>
            </a:r>
          </a:p>
          <a:p>
            <a:pPr eaLnBrk="1" hangingPunct="1"/>
            <a:r>
              <a:rPr lang="en-US" altLang="en-US">
                <a:solidFill>
                  <a:srgbClr val="C6C6C6"/>
                </a:solidFill>
              </a:rPr>
              <a:t>CULTURAL changes MUST occur to insure that EVERYONE GOES HOME</a:t>
            </a:r>
          </a:p>
          <a:p>
            <a:pPr eaLnBrk="1" hangingPunct="1"/>
            <a:r>
              <a:rPr lang="en-US" altLang="en-US">
                <a:solidFill>
                  <a:srgbClr val="C6C6C6"/>
                </a:solidFill>
              </a:rPr>
              <a:t>New and safer methods of responding to emergencies</a:t>
            </a:r>
          </a:p>
          <a:p>
            <a:pPr eaLnBrk="1" hangingPunct="1"/>
            <a:r>
              <a:rPr lang="en-US" altLang="en-US">
                <a:solidFill>
                  <a:srgbClr val="C6C6C6"/>
                </a:solidFill>
              </a:rPr>
              <a:t>Re-thinking scene set-up and safety</a:t>
            </a:r>
          </a:p>
          <a:p>
            <a:pPr eaLnBrk="1" hangingPunct="1"/>
            <a:r>
              <a:rPr lang="en-US" altLang="en-US">
                <a:solidFill>
                  <a:srgbClr val="C6C6C6"/>
                </a:solidFill>
              </a:rPr>
              <a:t>Legislation</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762000"/>
            <a:ext cx="8229600" cy="1143000"/>
          </a:xfrm>
        </p:spPr>
        <p:txBody>
          <a:bodyPr/>
          <a:lstStyle/>
          <a:p>
            <a:pPr eaLnBrk="1" hangingPunct="1"/>
            <a:r>
              <a:rPr lang="en-US" altLang="en-US" sz="4000" b="1">
                <a:solidFill>
                  <a:srgbClr val="C6C6C6"/>
                </a:solidFill>
              </a:rPr>
              <a:t>Minimizing Sway</a:t>
            </a:r>
          </a:p>
        </p:txBody>
      </p:sp>
      <p:sp>
        <p:nvSpPr>
          <p:cNvPr id="86019" name="Rectangle 3"/>
          <p:cNvSpPr>
            <a:spLocks noGrp="1" noChangeArrowheads="1"/>
          </p:cNvSpPr>
          <p:nvPr>
            <p:ph type="body" idx="1"/>
          </p:nvPr>
        </p:nvSpPr>
        <p:spPr>
          <a:xfrm>
            <a:off x="457200" y="2133600"/>
            <a:ext cx="8153400" cy="4114800"/>
          </a:xfrm>
        </p:spPr>
        <p:txBody>
          <a:bodyPr/>
          <a:lstStyle/>
          <a:p>
            <a:pPr eaLnBrk="1" hangingPunct="1"/>
            <a:r>
              <a:rPr lang="en-US" altLang="en-US" sz="2800">
                <a:solidFill>
                  <a:srgbClr val="C6C6C6"/>
                </a:solidFill>
              </a:rPr>
              <a:t>If sway does occur, the operator should check for load shift, suspension problems and tire/wheel security and inflation. </a:t>
            </a:r>
          </a:p>
          <a:p>
            <a:pPr eaLnBrk="1" hangingPunct="1"/>
            <a:r>
              <a:rPr lang="en-US" altLang="en-US" sz="2800">
                <a:solidFill>
                  <a:srgbClr val="C6C6C6"/>
                </a:solidFill>
              </a:rPr>
              <a:t>Sway device allows the tow vehicle and trailer to operate as “one vehicle.” There are two basic types:</a:t>
            </a:r>
          </a:p>
          <a:p>
            <a:pPr lvl="1" eaLnBrk="1" hangingPunct="1"/>
            <a:r>
              <a:rPr lang="en-US" altLang="en-US">
                <a:solidFill>
                  <a:srgbClr val="C6C6C6"/>
                </a:solidFill>
              </a:rPr>
              <a:t>friction bar </a:t>
            </a:r>
          </a:p>
          <a:p>
            <a:pPr lvl="1" eaLnBrk="1" hangingPunct="1"/>
            <a:r>
              <a:rPr lang="en-US" altLang="en-US">
                <a:solidFill>
                  <a:srgbClr val="C6C6C6"/>
                </a:solidFill>
              </a:rPr>
              <a:t>dual cam sway control </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838200"/>
            <a:ext cx="8229600" cy="1143000"/>
          </a:xfrm>
        </p:spPr>
        <p:txBody>
          <a:bodyPr/>
          <a:lstStyle/>
          <a:p>
            <a:pPr eaLnBrk="1" hangingPunct="1"/>
            <a:r>
              <a:rPr lang="en-US" altLang="en-US" sz="4000" b="1">
                <a:solidFill>
                  <a:srgbClr val="C6C6C6"/>
                </a:solidFill>
              </a:rPr>
              <a:t>Chapter 4 – Summary</a:t>
            </a:r>
          </a:p>
        </p:txBody>
      </p:sp>
      <p:sp>
        <p:nvSpPr>
          <p:cNvPr id="87043" name="Rectangle 3"/>
          <p:cNvSpPr>
            <a:spLocks noGrp="1" noChangeArrowheads="1"/>
          </p:cNvSpPr>
          <p:nvPr>
            <p:ph type="body" idx="1"/>
          </p:nvPr>
        </p:nvSpPr>
        <p:spPr>
          <a:xfrm>
            <a:off x="457200" y="2057400"/>
            <a:ext cx="8382000" cy="3581400"/>
          </a:xfrm>
        </p:spPr>
        <p:txBody>
          <a:bodyPr/>
          <a:lstStyle/>
          <a:p>
            <a:pPr eaLnBrk="1" hangingPunct="1">
              <a:buFontTx/>
              <a:buNone/>
            </a:pPr>
            <a:r>
              <a:rPr lang="en-US" altLang="en-US">
                <a:solidFill>
                  <a:srgbClr val="C6C6C6"/>
                </a:solidFill>
              </a:rPr>
              <a:t>The equipment that connects the trailer to</a:t>
            </a:r>
          </a:p>
          <a:p>
            <a:pPr eaLnBrk="1" hangingPunct="1">
              <a:buFontTx/>
              <a:buNone/>
            </a:pPr>
            <a:r>
              <a:rPr lang="en-US" altLang="en-US">
                <a:solidFill>
                  <a:srgbClr val="C6C6C6"/>
                </a:solidFill>
              </a:rPr>
              <a:t> the tow vehicle is essential to the safe</a:t>
            </a:r>
          </a:p>
          <a:p>
            <a:pPr eaLnBrk="1" hangingPunct="1">
              <a:buFontTx/>
              <a:buNone/>
            </a:pPr>
            <a:r>
              <a:rPr lang="en-US" altLang="en-US">
                <a:solidFill>
                  <a:srgbClr val="C6C6C6"/>
                </a:solidFill>
              </a:rPr>
              <a:t>operations of the entire system. Without</a:t>
            </a:r>
          </a:p>
          <a:p>
            <a:pPr eaLnBrk="1" hangingPunct="1">
              <a:buFontTx/>
              <a:buNone/>
            </a:pPr>
            <a:r>
              <a:rPr lang="en-US" altLang="en-US">
                <a:solidFill>
                  <a:srgbClr val="C6C6C6"/>
                </a:solidFill>
              </a:rPr>
              <a:t>correct hook-up, proper care and </a:t>
            </a:r>
          </a:p>
          <a:p>
            <a:pPr eaLnBrk="1" hangingPunct="1">
              <a:buFontTx/>
              <a:buNone/>
            </a:pPr>
            <a:r>
              <a:rPr lang="en-US" altLang="en-US">
                <a:solidFill>
                  <a:srgbClr val="C6C6C6"/>
                </a:solidFill>
              </a:rPr>
              <a:t>maintenance of the ball, coupler, chains and</a:t>
            </a:r>
          </a:p>
          <a:p>
            <a:pPr eaLnBrk="1" hangingPunct="1">
              <a:buFontTx/>
              <a:buNone/>
            </a:pPr>
            <a:r>
              <a:rPr lang="en-US" altLang="en-US">
                <a:solidFill>
                  <a:srgbClr val="C6C6C6"/>
                </a:solidFill>
              </a:rPr>
              <a:t>tow hitch assembly the trailer could </a:t>
            </a:r>
          </a:p>
          <a:p>
            <a:pPr eaLnBrk="1" hangingPunct="1">
              <a:buFontTx/>
              <a:buNone/>
            </a:pPr>
            <a:r>
              <a:rPr lang="en-US" altLang="en-US">
                <a:solidFill>
                  <a:srgbClr val="C6C6C6"/>
                </a:solidFill>
              </a:rPr>
              <a:t>disconnect while driving.</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685800"/>
            <a:ext cx="8229600" cy="1143000"/>
          </a:xfrm>
        </p:spPr>
        <p:txBody>
          <a:bodyPr/>
          <a:lstStyle/>
          <a:p>
            <a:pPr eaLnBrk="1" hangingPunct="1"/>
            <a:r>
              <a:rPr lang="en-US" altLang="en-US" sz="4000" b="1">
                <a:solidFill>
                  <a:srgbClr val="C6C6C6"/>
                </a:solidFill>
              </a:rPr>
              <a:t>Introduction </a:t>
            </a:r>
            <a:r>
              <a:rPr lang="en-US" altLang="en-US" sz="3200" b="1">
                <a:solidFill>
                  <a:srgbClr val="C6C6C6"/>
                </a:solidFill>
              </a:rPr>
              <a:t>(Cont’d)</a:t>
            </a:r>
          </a:p>
        </p:txBody>
      </p:sp>
      <p:sp>
        <p:nvSpPr>
          <p:cNvPr id="13315" name="Rectangle 3"/>
          <p:cNvSpPr>
            <a:spLocks noGrp="1" noChangeArrowheads="1"/>
          </p:cNvSpPr>
          <p:nvPr>
            <p:ph type="body" idx="1"/>
          </p:nvPr>
        </p:nvSpPr>
        <p:spPr>
          <a:xfrm>
            <a:off x="457200" y="1981200"/>
            <a:ext cx="8229600" cy="4525963"/>
          </a:xfrm>
        </p:spPr>
        <p:txBody>
          <a:bodyPr/>
          <a:lstStyle/>
          <a:p>
            <a:pPr eaLnBrk="1" hangingPunct="1"/>
            <a:r>
              <a:rPr lang="en-US" altLang="en-US" sz="2800">
                <a:solidFill>
                  <a:srgbClr val="C6C6C6"/>
                </a:solidFill>
              </a:rPr>
              <a:t>Public service Emergency Service Organizations (ESOs) are being asked to do more</a:t>
            </a:r>
          </a:p>
          <a:p>
            <a:pPr eaLnBrk="1" hangingPunct="1"/>
            <a:r>
              <a:rPr lang="en-US" altLang="en-US" sz="2800">
                <a:solidFill>
                  <a:srgbClr val="C6C6C6"/>
                </a:solidFill>
              </a:rPr>
              <a:t>The introduction of new concepts in design of vehicles</a:t>
            </a:r>
          </a:p>
          <a:p>
            <a:pPr eaLnBrk="1" hangingPunct="1"/>
            <a:r>
              <a:rPr lang="en-US" altLang="en-US" sz="2800">
                <a:solidFill>
                  <a:srgbClr val="C6C6C6"/>
                </a:solidFill>
              </a:rPr>
              <a:t>Equipment that was never considered is now being moved with increasing frequency</a:t>
            </a:r>
          </a:p>
          <a:p>
            <a:pPr eaLnBrk="1" hangingPunct="1"/>
            <a:r>
              <a:rPr lang="en-US" altLang="en-US" sz="2800">
                <a:solidFill>
                  <a:srgbClr val="C6C6C6"/>
                </a:solidFill>
              </a:rPr>
              <a:t>Availability of funding for equipment</a:t>
            </a:r>
          </a:p>
          <a:p>
            <a:pPr eaLnBrk="1" hangingPunct="1"/>
            <a:r>
              <a:rPr lang="en-US" altLang="en-US" sz="2800">
                <a:solidFill>
                  <a:srgbClr val="C6C6C6"/>
                </a:solidFill>
              </a:rPr>
              <a:t>Increased potential for terrorism</a:t>
            </a:r>
          </a:p>
          <a:p>
            <a:pPr eaLnBrk="1" hangingPunct="1"/>
            <a:endParaRPr lang="en-US" altLang="en-US" sz="2800">
              <a:solidFill>
                <a:srgbClr val="C6C6C6"/>
              </a:solidFill>
            </a:endParaRPr>
          </a:p>
          <a:p>
            <a:pPr eaLnBrk="1" hangingPunct="1"/>
            <a:endParaRPr lang="en-US" altLang="en-US" sz="2800">
              <a:solidFill>
                <a:srgbClr val="C6C6C6"/>
              </a:solidFill>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7"/>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4335</TotalTime>
  <Words>2946</Words>
  <Application>Microsoft Office PowerPoint</Application>
  <PresentationFormat>On-screen Show (4:3)</PresentationFormat>
  <Paragraphs>494</Paragraphs>
  <Slides>81</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Impact</vt:lpstr>
      <vt:lpstr>Monotype Sorts</vt:lpstr>
      <vt:lpstr>Default Design</vt:lpstr>
      <vt:lpstr>PowerPoint Presentation</vt:lpstr>
      <vt:lpstr>Program Overview</vt:lpstr>
      <vt:lpstr>Measurement of Learning</vt:lpstr>
      <vt:lpstr>Course Goal </vt:lpstr>
      <vt:lpstr>Course Objectives</vt:lpstr>
      <vt:lpstr>Course Objectives</vt:lpstr>
      <vt:lpstr>Course Content</vt:lpstr>
      <vt:lpstr>Introduction</vt:lpstr>
      <vt:lpstr>Introduction (Cont’d)</vt:lpstr>
      <vt:lpstr>Introduction (Cont’d)</vt:lpstr>
      <vt:lpstr>Why Trailer Training?</vt:lpstr>
      <vt:lpstr>Comprehensive Trailer Driving Training Program</vt:lpstr>
      <vt:lpstr>Risk Management</vt:lpstr>
      <vt:lpstr>Risk Management</vt:lpstr>
      <vt:lpstr>Risk Control</vt:lpstr>
      <vt:lpstr>Examples Of Risk Control</vt:lpstr>
      <vt:lpstr>Adoption Of New Philosophy</vt:lpstr>
      <vt:lpstr>Remember</vt:lpstr>
      <vt:lpstr>Towing Troubles</vt:lpstr>
      <vt:lpstr>Towing Troubles</vt:lpstr>
      <vt:lpstr>Towing Troubles</vt:lpstr>
      <vt:lpstr>Master Lock Study</vt:lpstr>
      <vt:lpstr>Findings From Study</vt:lpstr>
      <vt:lpstr>Findings From Study</vt:lpstr>
      <vt:lpstr>PowerPoint Presentation</vt:lpstr>
      <vt:lpstr>Emergency Service Statistics</vt:lpstr>
      <vt:lpstr>Troubling Attitude</vt:lpstr>
      <vt:lpstr>What Does This Mean?</vt:lpstr>
      <vt:lpstr>Training</vt:lpstr>
      <vt:lpstr>Training (Cont’d)</vt:lpstr>
      <vt:lpstr>Ultimately</vt:lpstr>
      <vt:lpstr>Trailer Security</vt:lpstr>
      <vt:lpstr>Introduction Summary</vt:lpstr>
      <vt:lpstr>Chapter One – Trailers</vt:lpstr>
      <vt:lpstr>The Trailer</vt:lpstr>
      <vt:lpstr>Types Of Trailers Used By ESO’s</vt:lpstr>
      <vt:lpstr>NFPAs 1901 Standard for Automotive Fire Apparatus</vt:lpstr>
      <vt:lpstr>Trailer information</vt:lpstr>
      <vt:lpstr>Rules For Loading</vt:lpstr>
      <vt:lpstr>Rules For Loading</vt:lpstr>
      <vt:lpstr>Driver awareness items for  The Trailer</vt:lpstr>
      <vt:lpstr>The Process</vt:lpstr>
      <vt:lpstr>The Process (Cont’d)</vt:lpstr>
      <vt:lpstr>PowerPoint Presentation</vt:lpstr>
      <vt:lpstr>Visual</vt:lpstr>
      <vt:lpstr> </vt:lpstr>
      <vt:lpstr>Chapter 1 – Summary</vt:lpstr>
      <vt:lpstr>Chapter 2 – The Tow Vehicle</vt:lpstr>
      <vt:lpstr>The Tow Vehicle</vt:lpstr>
      <vt:lpstr>The Tow Vehicle</vt:lpstr>
      <vt:lpstr> The Tow Vehicle</vt:lpstr>
      <vt:lpstr>Important Information To Know</vt:lpstr>
      <vt:lpstr>Definitions</vt:lpstr>
      <vt:lpstr>Definitions</vt:lpstr>
      <vt:lpstr>Important Information To Know (Cont’d)</vt:lpstr>
      <vt:lpstr>Exercise One</vt:lpstr>
      <vt:lpstr>Answer</vt:lpstr>
      <vt:lpstr>Exercise Two</vt:lpstr>
      <vt:lpstr>Answer</vt:lpstr>
      <vt:lpstr>Exercise Three</vt:lpstr>
      <vt:lpstr>Answer</vt:lpstr>
      <vt:lpstr>Can we safely tow this vehicle?</vt:lpstr>
      <vt:lpstr>Considerations</vt:lpstr>
      <vt:lpstr>Chapter 2 – Summary</vt:lpstr>
      <vt:lpstr>Chapter 3 – Brake Requirements</vt:lpstr>
      <vt:lpstr>Brake Requirements</vt:lpstr>
      <vt:lpstr>Braking Systems</vt:lpstr>
      <vt:lpstr>Electric Breakaway System </vt:lpstr>
      <vt:lpstr>Battery and Inspection</vt:lpstr>
      <vt:lpstr>Braking System</vt:lpstr>
      <vt:lpstr>Chapter 3 – Summary</vt:lpstr>
      <vt:lpstr>Chapter 4 – Tow Hitch, Ball Coupler Assembly</vt:lpstr>
      <vt:lpstr>Tow Hitch, Ball and Coupler Assembly</vt:lpstr>
      <vt:lpstr>Common Hitch Types</vt:lpstr>
      <vt:lpstr>Relationship Of Ratings</vt:lpstr>
      <vt:lpstr>Establishing Correct Height of Weight Carrying Ball Hitch</vt:lpstr>
      <vt:lpstr>Couplers</vt:lpstr>
      <vt:lpstr>Ball Assembly</vt:lpstr>
      <vt:lpstr>Chains</vt:lpstr>
      <vt:lpstr>Minimizing Sway</vt:lpstr>
      <vt:lpstr>Chapter 4 –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Services Trailer Driving Program</dc:title>
  <dc:creator>dennis mitterer</dc:creator>
  <cp:lastModifiedBy>Evinger, Patrick J.</cp:lastModifiedBy>
  <cp:revision>135</cp:revision>
  <dcterms:created xsi:type="dcterms:W3CDTF">2007-10-06T12:50:12Z</dcterms:created>
  <dcterms:modified xsi:type="dcterms:W3CDTF">2019-12-04T13:57:52Z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2633D8D7-AE46-4D24-9BE3-393ECE3848F3</vt:lpwstr>
  </property>
  <property fmtid="{D5CDD505-2E9C-101B-9397-08002B2CF9AE}" pid="3" name="ArticulatePath">
    <vt:lpwstr>Trailer_Safety</vt:lpwstr>
  </property>
</Properties>
</file>