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413" r:id="rId2"/>
    <p:sldId id="330" r:id="rId3"/>
    <p:sldId id="432" r:id="rId4"/>
    <p:sldId id="433" r:id="rId5"/>
    <p:sldId id="431" r:id="rId6"/>
    <p:sldId id="308" r:id="rId7"/>
    <p:sldId id="309" r:id="rId8"/>
    <p:sldId id="438" r:id="rId9"/>
    <p:sldId id="457" r:id="rId10"/>
    <p:sldId id="440" r:id="rId11"/>
    <p:sldId id="311" r:id="rId12"/>
    <p:sldId id="340" r:id="rId13"/>
    <p:sldId id="312" r:id="rId14"/>
    <p:sldId id="450" r:id="rId15"/>
    <p:sldId id="313" r:id="rId16"/>
    <p:sldId id="314" r:id="rId17"/>
    <p:sldId id="315" r:id="rId18"/>
    <p:sldId id="341" r:id="rId19"/>
    <p:sldId id="318" r:id="rId20"/>
    <p:sldId id="449" r:id="rId21"/>
    <p:sldId id="319" r:id="rId22"/>
    <p:sldId id="320" r:id="rId23"/>
    <p:sldId id="321" r:id="rId24"/>
    <p:sldId id="322" r:id="rId25"/>
    <p:sldId id="414" r:id="rId26"/>
  </p:sldIdLst>
  <p:sldSz cx="9144000" cy="6858000" type="screen4x3"/>
  <p:notesSz cx="6858000" cy="9144000"/>
  <p:custDataLst>
    <p:tags r:id="rId29"/>
  </p:custDataLst>
  <p:defaultTextStyle>
    <a:defPPr>
      <a:defRPr lang="en-US"/>
    </a:defPPr>
    <a:lvl1pPr algn="l" rtl="0" fontAlgn="base">
      <a:spcBef>
        <a:spcPct val="0"/>
      </a:spcBef>
      <a:spcAft>
        <a:spcPct val="0"/>
      </a:spcAft>
      <a:defRPr sz="2000" b="1" kern="1200">
        <a:solidFill>
          <a:schemeClr val="tx1"/>
        </a:solidFill>
        <a:latin typeface="Arial" pitchFamily="34" charset="0"/>
        <a:ea typeface="+mn-ea"/>
        <a:cs typeface="+mn-cs"/>
      </a:defRPr>
    </a:lvl1pPr>
    <a:lvl2pPr marL="457200" algn="l" rtl="0" fontAlgn="base">
      <a:spcBef>
        <a:spcPct val="0"/>
      </a:spcBef>
      <a:spcAft>
        <a:spcPct val="0"/>
      </a:spcAft>
      <a:defRPr sz="2000" b="1" kern="1200">
        <a:solidFill>
          <a:schemeClr val="tx1"/>
        </a:solidFill>
        <a:latin typeface="Arial" pitchFamily="34" charset="0"/>
        <a:ea typeface="+mn-ea"/>
        <a:cs typeface="+mn-cs"/>
      </a:defRPr>
    </a:lvl2pPr>
    <a:lvl3pPr marL="914400" algn="l" rtl="0" fontAlgn="base">
      <a:spcBef>
        <a:spcPct val="0"/>
      </a:spcBef>
      <a:spcAft>
        <a:spcPct val="0"/>
      </a:spcAft>
      <a:defRPr sz="2000" b="1" kern="1200">
        <a:solidFill>
          <a:schemeClr val="tx1"/>
        </a:solidFill>
        <a:latin typeface="Arial" pitchFamily="34" charset="0"/>
        <a:ea typeface="+mn-ea"/>
        <a:cs typeface="+mn-cs"/>
      </a:defRPr>
    </a:lvl3pPr>
    <a:lvl4pPr marL="1371600" algn="l" rtl="0" fontAlgn="base">
      <a:spcBef>
        <a:spcPct val="0"/>
      </a:spcBef>
      <a:spcAft>
        <a:spcPct val="0"/>
      </a:spcAft>
      <a:defRPr sz="2000" b="1" kern="1200">
        <a:solidFill>
          <a:schemeClr val="tx1"/>
        </a:solidFill>
        <a:latin typeface="Arial" pitchFamily="34" charset="0"/>
        <a:ea typeface="+mn-ea"/>
        <a:cs typeface="+mn-cs"/>
      </a:defRPr>
    </a:lvl4pPr>
    <a:lvl5pPr marL="1828800" algn="l" rtl="0" fontAlgn="base">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C6C6"/>
    <a:srgbClr val="000000"/>
    <a:srgbClr val="B20000"/>
    <a:srgbClr val="99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4" d="100"/>
          <a:sy n="104" d="100"/>
        </p:scale>
        <p:origin x="1746"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40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40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40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82341764-3D37-4E9F-9A42-AEED3C1E4C68}" type="slidenum">
              <a:rPr lang="en-US"/>
              <a:pPr>
                <a:defRPr/>
              </a:pPr>
              <a:t>‹#›</a:t>
            </a:fld>
            <a:endParaRPr lang="en-US" dirty="0"/>
          </a:p>
        </p:txBody>
      </p:sp>
    </p:spTree>
    <p:extLst>
      <p:ext uri="{BB962C8B-B14F-4D97-AF65-F5344CB8AC3E}">
        <p14:creationId xmlns:p14="http://schemas.microsoft.com/office/powerpoint/2010/main" val="1351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73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AB9AE78B-7EF0-4AFF-B056-6EABD5651476}" type="slidenum">
              <a:rPr lang="en-US"/>
              <a:pPr>
                <a:defRPr/>
              </a:pPr>
              <a:t>‹#›</a:t>
            </a:fld>
            <a:endParaRPr lang="en-US" dirty="0"/>
          </a:p>
        </p:txBody>
      </p:sp>
    </p:spTree>
    <p:extLst>
      <p:ext uri="{BB962C8B-B14F-4D97-AF65-F5344CB8AC3E}">
        <p14:creationId xmlns:p14="http://schemas.microsoft.com/office/powerpoint/2010/main" val="4121025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586ECDB9-DCAE-41EE-8CE5-A611CDD7D20A}" type="slidenum">
              <a:rPr lang="en-US" altLang="en-US" sz="1200" b="0" smtClean="0"/>
              <a:pPr eaLnBrk="1" hangingPunct="1"/>
              <a:t>18</a:t>
            </a:fld>
            <a:endParaRPr lang="en-US" altLang="en-US" sz="1200" b="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2A4AD-6FB3-4764-A24D-D00A3D30C8D9}" type="slidenum">
              <a:rPr lang="en-US"/>
              <a:pPr>
                <a:defRPr/>
              </a:pPr>
              <a:t>‹#›</a:t>
            </a:fld>
            <a:endParaRPr lang="en-US" dirty="0"/>
          </a:p>
        </p:txBody>
      </p:sp>
    </p:spTree>
    <p:extLst>
      <p:ext uri="{BB962C8B-B14F-4D97-AF65-F5344CB8AC3E}">
        <p14:creationId xmlns:p14="http://schemas.microsoft.com/office/powerpoint/2010/main" val="14370574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357412-EBF4-4E6E-A14B-03DC2D98E936}" type="slidenum">
              <a:rPr lang="en-US"/>
              <a:pPr>
                <a:defRPr/>
              </a:pPr>
              <a:t>‹#›</a:t>
            </a:fld>
            <a:endParaRPr lang="en-US" dirty="0"/>
          </a:p>
        </p:txBody>
      </p:sp>
    </p:spTree>
    <p:extLst>
      <p:ext uri="{BB962C8B-B14F-4D97-AF65-F5344CB8AC3E}">
        <p14:creationId xmlns:p14="http://schemas.microsoft.com/office/powerpoint/2010/main" val="410437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3408B-2875-4447-BC18-05FA7B1FF5AF}" type="slidenum">
              <a:rPr lang="en-US"/>
              <a:pPr>
                <a:defRPr/>
              </a:pPr>
              <a:t>‹#›</a:t>
            </a:fld>
            <a:endParaRPr lang="en-US" dirty="0"/>
          </a:p>
        </p:txBody>
      </p:sp>
    </p:spTree>
    <p:extLst>
      <p:ext uri="{BB962C8B-B14F-4D97-AF65-F5344CB8AC3E}">
        <p14:creationId xmlns:p14="http://schemas.microsoft.com/office/powerpoint/2010/main" val="13467330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679747-6EA0-4AE1-85C2-B87D7BF3D4C1}" type="slidenum">
              <a:rPr lang="en-US"/>
              <a:pPr>
                <a:defRPr/>
              </a:pPr>
              <a:t>‹#›</a:t>
            </a:fld>
            <a:endParaRPr lang="en-US" dirty="0"/>
          </a:p>
        </p:txBody>
      </p:sp>
    </p:spTree>
    <p:extLst>
      <p:ext uri="{BB962C8B-B14F-4D97-AF65-F5344CB8AC3E}">
        <p14:creationId xmlns:p14="http://schemas.microsoft.com/office/powerpoint/2010/main" val="894035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80F79-B6B7-48E6-ABAF-62D8D26A8D4C}" type="slidenum">
              <a:rPr lang="en-US"/>
              <a:pPr>
                <a:defRPr/>
              </a:pPr>
              <a:t>‹#›</a:t>
            </a:fld>
            <a:endParaRPr lang="en-US" dirty="0"/>
          </a:p>
        </p:txBody>
      </p:sp>
    </p:spTree>
    <p:extLst>
      <p:ext uri="{BB962C8B-B14F-4D97-AF65-F5344CB8AC3E}">
        <p14:creationId xmlns:p14="http://schemas.microsoft.com/office/powerpoint/2010/main" val="323065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3D36DB-E64F-4A26-9D86-023AECCFFADE}" type="slidenum">
              <a:rPr lang="en-US"/>
              <a:pPr>
                <a:defRPr/>
              </a:pPr>
              <a:t>‹#›</a:t>
            </a:fld>
            <a:endParaRPr lang="en-US" dirty="0"/>
          </a:p>
        </p:txBody>
      </p:sp>
    </p:spTree>
    <p:extLst>
      <p:ext uri="{BB962C8B-B14F-4D97-AF65-F5344CB8AC3E}">
        <p14:creationId xmlns:p14="http://schemas.microsoft.com/office/powerpoint/2010/main" val="8720798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0B7456-46F9-42CF-8DDF-9F291A296DD4}" type="slidenum">
              <a:rPr lang="en-US"/>
              <a:pPr>
                <a:defRPr/>
              </a:pPr>
              <a:t>‹#›</a:t>
            </a:fld>
            <a:endParaRPr lang="en-US" dirty="0"/>
          </a:p>
        </p:txBody>
      </p:sp>
    </p:spTree>
    <p:extLst>
      <p:ext uri="{BB962C8B-B14F-4D97-AF65-F5344CB8AC3E}">
        <p14:creationId xmlns:p14="http://schemas.microsoft.com/office/powerpoint/2010/main" val="24875540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F9AD54-2B2C-4740-BA82-F544A6E2C23A}" type="slidenum">
              <a:rPr lang="en-US"/>
              <a:pPr>
                <a:defRPr/>
              </a:pPr>
              <a:t>‹#›</a:t>
            </a:fld>
            <a:endParaRPr lang="en-US" dirty="0"/>
          </a:p>
        </p:txBody>
      </p:sp>
    </p:spTree>
    <p:extLst>
      <p:ext uri="{BB962C8B-B14F-4D97-AF65-F5344CB8AC3E}">
        <p14:creationId xmlns:p14="http://schemas.microsoft.com/office/powerpoint/2010/main" val="39578477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F20D3D-E520-4BE8-8C88-5F5C47F83E08}" type="slidenum">
              <a:rPr lang="en-US"/>
              <a:pPr>
                <a:defRPr/>
              </a:pPr>
              <a:t>‹#›</a:t>
            </a:fld>
            <a:endParaRPr lang="en-US" dirty="0"/>
          </a:p>
        </p:txBody>
      </p:sp>
    </p:spTree>
    <p:extLst>
      <p:ext uri="{BB962C8B-B14F-4D97-AF65-F5344CB8AC3E}">
        <p14:creationId xmlns:p14="http://schemas.microsoft.com/office/powerpoint/2010/main" val="25737617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DB963-7B27-4B1C-91D7-3F512557A3B2}" type="slidenum">
              <a:rPr lang="en-US"/>
              <a:pPr>
                <a:defRPr/>
              </a:pPr>
              <a:t>‹#›</a:t>
            </a:fld>
            <a:endParaRPr lang="en-US" dirty="0"/>
          </a:p>
        </p:txBody>
      </p:sp>
    </p:spTree>
    <p:extLst>
      <p:ext uri="{BB962C8B-B14F-4D97-AF65-F5344CB8AC3E}">
        <p14:creationId xmlns:p14="http://schemas.microsoft.com/office/powerpoint/2010/main" val="4861796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09848D-0D2B-4D19-B536-861B0547AA97}" type="slidenum">
              <a:rPr lang="en-US"/>
              <a:pPr>
                <a:defRPr/>
              </a:pPr>
              <a:t>‹#›</a:t>
            </a:fld>
            <a:endParaRPr lang="en-US" dirty="0"/>
          </a:p>
        </p:txBody>
      </p:sp>
    </p:spTree>
    <p:extLst>
      <p:ext uri="{BB962C8B-B14F-4D97-AF65-F5344CB8AC3E}">
        <p14:creationId xmlns:p14="http://schemas.microsoft.com/office/powerpoint/2010/main" val="18466573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8176E303-926D-4CA6-9E43-97825BEA56A7}" type="slidenum">
              <a:rPr lang="en-US"/>
              <a:pPr>
                <a:defRPr/>
              </a:pPr>
              <a:t>‹#›</a:t>
            </a:fld>
            <a:endParaRPr lang="en-US" dirty="0"/>
          </a:p>
        </p:txBody>
      </p:sp>
      <p:pic>
        <p:nvPicPr>
          <p:cNvPr id="3079" name="Picture 7" descr="Trailer Program PPT 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Chapter 7 – Driving with a Trailer</a:t>
            </a:r>
          </a:p>
        </p:txBody>
      </p:sp>
      <p:sp>
        <p:nvSpPr>
          <p:cNvPr id="115715" name="Rectangle 3"/>
          <p:cNvSpPr>
            <a:spLocks noGrp="1" noChangeArrowheads="1"/>
          </p:cNvSpPr>
          <p:nvPr>
            <p:ph type="body" idx="1"/>
          </p:nvPr>
        </p:nvSpPr>
        <p:spPr>
          <a:xfrm>
            <a:off x="457200" y="2514600"/>
            <a:ext cx="8229600" cy="2133600"/>
          </a:xfrm>
        </p:spPr>
        <p:txBody>
          <a:bodyPr/>
          <a:lstStyle/>
          <a:p>
            <a:pPr eaLnBrk="1" hangingPunct="1">
              <a:buFontTx/>
              <a:buNone/>
            </a:pPr>
            <a:r>
              <a:rPr lang="en-US" altLang="en-US" sz="2800">
                <a:solidFill>
                  <a:srgbClr val="C6C6C6"/>
                </a:solidFill>
              </a:rPr>
              <a:t>Driving with a trailer requires specific skills and </a:t>
            </a:r>
          </a:p>
          <a:p>
            <a:pPr eaLnBrk="1" hangingPunct="1">
              <a:buFontTx/>
              <a:buNone/>
            </a:pPr>
            <a:r>
              <a:rPr lang="en-US" altLang="en-US" sz="2800">
                <a:solidFill>
                  <a:srgbClr val="C6C6C6"/>
                </a:solidFill>
              </a:rPr>
              <a:t>awareness. These skills must be learned and</a:t>
            </a:r>
          </a:p>
          <a:p>
            <a:pPr eaLnBrk="1" hangingPunct="1">
              <a:buFontTx/>
              <a:buNone/>
            </a:pPr>
            <a:r>
              <a:rPr lang="en-US" altLang="en-US" sz="2800">
                <a:solidFill>
                  <a:srgbClr val="C6C6C6"/>
                </a:solidFill>
              </a:rPr>
              <a:t>practiced. Over time, with continued driving time </a:t>
            </a:r>
          </a:p>
          <a:p>
            <a:pPr eaLnBrk="1" hangingPunct="1">
              <a:buFontTx/>
              <a:buNone/>
            </a:pPr>
            <a:r>
              <a:rPr lang="en-US" altLang="en-US" sz="2800">
                <a:solidFill>
                  <a:srgbClr val="C6C6C6"/>
                </a:solidFill>
              </a:rPr>
              <a:t>experience is gained.</a:t>
            </a:r>
            <a:r>
              <a:rPr lang="en-US" altLang="en-US" sz="2800"/>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Pivot Points</a:t>
            </a:r>
          </a:p>
        </p:txBody>
      </p:sp>
      <p:sp>
        <p:nvSpPr>
          <p:cNvPr id="124931" name="Rectangle 3"/>
          <p:cNvSpPr>
            <a:spLocks noGrp="1" noChangeArrowheads="1"/>
          </p:cNvSpPr>
          <p:nvPr>
            <p:ph type="body" idx="1"/>
          </p:nvPr>
        </p:nvSpPr>
        <p:spPr>
          <a:xfrm>
            <a:off x="457200" y="2362200"/>
            <a:ext cx="8229600" cy="3733800"/>
          </a:xfrm>
        </p:spPr>
        <p:txBody>
          <a:bodyPr/>
          <a:lstStyle/>
          <a:p>
            <a:pPr eaLnBrk="1" hangingPunct="1"/>
            <a:endParaRPr lang="en-US" altLang="en-US">
              <a:solidFill>
                <a:srgbClr val="C6C6C6"/>
              </a:solidFill>
            </a:endParaRPr>
          </a:p>
        </p:txBody>
      </p:sp>
      <p:pic>
        <p:nvPicPr>
          <p:cNvPr id="12493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457200"/>
            <a:ext cx="8229600" cy="1143000"/>
          </a:xfrm>
        </p:spPr>
        <p:txBody>
          <a:bodyPr/>
          <a:lstStyle/>
          <a:p>
            <a:pPr eaLnBrk="1" hangingPunct="1"/>
            <a:r>
              <a:rPr lang="en-US" altLang="en-US" sz="4000" b="1">
                <a:solidFill>
                  <a:srgbClr val="C6C6C6"/>
                </a:solidFill>
              </a:rPr>
              <a:t>Driving With A Trailer</a:t>
            </a:r>
          </a:p>
        </p:txBody>
      </p:sp>
      <p:sp>
        <p:nvSpPr>
          <p:cNvPr id="125955" name="Rectangle 3"/>
          <p:cNvSpPr>
            <a:spLocks noGrp="1" noChangeArrowheads="1"/>
          </p:cNvSpPr>
          <p:nvPr>
            <p:ph type="body" idx="1"/>
          </p:nvPr>
        </p:nvSpPr>
        <p:spPr>
          <a:xfrm>
            <a:off x="381000" y="1219200"/>
            <a:ext cx="8229600" cy="4525963"/>
          </a:xfrm>
        </p:spPr>
        <p:txBody>
          <a:bodyPr/>
          <a:lstStyle/>
          <a:p>
            <a:pPr eaLnBrk="1" hangingPunct="1"/>
            <a:r>
              <a:rPr lang="en-US" altLang="en-US" sz="2800">
                <a:solidFill>
                  <a:srgbClr val="C6C6C6"/>
                </a:solidFill>
              </a:rPr>
              <a:t>Backing</a:t>
            </a:r>
          </a:p>
          <a:p>
            <a:pPr lvl="1" eaLnBrk="1" hangingPunct="1"/>
            <a:r>
              <a:rPr lang="en-US" altLang="en-US">
                <a:solidFill>
                  <a:srgbClr val="C6C6C6"/>
                </a:solidFill>
              </a:rPr>
              <a:t>  Easiest method to steer in reverse is to place 	one hand on the bottom of the steering 	wheel (six o’clock), and move your hand in 	the direction you want the trailer to go.</a:t>
            </a:r>
          </a:p>
          <a:p>
            <a:pPr lvl="1" eaLnBrk="1" hangingPunct="1"/>
            <a:r>
              <a:rPr lang="en-US" altLang="en-US">
                <a:solidFill>
                  <a:srgbClr val="C6C6C6"/>
                </a:solidFill>
              </a:rPr>
              <a:t> Trailer will go the opposite direction of the 	towing vehicle.</a:t>
            </a:r>
          </a:p>
          <a:p>
            <a:pPr lvl="1" eaLnBrk="1" hangingPunct="1"/>
            <a:r>
              <a:rPr lang="en-US" altLang="en-US">
                <a:solidFill>
                  <a:srgbClr val="C6C6C6"/>
                </a:solidFill>
              </a:rPr>
              <a:t>  If moving in the wrong direction, stop, pull 	forward and try again. </a:t>
            </a:r>
          </a:p>
          <a:p>
            <a:pPr lvl="2" eaLnBrk="1" hangingPunct="1"/>
            <a:r>
              <a:rPr lang="en-US" altLang="en-US">
                <a:solidFill>
                  <a:srgbClr val="C6C6C6"/>
                </a:solidFill>
              </a:rPr>
              <a:t>More time is lost when a driver attempts to correct while backing up.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533400"/>
            <a:ext cx="8229600" cy="1143000"/>
          </a:xfrm>
        </p:spPr>
        <p:txBody>
          <a:bodyPr/>
          <a:lstStyle/>
          <a:p>
            <a:pPr eaLnBrk="1" hangingPunct="1"/>
            <a:r>
              <a:rPr lang="en-US" altLang="en-US" sz="4000" b="1">
                <a:solidFill>
                  <a:srgbClr val="C6C6C6"/>
                </a:solidFill>
              </a:rPr>
              <a:t>Driving With A Trailer</a:t>
            </a:r>
          </a:p>
        </p:txBody>
      </p:sp>
      <p:sp>
        <p:nvSpPr>
          <p:cNvPr id="126979" name="Rectangle 3"/>
          <p:cNvSpPr>
            <a:spLocks noGrp="1" noChangeArrowheads="1"/>
          </p:cNvSpPr>
          <p:nvPr>
            <p:ph type="body" idx="1"/>
          </p:nvPr>
        </p:nvSpPr>
        <p:spPr>
          <a:xfrm>
            <a:off x="457200" y="1371600"/>
            <a:ext cx="8229600" cy="4525963"/>
          </a:xfrm>
        </p:spPr>
        <p:txBody>
          <a:bodyPr/>
          <a:lstStyle/>
          <a:p>
            <a:pPr eaLnBrk="1" hangingPunct="1"/>
            <a:r>
              <a:rPr lang="en-US" altLang="en-US">
                <a:solidFill>
                  <a:srgbClr val="C6C6C6"/>
                </a:solidFill>
              </a:rPr>
              <a:t>Backing (Cont’d): </a:t>
            </a:r>
          </a:p>
          <a:p>
            <a:pPr lvl="1" eaLnBrk="1" hangingPunct="1"/>
            <a:r>
              <a:rPr lang="en-US" altLang="en-US">
                <a:solidFill>
                  <a:srgbClr val="C6C6C6"/>
                </a:solidFill>
              </a:rPr>
              <a:t>  Blow the horn of the tow vehicle prior to 	backing. </a:t>
            </a:r>
          </a:p>
          <a:p>
            <a:pPr lvl="1" eaLnBrk="1" hangingPunct="1"/>
            <a:r>
              <a:rPr lang="en-US" altLang="en-US">
                <a:solidFill>
                  <a:srgbClr val="C6C6C6"/>
                </a:solidFill>
              </a:rPr>
              <a:t>  Spotter and driver should become familiar 	with hand signals and use them. </a:t>
            </a:r>
          </a:p>
          <a:p>
            <a:pPr lvl="1" eaLnBrk="1" hangingPunct="1">
              <a:buFontTx/>
              <a:buNone/>
            </a:pPr>
            <a:endParaRPr lang="en-US" altLang="en-US">
              <a:solidFill>
                <a:srgbClr val="C6C6C6"/>
              </a:solidFill>
            </a:endParaRPr>
          </a:p>
        </p:txBody>
      </p:sp>
      <p:pic>
        <p:nvPicPr>
          <p:cNvPr id="126980" name="Picture 4" descr="spring 08 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6200"/>
            <a:ext cx="17859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spring 08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86200"/>
            <a:ext cx="1774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6" descr="spring 08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86200"/>
            <a:ext cx="17811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457200"/>
            <a:ext cx="8229600" cy="1143000"/>
          </a:xfrm>
        </p:spPr>
        <p:txBody>
          <a:bodyPr/>
          <a:lstStyle/>
          <a:p>
            <a:pPr eaLnBrk="1" hangingPunct="1"/>
            <a:r>
              <a:rPr lang="en-US" altLang="en-US" sz="4000" b="1">
                <a:solidFill>
                  <a:srgbClr val="C6C6C6"/>
                </a:solidFill>
              </a:rPr>
              <a:t>Driving With A Trailer</a:t>
            </a:r>
          </a:p>
        </p:txBody>
      </p:sp>
      <p:sp>
        <p:nvSpPr>
          <p:cNvPr id="128003" name="Rectangle 3"/>
          <p:cNvSpPr>
            <a:spLocks noGrp="1" noChangeArrowheads="1"/>
          </p:cNvSpPr>
          <p:nvPr>
            <p:ph type="body" idx="1"/>
          </p:nvPr>
        </p:nvSpPr>
        <p:spPr>
          <a:xfrm>
            <a:off x="457200" y="1447800"/>
            <a:ext cx="5486400" cy="4800600"/>
          </a:xfrm>
        </p:spPr>
        <p:txBody>
          <a:bodyPr/>
          <a:lstStyle/>
          <a:p>
            <a:pPr eaLnBrk="1" hangingPunct="1">
              <a:lnSpc>
                <a:spcPct val="90000"/>
              </a:lnSpc>
            </a:pPr>
            <a:r>
              <a:rPr lang="en-US" altLang="en-US">
                <a:solidFill>
                  <a:srgbClr val="C6C6C6"/>
                </a:solidFill>
              </a:rPr>
              <a:t>Turning </a:t>
            </a:r>
          </a:p>
          <a:p>
            <a:pPr lvl="1" eaLnBrk="1" hangingPunct="1">
              <a:lnSpc>
                <a:spcPct val="90000"/>
              </a:lnSpc>
            </a:pPr>
            <a:r>
              <a:rPr lang="en-US" altLang="en-US">
                <a:solidFill>
                  <a:srgbClr val="C6C6C6"/>
                </a:solidFill>
              </a:rPr>
              <a:t>  Look at the rear of the 	vehicle to ensure it will not 	hit anything while turning. </a:t>
            </a:r>
          </a:p>
          <a:p>
            <a:pPr lvl="1" eaLnBrk="1" hangingPunct="1">
              <a:lnSpc>
                <a:spcPct val="90000"/>
              </a:lnSpc>
            </a:pPr>
            <a:r>
              <a:rPr lang="en-US" altLang="en-US">
                <a:solidFill>
                  <a:srgbClr val="C6C6C6"/>
                </a:solidFill>
              </a:rPr>
              <a:t> 	Left turn: make sure you  	reach the center of the 	intersection before starting 	the turn.</a:t>
            </a:r>
          </a:p>
          <a:p>
            <a:pPr lvl="1" eaLnBrk="1" hangingPunct="1">
              <a:lnSpc>
                <a:spcPct val="90000"/>
              </a:lnSpc>
            </a:pPr>
            <a:r>
              <a:rPr lang="en-US" altLang="en-US">
                <a:solidFill>
                  <a:srgbClr val="C6C6C6"/>
                </a:solidFill>
              </a:rPr>
              <a:t> 	Right turn: avoid swinging 	into the on-coming lane of 	travel to make turn. </a:t>
            </a:r>
          </a:p>
        </p:txBody>
      </p:sp>
      <p:pic>
        <p:nvPicPr>
          <p:cNvPr id="128004" name="Picture 5" descr="spring 08 0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676400"/>
            <a:ext cx="22812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flipH="1">
            <a:off x="381000" y="274638"/>
            <a:ext cx="76200" cy="1173162"/>
          </a:xfrm>
        </p:spPr>
        <p:txBody>
          <a:bodyPr/>
          <a:lstStyle/>
          <a:p>
            <a:r>
              <a:rPr lang="en-US" altLang="en-US" sz="2000" b="1">
                <a:solidFill>
                  <a:schemeClr val="bg1"/>
                </a:solidFill>
              </a:rPr>
              <a:t> </a:t>
            </a:r>
          </a:p>
        </p:txBody>
      </p:sp>
      <p:pic>
        <p:nvPicPr>
          <p:cNvPr id="2" name="tur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838200"/>
            <a:ext cx="8458200" cy="4953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Driving With A Trailer</a:t>
            </a:r>
          </a:p>
        </p:txBody>
      </p:sp>
      <p:sp>
        <p:nvSpPr>
          <p:cNvPr id="130051" name="Rectangle 3"/>
          <p:cNvSpPr>
            <a:spLocks noGrp="1" noChangeArrowheads="1"/>
          </p:cNvSpPr>
          <p:nvPr>
            <p:ph type="body" idx="1"/>
          </p:nvPr>
        </p:nvSpPr>
        <p:spPr>
          <a:xfrm>
            <a:off x="457200" y="2133600"/>
            <a:ext cx="8229600" cy="3733800"/>
          </a:xfrm>
        </p:spPr>
        <p:txBody>
          <a:bodyPr/>
          <a:lstStyle/>
          <a:p>
            <a:pPr eaLnBrk="1" hangingPunct="1"/>
            <a:r>
              <a:rPr lang="en-US" altLang="en-US">
                <a:solidFill>
                  <a:srgbClr val="C6C6C6"/>
                </a:solidFill>
              </a:rPr>
              <a:t>Wind</a:t>
            </a:r>
          </a:p>
          <a:p>
            <a:pPr lvl="1" eaLnBrk="1" hangingPunct="1"/>
            <a:r>
              <a:rPr lang="en-US" altLang="en-US">
                <a:solidFill>
                  <a:srgbClr val="C6C6C6"/>
                </a:solidFill>
              </a:rPr>
              <a:t> 	Causes significant movement between tow 	vehicle and trailer (push of trailer).</a:t>
            </a:r>
          </a:p>
          <a:p>
            <a:pPr lvl="1" eaLnBrk="1" hangingPunct="1"/>
            <a:r>
              <a:rPr lang="en-US" altLang="en-US">
                <a:solidFill>
                  <a:srgbClr val="C6C6C6"/>
                </a:solidFill>
              </a:rPr>
              <a:t> 	When passing or being passed by a large 	vehicles, pressure changes develop 	between the front and rear of the vehicle.  </a:t>
            </a:r>
          </a:p>
          <a:p>
            <a:pPr lvl="2" eaLnBrk="1" hangingPunct="1"/>
            <a:r>
              <a:rPr lang="en-US" altLang="en-US">
                <a:solidFill>
                  <a:srgbClr val="C6C6C6"/>
                </a:solidFill>
              </a:rPr>
              <a:t>Truck’s “bow wave” will move the trailer first.</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Driving With A Trailer</a:t>
            </a:r>
          </a:p>
        </p:txBody>
      </p:sp>
      <p:sp>
        <p:nvSpPr>
          <p:cNvPr id="131075" name="Rectangle 3"/>
          <p:cNvSpPr>
            <a:spLocks noGrp="1" noChangeArrowheads="1"/>
          </p:cNvSpPr>
          <p:nvPr>
            <p:ph type="body" idx="1"/>
          </p:nvPr>
        </p:nvSpPr>
        <p:spPr>
          <a:xfrm>
            <a:off x="457200" y="2209800"/>
            <a:ext cx="8229600" cy="3505200"/>
          </a:xfrm>
        </p:spPr>
        <p:txBody>
          <a:bodyPr/>
          <a:lstStyle/>
          <a:p>
            <a:pPr eaLnBrk="1" hangingPunct="1"/>
            <a:r>
              <a:rPr lang="en-US" altLang="en-US">
                <a:solidFill>
                  <a:srgbClr val="C6C6C6"/>
                </a:solidFill>
              </a:rPr>
              <a:t>Acceleration and passing </a:t>
            </a:r>
          </a:p>
          <a:p>
            <a:pPr lvl="1" eaLnBrk="1" hangingPunct="1"/>
            <a:r>
              <a:rPr lang="en-US" altLang="en-US">
                <a:solidFill>
                  <a:srgbClr val="C6C6C6"/>
                </a:solidFill>
              </a:rPr>
              <a:t> Added weight of a trailer will dramatically decrease the ability to accelerate and pass other vehicles. </a:t>
            </a:r>
          </a:p>
          <a:p>
            <a:pPr lvl="2" eaLnBrk="1" hangingPunct="1"/>
            <a:r>
              <a:rPr lang="en-US" altLang="en-US">
                <a:solidFill>
                  <a:srgbClr val="C6C6C6"/>
                </a:solidFill>
              </a:rPr>
              <a:t>Allow the appropriate amount of space between the back of the trailer and the slower vehicle before pulling back into the lane.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Driving With A Trailer</a:t>
            </a:r>
          </a:p>
        </p:txBody>
      </p:sp>
      <p:sp>
        <p:nvSpPr>
          <p:cNvPr id="132099" name="Rectangle 3"/>
          <p:cNvSpPr>
            <a:spLocks noGrp="1" noChangeArrowheads="1"/>
          </p:cNvSpPr>
          <p:nvPr>
            <p:ph type="body" idx="1"/>
          </p:nvPr>
        </p:nvSpPr>
        <p:spPr>
          <a:xfrm>
            <a:off x="457200" y="2286000"/>
            <a:ext cx="8229600" cy="3200400"/>
          </a:xfrm>
        </p:spPr>
        <p:txBody>
          <a:bodyPr/>
          <a:lstStyle/>
          <a:p>
            <a:pPr eaLnBrk="1" hangingPunct="1"/>
            <a:r>
              <a:rPr lang="en-US" altLang="en-US" sz="2800">
                <a:solidFill>
                  <a:srgbClr val="C6C6C6"/>
                </a:solidFill>
              </a:rPr>
              <a:t>Downgrades and Upgrades </a:t>
            </a:r>
          </a:p>
          <a:p>
            <a:pPr lvl="1" eaLnBrk="1" hangingPunct="1"/>
            <a:r>
              <a:rPr lang="en-US" altLang="en-US">
                <a:solidFill>
                  <a:srgbClr val="C6C6C6"/>
                </a:solidFill>
              </a:rPr>
              <a:t> 	Downshifting assists in deceleration. </a:t>
            </a:r>
          </a:p>
          <a:p>
            <a:pPr lvl="1" eaLnBrk="1" hangingPunct="1"/>
            <a:r>
              <a:rPr lang="en-US" altLang="en-US">
                <a:solidFill>
                  <a:srgbClr val="C6C6C6"/>
                </a:solidFill>
              </a:rPr>
              <a:t> 	Downshifting provides added power for 	climbing hills. </a:t>
            </a:r>
          </a:p>
          <a:p>
            <a:pPr lvl="1" eaLnBrk="1" hangingPunct="1"/>
            <a:r>
              <a:rPr lang="en-US" altLang="en-US">
                <a:solidFill>
                  <a:srgbClr val="C6C6C6"/>
                </a:solidFill>
              </a:rPr>
              <a:t> 	On flat roadways operate in overdrive or, if 	equipped, the tow/haul mode.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Driving With A Trailer</a:t>
            </a:r>
          </a:p>
        </p:txBody>
      </p:sp>
      <p:sp>
        <p:nvSpPr>
          <p:cNvPr id="133123" name="Rectangle 3"/>
          <p:cNvSpPr>
            <a:spLocks noGrp="1" noChangeArrowheads="1"/>
          </p:cNvSpPr>
          <p:nvPr>
            <p:ph type="body" idx="1"/>
          </p:nvPr>
        </p:nvSpPr>
        <p:spPr>
          <a:xfrm>
            <a:off x="533400" y="2438400"/>
            <a:ext cx="8229600" cy="2133600"/>
          </a:xfrm>
        </p:spPr>
        <p:txBody>
          <a:bodyPr/>
          <a:lstStyle/>
          <a:p>
            <a:pPr eaLnBrk="1" hangingPunct="1"/>
            <a:r>
              <a:rPr lang="en-US" altLang="en-US" sz="2800">
                <a:solidFill>
                  <a:srgbClr val="C6C6C6"/>
                </a:solidFill>
              </a:rPr>
              <a:t>Parking</a:t>
            </a:r>
          </a:p>
          <a:p>
            <a:pPr lvl="1" eaLnBrk="1" hangingPunct="1"/>
            <a:r>
              <a:rPr lang="en-US" altLang="en-US">
                <a:solidFill>
                  <a:srgbClr val="C6C6C6"/>
                </a:solidFill>
              </a:rPr>
              <a:t>Whenever possible, avoid parking on a grade</a:t>
            </a:r>
          </a:p>
          <a:p>
            <a:pPr lvl="1" eaLnBrk="1" hangingPunct="1"/>
            <a:r>
              <a:rPr lang="en-US" altLang="en-US">
                <a:solidFill>
                  <a:srgbClr val="C6C6C6"/>
                </a:solidFill>
              </a:rPr>
              <a:t>Set emergency brake </a:t>
            </a:r>
          </a:p>
          <a:p>
            <a:pPr lvl="1" eaLnBrk="1" hangingPunct="1"/>
            <a:r>
              <a:rPr lang="en-US" altLang="en-US">
                <a:solidFill>
                  <a:srgbClr val="C6C6C6"/>
                </a:solidFill>
              </a:rPr>
              <a:t>Place a wheel chock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Driving With A Trailer</a:t>
            </a:r>
          </a:p>
        </p:txBody>
      </p:sp>
      <p:sp>
        <p:nvSpPr>
          <p:cNvPr id="134147" name="Rectangle 3"/>
          <p:cNvSpPr>
            <a:spLocks noGrp="1" noChangeArrowheads="1"/>
          </p:cNvSpPr>
          <p:nvPr>
            <p:ph type="body" idx="1"/>
          </p:nvPr>
        </p:nvSpPr>
        <p:spPr>
          <a:xfrm>
            <a:off x="457200" y="1981200"/>
            <a:ext cx="8229600" cy="4038600"/>
          </a:xfrm>
        </p:spPr>
        <p:txBody>
          <a:bodyPr/>
          <a:lstStyle/>
          <a:p>
            <a:pPr eaLnBrk="1" hangingPunct="1"/>
            <a:r>
              <a:rPr lang="en-US" altLang="en-US" sz="2800">
                <a:solidFill>
                  <a:srgbClr val="C6C6C6"/>
                </a:solidFill>
              </a:rPr>
              <a:t>Intersections</a:t>
            </a:r>
          </a:p>
          <a:p>
            <a:pPr lvl="1" eaLnBrk="1" hangingPunct="1"/>
            <a:r>
              <a:rPr lang="en-US" altLang="en-US">
                <a:solidFill>
                  <a:srgbClr val="C6C6C6"/>
                </a:solidFill>
              </a:rPr>
              <a:t>Civilian operators will anticipate one vehicle passing through an intersection. </a:t>
            </a:r>
          </a:p>
          <a:p>
            <a:pPr lvl="1" eaLnBrk="1" hangingPunct="1"/>
            <a:r>
              <a:rPr lang="en-US" altLang="en-US">
                <a:solidFill>
                  <a:srgbClr val="C6C6C6"/>
                </a:solidFill>
              </a:rPr>
              <a:t>Will wait the obligatory amount of time for the “one vehicle” and then proceed as normal </a:t>
            </a:r>
          </a:p>
          <a:p>
            <a:pPr lvl="1" eaLnBrk="1" hangingPunct="1"/>
            <a:r>
              <a:rPr lang="en-US" altLang="en-US">
                <a:solidFill>
                  <a:srgbClr val="C6C6C6"/>
                </a:solidFill>
              </a:rPr>
              <a:t>Emergency vehicle responding with a trailer is an added “abnormal” situation that the public does not anticipate.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Driving With A Trailer</a:t>
            </a:r>
          </a:p>
        </p:txBody>
      </p:sp>
      <p:sp>
        <p:nvSpPr>
          <p:cNvPr id="116739" name="Rectangle 3"/>
          <p:cNvSpPr>
            <a:spLocks noGrp="1" noChangeArrowheads="1"/>
          </p:cNvSpPr>
          <p:nvPr>
            <p:ph type="body" idx="1"/>
          </p:nvPr>
        </p:nvSpPr>
        <p:spPr>
          <a:xfrm>
            <a:off x="533400" y="2590800"/>
            <a:ext cx="8229600" cy="4068763"/>
          </a:xfrm>
        </p:spPr>
        <p:txBody>
          <a:bodyPr/>
          <a:lstStyle/>
          <a:p>
            <a:pPr eaLnBrk="1" hangingPunct="1">
              <a:buFontTx/>
              <a:buNone/>
            </a:pPr>
            <a:r>
              <a:rPr lang="en-US" altLang="en-US">
                <a:solidFill>
                  <a:srgbClr val="C6C6C6"/>
                </a:solidFill>
              </a:rPr>
              <a:t>Drivers must not believe they can go as fast</a:t>
            </a:r>
          </a:p>
          <a:p>
            <a:pPr eaLnBrk="1" hangingPunct="1">
              <a:buFontTx/>
              <a:buNone/>
            </a:pPr>
            <a:r>
              <a:rPr lang="en-US" altLang="en-US">
                <a:solidFill>
                  <a:srgbClr val="C6C6C6"/>
                </a:solidFill>
              </a:rPr>
              <a:t>as they would go in an emergency response</a:t>
            </a:r>
          </a:p>
          <a:p>
            <a:pPr eaLnBrk="1" hangingPunct="1">
              <a:buFontTx/>
              <a:buNone/>
            </a:pPr>
            <a:r>
              <a:rPr lang="en-US" altLang="en-US">
                <a:solidFill>
                  <a:srgbClr val="C6C6C6"/>
                </a:solidFill>
              </a:rPr>
              <a:t>with a single vehicle, regardless of how</a:t>
            </a:r>
          </a:p>
          <a:p>
            <a:pPr eaLnBrk="1" hangingPunct="1">
              <a:buFontTx/>
              <a:buNone/>
            </a:pPr>
            <a:r>
              <a:rPr lang="en-US" altLang="en-US">
                <a:solidFill>
                  <a:srgbClr val="C6C6C6"/>
                </a:solidFill>
              </a:rPr>
              <a:t>critical the incident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a:xfrm flipH="1">
            <a:off x="0" y="0"/>
            <a:ext cx="76200" cy="990600"/>
          </a:xfrm>
        </p:spPr>
        <p:txBody>
          <a:bodyPr/>
          <a:lstStyle/>
          <a:p>
            <a:r>
              <a:rPr lang="en-US" altLang="en-US" sz="2000" b="1">
                <a:solidFill>
                  <a:schemeClr val="bg1"/>
                </a:solidFill>
              </a:rPr>
              <a:t> </a:t>
            </a:r>
          </a:p>
        </p:txBody>
      </p:sp>
      <p:sp>
        <p:nvSpPr>
          <p:cNvPr id="135171" name="Text Box 7"/>
          <p:cNvSpPr txBox="1">
            <a:spLocks noChangeArrowheads="1"/>
          </p:cNvSpPr>
          <p:nvPr/>
        </p:nvSpPr>
        <p:spPr bwMode="auto">
          <a:xfrm>
            <a:off x="304800" y="1143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endParaRPr lang="en-US" altLang="en-US" sz="1800" b="0"/>
          </a:p>
        </p:txBody>
      </p:sp>
      <p:pic>
        <p:nvPicPr>
          <p:cNvPr id="3" name="inttr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838200"/>
            <a:ext cx="8636000" cy="485775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Driving With A Trailer</a:t>
            </a:r>
          </a:p>
        </p:txBody>
      </p:sp>
      <p:sp>
        <p:nvSpPr>
          <p:cNvPr id="136195" name="Rectangle 3"/>
          <p:cNvSpPr>
            <a:spLocks noGrp="1" noChangeArrowheads="1"/>
          </p:cNvSpPr>
          <p:nvPr>
            <p:ph type="body" idx="1"/>
          </p:nvPr>
        </p:nvSpPr>
        <p:spPr>
          <a:xfrm>
            <a:off x="457200" y="1447800"/>
            <a:ext cx="8229600" cy="4525963"/>
          </a:xfrm>
        </p:spPr>
        <p:txBody>
          <a:bodyPr/>
          <a:lstStyle/>
          <a:p>
            <a:pPr eaLnBrk="1" hangingPunct="1">
              <a:lnSpc>
                <a:spcPct val="90000"/>
              </a:lnSpc>
            </a:pPr>
            <a:r>
              <a:rPr lang="en-US" altLang="en-US">
                <a:solidFill>
                  <a:srgbClr val="C6C6C6"/>
                </a:solidFill>
              </a:rPr>
              <a:t>Braking </a:t>
            </a:r>
          </a:p>
          <a:p>
            <a:pPr lvl="1" eaLnBrk="1" hangingPunct="1">
              <a:lnSpc>
                <a:spcPct val="90000"/>
              </a:lnSpc>
            </a:pPr>
            <a:r>
              <a:rPr lang="en-US" altLang="en-US">
                <a:solidFill>
                  <a:srgbClr val="C6C6C6"/>
                </a:solidFill>
              </a:rPr>
              <a:t>Speed and stopping distance are directly related </a:t>
            </a:r>
          </a:p>
          <a:p>
            <a:pPr lvl="2" eaLnBrk="1" hangingPunct="1">
              <a:lnSpc>
                <a:spcPct val="90000"/>
              </a:lnSpc>
            </a:pPr>
            <a:r>
              <a:rPr lang="en-US" altLang="en-US">
                <a:solidFill>
                  <a:srgbClr val="C6C6C6"/>
                </a:solidFill>
              </a:rPr>
              <a:t>Perception distance </a:t>
            </a:r>
          </a:p>
          <a:p>
            <a:pPr lvl="2" eaLnBrk="1" hangingPunct="1">
              <a:lnSpc>
                <a:spcPct val="90000"/>
              </a:lnSpc>
            </a:pPr>
            <a:r>
              <a:rPr lang="en-US" altLang="en-US">
                <a:solidFill>
                  <a:srgbClr val="C6C6C6"/>
                </a:solidFill>
              </a:rPr>
              <a:t>Reaction distance </a:t>
            </a:r>
          </a:p>
          <a:p>
            <a:pPr lvl="2" eaLnBrk="1" hangingPunct="1">
              <a:lnSpc>
                <a:spcPct val="90000"/>
              </a:lnSpc>
            </a:pPr>
            <a:r>
              <a:rPr lang="en-US" altLang="en-US">
                <a:solidFill>
                  <a:srgbClr val="C6C6C6"/>
                </a:solidFill>
              </a:rPr>
              <a:t>Braking distance </a:t>
            </a:r>
          </a:p>
          <a:p>
            <a:pPr eaLnBrk="1" hangingPunct="1">
              <a:lnSpc>
                <a:spcPct val="90000"/>
              </a:lnSpc>
            </a:pPr>
            <a:r>
              <a:rPr lang="en-US" altLang="en-US">
                <a:solidFill>
                  <a:srgbClr val="C6C6C6"/>
                </a:solidFill>
              </a:rPr>
              <a:t>Doubling the traveling speed means that it takes four times as much distance to stop the vehicle and it will have 4x the destructive energy if a crash occurs.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Driving With A Trailer</a:t>
            </a:r>
          </a:p>
        </p:txBody>
      </p:sp>
      <p:sp>
        <p:nvSpPr>
          <p:cNvPr id="137219" name="Rectangle 3"/>
          <p:cNvSpPr>
            <a:spLocks noGrp="1" noChangeArrowheads="1"/>
          </p:cNvSpPr>
          <p:nvPr>
            <p:ph type="body" idx="1"/>
          </p:nvPr>
        </p:nvSpPr>
        <p:spPr>
          <a:xfrm>
            <a:off x="609600" y="1828800"/>
            <a:ext cx="8229600" cy="4114800"/>
          </a:xfrm>
        </p:spPr>
        <p:txBody>
          <a:bodyPr/>
          <a:lstStyle/>
          <a:p>
            <a:pPr eaLnBrk="1" hangingPunct="1">
              <a:lnSpc>
                <a:spcPct val="90000"/>
              </a:lnSpc>
            </a:pPr>
            <a:r>
              <a:rPr lang="en-US" altLang="en-US">
                <a:solidFill>
                  <a:srgbClr val="C6C6C6"/>
                </a:solidFill>
              </a:rPr>
              <a:t>Skid Control </a:t>
            </a:r>
          </a:p>
          <a:p>
            <a:pPr lvl="1" eaLnBrk="1" hangingPunct="1">
              <a:lnSpc>
                <a:spcPct val="90000"/>
              </a:lnSpc>
            </a:pPr>
            <a:r>
              <a:rPr lang="en-US" altLang="en-US">
                <a:solidFill>
                  <a:srgbClr val="C6C6C6"/>
                </a:solidFill>
              </a:rPr>
              <a:t>5 ways a vehicle driver will lose control</a:t>
            </a:r>
          </a:p>
          <a:p>
            <a:pPr lvl="2" eaLnBrk="1" hangingPunct="1">
              <a:lnSpc>
                <a:spcPct val="90000"/>
              </a:lnSpc>
            </a:pPr>
            <a:r>
              <a:rPr lang="en-US" altLang="en-US">
                <a:solidFill>
                  <a:srgbClr val="C6C6C6"/>
                </a:solidFill>
              </a:rPr>
              <a:t>Over braking – Braking too hard and locking up the wheels.</a:t>
            </a:r>
          </a:p>
          <a:p>
            <a:pPr lvl="2" eaLnBrk="1" hangingPunct="1">
              <a:lnSpc>
                <a:spcPct val="90000"/>
              </a:lnSpc>
            </a:pPr>
            <a:r>
              <a:rPr lang="en-US" altLang="en-US">
                <a:solidFill>
                  <a:srgbClr val="C6C6C6"/>
                </a:solidFill>
              </a:rPr>
              <a:t>Over steering – Turning the wheels more sharply than the vehicle can turn.</a:t>
            </a:r>
          </a:p>
          <a:p>
            <a:pPr lvl="2" eaLnBrk="1" hangingPunct="1">
              <a:lnSpc>
                <a:spcPct val="90000"/>
              </a:lnSpc>
            </a:pPr>
            <a:r>
              <a:rPr lang="en-US" altLang="en-US">
                <a:solidFill>
                  <a:srgbClr val="C6C6C6"/>
                </a:solidFill>
              </a:rPr>
              <a:t>Over acceleration – Providing too much power to the tow vehicle.</a:t>
            </a:r>
          </a:p>
          <a:p>
            <a:pPr lvl="2" eaLnBrk="1" hangingPunct="1">
              <a:lnSpc>
                <a:spcPct val="90000"/>
              </a:lnSpc>
            </a:pPr>
            <a:r>
              <a:rPr lang="en-US" altLang="en-US">
                <a:solidFill>
                  <a:srgbClr val="C6C6C6"/>
                </a:solidFill>
              </a:rPr>
              <a:t>Driving too fast – SLOW DOWN!</a:t>
            </a:r>
          </a:p>
          <a:p>
            <a:pPr lvl="2" eaLnBrk="1" hangingPunct="1">
              <a:lnSpc>
                <a:spcPct val="90000"/>
              </a:lnSpc>
            </a:pPr>
            <a:r>
              <a:rPr lang="en-US" altLang="en-US">
                <a:solidFill>
                  <a:srgbClr val="C6C6C6"/>
                </a:solidFill>
              </a:rPr>
              <a:t>Lack of Situational Awareness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Driving With A Trailer</a:t>
            </a:r>
          </a:p>
        </p:txBody>
      </p:sp>
      <p:sp>
        <p:nvSpPr>
          <p:cNvPr id="138243" name="Rectangle 3"/>
          <p:cNvSpPr>
            <a:spLocks noGrp="1" noChangeArrowheads="1"/>
          </p:cNvSpPr>
          <p:nvPr>
            <p:ph type="body" idx="1"/>
          </p:nvPr>
        </p:nvSpPr>
        <p:spPr>
          <a:xfrm>
            <a:off x="457200" y="2057400"/>
            <a:ext cx="8229600" cy="3733800"/>
          </a:xfrm>
        </p:spPr>
        <p:txBody>
          <a:bodyPr/>
          <a:lstStyle/>
          <a:p>
            <a:pPr eaLnBrk="1" hangingPunct="1"/>
            <a:r>
              <a:rPr lang="en-US" altLang="en-US">
                <a:solidFill>
                  <a:srgbClr val="C6C6C6"/>
                </a:solidFill>
              </a:rPr>
              <a:t>Controlling the skid</a:t>
            </a:r>
          </a:p>
          <a:p>
            <a:pPr lvl="1" eaLnBrk="1" hangingPunct="1"/>
            <a:r>
              <a:rPr lang="en-US" altLang="en-US">
                <a:solidFill>
                  <a:srgbClr val="C6C6C6"/>
                </a:solidFill>
              </a:rPr>
              <a:t> Tow vehicle could slide either right or left.</a:t>
            </a:r>
          </a:p>
          <a:p>
            <a:pPr lvl="1" eaLnBrk="1" hangingPunct="1"/>
            <a:r>
              <a:rPr lang="en-US" altLang="en-US">
                <a:solidFill>
                  <a:srgbClr val="C6C6C6"/>
                </a:solidFill>
              </a:rPr>
              <a:t> Trailer will go the opposite direction which 	can push the tow vehicle into a jack knife 	position. </a:t>
            </a:r>
          </a:p>
          <a:p>
            <a:pPr lvl="1" eaLnBrk="1" hangingPunct="1"/>
            <a:r>
              <a:rPr lang="en-US" altLang="en-US">
                <a:solidFill>
                  <a:srgbClr val="C6C6C6"/>
                </a:solidFill>
              </a:rPr>
              <a:t> Correcting this situation requires steering the 	tow vehicle in the intended direction.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Driving With A Trailer</a:t>
            </a:r>
          </a:p>
        </p:txBody>
      </p:sp>
      <p:sp>
        <p:nvSpPr>
          <p:cNvPr id="139267" name="Rectangle 3"/>
          <p:cNvSpPr>
            <a:spLocks noGrp="1" noChangeArrowheads="1"/>
          </p:cNvSpPr>
          <p:nvPr>
            <p:ph type="body" idx="1"/>
          </p:nvPr>
        </p:nvSpPr>
        <p:spPr>
          <a:xfrm>
            <a:off x="457200" y="2209800"/>
            <a:ext cx="8229600" cy="3810000"/>
          </a:xfrm>
        </p:spPr>
        <p:txBody>
          <a:bodyPr/>
          <a:lstStyle/>
          <a:p>
            <a:pPr eaLnBrk="1" hangingPunct="1"/>
            <a:r>
              <a:rPr lang="en-US" altLang="en-US">
                <a:solidFill>
                  <a:srgbClr val="C6C6C6"/>
                </a:solidFill>
              </a:rPr>
              <a:t>Driving into curves </a:t>
            </a:r>
          </a:p>
          <a:p>
            <a:pPr lvl="1" eaLnBrk="1" hangingPunct="1"/>
            <a:r>
              <a:rPr lang="en-US" altLang="en-US">
                <a:solidFill>
                  <a:srgbClr val="C6C6C6"/>
                </a:solidFill>
              </a:rPr>
              <a:t> Driving into a curve too fast with a trailer can 	pull the tow vehicle toward the outer part of 	the curve. Trailers with higher center of 	gravity can roll over even when the driver is 	adhering to posted speed limits, as the limits 	are determined for the normal vehicle – not 	a vehicle towing a trailer.</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Chapter 7 – Summary</a:t>
            </a:r>
          </a:p>
        </p:txBody>
      </p:sp>
      <p:sp>
        <p:nvSpPr>
          <p:cNvPr id="140291" name="Rectangle 3"/>
          <p:cNvSpPr>
            <a:spLocks noGrp="1" noChangeArrowheads="1"/>
          </p:cNvSpPr>
          <p:nvPr>
            <p:ph type="body" idx="1"/>
          </p:nvPr>
        </p:nvSpPr>
        <p:spPr>
          <a:xfrm>
            <a:off x="457200" y="1981200"/>
            <a:ext cx="8229600" cy="3733800"/>
          </a:xfrm>
        </p:spPr>
        <p:txBody>
          <a:bodyPr/>
          <a:lstStyle/>
          <a:p>
            <a:pPr eaLnBrk="1" hangingPunct="1">
              <a:buFontTx/>
              <a:buNone/>
            </a:pPr>
            <a:r>
              <a:rPr lang="en-US" altLang="en-US">
                <a:solidFill>
                  <a:srgbClr val="C6C6C6"/>
                </a:solidFill>
              </a:rPr>
              <a:t>Driving a vehicle with a trailer attached is</a:t>
            </a:r>
          </a:p>
          <a:p>
            <a:pPr eaLnBrk="1" hangingPunct="1">
              <a:buFontTx/>
              <a:buNone/>
            </a:pPr>
            <a:r>
              <a:rPr lang="en-US" altLang="en-US">
                <a:solidFill>
                  <a:srgbClr val="C6C6C6"/>
                </a:solidFill>
              </a:rPr>
              <a:t>very different than driving a single vehicle.</a:t>
            </a:r>
          </a:p>
          <a:p>
            <a:pPr eaLnBrk="1" hangingPunct="1">
              <a:buFontTx/>
              <a:buNone/>
            </a:pPr>
            <a:r>
              <a:rPr lang="en-US" altLang="en-US">
                <a:solidFill>
                  <a:srgbClr val="C6C6C6"/>
                </a:solidFill>
              </a:rPr>
              <a:t>The operator has many other factors to</a:t>
            </a:r>
          </a:p>
          <a:p>
            <a:pPr eaLnBrk="1" hangingPunct="1">
              <a:buFontTx/>
              <a:buNone/>
            </a:pPr>
            <a:r>
              <a:rPr lang="en-US" altLang="en-US">
                <a:solidFill>
                  <a:srgbClr val="C6C6C6"/>
                </a:solidFill>
              </a:rPr>
              <a:t>consider. The driver’s ability to control the</a:t>
            </a:r>
          </a:p>
          <a:p>
            <a:pPr eaLnBrk="1" hangingPunct="1">
              <a:buFontTx/>
              <a:buNone/>
            </a:pPr>
            <a:r>
              <a:rPr lang="en-US" altLang="en-US">
                <a:solidFill>
                  <a:srgbClr val="C6C6C6"/>
                </a:solidFill>
              </a:rPr>
              <a:t>forces that act on the tow vehicle and trailer </a:t>
            </a:r>
          </a:p>
          <a:p>
            <a:pPr eaLnBrk="1" hangingPunct="1">
              <a:buFontTx/>
              <a:buNone/>
            </a:pPr>
            <a:r>
              <a:rPr lang="en-US" altLang="en-US">
                <a:solidFill>
                  <a:srgbClr val="C6C6C6"/>
                </a:solidFill>
              </a:rPr>
              <a:t>will enhance safe travel to the scene.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Posted Speed vs. Relative Speed</a:t>
            </a:r>
          </a:p>
        </p:txBody>
      </p:sp>
      <p:sp>
        <p:nvSpPr>
          <p:cNvPr id="117763" name="Rectangle 3"/>
          <p:cNvSpPr>
            <a:spLocks noGrp="1" noChangeArrowheads="1"/>
          </p:cNvSpPr>
          <p:nvPr>
            <p:ph type="body" idx="1"/>
          </p:nvPr>
        </p:nvSpPr>
        <p:spPr>
          <a:xfrm>
            <a:off x="609600" y="2286000"/>
            <a:ext cx="8229600" cy="4068763"/>
          </a:xfrm>
        </p:spPr>
        <p:txBody>
          <a:bodyPr/>
          <a:lstStyle/>
          <a:p>
            <a:pPr eaLnBrk="1" hangingPunct="1">
              <a:buFontTx/>
              <a:buNone/>
            </a:pPr>
            <a:r>
              <a:rPr lang="en-US" altLang="en-US">
                <a:solidFill>
                  <a:srgbClr val="C6C6C6"/>
                </a:solidFill>
              </a:rPr>
              <a:t>	While the posted speed limit </a:t>
            </a:r>
            <a:r>
              <a:rPr lang="en-US" altLang="en-US" b="1" u="sng">
                <a:solidFill>
                  <a:srgbClr val="C6C6C6"/>
                </a:solidFill>
              </a:rPr>
              <a:t>may</a:t>
            </a:r>
            <a:r>
              <a:rPr lang="en-US" altLang="en-US">
                <a:solidFill>
                  <a:srgbClr val="C6C6C6"/>
                </a:solidFill>
              </a:rPr>
              <a:t> be appropriate for a single vehicle, adding a trailer may require the driver to slow down below the posted speed limit  for a safer response.</a:t>
            </a:r>
          </a:p>
          <a:p>
            <a:pPr eaLnBrk="1" hangingPunct="1">
              <a:buFontTx/>
              <a:buNone/>
            </a:pPr>
            <a:r>
              <a:rPr lang="en-US" altLang="en-US">
                <a:solidFill>
                  <a:srgbClr val="C6C6C6"/>
                </a:solidFill>
              </a:rPr>
              <a:t>	</a:t>
            </a:r>
          </a:p>
          <a:p>
            <a:pPr eaLnBrk="1" hangingPunct="1">
              <a:buFontTx/>
              <a:buNone/>
            </a:pPr>
            <a:endParaRPr lang="en-US" altLang="en-US">
              <a:solidFill>
                <a:srgbClr val="C6C6C6"/>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Posted Speed vs. Relative Speed</a:t>
            </a:r>
          </a:p>
        </p:txBody>
      </p:sp>
      <p:sp>
        <p:nvSpPr>
          <p:cNvPr id="118787" name="Rectangle 3"/>
          <p:cNvSpPr>
            <a:spLocks noGrp="1" noChangeArrowheads="1"/>
          </p:cNvSpPr>
          <p:nvPr>
            <p:ph type="body" idx="1"/>
          </p:nvPr>
        </p:nvSpPr>
        <p:spPr>
          <a:xfrm>
            <a:off x="457200" y="2438400"/>
            <a:ext cx="8229600" cy="4068763"/>
          </a:xfrm>
        </p:spPr>
        <p:txBody>
          <a:bodyPr/>
          <a:lstStyle/>
          <a:p>
            <a:pPr eaLnBrk="1" hangingPunct="1">
              <a:buFontTx/>
              <a:buNone/>
            </a:pPr>
            <a:r>
              <a:rPr lang="en-US" altLang="en-US">
                <a:solidFill>
                  <a:srgbClr val="C6C6C6"/>
                </a:solidFill>
              </a:rPr>
              <a:t>	Relative speed – The speed measured at any mph relative to the operating environment, road conditions, or vehicle condition.</a:t>
            </a:r>
          </a:p>
          <a:p>
            <a:pPr eaLnBrk="1" hangingPunct="1">
              <a:buFontTx/>
              <a:buNone/>
            </a:pPr>
            <a:r>
              <a:rPr lang="en-US" altLang="en-US">
                <a:solidFill>
                  <a:srgbClr val="C6C6C6"/>
                </a:solidFill>
              </a:rPr>
              <a:t>	</a:t>
            </a:r>
          </a:p>
          <a:p>
            <a:pPr eaLnBrk="1" hangingPunct="1">
              <a:buFontTx/>
              <a:buNone/>
            </a:pPr>
            <a:endParaRPr lang="en-US" altLang="en-US">
              <a:solidFill>
                <a:srgbClr val="C6C6C6"/>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Driving With A Trailer</a:t>
            </a:r>
          </a:p>
        </p:txBody>
      </p:sp>
      <p:sp>
        <p:nvSpPr>
          <p:cNvPr id="119811" name="Rectangle 3"/>
          <p:cNvSpPr>
            <a:spLocks noGrp="1" noChangeArrowheads="1"/>
          </p:cNvSpPr>
          <p:nvPr>
            <p:ph type="body" idx="1"/>
          </p:nvPr>
        </p:nvSpPr>
        <p:spPr>
          <a:xfrm>
            <a:off x="381000" y="1676400"/>
            <a:ext cx="8229600" cy="4525963"/>
          </a:xfrm>
        </p:spPr>
        <p:txBody>
          <a:bodyPr/>
          <a:lstStyle/>
          <a:p>
            <a:pPr eaLnBrk="1" hangingPunct="1">
              <a:lnSpc>
                <a:spcPct val="90000"/>
              </a:lnSpc>
            </a:pPr>
            <a:r>
              <a:rPr lang="en-US" altLang="en-US">
                <a:solidFill>
                  <a:srgbClr val="C6C6C6"/>
                </a:solidFill>
              </a:rPr>
              <a:t>Response</a:t>
            </a:r>
          </a:p>
          <a:p>
            <a:pPr lvl="1" eaLnBrk="1" hangingPunct="1">
              <a:lnSpc>
                <a:spcPct val="90000"/>
              </a:lnSpc>
            </a:pPr>
            <a:r>
              <a:rPr lang="en-US" altLang="en-US">
                <a:solidFill>
                  <a:srgbClr val="C6C6C6"/>
                </a:solidFill>
              </a:rPr>
              <a:t>The driver should be familiar with the area he/she is responding to.</a:t>
            </a:r>
          </a:p>
          <a:p>
            <a:pPr lvl="2" eaLnBrk="1" hangingPunct="1">
              <a:lnSpc>
                <a:spcPct val="90000"/>
              </a:lnSpc>
            </a:pPr>
            <a:r>
              <a:rPr lang="en-US" altLang="en-US">
                <a:solidFill>
                  <a:srgbClr val="C6C6C6"/>
                </a:solidFill>
              </a:rPr>
              <a:t>If unfamiliar ask for “best approach”</a:t>
            </a:r>
          </a:p>
          <a:p>
            <a:pPr lvl="1" eaLnBrk="1" hangingPunct="1">
              <a:lnSpc>
                <a:spcPct val="90000"/>
              </a:lnSpc>
            </a:pPr>
            <a:r>
              <a:rPr lang="en-US" altLang="en-US">
                <a:solidFill>
                  <a:srgbClr val="C6C6C6"/>
                </a:solidFill>
              </a:rPr>
              <a:t>Since trailers are often specialty vehicles with specialized equipment responding into areas to assist other organizations is possible, the driver should always determine the “best approach directions” to reduce response time and minimize potential damage to the trailer.</a:t>
            </a:r>
            <a:r>
              <a:rPr lang="en-US" altLang="en-US"/>
              <a:t>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1143000"/>
          </a:xfrm>
        </p:spPr>
        <p:txBody>
          <a:bodyPr/>
          <a:lstStyle/>
          <a:p>
            <a:pPr eaLnBrk="1" hangingPunct="1"/>
            <a:r>
              <a:rPr lang="en-US" altLang="en-US" sz="4000" b="1">
                <a:solidFill>
                  <a:srgbClr val="C6C6C6"/>
                </a:solidFill>
              </a:rPr>
              <a:t>Driving With A Trailer</a:t>
            </a:r>
          </a:p>
        </p:txBody>
      </p:sp>
      <p:sp>
        <p:nvSpPr>
          <p:cNvPr id="120835" name="Rectangle 3"/>
          <p:cNvSpPr>
            <a:spLocks noGrp="1" noChangeArrowheads="1"/>
          </p:cNvSpPr>
          <p:nvPr>
            <p:ph type="body" idx="1"/>
          </p:nvPr>
        </p:nvSpPr>
        <p:spPr>
          <a:xfrm>
            <a:off x="457200" y="1295400"/>
            <a:ext cx="5181600" cy="4800600"/>
          </a:xfrm>
        </p:spPr>
        <p:txBody>
          <a:bodyPr/>
          <a:lstStyle/>
          <a:p>
            <a:pPr eaLnBrk="1" hangingPunct="1">
              <a:lnSpc>
                <a:spcPct val="90000"/>
              </a:lnSpc>
            </a:pPr>
            <a:r>
              <a:rPr lang="en-US" altLang="en-US" sz="2800">
                <a:solidFill>
                  <a:srgbClr val="C6C6C6"/>
                </a:solidFill>
              </a:rPr>
              <a:t>Vehicle is now a lot longer and heavier. </a:t>
            </a:r>
          </a:p>
          <a:p>
            <a:pPr eaLnBrk="1" hangingPunct="1">
              <a:lnSpc>
                <a:spcPct val="90000"/>
              </a:lnSpc>
            </a:pPr>
            <a:r>
              <a:rPr lang="en-US" altLang="en-US" sz="2800">
                <a:solidFill>
                  <a:srgbClr val="C6C6C6"/>
                </a:solidFill>
              </a:rPr>
              <a:t>Vehicle will experience reduced acceleration.</a:t>
            </a:r>
          </a:p>
          <a:p>
            <a:pPr eaLnBrk="1" hangingPunct="1">
              <a:lnSpc>
                <a:spcPct val="90000"/>
              </a:lnSpc>
            </a:pPr>
            <a:r>
              <a:rPr lang="en-US" altLang="en-US" sz="2800">
                <a:solidFill>
                  <a:srgbClr val="C6C6C6"/>
                </a:solidFill>
              </a:rPr>
              <a:t>Requires longer stopping distances.</a:t>
            </a:r>
          </a:p>
          <a:p>
            <a:pPr eaLnBrk="1" hangingPunct="1">
              <a:lnSpc>
                <a:spcPct val="90000"/>
              </a:lnSpc>
            </a:pPr>
            <a:r>
              <a:rPr lang="en-US" altLang="en-US" sz="2800">
                <a:solidFill>
                  <a:srgbClr val="C6C6C6"/>
                </a:solidFill>
              </a:rPr>
              <a:t>Mirrors will have larger blind spots. </a:t>
            </a:r>
          </a:p>
          <a:p>
            <a:pPr eaLnBrk="1" hangingPunct="1">
              <a:lnSpc>
                <a:spcPct val="90000"/>
              </a:lnSpc>
            </a:pPr>
            <a:r>
              <a:rPr lang="en-US" altLang="en-US" sz="2800">
                <a:solidFill>
                  <a:srgbClr val="C6C6C6"/>
                </a:solidFill>
              </a:rPr>
              <a:t>Mirrors, on the vehicle, </a:t>
            </a:r>
            <a:r>
              <a:rPr lang="en-US" altLang="en-US" sz="2800" u="sng">
                <a:solidFill>
                  <a:srgbClr val="C6C6C6"/>
                </a:solidFill>
              </a:rPr>
              <a:t>MUST</a:t>
            </a:r>
            <a:r>
              <a:rPr lang="en-US" altLang="en-US" sz="2800">
                <a:solidFill>
                  <a:srgbClr val="C6C6C6"/>
                </a:solidFill>
              </a:rPr>
              <a:t> provide a clear view of the entire sides of the trailer.</a:t>
            </a:r>
          </a:p>
          <a:p>
            <a:pPr eaLnBrk="1" hangingPunct="1">
              <a:lnSpc>
                <a:spcPct val="90000"/>
              </a:lnSpc>
            </a:pPr>
            <a:r>
              <a:rPr lang="en-US" altLang="en-US" sz="2800">
                <a:solidFill>
                  <a:srgbClr val="C6C6C6"/>
                </a:solidFill>
              </a:rPr>
              <a:t>Much wider turning circle.</a:t>
            </a:r>
          </a:p>
          <a:p>
            <a:pPr eaLnBrk="1" hangingPunct="1">
              <a:lnSpc>
                <a:spcPct val="90000"/>
              </a:lnSpc>
            </a:pPr>
            <a:endParaRPr lang="en-US" altLang="en-US" sz="2800">
              <a:solidFill>
                <a:srgbClr val="C6C6C6"/>
              </a:solidFill>
            </a:endParaRPr>
          </a:p>
          <a:p>
            <a:pPr eaLnBrk="1" hangingPunct="1">
              <a:lnSpc>
                <a:spcPct val="90000"/>
              </a:lnSpc>
              <a:buFontTx/>
              <a:buNone/>
            </a:pPr>
            <a:endParaRPr lang="en-US" altLang="en-US" sz="2400"/>
          </a:p>
        </p:txBody>
      </p:sp>
      <p:pic>
        <p:nvPicPr>
          <p:cNvPr id="120836" name="Picture 4" descr="spring 08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9384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Driving With A Trailer</a:t>
            </a:r>
          </a:p>
        </p:txBody>
      </p:sp>
      <p:sp>
        <p:nvSpPr>
          <p:cNvPr id="121859" name="Rectangle 3"/>
          <p:cNvSpPr>
            <a:spLocks noGrp="1" noChangeArrowheads="1"/>
          </p:cNvSpPr>
          <p:nvPr>
            <p:ph type="body" idx="1"/>
          </p:nvPr>
        </p:nvSpPr>
        <p:spPr>
          <a:xfrm>
            <a:off x="457200" y="2133600"/>
            <a:ext cx="8229600" cy="3657600"/>
          </a:xfrm>
        </p:spPr>
        <p:txBody>
          <a:bodyPr/>
          <a:lstStyle/>
          <a:p>
            <a:pPr eaLnBrk="1" hangingPunct="1"/>
            <a:r>
              <a:rPr lang="en-US" altLang="en-US" sz="2800">
                <a:solidFill>
                  <a:srgbClr val="C6C6C6"/>
                </a:solidFill>
              </a:rPr>
              <a:t>Seeing ahead – look at least 12 to 15 seconds ahead, depending on speed (at least one block to a quarter of a mile).</a:t>
            </a:r>
          </a:p>
          <a:p>
            <a:pPr eaLnBrk="1" hangingPunct="1"/>
            <a:r>
              <a:rPr lang="en-US" altLang="en-US" sz="2800">
                <a:solidFill>
                  <a:srgbClr val="C6C6C6"/>
                </a:solidFill>
              </a:rPr>
              <a:t>Trailer does not follow the same turning arc as the tow vehicle.</a:t>
            </a:r>
          </a:p>
          <a:p>
            <a:pPr eaLnBrk="1" hangingPunct="1"/>
            <a:r>
              <a:rPr lang="en-US" altLang="en-US" sz="2800">
                <a:solidFill>
                  <a:srgbClr val="C6C6C6"/>
                </a:solidFill>
              </a:rPr>
              <a:t>Remember the blind spot behind trailer.</a:t>
            </a:r>
          </a:p>
          <a:p>
            <a:pPr eaLnBrk="1" hangingPunct="1"/>
            <a:r>
              <a:rPr lang="en-US" altLang="en-US" sz="2800">
                <a:solidFill>
                  <a:srgbClr val="C6C6C6"/>
                </a:solidFill>
              </a:rPr>
              <a:t>There are three pivot points.</a:t>
            </a:r>
          </a:p>
          <a:p>
            <a:pPr eaLnBrk="1" hangingPunct="1">
              <a:buFontTx/>
              <a:buNone/>
            </a:pPr>
            <a:endParaRPr lang="en-US"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Pivot Points</a:t>
            </a:r>
          </a:p>
        </p:txBody>
      </p:sp>
      <p:sp>
        <p:nvSpPr>
          <p:cNvPr id="122883" name="Rectangle 3"/>
          <p:cNvSpPr>
            <a:spLocks noGrp="1" noChangeArrowheads="1"/>
          </p:cNvSpPr>
          <p:nvPr>
            <p:ph type="body" idx="1"/>
          </p:nvPr>
        </p:nvSpPr>
        <p:spPr>
          <a:xfrm>
            <a:off x="457200" y="2362200"/>
            <a:ext cx="8229600" cy="3733800"/>
          </a:xfrm>
        </p:spPr>
        <p:txBody>
          <a:bodyPr/>
          <a:lstStyle/>
          <a:p>
            <a:pPr eaLnBrk="1" hangingPunct="1"/>
            <a:endParaRPr lang="en-US" altLang="en-US">
              <a:solidFill>
                <a:srgbClr val="C6C6C6"/>
              </a:solidFill>
            </a:endParaRPr>
          </a:p>
        </p:txBody>
      </p:sp>
      <p:pic>
        <p:nvPicPr>
          <p:cNvPr id="1228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5257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533400"/>
            <a:ext cx="8229600" cy="1143000"/>
          </a:xfrm>
        </p:spPr>
        <p:txBody>
          <a:bodyPr/>
          <a:lstStyle/>
          <a:p>
            <a:pPr eaLnBrk="1" hangingPunct="1"/>
            <a:r>
              <a:rPr lang="en-US" altLang="en-US" b="1"/>
              <a:t>Pivot Points</a:t>
            </a:r>
          </a:p>
        </p:txBody>
      </p:sp>
      <p:pic>
        <p:nvPicPr>
          <p:cNvPr id="123907" name="Picture 5"/>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381000" y="1447800"/>
            <a:ext cx="6815138" cy="4191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419600" y="3886200"/>
            <a:ext cx="1066800" cy="9906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Down Arrow 4"/>
          <p:cNvSpPr/>
          <p:nvPr/>
        </p:nvSpPr>
        <p:spPr>
          <a:xfrm rot="4118882">
            <a:off x="4660901" y="2854325"/>
            <a:ext cx="768350" cy="3171825"/>
          </a:xfrm>
          <a:prstGeom prst="downArrow">
            <a:avLst>
              <a:gd name="adj1" fmla="val 28541"/>
              <a:gd name="adj2" fmla="val 6676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7"/>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4331</TotalTime>
  <Words>658</Words>
  <Application>Microsoft Office PowerPoint</Application>
  <PresentationFormat>On-screen Show (4:3)</PresentationFormat>
  <Paragraphs>108</Paragraphs>
  <Slides>25</Slides>
  <Notes>1</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Default Design</vt:lpstr>
      <vt:lpstr>Chapter 7 – Driving with a Trailer</vt:lpstr>
      <vt:lpstr>Driving With A Trailer</vt:lpstr>
      <vt:lpstr>Posted Speed vs. Relative Speed</vt:lpstr>
      <vt:lpstr>Posted Speed vs. Relative Speed</vt:lpstr>
      <vt:lpstr>Driving With A Trailer</vt:lpstr>
      <vt:lpstr>Driving With A Trailer</vt:lpstr>
      <vt:lpstr>Driving With A Trailer</vt:lpstr>
      <vt:lpstr>Pivot Points</vt:lpstr>
      <vt:lpstr>Pivot Points</vt:lpstr>
      <vt:lpstr>Pivot Points</vt:lpstr>
      <vt:lpstr>Driving With A Trailer</vt:lpstr>
      <vt:lpstr>Driving With A Trailer</vt:lpstr>
      <vt:lpstr>Driving With A Trailer</vt:lpstr>
      <vt:lpstr> </vt:lpstr>
      <vt:lpstr>Driving With A Trailer</vt:lpstr>
      <vt:lpstr>Driving With A Trailer</vt:lpstr>
      <vt:lpstr>Driving With A Trailer</vt:lpstr>
      <vt:lpstr>Driving With A Trailer</vt:lpstr>
      <vt:lpstr>Driving With A Trailer</vt:lpstr>
      <vt:lpstr> </vt:lpstr>
      <vt:lpstr>Driving With A Trailer</vt:lpstr>
      <vt:lpstr>Driving With A Trailer</vt:lpstr>
      <vt:lpstr>Driving With A Trailer</vt:lpstr>
      <vt:lpstr>Driving With A Trailer</vt:lpstr>
      <vt:lpstr>Chapter 7 –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Services Trailer Driving Program</dc:title>
  <dc:creator>dennis mitterer</dc:creator>
  <cp:lastModifiedBy>Evinger, Patrick J.</cp:lastModifiedBy>
  <cp:revision>137</cp:revision>
  <dcterms:created xsi:type="dcterms:W3CDTF">2007-10-06T12:50:12Z</dcterms:created>
  <dcterms:modified xsi:type="dcterms:W3CDTF">2019-12-04T15:50:25Z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2633D8D7-AE46-4D24-9BE3-393ECE3848F3</vt:lpwstr>
  </property>
  <property fmtid="{D5CDD505-2E9C-101B-9397-08002B2CF9AE}" pid="3" name="ArticulatePath">
    <vt:lpwstr>Trailer_Safety</vt:lpwstr>
  </property>
</Properties>
</file>