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415" r:id="rId2"/>
    <p:sldId id="418" r:id="rId3"/>
    <p:sldId id="419" r:id="rId4"/>
    <p:sldId id="416" r:id="rId5"/>
    <p:sldId id="417" r:id="rId6"/>
    <p:sldId id="343" r:id="rId7"/>
    <p:sldId id="458" r:id="rId8"/>
    <p:sldId id="437" r:id="rId9"/>
    <p:sldId id="344" r:id="rId10"/>
    <p:sldId id="424" r:id="rId11"/>
    <p:sldId id="420" r:id="rId12"/>
    <p:sldId id="345" r:id="rId13"/>
    <p:sldId id="347" r:id="rId14"/>
    <p:sldId id="346" r:id="rId15"/>
    <p:sldId id="421" r:id="rId16"/>
    <p:sldId id="348" r:id="rId17"/>
    <p:sldId id="350" r:id="rId18"/>
    <p:sldId id="434" r:id="rId19"/>
    <p:sldId id="422" r:id="rId20"/>
    <p:sldId id="349" r:id="rId21"/>
    <p:sldId id="356" r:id="rId22"/>
    <p:sldId id="425" r:id="rId23"/>
    <p:sldId id="359" r:id="rId24"/>
    <p:sldId id="357" r:id="rId25"/>
    <p:sldId id="441" r:id="rId26"/>
    <p:sldId id="442" r:id="rId27"/>
    <p:sldId id="444" r:id="rId28"/>
    <p:sldId id="443" r:id="rId29"/>
    <p:sldId id="331" r:id="rId30"/>
  </p:sldIdLst>
  <p:sldSz cx="9144000" cy="6858000" type="screen4x3"/>
  <p:notesSz cx="6858000" cy="9144000"/>
  <p:custDataLst>
    <p:tags r:id="rId3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C6C6"/>
    <a:srgbClr val="000000"/>
    <a:srgbClr val="B20000"/>
    <a:srgbClr val="990000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02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0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82341764-3D37-4E9F-9A42-AEED3C1E4C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794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5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AB9AE78B-7EF0-4AFF-B056-6EABD56514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0259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8581D3E-2041-4337-B4A2-A1702C1434F7}" type="slidenum">
              <a:rPr lang="en-US" altLang="en-US" sz="1200" b="0" smtClean="0"/>
              <a:pPr eaLnBrk="1" hangingPunct="1"/>
              <a:t>6</a:t>
            </a:fld>
            <a:endParaRPr lang="en-US" altLang="en-US" sz="1200" b="0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CF40134-110D-43CF-8A37-DEA34C4B3FBF}" type="slidenum">
              <a:rPr lang="en-US" altLang="en-US" sz="1200" b="0" smtClean="0"/>
              <a:pPr eaLnBrk="1" hangingPunct="1"/>
              <a:t>7</a:t>
            </a:fld>
            <a:endParaRPr lang="en-US" altLang="en-US" sz="1200" b="0"/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821AE49-4669-4334-8E87-FA9DDA4CE33D}" type="slidenum">
              <a:rPr lang="en-US" altLang="en-US" sz="1200" b="0" smtClean="0"/>
              <a:pPr eaLnBrk="1" hangingPunct="1"/>
              <a:t>8</a:t>
            </a:fld>
            <a:endParaRPr lang="en-US" altLang="en-US" sz="1200" b="0"/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2A4AD-6FB3-4764-A24D-D00A3D30C8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05744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57412-EBF4-4E6E-A14B-03DC2D98E9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3707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3408B-2875-4447-BC18-05FA7B1FF5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73307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79747-6EA0-4AE1-85C2-B87D7BF3D4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03561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80F79-B6B7-48E6-ABAF-62D8D26A8D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6598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D36DB-E64F-4A26-9D86-023AECCFFA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07988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B7456-46F9-42CF-8DDF-9F291A296D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55404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9AD54-2B2C-4740-BA82-F544A6E2C2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84771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20D3D-E520-4BE8-8C88-5F5C47F83E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76176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DB963-7B27-4B1C-91D7-3F512557A3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17965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9848D-0D2B-4D19-B536-861B0547AA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65730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pPr>
              <a:defRPr/>
            </a:pPr>
            <a:fld id="{8176E303-926D-4CA6-9E43-97825BEA56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079" name="Picture 7" descr="Trailer Program PPT background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6C6C6"/>
                </a:solidFill>
              </a:rPr>
              <a:t>Chapter 8 – The Course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752600"/>
            <a:ext cx="8229600" cy="4038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>
                <a:solidFill>
                  <a:srgbClr val="C6C6C6"/>
                </a:solidFill>
              </a:rPr>
              <a:t>Practicing needed skills can take many</a:t>
            </a:r>
          </a:p>
          <a:p>
            <a:pPr eaLnBrk="1" hangingPunct="1">
              <a:buFontTx/>
              <a:buNone/>
            </a:pPr>
            <a:r>
              <a:rPr lang="en-US" altLang="en-US">
                <a:solidFill>
                  <a:srgbClr val="C6C6C6"/>
                </a:solidFill>
              </a:rPr>
              <a:t>forms. One form is having all drivers </a:t>
            </a:r>
          </a:p>
          <a:p>
            <a:pPr eaLnBrk="1" hangingPunct="1">
              <a:buFontTx/>
              <a:buNone/>
            </a:pPr>
            <a:r>
              <a:rPr lang="en-US" altLang="en-US">
                <a:solidFill>
                  <a:srgbClr val="C6C6C6"/>
                </a:solidFill>
              </a:rPr>
              <a:t>practice on a controlled course. The </a:t>
            </a:r>
          </a:p>
          <a:p>
            <a:pPr eaLnBrk="1" hangingPunct="1">
              <a:buFontTx/>
              <a:buNone/>
            </a:pPr>
            <a:r>
              <a:rPr lang="en-US" altLang="en-US">
                <a:solidFill>
                  <a:srgbClr val="C6C6C6"/>
                </a:solidFill>
              </a:rPr>
              <a:t>practical course allows all drivers the </a:t>
            </a:r>
          </a:p>
          <a:p>
            <a:pPr eaLnBrk="1" hangingPunct="1">
              <a:buFontTx/>
              <a:buNone/>
            </a:pPr>
            <a:r>
              <a:rPr lang="en-US" altLang="en-US">
                <a:solidFill>
                  <a:srgbClr val="C6C6C6"/>
                </a:solidFill>
              </a:rPr>
              <a:t>opportunity to learn how the tow vehicle and</a:t>
            </a:r>
          </a:p>
          <a:p>
            <a:pPr eaLnBrk="1" hangingPunct="1">
              <a:buFontTx/>
              <a:buNone/>
            </a:pPr>
            <a:r>
              <a:rPr lang="en-US" altLang="en-US">
                <a:solidFill>
                  <a:srgbClr val="C6C6C6"/>
                </a:solidFill>
              </a:rPr>
              <a:t>trailer handle in non-emergent situations </a:t>
            </a:r>
          </a:p>
          <a:p>
            <a:pPr eaLnBrk="1" hangingPunct="1">
              <a:buFontTx/>
              <a:buNone/>
            </a:pPr>
            <a:r>
              <a:rPr lang="en-US" altLang="en-US">
                <a:solidFill>
                  <a:srgbClr val="C6C6C6"/>
                </a:solidFill>
              </a:rPr>
              <a:t>and gain an appreciation for both vehicles.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838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6C6C6"/>
                </a:solidFill>
              </a:rPr>
              <a:t>Station One Skills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133600"/>
            <a:ext cx="8229600" cy="35052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C6C6C6"/>
                </a:solidFill>
              </a:rPr>
              <a:t>This station tests the driver’s ability to negotiate a narrow alley</a:t>
            </a:r>
          </a:p>
          <a:p>
            <a:pPr eaLnBrk="1" hangingPunct="1"/>
            <a:r>
              <a:rPr lang="en-US" altLang="en-US">
                <a:solidFill>
                  <a:srgbClr val="C6C6C6"/>
                </a:solidFill>
              </a:rPr>
              <a:t>Tests driver’s ability to rely on mirrors</a:t>
            </a:r>
          </a:p>
          <a:p>
            <a:pPr eaLnBrk="1" hangingPunct="1"/>
            <a:r>
              <a:rPr lang="en-US" altLang="en-US">
                <a:solidFill>
                  <a:srgbClr val="C6C6C6"/>
                </a:solidFill>
              </a:rPr>
              <a:t>Tests driver’s ability to see how minor steering adjustments affect trailer direction</a:t>
            </a:r>
          </a:p>
          <a:p>
            <a:pPr eaLnBrk="1" hangingPunct="1"/>
            <a:r>
              <a:rPr lang="en-US" altLang="en-US">
                <a:solidFill>
                  <a:srgbClr val="C6C6C6"/>
                </a:solidFill>
              </a:rPr>
              <a:t>Tests driver’s ability to focus on backing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4"/>
          <p:cNvSpPr>
            <a:spLocks noChangeArrowheads="1"/>
          </p:cNvSpPr>
          <p:nvPr/>
        </p:nvSpPr>
        <p:spPr bwMode="auto">
          <a:xfrm>
            <a:off x="1447800" y="3733800"/>
            <a:ext cx="5181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800" b="0" i="1"/>
              <a:t>Station 1 – Straight Line</a:t>
            </a:r>
          </a:p>
          <a:p>
            <a:pPr eaLnBrk="1" hangingPunct="1"/>
            <a:r>
              <a:rPr lang="en-US" altLang="en-US" sz="1800" b="0"/>
              <a:t>Length of Tow Vehicle and Trailer plus 20'</a:t>
            </a:r>
          </a:p>
        </p:txBody>
      </p:sp>
      <p:pic>
        <p:nvPicPr>
          <p:cNvPr id="151555" name="Picture 3" descr="Participant Manual_Page 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1" r="139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/>
              <a:t> </a:t>
            </a:r>
            <a:r>
              <a:rPr lang="en-US" altLang="en-US" sz="4000" b="1">
                <a:solidFill>
                  <a:srgbClr val="C6C6C6"/>
                </a:solidFill>
              </a:rPr>
              <a:t>Station One – Skill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8686800" cy="1828800"/>
          </a:xfrm>
        </p:spPr>
        <p:txBody>
          <a:bodyPr/>
          <a:lstStyle/>
          <a:p>
            <a:pPr eaLnBrk="1" hangingPunct="1"/>
            <a:r>
              <a:rPr lang="en-US" altLang="en-US" sz="2800">
                <a:solidFill>
                  <a:srgbClr val="C6C6C6"/>
                </a:solidFill>
              </a:rPr>
              <a:t>The driver will move the unit into the straight-a-way and proceed forward to the end of the station.</a:t>
            </a:r>
            <a:r>
              <a:rPr lang="en-US" altLang="en-US">
                <a:solidFill>
                  <a:srgbClr val="C6C6C6"/>
                </a:solidFill>
              </a:rPr>
              <a:t> </a:t>
            </a:r>
          </a:p>
          <a:p>
            <a:pPr eaLnBrk="1" hangingPunct="1"/>
            <a:r>
              <a:rPr lang="en-US" altLang="en-US" sz="2800">
                <a:solidFill>
                  <a:srgbClr val="C6C6C6"/>
                </a:solidFill>
              </a:rPr>
              <a:t>The driver will back the unit through the station.</a:t>
            </a:r>
            <a:r>
              <a:rPr lang="en-US" altLang="en-US">
                <a:solidFill>
                  <a:srgbClr val="C6C6C6"/>
                </a:solidFill>
              </a:rPr>
              <a:t> </a:t>
            </a:r>
          </a:p>
        </p:txBody>
      </p:sp>
      <p:pic>
        <p:nvPicPr>
          <p:cNvPr id="152580" name="Picture 4" descr="P51604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5052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6C6C6"/>
                </a:solidFill>
              </a:rPr>
              <a:t>Station Two – Alley Dock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3733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>
                <a:solidFill>
                  <a:srgbClr val="C6C6C6"/>
                </a:solidFill>
              </a:rPr>
              <a:t>Purpose – To familiarize the driver with positioning the vehicle and trailer in a restricted space and to judge depth perception and distance using the mirrors on both sides of the vehicle.</a:t>
            </a:r>
          </a:p>
          <a:p>
            <a:pPr eaLnBrk="1" hangingPunct="1"/>
            <a:r>
              <a:rPr lang="en-US" altLang="en-US" sz="2800">
                <a:solidFill>
                  <a:srgbClr val="C6C6C6"/>
                </a:solidFill>
              </a:rPr>
              <a:t>Set-up:</a:t>
            </a:r>
          </a:p>
          <a:p>
            <a:pPr lvl="1" eaLnBrk="1" hangingPunct="1"/>
            <a:r>
              <a:rPr lang="en-US" altLang="en-US">
                <a:solidFill>
                  <a:srgbClr val="C6C6C6"/>
                </a:solidFill>
              </a:rPr>
              <a:t>  Approximately 25 to 30 (24″) cones</a:t>
            </a:r>
          </a:p>
          <a:p>
            <a:pPr lvl="1" eaLnBrk="1" hangingPunct="1"/>
            <a:r>
              <a:rPr lang="en-US" altLang="en-US">
                <a:solidFill>
                  <a:srgbClr val="C6C6C6"/>
                </a:solidFill>
              </a:rPr>
              <a:t>	Width is12 feet measured at edge of cone</a:t>
            </a:r>
            <a:endParaRPr lang="en-US" altLang="en-US" sz="2400">
              <a:solidFill>
                <a:srgbClr val="C6C6C6"/>
              </a:solidFill>
            </a:endParaRPr>
          </a:p>
          <a:p>
            <a:pPr lvl="1" eaLnBrk="1" hangingPunct="1"/>
            <a:r>
              <a:rPr lang="en-US" altLang="en-US">
                <a:solidFill>
                  <a:srgbClr val="C6C6C6"/>
                </a:solidFill>
              </a:rPr>
              <a:t> 	Depth is length of the tow vehicle plus trailer</a:t>
            </a:r>
          </a:p>
          <a:p>
            <a:pPr lvl="1" eaLnBrk="1" hangingPunct="1"/>
            <a:r>
              <a:rPr lang="en-US" altLang="en-US">
                <a:solidFill>
                  <a:srgbClr val="C6C6C6"/>
                </a:solidFill>
              </a:rPr>
              <a:t>  A spotter is required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C6C6C6"/>
                </a:solidFill>
              </a:rPr>
              <a:t> </a:t>
            </a:r>
            <a:r>
              <a:rPr lang="en-US" altLang="en-US" sz="4000" b="1">
                <a:solidFill>
                  <a:srgbClr val="C6C6C6"/>
                </a:solidFill>
              </a:rPr>
              <a:t>Station Two – Skill</a:t>
            </a:r>
            <a:r>
              <a:rPr lang="en-US" altLang="en-US" sz="4000"/>
              <a:t>    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62200"/>
            <a:ext cx="8229600" cy="2590800"/>
          </a:xfrm>
        </p:spPr>
        <p:txBody>
          <a:bodyPr/>
          <a:lstStyle/>
          <a:p>
            <a:pPr eaLnBrk="1" hangingPunct="1"/>
            <a:r>
              <a:rPr lang="en-US" altLang="en-US" sz="2800">
                <a:solidFill>
                  <a:srgbClr val="C6C6C6"/>
                </a:solidFill>
              </a:rPr>
              <a:t>Station tests the driver’s ability to use mirrors on both sides of the vehicle. </a:t>
            </a:r>
          </a:p>
          <a:p>
            <a:pPr eaLnBrk="1" hangingPunct="1"/>
            <a:r>
              <a:rPr lang="en-US" altLang="en-US" sz="2800">
                <a:solidFill>
                  <a:srgbClr val="C6C6C6"/>
                </a:solidFill>
              </a:rPr>
              <a:t>Driver must be aware of the pivot points. </a:t>
            </a:r>
          </a:p>
          <a:p>
            <a:pPr eaLnBrk="1" hangingPunct="1"/>
            <a:r>
              <a:rPr lang="en-US" altLang="en-US" sz="2800">
                <a:solidFill>
                  <a:srgbClr val="C6C6C6"/>
                </a:solidFill>
              </a:rPr>
              <a:t>Push the ball as a means of negotiating this skill.</a:t>
            </a:r>
          </a:p>
          <a:p>
            <a:pPr eaLnBrk="1" hangingPunct="1">
              <a:buFontTx/>
              <a:buNone/>
            </a:pPr>
            <a:endParaRPr lang="en-US" altLang="en-US" sz="2800">
              <a:solidFill>
                <a:srgbClr val="C6C6C6"/>
              </a:solidFill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11" descr="Picture 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8696325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792163"/>
          </a:xfrm>
        </p:spPr>
        <p:txBody>
          <a:bodyPr/>
          <a:lstStyle/>
          <a:p>
            <a:pPr algn="r" eaLnBrk="1" hangingPunct="1"/>
            <a:r>
              <a:rPr lang="en-US" altLang="en-US" sz="3600" b="1">
                <a:solidFill>
                  <a:srgbClr val="C6C6C6"/>
                </a:solidFill>
              </a:rPr>
              <a:t>Station Two – Skill</a:t>
            </a:r>
          </a:p>
        </p:txBody>
      </p:sp>
      <p:sp>
        <p:nvSpPr>
          <p:cNvPr id="157699" name="Text Box 6"/>
          <p:cNvSpPr txBox="1">
            <a:spLocks noChangeArrowheads="1"/>
          </p:cNvSpPr>
          <p:nvPr/>
        </p:nvSpPr>
        <p:spPr bwMode="auto">
          <a:xfrm>
            <a:off x="0" y="60960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0">
                <a:solidFill>
                  <a:srgbClr val="C6C6C6"/>
                </a:solidFill>
              </a:rPr>
              <a:t>Right side backing</a:t>
            </a:r>
          </a:p>
        </p:txBody>
      </p:sp>
      <p:pic>
        <p:nvPicPr>
          <p:cNvPr id="157700" name="Picture 7" descr="P51605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338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1" name="Picture 8" descr="spring 08 1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10000"/>
            <a:ext cx="2743200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2" name="Text Box 9"/>
          <p:cNvSpPr txBox="1">
            <a:spLocks noChangeArrowheads="1"/>
          </p:cNvSpPr>
          <p:nvPr/>
        </p:nvSpPr>
        <p:spPr bwMode="auto">
          <a:xfrm>
            <a:off x="0" y="320040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0">
                <a:solidFill>
                  <a:srgbClr val="C6C6C6"/>
                </a:solidFill>
              </a:rPr>
              <a:t>Left side backing</a:t>
            </a:r>
          </a:p>
        </p:txBody>
      </p:sp>
      <p:pic>
        <p:nvPicPr>
          <p:cNvPr id="157703" name="Picture 10" descr="M:\Corp\Graphics_Marketing\Aaron\Lori\trailer\P51605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1811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4" name="Picture 11" descr="M:\Corp\Graphics_Marketing\Aaron\Lori\trailer\P5160520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219200"/>
            <a:ext cx="2743200" cy="2057400"/>
          </a:xfr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6C6C6"/>
                </a:solidFill>
              </a:rPr>
              <a:t>Station Three – Serpentine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>
                <a:solidFill>
                  <a:srgbClr val="C6C6C6"/>
                </a:solidFill>
              </a:rPr>
              <a:t>Purpose – To familiarize the driver with the locations of the corners, turning radius and pivot points of the towing vehicle and the trailer.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solidFill>
                  <a:srgbClr val="C6C6C6"/>
                </a:solidFill>
              </a:rPr>
              <a:t>Set-up: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solidFill>
                  <a:srgbClr val="C6C6C6"/>
                </a:solidFill>
              </a:rPr>
              <a:t>Approximately 15 to 20 (24″) cones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solidFill>
                  <a:srgbClr val="C6C6C6"/>
                </a:solidFill>
              </a:rPr>
              <a:t>Width is 10 feet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solidFill>
                  <a:srgbClr val="C6C6C6"/>
                </a:solidFill>
              </a:rPr>
              <a:t>Distance between cones is length of tow vehicle and trailer combined measured at the edge of each cone.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>
              <a:solidFill>
                <a:srgbClr val="C6C6C6"/>
              </a:solidFill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6C6C6"/>
                </a:solidFill>
              </a:rPr>
              <a:t>Station Three – Skill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62200"/>
            <a:ext cx="8229600" cy="37338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C6C6C6"/>
                </a:solidFill>
              </a:rPr>
              <a:t>Station tests the driver’s ability to use mirrors on both sides of the vehicle. </a:t>
            </a:r>
          </a:p>
          <a:p>
            <a:pPr eaLnBrk="1" hangingPunct="1"/>
            <a:r>
              <a:rPr lang="en-US" altLang="en-US">
                <a:solidFill>
                  <a:srgbClr val="C6C6C6"/>
                </a:solidFill>
              </a:rPr>
              <a:t>Driver must be aware of the pivot points.</a:t>
            </a:r>
          </a:p>
          <a:p>
            <a:pPr eaLnBrk="1" hangingPunct="1"/>
            <a:r>
              <a:rPr lang="en-US" altLang="en-US">
                <a:solidFill>
                  <a:srgbClr val="C6C6C6"/>
                </a:solidFill>
              </a:rPr>
              <a:t>Tests driver’s ability to move through rapidly changing direction and close objects while maintaining control of both tow vehicle and trailer.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Participant Manual_Page 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0"/>
            <a:ext cx="8296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6C6C6"/>
                </a:solidFill>
              </a:rPr>
              <a:t>Purpose of Controlled Driving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514600"/>
            <a:ext cx="8229600" cy="35052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C6C6C6"/>
                </a:solidFill>
              </a:rPr>
              <a:t>Assist in the training of candidate driver</a:t>
            </a:r>
          </a:p>
          <a:p>
            <a:pPr eaLnBrk="1" hangingPunct="1"/>
            <a:r>
              <a:rPr lang="en-US" altLang="en-US">
                <a:solidFill>
                  <a:srgbClr val="C6C6C6"/>
                </a:solidFill>
              </a:rPr>
              <a:t>Qualify the candidate driver for the street and highway portion </a:t>
            </a:r>
          </a:p>
          <a:p>
            <a:pPr eaLnBrk="1" hangingPunct="1"/>
            <a:r>
              <a:rPr lang="en-US" altLang="en-US">
                <a:solidFill>
                  <a:srgbClr val="C6C6C6"/>
                </a:solidFill>
              </a:rPr>
              <a:t>Verify the competency of an existing driver</a:t>
            </a:r>
          </a:p>
          <a:p>
            <a:pPr eaLnBrk="1" hangingPunct="1"/>
            <a:r>
              <a:rPr lang="en-US" altLang="en-US">
                <a:solidFill>
                  <a:srgbClr val="C6C6C6"/>
                </a:solidFill>
              </a:rPr>
              <a:t>Examine the proficiency of an existing driver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sz="3600">
                <a:solidFill>
                  <a:srgbClr val="C6C6C6"/>
                </a:solidFill>
              </a:rPr>
              <a:t> </a:t>
            </a:r>
            <a:r>
              <a:rPr lang="en-US" altLang="en-US" sz="4000" b="1">
                <a:solidFill>
                  <a:srgbClr val="C6C6C6"/>
                </a:solidFill>
              </a:rPr>
              <a:t>Station Three – Skill</a:t>
            </a:r>
            <a:br>
              <a:rPr lang="en-US" altLang="en-US" sz="3600" b="1">
                <a:solidFill>
                  <a:srgbClr val="C6C6C6"/>
                </a:solidFill>
              </a:rPr>
            </a:br>
            <a:endParaRPr lang="en-US" altLang="en-US" sz="3600" b="1">
              <a:solidFill>
                <a:srgbClr val="C6C6C6"/>
              </a:solidFill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>
                <a:solidFill>
                  <a:srgbClr val="C6C6C6"/>
                </a:solidFill>
              </a:rPr>
              <a:t>Test the basic skills the driver needs to maneuver the trailer. </a:t>
            </a:r>
          </a:p>
          <a:p>
            <a:pPr eaLnBrk="1" hangingPunct="1"/>
            <a:endParaRPr lang="en-US" altLang="en-US" sz="2800">
              <a:solidFill>
                <a:srgbClr val="C6C6C6"/>
              </a:solidFill>
            </a:endParaRPr>
          </a:p>
        </p:txBody>
      </p:sp>
      <p:graphicFrame>
        <p:nvGraphicFramePr>
          <p:cNvPr id="1026" name="Object 7"/>
          <p:cNvGraphicFramePr>
            <a:graphicFrameLocks noChangeAspect="1"/>
          </p:cNvGraphicFramePr>
          <p:nvPr/>
        </p:nvGraphicFramePr>
        <p:xfrm>
          <a:off x="5029200" y="2819400"/>
          <a:ext cx="3733800" cy="280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Photo Editor Photo" r:id="rId3" imgW="19504762" imgH="14628571" progId="">
                  <p:embed/>
                </p:oleObj>
              </mc:Choice>
              <mc:Fallback>
                <p:oleObj name="Photo Editor Photo" r:id="rId3" imgW="19504762" imgH="14628571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819400"/>
                        <a:ext cx="3733800" cy="2800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10" descr="M:\Corp\Graphics_Marketing\Aaron\Lori\trailer\P516056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1940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6C6C6"/>
                </a:solidFill>
              </a:rPr>
              <a:t>Station Four – Off Set Alley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>
                <a:solidFill>
                  <a:srgbClr val="C6C6C6"/>
                </a:solidFill>
              </a:rPr>
              <a:t>Purpose – To familiarize the driver with the front and rear track of the towing vehicle and trailer as well as the pivot points of each.</a:t>
            </a:r>
          </a:p>
          <a:p>
            <a:pPr eaLnBrk="1" hangingPunct="1"/>
            <a:r>
              <a:rPr lang="en-US" altLang="en-US" sz="2800">
                <a:solidFill>
                  <a:srgbClr val="C6C6C6"/>
                </a:solidFill>
              </a:rPr>
              <a:t>Set-up:</a:t>
            </a:r>
          </a:p>
          <a:p>
            <a:pPr lvl="1" eaLnBrk="1" hangingPunct="1"/>
            <a:r>
              <a:rPr lang="en-US" altLang="en-US">
                <a:solidFill>
                  <a:srgbClr val="C6C6C6"/>
                </a:solidFill>
              </a:rPr>
              <a:t>Approximately 20 to 25 (24″) cones</a:t>
            </a:r>
          </a:p>
          <a:p>
            <a:pPr lvl="1" eaLnBrk="1" hangingPunct="1"/>
            <a:r>
              <a:rPr lang="en-US" altLang="en-US">
                <a:solidFill>
                  <a:srgbClr val="C6C6C6"/>
                </a:solidFill>
              </a:rPr>
              <a:t>Width is 10 feet</a:t>
            </a:r>
          </a:p>
          <a:p>
            <a:pPr lvl="1" eaLnBrk="1" hangingPunct="1"/>
            <a:r>
              <a:rPr lang="en-US" altLang="en-US">
                <a:solidFill>
                  <a:srgbClr val="C6C6C6"/>
                </a:solidFill>
              </a:rPr>
              <a:t>Length of alley – length of tow vehicle and trailer combined</a:t>
            </a:r>
          </a:p>
          <a:p>
            <a:pPr lvl="1" eaLnBrk="1" hangingPunct="1"/>
            <a:r>
              <a:rPr lang="en-US" altLang="en-US">
                <a:solidFill>
                  <a:srgbClr val="C6C6C6"/>
                </a:solidFill>
              </a:rPr>
              <a:t>Distance between alleys is the tow vehicle and trailer plus 10 feet measured at the edge of the cones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6C6C6"/>
                </a:solidFill>
              </a:rPr>
              <a:t>Station Four –  Skills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0"/>
            <a:ext cx="8229600" cy="38862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C6C6C6"/>
                </a:solidFill>
              </a:rPr>
              <a:t>This station tests the driver’s ability to maneuver through lanes at a controlled speed</a:t>
            </a:r>
          </a:p>
          <a:p>
            <a:pPr eaLnBrk="1" hangingPunct="1"/>
            <a:r>
              <a:rPr lang="en-US" altLang="en-US">
                <a:solidFill>
                  <a:srgbClr val="C6C6C6"/>
                </a:solidFill>
              </a:rPr>
              <a:t>Tests driver’s ability to judge distance and use pivot points to negotiate lane changes</a:t>
            </a:r>
          </a:p>
          <a:p>
            <a:pPr eaLnBrk="1" hangingPunct="1"/>
            <a:r>
              <a:rPr lang="en-US" altLang="en-US">
                <a:solidFill>
                  <a:srgbClr val="C6C6C6"/>
                </a:solidFill>
              </a:rPr>
              <a:t>Tests driver’s to straighten tow vehicle and trailer before hitting cones.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Participant Manual_Page 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" r="6308"/>
          <a:stretch>
            <a:fillRect/>
          </a:stretch>
        </p:blipFill>
        <p:spPr bwMode="auto">
          <a:xfrm>
            <a:off x="0" y="53340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6C6C6"/>
                </a:solidFill>
              </a:rPr>
              <a:t>Station Four – Skill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C6C6C6"/>
                </a:solidFill>
              </a:rPr>
              <a:t>To test the driver’s skill in negotiating a lane change</a:t>
            </a:r>
          </a:p>
        </p:txBody>
      </p:sp>
      <p:pic>
        <p:nvPicPr>
          <p:cNvPr id="166916" name="Picture 4" descr="P51605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19400"/>
            <a:ext cx="28003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401888"/>
            <a:ext cx="396240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6C6C6"/>
                </a:solidFill>
              </a:rPr>
              <a:t>Case Study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C6C6C6"/>
                </a:solidFill>
              </a:rPr>
              <a:t>Driver was responding to assist a neighboring department on a dwelling fire</a:t>
            </a:r>
          </a:p>
          <a:p>
            <a:pPr eaLnBrk="1" hangingPunct="1"/>
            <a:r>
              <a:rPr lang="en-US" altLang="en-US">
                <a:solidFill>
                  <a:srgbClr val="C6C6C6"/>
                </a:solidFill>
              </a:rPr>
              <a:t>Weather was clear and the road surface was dry</a:t>
            </a:r>
          </a:p>
          <a:p>
            <a:pPr eaLnBrk="1" hangingPunct="1"/>
            <a:r>
              <a:rPr lang="en-US" altLang="en-US">
                <a:solidFill>
                  <a:srgbClr val="C6C6C6"/>
                </a:solidFill>
              </a:rPr>
              <a:t>Posted speed limit was 45 MPH</a:t>
            </a:r>
          </a:p>
          <a:p>
            <a:pPr eaLnBrk="1" hangingPunct="1"/>
            <a:r>
              <a:rPr lang="en-US" altLang="en-US">
                <a:solidFill>
                  <a:srgbClr val="C6C6C6"/>
                </a:solidFill>
              </a:rPr>
              <a:t>Driver was in the proper lane of travel and rounding a curve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6C6C6"/>
                </a:solidFill>
              </a:rPr>
              <a:t>Case Study - Findings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/>
            <a:endParaRPr lang="en-US" altLang="en-US">
              <a:solidFill>
                <a:srgbClr val="C6C6C6"/>
              </a:solidFill>
            </a:endParaRPr>
          </a:p>
        </p:txBody>
      </p:sp>
      <p:pic>
        <p:nvPicPr>
          <p:cNvPr id="1699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8153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6C6C6"/>
                </a:solidFill>
              </a:rPr>
              <a:t>Case Study- Damage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/>
            <a:endParaRPr lang="en-US" altLang="en-US">
              <a:solidFill>
                <a:srgbClr val="C6C6C6"/>
              </a:solidFill>
            </a:endParaRPr>
          </a:p>
        </p:txBody>
      </p:sp>
      <p:pic>
        <p:nvPicPr>
          <p:cNvPr id="1710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8305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6C6C6"/>
                </a:solidFill>
              </a:rPr>
              <a:t>Case Study – Insight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C6C6C6"/>
                </a:solidFill>
              </a:rPr>
              <a:t>The tow vehicle was bigger than the trailer</a:t>
            </a:r>
          </a:p>
          <a:p>
            <a:pPr eaLnBrk="1" hangingPunct="1"/>
            <a:r>
              <a:rPr lang="en-US" altLang="en-US">
                <a:solidFill>
                  <a:srgbClr val="C6C6C6"/>
                </a:solidFill>
              </a:rPr>
              <a:t>Two different insurance carriers</a:t>
            </a:r>
          </a:p>
          <a:p>
            <a:pPr eaLnBrk="1" hangingPunct="1"/>
            <a:r>
              <a:rPr lang="en-US" altLang="en-US">
                <a:solidFill>
                  <a:srgbClr val="C6C6C6"/>
                </a:solidFill>
              </a:rPr>
              <a:t>Driver speed relative to call, road conditions and equipment</a:t>
            </a:r>
          </a:p>
          <a:p>
            <a:pPr eaLnBrk="1" hangingPunct="1"/>
            <a:r>
              <a:rPr lang="en-US" altLang="en-US">
                <a:solidFill>
                  <a:srgbClr val="C6C6C6"/>
                </a:solidFill>
              </a:rPr>
              <a:t>Training</a:t>
            </a:r>
          </a:p>
          <a:p>
            <a:pPr eaLnBrk="1" hangingPunct="1"/>
            <a:r>
              <a:rPr lang="en-US" altLang="en-US">
                <a:solidFill>
                  <a:srgbClr val="C6C6C6"/>
                </a:solidFill>
              </a:rPr>
              <a:t>Trailer tips</a:t>
            </a:r>
          </a:p>
          <a:p>
            <a:pPr eaLnBrk="1" hangingPunct="1"/>
            <a:r>
              <a:rPr lang="en-US" altLang="en-US">
                <a:solidFill>
                  <a:srgbClr val="C6C6C6"/>
                </a:solidFill>
              </a:rPr>
              <a:t>Light tower bounced </a:t>
            </a:r>
          </a:p>
          <a:p>
            <a:pPr eaLnBrk="1" hangingPunct="1"/>
            <a:r>
              <a:rPr lang="en-US" altLang="en-US">
                <a:solidFill>
                  <a:srgbClr val="C6C6C6"/>
                </a:solidFill>
              </a:rPr>
              <a:t>Company SOPs were followed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6C6C6"/>
                </a:solidFill>
              </a:rPr>
              <a:t>Thank You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4000" b="1">
                <a:solidFill>
                  <a:srgbClr val="C6C6C6"/>
                </a:solidFill>
              </a:rPr>
              <a:t>VFIS @ 1-800-233-1957</a:t>
            </a:r>
          </a:p>
          <a:p>
            <a:pPr algn="ctr" eaLnBrk="1" hangingPunct="1">
              <a:buFontTx/>
              <a:buNone/>
            </a:pPr>
            <a:r>
              <a:rPr lang="en-US" altLang="en-US" sz="4000" b="1">
                <a:solidFill>
                  <a:srgbClr val="C6C6C6"/>
                </a:solidFill>
              </a:rPr>
              <a:t>www.vfis.com</a:t>
            </a:r>
          </a:p>
        </p:txBody>
      </p:sp>
      <p:graphicFrame>
        <p:nvGraphicFramePr>
          <p:cNvPr id="2050" name="Object 7"/>
          <p:cNvGraphicFramePr>
            <a:graphicFrameLocks noChangeAspect="1"/>
          </p:cNvGraphicFramePr>
          <p:nvPr/>
        </p:nvGraphicFramePr>
        <p:xfrm>
          <a:off x="2286000" y="2819400"/>
          <a:ext cx="4495800" cy="298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Photo Editor Photo" r:id="rId3" imgW="28647619" imgH="19047619" progId="">
                  <p:embed/>
                </p:oleObj>
              </mc:Choice>
              <mc:Fallback>
                <p:oleObj name="Photo Editor Photo" r:id="rId3" imgW="28647619" imgH="19047619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819400"/>
                        <a:ext cx="4495800" cy="2989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6C6C6"/>
                </a:solidFill>
              </a:rPr>
              <a:t>Station Practice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267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>
                <a:solidFill>
                  <a:srgbClr val="C6C6C6"/>
                </a:solidFill>
              </a:rPr>
              <a:t>Measure a driver’s skill, knowledge and judgment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solidFill>
                  <a:srgbClr val="C6C6C6"/>
                </a:solidFill>
              </a:rPr>
              <a:t>Identifies limitations of the trailer and vehicle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solidFill>
                  <a:srgbClr val="C6C6C6"/>
                </a:solidFill>
              </a:rPr>
              <a:t>Is only one part of a comprehensive driver training program. Street and highway practice, ongoing assessment and continued education is essential to ensure competency</a:t>
            </a:r>
            <a:r>
              <a:rPr lang="en-US" altLang="en-US"/>
              <a:t>   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u="sng">
                <a:solidFill>
                  <a:srgbClr val="C6C6C6"/>
                </a:solidFill>
              </a:rPr>
              <a:t>Emphasis on Safety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981200"/>
            <a:ext cx="8229600" cy="3581400"/>
          </a:xfrm>
        </p:spPr>
        <p:txBody>
          <a:bodyPr/>
          <a:lstStyle/>
          <a:p>
            <a:pPr marL="514350" indent="-51435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800">
                <a:solidFill>
                  <a:srgbClr val="C6C6C6"/>
                </a:solidFill>
              </a:rPr>
              <a:t>Safety Officer Assigned</a:t>
            </a:r>
          </a:p>
          <a:p>
            <a:pPr marL="514350" indent="-51435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800">
                <a:solidFill>
                  <a:srgbClr val="C6C6C6"/>
                </a:solidFill>
              </a:rPr>
              <a:t>Driver and support personnel briefing</a:t>
            </a:r>
          </a:p>
          <a:p>
            <a:pPr marL="514350" indent="-51435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800">
                <a:solidFill>
                  <a:srgbClr val="C6C6C6"/>
                </a:solidFill>
              </a:rPr>
              <a:t>Safety vests for spotter, safety officer and support personnel</a:t>
            </a:r>
          </a:p>
          <a:p>
            <a:pPr marL="514350" indent="-51435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800">
                <a:solidFill>
                  <a:srgbClr val="C6C6C6"/>
                </a:solidFill>
              </a:rPr>
              <a:t>Eating, drinking and smoking are not permitted by any vehicle occupant</a:t>
            </a:r>
          </a:p>
          <a:p>
            <a:pPr marL="514350" indent="-51435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800">
                <a:solidFill>
                  <a:srgbClr val="C6C6C6"/>
                </a:solidFill>
              </a:rPr>
              <a:t>All personnel in the vehicle shall be belted and seated</a:t>
            </a:r>
          </a:p>
          <a:p>
            <a:pPr marL="514350" indent="-514350" eaLnBrk="1" hangingPunct="1">
              <a:lnSpc>
                <a:spcPct val="90000"/>
              </a:lnSpc>
              <a:buFontTx/>
              <a:buNone/>
            </a:pPr>
            <a:r>
              <a:rPr lang="en-US" altLang="en-US" sz="2800">
                <a:solidFill>
                  <a:srgbClr val="C6C6C6"/>
                </a:solidFill>
              </a:rPr>
              <a:t>6.  Pre-trip safety inspection completed  </a:t>
            </a:r>
          </a:p>
          <a:p>
            <a:pPr marL="514350" indent="-514350" eaLnBrk="1" hangingPunct="1">
              <a:lnSpc>
                <a:spcPct val="90000"/>
              </a:lnSpc>
            </a:pPr>
            <a:endParaRPr lang="en-US" altLang="en-US" sz="2800">
              <a:solidFill>
                <a:srgbClr val="DDDDDD"/>
              </a:solidFill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u="sng">
                <a:solidFill>
                  <a:srgbClr val="C6C6C6"/>
                </a:solidFill>
              </a:rPr>
              <a:t>Emphasis on Safety</a:t>
            </a:r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33600"/>
            <a:ext cx="8229600" cy="3505200"/>
          </a:xfrm>
        </p:spPr>
        <p:txBody>
          <a:bodyPr/>
          <a:lstStyle/>
          <a:p>
            <a:pPr marL="514350" indent="-514350" eaLnBrk="1" hangingPunct="1">
              <a:spcBef>
                <a:spcPct val="0"/>
              </a:spcBef>
              <a:buFontTx/>
              <a:buNone/>
              <a:defRPr/>
            </a:pPr>
            <a:r>
              <a:rPr lang="en-US" sz="2800" dirty="0">
                <a:solidFill>
                  <a:srgbClr val="C6C6C6"/>
                </a:solidFill>
              </a:rPr>
              <a:t>7.  Low speed thru each station</a:t>
            </a:r>
          </a:p>
          <a:p>
            <a:pPr marL="514350" indent="-514350" eaLnBrk="1" hangingPunct="1">
              <a:spcBef>
                <a:spcPct val="0"/>
              </a:spcBef>
              <a:buFontTx/>
              <a:buAutoNum type="arabicPeriod" startAt="8"/>
              <a:defRPr/>
            </a:pPr>
            <a:r>
              <a:rPr lang="en-US" sz="2800" dirty="0">
                <a:solidFill>
                  <a:srgbClr val="C6C6C6"/>
                </a:solidFill>
              </a:rPr>
              <a:t>Towing vehicle should operate with headlights on </a:t>
            </a:r>
          </a:p>
          <a:p>
            <a:pPr marL="514350" indent="-514350" eaLnBrk="1" hangingPunct="1">
              <a:spcBef>
                <a:spcPct val="0"/>
              </a:spcBef>
              <a:buFontTx/>
              <a:buAutoNum type="arabicPeriod" startAt="8"/>
              <a:defRPr/>
            </a:pPr>
            <a:r>
              <a:rPr lang="en-US" sz="2800" dirty="0">
                <a:solidFill>
                  <a:srgbClr val="C6C6C6"/>
                </a:solidFill>
              </a:rPr>
              <a:t>A second person should accompany the driver in the cab</a:t>
            </a:r>
          </a:p>
          <a:p>
            <a:pPr marL="514350" indent="-514350" eaLnBrk="1" hangingPunct="1">
              <a:spcBef>
                <a:spcPct val="0"/>
              </a:spcBef>
              <a:buFontTx/>
              <a:buAutoNum type="arabicPeriod" startAt="8"/>
              <a:defRPr/>
            </a:pPr>
            <a:r>
              <a:rPr lang="en-US" sz="2800" dirty="0">
                <a:solidFill>
                  <a:srgbClr val="C6C6C6"/>
                </a:solidFill>
              </a:rPr>
              <a:t> A spotter shall be used when backing</a:t>
            </a:r>
          </a:p>
          <a:p>
            <a:pPr marL="514350" indent="-514350" eaLnBrk="1" hangingPunct="1">
              <a:spcBef>
                <a:spcPct val="0"/>
              </a:spcBef>
              <a:buFontTx/>
              <a:buAutoNum type="arabicPeriod" startAt="8"/>
              <a:defRPr/>
            </a:pPr>
            <a:r>
              <a:rPr lang="en-US" sz="2800" dirty="0">
                <a:solidFill>
                  <a:srgbClr val="C6C6C6"/>
                </a:solidFill>
              </a:rPr>
              <a:t> No vehicle shall maneuver thru any station until given the signal by the safety officer   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sz="2800" dirty="0">
              <a:solidFill>
                <a:srgbClr val="C6C6C6"/>
              </a:solidFill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6C6C6"/>
                </a:solidFill>
              </a:rPr>
              <a:t>Skill Stations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8229600" cy="42973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>
                <a:solidFill>
                  <a:srgbClr val="C6C6C6"/>
                </a:solidFill>
              </a:rPr>
              <a:t>Station One – Straight Line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solidFill>
                  <a:srgbClr val="C6C6C6"/>
                </a:solidFill>
              </a:rPr>
              <a:t>Station Two – Right (Passenger Side) and Left (Driver Side) Alley Dock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solidFill>
                  <a:srgbClr val="C6C6C6"/>
                </a:solidFill>
              </a:rPr>
              <a:t>Station Three – Serpentine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solidFill>
                  <a:srgbClr val="C6C6C6"/>
                </a:solidFill>
              </a:rPr>
              <a:t>Station Four – Off Set Alley</a:t>
            </a:r>
          </a:p>
          <a:p>
            <a:pPr eaLnBrk="1" hangingPunct="1">
              <a:lnSpc>
                <a:spcPct val="90000"/>
              </a:lnSpc>
            </a:pPr>
            <a:endParaRPr lang="en-US" altLang="en-US">
              <a:solidFill>
                <a:srgbClr val="C6C6C6"/>
              </a:solidFill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6C6C6"/>
                </a:solidFill>
              </a:rPr>
              <a:t>Skill Stations</a:t>
            </a:r>
          </a:p>
        </p:txBody>
      </p:sp>
      <p:sp>
        <p:nvSpPr>
          <p:cNvPr id="147459" name="Content Placeholder 4"/>
          <p:cNvSpPr>
            <a:spLocks noGrp="1"/>
          </p:cNvSpPr>
          <p:nvPr>
            <p:ph idx="1"/>
          </p:nvPr>
        </p:nvSpPr>
        <p:spPr>
          <a:xfrm>
            <a:off x="457200" y="1874838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   </a:t>
            </a:r>
            <a:r>
              <a:rPr lang="en-US" altLang="en-US">
                <a:solidFill>
                  <a:srgbClr val="C6C6C6"/>
                </a:solidFill>
              </a:rPr>
              <a:t>Operators need to resolve to learn and practice the proper safety procedures for operating a trailer in emergency situations. In addition, leaders must insist on educating drivers and having them practice these techniques as well as continue to monitor the way drivers handle these units.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6C6C6"/>
                </a:solidFill>
              </a:rPr>
              <a:t>Skill Station Recommendations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C6C6C6"/>
                </a:solidFill>
              </a:rPr>
              <a:t>Each station is set up one at a time and</a:t>
            </a:r>
          </a:p>
          <a:p>
            <a:pPr eaLnBrk="1" hangingPunct="1">
              <a:buFontTx/>
              <a:buNone/>
            </a:pPr>
            <a:r>
              <a:rPr lang="en-US" altLang="en-US">
                <a:solidFill>
                  <a:srgbClr val="C6C6C6"/>
                </a:solidFill>
              </a:rPr>
              <a:t>   each driver practices the application until </a:t>
            </a:r>
          </a:p>
          <a:p>
            <a:pPr eaLnBrk="1" hangingPunct="1">
              <a:buFontTx/>
              <a:buNone/>
            </a:pPr>
            <a:r>
              <a:rPr lang="en-US" altLang="en-US">
                <a:solidFill>
                  <a:srgbClr val="C6C6C6"/>
                </a:solidFill>
              </a:rPr>
              <a:t>   proficient.</a:t>
            </a:r>
          </a:p>
          <a:p>
            <a:pPr eaLnBrk="1" hangingPunct="1"/>
            <a:r>
              <a:rPr lang="en-US" altLang="en-US">
                <a:solidFill>
                  <a:srgbClr val="C6C6C6"/>
                </a:solidFill>
              </a:rPr>
              <a:t>The student should complete the straight line, serpentine and off set alley exercises before moving to the right/left side alley dock exercise.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>
              <a:solidFill>
                <a:srgbClr val="C6C6C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>
              <a:solidFill>
                <a:srgbClr val="C6C6C6"/>
              </a:solidFill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6C6C6"/>
                </a:solidFill>
              </a:rPr>
              <a:t>Station One – Straight Line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>
                <a:solidFill>
                  <a:srgbClr val="C6C6C6"/>
                </a:solidFill>
              </a:rPr>
              <a:t>Purpose – To familiarize the driver with operating the vehicle and trailer within close quarters both in forward and reverse directions at a steady speed.</a:t>
            </a:r>
          </a:p>
          <a:p>
            <a:pPr eaLnBrk="1" hangingPunct="1"/>
            <a:r>
              <a:rPr lang="en-US" altLang="en-US" sz="2800">
                <a:solidFill>
                  <a:srgbClr val="C6C6C6"/>
                </a:solidFill>
              </a:rPr>
              <a:t>Set-up:</a:t>
            </a:r>
          </a:p>
          <a:p>
            <a:pPr lvl="1" eaLnBrk="1" hangingPunct="1"/>
            <a:r>
              <a:rPr lang="en-US" altLang="en-US">
                <a:solidFill>
                  <a:srgbClr val="C6C6C6"/>
                </a:solidFill>
              </a:rPr>
              <a:t> 	Approximately 15 to 20 (24″) cones </a:t>
            </a:r>
          </a:p>
          <a:p>
            <a:pPr lvl="1" eaLnBrk="1" hangingPunct="1"/>
            <a:r>
              <a:rPr lang="en-US" altLang="en-US">
                <a:solidFill>
                  <a:srgbClr val="C6C6C6"/>
                </a:solidFill>
              </a:rPr>
              <a:t> 	Width is10 feet and is measured at the edge 	of the cone. Length is the total length of the 	tow vehicle and trailer plus 20 feet.</a:t>
            </a:r>
          </a:p>
          <a:p>
            <a:pPr lvl="1" eaLnBrk="1" hangingPunct="1"/>
            <a:r>
              <a:rPr lang="en-US" altLang="en-US">
                <a:solidFill>
                  <a:srgbClr val="C6C6C6"/>
                </a:solidFill>
              </a:rPr>
              <a:t>  A spotter is required </a:t>
            </a: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67"/>
  <p:tag name="ARTICULATE_PROJECT_OPEN" val="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Compass</Template>
  <TotalTime>4334</TotalTime>
  <Words>947</Words>
  <Application>Microsoft Office PowerPoint</Application>
  <PresentationFormat>On-screen Show (4:3)</PresentationFormat>
  <Paragraphs>118</Paragraphs>
  <Slides>29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Default Design</vt:lpstr>
      <vt:lpstr>Photo Editor Photo</vt:lpstr>
      <vt:lpstr>Chapter 8 – The Course</vt:lpstr>
      <vt:lpstr>Purpose of Controlled Driving</vt:lpstr>
      <vt:lpstr>Station Practice</vt:lpstr>
      <vt:lpstr>Emphasis on Safety</vt:lpstr>
      <vt:lpstr>Emphasis on Safety</vt:lpstr>
      <vt:lpstr>Skill Stations</vt:lpstr>
      <vt:lpstr>Skill Stations</vt:lpstr>
      <vt:lpstr>Skill Station Recommendations</vt:lpstr>
      <vt:lpstr>Station One – Straight Line</vt:lpstr>
      <vt:lpstr>Station One Skills</vt:lpstr>
      <vt:lpstr>PowerPoint Presentation</vt:lpstr>
      <vt:lpstr> Station One – Skill</vt:lpstr>
      <vt:lpstr>Station Two – Alley Dock</vt:lpstr>
      <vt:lpstr> Station Two – Skill    </vt:lpstr>
      <vt:lpstr>PowerPoint Presentation</vt:lpstr>
      <vt:lpstr>Station Two – Skill</vt:lpstr>
      <vt:lpstr>Station Three – Serpentine</vt:lpstr>
      <vt:lpstr>Station Three – Skill</vt:lpstr>
      <vt:lpstr>PowerPoint Presentation</vt:lpstr>
      <vt:lpstr> Station Three – Skill </vt:lpstr>
      <vt:lpstr>Station Four – Off Set Alley</vt:lpstr>
      <vt:lpstr>Station Four –  Skills</vt:lpstr>
      <vt:lpstr>PowerPoint Presentation</vt:lpstr>
      <vt:lpstr>Station Four – Skill</vt:lpstr>
      <vt:lpstr>Case Study</vt:lpstr>
      <vt:lpstr>Case Study - Findings</vt:lpstr>
      <vt:lpstr>Case Study- Damage</vt:lpstr>
      <vt:lpstr>Case Study – Insight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Emergency Services Trailer Driving Program</dc:title>
  <dc:creator>dennis mitterer</dc:creator>
  <cp:lastModifiedBy>Evinger, Patrick J.</cp:lastModifiedBy>
  <cp:revision>136</cp:revision>
  <dcterms:created xsi:type="dcterms:W3CDTF">2007-10-06T12:50:12Z</dcterms:created>
  <dcterms:modified xsi:type="dcterms:W3CDTF">2019-12-04T15:57:44Z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2633D8D7-AE46-4D24-9BE3-393ECE3848F3</vt:lpwstr>
  </property>
  <property fmtid="{D5CDD505-2E9C-101B-9397-08002B2CF9AE}" pid="3" name="ArticulatePath">
    <vt:lpwstr>Trailer_Safety</vt:lpwstr>
  </property>
</Properties>
</file>