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5" r:id="rId6"/>
    <p:sldId id="261" r:id="rId7"/>
    <p:sldId id="262" r:id="rId8"/>
    <p:sldId id="263" r:id="rId9"/>
    <p:sldId id="264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557686-E48A-49DF-8E2E-90E77CB60CB1}" v="710" dt="2024-02-12T21:39:59.013"/>
    <p1510:client id="{9309B856-9002-4312-F62E-34E2DA8C147A}" v="70" dt="2024-02-12T21:57:44.3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53" d="100"/>
          <a:sy n="53" d="100"/>
        </p:scale>
        <p:origin x="95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E18F6E8B-15ED-43C7-94BA-91549A651C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3810" y="3023754"/>
            <a:ext cx="4900144" cy="2736965"/>
          </a:xfrm>
        </p:spPr>
        <p:txBody>
          <a:bodyPr anchor="t">
            <a:normAutofit/>
          </a:bodyPr>
          <a:lstStyle/>
          <a:p>
            <a:pPr algn="l"/>
            <a:r>
              <a:rPr lang="en-US" sz="4600" b="1">
                <a:ea typeface="Calibri Light"/>
                <a:cs typeface="Calibri Light"/>
              </a:rPr>
              <a:t>Countywide Recreation &amp; Parks Advisory Board Meeting</a:t>
            </a:r>
            <a:endParaRPr lang="en-US" sz="46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3809" y="1016076"/>
            <a:ext cx="4900143" cy="170984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2000">
                <a:ea typeface="Calibri"/>
                <a:cs typeface="Calibri"/>
              </a:rPr>
              <a:t>February 12, 2024</a:t>
            </a:r>
            <a:endParaRPr lang="en-US" sz="2000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048031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089A89A-1E9C-4761-9DFF-53C275FBF8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0" y="257770"/>
            <a:ext cx="4837176" cy="297996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532A7D0-53F0-E2AE-883B-8F8350D4C2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0583" y="471748"/>
            <a:ext cx="2552007" cy="2552007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0" y="3462252"/>
            <a:ext cx="4837176" cy="297996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3A50FB1-A561-B643-E93E-2FAF1EB496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0583" y="3676230"/>
            <a:ext cx="2552007" cy="2552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8" name="Rectangle 87">
            <a:extLst>
              <a:ext uri="{FF2B5EF4-FFF2-40B4-BE49-F238E27FC236}">
                <a16:creationId xmlns:a16="http://schemas.microsoft.com/office/drawing/2014/main" id="{94BFCCA4-109C-4B21-816E-144FE75C38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6354B0-D376-E245-2979-7074A770F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18" y="211665"/>
            <a:ext cx="3895359" cy="2278415"/>
          </a:xfrm>
        </p:spPr>
        <p:txBody>
          <a:bodyPr anchor="b">
            <a:normAutofit fontScale="90000"/>
          </a:bodyPr>
          <a:lstStyle/>
          <a:p>
            <a:br>
              <a:rPr lang="en-US" sz="5400" b="1" dirty="0">
                <a:ea typeface="Calibri Light"/>
                <a:cs typeface="Calibri Light"/>
              </a:rPr>
            </a:br>
            <a:r>
              <a:rPr lang="en-US" sz="5400" b="1" dirty="0">
                <a:ea typeface="Calibri Light"/>
                <a:cs typeface="Calibri Light"/>
              </a:rPr>
              <a:t>Ribbon Cutting!</a:t>
            </a:r>
          </a:p>
          <a:p>
            <a:endParaRPr lang="en-US" sz="5400" b="1">
              <a:ea typeface="Calibri Light"/>
              <a:cs typeface="Calibri Light"/>
            </a:endParaRPr>
          </a:p>
        </p:txBody>
      </p:sp>
      <p:sp>
        <p:nvSpPr>
          <p:cNvPr id="90" name="sketch line">
            <a:extLst>
              <a:ext uri="{FF2B5EF4-FFF2-40B4-BE49-F238E27FC236}">
                <a16:creationId xmlns:a16="http://schemas.microsoft.com/office/drawing/2014/main" id="{0059B5C0-FEC8-4370-AF45-02E3AEF6FA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659144"/>
            <a:ext cx="3566160" cy="18288"/>
          </a:xfrm>
          <a:custGeom>
            <a:avLst/>
            <a:gdLst>
              <a:gd name="connsiteX0" fmla="*/ 0 w 3566160"/>
              <a:gd name="connsiteY0" fmla="*/ 0 h 18288"/>
              <a:gd name="connsiteX1" fmla="*/ 665683 w 3566160"/>
              <a:gd name="connsiteY1" fmla="*/ 0 h 18288"/>
              <a:gd name="connsiteX2" fmla="*/ 1331366 w 3566160"/>
              <a:gd name="connsiteY2" fmla="*/ 0 h 18288"/>
              <a:gd name="connsiteX3" fmla="*/ 1818742 w 3566160"/>
              <a:gd name="connsiteY3" fmla="*/ 0 h 18288"/>
              <a:gd name="connsiteX4" fmla="*/ 2413102 w 3566160"/>
              <a:gd name="connsiteY4" fmla="*/ 0 h 18288"/>
              <a:gd name="connsiteX5" fmla="*/ 2936138 w 3566160"/>
              <a:gd name="connsiteY5" fmla="*/ 0 h 18288"/>
              <a:gd name="connsiteX6" fmla="*/ 3566160 w 3566160"/>
              <a:gd name="connsiteY6" fmla="*/ 0 h 18288"/>
              <a:gd name="connsiteX7" fmla="*/ 3566160 w 3566160"/>
              <a:gd name="connsiteY7" fmla="*/ 18288 h 18288"/>
              <a:gd name="connsiteX8" fmla="*/ 2971800 w 3566160"/>
              <a:gd name="connsiteY8" fmla="*/ 18288 h 18288"/>
              <a:gd name="connsiteX9" fmla="*/ 2448763 w 3566160"/>
              <a:gd name="connsiteY9" fmla="*/ 18288 h 18288"/>
              <a:gd name="connsiteX10" fmla="*/ 1854403 w 3566160"/>
              <a:gd name="connsiteY10" fmla="*/ 18288 h 18288"/>
              <a:gd name="connsiteX11" fmla="*/ 1295705 w 3566160"/>
              <a:gd name="connsiteY11" fmla="*/ 18288 h 18288"/>
              <a:gd name="connsiteX12" fmla="*/ 772668 w 3566160"/>
              <a:gd name="connsiteY12" fmla="*/ 18288 h 18288"/>
              <a:gd name="connsiteX13" fmla="*/ 0 w 3566160"/>
              <a:gd name="connsiteY13" fmla="*/ 18288 h 18288"/>
              <a:gd name="connsiteX14" fmla="*/ 0 w 3566160"/>
              <a:gd name="connsiteY1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566160" h="18288" fill="none" extrusionOk="0">
                <a:moveTo>
                  <a:pt x="0" y="0"/>
                </a:moveTo>
                <a:cubicBezTo>
                  <a:pt x="222644" y="15773"/>
                  <a:pt x="447078" y="-30288"/>
                  <a:pt x="665683" y="0"/>
                </a:cubicBezTo>
                <a:cubicBezTo>
                  <a:pt x="884288" y="30288"/>
                  <a:pt x="1132425" y="-6167"/>
                  <a:pt x="1331366" y="0"/>
                </a:cubicBezTo>
                <a:cubicBezTo>
                  <a:pt x="1530307" y="6167"/>
                  <a:pt x="1680942" y="17562"/>
                  <a:pt x="1818742" y="0"/>
                </a:cubicBezTo>
                <a:cubicBezTo>
                  <a:pt x="1956542" y="-17562"/>
                  <a:pt x="2130227" y="23032"/>
                  <a:pt x="2413102" y="0"/>
                </a:cubicBezTo>
                <a:cubicBezTo>
                  <a:pt x="2695977" y="-23032"/>
                  <a:pt x="2679988" y="-13260"/>
                  <a:pt x="2936138" y="0"/>
                </a:cubicBezTo>
                <a:cubicBezTo>
                  <a:pt x="3192288" y="13260"/>
                  <a:pt x="3378668" y="16268"/>
                  <a:pt x="3566160" y="0"/>
                </a:cubicBezTo>
                <a:cubicBezTo>
                  <a:pt x="3566199" y="7328"/>
                  <a:pt x="3566779" y="9982"/>
                  <a:pt x="3566160" y="18288"/>
                </a:cubicBezTo>
                <a:cubicBezTo>
                  <a:pt x="3315478" y="45899"/>
                  <a:pt x="3188272" y="-7574"/>
                  <a:pt x="2971800" y="18288"/>
                </a:cubicBezTo>
                <a:cubicBezTo>
                  <a:pt x="2755328" y="44150"/>
                  <a:pt x="2598570" y="34692"/>
                  <a:pt x="2448763" y="18288"/>
                </a:cubicBezTo>
                <a:cubicBezTo>
                  <a:pt x="2298956" y="1884"/>
                  <a:pt x="2011344" y="-7043"/>
                  <a:pt x="1854403" y="18288"/>
                </a:cubicBezTo>
                <a:cubicBezTo>
                  <a:pt x="1697462" y="43619"/>
                  <a:pt x="1444994" y="618"/>
                  <a:pt x="1295705" y="18288"/>
                </a:cubicBezTo>
                <a:cubicBezTo>
                  <a:pt x="1146416" y="35958"/>
                  <a:pt x="965401" y="42167"/>
                  <a:pt x="772668" y="18288"/>
                </a:cubicBezTo>
                <a:cubicBezTo>
                  <a:pt x="579935" y="-5591"/>
                  <a:pt x="352420" y="-19381"/>
                  <a:pt x="0" y="18288"/>
                </a:cubicBezTo>
                <a:cubicBezTo>
                  <a:pt x="-593" y="9736"/>
                  <a:pt x="244" y="6610"/>
                  <a:pt x="0" y="0"/>
                </a:cubicBezTo>
                <a:close/>
              </a:path>
              <a:path w="3566160" h="18288" stroke="0" extrusionOk="0">
                <a:moveTo>
                  <a:pt x="0" y="0"/>
                </a:moveTo>
                <a:cubicBezTo>
                  <a:pt x="169947" y="-5008"/>
                  <a:pt x="340602" y="-17518"/>
                  <a:pt x="594360" y="0"/>
                </a:cubicBezTo>
                <a:cubicBezTo>
                  <a:pt x="848118" y="17518"/>
                  <a:pt x="997921" y="8866"/>
                  <a:pt x="1224382" y="0"/>
                </a:cubicBezTo>
                <a:cubicBezTo>
                  <a:pt x="1450843" y="-8866"/>
                  <a:pt x="1572343" y="8392"/>
                  <a:pt x="1783080" y="0"/>
                </a:cubicBezTo>
                <a:cubicBezTo>
                  <a:pt x="1993817" y="-8392"/>
                  <a:pt x="2266728" y="2126"/>
                  <a:pt x="2448763" y="0"/>
                </a:cubicBezTo>
                <a:cubicBezTo>
                  <a:pt x="2630798" y="-2126"/>
                  <a:pt x="2815508" y="-13843"/>
                  <a:pt x="3043123" y="0"/>
                </a:cubicBezTo>
                <a:cubicBezTo>
                  <a:pt x="3270738" y="13843"/>
                  <a:pt x="3420568" y="2184"/>
                  <a:pt x="3566160" y="0"/>
                </a:cubicBezTo>
                <a:cubicBezTo>
                  <a:pt x="3566487" y="8595"/>
                  <a:pt x="3566088" y="13110"/>
                  <a:pt x="3566160" y="18288"/>
                </a:cubicBezTo>
                <a:cubicBezTo>
                  <a:pt x="3421748" y="9323"/>
                  <a:pt x="3176383" y="-3939"/>
                  <a:pt x="2971800" y="18288"/>
                </a:cubicBezTo>
                <a:cubicBezTo>
                  <a:pt x="2767217" y="40515"/>
                  <a:pt x="2590769" y="4336"/>
                  <a:pt x="2306117" y="18288"/>
                </a:cubicBezTo>
                <a:cubicBezTo>
                  <a:pt x="2021465" y="32240"/>
                  <a:pt x="1860727" y="-9280"/>
                  <a:pt x="1676095" y="18288"/>
                </a:cubicBezTo>
                <a:cubicBezTo>
                  <a:pt x="1491463" y="45856"/>
                  <a:pt x="1329173" y="5765"/>
                  <a:pt x="1153058" y="18288"/>
                </a:cubicBezTo>
                <a:cubicBezTo>
                  <a:pt x="976943" y="30811"/>
                  <a:pt x="895178" y="4751"/>
                  <a:pt x="665683" y="18288"/>
                </a:cubicBezTo>
                <a:cubicBezTo>
                  <a:pt x="436189" y="31825"/>
                  <a:pt x="302924" y="2002"/>
                  <a:pt x="0" y="18288"/>
                </a:cubicBezTo>
                <a:cubicBezTo>
                  <a:pt x="822" y="10564"/>
                  <a:pt x="-23" y="457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44897650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8B3CDA18-E4AE-9F59-0FD5-1C4DF497E2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807167"/>
            <a:ext cx="3895522" cy="338639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52705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" sz="2400" dirty="0">
                <a:ea typeface="+mn-lt"/>
                <a:cs typeface="+mn-lt"/>
              </a:rPr>
              <a:t>Silver Spring Recreation &amp; Aquatic Center (SSRAC)</a:t>
            </a:r>
          </a:p>
          <a:p>
            <a:pPr marL="52705" indent="0">
              <a:spcBef>
                <a:spcPts val="0"/>
              </a:spcBef>
              <a:spcAft>
                <a:spcPts val="600"/>
              </a:spcAft>
              <a:buNone/>
            </a:pPr>
            <a:endParaRPr lang="en" sz="2400" dirty="0">
              <a:ea typeface="+mn-lt"/>
              <a:cs typeface="+mn-lt"/>
            </a:endParaRPr>
          </a:p>
          <a:p>
            <a:pPr marL="52705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" sz="2400" dirty="0">
                <a:ea typeface="+mn-lt"/>
                <a:cs typeface="+mn-lt"/>
              </a:rPr>
              <a:t>Saturday, February 24</a:t>
            </a:r>
          </a:p>
          <a:p>
            <a:pPr marL="52705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" sz="2400" dirty="0">
                <a:ea typeface="+mn-lt"/>
                <a:cs typeface="+mn-lt"/>
              </a:rPr>
              <a:t>10:00 am</a:t>
            </a:r>
          </a:p>
          <a:p>
            <a:pPr marL="52705" indent="0">
              <a:spcBef>
                <a:spcPts val="0"/>
              </a:spcBef>
              <a:spcAft>
                <a:spcPts val="600"/>
              </a:spcAft>
              <a:buNone/>
            </a:pPr>
            <a:endParaRPr lang="en" sz="2400" dirty="0">
              <a:ea typeface="+mn-lt"/>
              <a:cs typeface="+mn-lt"/>
            </a:endParaRPr>
          </a:p>
          <a:p>
            <a:pPr marL="52705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" sz="2400" dirty="0">
                <a:ea typeface="+mn-lt"/>
                <a:cs typeface="+mn-lt"/>
              </a:rPr>
              <a:t>Open to the public!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1463649-30B1-E883-919B-0A977E9666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2881" y="342900"/>
            <a:ext cx="3099816" cy="309981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762C82F-D7E2-D99C-B47C-8C0BECFB992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2213" r="23301" b="1"/>
          <a:stretch/>
        </p:blipFill>
        <p:spPr>
          <a:xfrm>
            <a:off x="8397222" y="88392"/>
            <a:ext cx="3160377" cy="328483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AC69A1F-C02F-6000-151C-5E1669D570B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6748" r="18766" b="1"/>
          <a:stretch/>
        </p:blipFill>
        <p:spPr>
          <a:xfrm>
            <a:off x="4788461" y="3534265"/>
            <a:ext cx="3181570" cy="322535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F469161-BDB2-5A40-59C8-22CB473F34C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8425" r="17089" b="1"/>
          <a:stretch/>
        </p:blipFill>
        <p:spPr>
          <a:xfrm>
            <a:off x="8395921" y="3537816"/>
            <a:ext cx="3162977" cy="3221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334926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B5B0058-AF13-4859-B429-4EDDE2A26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5894ED-E66E-AFD5-A08A-521053ECC7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8663" y="1422400"/>
            <a:ext cx="4505552" cy="2387600"/>
          </a:xfrm>
        </p:spPr>
        <p:txBody>
          <a:bodyPr>
            <a:normAutofit/>
          </a:bodyPr>
          <a:lstStyle/>
          <a:p>
            <a:pPr algn="l"/>
            <a:r>
              <a:rPr lang="en-US" sz="5000">
                <a:solidFill>
                  <a:schemeClr val="bg1"/>
                </a:solidFill>
                <a:cs typeface="Calibri Light"/>
              </a:rPr>
              <a:t>Thank you!</a:t>
            </a:r>
            <a:endParaRPr lang="en-US" sz="500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C3212B-AD63-4A0D-1C10-1E54A93670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8663" y="3902075"/>
            <a:ext cx="5216752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b="1" baseline="0" dirty="0">
                <a:solidFill>
                  <a:schemeClr val="bg1"/>
                </a:solidFill>
                <a:latin typeface="Calibri Light"/>
              </a:rPr>
              <a:t>Next Meeting: Monday, March</a:t>
            </a:r>
            <a:r>
              <a:rPr lang="en-US" b="1" dirty="0">
                <a:solidFill>
                  <a:schemeClr val="bg1"/>
                </a:solidFill>
                <a:latin typeface="Calibri Light"/>
              </a:rPr>
              <a:t> 11, 2024</a:t>
            </a:r>
            <a:endParaRPr lang="en-US" b="1" dirty="0">
              <a:solidFill>
                <a:schemeClr val="bg1"/>
              </a:solidFill>
              <a:latin typeface="Calibri Light"/>
              <a:cs typeface="Calibri Light"/>
            </a:endParaRPr>
          </a:p>
          <a:p>
            <a:pPr algn="l"/>
            <a:r>
              <a:rPr lang="en-US" b="1" dirty="0">
                <a:solidFill>
                  <a:schemeClr val="bg1"/>
                </a:solidFill>
                <a:latin typeface="Calibri Light"/>
                <a:cs typeface="Calibri Light"/>
              </a:rPr>
              <a:t>6:30 pm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277405F-0B4F-4418-B773-1B38814125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30421" y="226893"/>
            <a:ext cx="5968658" cy="6085007"/>
          </a:xfrm>
          <a:custGeom>
            <a:avLst/>
            <a:gdLst>
              <a:gd name="connsiteX0" fmla="*/ 0 w 5968658"/>
              <a:gd name="connsiteY0" fmla="*/ 0 h 6085007"/>
              <a:gd name="connsiteX1" fmla="*/ 3557919 w 5968658"/>
              <a:gd name="connsiteY1" fmla="*/ 0 h 6085007"/>
              <a:gd name="connsiteX2" fmla="*/ 3557919 w 5968658"/>
              <a:gd name="connsiteY2" fmla="*/ 2195749 h 6085007"/>
              <a:gd name="connsiteX3" fmla="*/ 5968658 w 5968658"/>
              <a:gd name="connsiteY3" fmla="*/ 2195749 h 6085007"/>
              <a:gd name="connsiteX4" fmla="*/ 5968658 w 5968658"/>
              <a:gd name="connsiteY4" fmla="*/ 6085007 h 6085007"/>
              <a:gd name="connsiteX5" fmla="*/ 2058230 w 5968658"/>
              <a:gd name="connsiteY5" fmla="*/ 6085007 h 6085007"/>
              <a:gd name="connsiteX6" fmla="*/ 2058230 w 5968658"/>
              <a:gd name="connsiteY6" fmla="*/ 3538657 h 6085007"/>
              <a:gd name="connsiteX7" fmla="*/ 0 w 5968658"/>
              <a:gd name="connsiteY7" fmla="*/ 3538657 h 6085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68658" h="6085007">
                <a:moveTo>
                  <a:pt x="0" y="0"/>
                </a:moveTo>
                <a:lnTo>
                  <a:pt x="3557919" y="0"/>
                </a:lnTo>
                <a:lnTo>
                  <a:pt x="3557919" y="2195749"/>
                </a:lnTo>
                <a:lnTo>
                  <a:pt x="5968658" y="2195749"/>
                </a:lnTo>
                <a:lnTo>
                  <a:pt x="5968658" y="6085007"/>
                </a:lnTo>
                <a:lnTo>
                  <a:pt x="2058230" y="6085007"/>
                </a:lnTo>
                <a:lnTo>
                  <a:pt x="2058230" y="3538657"/>
                </a:lnTo>
                <a:lnTo>
                  <a:pt x="0" y="3538657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C71BF30-206D-5C53-2CD8-39A130CF66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9805" y="2663211"/>
            <a:ext cx="3408121" cy="340812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88FA75-C282-D337-89A7-21BB5CAA99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9832" y="496673"/>
            <a:ext cx="2999096" cy="2999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060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72D05657-94EE-4B2D-BC1B-A1D0650636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c 22">
            <a:extLst>
              <a:ext uri="{FF2B5EF4-FFF2-40B4-BE49-F238E27FC236}">
                <a16:creationId xmlns:a16="http://schemas.microsoft.com/office/drawing/2014/main" id="{7586665A-47B3-4AEE-BC94-15D89FF706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65099" y="486184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6354B0-D376-E245-2979-7074A770F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2942" y="312013"/>
            <a:ext cx="4141819" cy="63976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ea typeface="Calibri Light"/>
                <a:cs typeface="Calibri Light"/>
              </a:rPr>
              <a:t>Agenda</a:t>
            </a:r>
            <a:endParaRPr lang="en-US" b="1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4EBF8E8-7FA3-D892-8299-E6D400757A5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" b="3"/>
          <a:stretch/>
        </p:blipFill>
        <p:spPr>
          <a:xfrm>
            <a:off x="581526" y="486742"/>
            <a:ext cx="1877747" cy="1877747"/>
          </a:xfrm>
          <a:custGeom>
            <a:avLst/>
            <a:gdLst/>
            <a:ahLst/>
            <a:cxnLst/>
            <a:rect l="l" t="t" r="r" b="b"/>
            <a:pathLst>
              <a:path w="2683042" h="2683042">
                <a:moveTo>
                  <a:pt x="102278" y="0"/>
                </a:moveTo>
                <a:lnTo>
                  <a:pt x="2580764" y="0"/>
                </a:lnTo>
                <a:cubicBezTo>
                  <a:pt x="2637251" y="0"/>
                  <a:pt x="2683042" y="45791"/>
                  <a:pt x="2683042" y="102278"/>
                </a:cubicBezTo>
                <a:lnTo>
                  <a:pt x="2683042" y="2580764"/>
                </a:lnTo>
                <a:cubicBezTo>
                  <a:pt x="2683042" y="2637251"/>
                  <a:pt x="2637251" y="2683042"/>
                  <a:pt x="2580764" y="2683042"/>
                </a:cubicBezTo>
                <a:lnTo>
                  <a:pt x="102278" y="2683042"/>
                </a:lnTo>
                <a:cubicBezTo>
                  <a:pt x="45791" y="2683042"/>
                  <a:pt x="0" y="2637251"/>
                  <a:pt x="0" y="2580764"/>
                </a:cubicBezTo>
                <a:lnTo>
                  <a:pt x="0" y="102278"/>
                </a:lnTo>
                <a:cubicBezTo>
                  <a:pt x="0" y="45791"/>
                  <a:pt x="45791" y="0"/>
                  <a:pt x="102278" y="0"/>
                </a:cubicBezTo>
                <a:close/>
              </a:path>
            </a:pathLst>
          </a:custGeom>
        </p:spPr>
      </p:pic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2D1FCEE-B2EC-B814-5267-FC406C9C391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" b="3"/>
          <a:stretch/>
        </p:blipFill>
        <p:spPr>
          <a:xfrm>
            <a:off x="581526" y="3486449"/>
            <a:ext cx="1877747" cy="1866861"/>
          </a:xfrm>
          <a:custGeom>
            <a:avLst/>
            <a:gdLst/>
            <a:ahLst/>
            <a:cxnLst/>
            <a:rect l="l" t="t" r="r" b="b"/>
            <a:pathLst>
              <a:path w="2683042" h="2683042">
                <a:moveTo>
                  <a:pt x="102278" y="0"/>
                </a:moveTo>
                <a:lnTo>
                  <a:pt x="2580764" y="0"/>
                </a:lnTo>
                <a:cubicBezTo>
                  <a:pt x="2637251" y="0"/>
                  <a:pt x="2683042" y="45791"/>
                  <a:pt x="2683042" y="102278"/>
                </a:cubicBezTo>
                <a:lnTo>
                  <a:pt x="2683042" y="2580764"/>
                </a:lnTo>
                <a:cubicBezTo>
                  <a:pt x="2683042" y="2637251"/>
                  <a:pt x="2637251" y="2683042"/>
                  <a:pt x="2580764" y="2683042"/>
                </a:cubicBezTo>
                <a:lnTo>
                  <a:pt x="102278" y="2683042"/>
                </a:lnTo>
                <a:cubicBezTo>
                  <a:pt x="45791" y="2683042"/>
                  <a:pt x="0" y="2637251"/>
                  <a:pt x="0" y="2580764"/>
                </a:cubicBezTo>
                <a:lnTo>
                  <a:pt x="0" y="102278"/>
                </a:lnTo>
                <a:cubicBezTo>
                  <a:pt x="0" y="45791"/>
                  <a:pt x="45791" y="0"/>
                  <a:pt x="102278" y="0"/>
                </a:cubicBezTo>
                <a:close/>
              </a:path>
            </a:pathLst>
          </a:custGeom>
        </p:spPr>
      </p:pic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8B3CDA18-E4AE-9F59-0FD5-1C4DF497E2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2942" y="1012046"/>
            <a:ext cx="8735590" cy="571956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2200" dirty="0">
                <a:ea typeface="Calibri"/>
                <a:cs typeface="Calibri"/>
              </a:rPr>
              <a:t>6:30 pm Welcome – Melanie Stickle</a:t>
            </a:r>
            <a:endParaRPr lang="en-US" sz="2200">
              <a:cs typeface="Calibri"/>
            </a:endParaRPr>
          </a:p>
          <a:p>
            <a:pPr marL="0" indent="0">
              <a:buNone/>
            </a:pPr>
            <a:r>
              <a:rPr lang="en-US" sz="2200" dirty="0">
                <a:ea typeface="Calibri"/>
                <a:cs typeface="Calibri"/>
              </a:rPr>
              <a:t>6:35 pm Review and Approve agenda</a:t>
            </a:r>
          </a:p>
          <a:p>
            <a:pPr marL="0" indent="0">
              <a:buNone/>
            </a:pPr>
            <a:r>
              <a:rPr lang="en-US" sz="2200" dirty="0">
                <a:ea typeface="Calibri"/>
                <a:cs typeface="Calibri"/>
              </a:rPr>
              <a:t>6:37 pm Review and Approve 2023 minutes</a:t>
            </a:r>
          </a:p>
          <a:p>
            <a:pPr marL="0" indent="0">
              <a:buNone/>
            </a:pPr>
            <a:r>
              <a:rPr lang="en-US" sz="2200" dirty="0">
                <a:ea typeface="Calibri"/>
                <a:cs typeface="Calibri"/>
              </a:rPr>
              <a:t>6:40 pm New Business</a:t>
            </a:r>
          </a:p>
          <a:p>
            <a:pPr lvl="1"/>
            <a:r>
              <a:rPr lang="en-US" sz="1800" dirty="0">
                <a:ea typeface="Calibri"/>
                <a:cs typeface="Calibri"/>
              </a:rPr>
              <a:t>Officer Elections – CWRPAB Nominating Committee</a:t>
            </a:r>
          </a:p>
          <a:p>
            <a:pPr marL="0" indent="0">
              <a:buNone/>
            </a:pPr>
            <a:r>
              <a:rPr lang="en-US" sz="2200" dirty="0">
                <a:ea typeface="Calibri"/>
                <a:cs typeface="Calibri"/>
              </a:rPr>
              <a:t>7:10 pm Ex-Officio reports</a:t>
            </a:r>
          </a:p>
          <a:p>
            <a:pPr lvl="1"/>
            <a:r>
              <a:rPr lang="en-US" sz="1800" dirty="0">
                <a:ea typeface="Calibri"/>
                <a:cs typeface="Calibri"/>
              </a:rPr>
              <a:t>Commission on Aging – Kendell Matthews</a:t>
            </a:r>
          </a:p>
          <a:p>
            <a:pPr lvl="1"/>
            <a:r>
              <a:rPr lang="en-US" sz="1800" dirty="0">
                <a:ea typeface="Calibri"/>
                <a:cs typeface="Calibri"/>
              </a:rPr>
              <a:t>Commission on People with Disabilities – Tonya Gilchrist</a:t>
            </a:r>
          </a:p>
          <a:p>
            <a:pPr lvl="1"/>
            <a:r>
              <a:rPr lang="en-US" sz="1800" dirty="0">
                <a:ea typeface="Calibri"/>
                <a:cs typeface="Calibri"/>
              </a:rPr>
              <a:t>Community Action Board – Myriam Paul</a:t>
            </a:r>
          </a:p>
          <a:p>
            <a:pPr lvl="1"/>
            <a:r>
              <a:rPr lang="en-US" sz="1800" dirty="0">
                <a:ea typeface="Calibri"/>
                <a:cs typeface="Calibri"/>
              </a:rPr>
              <a:t>Community Use of Public Facilities – Derek Ross</a:t>
            </a:r>
          </a:p>
          <a:p>
            <a:pPr lvl="1"/>
            <a:r>
              <a:rPr lang="en-US" sz="1800" dirty="0">
                <a:ea typeface="Calibri"/>
                <a:cs typeface="Calibri"/>
              </a:rPr>
              <a:t>Montgomery County Public Schools - Greg Kellner</a:t>
            </a:r>
          </a:p>
          <a:p>
            <a:pPr marL="0" indent="0">
              <a:buNone/>
            </a:pPr>
            <a:r>
              <a:rPr lang="en-US" sz="2200" dirty="0">
                <a:ea typeface="Calibri"/>
                <a:cs typeface="Calibri"/>
              </a:rPr>
              <a:t>7:40 pm Administrative Items – Jason </a:t>
            </a:r>
            <a:r>
              <a:rPr lang="en-US" sz="2200" dirty="0" err="1">
                <a:ea typeface="Calibri"/>
                <a:cs typeface="Calibri"/>
              </a:rPr>
              <a:t>Fasteau</a:t>
            </a:r>
            <a:endParaRPr lang="en-US" sz="2200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sz="2200" dirty="0">
                <a:ea typeface="Calibri"/>
                <a:cs typeface="Calibri"/>
              </a:rPr>
              <a:t>7:55 pm Action Items</a:t>
            </a:r>
          </a:p>
          <a:p>
            <a:pPr lvl="1"/>
            <a:r>
              <a:rPr lang="en-US" sz="1800" dirty="0">
                <a:ea typeface="Calibri"/>
                <a:cs typeface="Calibri"/>
              </a:rPr>
              <a:t>SSRAC Ribbon Cutting – Saturday, February 24, 2024, 10:00 am</a:t>
            </a:r>
          </a:p>
          <a:p>
            <a:pPr marL="0" indent="0">
              <a:buNone/>
            </a:pPr>
            <a:r>
              <a:rPr lang="en-US" sz="2200" dirty="0">
                <a:ea typeface="Calibri"/>
                <a:cs typeface="Calibri"/>
              </a:rPr>
              <a:t>8:00 pm Adjourn</a:t>
            </a:r>
          </a:p>
          <a:p>
            <a:endParaRPr lang="en-US" sz="11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60848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352BEC0E-22F8-46D0-9632-375DB541B0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6354B0-D376-E245-2979-7074A770F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9184"/>
            <a:ext cx="5316148" cy="1783080"/>
          </a:xfrm>
        </p:spPr>
        <p:txBody>
          <a:bodyPr anchor="b">
            <a:normAutofit/>
          </a:bodyPr>
          <a:lstStyle/>
          <a:p>
            <a:r>
              <a:rPr lang="en-US" sz="5400" b="1" dirty="0">
                <a:ea typeface="Calibri Light"/>
                <a:cs typeface="Calibri Light"/>
              </a:rPr>
              <a:t>Role of Chair and Vice Chair</a:t>
            </a:r>
          </a:p>
        </p:txBody>
      </p:sp>
      <p:sp>
        <p:nvSpPr>
          <p:cNvPr id="16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952" y="239572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8B3CDA18-E4AE-9F59-0FD5-1C4DF497E2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706624"/>
            <a:ext cx="7525947" cy="382132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600" dirty="0">
                <a:ea typeface="+mn-lt"/>
                <a:cs typeface="+mn-lt"/>
              </a:rPr>
              <a:t>Conducts and presides over meetings; ensures that the committee complies with Roberts Rules of Order </a:t>
            </a:r>
            <a:br>
              <a:rPr lang="en-US" sz="2600" dirty="0">
                <a:ea typeface="+mn-lt"/>
                <a:cs typeface="+mn-lt"/>
              </a:rPr>
            </a:br>
            <a:endParaRPr lang="en-US" sz="2600" dirty="0">
              <a:ea typeface="+mn-lt"/>
              <a:cs typeface="+mn-lt"/>
            </a:endParaRPr>
          </a:p>
          <a:p>
            <a:r>
              <a:rPr lang="en-US" sz="2600" dirty="0">
                <a:ea typeface="+mn-lt"/>
                <a:cs typeface="+mn-lt"/>
              </a:rPr>
              <a:t>Sets meeting times and locations</a:t>
            </a:r>
            <a:br>
              <a:rPr lang="en-US" sz="2600" dirty="0">
                <a:ea typeface="+mn-lt"/>
                <a:cs typeface="+mn-lt"/>
              </a:rPr>
            </a:br>
            <a:endParaRPr lang="en-US" sz="2600" dirty="0">
              <a:ea typeface="+mn-lt"/>
              <a:cs typeface="+mn-lt"/>
            </a:endParaRPr>
          </a:p>
          <a:p>
            <a:r>
              <a:rPr lang="en-US" sz="2600" dirty="0">
                <a:ea typeface="+mn-lt"/>
                <a:cs typeface="+mn-lt"/>
              </a:rPr>
              <a:t>Sets agenda in cooperation with members</a:t>
            </a:r>
            <a:br>
              <a:rPr lang="en-US" sz="2600" dirty="0">
                <a:ea typeface="+mn-lt"/>
                <a:cs typeface="+mn-lt"/>
              </a:rPr>
            </a:br>
            <a:endParaRPr lang="en-US" sz="2600" dirty="0">
              <a:solidFill>
                <a:schemeClr val="dk1"/>
              </a:solidFill>
              <a:ea typeface="Calibri"/>
              <a:cs typeface="Calibri"/>
            </a:endParaRPr>
          </a:p>
          <a:p>
            <a:r>
              <a:rPr lang="en" sz="2400" dirty="0">
                <a:solidFill>
                  <a:schemeClr val="dk1"/>
                </a:solidFill>
                <a:ea typeface="Calibri"/>
                <a:cs typeface="Calibri"/>
              </a:rPr>
              <a:t>The Executive Committee requires 3 additional members to serve </a:t>
            </a:r>
            <a:endParaRPr lang="en-US" sz="2600">
              <a:solidFill>
                <a:schemeClr val="dk1"/>
              </a:solidFill>
              <a:ea typeface="Calibri"/>
              <a:cs typeface="Calibri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4EBF8E8-7FA3-D892-8299-E6D400757A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5963" y="329183"/>
            <a:ext cx="3429969" cy="3429969"/>
          </a:xfrm>
          <a:prstGeom prst="rect">
            <a:avLst/>
          </a:prstGeom>
        </p:spPr>
      </p:pic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2D1FCEE-B2EC-B814-5267-FC406C9C39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73668" y="4079193"/>
            <a:ext cx="2176272" cy="2176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5400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352BEC0E-22F8-46D0-9632-375DB541B0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6354B0-D376-E245-2979-7074A770F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9184"/>
            <a:ext cx="5566519" cy="1783080"/>
          </a:xfrm>
        </p:spPr>
        <p:txBody>
          <a:bodyPr anchor="b">
            <a:normAutofit/>
          </a:bodyPr>
          <a:lstStyle/>
          <a:p>
            <a:r>
              <a:rPr lang="en-US" sz="5400" b="1" dirty="0">
                <a:ea typeface="Calibri Light"/>
                <a:cs typeface="Calibri Light"/>
              </a:rPr>
              <a:t>Election of Officers</a:t>
            </a:r>
          </a:p>
        </p:txBody>
      </p:sp>
      <p:sp>
        <p:nvSpPr>
          <p:cNvPr id="16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952" y="239572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8B3CDA18-E4AE-9F59-0FD5-1C4DF497E2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706624"/>
            <a:ext cx="7210261" cy="348386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04495">
              <a:lnSpc>
                <a:spcPct val="114999"/>
              </a:lnSpc>
              <a:spcBef>
                <a:spcPts val="0"/>
              </a:spcBef>
              <a:buFont typeface="Calibri,Sans-Serif" panose="020B0604020202020204" pitchFamily="34" charset="0"/>
              <a:buChar char="●"/>
            </a:pPr>
            <a:r>
              <a:rPr lang="en" sz="2500" dirty="0">
                <a:solidFill>
                  <a:schemeClr val="dk1"/>
                </a:solidFill>
                <a:ea typeface="+mn-lt"/>
                <a:cs typeface="+mn-lt"/>
              </a:rPr>
              <a:t>Call for final nominations (Chair, Vice Chair, Executive Committee, Secretary)</a:t>
            </a:r>
          </a:p>
          <a:p>
            <a:pPr marL="914400" lvl="1">
              <a:lnSpc>
                <a:spcPct val="114999"/>
              </a:lnSpc>
              <a:spcBef>
                <a:spcPts val="0"/>
              </a:spcBef>
              <a:buFont typeface="Courier New" panose="020B0604020202020204" pitchFamily="34" charset="0"/>
              <a:buChar char="o"/>
            </a:pPr>
            <a:r>
              <a:rPr lang="en" sz="2200" dirty="0">
                <a:solidFill>
                  <a:schemeClr val="dk1"/>
                </a:solidFill>
                <a:ea typeface="+mn-lt"/>
                <a:cs typeface="+mn-lt"/>
              </a:rPr>
              <a:t>Members can nominate themselves</a:t>
            </a:r>
            <a:br>
              <a:rPr lang="en" sz="1700" dirty="0">
                <a:ea typeface="+mn-lt"/>
                <a:cs typeface="+mn-lt"/>
              </a:rPr>
            </a:br>
            <a:endParaRPr lang="en-US" sz="1700">
              <a:solidFill>
                <a:schemeClr val="dk1"/>
              </a:solidFill>
              <a:ea typeface="+mn-lt"/>
              <a:cs typeface="+mn-lt"/>
            </a:endParaRPr>
          </a:p>
          <a:p>
            <a:pPr marL="457200" indent="-404495">
              <a:lnSpc>
                <a:spcPct val="114999"/>
              </a:lnSpc>
              <a:spcBef>
                <a:spcPts val="0"/>
              </a:spcBef>
              <a:buFont typeface="Calibri,Sans-Serif" panose="020B0604020202020204" pitchFamily="34" charset="0"/>
              <a:buChar char="●"/>
            </a:pPr>
            <a:r>
              <a:rPr lang="en" sz="2500" dirty="0">
                <a:ea typeface="+mn-lt"/>
                <a:cs typeface="+mn-lt"/>
              </a:rPr>
              <a:t>1-minute remarks from each candidate</a:t>
            </a:r>
            <a:br>
              <a:rPr lang="en" sz="2500" dirty="0">
                <a:solidFill>
                  <a:schemeClr val="dk1"/>
                </a:solidFill>
                <a:ea typeface="+mn-lt"/>
                <a:cs typeface="+mn-lt"/>
              </a:rPr>
            </a:br>
            <a:endParaRPr lang="en-US" sz="2500">
              <a:solidFill>
                <a:srgbClr val="808080"/>
              </a:solidFill>
              <a:ea typeface="+mn-lt"/>
              <a:cs typeface="+mn-lt"/>
            </a:endParaRPr>
          </a:p>
          <a:p>
            <a:pPr marL="457200" indent="-404495">
              <a:lnSpc>
                <a:spcPct val="114999"/>
              </a:lnSpc>
              <a:spcBef>
                <a:spcPts val="0"/>
              </a:spcBef>
              <a:buFont typeface="Calibri,Sans-Serif" panose="020B0604020202020204" pitchFamily="34" charset="0"/>
              <a:buChar char="●"/>
            </a:pPr>
            <a:r>
              <a:rPr lang="en" sz="2500" dirty="0">
                <a:solidFill>
                  <a:schemeClr val="dk1"/>
                </a:solidFill>
                <a:ea typeface="+mn-lt"/>
                <a:cs typeface="+mn-lt"/>
              </a:rPr>
              <a:t>Voting for officers will be completed by secret ballot (write the name of the candidate)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5C9399F-55D4-28B5-87DE-5CE5754C81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7229" y="326571"/>
            <a:ext cx="4386942" cy="4386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296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6354B0-D376-E245-2979-7074A770F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FFFFFF"/>
                </a:solidFill>
                <a:ea typeface="Calibri Light"/>
                <a:cs typeface="Calibri Light"/>
              </a:rPr>
              <a:t>Ex-officio Reports</a:t>
            </a:r>
          </a:p>
        </p:txBody>
      </p:sp>
      <p:sp>
        <p:nvSpPr>
          <p:cNvPr id="25" name="Arc 24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Content Placeholder 10">
            <a:extLst>
              <a:ext uri="{FF2B5EF4-FFF2-40B4-BE49-F238E27FC236}">
                <a16:creationId xmlns:a16="http://schemas.microsoft.com/office/drawing/2014/main" id="{8B3CDA18-E4AE-9F59-0FD5-1C4DF497E2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0717" y="591344"/>
            <a:ext cx="7367983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endParaRPr lang="en-US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Commission on Aging – Kendell Matthews</a:t>
            </a:r>
            <a:br>
              <a:rPr lang="en-US" dirty="0">
                <a:ea typeface="+mn-lt"/>
                <a:cs typeface="+mn-lt"/>
              </a:rPr>
            </a:br>
            <a:endParaRPr lang="en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Commission on People with Disabilities – </a:t>
            </a:r>
            <a:br>
              <a:rPr lang="en-US" dirty="0">
                <a:ea typeface="+mn-lt"/>
                <a:cs typeface="+mn-lt"/>
              </a:rPr>
            </a:br>
            <a:r>
              <a:rPr lang="en-US" dirty="0">
                <a:ea typeface="+mn-lt"/>
                <a:cs typeface="+mn-lt"/>
              </a:rPr>
              <a:t>Tonya Gilchrist</a:t>
            </a:r>
            <a:br>
              <a:rPr lang="en-US" dirty="0">
                <a:ea typeface="+mn-lt"/>
                <a:cs typeface="+mn-lt"/>
              </a:rPr>
            </a:br>
            <a:endParaRPr lang="en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Community Action Board – Myriam Paul</a:t>
            </a:r>
            <a:br>
              <a:rPr lang="en-US" dirty="0">
                <a:ea typeface="+mn-lt"/>
                <a:cs typeface="+mn-lt"/>
              </a:rPr>
            </a:br>
            <a:endParaRPr lang="en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Community Use of Public Facilities – Derek Ross</a:t>
            </a:r>
            <a:br>
              <a:rPr lang="en-US" dirty="0">
                <a:ea typeface="+mn-lt"/>
                <a:cs typeface="+mn-lt"/>
              </a:rPr>
            </a:br>
            <a:endParaRPr lang="en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Montgomery County Public Schools - </a:t>
            </a:r>
            <a:br>
              <a:rPr lang="en-US" dirty="0">
                <a:ea typeface="+mn-lt"/>
                <a:cs typeface="+mn-lt"/>
              </a:rPr>
            </a:br>
            <a:r>
              <a:rPr lang="en-US" dirty="0">
                <a:ea typeface="+mn-lt"/>
                <a:cs typeface="+mn-lt"/>
              </a:rPr>
              <a:t>Greg Kellner</a:t>
            </a:r>
            <a:endParaRPr lang="en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08942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72D05657-94EE-4B2D-BC1B-A1D0650636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c 22">
            <a:extLst>
              <a:ext uri="{FF2B5EF4-FFF2-40B4-BE49-F238E27FC236}">
                <a16:creationId xmlns:a16="http://schemas.microsoft.com/office/drawing/2014/main" id="{7586665A-47B3-4AEE-BC94-15D89FF706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65099" y="486184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6354B0-D376-E245-2979-7074A770F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4542" y="486184"/>
            <a:ext cx="7363990" cy="1325563"/>
          </a:xfrm>
        </p:spPr>
        <p:txBody>
          <a:bodyPr>
            <a:normAutofit/>
          </a:bodyPr>
          <a:lstStyle/>
          <a:p>
            <a:r>
              <a:rPr lang="en-US" b="1">
                <a:ea typeface="Calibri Light"/>
                <a:cs typeface="Calibri Light"/>
              </a:rPr>
              <a:t>Administrative Items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4EBF8E8-7FA3-D892-8299-E6D400757A5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" b="3"/>
          <a:stretch/>
        </p:blipFill>
        <p:spPr>
          <a:xfrm>
            <a:off x="570640" y="562942"/>
            <a:ext cx="2476461" cy="2487347"/>
          </a:xfrm>
          <a:custGeom>
            <a:avLst/>
            <a:gdLst/>
            <a:ahLst/>
            <a:cxnLst/>
            <a:rect l="l" t="t" r="r" b="b"/>
            <a:pathLst>
              <a:path w="2683042" h="2683042">
                <a:moveTo>
                  <a:pt x="102278" y="0"/>
                </a:moveTo>
                <a:lnTo>
                  <a:pt x="2580764" y="0"/>
                </a:lnTo>
                <a:cubicBezTo>
                  <a:pt x="2637251" y="0"/>
                  <a:pt x="2683042" y="45791"/>
                  <a:pt x="2683042" y="102278"/>
                </a:cubicBezTo>
                <a:lnTo>
                  <a:pt x="2683042" y="2580764"/>
                </a:lnTo>
                <a:cubicBezTo>
                  <a:pt x="2683042" y="2637251"/>
                  <a:pt x="2637251" y="2683042"/>
                  <a:pt x="2580764" y="2683042"/>
                </a:cubicBezTo>
                <a:lnTo>
                  <a:pt x="102278" y="2683042"/>
                </a:lnTo>
                <a:cubicBezTo>
                  <a:pt x="45791" y="2683042"/>
                  <a:pt x="0" y="2637251"/>
                  <a:pt x="0" y="2580764"/>
                </a:cubicBezTo>
                <a:lnTo>
                  <a:pt x="0" y="102278"/>
                </a:lnTo>
                <a:cubicBezTo>
                  <a:pt x="0" y="45791"/>
                  <a:pt x="45791" y="0"/>
                  <a:pt x="102278" y="0"/>
                </a:cubicBezTo>
                <a:close/>
              </a:path>
            </a:pathLst>
          </a:custGeom>
        </p:spPr>
      </p:pic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2D1FCEE-B2EC-B814-5267-FC406C9C391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" b="3"/>
          <a:stretch/>
        </p:blipFill>
        <p:spPr>
          <a:xfrm>
            <a:off x="581526" y="3486449"/>
            <a:ext cx="2465576" cy="2476461"/>
          </a:xfrm>
          <a:custGeom>
            <a:avLst/>
            <a:gdLst/>
            <a:ahLst/>
            <a:cxnLst/>
            <a:rect l="l" t="t" r="r" b="b"/>
            <a:pathLst>
              <a:path w="2683042" h="2683042">
                <a:moveTo>
                  <a:pt x="102278" y="0"/>
                </a:moveTo>
                <a:lnTo>
                  <a:pt x="2580764" y="0"/>
                </a:lnTo>
                <a:cubicBezTo>
                  <a:pt x="2637251" y="0"/>
                  <a:pt x="2683042" y="45791"/>
                  <a:pt x="2683042" y="102278"/>
                </a:cubicBezTo>
                <a:lnTo>
                  <a:pt x="2683042" y="2580764"/>
                </a:lnTo>
                <a:cubicBezTo>
                  <a:pt x="2683042" y="2637251"/>
                  <a:pt x="2637251" y="2683042"/>
                  <a:pt x="2580764" y="2683042"/>
                </a:cubicBezTo>
                <a:lnTo>
                  <a:pt x="102278" y="2683042"/>
                </a:lnTo>
                <a:cubicBezTo>
                  <a:pt x="45791" y="2683042"/>
                  <a:pt x="0" y="2637251"/>
                  <a:pt x="0" y="2580764"/>
                </a:cubicBezTo>
                <a:lnTo>
                  <a:pt x="0" y="102278"/>
                </a:lnTo>
                <a:cubicBezTo>
                  <a:pt x="0" y="45791"/>
                  <a:pt x="45791" y="0"/>
                  <a:pt x="102278" y="0"/>
                </a:cubicBezTo>
                <a:close/>
              </a:path>
            </a:pathLst>
          </a:custGeom>
        </p:spPr>
      </p:pic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8B3CDA18-E4AE-9F59-0FD5-1C4DF497E2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84542" y="1946684"/>
            <a:ext cx="736399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52705" indent="0">
              <a:spcBef>
                <a:spcPts val="0"/>
              </a:spcBef>
              <a:spcAft>
                <a:spcPts val="600"/>
              </a:spcAft>
              <a:buNone/>
            </a:pPr>
            <a:endParaRPr lang="en" dirty="0">
              <a:ea typeface="+mn-lt"/>
              <a:cs typeface="+mn-lt"/>
            </a:endParaRPr>
          </a:p>
          <a:p>
            <a:pPr marL="52705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" dirty="0">
                <a:ea typeface="+mn-lt"/>
                <a:cs typeface="+mn-lt"/>
              </a:rPr>
              <a:t>• Role of Staff Liaisons </a:t>
            </a:r>
            <a:br>
              <a:rPr lang="en" dirty="0">
                <a:ea typeface="+mn-lt"/>
                <a:cs typeface="+mn-lt"/>
              </a:rPr>
            </a:br>
            <a:endParaRPr lang="en" dirty="0">
              <a:ea typeface="+mn-lt"/>
              <a:cs typeface="+mn-lt"/>
            </a:endParaRPr>
          </a:p>
          <a:p>
            <a:pPr marL="52705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" dirty="0">
                <a:ea typeface="+mn-lt"/>
                <a:cs typeface="+mn-lt"/>
              </a:rPr>
              <a:t>• Attendance Policy </a:t>
            </a:r>
            <a:br>
              <a:rPr lang="en" dirty="0">
                <a:ea typeface="+mn-lt"/>
                <a:cs typeface="+mn-lt"/>
              </a:rPr>
            </a:br>
            <a:endParaRPr lang="en" dirty="0">
              <a:ea typeface="+mn-lt"/>
              <a:cs typeface="+mn-lt"/>
            </a:endParaRPr>
          </a:p>
          <a:p>
            <a:pPr marL="52705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" dirty="0">
                <a:ea typeface="+mn-lt"/>
                <a:cs typeface="+mn-lt"/>
              </a:rPr>
              <a:t>• Online Trainings </a:t>
            </a:r>
            <a:br>
              <a:rPr lang="en" dirty="0">
                <a:ea typeface="+mn-lt"/>
                <a:cs typeface="+mn-lt"/>
              </a:rPr>
            </a:br>
            <a:endParaRPr lang="en">
              <a:ea typeface="+mn-lt"/>
              <a:cs typeface="+mn-lt"/>
            </a:endParaRPr>
          </a:p>
          <a:p>
            <a:pPr marL="52705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" dirty="0">
                <a:ea typeface="+mn-lt"/>
                <a:cs typeface="+mn-lt"/>
              </a:rPr>
              <a:t>• Volunteer Forms</a:t>
            </a:r>
            <a:endParaRPr lang="en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85894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2CB962CF-61A3-4EF9-94F6-7C59B03295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6354B0-D376-E245-2979-7074A770F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29765"/>
            <a:ext cx="6797405" cy="617262"/>
          </a:xfrm>
        </p:spPr>
        <p:txBody>
          <a:bodyPr>
            <a:normAutofit fontScale="90000"/>
          </a:bodyPr>
          <a:lstStyle/>
          <a:p>
            <a:r>
              <a:rPr lang="en-US" sz="4000" b="1">
                <a:ea typeface="Calibri Light"/>
                <a:cs typeface="Calibri Light"/>
              </a:rPr>
              <a:t>Role of Staff Liaisons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8B3CDA18-E4AE-9F59-0FD5-1C4DF497E2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2" y="899102"/>
            <a:ext cx="9562374" cy="564615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95605" indent="-342900">
              <a:spcBef>
                <a:spcPts val="0"/>
              </a:spcBef>
              <a:spcAft>
                <a:spcPts val="600"/>
              </a:spcAft>
            </a:pPr>
            <a:r>
              <a:rPr lang="en" sz="2000" dirty="0">
                <a:ea typeface="+mn-lt"/>
                <a:cs typeface="+mn-lt"/>
              </a:rPr>
              <a:t>Ensures that the committee acts within the authority of its enabling documentation. </a:t>
            </a:r>
            <a:br>
              <a:rPr lang="en" sz="2000" dirty="0">
                <a:ea typeface="+mn-lt"/>
                <a:cs typeface="+mn-lt"/>
              </a:rPr>
            </a:br>
            <a:endParaRPr lang="en" sz="2000" dirty="0">
              <a:ea typeface="+mn-lt"/>
              <a:cs typeface="+mn-lt"/>
            </a:endParaRPr>
          </a:p>
          <a:p>
            <a:pPr marL="395605" indent="-342900">
              <a:spcBef>
                <a:spcPts val="0"/>
              </a:spcBef>
              <a:spcAft>
                <a:spcPts val="600"/>
              </a:spcAft>
            </a:pPr>
            <a:r>
              <a:rPr lang="en" sz="2000" dirty="0">
                <a:ea typeface="+mn-lt"/>
                <a:cs typeface="+mn-lt"/>
              </a:rPr>
              <a:t>Is the link between the BCC and both the affiliated County department and the County Executive’s Office. </a:t>
            </a:r>
            <a:br>
              <a:rPr lang="en" sz="2000" dirty="0">
                <a:ea typeface="+mn-lt"/>
                <a:cs typeface="+mn-lt"/>
              </a:rPr>
            </a:br>
            <a:endParaRPr lang="en" sz="2000" dirty="0">
              <a:ea typeface="+mn-lt"/>
              <a:cs typeface="+mn-lt"/>
            </a:endParaRPr>
          </a:p>
          <a:p>
            <a:pPr marL="395605" indent="-342900">
              <a:spcBef>
                <a:spcPts val="0"/>
              </a:spcBef>
              <a:spcAft>
                <a:spcPts val="600"/>
              </a:spcAft>
            </a:pPr>
            <a:r>
              <a:rPr lang="en" sz="2000" dirty="0">
                <a:ea typeface="+mn-lt"/>
                <a:cs typeface="+mn-lt"/>
              </a:rPr>
              <a:t>Has access to County facilities and is responsible for reserving meeting rooms. </a:t>
            </a:r>
            <a:br>
              <a:rPr lang="en" sz="2000" dirty="0">
                <a:ea typeface="+mn-lt"/>
                <a:cs typeface="+mn-lt"/>
              </a:rPr>
            </a:br>
            <a:endParaRPr lang="en" sz="2000" dirty="0">
              <a:ea typeface="+mn-lt"/>
              <a:cs typeface="+mn-lt"/>
            </a:endParaRPr>
          </a:p>
          <a:p>
            <a:pPr marL="395605" indent="-342900">
              <a:spcBef>
                <a:spcPts val="0"/>
              </a:spcBef>
              <a:spcAft>
                <a:spcPts val="600"/>
              </a:spcAft>
            </a:pPr>
            <a:r>
              <a:rPr lang="en" sz="2000" dirty="0">
                <a:ea typeface="+mn-lt"/>
                <a:cs typeface="+mn-lt"/>
              </a:rPr>
              <a:t>Responsible for transmitting all formal correspondence, formal reports, agendas and minutes. </a:t>
            </a:r>
            <a:br>
              <a:rPr lang="en" sz="2000" dirty="0">
                <a:ea typeface="+mn-lt"/>
                <a:cs typeface="+mn-lt"/>
              </a:rPr>
            </a:br>
            <a:endParaRPr lang="en" sz="2000" dirty="0">
              <a:ea typeface="+mn-lt"/>
              <a:cs typeface="+mn-lt"/>
            </a:endParaRPr>
          </a:p>
          <a:p>
            <a:pPr marL="395605" indent="-342900">
              <a:spcBef>
                <a:spcPts val="0"/>
              </a:spcBef>
              <a:spcAft>
                <a:spcPts val="600"/>
              </a:spcAft>
            </a:pPr>
            <a:r>
              <a:rPr lang="en" sz="2000" dirty="0">
                <a:ea typeface="+mn-lt"/>
                <a:cs typeface="+mn-lt"/>
              </a:rPr>
              <a:t>Ensuring the confidentiality of the BCC member recruitment and appointment process. </a:t>
            </a:r>
            <a:br>
              <a:rPr lang="en" sz="2000" dirty="0">
                <a:ea typeface="+mn-lt"/>
                <a:cs typeface="+mn-lt"/>
              </a:rPr>
            </a:br>
            <a:endParaRPr lang="en" sz="2000" dirty="0">
              <a:ea typeface="+mn-lt"/>
              <a:cs typeface="+mn-lt"/>
            </a:endParaRPr>
          </a:p>
          <a:p>
            <a:pPr marL="395605" indent="-342900">
              <a:spcBef>
                <a:spcPts val="0"/>
              </a:spcBef>
              <a:spcAft>
                <a:spcPts val="600"/>
              </a:spcAft>
            </a:pPr>
            <a:r>
              <a:rPr lang="en" sz="2000" dirty="0">
                <a:ea typeface="+mn-lt"/>
                <a:cs typeface="+mn-lt"/>
              </a:rPr>
              <a:t>Ensures that the BCC complies with various federal, state and County laws, OMA, County Ethics Law, other BCC requirements. </a:t>
            </a:r>
            <a:br>
              <a:rPr lang="en" sz="2000" dirty="0">
                <a:ea typeface="+mn-lt"/>
                <a:cs typeface="+mn-lt"/>
              </a:rPr>
            </a:br>
            <a:endParaRPr lang="en" sz="2000" dirty="0">
              <a:ea typeface="+mn-lt"/>
              <a:cs typeface="+mn-lt"/>
            </a:endParaRPr>
          </a:p>
          <a:p>
            <a:pPr marL="395605" indent="-342900">
              <a:spcBef>
                <a:spcPts val="0"/>
              </a:spcBef>
              <a:spcAft>
                <a:spcPts val="600"/>
              </a:spcAft>
            </a:pPr>
            <a:r>
              <a:rPr lang="en" sz="2000" dirty="0">
                <a:ea typeface="+mn-lt"/>
                <a:cs typeface="+mn-lt"/>
              </a:rPr>
              <a:t>Maintains BCC membership and attendance records.</a:t>
            </a:r>
            <a:endParaRPr lang="en" sz="2000" dirty="0">
              <a:cs typeface="Calibri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4EBF8E8-7FA3-D892-8299-E6D400757A5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" b="3"/>
          <a:stretch/>
        </p:blipFill>
        <p:spPr>
          <a:xfrm>
            <a:off x="9725701" y="769182"/>
            <a:ext cx="2046927" cy="2046927"/>
          </a:xfrm>
          <a:prstGeom prst="rect">
            <a:avLst/>
          </a:prstGeom>
        </p:spPr>
      </p:pic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2D1FCEE-B2EC-B814-5267-FC406C9C391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" b="3"/>
          <a:stretch/>
        </p:blipFill>
        <p:spPr>
          <a:xfrm>
            <a:off x="9872456" y="2960513"/>
            <a:ext cx="1747130" cy="1747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735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149FB5C3-7336-4FE0-A30C-CC0A3646D4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19A6B5CE-CB1D-48EE-8B43-E952235C83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E3F3EAA5-4E15-400B-BBA3-82B3F49A21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72BA2E40-BE9B-4C54-9CDD-40EE804CCE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0DA909B4-15FF-46A6-8A7F-7AEF977FE9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517897"/>
            <a:ext cx="11111729" cy="585796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6354B0-D376-E245-2979-7074A770F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7025" y="922644"/>
            <a:ext cx="5040285" cy="1169585"/>
          </a:xfrm>
        </p:spPr>
        <p:txBody>
          <a:bodyPr anchor="b">
            <a:normAutofit/>
          </a:bodyPr>
          <a:lstStyle/>
          <a:p>
            <a:r>
              <a:rPr lang="en-US" sz="4000" b="1">
                <a:ea typeface="Calibri Light"/>
                <a:cs typeface="Calibri Light"/>
              </a:rPr>
              <a:t>Attendance Policy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382A32C-5B0C-4B1C-A074-76C6DBCC9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55714" y="2263365"/>
            <a:ext cx="493776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8B3CDA18-E4AE-9F59-0FD5-1C4DF497E2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715" y="2290392"/>
            <a:ext cx="6520742" cy="297934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395605" indent="-342900">
              <a:spcBef>
                <a:spcPts val="0"/>
              </a:spcBef>
              <a:spcAft>
                <a:spcPts val="600"/>
              </a:spcAft>
            </a:pPr>
            <a:r>
              <a:rPr lang="en" sz="2200" dirty="0">
                <a:ea typeface="+mn-lt"/>
                <a:cs typeface="+mn-lt"/>
              </a:rPr>
              <a:t>A member of a committee who misses more scheduled meetings than the number of allowed absences, or who misses 3 consecutive scheduled meetings, is automatically removed. </a:t>
            </a:r>
          </a:p>
          <a:p>
            <a:pPr marL="395605" indent="-342900">
              <a:spcBef>
                <a:spcPts val="0"/>
              </a:spcBef>
              <a:spcAft>
                <a:spcPts val="600"/>
              </a:spcAft>
            </a:pPr>
            <a:endParaRPr lang="en" sz="2200" dirty="0">
              <a:ea typeface="+mn-lt"/>
              <a:cs typeface="+mn-lt"/>
            </a:endParaRPr>
          </a:p>
          <a:p>
            <a:pPr marL="395605" indent="-342900">
              <a:spcBef>
                <a:spcPts val="0"/>
              </a:spcBef>
              <a:spcAft>
                <a:spcPts val="600"/>
              </a:spcAft>
            </a:pPr>
            <a:r>
              <a:rPr lang="en" sz="2200" dirty="0">
                <a:ea typeface="+mn-lt"/>
                <a:cs typeface="+mn-lt"/>
              </a:rPr>
              <a:t>The committee plans to have between 9-12 in-person meetings/year meaning members are allowed 3 absences.</a:t>
            </a:r>
            <a:endParaRPr lang="en" sz="2200" dirty="0">
              <a:ea typeface="Calibri"/>
              <a:cs typeface="Calibri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4EBF8E8-7FA3-D892-8299-E6D400757A5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" b="3"/>
          <a:stretch/>
        </p:blipFill>
        <p:spPr>
          <a:xfrm>
            <a:off x="7850640" y="774285"/>
            <a:ext cx="2581173" cy="2581173"/>
          </a:xfrm>
          <a:prstGeom prst="rect">
            <a:avLst/>
          </a:prstGeom>
        </p:spPr>
      </p:pic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2D1FCEE-B2EC-B814-5267-FC406C9C391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" b="3"/>
          <a:stretch/>
        </p:blipFill>
        <p:spPr>
          <a:xfrm>
            <a:off x="7850640" y="3575074"/>
            <a:ext cx="2581173" cy="2581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999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3" name="Rectangle 52">
            <a:extLst>
              <a:ext uri="{FF2B5EF4-FFF2-40B4-BE49-F238E27FC236}">
                <a16:creationId xmlns:a16="http://schemas.microsoft.com/office/drawing/2014/main" id="{61293230-B0F6-45B1-96D1-13D18E2429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0A1E0707-4985-454B-ACE0-4855BB558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653438" cy="6858000"/>
          </a:xfrm>
          <a:custGeom>
            <a:avLst/>
            <a:gdLst>
              <a:gd name="connsiteX0" fmla="*/ 0 w 6096000"/>
              <a:gd name="connsiteY0" fmla="*/ 0 h 6858000"/>
              <a:gd name="connsiteX1" fmla="*/ 5567517 w 6096000"/>
              <a:gd name="connsiteY1" fmla="*/ 0 h 6858000"/>
              <a:gd name="connsiteX2" fmla="*/ 5566938 w 6096000"/>
              <a:gd name="connsiteY2" fmla="*/ 1705 h 6858000"/>
              <a:gd name="connsiteX3" fmla="*/ 5551594 w 6096000"/>
              <a:gd name="connsiteY3" fmla="*/ 17287 h 6858000"/>
              <a:gd name="connsiteX4" fmla="*/ 5545641 w 6096000"/>
              <a:gd name="connsiteY4" fmla="*/ 130336 h 6858000"/>
              <a:gd name="connsiteX5" fmla="*/ 5538289 w 6096000"/>
              <a:gd name="connsiteY5" fmla="*/ 187093 h 6858000"/>
              <a:gd name="connsiteX6" fmla="*/ 5545790 w 6096000"/>
              <a:gd name="connsiteY6" fmla="*/ 265704 h 6858000"/>
              <a:gd name="connsiteX7" fmla="*/ 5542313 w 6096000"/>
              <a:gd name="connsiteY7" fmla="*/ 354566 h 6858000"/>
              <a:gd name="connsiteX8" fmla="*/ 5524126 w 6096000"/>
              <a:gd name="connsiteY8" fmla="*/ 472000 h 6858000"/>
              <a:gd name="connsiteX9" fmla="*/ 5522170 w 6096000"/>
              <a:gd name="connsiteY9" fmla="*/ 473782 h 6858000"/>
              <a:gd name="connsiteX10" fmla="*/ 5521798 w 6096000"/>
              <a:gd name="connsiteY10" fmla="*/ 491380 h 6858000"/>
              <a:gd name="connsiteX11" fmla="*/ 5536419 w 6096000"/>
              <a:gd name="connsiteY11" fmla="*/ 531675 h 6858000"/>
              <a:gd name="connsiteX12" fmla="*/ 5533435 w 6096000"/>
              <a:gd name="connsiteY12" fmla="*/ 536015 h 6858000"/>
              <a:gd name="connsiteX13" fmla="*/ 5538088 w 6096000"/>
              <a:gd name="connsiteY13" fmla="*/ 572092 h 6858000"/>
              <a:gd name="connsiteX14" fmla="*/ 5536061 w 6096000"/>
              <a:gd name="connsiteY14" fmla="*/ 572511 h 6858000"/>
              <a:gd name="connsiteX15" fmla="*/ 5528218 w 6096000"/>
              <a:gd name="connsiteY15" fmla="*/ 582332 h 6858000"/>
              <a:gd name="connsiteX16" fmla="*/ 5518011 w 6096000"/>
              <a:gd name="connsiteY16" fmla="*/ 601285 h 6858000"/>
              <a:gd name="connsiteX17" fmla="*/ 5473174 w 6096000"/>
              <a:gd name="connsiteY17" fmla="*/ 681608 h 6858000"/>
              <a:gd name="connsiteX18" fmla="*/ 5472963 w 6096000"/>
              <a:gd name="connsiteY18" fmla="*/ 689151 h 6858000"/>
              <a:gd name="connsiteX19" fmla="*/ 5472485 w 6096000"/>
              <a:gd name="connsiteY19" fmla="*/ 689289 h 6858000"/>
              <a:gd name="connsiteX20" fmla="*/ 5471326 w 6096000"/>
              <a:gd name="connsiteY20" fmla="*/ 697222 h 6858000"/>
              <a:gd name="connsiteX21" fmla="*/ 5472164 w 6096000"/>
              <a:gd name="connsiteY21" fmla="*/ 717531 h 6858000"/>
              <a:gd name="connsiteX22" fmla="*/ 5468891 w 6096000"/>
              <a:gd name="connsiteY22" fmla="*/ 722494 h 6858000"/>
              <a:gd name="connsiteX23" fmla="*/ 5463081 w 6096000"/>
              <a:gd name="connsiteY23" fmla="*/ 724368 h 6858000"/>
              <a:gd name="connsiteX24" fmla="*/ 5446981 w 6096000"/>
              <a:gd name="connsiteY24" fmla="*/ 752692 h 6858000"/>
              <a:gd name="connsiteX25" fmla="*/ 5417190 w 6096000"/>
              <a:gd name="connsiteY25" fmla="*/ 816346 h 6858000"/>
              <a:gd name="connsiteX26" fmla="*/ 5388958 w 6096000"/>
              <a:gd name="connsiteY26" fmla="*/ 889417 h 6858000"/>
              <a:gd name="connsiteX27" fmla="*/ 5307044 w 6096000"/>
              <a:gd name="connsiteY27" fmla="*/ 1063288 h 6858000"/>
              <a:gd name="connsiteX28" fmla="*/ 5303837 w 6096000"/>
              <a:gd name="connsiteY28" fmla="*/ 1157176 h 6858000"/>
              <a:gd name="connsiteX29" fmla="*/ 5286494 w 6096000"/>
              <a:gd name="connsiteY29" fmla="*/ 1210776 h 6858000"/>
              <a:gd name="connsiteX30" fmla="*/ 5282463 w 6096000"/>
              <a:gd name="connsiteY30" fmla="*/ 1301993 h 6858000"/>
              <a:gd name="connsiteX31" fmla="*/ 5252235 w 6096000"/>
              <a:gd name="connsiteY31" fmla="*/ 1360879 h 6858000"/>
              <a:gd name="connsiteX32" fmla="*/ 5244497 w 6096000"/>
              <a:gd name="connsiteY32" fmla="*/ 1404045 h 6858000"/>
              <a:gd name="connsiteX33" fmla="*/ 5223823 w 6096000"/>
              <a:gd name="connsiteY33" fmla="*/ 1429568 h 6858000"/>
              <a:gd name="connsiteX34" fmla="*/ 5224851 w 6096000"/>
              <a:gd name="connsiteY34" fmla="*/ 1430305 h 6858000"/>
              <a:gd name="connsiteX35" fmla="*/ 5212394 w 6096000"/>
              <a:gd name="connsiteY35" fmla="*/ 1463304 h 6858000"/>
              <a:gd name="connsiteX36" fmla="*/ 5209958 w 6096000"/>
              <a:gd name="connsiteY36" fmla="*/ 1514846 h 6858000"/>
              <a:gd name="connsiteX37" fmla="*/ 5206417 w 6096000"/>
              <a:gd name="connsiteY37" fmla="*/ 1519731 h 6858000"/>
              <a:gd name="connsiteX38" fmla="*/ 5206640 w 6096000"/>
              <a:gd name="connsiteY38" fmla="*/ 1519929 h 6858000"/>
              <a:gd name="connsiteX39" fmla="*/ 5207632 w 6096000"/>
              <a:gd name="connsiteY39" fmla="*/ 1546022 h 6858000"/>
              <a:gd name="connsiteX40" fmla="*/ 5212030 w 6096000"/>
              <a:gd name="connsiteY40" fmla="*/ 1578752 h 6858000"/>
              <a:gd name="connsiteX41" fmla="*/ 5203533 w 6096000"/>
              <a:gd name="connsiteY41" fmla="*/ 1647555 h 6858000"/>
              <a:gd name="connsiteX42" fmla="*/ 5190877 w 6096000"/>
              <a:gd name="connsiteY42" fmla="*/ 1715685 h 6858000"/>
              <a:gd name="connsiteX43" fmla="*/ 5184235 w 6096000"/>
              <a:gd name="connsiteY43" fmla="*/ 1740358 h 6858000"/>
              <a:gd name="connsiteX44" fmla="*/ 5181475 w 6096000"/>
              <a:gd name="connsiteY44" fmla="*/ 1784314 h 6858000"/>
              <a:gd name="connsiteX45" fmla="*/ 5185845 w 6096000"/>
              <a:gd name="connsiteY45" fmla="*/ 1804434 h 6858000"/>
              <a:gd name="connsiteX46" fmla="*/ 5185068 w 6096000"/>
              <a:gd name="connsiteY46" fmla="*/ 1805316 h 6858000"/>
              <a:gd name="connsiteX47" fmla="*/ 5188593 w 6096000"/>
              <a:gd name="connsiteY47" fmla="*/ 1807109 h 6858000"/>
              <a:gd name="connsiteX48" fmla="*/ 5185920 w 6096000"/>
              <a:gd name="connsiteY48" fmla="*/ 1821003 h 6858000"/>
              <a:gd name="connsiteX49" fmla="*/ 5183543 w 6096000"/>
              <a:gd name="connsiteY49" fmla="*/ 1824832 h 6858000"/>
              <a:gd name="connsiteX50" fmla="*/ 5182235 w 6096000"/>
              <a:gd name="connsiteY50" fmla="*/ 1830429 h 6858000"/>
              <a:gd name="connsiteX51" fmla="*/ 5182525 w 6096000"/>
              <a:gd name="connsiteY51" fmla="*/ 1830569 h 6858000"/>
              <a:gd name="connsiteX52" fmla="*/ 5180663 w 6096000"/>
              <a:gd name="connsiteY52" fmla="*/ 1835810 h 6858000"/>
              <a:gd name="connsiteX53" fmla="*/ 5167452 w 6096000"/>
              <a:gd name="connsiteY53" fmla="*/ 1861483 h 6858000"/>
              <a:gd name="connsiteX54" fmla="*/ 5174266 w 6096000"/>
              <a:gd name="connsiteY54" fmla="*/ 1892417 h 6858000"/>
              <a:gd name="connsiteX55" fmla="*/ 5189262 w 6096000"/>
              <a:gd name="connsiteY55" fmla="*/ 1895114 h 6858000"/>
              <a:gd name="connsiteX56" fmla="*/ 5187100 w 6096000"/>
              <a:gd name="connsiteY56" fmla="*/ 1899379 h 6858000"/>
              <a:gd name="connsiteX57" fmla="*/ 5180471 w 6096000"/>
              <a:gd name="connsiteY57" fmla="*/ 1907867 h 6858000"/>
              <a:gd name="connsiteX58" fmla="*/ 5181361 w 6096000"/>
              <a:gd name="connsiteY58" fmla="*/ 1910265 h 6858000"/>
              <a:gd name="connsiteX59" fmla="*/ 5178268 w 6096000"/>
              <a:gd name="connsiteY59" fmla="*/ 1935584 h 6858000"/>
              <a:gd name="connsiteX60" fmla="*/ 5183619 w 6096000"/>
              <a:gd name="connsiteY60" fmla="*/ 1942021 h 6858000"/>
              <a:gd name="connsiteX61" fmla="*/ 5184480 w 6096000"/>
              <a:gd name="connsiteY61" fmla="*/ 1945112 h 6858000"/>
              <a:gd name="connsiteX62" fmla="*/ 5172776 w 6096000"/>
              <a:gd name="connsiteY62" fmla="*/ 1961162 h 6858000"/>
              <a:gd name="connsiteX63" fmla="*/ 5168513 w 6096000"/>
              <a:gd name="connsiteY63" fmla="*/ 1969445 h 6858000"/>
              <a:gd name="connsiteX64" fmla="*/ 5126597 w 6096000"/>
              <a:gd name="connsiteY64" fmla="*/ 2024270 h 6858000"/>
              <a:gd name="connsiteX65" fmla="*/ 5119528 w 6096000"/>
              <a:gd name="connsiteY65" fmla="*/ 2107942 h 6858000"/>
              <a:gd name="connsiteX66" fmla="*/ 5110356 w 6096000"/>
              <a:gd name="connsiteY66" fmla="*/ 2193455 h 6858000"/>
              <a:gd name="connsiteX67" fmla="*/ 5104992 w 6096000"/>
              <a:gd name="connsiteY67" fmla="*/ 2260088 h 6858000"/>
              <a:gd name="connsiteX68" fmla="*/ 5059439 w 6096000"/>
              <a:gd name="connsiteY68" fmla="*/ 2335735 h 6858000"/>
              <a:gd name="connsiteX69" fmla="*/ 5022061 w 6096000"/>
              <a:gd name="connsiteY69" fmla="*/ 2408995 h 6858000"/>
              <a:gd name="connsiteX70" fmla="*/ 5022253 w 6096000"/>
              <a:gd name="connsiteY70" fmla="*/ 2445869 h 6858000"/>
              <a:gd name="connsiteX71" fmla="*/ 5011426 w 6096000"/>
              <a:gd name="connsiteY71" fmla="*/ 2496499 h 6858000"/>
              <a:gd name="connsiteX72" fmla="*/ 4994224 w 6096000"/>
              <a:gd name="connsiteY72" fmla="*/ 2549900 h 6858000"/>
              <a:gd name="connsiteX73" fmla="*/ 4995245 w 6096000"/>
              <a:gd name="connsiteY73" fmla="*/ 2596456 h 6858000"/>
              <a:gd name="connsiteX74" fmla="*/ 4988570 w 6096000"/>
              <a:gd name="connsiteY74" fmla="*/ 2606088 h 6858000"/>
              <a:gd name="connsiteX75" fmla="*/ 4988371 w 6096000"/>
              <a:gd name="connsiteY75" fmla="*/ 2635351 h 6858000"/>
              <a:gd name="connsiteX76" fmla="*/ 4983212 w 6096000"/>
              <a:gd name="connsiteY76" fmla="*/ 2665666 h 6858000"/>
              <a:gd name="connsiteX77" fmla="*/ 4968234 w 6096000"/>
              <a:gd name="connsiteY77" fmla="*/ 2715895 h 6858000"/>
              <a:gd name="connsiteX78" fmla="*/ 4975888 w 6096000"/>
              <a:gd name="connsiteY78" fmla="*/ 2725052 h 6858000"/>
              <a:gd name="connsiteX79" fmla="*/ 4980195 w 6096000"/>
              <a:gd name="connsiteY79" fmla="*/ 2726489 h 6858000"/>
              <a:gd name="connsiteX80" fmla="*/ 4976218 w 6096000"/>
              <a:gd name="connsiteY80" fmla="*/ 2740278 h 6858000"/>
              <a:gd name="connsiteX81" fmla="*/ 4980571 w 6096000"/>
              <a:gd name="connsiteY81" fmla="*/ 2751112 h 6858000"/>
              <a:gd name="connsiteX82" fmla="*/ 4973893 w 6096000"/>
              <a:gd name="connsiteY82" fmla="*/ 2760208 h 6858000"/>
              <a:gd name="connsiteX83" fmla="*/ 4979005 w 6096000"/>
              <a:gd name="connsiteY83" fmla="*/ 2790136 h 6858000"/>
              <a:gd name="connsiteX84" fmla="*/ 4986137 w 6096000"/>
              <a:gd name="connsiteY84" fmla="*/ 2804183 h 6858000"/>
              <a:gd name="connsiteX85" fmla="*/ 4986175 w 6096000"/>
              <a:gd name="connsiteY85" fmla="*/ 2825860 h 6858000"/>
              <a:gd name="connsiteX86" fmla="*/ 4993936 w 6096000"/>
              <a:gd name="connsiteY86" fmla="*/ 2911749 h 6858000"/>
              <a:gd name="connsiteX87" fmla="*/ 4992563 w 6096000"/>
              <a:gd name="connsiteY87" fmla="*/ 2977278 h 6858000"/>
              <a:gd name="connsiteX88" fmla="*/ 4980516 w 6096000"/>
              <a:gd name="connsiteY88" fmla="*/ 2991092 h 6858000"/>
              <a:gd name="connsiteX89" fmla="*/ 4992801 w 6096000"/>
              <a:gd name="connsiteY89" fmla="*/ 3020247 h 6858000"/>
              <a:gd name="connsiteX90" fmla="*/ 5014805 w 6096000"/>
              <a:gd name="connsiteY90" fmla="*/ 3065434 h 6858000"/>
              <a:gd name="connsiteX91" fmla="*/ 5002733 w 6096000"/>
              <a:gd name="connsiteY91" fmla="*/ 3103777 h 6858000"/>
              <a:gd name="connsiteX92" fmla="*/ 5002941 w 6096000"/>
              <a:gd name="connsiteY92" fmla="*/ 3151828 h 6858000"/>
              <a:gd name="connsiteX93" fmla="*/ 5002883 w 6096000"/>
              <a:gd name="connsiteY93" fmla="*/ 3180546 h 6858000"/>
              <a:gd name="connsiteX94" fmla="*/ 5016711 w 6096000"/>
              <a:gd name="connsiteY94" fmla="*/ 3258677 h 6858000"/>
              <a:gd name="connsiteX95" fmla="*/ 5017918 w 6096000"/>
              <a:gd name="connsiteY95" fmla="*/ 3262610 h 6858000"/>
              <a:gd name="connsiteX96" fmla="*/ 5011672 w 6096000"/>
              <a:gd name="connsiteY96" fmla="*/ 3277179 h 6858000"/>
              <a:gd name="connsiteX97" fmla="*/ 5009344 w 6096000"/>
              <a:gd name="connsiteY97" fmla="*/ 3278130 h 6858000"/>
              <a:gd name="connsiteX98" fmla="*/ 5026770 w 6096000"/>
              <a:gd name="connsiteY98" fmla="*/ 3325671 h 6858000"/>
              <a:gd name="connsiteX99" fmla="*/ 5024571 w 6096000"/>
              <a:gd name="connsiteY99" fmla="*/ 3332072 h 6858000"/>
              <a:gd name="connsiteX100" fmla="*/ 5041705 w 6096000"/>
              <a:gd name="connsiteY100" fmla="*/ 3362948 h 6858000"/>
              <a:gd name="connsiteX101" fmla="*/ 5047477 w 6096000"/>
              <a:gd name="connsiteY101" fmla="*/ 3378959 h 6858000"/>
              <a:gd name="connsiteX102" fmla="*/ 5060758 w 6096000"/>
              <a:gd name="connsiteY102" fmla="*/ 3407057 h 6858000"/>
              <a:gd name="connsiteX103" fmla="*/ 5058968 w 6096000"/>
              <a:gd name="connsiteY103" fmla="*/ 3409825 h 6858000"/>
              <a:gd name="connsiteX104" fmla="*/ 5062667 w 6096000"/>
              <a:gd name="connsiteY104" fmla="*/ 3415218 h 6858000"/>
              <a:gd name="connsiteX105" fmla="*/ 5060928 w 6096000"/>
              <a:gd name="connsiteY105" fmla="*/ 3419880 h 6858000"/>
              <a:gd name="connsiteX106" fmla="*/ 5062923 w 6096000"/>
              <a:gd name="connsiteY106" fmla="*/ 3424545 h 6858000"/>
              <a:gd name="connsiteX107" fmla="*/ 5064623 w 6096000"/>
              <a:gd name="connsiteY107" fmla="*/ 3476412 h 6858000"/>
              <a:gd name="connsiteX108" fmla="*/ 5069684 w 6096000"/>
              <a:gd name="connsiteY108" fmla="*/ 3486850 h 6858000"/>
              <a:gd name="connsiteX109" fmla="*/ 5063339 w 6096000"/>
              <a:gd name="connsiteY109" fmla="*/ 3496391 h 6858000"/>
              <a:gd name="connsiteX110" fmla="*/ 5070139 w 6096000"/>
              <a:gd name="connsiteY110" fmla="*/ 3531201 h 6858000"/>
              <a:gd name="connsiteX111" fmla="*/ 5079896 w 6096000"/>
              <a:gd name="connsiteY111" fmla="*/ 3542019 h 6858000"/>
              <a:gd name="connsiteX112" fmla="*/ 5087540 w 6096000"/>
              <a:gd name="connsiteY112" fmla="*/ 3552249 h 6858000"/>
              <a:gd name="connsiteX113" fmla="*/ 5087902 w 6096000"/>
              <a:gd name="connsiteY113" fmla="*/ 3553678 h 6858000"/>
              <a:gd name="connsiteX114" fmla="*/ 5091509 w 6096000"/>
              <a:gd name="connsiteY114" fmla="*/ 3568021 h 6858000"/>
              <a:gd name="connsiteX115" fmla="*/ 5091934 w 6096000"/>
              <a:gd name="connsiteY115" fmla="*/ 3569719 h 6858000"/>
              <a:gd name="connsiteX116" fmla="*/ 5089362 w 6096000"/>
              <a:gd name="connsiteY116" fmla="*/ 3586412 h 6858000"/>
              <a:gd name="connsiteX117" fmla="*/ 5092358 w 6096000"/>
              <a:gd name="connsiteY117" fmla="*/ 3597336 h 6858000"/>
              <a:gd name="connsiteX118" fmla="*/ 5084254 w 6096000"/>
              <a:gd name="connsiteY118" fmla="*/ 3606007 h 6858000"/>
              <a:gd name="connsiteX119" fmla="*/ 5084281 w 6096000"/>
              <a:gd name="connsiteY119" fmla="*/ 3641228 h 6858000"/>
              <a:gd name="connsiteX120" fmla="*/ 5091848 w 6096000"/>
              <a:gd name="connsiteY120" fmla="*/ 3653088 h 6858000"/>
              <a:gd name="connsiteX121" fmla="*/ 5097436 w 6096000"/>
              <a:gd name="connsiteY121" fmla="*/ 3664114 h 6858000"/>
              <a:gd name="connsiteX122" fmla="*/ 5097518 w 6096000"/>
              <a:gd name="connsiteY122" fmla="*/ 3665569 h 6858000"/>
              <a:gd name="connsiteX123" fmla="*/ 5099829 w 6096000"/>
              <a:gd name="connsiteY123" fmla="*/ 3707357 h 6858000"/>
              <a:gd name="connsiteX124" fmla="*/ 5114696 w 6096000"/>
              <a:gd name="connsiteY124" fmla="*/ 3778166 h 6858000"/>
              <a:gd name="connsiteX125" fmla="*/ 5135379 w 6096000"/>
              <a:gd name="connsiteY125" fmla="*/ 3878222 h 6858000"/>
              <a:gd name="connsiteX126" fmla="*/ 5130138 w 6096000"/>
              <a:gd name="connsiteY126" fmla="*/ 4048117 h 6858000"/>
              <a:gd name="connsiteX127" fmla="*/ 5090040 w 6096000"/>
              <a:gd name="connsiteY127" fmla="*/ 4219510 h 6858000"/>
              <a:gd name="connsiteX128" fmla="*/ 5092812 w 6096000"/>
              <a:gd name="connsiteY128" fmla="*/ 4411258 h 6858000"/>
              <a:gd name="connsiteX129" fmla="*/ 5084599 w 6096000"/>
              <a:gd name="connsiteY129" fmla="*/ 4488531 h 6858000"/>
              <a:gd name="connsiteX130" fmla="*/ 5084072 w 6096000"/>
              <a:gd name="connsiteY130" fmla="*/ 4539168 h 6858000"/>
              <a:gd name="connsiteX131" fmla="*/ 5068936 w 6096000"/>
              <a:gd name="connsiteY131" fmla="*/ 4625153 h 6858000"/>
              <a:gd name="connsiteX132" fmla="*/ 5059114 w 6096000"/>
              <a:gd name="connsiteY132" fmla="*/ 4733115 h 6858000"/>
              <a:gd name="connsiteX133" fmla="*/ 5037209 w 6096000"/>
              <a:gd name="connsiteY133" fmla="*/ 4844323 h 6858000"/>
              <a:gd name="connsiteX134" fmla="*/ 5020638 w 6096000"/>
              <a:gd name="connsiteY134" fmla="*/ 4877992 h 6858000"/>
              <a:gd name="connsiteX135" fmla="*/ 5006413 w 6096000"/>
              <a:gd name="connsiteY135" fmla="*/ 4925805 h 6858000"/>
              <a:gd name="connsiteX136" fmla="*/ 4971037 w 6096000"/>
              <a:gd name="connsiteY136" fmla="*/ 5009272 h 6858000"/>
              <a:gd name="connsiteX137" fmla="*/ 4963105 w 6096000"/>
              <a:gd name="connsiteY137" fmla="*/ 5111369 h 6858000"/>
              <a:gd name="connsiteX138" fmla="*/ 4976341 w 6096000"/>
              <a:gd name="connsiteY138" fmla="*/ 5210876 h 6858000"/>
              <a:gd name="connsiteX139" fmla="*/ 4980617 w 6096000"/>
              <a:gd name="connsiteY139" fmla="*/ 5269726 h 6858000"/>
              <a:gd name="connsiteX140" fmla="*/ 4997733 w 6096000"/>
              <a:gd name="connsiteY140" fmla="*/ 5464225 h 6858000"/>
              <a:gd name="connsiteX141" fmla="*/ 5001400 w 6096000"/>
              <a:gd name="connsiteY141" fmla="*/ 5594585 h 6858000"/>
              <a:gd name="connsiteX142" fmla="*/ 4983700 w 6096000"/>
              <a:gd name="connsiteY142" fmla="*/ 5667896 h 6858000"/>
              <a:gd name="connsiteX143" fmla="*/ 4968506 w 6096000"/>
              <a:gd name="connsiteY143" fmla="*/ 5769225 h 6858000"/>
              <a:gd name="connsiteX144" fmla="*/ 4969765 w 6096000"/>
              <a:gd name="connsiteY144" fmla="*/ 5823324 h 6858000"/>
              <a:gd name="connsiteX145" fmla="*/ 4966129 w 6096000"/>
              <a:gd name="connsiteY145" fmla="*/ 5862699 h 6858000"/>
              <a:gd name="connsiteX146" fmla="*/ 4970695 w 6096000"/>
              <a:gd name="connsiteY146" fmla="*/ 5906467 h 6858000"/>
              <a:gd name="connsiteX147" fmla="*/ 4991568 w 6096000"/>
              <a:gd name="connsiteY147" fmla="*/ 5939847 h 6858000"/>
              <a:gd name="connsiteX148" fmla="*/ 4986815 w 6096000"/>
              <a:gd name="connsiteY148" fmla="*/ 5973994 h 6858000"/>
              <a:gd name="connsiteX149" fmla="*/ 4987776 w 6096000"/>
              <a:gd name="connsiteY149" fmla="*/ 6089693 h 6858000"/>
              <a:gd name="connsiteX150" fmla="*/ 4991621 w 6096000"/>
              <a:gd name="connsiteY150" fmla="*/ 6224938 h 6858000"/>
              <a:gd name="connsiteX151" fmla="*/ 5017157 w 6096000"/>
              <a:gd name="connsiteY151" fmla="*/ 6370251 h 6858000"/>
              <a:gd name="connsiteX152" fmla="*/ 5040797 w 6096000"/>
              <a:gd name="connsiteY152" fmla="*/ 6541313 h 6858000"/>
              <a:gd name="connsiteX153" fmla="*/ 5045375 w 6096000"/>
              <a:gd name="connsiteY153" fmla="*/ 6640957 h 6858000"/>
              <a:gd name="connsiteX154" fmla="*/ 5058442 w 6096000"/>
              <a:gd name="connsiteY154" fmla="*/ 6705297 h 6858000"/>
              <a:gd name="connsiteX155" fmla="*/ 5071125 w 6096000"/>
              <a:gd name="connsiteY155" fmla="*/ 6759582 h 6858000"/>
              <a:gd name="connsiteX156" fmla="*/ 5069172 w 6096000"/>
              <a:gd name="connsiteY156" fmla="*/ 6817746 h 6858000"/>
              <a:gd name="connsiteX157" fmla="*/ 5072322 w 6096000"/>
              <a:gd name="connsiteY157" fmla="*/ 6843646 h 6858000"/>
              <a:gd name="connsiteX158" fmla="*/ 5091388 w 6096000"/>
              <a:gd name="connsiteY158" fmla="*/ 6857998 h 6858000"/>
              <a:gd name="connsiteX159" fmla="*/ 6096000 w 6096000"/>
              <a:gd name="connsiteY159" fmla="*/ 6857998 h 6858000"/>
              <a:gd name="connsiteX160" fmla="*/ 6096000 w 6096000"/>
              <a:gd name="connsiteY160" fmla="*/ 6858000 h 6858000"/>
              <a:gd name="connsiteX161" fmla="*/ 0 w 6096000"/>
              <a:gd name="connsiteY16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5567517" y="0"/>
                </a:lnTo>
                <a:lnTo>
                  <a:pt x="5566938" y="1705"/>
                </a:lnTo>
                <a:cubicBezTo>
                  <a:pt x="5563126" y="8440"/>
                  <a:pt x="5558112" y="13784"/>
                  <a:pt x="5551594" y="17287"/>
                </a:cubicBezTo>
                <a:cubicBezTo>
                  <a:pt x="5562364" y="82036"/>
                  <a:pt x="5510349" y="69804"/>
                  <a:pt x="5545641" y="130336"/>
                </a:cubicBezTo>
                <a:cubicBezTo>
                  <a:pt x="5526953" y="117589"/>
                  <a:pt x="5536978" y="162458"/>
                  <a:pt x="5538289" y="187093"/>
                </a:cubicBezTo>
                <a:cubicBezTo>
                  <a:pt x="5536205" y="226511"/>
                  <a:pt x="5545722" y="205530"/>
                  <a:pt x="5545790" y="265704"/>
                </a:cubicBezTo>
                <a:cubicBezTo>
                  <a:pt x="5542296" y="317533"/>
                  <a:pt x="5543813" y="325288"/>
                  <a:pt x="5542313" y="354566"/>
                </a:cubicBezTo>
                <a:lnTo>
                  <a:pt x="5524126" y="472000"/>
                </a:lnTo>
                <a:lnTo>
                  <a:pt x="5522170" y="473782"/>
                </a:lnTo>
                <a:cubicBezTo>
                  <a:pt x="5517847" y="482008"/>
                  <a:pt x="5518682" y="487340"/>
                  <a:pt x="5521798" y="491380"/>
                </a:cubicBezTo>
                <a:lnTo>
                  <a:pt x="5536419" y="531675"/>
                </a:lnTo>
                <a:lnTo>
                  <a:pt x="5533435" y="536015"/>
                </a:lnTo>
                <a:lnTo>
                  <a:pt x="5538088" y="572092"/>
                </a:lnTo>
                <a:lnTo>
                  <a:pt x="5536061" y="572511"/>
                </a:lnTo>
                <a:cubicBezTo>
                  <a:pt x="5531611" y="574271"/>
                  <a:pt x="5528529" y="577121"/>
                  <a:pt x="5528218" y="582332"/>
                </a:cubicBezTo>
                <a:cubicBezTo>
                  <a:pt x="5498002" y="573171"/>
                  <a:pt x="5516262" y="585107"/>
                  <a:pt x="5518011" y="601285"/>
                </a:cubicBezTo>
                <a:cubicBezTo>
                  <a:pt x="5508838" y="617831"/>
                  <a:pt x="5480684" y="666964"/>
                  <a:pt x="5473174" y="681608"/>
                </a:cubicBezTo>
                <a:cubicBezTo>
                  <a:pt x="5473102" y="684122"/>
                  <a:pt x="5473033" y="686637"/>
                  <a:pt x="5472963" y="689151"/>
                </a:cubicBezTo>
                <a:lnTo>
                  <a:pt x="5472485" y="689289"/>
                </a:lnTo>
                <a:cubicBezTo>
                  <a:pt x="5471434" y="690905"/>
                  <a:pt x="5470986" y="693376"/>
                  <a:pt x="5471326" y="697222"/>
                </a:cubicBezTo>
                <a:cubicBezTo>
                  <a:pt x="5471606" y="703992"/>
                  <a:pt x="5471884" y="710761"/>
                  <a:pt x="5472164" y="717531"/>
                </a:cubicBezTo>
                <a:lnTo>
                  <a:pt x="5468891" y="722494"/>
                </a:lnTo>
                <a:lnTo>
                  <a:pt x="5463081" y="724368"/>
                </a:lnTo>
                <a:lnTo>
                  <a:pt x="5446981" y="752692"/>
                </a:lnTo>
                <a:cubicBezTo>
                  <a:pt x="5454691" y="764380"/>
                  <a:pt x="5422719" y="808083"/>
                  <a:pt x="5417190" y="816346"/>
                </a:cubicBezTo>
                <a:lnTo>
                  <a:pt x="5388958" y="889417"/>
                </a:lnTo>
                <a:cubicBezTo>
                  <a:pt x="5320491" y="969963"/>
                  <a:pt x="5321907" y="1005331"/>
                  <a:pt x="5307044" y="1063288"/>
                </a:cubicBezTo>
                <a:cubicBezTo>
                  <a:pt x="5313332" y="1111028"/>
                  <a:pt x="5317096" y="1110140"/>
                  <a:pt x="5303837" y="1157176"/>
                </a:cubicBezTo>
                <a:cubicBezTo>
                  <a:pt x="5301103" y="1192124"/>
                  <a:pt x="5301884" y="1197232"/>
                  <a:pt x="5286494" y="1210776"/>
                </a:cubicBezTo>
                <a:lnTo>
                  <a:pt x="5282463" y="1301993"/>
                </a:lnTo>
                <a:lnTo>
                  <a:pt x="5252235" y="1360879"/>
                </a:lnTo>
                <a:lnTo>
                  <a:pt x="5244497" y="1404045"/>
                </a:lnTo>
                <a:lnTo>
                  <a:pt x="5223823" y="1429568"/>
                </a:lnTo>
                <a:lnTo>
                  <a:pt x="5224851" y="1430305"/>
                </a:lnTo>
                <a:cubicBezTo>
                  <a:pt x="5226697" y="1432466"/>
                  <a:pt x="5214738" y="1459891"/>
                  <a:pt x="5212394" y="1463304"/>
                </a:cubicBezTo>
                <a:cubicBezTo>
                  <a:pt x="5209912" y="1477394"/>
                  <a:pt x="5213027" y="1501295"/>
                  <a:pt x="5209958" y="1514846"/>
                </a:cubicBezTo>
                <a:lnTo>
                  <a:pt x="5206417" y="1519731"/>
                </a:lnTo>
                <a:lnTo>
                  <a:pt x="5206640" y="1519929"/>
                </a:lnTo>
                <a:cubicBezTo>
                  <a:pt x="5206490" y="1521210"/>
                  <a:pt x="5209710" y="1543635"/>
                  <a:pt x="5207632" y="1546022"/>
                </a:cubicBezTo>
                <a:lnTo>
                  <a:pt x="5212030" y="1578752"/>
                </a:lnTo>
                <a:cubicBezTo>
                  <a:pt x="5206147" y="1605585"/>
                  <a:pt x="5226381" y="1622803"/>
                  <a:pt x="5203533" y="1647555"/>
                </a:cubicBezTo>
                <a:cubicBezTo>
                  <a:pt x="5198128" y="1672675"/>
                  <a:pt x="5203213" y="1694404"/>
                  <a:pt x="5190877" y="1715685"/>
                </a:cubicBezTo>
                <a:cubicBezTo>
                  <a:pt x="5196815" y="1724301"/>
                  <a:pt x="5198098" y="1732435"/>
                  <a:pt x="5184235" y="1740358"/>
                </a:cubicBezTo>
                <a:cubicBezTo>
                  <a:pt x="5182625" y="1763793"/>
                  <a:pt x="5198368" y="1769422"/>
                  <a:pt x="5181475" y="1784314"/>
                </a:cubicBezTo>
                <a:cubicBezTo>
                  <a:pt x="5205987" y="1797417"/>
                  <a:pt x="5195246" y="1798221"/>
                  <a:pt x="5185845" y="1804434"/>
                </a:cubicBezTo>
                <a:lnTo>
                  <a:pt x="5185068" y="1805316"/>
                </a:lnTo>
                <a:lnTo>
                  <a:pt x="5188593" y="1807109"/>
                </a:lnTo>
                <a:lnTo>
                  <a:pt x="5185920" y="1821003"/>
                </a:lnTo>
                <a:lnTo>
                  <a:pt x="5183543" y="1824832"/>
                </a:lnTo>
                <a:cubicBezTo>
                  <a:pt x="5182284" y="1827468"/>
                  <a:pt x="5181937" y="1829219"/>
                  <a:pt x="5182235" y="1830429"/>
                </a:cubicBezTo>
                <a:lnTo>
                  <a:pt x="5182525" y="1830569"/>
                </a:lnTo>
                <a:lnTo>
                  <a:pt x="5180663" y="1835810"/>
                </a:lnTo>
                <a:cubicBezTo>
                  <a:pt x="5176779" y="1844665"/>
                  <a:pt x="5172297" y="1853278"/>
                  <a:pt x="5167452" y="1861483"/>
                </a:cubicBezTo>
                <a:cubicBezTo>
                  <a:pt x="5179827" y="1866643"/>
                  <a:pt x="5166788" y="1884999"/>
                  <a:pt x="5174266" y="1892417"/>
                </a:cubicBezTo>
                <a:lnTo>
                  <a:pt x="5189262" y="1895114"/>
                </a:lnTo>
                <a:lnTo>
                  <a:pt x="5187100" y="1899379"/>
                </a:lnTo>
                <a:lnTo>
                  <a:pt x="5180471" y="1907867"/>
                </a:lnTo>
                <a:cubicBezTo>
                  <a:pt x="5179609" y="1909162"/>
                  <a:pt x="5179647" y="1909994"/>
                  <a:pt x="5181361" y="1910265"/>
                </a:cubicBezTo>
                <a:cubicBezTo>
                  <a:pt x="5180995" y="1914884"/>
                  <a:pt x="5177893" y="1930292"/>
                  <a:pt x="5178268" y="1935584"/>
                </a:cubicBezTo>
                <a:lnTo>
                  <a:pt x="5183619" y="1942021"/>
                </a:lnTo>
                <a:lnTo>
                  <a:pt x="5184480" y="1945112"/>
                </a:lnTo>
                <a:lnTo>
                  <a:pt x="5172776" y="1961162"/>
                </a:lnTo>
                <a:lnTo>
                  <a:pt x="5168513" y="1969445"/>
                </a:lnTo>
                <a:lnTo>
                  <a:pt x="5126597" y="2024270"/>
                </a:lnTo>
                <a:lnTo>
                  <a:pt x="5119528" y="2107942"/>
                </a:lnTo>
                <a:cubicBezTo>
                  <a:pt x="5089290" y="2138038"/>
                  <a:pt x="5110415" y="2159228"/>
                  <a:pt x="5110356" y="2193455"/>
                </a:cubicBezTo>
                <a:cubicBezTo>
                  <a:pt x="5101302" y="2220953"/>
                  <a:pt x="5110381" y="2224200"/>
                  <a:pt x="5104992" y="2260088"/>
                </a:cubicBezTo>
                <a:cubicBezTo>
                  <a:pt x="5096504" y="2291744"/>
                  <a:pt x="5078225" y="2299003"/>
                  <a:pt x="5059439" y="2335735"/>
                </a:cubicBezTo>
                <a:cubicBezTo>
                  <a:pt x="5029465" y="2329020"/>
                  <a:pt x="5058046" y="2407546"/>
                  <a:pt x="5022061" y="2408995"/>
                </a:cubicBezTo>
                <a:cubicBezTo>
                  <a:pt x="5023289" y="2413465"/>
                  <a:pt x="5019654" y="2441580"/>
                  <a:pt x="5022253" y="2445869"/>
                </a:cubicBezTo>
                <a:cubicBezTo>
                  <a:pt x="5022440" y="2449625"/>
                  <a:pt x="5011241" y="2492743"/>
                  <a:pt x="5011426" y="2496499"/>
                </a:cubicBezTo>
                <a:lnTo>
                  <a:pt x="4994224" y="2549900"/>
                </a:lnTo>
                <a:cubicBezTo>
                  <a:pt x="4992353" y="2564757"/>
                  <a:pt x="4998952" y="2582253"/>
                  <a:pt x="4995245" y="2596456"/>
                </a:cubicBezTo>
                <a:lnTo>
                  <a:pt x="4988570" y="2606088"/>
                </a:lnTo>
                <a:cubicBezTo>
                  <a:pt x="4988504" y="2615842"/>
                  <a:pt x="4988436" y="2625597"/>
                  <a:pt x="4988371" y="2635351"/>
                </a:cubicBezTo>
                <a:lnTo>
                  <a:pt x="4983212" y="2665666"/>
                </a:lnTo>
                <a:lnTo>
                  <a:pt x="4968234" y="2715895"/>
                </a:lnTo>
                <a:lnTo>
                  <a:pt x="4975888" y="2725052"/>
                </a:lnTo>
                <a:lnTo>
                  <a:pt x="4980195" y="2726489"/>
                </a:lnTo>
                <a:lnTo>
                  <a:pt x="4976218" y="2740278"/>
                </a:lnTo>
                <a:lnTo>
                  <a:pt x="4980571" y="2751112"/>
                </a:lnTo>
                <a:lnTo>
                  <a:pt x="4973893" y="2760208"/>
                </a:lnTo>
                <a:lnTo>
                  <a:pt x="4979005" y="2790136"/>
                </a:lnTo>
                <a:lnTo>
                  <a:pt x="4986137" y="2804183"/>
                </a:lnTo>
                <a:cubicBezTo>
                  <a:pt x="4986150" y="2811409"/>
                  <a:pt x="4986162" y="2818634"/>
                  <a:pt x="4986175" y="2825860"/>
                </a:cubicBezTo>
                <a:cubicBezTo>
                  <a:pt x="4987474" y="2843788"/>
                  <a:pt x="4992871" y="2886513"/>
                  <a:pt x="4993936" y="2911749"/>
                </a:cubicBezTo>
                <a:cubicBezTo>
                  <a:pt x="4993313" y="2946689"/>
                  <a:pt x="4980300" y="2954448"/>
                  <a:pt x="4992563" y="2977278"/>
                </a:cubicBezTo>
                <a:cubicBezTo>
                  <a:pt x="4985688" y="2983455"/>
                  <a:pt x="4982051" y="2987749"/>
                  <a:pt x="4980516" y="2991092"/>
                </a:cubicBezTo>
                <a:cubicBezTo>
                  <a:pt x="4975910" y="3001119"/>
                  <a:pt x="4990216" y="3002537"/>
                  <a:pt x="4992801" y="3020247"/>
                </a:cubicBezTo>
                <a:cubicBezTo>
                  <a:pt x="4998517" y="3032637"/>
                  <a:pt x="5013148" y="3051512"/>
                  <a:pt x="5014805" y="3065434"/>
                </a:cubicBezTo>
                <a:cubicBezTo>
                  <a:pt x="4998836" y="3057428"/>
                  <a:pt x="5016840" y="3105196"/>
                  <a:pt x="5002733" y="3103777"/>
                </a:cubicBezTo>
                <a:cubicBezTo>
                  <a:pt x="5022381" y="3124610"/>
                  <a:pt x="4997365" y="3128169"/>
                  <a:pt x="5002941" y="3151828"/>
                </a:cubicBezTo>
                <a:cubicBezTo>
                  <a:pt x="5010264" y="3163902"/>
                  <a:pt x="5011356" y="3171780"/>
                  <a:pt x="5002883" y="3180546"/>
                </a:cubicBezTo>
                <a:cubicBezTo>
                  <a:pt x="5038586" y="3236545"/>
                  <a:pt x="5003723" y="3210316"/>
                  <a:pt x="5016711" y="3258677"/>
                </a:cubicBezTo>
                <a:lnTo>
                  <a:pt x="5017918" y="3262610"/>
                </a:lnTo>
                <a:lnTo>
                  <a:pt x="5011672" y="3277179"/>
                </a:lnTo>
                <a:lnTo>
                  <a:pt x="5009344" y="3278130"/>
                </a:lnTo>
                <a:lnTo>
                  <a:pt x="5026770" y="3325671"/>
                </a:lnTo>
                <a:lnTo>
                  <a:pt x="5024571" y="3332072"/>
                </a:lnTo>
                <a:lnTo>
                  <a:pt x="5041705" y="3362948"/>
                </a:lnTo>
                <a:lnTo>
                  <a:pt x="5047477" y="3378959"/>
                </a:lnTo>
                <a:lnTo>
                  <a:pt x="5060758" y="3407057"/>
                </a:lnTo>
                <a:lnTo>
                  <a:pt x="5058968" y="3409825"/>
                </a:lnTo>
                <a:lnTo>
                  <a:pt x="5062667" y="3415218"/>
                </a:lnTo>
                <a:lnTo>
                  <a:pt x="5060928" y="3419880"/>
                </a:lnTo>
                <a:lnTo>
                  <a:pt x="5062923" y="3424545"/>
                </a:lnTo>
                <a:cubicBezTo>
                  <a:pt x="5063537" y="3433967"/>
                  <a:pt x="5063494" y="3466028"/>
                  <a:pt x="5064623" y="3476412"/>
                </a:cubicBezTo>
                <a:lnTo>
                  <a:pt x="5069684" y="3486850"/>
                </a:lnTo>
                <a:lnTo>
                  <a:pt x="5063339" y="3496391"/>
                </a:lnTo>
                <a:lnTo>
                  <a:pt x="5070139" y="3531201"/>
                </a:lnTo>
                <a:lnTo>
                  <a:pt x="5079896" y="3542019"/>
                </a:lnTo>
                <a:lnTo>
                  <a:pt x="5087540" y="3552249"/>
                </a:lnTo>
                <a:lnTo>
                  <a:pt x="5087902" y="3553678"/>
                </a:lnTo>
                <a:lnTo>
                  <a:pt x="5091509" y="3568021"/>
                </a:lnTo>
                <a:lnTo>
                  <a:pt x="5091934" y="3569719"/>
                </a:lnTo>
                <a:lnTo>
                  <a:pt x="5089362" y="3586412"/>
                </a:lnTo>
                <a:lnTo>
                  <a:pt x="5092358" y="3597336"/>
                </a:lnTo>
                <a:lnTo>
                  <a:pt x="5084254" y="3606007"/>
                </a:lnTo>
                <a:cubicBezTo>
                  <a:pt x="5084262" y="3617747"/>
                  <a:pt x="5084273" y="3629488"/>
                  <a:pt x="5084281" y="3641228"/>
                </a:cubicBezTo>
                <a:lnTo>
                  <a:pt x="5091848" y="3653088"/>
                </a:lnTo>
                <a:lnTo>
                  <a:pt x="5097436" y="3664114"/>
                </a:lnTo>
                <a:cubicBezTo>
                  <a:pt x="5097463" y="3664599"/>
                  <a:pt x="5097491" y="3665084"/>
                  <a:pt x="5097518" y="3665569"/>
                </a:cubicBezTo>
                <a:cubicBezTo>
                  <a:pt x="5097915" y="3672776"/>
                  <a:pt x="5096966" y="3688591"/>
                  <a:pt x="5099829" y="3707357"/>
                </a:cubicBezTo>
                <a:cubicBezTo>
                  <a:pt x="5100505" y="3724716"/>
                  <a:pt x="5118078" y="3760234"/>
                  <a:pt x="5114696" y="3778166"/>
                </a:cubicBezTo>
                <a:cubicBezTo>
                  <a:pt x="5141627" y="3845122"/>
                  <a:pt x="5125427" y="3821305"/>
                  <a:pt x="5135379" y="3878222"/>
                </a:cubicBezTo>
                <a:cubicBezTo>
                  <a:pt x="5161519" y="3905047"/>
                  <a:pt x="5125417" y="4015047"/>
                  <a:pt x="5130138" y="4048117"/>
                </a:cubicBezTo>
                <a:cubicBezTo>
                  <a:pt x="5081804" y="4192084"/>
                  <a:pt x="5096262" y="4158987"/>
                  <a:pt x="5090040" y="4219510"/>
                </a:cubicBezTo>
                <a:cubicBezTo>
                  <a:pt x="5104553" y="4280033"/>
                  <a:pt x="5065380" y="4345686"/>
                  <a:pt x="5092812" y="4411258"/>
                </a:cubicBezTo>
                <a:cubicBezTo>
                  <a:pt x="5090630" y="4437329"/>
                  <a:pt x="5083878" y="4473140"/>
                  <a:pt x="5084599" y="4488531"/>
                </a:cubicBezTo>
                <a:cubicBezTo>
                  <a:pt x="5084423" y="4505410"/>
                  <a:pt x="5084248" y="4522289"/>
                  <a:pt x="5084072" y="4539168"/>
                </a:cubicBezTo>
                <a:cubicBezTo>
                  <a:pt x="5072114" y="4567830"/>
                  <a:pt x="5064305" y="4588197"/>
                  <a:pt x="5068936" y="4625153"/>
                </a:cubicBezTo>
                <a:cubicBezTo>
                  <a:pt x="5077433" y="4662889"/>
                  <a:pt x="5065899" y="4679357"/>
                  <a:pt x="5059114" y="4733115"/>
                </a:cubicBezTo>
                <a:cubicBezTo>
                  <a:pt x="5068687" y="4752352"/>
                  <a:pt x="5055370" y="4832308"/>
                  <a:pt x="5037209" y="4844323"/>
                </a:cubicBezTo>
                <a:cubicBezTo>
                  <a:pt x="5033444" y="4857054"/>
                  <a:pt x="5040194" y="4871554"/>
                  <a:pt x="5020638" y="4877992"/>
                </a:cubicBezTo>
                <a:cubicBezTo>
                  <a:pt x="4997151" y="4888353"/>
                  <a:pt x="5034418" y="4931200"/>
                  <a:pt x="5006413" y="4925805"/>
                </a:cubicBezTo>
                <a:cubicBezTo>
                  <a:pt x="5031964" y="4956261"/>
                  <a:pt x="4982840" y="4982633"/>
                  <a:pt x="4971037" y="5009272"/>
                </a:cubicBezTo>
                <a:cubicBezTo>
                  <a:pt x="4973259" y="5034036"/>
                  <a:pt x="4968375" y="5053859"/>
                  <a:pt x="4963105" y="5111369"/>
                </a:cubicBezTo>
                <a:cubicBezTo>
                  <a:pt x="4973224" y="5141336"/>
                  <a:pt x="4937413" y="5161742"/>
                  <a:pt x="4976341" y="5210876"/>
                </a:cubicBezTo>
                <a:cubicBezTo>
                  <a:pt x="4972455" y="5212581"/>
                  <a:pt x="4977054" y="5227501"/>
                  <a:pt x="4980617" y="5269726"/>
                </a:cubicBezTo>
                <a:cubicBezTo>
                  <a:pt x="4984182" y="5311951"/>
                  <a:pt x="4990390" y="5400671"/>
                  <a:pt x="4997733" y="5464225"/>
                </a:cubicBezTo>
                <a:cubicBezTo>
                  <a:pt x="5001765" y="5536542"/>
                  <a:pt x="4990225" y="5517959"/>
                  <a:pt x="5001400" y="5594585"/>
                </a:cubicBezTo>
                <a:cubicBezTo>
                  <a:pt x="4999908" y="5619318"/>
                  <a:pt x="4974042" y="5647975"/>
                  <a:pt x="4983700" y="5667896"/>
                </a:cubicBezTo>
                <a:cubicBezTo>
                  <a:pt x="4976834" y="5696311"/>
                  <a:pt x="4975579" y="5738356"/>
                  <a:pt x="4968506" y="5769225"/>
                </a:cubicBezTo>
                <a:cubicBezTo>
                  <a:pt x="4968926" y="5787258"/>
                  <a:pt x="4969344" y="5805291"/>
                  <a:pt x="4969765" y="5823324"/>
                </a:cubicBezTo>
                <a:cubicBezTo>
                  <a:pt x="4966122" y="5853058"/>
                  <a:pt x="4965608" y="5838948"/>
                  <a:pt x="4966129" y="5862699"/>
                </a:cubicBezTo>
                <a:lnTo>
                  <a:pt x="4970695" y="5906467"/>
                </a:lnTo>
                <a:lnTo>
                  <a:pt x="4991568" y="5939847"/>
                </a:lnTo>
                <a:cubicBezTo>
                  <a:pt x="4998848" y="5955713"/>
                  <a:pt x="4974731" y="5940131"/>
                  <a:pt x="4986815" y="5973994"/>
                </a:cubicBezTo>
                <a:cubicBezTo>
                  <a:pt x="4961187" y="5997051"/>
                  <a:pt x="4983444" y="6032039"/>
                  <a:pt x="4987776" y="6089693"/>
                </a:cubicBezTo>
                <a:lnTo>
                  <a:pt x="4991621" y="6224938"/>
                </a:lnTo>
                <a:cubicBezTo>
                  <a:pt x="4988442" y="6270972"/>
                  <a:pt x="5008962" y="6317522"/>
                  <a:pt x="5017157" y="6370251"/>
                </a:cubicBezTo>
                <a:cubicBezTo>
                  <a:pt x="5025353" y="6422980"/>
                  <a:pt x="5039938" y="6490855"/>
                  <a:pt x="5040797" y="6541313"/>
                </a:cubicBezTo>
                <a:cubicBezTo>
                  <a:pt x="5039898" y="6576319"/>
                  <a:pt x="5031912" y="6591883"/>
                  <a:pt x="5045375" y="6640957"/>
                </a:cubicBezTo>
                <a:cubicBezTo>
                  <a:pt x="5057505" y="6669536"/>
                  <a:pt x="5052276" y="6675394"/>
                  <a:pt x="5058442" y="6705297"/>
                </a:cubicBezTo>
                <a:cubicBezTo>
                  <a:pt x="5057367" y="6727133"/>
                  <a:pt x="5067901" y="6732087"/>
                  <a:pt x="5071125" y="6759582"/>
                </a:cubicBezTo>
                <a:cubicBezTo>
                  <a:pt x="5055614" y="6796071"/>
                  <a:pt x="5051656" y="6769544"/>
                  <a:pt x="5069172" y="6817746"/>
                </a:cubicBezTo>
                <a:cubicBezTo>
                  <a:pt x="5060956" y="6828354"/>
                  <a:pt x="5064525" y="6836369"/>
                  <a:pt x="5072322" y="6843646"/>
                </a:cubicBezTo>
                <a:lnTo>
                  <a:pt x="5091388" y="6857998"/>
                </a:lnTo>
                <a:lnTo>
                  <a:pt x="6096000" y="6857998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6354B0-D376-E245-2979-7074A770F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170" y="609599"/>
            <a:ext cx="3947431" cy="1322888"/>
          </a:xfrm>
        </p:spPr>
        <p:txBody>
          <a:bodyPr>
            <a:normAutofit/>
          </a:bodyPr>
          <a:lstStyle/>
          <a:p>
            <a:r>
              <a:rPr lang="en-US" b="1" dirty="0">
                <a:ea typeface="Calibri Light"/>
                <a:cs typeface="Calibri Light"/>
              </a:rPr>
              <a:t>Online Trainings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8B3CDA18-E4AE-9F59-0FD5-1C4DF497E2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170" y="2194101"/>
            <a:ext cx="4120240" cy="397333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95605" indent="-342900">
              <a:spcBef>
                <a:spcPts val="0"/>
              </a:spcBef>
              <a:spcAft>
                <a:spcPts val="600"/>
              </a:spcAft>
            </a:pPr>
            <a:r>
              <a:rPr lang="en" sz="2600" dirty="0">
                <a:ea typeface="+mn-lt"/>
                <a:cs typeface="+mn-lt"/>
              </a:rPr>
              <a:t>Parliamentary Procedure</a:t>
            </a:r>
            <a:br>
              <a:rPr lang="en" sz="2600" dirty="0">
                <a:ea typeface="+mn-lt"/>
                <a:cs typeface="+mn-lt"/>
              </a:rPr>
            </a:br>
            <a:endParaRPr lang="en-US" sz="2600">
              <a:ea typeface="+mn-lt"/>
              <a:cs typeface="+mn-lt"/>
            </a:endParaRPr>
          </a:p>
          <a:p>
            <a:pPr marL="395605" indent="-342900">
              <a:spcBef>
                <a:spcPts val="0"/>
              </a:spcBef>
              <a:spcAft>
                <a:spcPts val="600"/>
              </a:spcAft>
            </a:pPr>
            <a:r>
              <a:rPr lang="en" sz="2600" dirty="0">
                <a:ea typeface="+mn-lt"/>
                <a:cs typeface="+mn-lt"/>
              </a:rPr>
              <a:t>County Ethics Law</a:t>
            </a:r>
            <a:br>
              <a:rPr lang="en" sz="2600" dirty="0">
                <a:ea typeface="+mn-lt"/>
                <a:cs typeface="+mn-lt"/>
              </a:rPr>
            </a:br>
            <a:endParaRPr lang="en-US" sz="2600">
              <a:ea typeface="+mn-lt"/>
              <a:cs typeface="+mn-lt"/>
            </a:endParaRPr>
          </a:p>
          <a:p>
            <a:pPr marL="395605" indent="-342900">
              <a:spcBef>
                <a:spcPts val="0"/>
              </a:spcBef>
              <a:spcAft>
                <a:spcPts val="600"/>
              </a:spcAft>
            </a:pPr>
            <a:r>
              <a:rPr lang="en" sz="2600" dirty="0">
                <a:ea typeface="+mn-lt"/>
                <a:cs typeface="+mn-lt"/>
              </a:rPr>
              <a:t>Open Meetings Act</a:t>
            </a:r>
          </a:p>
          <a:p>
            <a:pPr marL="395605" indent="-342900">
              <a:spcBef>
                <a:spcPts val="0"/>
              </a:spcBef>
              <a:spcAft>
                <a:spcPts val="600"/>
              </a:spcAft>
            </a:pPr>
            <a:endParaRPr lang="en" sz="2600" dirty="0">
              <a:cs typeface="Calibri" panose="020F0502020204030204"/>
            </a:endParaRPr>
          </a:p>
          <a:p>
            <a:pPr marL="395605" indent="-342900">
              <a:spcBef>
                <a:spcPts val="0"/>
              </a:spcBef>
              <a:spcAft>
                <a:spcPts val="600"/>
              </a:spcAft>
            </a:pPr>
            <a:endParaRPr lang="en" sz="2600" dirty="0">
              <a:cs typeface="Calibri" panose="020F0502020204030204"/>
            </a:endParaRPr>
          </a:p>
          <a:p>
            <a:pPr marL="52705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" sz="2600" b="1" dirty="0">
                <a:cs typeface="Calibri" panose="020F0502020204030204"/>
              </a:rPr>
              <a:t>Fill out the Volunteer Form!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4EBF8E8-7FA3-D892-8299-E6D400757A5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" b="3"/>
          <a:stretch/>
        </p:blipFill>
        <p:spPr>
          <a:xfrm>
            <a:off x="5539138" y="2014537"/>
            <a:ext cx="2828925" cy="2828925"/>
          </a:xfrm>
          <a:prstGeom prst="rect">
            <a:avLst/>
          </a:prstGeom>
        </p:spPr>
      </p:pic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2D1FCEE-B2EC-B814-5267-FC406C9C391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" b="3"/>
          <a:stretch/>
        </p:blipFill>
        <p:spPr>
          <a:xfrm>
            <a:off x="8673211" y="2014537"/>
            <a:ext cx="2828925" cy="2828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958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476</Words>
  <Application>Microsoft Office PowerPoint</Application>
  <PresentationFormat>Widescreen</PresentationFormat>
  <Paragraphs>70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Calibri,Sans-Serif</vt:lpstr>
      <vt:lpstr>Courier New</vt:lpstr>
      <vt:lpstr>office theme</vt:lpstr>
      <vt:lpstr>Countywide Recreation &amp; Parks Advisory Board Meeting</vt:lpstr>
      <vt:lpstr>Agenda</vt:lpstr>
      <vt:lpstr>Role of Chair and Vice Chair</vt:lpstr>
      <vt:lpstr>Election of Officers</vt:lpstr>
      <vt:lpstr>Ex-officio Reports</vt:lpstr>
      <vt:lpstr>Administrative Items</vt:lpstr>
      <vt:lpstr>Role of Staff Liaisons</vt:lpstr>
      <vt:lpstr>Attendance Policy</vt:lpstr>
      <vt:lpstr>Online Trainings</vt:lpstr>
      <vt:lpstr> Ribbon Cutting! 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Fasteau, Jason</dc:creator>
  <cp:lastModifiedBy>Fasteau, Jason</cp:lastModifiedBy>
  <cp:revision>320</cp:revision>
  <dcterms:created xsi:type="dcterms:W3CDTF">2024-02-12T15:56:41Z</dcterms:created>
  <dcterms:modified xsi:type="dcterms:W3CDTF">2024-02-12T21:59:44Z</dcterms:modified>
</cp:coreProperties>
</file>