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7"/>
  </p:notesMasterIdLst>
  <p:sldIdLst>
    <p:sldId id="256" r:id="rId5"/>
    <p:sldId id="414" r:id="rId6"/>
    <p:sldId id="4056" r:id="rId7"/>
    <p:sldId id="4074" r:id="rId8"/>
    <p:sldId id="4065" r:id="rId9"/>
    <p:sldId id="4063" r:id="rId10"/>
    <p:sldId id="4083" r:id="rId11"/>
    <p:sldId id="4084" r:id="rId12"/>
    <p:sldId id="4066" r:id="rId13"/>
    <p:sldId id="4064" r:id="rId14"/>
    <p:sldId id="4067" r:id="rId15"/>
    <p:sldId id="4076" r:id="rId16"/>
    <p:sldId id="4077" r:id="rId17"/>
    <p:sldId id="4082" r:id="rId18"/>
    <p:sldId id="4068" r:id="rId19"/>
    <p:sldId id="4081" r:id="rId20"/>
    <p:sldId id="4078" r:id="rId21"/>
    <p:sldId id="4069" r:id="rId22"/>
    <p:sldId id="4070" r:id="rId23"/>
    <p:sldId id="4062" r:id="rId24"/>
    <p:sldId id="4072" r:id="rId25"/>
    <p:sldId id="4073"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B6DE08C-2659-BB5A-6B36-1B1E32E27F46}" v="304" dt="2023-01-18T14:41:11.703"/>
    <p1510:client id="{AA976FE9-920D-7DC6-D7D7-C6513159D46E}" v="787" dt="2023-01-17T21:02:27.936"/>
    <p1510:client id="{AC0E403E-B54A-470F-9280-6A9253198360}" v="81" dt="2023-01-17T17:45:35.54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3" d="100"/>
          <a:sy n="93" d="100"/>
        </p:scale>
        <p:origin x="274"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theme" Target="theme/theme1.xml"/></Relationships>
</file>

<file path=ppt/diagrams/_rels/data1.xml.rels><?xml version="1.0" encoding="UTF-8" standalone="yes"?>
<Relationships xmlns="http://schemas.openxmlformats.org/package/2006/relationships"><Relationship Id="rId3" Type="http://schemas.openxmlformats.org/officeDocument/2006/relationships/hyperlink" Target="mailto:Grace.Denno@montgomerycountymd.gov" TargetMode="External"/><Relationship Id="rId2" Type="http://schemas.openxmlformats.org/officeDocument/2006/relationships/hyperlink" Target="mailto:alvin.boss@montgomerycountymd.gov" TargetMode="External"/><Relationship Id="rId1" Type="http://schemas.openxmlformats.org/officeDocument/2006/relationships/hyperlink" Target="mailto:Michael.brown@montgomerycountymd.gov" TargetMode="External"/></Relationships>
</file>

<file path=ppt/diagrams/_rels/drawing1.xml.rels><?xml version="1.0" encoding="UTF-8" standalone="yes"?>
<Relationships xmlns="http://schemas.openxmlformats.org/package/2006/relationships"><Relationship Id="rId3" Type="http://schemas.openxmlformats.org/officeDocument/2006/relationships/hyperlink" Target="mailto:alvin.boss@montgomerycountymd.gov" TargetMode="External"/><Relationship Id="rId2" Type="http://schemas.openxmlformats.org/officeDocument/2006/relationships/hyperlink" Target="mailto:Michael.brown@montgomerycountymd.gov" TargetMode="External"/><Relationship Id="rId1" Type="http://schemas.openxmlformats.org/officeDocument/2006/relationships/hyperlink" Target="mailto:Grace.Denno@montgomerycountymd.gov" TargetMode="Externa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9220B53-B949-4C07-BF1A-245D0604A9B3}" type="doc">
      <dgm:prSet loTypeId="urn:microsoft.com/office/officeart/2008/layout/LinedList" loCatId="list" qsTypeId="urn:microsoft.com/office/officeart/2005/8/quickstyle/simple1" qsCatId="simple" csTypeId="urn:microsoft.com/office/officeart/2005/8/colors/colorful1" csCatId="colorful" phldr="1"/>
      <dgm:spPr/>
      <dgm:t>
        <a:bodyPr/>
        <a:lstStyle/>
        <a:p>
          <a:endParaRPr lang="en-US"/>
        </a:p>
      </dgm:t>
    </dgm:pt>
    <dgm:pt modelId="{BA8BE0D3-C588-4C4B-8584-83F06408DF42}">
      <dgm:prSet/>
      <dgm:spPr/>
      <dgm:t>
        <a:bodyPr/>
        <a:lstStyle/>
        <a:p>
          <a:r>
            <a:rPr lang="en-US" b="1" dirty="0"/>
            <a:t>Michael Brown, Program Manager</a:t>
          </a:r>
          <a:br>
            <a:rPr lang="en-US" b="1" dirty="0"/>
          </a:br>
          <a:r>
            <a:rPr lang="en-US" b="0" dirty="0"/>
            <a:t>Montgomery County Local Business </a:t>
          </a:r>
          <a:r>
            <a:rPr lang="en-US" b="0" dirty="0">
              <a:latin typeface="Calibri Light" panose="020F0302020204030204"/>
            </a:rPr>
            <a:t>Programs</a:t>
          </a:r>
          <a:br>
            <a:rPr lang="en-US" dirty="0">
              <a:latin typeface="Calibri Light" panose="020F0302020204030204"/>
            </a:rPr>
          </a:br>
          <a:br>
            <a:rPr lang="en-US" dirty="0">
              <a:latin typeface="Calibri Light" panose="020F0302020204030204"/>
            </a:rPr>
          </a:br>
          <a:r>
            <a:rPr lang="en-US" dirty="0">
              <a:latin typeface="Calibri Light" panose="020F0302020204030204"/>
            </a:rPr>
            <a:t>Phone</a:t>
          </a:r>
          <a:r>
            <a:rPr lang="en-US" dirty="0"/>
            <a:t>: 240-777-9913</a:t>
          </a:r>
          <a:br>
            <a:rPr lang="en-US" dirty="0"/>
          </a:br>
          <a:r>
            <a:rPr lang="en-US" dirty="0"/>
            <a:t>Email:</a:t>
          </a:r>
          <a:r>
            <a:rPr lang="en-US" dirty="0">
              <a:latin typeface="Calibri Light" panose="020F0302020204030204"/>
            </a:rPr>
            <a:t> </a:t>
          </a:r>
          <a:r>
            <a:rPr lang="en-US" dirty="0">
              <a:hlinkClick xmlns:r="http://schemas.openxmlformats.org/officeDocument/2006/relationships" r:id="rId1"/>
            </a:rPr>
            <a:t>Michael.brown@montgomerycountymd.gov</a:t>
          </a:r>
          <a:endParaRPr lang="en-US" dirty="0"/>
        </a:p>
      </dgm:t>
    </dgm:pt>
    <dgm:pt modelId="{DA099325-A8D4-40DB-A17C-E55361E70688}" type="parTrans" cxnId="{DD795886-E5A9-484E-8D6F-C205A255ED55}">
      <dgm:prSet/>
      <dgm:spPr/>
      <dgm:t>
        <a:bodyPr/>
        <a:lstStyle/>
        <a:p>
          <a:endParaRPr lang="en-US"/>
        </a:p>
      </dgm:t>
    </dgm:pt>
    <dgm:pt modelId="{9333C743-4229-4CBE-9B53-7CB14B31A2DA}" type="sibTrans" cxnId="{DD795886-E5A9-484E-8D6F-C205A255ED55}">
      <dgm:prSet/>
      <dgm:spPr/>
      <dgm:t>
        <a:bodyPr/>
        <a:lstStyle/>
        <a:p>
          <a:endParaRPr lang="en-US"/>
        </a:p>
      </dgm:t>
    </dgm:pt>
    <dgm:pt modelId="{A538BACD-CAC7-484A-8500-F6F46808FC34}">
      <dgm:prSet/>
      <dgm:spPr/>
      <dgm:t>
        <a:bodyPr/>
        <a:lstStyle/>
        <a:p>
          <a:pPr rtl="0"/>
          <a:r>
            <a:rPr lang="en-US" b="1" dirty="0"/>
            <a:t>Alvin Boss, Program Manager</a:t>
          </a:r>
          <a:br>
            <a:rPr lang="en-US" b="1" dirty="0"/>
          </a:br>
          <a:r>
            <a:rPr lang="en-US" b="1" dirty="0">
              <a:latin typeface="Calibri Light" panose="020F0302020204030204"/>
            </a:rPr>
            <a:t>Minority, Female and Disabled-Owned Business Program</a:t>
          </a:r>
          <a:br>
            <a:rPr lang="en-US" b="1" dirty="0"/>
          </a:br>
          <a:br>
            <a:rPr lang="en-US" b="1" dirty="0">
              <a:latin typeface="Calibri Light" panose="020F0302020204030204"/>
            </a:rPr>
          </a:br>
          <a:r>
            <a:rPr lang="en-US" dirty="0"/>
            <a:t>Phone: 240-777-9912</a:t>
          </a:r>
          <a:br>
            <a:rPr lang="en-US" dirty="0"/>
          </a:br>
          <a:r>
            <a:rPr lang="en-US" dirty="0"/>
            <a:t>Email:</a:t>
          </a:r>
          <a:r>
            <a:rPr lang="en-US" dirty="0">
              <a:latin typeface="Calibri Light" panose="020F0302020204030204"/>
            </a:rPr>
            <a:t> </a:t>
          </a:r>
          <a:r>
            <a:rPr lang="en-US" dirty="0">
              <a:hlinkClick xmlns:r="http://schemas.openxmlformats.org/officeDocument/2006/relationships" r:id="rId2"/>
            </a:rPr>
            <a:t>alvin.boss@montgomerycountymd.gov</a:t>
          </a:r>
          <a:endParaRPr lang="en-US" dirty="0"/>
        </a:p>
      </dgm:t>
    </dgm:pt>
    <dgm:pt modelId="{AFE59FBA-F304-45DC-BAC8-3283A9BFC205}" type="parTrans" cxnId="{A767CDE8-87D7-4964-886E-8D86E73B7DDB}">
      <dgm:prSet/>
      <dgm:spPr/>
      <dgm:t>
        <a:bodyPr/>
        <a:lstStyle/>
        <a:p>
          <a:endParaRPr lang="en-US"/>
        </a:p>
      </dgm:t>
    </dgm:pt>
    <dgm:pt modelId="{CD2AC038-A6C6-43A8-A1A3-9AF3F93B687D}" type="sibTrans" cxnId="{A767CDE8-87D7-4964-886E-8D86E73B7DDB}">
      <dgm:prSet/>
      <dgm:spPr/>
      <dgm:t>
        <a:bodyPr/>
        <a:lstStyle/>
        <a:p>
          <a:endParaRPr lang="en-US"/>
        </a:p>
      </dgm:t>
    </dgm:pt>
    <dgm:pt modelId="{F1C48D3B-8C2E-4E1A-A2EF-1840BDC6B7EF}">
      <dgm:prSet phldr="0"/>
      <dgm:spPr/>
      <dgm:t>
        <a:bodyPr/>
        <a:lstStyle/>
        <a:p>
          <a:pPr rtl="0"/>
          <a:r>
            <a:rPr lang="en-US" b="1" i="0" u="none" dirty="0">
              <a:solidFill>
                <a:schemeClr val="tx1"/>
              </a:solidFill>
              <a:latin typeface="Calibri Light" panose="020F0302020204030204"/>
            </a:rPr>
            <a:t>Grace Denno</a:t>
          </a:r>
          <a:br>
            <a:rPr lang="en-US" b="1" dirty="0">
              <a:latin typeface="Calibri Light" panose="020F0302020204030204"/>
            </a:rPr>
          </a:br>
          <a:r>
            <a:rPr lang="en-US" b="0" dirty="0"/>
            <a:t>Chief | Division of Business Relations and Compliance</a:t>
          </a:r>
          <a:br>
            <a:rPr lang="en-US" b="1" dirty="0">
              <a:latin typeface="Calibri Light" panose="020F0302020204030204"/>
            </a:rPr>
          </a:br>
          <a:br>
            <a:rPr lang="en-US" b="1" dirty="0">
              <a:latin typeface="Calibri Light" panose="020F0302020204030204"/>
            </a:rPr>
          </a:br>
          <a:r>
            <a:rPr lang="en-US" b="1" dirty="0">
              <a:latin typeface="Calibri Light" panose="020F0302020204030204"/>
            </a:rPr>
            <a:t>Phone: 240-777-9959</a:t>
          </a:r>
          <a:br>
            <a:rPr lang="en-US" b="1" dirty="0"/>
          </a:br>
          <a:r>
            <a:rPr lang="en-US" b="1" dirty="0">
              <a:latin typeface="Calibri Light" panose="020F0302020204030204"/>
            </a:rPr>
            <a:t>Email: </a:t>
          </a:r>
          <a:r>
            <a:rPr lang="en-US" b="0" dirty="0">
              <a:hlinkClick xmlns:r="http://schemas.openxmlformats.org/officeDocument/2006/relationships" r:id="rId3"/>
            </a:rPr>
            <a:t>Grace.Denno@montgomerycountymd.gov</a:t>
          </a:r>
          <a:r>
            <a:rPr lang="en-US" b="0" dirty="0"/>
            <a:t> </a:t>
          </a:r>
          <a:br>
            <a:rPr lang="en-US" b="1" dirty="0">
              <a:latin typeface="Calibri Light" panose="020F0302020204030204"/>
            </a:rPr>
          </a:br>
          <a:r>
            <a:rPr lang="en-US" b="1" dirty="0"/>
            <a:t> </a:t>
          </a:r>
          <a:br>
            <a:rPr lang="en-US" b="1" dirty="0"/>
          </a:br>
          <a:endParaRPr lang="en-US" b="0" dirty="0">
            <a:latin typeface="Calibri Light" panose="020F0302020204030204"/>
          </a:endParaRPr>
        </a:p>
      </dgm:t>
    </dgm:pt>
    <dgm:pt modelId="{59749B6D-B71D-4E13-BE0D-D8BF98F1B0A6}" type="parTrans" cxnId="{2ABE2338-CC06-433C-B4F5-B6EC4FEAD0ED}">
      <dgm:prSet/>
      <dgm:spPr/>
    </dgm:pt>
    <dgm:pt modelId="{701C44F1-08B4-42CB-88F7-0160CEA215FA}" type="sibTrans" cxnId="{2ABE2338-CC06-433C-B4F5-B6EC4FEAD0ED}">
      <dgm:prSet/>
      <dgm:spPr/>
      <dgm:t>
        <a:bodyPr/>
        <a:lstStyle/>
        <a:p>
          <a:endParaRPr lang="en-US"/>
        </a:p>
      </dgm:t>
    </dgm:pt>
    <dgm:pt modelId="{A3CF6CD3-995B-45D0-9006-F85C36656AA9}" type="pres">
      <dgm:prSet presAssocID="{C9220B53-B949-4C07-BF1A-245D0604A9B3}" presName="vert0" presStyleCnt="0">
        <dgm:presLayoutVars>
          <dgm:dir/>
          <dgm:animOne val="branch"/>
          <dgm:animLvl val="lvl"/>
        </dgm:presLayoutVars>
      </dgm:prSet>
      <dgm:spPr/>
    </dgm:pt>
    <dgm:pt modelId="{E509CE97-DB6E-483A-8E5D-D0A28EBA8F87}" type="pres">
      <dgm:prSet presAssocID="{F1C48D3B-8C2E-4E1A-A2EF-1840BDC6B7EF}" presName="thickLine" presStyleLbl="alignNode1" presStyleIdx="0" presStyleCnt="3"/>
      <dgm:spPr/>
    </dgm:pt>
    <dgm:pt modelId="{A77FD9C0-8027-4A68-AF59-EBA0B16C354A}" type="pres">
      <dgm:prSet presAssocID="{F1C48D3B-8C2E-4E1A-A2EF-1840BDC6B7EF}" presName="horz1" presStyleCnt="0"/>
      <dgm:spPr/>
    </dgm:pt>
    <dgm:pt modelId="{19DAEC80-B22E-4A18-87A3-479C1DDD8FAB}" type="pres">
      <dgm:prSet presAssocID="{F1C48D3B-8C2E-4E1A-A2EF-1840BDC6B7EF}" presName="tx1" presStyleLbl="revTx" presStyleIdx="0" presStyleCnt="3"/>
      <dgm:spPr/>
    </dgm:pt>
    <dgm:pt modelId="{202D7717-5736-4908-976C-A02065FF7627}" type="pres">
      <dgm:prSet presAssocID="{F1C48D3B-8C2E-4E1A-A2EF-1840BDC6B7EF}" presName="vert1" presStyleCnt="0"/>
      <dgm:spPr/>
    </dgm:pt>
    <dgm:pt modelId="{9D37DDA9-5BC0-45BC-9C7E-7C50A50BD2FF}" type="pres">
      <dgm:prSet presAssocID="{BA8BE0D3-C588-4C4B-8584-83F06408DF42}" presName="thickLine" presStyleLbl="alignNode1" presStyleIdx="1" presStyleCnt="3"/>
      <dgm:spPr/>
    </dgm:pt>
    <dgm:pt modelId="{7970CA52-9AFF-4F0E-A28C-C94694A989D1}" type="pres">
      <dgm:prSet presAssocID="{BA8BE0D3-C588-4C4B-8584-83F06408DF42}" presName="horz1" presStyleCnt="0"/>
      <dgm:spPr/>
    </dgm:pt>
    <dgm:pt modelId="{1F3B0463-FD14-429C-9EC5-53FF4640F19F}" type="pres">
      <dgm:prSet presAssocID="{BA8BE0D3-C588-4C4B-8584-83F06408DF42}" presName="tx1" presStyleLbl="revTx" presStyleIdx="1" presStyleCnt="3"/>
      <dgm:spPr/>
    </dgm:pt>
    <dgm:pt modelId="{1C417794-8993-48F6-A691-9BDE180E7F1A}" type="pres">
      <dgm:prSet presAssocID="{BA8BE0D3-C588-4C4B-8584-83F06408DF42}" presName="vert1" presStyleCnt="0"/>
      <dgm:spPr/>
    </dgm:pt>
    <dgm:pt modelId="{9A611CE7-8664-4D0C-AE8E-EB8243037A83}" type="pres">
      <dgm:prSet presAssocID="{A538BACD-CAC7-484A-8500-F6F46808FC34}" presName="thickLine" presStyleLbl="alignNode1" presStyleIdx="2" presStyleCnt="3"/>
      <dgm:spPr/>
    </dgm:pt>
    <dgm:pt modelId="{FD35DE4A-416F-4A6A-9A28-858AC03AD2EF}" type="pres">
      <dgm:prSet presAssocID="{A538BACD-CAC7-484A-8500-F6F46808FC34}" presName="horz1" presStyleCnt="0"/>
      <dgm:spPr/>
    </dgm:pt>
    <dgm:pt modelId="{B3E371EE-6028-4982-95AD-D18DA62DCF33}" type="pres">
      <dgm:prSet presAssocID="{A538BACD-CAC7-484A-8500-F6F46808FC34}" presName="tx1" presStyleLbl="revTx" presStyleIdx="2" presStyleCnt="3"/>
      <dgm:spPr/>
    </dgm:pt>
    <dgm:pt modelId="{4291E6C0-C79E-49D9-AFCE-1C2BE9057E05}" type="pres">
      <dgm:prSet presAssocID="{A538BACD-CAC7-484A-8500-F6F46808FC34}" presName="vert1" presStyleCnt="0"/>
      <dgm:spPr/>
    </dgm:pt>
  </dgm:ptLst>
  <dgm:cxnLst>
    <dgm:cxn modelId="{1C0FE508-A132-4E3F-8097-0C2FCBCEA33C}" type="presOf" srcId="{A538BACD-CAC7-484A-8500-F6F46808FC34}" destId="{B3E371EE-6028-4982-95AD-D18DA62DCF33}" srcOrd="0" destOrd="0" presId="urn:microsoft.com/office/officeart/2008/layout/LinedList"/>
    <dgm:cxn modelId="{2ABE2338-CC06-433C-B4F5-B6EC4FEAD0ED}" srcId="{C9220B53-B949-4C07-BF1A-245D0604A9B3}" destId="{F1C48D3B-8C2E-4E1A-A2EF-1840BDC6B7EF}" srcOrd="0" destOrd="0" parTransId="{59749B6D-B71D-4E13-BE0D-D8BF98F1B0A6}" sibTransId="{701C44F1-08B4-42CB-88F7-0160CEA215FA}"/>
    <dgm:cxn modelId="{31716B61-5870-40D5-92B5-C5E0CE045234}" type="presOf" srcId="{BA8BE0D3-C588-4C4B-8584-83F06408DF42}" destId="{1F3B0463-FD14-429C-9EC5-53FF4640F19F}" srcOrd="0" destOrd="0" presId="urn:microsoft.com/office/officeart/2008/layout/LinedList"/>
    <dgm:cxn modelId="{32D3B666-547A-4C8C-A6F2-8AF244B25EFD}" type="presOf" srcId="{F1C48D3B-8C2E-4E1A-A2EF-1840BDC6B7EF}" destId="{19DAEC80-B22E-4A18-87A3-479C1DDD8FAB}" srcOrd="0" destOrd="0" presId="urn:microsoft.com/office/officeart/2008/layout/LinedList"/>
    <dgm:cxn modelId="{3B7DDC85-4154-4DAA-B070-52FCABE1B326}" type="presOf" srcId="{C9220B53-B949-4C07-BF1A-245D0604A9B3}" destId="{A3CF6CD3-995B-45D0-9006-F85C36656AA9}" srcOrd="0" destOrd="0" presId="urn:microsoft.com/office/officeart/2008/layout/LinedList"/>
    <dgm:cxn modelId="{DD795886-E5A9-484E-8D6F-C205A255ED55}" srcId="{C9220B53-B949-4C07-BF1A-245D0604A9B3}" destId="{BA8BE0D3-C588-4C4B-8584-83F06408DF42}" srcOrd="1" destOrd="0" parTransId="{DA099325-A8D4-40DB-A17C-E55361E70688}" sibTransId="{9333C743-4229-4CBE-9B53-7CB14B31A2DA}"/>
    <dgm:cxn modelId="{A767CDE8-87D7-4964-886E-8D86E73B7DDB}" srcId="{C9220B53-B949-4C07-BF1A-245D0604A9B3}" destId="{A538BACD-CAC7-484A-8500-F6F46808FC34}" srcOrd="2" destOrd="0" parTransId="{AFE59FBA-F304-45DC-BAC8-3283A9BFC205}" sibTransId="{CD2AC038-A6C6-43A8-A1A3-9AF3F93B687D}"/>
    <dgm:cxn modelId="{30B1206B-58C1-4637-8C97-995348DAEAAB}" type="presParOf" srcId="{A3CF6CD3-995B-45D0-9006-F85C36656AA9}" destId="{E509CE97-DB6E-483A-8E5D-D0A28EBA8F87}" srcOrd="0" destOrd="0" presId="urn:microsoft.com/office/officeart/2008/layout/LinedList"/>
    <dgm:cxn modelId="{5D951D7F-2F5C-454F-AAEA-C190182B06C2}" type="presParOf" srcId="{A3CF6CD3-995B-45D0-9006-F85C36656AA9}" destId="{A77FD9C0-8027-4A68-AF59-EBA0B16C354A}" srcOrd="1" destOrd="0" presId="urn:microsoft.com/office/officeart/2008/layout/LinedList"/>
    <dgm:cxn modelId="{E2ED29EB-03D8-441F-A783-5D28CF2B0F14}" type="presParOf" srcId="{A77FD9C0-8027-4A68-AF59-EBA0B16C354A}" destId="{19DAEC80-B22E-4A18-87A3-479C1DDD8FAB}" srcOrd="0" destOrd="0" presId="urn:microsoft.com/office/officeart/2008/layout/LinedList"/>
    <dgm:cxn modelId="{41F9CEEA-D17F-42E1-89FF-B3EF197AAD45}" type="presParOf" srcId="{A77FD9C0-8027-4A68-AF59-EBA0B16C354A}" destId="{202D7717-5736-4908-976C-A02065FF7627}" srcOrd="1" destOrd="0" presId="urn:microsoft.com/office/officeart/2008/layout/LinedList"/>
    <dgm:cxn modelId="{4B131556-FA6B-4E9E-BB0E-465A3CEE06C4}" type="presParOf" srcId="{A3CF6CD3-995B-45D0-9006-F85C36656AA9}" destId="{9D37DDA9-5BC0-45BC-9C7E-7C50A50BD2FF}" srcOrd="2" destOrd="0" presId="urn:microsoft.com/office/officeart/2008/layout/LinedList"/>
    <dgm:cxn modelId="{73D86337-9A49-45F2-9C04-1BDCC0E78870}" type="presParOf" srcId="{A3CF6CD3-995B-45D0-9006-F85C36656AA9}" destId="{7970CA52-9AFF-4F0E-A28C-C94694A989D1}" srcOrd="3" destOrd="0" presId="urn:microsoft.com/office/officeart/2008/layout/LinedList"/>
    <dgm:cxn modelId="{617F7B11-FE9D-4EA3-ADC8-71AFB017CD18}" type="presParOf" srcId="{7970CA52-9AFF-4F0E-A28C-C94694A989D1}" destId="{1F3B0463-FD14-429C-9EC5-53FF4640F19F}" srcOrd="0" destOrd="0" presId="urn:microsoft.com/office/officeart/2008/layout/LinedList"/>
    <dgm:cxn modelId="{3338C5F4-B01B-4F12-A507-2DE78E08C0F6}" type="presParOf" srcId="{7970CA52-9AFF-4F0E-A28C-C94694A989D1}" destId="{1C417794-8993-48F6-A691-9BDE180E7F1A}" srcOrd="1" destOrd="0" presId="urn:microsoft.com/office/officeart/2008/layout/LinedList"/>
    <dgm:cxn modelId="{3FEDF9EB-3284-47FC-A8FB-A915F0CC78E6}" type="presParOf" srcId="{A3CF6CD3-995B-45D0-9006-F85C36656AA9}" destId="{9A611CE7-8664-4D0C-AE8E-EB8243037A83}" srcOrd="4" destOrd="0" presId="urn:microsoft.com/office/officeart/2008/layout/LinedList"/>
    <dgm:cxn modelId="{4FA6E71C-9B61-44B4-B54E-68330C8ED60D}" type="presParOf" srcId="{A3CF6CD3-995B-45D0-9006-F85C36656AA9}" destId="{FD35DE4A-416F-4A6A-9A28-858AC03AD2EF}" srcOrd="5" destOrd="0" presId="urn:microsoft.com/office/officeart/2008/layout/LinedList"/>
    <dgm:cxn modelId="{0954730D-702B-4FF4-9AA0-C372C52A244C}" type="presParOf" srcId="{FD35DE4A-416F-4A6A-9A28-858AC03AD2EF}" destId="{B3E371EE-6028-4982-95AD-D18DA62DCF33}" srcOrd="0" destOrd="0" presId="urn:microsoft.com/office/officeart/2008/layout/LinedList"/>
    <dgm:cxn modelId="{7E66D891-4D2E-4210-8682-4324791DEE05}" type="presParOf" srcId="{FD35DE4A-416F-4A6A-9A28-858AC03AD2EF}" destId="{4291E6C0-C79E-49D9-AFCE-1C2BE9057E05}"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09CE97-DB6E-483A-8E5D-D0A28EBA8F87}">
      <dsp:nvSpPr>
        <dsp:cNvPr id="0" name=""/>
        <dsp:cNvSpPr/>
      </dsp:nvSpPr>
      <dsp:spPr>
        <a:xfrm>
          <a:off x="0" y="2703"/>
          <a:ext cx="690051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9DAEC80-B22E-4A18-87A3-479C1DDD8FAB}">
      <dsp:nvSpPr>
        <dsp:cNvPr id="0" name=""/>
        <dsp:cNvSpPr/>
      </dsp:nvSpPr>
      <dsp:spPr>
        <a:xfrm>
          <a:off x="0" y="2703"/>
          <a:ext cx="6900512" cy="1843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rtl="0">
            <a:lnSpc>
              <a:spcPct val="90000"/>
            </a:lnSpc>
            <a:spcBef>
              <a:spcPct val="0"/>
            </a:spcBef>
            <a:spcAft>
              <a:spcPct val="35000"/>
            </a:spcAft>
            <a:buNone/>
          </a:pPr>
          <a:r>
            <a:rPr lang="en-US" sz="1700" b="1" i="0" u="none" kern="1200" dirty="0">
              <a:solidFill>
                <a:schemeClr val="tx1"/>
              </a:solidFill>
              <a:latin typeface="Calibri Light" panose="020F0302020204030204"/>
            </a:rPr>
            <a:t>Grace Denno</a:t>
          </a:r>
          <a:br>
            <a:rPr lang="en-US" sz="1700" b="1" kern="1200" dirty="0">
              <a:latin typeface="Calibri Light" panose="020F0302020204030204"/>
            </a:rPr>
          </a:br>
          <a:r>
            <a:rPr lang="en-US" sz="1700" b="0" kern="1200" dirty="0"/>
            <a:t>Chief | Division of Business Relations and Compliance</a:t>
          </a:r>
          <a:br>
            <a:rPr lang="en-US" sz="1700" b="1" kern="1200" dirty="0">
              <a:latin typeface="Calibri Light" panose="020F0302020204030204"/>
            </a:rPr>
          </a:br>
          <a:br>
            <a:rPr lang="en-US" sz="1700" b="1" kern="1200" dirty="0">
              <a:latin typeface="Calibri Light" panose="020F0302020204030204"/>
            </a:rPr>
          </a:br>
          <a:r>
            <a:rPr lang="en-US" sz="1700" b="1" kern="1200" dirty="0">
              <a:latin typeface="Calibri Light" panose="020F0302020204030204"/>
            </a:rPr>
            <a:t>Phone: 240-777-9959</a:t>
          </a:r>
          <a:br>
            <a:rPr lang="en-US" sz="1700" b="1" kern="1200" dirty="0"/>
          </a:br>
          <a:r>
            <a:rPr lang="en-US" sz="1700" b="1" kern="1200" dirty="0">
              <a:latin typeface="Calibri Light" panose="020F0302020204030204"/>
            </a:rPr>
            <a:t>Email: </a:t>
          </a:r>
          <a:r>
            <a:rPr lang="en-US" sz="1700" b="0" kern="1200" dirty="0">
              <a:hlinkClick xmlns:r="http://schemas.openxmlformats.org/officeDocument/2006/relationships" r:id="rId1"/>
            </a:rPr>
            <a:t>Grace.Denno@montgomerycountymd.gov</a:t>
          </a:r>
          <a:r>
            <a:rPr lang="en-US" sz="1700" b="0" kern="1200" dirty="0"/>
            <a:t> </a:t>
          </a:r>
          <a:br>
            <a:rPr lang="en-US" sz="1700" b="1" kern="1200" dirty="0">
              <a:latin typeface="Calibri Light" panose="020F0302020204030204"/>
            </a:rPr>
          </a:br>
          <a:r>
            <a:rPr lang="en-US" sz="1700" b="1" kern="1200" dirty="0"/>
            <a:t> </a:t>
          </a:r>
          <a:br>
            <a:rPr lang="en-US" sz="1700" b="1" kern="1200" dirty="0"/>
          </a:br>
          <a:endParaRPr lang="en-US" sz="1700" b="0" kern="1200" dirty="0">
            <a:latin typeface="Calibri Light" panose="020F0302020204030204"/>
          </a:endParaRPr>
        </a:p>
      </dsp:txBody>
      <dsp:txXfrm>
        <a:off x="0" y="2703"/>
        <a:ext cx="6900512" cy="1843578"/>
      </dsp:txXfrm>
    </dsp:sp>
    <dsp:sp modelId="{9D37DDA9-5BC0-45BC-9C7E-7C50A50BD2FF}">
      <dsp:nvSpPr>
        <dsp:cNvPr id="0" name=""/>
        <dsp:cNvSpPr/>
      </dsp:nvSpPr>
      <dsp:spPr>
        <a:xfrm>
          <a:off x="0" y="1846281"/>
          <a:ext cx="6900512"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F3B0463-FD14-429C-9EC5-53FF4640F19F}">
      <dsp:nvSpPr>
        <dsp:cNvPr id="0" name=""/>
        <dsp:cNvSpPr/>
      </dsp:nvSpPr>
      <dsp:spPr>
        <a:xfrm>
          <a:off x="0" y="1846281"/>
          <a:ext cx="6900512" cy="1843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1" kern="1200" dirty="0"/>
            <a:t>Michael Brown, Program Manager</a:t>
          </a:r>
          <a:br>
            <a:rPr lang="en-US" sz="1700" b="1" kern="1200" dirty="0"/>
          </a:br>
          <a:r>
            <a:rPr lang="en-US" sz="1700" b="0" kern="1200" dirty="0"/>
            <a:t>Montgomery County Local Business </a:t>
          </a:r>
          <a:r>
            <a:rPr lang="en-US" sz="1700" b="0" kern="1200" dirty="0">
              <a:latin typeface="Calibri Light" panose="020F0302020204030204"/>
            </a:rPr>
            <a:t>Programs</a:t>
          </a:r>
          <a:br>
            <a:rPr lang="en-US" sz="1700" kern="1200" dirty="0">
              <a:latin typeface="Calibri Light" panose="020F0302020204030204"/>
            </a:rPr>
          </a:br>
          <a:br>
            <a:rPr lang="en-US" sz="1700" kern="1200" dirty="0">
              <a:latin typeface="Calibri Light" panose="020F0302020204030204"/>
            </a:rPr>
          </a:br>
          <a:r>
            <a:rPr lang="en-US" sz="1700" kern="1200" dirty="0">
              <a:latin typeface="Calibri Light" panose="020F0302020204030204"/>
            </a:rPr>
            <a:t>Phone</a:t>
          </a:r>
          <a:r>
            <a:rPr lang="en-US" sz="1700" kern="1200" dirty="0"/>
            <a:t>: 240-777-9913</a:t>
          </a:r>
          <a:br>
            <a:rPr lang="en-US" sz="1700" kern="1200" dirty="0"/>
          </a:br>
          <a:r>
            <a:rPr lang="en-US" sz="1700" kern="1200" dirty="0"/>
            <a:t>Email:</a:t>
          </a:r>
          <a:r>
            <a:rPr lang="en-US" sz="1700" kern="1200" dirty="0">
              <a:latin typeface="Calibri Light" panose="020F0302020204030204"/>
            </a:rPr>
            <a:t> </a:t>
          </a:r>
          <a:r>
            <a:rPr lang="en-US" sz="1700" kern="1200" dirty="0">
              <a:hlinkClick xmlns:r="http://schemas.openxmlformats.org/officeDocument/2006/relationships" r:id="rId2"/>
            </a:rPr>
            <a:t>Michael.brown@montgomerycountymd.gov</a:t>
          </a:r>
          <a:endParaRPr lang="en-US" sz="1700" kern="1200" dirty="0"/>
        </a:p>
      </dsp:txBody>
      <dsp:txXfrm>
        <a:off x="0" y="1846281"/>
        <a:ext cx="6900512" cy="1843578"/>
      </dsp:txXfrm>
    </dsp:sp>
    <dsp:sp modelId="{9A611CE7-8664-4D0C-AE8E-EB8243037A83}">
      <dsp:nvSpPr>
        <dsp:cNvPr id="0" name=""/>
        <dsp:cNvSpPr/>
      </dsp:nvSpPr>
      <dsp:spPr>
        <a:xfrm>
          <a:off x="0" y="3689859"/>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3E371EE-6028-4982-95AD-D18DA62DCF33}">
      <dsp:nvSpPr>
        <dsp:cNvPr id="0" name=""/>
        <dsp:cNvSpPr/>
      </dsp:nvSpPr>
      <dsp:spPr>
        <a:xfrm>
          <a:off x="0" y="3689859"/>
          <a:ext cx="6900512" cy="1843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rtl="0">
            <a:lnSpc>
              <a:spcPct val="90000"/>
            </a:lnSpc>
            <a:spcBef>
              <a:spcPct val="0"/>
            </a:spcBef>
            <a:spcAft>
              <a:spcPct val="35000"/>
            </a:spcAft>
            <a:buNone/>
          </a:pPr>
          <a:r>
            <a:rPr lang="en-US" sz="1700" b="1" kern="1200" dirty="0"/>
            <a:t>Alvin Boss, Program Manager</a:t>
          </a:r>
          <a:br>
            <a:rPr lang="en-US" sz="1700" b="1" kern="1200" dirty="0"/>
          </a:br>
          <a:r>
            <a:rPr lang="en-US" sz="1700" b="1" kern="1200" dirty="0">
              <a:latin typeface="Calibri Light" panose="020F0302020204030204"/>
            </a:rPr>
            <a:t>Minority, Female and Disabled-Owned Business Program</a:t>
          </a:r>
          <a:br>
            <a:rPr lang="en-US" sz="1700" b="1" kern="1200" dirty="0"/>
          </a:br>
          <a:br>
            <a:rPr lang="en-US" sz="1700" b="1" kern="1200" dirty="0">
              <a:latin typeface="Calibri Light" panose="020F0302020204030204"/>
            </a:rPr>
          </a:br>
          <a:r>
            <a:rPr lang="en-US" sz="1700" kern="1200" dirty="0"/>
            <a:t>Phone: 240-777-9912</a:t>
          </a:r>
          <a:br>
            <a:rPr lang="en-US" sz="1700" kern="1200" dirty="0"/>
          </a:br>
          <a:r>
            <a:rPr lang="en-US" sz="1700" kern="1200" dirty="0"/>
            <a:t>Email:</a:t>
          </a:r>
          <a:r>
            <a:rPr lang="en-US" sz="1700" kern="1200" dirty="0">
              <a:latin typeface="Calibri Light" panose="020F0302020204030204"/>
            </a:rPr>
            <a:t> </a:t>
          </a:r>
          <a:r>
            <a:rPr lang="en-US" sz="1700" kern="1200" dirty="0">
              <a:hlinkClick xmlns:r="http://schemas.openxmlformats.org/officeDocument/2006/relationships" r:id="rId3"/>
            </a:rPr>
            <a:t>alvin.boss@montgomerycountymd.gov</a:t>
          </a:r>
          <a:endParaRPr lang="en-US" sz="1700" kern="1200" dirty="0"/>
        </a:p>
      </dsp:txBody>
      <dsp:txXfrm>
        <a:off x="0" y="3689859"/>
        <a:ext cx="6900512" cy="1843578"/>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F1CCE7-1D5F-4627-9E3F-59CBE82A8241}" type="datetimeFigureOut">
              <a:rPr lang="en-US" smtClean="0"/>
              <a:t>1/18/2023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1ADF1F-C6FE-4CFB-BE36-A99B4965B23D}" type="slidenum">
              <a:rPr lang="en-US" smtClean="0"/>
              <a:t>‹#›</a:t>
            </a:fld>
            <a:endParaRPr lang="en-US"/>
          </a:p>
        </p:txBody>
      </p:sp>
    </p:spTree>
    <p:extLst>
      <p:ext uri="{BB962C8B-B14F-4D97-AF65-F5344CB8AC3E}">
        <p14:creationId xmlns:p14="http://schemas.microsoft.com/office/powerpoint/2010/main" val="5186206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g35f391192_0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9" name="Google Shape;219;g35f391192_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670794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9"/>
        <p:cNvGrpSpPr/>
        <p:nvPr/>
      </p:nvGrpSpPr>
      <p:grpSpPr>
        <a:xfrm>
          <a:off x="0" y="0"/>
          <a:ext cx="0" cy="0"/>
          <a:chOff x="0" y="0"/>
          <a:chExt cx="0" cy="0"/>
        </a:xfrm>
      </p:grpSpPr>
      <p:sp>
        <p:nvSpPr>
          <p:cNvPr id="530" name="Google Shape;530;g35ed75ccf_01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1" name="Google Shape;531;g35ed75ccf_01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561438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9"/>
        <p:cNvGrpSpPr/>
        <p:nvPr/>
      </p:nvGrpSpPr>
      <p:grpSpPr>
        <a:xfrm>
          <a:off x="0" y="0"/>
          <a:ext cx="0" cy="0"/>
          <a:chOff x="0" y="0"/>
          <a:chExt cx="0" cy="0"/>
        </a:xfrm>
      </p:grpSpPr>
      <p:sp>
        <p:nvSpPr>
          <p:cNvPr id="530" name="Google Shape;530;g35ed75ccf_01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1" name="Google Shape;531;g35ed75ccf_01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979293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9"/>
        <p:cNvGrpSpPr/>
        <p:nvPr/>
      </p:nvGrpSpPr>
      <p:grpSpPr>
        <a:xfrm>
          <a:off x="0" y="0"/>
          <a:ext cx="0" cy="0"/>
          <a:chOff x="0" y="0"/>
          <a:chExt cx="0" cy="0"/>
        </a:xfrm>
      </p:grpSpPr>
      <p:sp>
        <p:nvSpPr>
          <p:cNvPr id="530" name="Google Shape;530;g35ed75ccf_01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1" name="Google Shape;531;g35ed75ccf_01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931145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9"/>
        <p:cNvGrpSpPr/>
        <p:nvPr/>
      </p:nvGrpSpPr>
      <p:grpSpPr>
        <a:xfrm>
          <a:off x="0" y="0"/>
          <a:ext cx="0" cy="0"/>
          <a:chOff x="0" y="0"/>
          <a:chExt cx="0" cy="0"/>
        </a:xfrm>
      </p:grpSpPr>
      <p:sp>
        <p:nvSpPr>
          <p:cNvPr id="530" name="Google Shape;530;g35ed75ccf_01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1" name="Google Shape;531;g35ed75ccf_01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729423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9"/>
        <p:cNvGrpSpPr/>
        <p:nvPr/>
      </p:nvGrpSpPr>
      <p:grpSpPr>
        <a:xfrm>
          <a:off x="0" y="0"/>
          <a:ext cx="0" cy="0"/>
          <a:chOff x="0" y="0"/>
          <a:chExt cx="0" cy="0"/>
        </a:xfrm>
      </p:grpSpPr>
      <p:sp>
        <p:nvSpPr>
          <p:cNvPr id="530" name="Google Shape;530;g35ed75ccf_01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1" name="Google Shape;531;g35ed75ccf_01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830351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9"/>
        <p:cNvGrpSpPr/>
        <p:nvPr/>
      </p:nvGrpSpPr>
      <p:grpSpPr>
        <a:xfrm>
          <a:off x="0" y="0"/>
          <a:ext cx="0" cy="0"/>
          <a:chOff x="0" y="0"/>
          <a:chExt cx="0" cy="0"/>
        </a:xfrm>
      </p:grpSpPr>
      <p:sp>
        <p:nvSpPr>
          <p:cNvPr id="530" name="Google Shape;530;g35ed75ccf_01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1" name="Google Shape;531;g35ed75ccf_01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944044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9"/>
        <p:cNvGrpSpPr/>
        <p:nvPr/>
      </p:nvGrpSpPr>
      <p:grpSpPr>
        <a:xfrm>
          <a:off x="0" y="0"/>
          <a:ext cx="0" cy="0"/>
          <a:chOff x="0" y="0"/>
          <a:chExt cx="0" cy="0"/>
        </a:xfrm>
      </p:grpSpPr>
      <p:sp>
        <p:nvSpPr>
          <p:cNvPr id="530" name="Google Shape;530;g35ed75ccf_01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1" name="Google Shape;531;g35ed75ccf_01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966508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9"/>
        <p:cNvGrpSpPr/>
        <p:nvPr/>
      </p:nvGrpSpPr>
      <p:grpSpPr>
        <a:xfrm>
          <a:off x="0" y="0"/>
          <a:ext cx="0" cy="0"/>
          <a:chOff x="0" y="0"/>
          <a:chExt cx="0" cy="0"/>
        </a:xfrm>
      </p:grpSpPr>
      <p:sp>
        <p:nvSpPr>
          <p:cNvPr id="530" name="Google Shape;530;g35ed75ccf_01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1" name="Google Shape;531;g35ed75ccf_01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460604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9"/>
        <p:cNvGrpSpPr/>
        <p:nvPr/>
      </p:nvGrpSpPr>
      <p:grpSpPr>
        <a:xfrm>
          <a:off x="0" y="0"/>
          <a:ext cx="0" cy="0"/>
          <a:chOff x="0" y="0"/>
          <a:chExt cx="0" cy="0"/>
        </a:xfrm>
      </p:grpSpPr>
      <p:sp>
        <p:nvSpPr>
          <p:cNvPr id="530" name="Google Shape;530;g35ed75ccf_01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1" name="Google Shape;531;g35ed75ccf_01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122421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9"/>
        <p:cNvGrpSpPr/>
        <p:nvPr/>
      </p:nvGrpSpPr>
      <p:grpSpPr>
        <a:xfrm>
          <a:off x="0" y="0"/>
          <a:ext cx="0" cy="0"/>
          <a:chOff x="0" y="0"/>
          <a:chExt cx="0" cy="0"/>
        </a:xfrm>
      </p:grpSpPr>
      <p:sp>
        <p:nvSpPr>
          <p:cNvPr id="530" name="Google Shape;530;g35ed75ccf_01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1" name="Google Shape;531;g35ed75ccf_01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524576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9"/>
        <p:cNvGrpSpPr/>
        <p:nvPr/>
      </p:nvGrpSpPr>
      <p:grpSpPr>
        <a:xfrm>
          <a:off x="0" y="0"/>
          <a:ext cx="0" cy="0"/>
          <a:chOff x="0" y="0"/>
          <a:chExt cx="0" cy="0"/>
        </a:xfrm>
      </p:grpSpPr>
      <p:sp>
        <p:nvSpPr>
          <p:cNvPr id="530" name="Google Shape;530;g35ed75ccf_01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1" name="Google Shape;531;g35ed75ccf_01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165747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9"/>
        <p:cNvGrpSpPr/>
        <p:nvPr/>
      </p:nvGrpSpPr>
      <p:grpSpPr>
        <a:xfrm>
          <a:off x="0" y="0"/>
          <a:ext cx="0" cy="0"/>
          <a:chOff x="0" y="0"/>
          <a:chExt cx="0" cy="0"/>
        </a:xfrm>
      </p:grpSpPr>
      <p:sp>
        <p:nvSpPr>
          <p:cNvPr id="530" name="Google Shape;530;g35ed75ccf_01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1" name="Google Shape;531;g35ed75ccf_01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959851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393E9-C88B-42AB-8A64-1D1B4AAF514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E9E6CD6-236D-499E-82E1-CA71DDA104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54A15FC-DFCE-4071-84BB-2AF41D597426}"/>
              </a:ext>
            </a:extLst>
          </p:cNvPr>
          <p:cNvSpPr>
            <a:spLocks noGrp="1"/>
          </p:cNvSpPr>
          <p:nvPr>
            <p:ph type="dt" sz="half" idx="10"/>
          </p:nvPr>
        </p:nvSpPr>
        <p:spPr/>
        <p:txBody>
          <a:bodyPr/>
          <a:lstStyle/>
          <a:p>
            <a:fld id="{61D5C62F-E14E-4145-BAAE-0E4AE9560765}" type="datetimeFigureOut">
              <a:rPr lang="en-US" smtClean="0"/>
              <a:t>1/18/2023</a:t>
            </a:fld>
            <a:endParaRPr lang="en-US"/>
          </a:p>
        </p:txBody>
      </p:sp>
      <p:sp>
        <p:nvSpPr>
          <p:cNvPr id="5" name="Footer Placeholder 4">
            <a:extLst>
              <a:ext uri="{FF2B5EF4-FFF2-40B4-BE49-F238E27FC236}">
                <a16:creationId xmlns:a16="http://schemas.microsoft.com/office/drawing/2014/main" id="{2537DE45-7DAB-40C1-A332-110AB74079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16D80A-59D5-46F2-BA1E-88C9E6D31484}"/>
              </a:ext>
            </a:extLst>
          </p:cNvPr>
          <p:cNvSpPr>
            <a:spLocks noGrp="1"/>
          </p:cNvSpPr>
          <p:nvPr>
            <p:ph type="sldNum" sz="quarter" idx="12"/>
          </p:nvPr>
        </p:nvSpPr>
        <p:spPr/>
        <p:txBody>
          <a:bodyPr/>
          <a:lstStyle/>
          <a:p>
            <a:fld id="{79D580D0-B07F-4B70-9AC0-7ABC1672C2A1}" type="slidenum">
              <a:rPr lang="en-US" smtClean="0"/>
              <a:t>‹#›</a:t>
            </a:fld>
            <a:endParaRPr lang="en-US"/>
          </a:p>
        </p:txBody>
      </p:sp>
    </p:spTree>
    <p:extLst>
      <p:ext uri="{BB962C8B-B14F-4D97-AF65-F5344CB8AC3E}">
        <p14:creationId xmlns:p14="http://schemas.microsoft.com/office/powerpoint/2010/main" val="20086407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AF461-D63C-4EDD-B56C-FE76E4C78CB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E1A5706-CC27-4388-94A3-FCC4F3DD7AB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6D13030-D4E0-44E6-8273-874323CC567F}"/>
              </a:ext>
            </a:extLst>
          </p:cNvPr>
          <p:cNvSpPr>
            <a:spLocks noGrp="1"/>
          </p:cNvSpPr>
          <p:nvPr>
            <p:ph type="dt" sz="half" idx="10"/>
          </p:nvPr>
        </p:nvSpPr>
        <p:spPr/>
        <p:txBody>
          <a:bodyPr/>
          <a:lstStyle/>
          <a:p>
            <a:fld id="{61D5C62F-E14E-4145-BAAE-0E4AE9560765}" type="datetimeFigureOut">
              <a:rPr lang="en-US" smtClean="0"/>
              <a:t>1/18/2023</a:t>
            </a:fld>
            <a:endParaRPr lang="en-US"/>
          </a:p>
        </p:txBody>
      </p:sp>
      <p:sp>
        <p:nvSpPr>
          <p:cNvPr id="5" name="Footer Placeholder 4">
            <a:extLst>
              <a:ext uri="{FF2B5EF4-FFF2-40B4-BE49-F238E27FC236}">
                <a16:creationId xmlns:a16="http://schemas.microsoft.com/office/drawing/2014/main" id="{F2754ABC-31E1-4701-96AA-FE1762E999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D208845-1DD6-42DC-8DA0-1058006969BA}"/>
              </a:ext>
            </a:extLst>
          </p:cNvPr>
          <p:cNvSpPr>
            <a:spLocks noGrp="1"/>
          </p:cNvSpPr>
          <p:nvPr>
            <p:ph type="sldNum" sz="quarter" idx="12"/>
          </p:nvPr>
        </p:nvSpPr>
        <p:spPr/>
        <p:txBody>
          <a:bodyPr/>
          <a:lstStyle/>
          <a:p>
            <a:fld id="{79D580D0-B07F-4B70-9AC0-7ABC1672C2A1}" type="slidenum">
              <a:rPr lang="en-US" smtClean="0"/>
              <a:t>‹#›</a:t>
            </a:fld>
            <a:endParaRPr lang="en-US"/>
          </a:p>
        </p:txBody>
      </p:sp>
    </p:spTree>
    <p:extLst>
      <p:ext uri="{BB962C8B-B14F-4D97-AF65-F5344CB8AC3E}">
        <p14:creationId xmlns:p14="http://schemas.microsoft.com/office/powerpoint/2010/main" val="3943971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20C7200-21B7-4EC7-A4D7-01A2C5ED08B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5309B60-60C0-456A-B300-93502F47FFA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B541529-0A66-4F59-910F-F80559E9ADB5}"/>
              </a:ext>
            </a:extLst>
          </p:cNvPr>
          <p:cNvSpPr>
            <a:spLocks noGrp="1"/>
          </p:cNvSpPr>
          <p:nvPr>
            <p:ph type="dt" sz="half" idx="10"/>
          </p:nvPr>
        </p:nvSpPr>
        <p:spPr/>
        <p:txBody>
          <a:bodyPr/>
          <a:lstStyle/>
          <a:p>
            <a:fld id="{61D5C62F-E14E-4145-BAAE-0E4AE9560765}" type="datetimeFigureOut">
              <a:rPr lang="en-US" smtClean="0"/>
              <a:t>1/18/2023</a:t>
            </a:fld>
            <a:endParaRPr lang="en-US"/>
          </a:p>
        </p:txBody>
      </p:sp>
      <p:sp>
        <p:nvSpPr>
          <p:cNvPr id="5" name="Footer Placeholder 4">
            <a:extLst>
              <a:ext uri="{FF2B5EF4-FFF2-40B4-BE49-F238E27FC236}">
                <a16:creationId xmlns:a16="http://schemas.microsoft.com/office/drawing/2014/main" id="{8BB65B63-F121-4D2F-92D4-0269B7899A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31242C-81C2-4DD7-ACED-C169CFFF0B71}"/>
              </a:ext>
            </a:extLst>
          </p:cNvPr>
          <p:cNvSpPr>
            <a:spLocks noGrp="1"/>
          </p:cNvSpPr>
          <p:nvPr>
            <p:ph type="sldNum" sz="quarter" idx="12"/>
          </p:nvPr>
        </p:nvSpPr>
        <p:spPr/>
        <p:txBody>
          <a:bodyPr/>
          <a:lstStyle/>
          <a:p>
            <a:fld id="{79D580D0-B07F-4B70-9AC0-7ABC1672C2A1}" type="slidenum">
              <a:rPr lang="en-US" smtClean="0"/>
              <a:t>‹#›</a:t>
            </a:fld>
            <a:endParaRPr lang="en-US"/>
          </a:p>
        </p:txBody>
      </p:sp>
    </p:spTree>
    <p:extLst>
      <p:ext uri="{BB962C8B-B14F-4D97-AF65-F5344CB8AC3E}">
        <p14:creationId xmlns:p14="http://schemas.microsoft.com/office/powerpoint/2010/main" val="3420996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ubtitle">
  <p:cSld name="Subtitle">
    <p:spTree>
      <p:nvGrpSpPr>
        <p:cNvPr id="1" name="Shape 23"/>
        <p:cNvGrpSpPr/>
        <p:nvPr/>
      </p:nvGrpSpPr>
      <p:grpSpPr>
        <a:xfrm>
          <a:off x="0" y="0"/>
          <a:ext cx="0" cy="0"/>
          <a:chOff x="0" y="0"/>
          <a:chExt cx="0" cy="0"/>
        </a:xfrm>
      </p:grpSpPr>
      <p:sp>
        <p:nvSpPr>
          <p:cNvPr id="24" name="Google Shape;24;p3"/>
          <p:cNvSpPr/>
          <p:nvPr/>
        </p:nvSpPr>
        <p:spPr>
          <a:xfrm>
            <a:off x="7596285" y="3514025"/>
            <a:ext cx="1185600" cy="395200"/>
          </a:xfrm>
          <a:prstGeom prst="triangle">
            <a:avLst>
              <a:gd name="adj" fmla="val 32425"/>
            </a:avLst>
          </a:prstGeom>
          <a:solidFill>
            <a:srgbClr val="263248"/>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latin typeface="Arvo"/>
              <a:ea typeface="Arvo"/>
              <a:cs typeface="Arvo"/>
              <a:sym typeface="Arvo"/>
            </a:endParaRPr>
          </a:p>
        </p:txBody>
      </p:sp>
      <p:grpSp>
        <p:nvGrpSpPr>
          <p:cNvPr id="25" name="Google Shape;25;p3"/>
          <p:cNvGrpSpPr/>
          <p:nvPr/>
        </p:nvGrpSpPr>
        <p:grpSpPr>
          <a:xfrm>
            <a:off x="0" y="-9451"/>
            <a:ext cx="11548531" cy="6867451"/>
            <a:chOff x="0" y="-7088"/>
            <a:chExt cx="8661398" cy="5150588"/>
          </a:xfrm>
        </p:grpSpPr>
        <p:sp>
          <p:nvSpPr>
            <p:cNvPr id="26" name="Google Shape;26;p3"/>
            <p:cNvSpPr/>
            <p:nvPr/>
          </p:nvSpPr>
          <p:spPr>
            <a:xfrm>
              <a:off x="0" y="0"/>
              <a:ext cx="3525000" cy="5143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7" name="Google Shape;27;p3"/>
            <p:cNvSpPr/>
            <p:nvPr/>
          </p:nvSpPr>
          <p:spPr>
            <a:xfrm rot="10800000" flipH="1">
              <a:off x="3517898" y="-7088"/>
              <a:ext cx="5143500" cy="5143500"/>
            </a:xfrm>
            <a:prstGeom prst="rtTriangl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vo"/>
                <a:ea typeface="Arvo"/>
                <a:cs typeface="Arvo"/>
                <a:sym typeface="Arvo"/>
              </a:endParaRPr>
            </a:p>
          </p:txBody>
        </p:sp>
      </p:grpSp>
      <p:grpSp>
        <p:nvGrpSpPr>
          <p:cNvPr id="28" name="Google Shape;28;p3"/>
          <p:cNvGrpSpPr/>
          <p:nvPr/>
        </p:nvGrpSpPr>
        <p:grpSpPr>
          <a:xfrm rot="10800000" flipH="1">
            <a:off x="-2" y="3899768"/>
            <a:ext cx="8785449" cy="2703024"/>
            <a:chOff x="-9894852" y="-4493254"/>
            <a:chExt cx="21200407" cy="6522740"/>
          </a:xfrm>
        </p:grpSpPr>
        <p:sp>
          <p:nvSpPr>
            <p:cNvPr id="29" name="Google Shape;29;p3"/>
            <p:cNvSpPr/>
            <p:nvPr/>
          </p:nvSpPr>
          <p:spPr>
            <a:xfrm>
              <a:off x="-9894852" y="-4493114"/>
              <a:ext cx="14685300" cy="65226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vo"/>
                <a:ea typeface="Arvo"/>
                <a:cs typeface="Arvo"/>
                <a:sym typeface="Arvo"/>
              </a:endParaRPr>
            </a:p>
          </p:txBody>
        </p:sp>
        <p:sp>
          <p:nvSpPr>
            <p:cNvPr id="30" name="Google Shape;30;p3"/>
            <p:cNvSpPr/>
            <p:nvPr/>
          </p:nvSpPr>
          <p:spPr>
            <a:xfrm>
              <a:off x="4782955" y="-4493254"/>
              <a:ext cx="6522600" cy="65226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vo"/>
                <a:ea typeface="Arvo"/>
                <a:cs typeface="Arvo"/>
                <a:sym typeface="Arvo"/>
              </a:endParaRPr>
            </a:p>
          </p:txBody>
        </p:sp>
      </p:grpSp>
      <p:grpSp>
        <p:nvGrpSpPr>
          <p:cNvPr id="31" name="Google Shape;31;p3"/>
          <p:cNvGrpSpPr/>
          <p:nvPr/>
        </p:nvGrpSpPr>
        <p:grpSpPr>
          <a:xfrm>
            <a:off x="9262456" y="5963632"/>
            <a:ext cx="2937107" cy="894393"/>
            <a:chOff x="5575242" y="4472723"/>
            <a:chExt cx="2202830" cy="670795"/>
          </a:xfrm>
        </p:grpSpPr>
        <p:sp>
          <p:nvSpPr>
            <p:cNvPr id="32" name="Google Shape;32;p3"/>
            <p:cNvSpPr/>
            <p:nvPr/>
          </p:nvSpPr>
          <p:spPr>
            <a:xfrm rot="10800000">
              <a:off x="5575242" y="4948334"/>
              <a:ext cx="394200" cy="131400"/>
            </a:xfrm>
            <a:prstGeom prst="triangle">
              <a:avLst>
                <a:gd name="adj" fmla="val 32425"/>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nvGrpSpPr>
            <p:cNvPr id="33" name="Google Shape;33;p3"/>
            <p:cNvGrpSpPr/>
            <p:nvPr/>
          </p:nvGrpSpPr>
          <p:grpSpPr>
            <a:xfrm flipH="1">
              <a:off x="5734850" y="4472723"/>
              <a:ext cx="2040837" cy="670795"/>
              <a:chOff x="1297954" y="330075"/>
              <a:chExt cx="5169293" cy="1699506"/>
            </a:xfrm>
          </p:grpSpPr>
          <p:sp>
            <p:nvSpPr>
              <p:cNvPr id="34" name="Google Shape;34;p3"/>
              <p:cNvSpPr/>
              <p:nvPr/>
            </p:nvSpPr>
            <p:spPr>
              <a:xfrm>
                <a:off x="1297954" y="330081"/>
                <a:ext cx="3476700" cy="1699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5" name="Google Shape;35;p3"/>
              <p:cNvSpPr/>
              <p:nvPr/>
            </p:nvSpPr>
            <p:spPr>
              <a:xfrm>
                <a:off x="4767747" y="330075"/>
                <a:ext cx="1699500" cy="1699500"/>
              </a:xfrm>
              <a:prstGeom prst="rtTriangl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36" name="Google Shape;36;p3"/>
            <p:cNvGrpSpPr/>
            <p:nvPr/>
          </p:nvGrpSpPr>
          <p:grpSpPr>
            <a:xfrm flipH="1">
              <a:off x="5578209" y="4646738"/>
              <a:ext cx="2199863" cy="304563"/>
              <a:chOff x="-5827153" y="330075"/>
              <a:chExt cx="12276019" cy="1699569"/>
            </a:xfrm>
          </p:grpSpPr>
          <p:sp>
            <p:nvSpPr>
              <p:cNvPr id="37" name="Google Shape;37;p3"/>
              <p:cNvSpPr/>
              <p:nvPr/>
            </p:nvSpPr>
            <p:spPr>
              <a:xfrm>
                <a:off x="-5827153" y="330144"/>
                <a:ext cx="10612200" cy="16995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8" name="Google Shape;38;p3"/>
              <p:cNvSpPr/>
              <p:nvPr/>
            </p:nvSpPr>
            <p:spPr>
              <a:xfrm>
                <a:off x="4749366" y="330075"/>
                <a:ext cx="1699500" cy="16995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sp>
        <p:nvSpPr>
          <p:cNvPr id="39" name="Google Shape;39;p3"/>
          <p:cNvSpPr txBox="1">
            <a:spLocks noGrp="1"/>
          </p:cNvSpPr>
          <p:nvPr>
            <p:ph type="ctrTitle"/>
          </p:nvPr>
        </p:nvSpPr>
        <p:spPr>
          <a:xfrm>
            <a:off x="618033" y="3828197"/>
            <a:ext cx="5459200" cy="1546400"/>
          </a:xfrm>
          <a:prstGeom prst="rect">
            <a:avLst/>
          </a:prstGeom>
        </p:spPr>
        <p:txBody>
          <a:bodyPr spcFirstLastPara="1" wrap="square" lIns="91425" tIns="91425" rIns="91425" bIns="91425" anchor="b" anchorCtr="0">
            <a:noAutofit/>
          </a:bodyPr>
          <a:lstStyle>
            <a:lvl1pPr lvl="0" rtl="0">
              <a:spcBef>
                <a:spcPts val="0"/>
              </a:spcBef>
              <a:spcAft>
                <a:spcPts val="0"/>
              </a:spcAft>
              <a:buSzPts val="3000"/>
              <a:buNone/>
              <a:defRPr sz="4000"/>
            </a:lvl1pPr>
            <a:lvl2pPr lvl="1" rtl="0">
              <a:spcBef>
                <a:spcPts val="0"/>
              </a:spcBef>
              <a:spcAft>
                <a:spcPts val="0"/>
              </a:spcAft>
              <a:buSzPts val="3000"/>
              <a:buNone/>
              <a:defRPr sz="4000"/>
            </a:lvl2pPr>
            <a:lvl3pPr lvl="2" rtl="0">
              <a:spcBef>
                <a:spcPts val="0"/>
              </a:spcBef>
              <a:spcAft>
                <a:spcPts val="0"/>
              </a:spcAft>
              <a:buSzPts val="3000"/>
              <a:buNone/>
              <a:defRPr sz="4000"/>
            </a:lvl3pPr>
            <a:lvl4pPr lvl="3" rtl="0">
              <a:spcBef>
                <a:spcPts val="0"/>
              </a:spcBef>
              <a:spcAft>
                <a:spcPts val="0"/>
              </a:spcAft>
              <a:buSzPts val="3000"/>
              <a:buNone/>
              <a:defRPr sz="4000"/>
            </a:lvl4pPr>
            <a:lvl5pPr lvl="4" rtl="0">
              <a:spcBef>
                <a:spcPts val="0"/>
              </a:spcBef>
              <a:spcAft>
                <a:spcPts val="0"/>
              </a:spcAft>
              <a:buSzPts val="3000"/>
              <a:buNone/>
              <a:defRPr sz="4000"/>
            </a:lvl5pPr>
            <a:lvl6pPr lvl="5" rtl="0">
              <a:spcBef>
                <a:spcPts val="0"/>
              </a:spcBef>
              <a:spcAft>
                <a:spcPts val="0"/>
              </a:spcAft>
              <a:buSzPts val="3000"/>
              <a:buNone/>
              <a:defRPr sz="4000"/>
            </a:lvl6pPr>
            <a:lvl7pPr lvl="6" rtl="0">
              <a:spcBef>
                <a:spcPts val="0"/>
              </a:spcBef>
              <a:spcAft>
                <a:spcPts val="0"/>
              </a:spcAft>
              <a:buSzPts val="3000"/>
              <a:buNone/>
              <a:defRPr sz="4000"/>
            </a:lvl7pPr>
            <a:lvl8pPr lvl="7" rtl="0">
              <a:spcBef>
                <a:spcPts val="0"/>
              </a:spcBef>
              <a:spcAft>
                <a:spcPts val="0"/>
              </a:spcAft>
              <a:buSzPts val="3000"/>
              <a:buNone/>
              <a:defRPr sz="4000"/>
            </a:lvl8pPr>
            <a:lvl9pPr lvl="8" rtl="0">
              <a:spcBef>
                <a:spcPts val="0"/>
              </a:spcBef>
              <a:spcAft>
                <a:spcPts val="0"/>
              </a:spcAft>
              <a:buSzPts val="3000"/>
              <a:buNone/>
              <a:defRPr sz="4000"/>
            </a:lvl9pPr>
          </a:lstStyle>
          <a:p>
            <a:endParaRPr/>
          </a:p>
        </p:txBody>
      </p:sp>
      <p:sp>
        <p:nvSpPr>
          <p:cNvPr id="40" name="Google Shape;40;p3"/>
          <p:cNvSpPr txBox="1">
            <a:spLocks noGrp="1"/>
          </p:cNvSpPr>
          <p:nvPr>
            <p:ph type="subTitle" idx="1"/>
          </p:nvPr>
        </p:nvSpPr>
        <p:spPr>
          <a:xfrm>
            <a:off x="618033" y="5300599"/>
            <a:ext cx="5459200" cy="10464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5"/>
              </a:buClr>
              <a:buSzPts val="2000"/>
              <a:buNone/>
              <a:defRPr sz="2667">
                <a:solidFill>
                  <a:schemeClr val="accent5"/>
                </a:solidFill>
              </a:defRPr>
            </a:lvl1pPr>
            <a:lvl2pPr lvl="1" rtl="0">
              <a:spcBef>
                <a:spcPts val="1333"/>
              </a:spcBef>
              <a:spcAft>
                <a:spcPts val="0"/>
              </a:spcAft>
              <a:buClr>
                <a:schemeClr val="accent5"/>
              </a:buClr>
              <a:buSzPts val="2000"/>
              <a:buNone/>
              <a:defRPr sz="2667">
                <a:solidFill>
                  <a:schemeClr val="accent5"/>
                </a:solidFill>
              </a:defRPr>
            </a:lvl2pPr>
            <a:lvl3pPr lvl="2" rtl="0">
              <a:spcBef>
                <a:spcPts val="1333"/>
              </a:spcBef>
              <a:spcAft>
                <a:spcPts val="0"/>
              </a:spcAft>
              <a:buClr>
                <a:schemeClr val="accent5"/>
              </a:buClr>
              <a:buSzPts val="2000"/>
              <a:buNone/>
              <a:defRPr sz="2667">
                <a:solidFill>
                  <a:schemeClr val="accent5"/>
                </a:solidFill>
              </a:defRPr>
            </a:lvl3pPr>
            <a:lvl4pPr lvl="3" rtl="0">
              <a:spcBef>
                <a:spcPts val="1333"/>
              </a:spcBef>
              <a:spcAft>
                <a:spcPts val="0"/>
              </a:spcAft>
              <a:buClr>
                <a:schemeClr val="accent5"/>
              </a:buClr>
              <a:buSzPts val="2000"/>
              <a:buNone/>
              <a:defRPr sz="2667">
                <a:solidFill>
                  <a:schemeClr val="accent5"/>
                </a:solidFill>
              </a:defRPr>
            </a:lvl4pPr>
            <a:lvl5pPr lvl="4" rtl="0">
              <a:spcBef>
                <a:spcPts val="1333"/>
              </a:spcBef>
              <a:spcAft>
                <a:spcPts val="0"/>
              </a:spcAft>
              <a:buClr>
                <a:schemeClr val="accent5"/>
              </a:buClr>
              <a:buSzPts val="2000"/>
              <a:buNone/>
              <a:defRPr sz="2667">
                <a:solidFill>
                  <a:schemeClr val="accent5"/>
                </a:solidFill>
              </a:defRPr>
            </a:lvl5pPr>
            <a:lvl6pPr lvl="5" rtl="0">
              <a:spcBef>
                <a:spcPts val="1333"/>
              </a:spcBef>
              <a:spcAft>
                <a:spcPts val="0"/>
              </a:spcAft>
              <a:buClr>
                <a:schemeClr val="accent5"/>
              </a:buClr>
              <a:buSzPts val="2000"/>
              <a:buNone/>
              <a:defRPr sz="2667">
                <a:solidFill>
                  <a:schemeClr val="accent5"/>
                </a:solidFill>
              </a:defRPr>
            </a:lvl6pPr>
            <a:lvl7pPr lvl="6" rtl="0">
              <a:spcBef>
                <a:spcPts val="1333"/>
              </a:spcBef>
              <a:spcAft>
                <a:spcPts val="0"/>
              </a:spcAft>
              <a:buClr>
                <a:schemeClr val="accent5"/>
              </a:buClr>
              <a:buSzPts val="2000"/>
              <a:buNone/>
              <a:defRPr sz="2667">
                <a:solidFill>
                  <a:schemeClr val="accent5"/>
                </a:solidFill>
              </a:defRPr>
            </a:lvl7pPr>
            <a:lvl8pPr lvl="7" rtl="0">
              <a:spcBef>
                <a:spcPts val="1333"/>
              </a:spcBef>
              <a:spcAft>
                <a:spcPts val="0"/>
              </a:spcAft>
              <a:buClr>
                <a:schemeClr val="accent5"/>
              </a:buClr>
              <a:buSzPts val="2000"/>
              <a:buNone/>
              <a:defRPr sz="2667">
                <a:solidFill>
                  <a:schemeClr val="accent5"/>
                </a:solidFill>
              </a:defRPr>
            </a:lvl8pPr>
            <a:lvl9pPr lvl="8" rtl="0">
              <a:spcBef>
                <a:spcPts val="1333"/>
              </a:spcBef>
              <a:spcAft>
                <a:spcPts val="1333"/>
              </a:spcAft>
              <a:buClr>
                <a:schemeClr val="accent5"/>
              </a:buClr>
              <a:buSzPts val="2000"/>
              <a:buNone/>
              <a:defRPr sz="2667">
                <a:solidFill>
                  <a:schemeClr val="accent5"/>
                </a:solidFill>
              </a:defRPr>
            </a:lvl9pPr>
          </a:lstStyle>
          <a:p>
            <a:endParaRPr/>
          </a:p>
        </p:txBody>
      </p:sp>
      <p:sp>
        <p:nvSpPr>
          <p:cNvPr id="41" name="Google Shape;41;p3"/>
          <p:cNvSpPr txBox="1">
            <a:spLocks noGrp="1"/>
          </p:cNvSpPr>
          <p:nvPr>
            <p:ph type="sldNum" idx="12"/>
          </p:nvPr>
        </p:nvSpPr>
        <p:spPr>
          <a:xfrm>
            <a:off x="10157333" y="6182000"/>
            <a:ext cx="1983200" cy="420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29547247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 1 column" type="tx">
  <p:cSld name="Title + 1 column">
    <p:spTree>
      <p:nvGrpSpPr>
        <p:cNvPr id="1" name="Shape 61"/>
        <p:cNvGrpSpPr/>
        <p:nvPr/>
      </p:nvGrpSpPr>
      <p:grpSpPr>
        <a:xfrm>
          <a:off x="0" y="0"/>
          <a:ext cx="0" cy="0"/>
          <a:chOff x="0" y="0"/>
          <a:chExt cx="0" cy="0"/>
        </a:xfrm>
      </p:grpSpPr>
      <p:grpSp>
        <p:nvGrpSpPr>
          <p:cNvPr id="62" name="Google Shape;62;p5"/>
          <p:cNvGrpSpPr/>
          <p:nvPr/>
        </p:nvGrpSpPr>
        <p:grpSpPr>
          <a:xfrm>
            <a:off x="9262456" y="5963632"/>
            <a:ext cx="2937107" cy="894393"/>
            <a:chOff x="5575242" y="4472723"/>
            <a:chExt cx="2202830" cy="670795"/>
          </a:xfrm>
        </p:grpSpPr>
        <p:sp>
          <p:nvSpPr>
            <p:cNvPr id="63" name="Google Shape;63;p5"/>
            <p:cNvSpPr/>
            <p:nvPr/>
          </p:nvSpPr>
          <p:spPr>
            <a:xfrm rot="10800000">
              <a:off x="5575242" y="4948334"/>
              <a:ext cx="394200" cy="131400"/>
            </a:xfrm>
            <a:prstGeom prst="triangle">
              <a:avLst>
                <a:gd name="adj" fmla="val 32425"/>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nvGrpSpPr>
            <p:cNvPr id="64" name="Google Shape;64;p5"/>
            <p:cNvGrpSpPr/>
            <p:nvPr/>
          </p:nvGrpSpPr>
          <p:grpSpPr>
            <a:xfrm flipH="1">
              <a:off x="5734850" y="4472723"/>
              <a:ext cx="2040837" cy="670795"/>
              <a:chOff x="1297954" y="330075"/>
              <a:chExt cx="5169293" cy="1699506"/>
            </a:xfrm>
          </p:grpSpPr>
          <p:sp>
            <p:nvSpPr>
              <p:cNvPr id="65" name="Google Shape;65;p5"/>
              <p:cNvSpPr/>
              <p:nvPr/>
            </p:nvSpPr>
            <p:spPr>
              <a:xfrm>
                <a:off x="1297954" y="330081"/>
                <a:ext cx="3476700" cy="1699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6" name="Google Shape;66;p5"/>
              <p:cNvSpPr/>
              <p:nvPr/>
            </p:nvSpPr>
            <p:spPr>
              <a:xfrm>
                <a:off x="4767747" y="330075"/>
                <a:ext cx="1699500" cy="1699500"/>
              </a:xfrm>
              <a:prstGeom prst="rtTriangl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67" name="Google Shape;67;p5"/>
            <p:cNvGrpSpPr/>
            <p:nvPr/>
          </p:nvGrpSpPr>
          <p:grpSpPr>
            <a:xfrm flipH="1">
              <a:off x="5578209" y="4646738"/>
              <a:ext cx="2199863" cy="304563"/>
              <a:chOff x="-5827153" y="330075"/>
              <a:chExt cx="12276019" cy="1699569"/>
            </a:xfrm>
          </p:grpSpPr>
          <p:sp>
            <p:nvSpPr>
              <p:cNvPr id="68" name="Google Shape;68;p5"/>
              <p:cNvSpPr/>
              <p:nvPr/>
            </p:nvSpPr>
            <p:spPr>
              <a:xfrm>
                <a:off x="-5827153" y="330144"/>
                <a:ext cx="10612200" cy="16995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9" name="Google Shape;69;p5"/>
              <p:cNvSpPr/>
              <p:nvPr/>
            </p:nvSpPr>
            <p:spPr>
              <a:xfrm>
                <a:off x="4749366" y="330075"/>
                <a:ext cx="1699500" cy="16995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grpSp>
        <p:nvGrpSpPr>
          <p:cNvPr id="70" name="Google Shape;70;p5"/>
          <p:cNvGrpSpPr/>
          <p:nvPr/>
        </p:nvGrpSpPr>
        <p:grpSpPr>
          <a:xfrm>
            <a:off x="-6" y="54"/>
            <a:ext cx="9429907" cy="1769753"/>
            <a:chOff x="-4" y="40"/>
            <a:chExt cx="7072430" cy="1327315"/>
          </a:xfrm>
        </p:grpSpPr>
        <p:sp>
          <p:nvSpPr>
            <p:cNvPr id="71" name="Google Shape;71;p5"/>
            <p:cNvSpPr/>
            <p:nvPr/>
          </p:nvSpPr>
          <p:spPr>
            <a:xfrm>
              <a:off x="6292649" y="126425"/>
              <a:ext cx="779700" cy="259800"/>
            </a:xfrm>
            <a:prstGeom prst="triangle">
              <a:avLst>
                <a:gd name="adj" fmla="val 32425"/>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vo"/>
                <a:ea typeface="Arvo"/>
                <a:cs typeface="Arvo"/>
                <a:sym typeface="Arvo"/>
              </a:endParaRPr>
            </a:p>
          </p:txBody>
        </p:sp>
        <p:grpSp>
          <p:nvGrpSpPr>
            <p:cNvPr id="72" name="Google Shape;72;p5"/>
            <p:cNvGrpSpPr/>
            <p:nvPr/>
          </p:nvGrpSpPr>
          <p:grpSpPr>
            <a:xfrm rot="10800000" flipH="1">
              <a:off x="3" y="40"/>
              <a:ext cx="6756168" cy="1327315"/>
              <a:chOff x="-2168138" y="330075"/>
              <a:chExt cx="8650663" cy="1699506"/>
            </a:xfrm>
          </p:grpSpPr>
          <p:sp>
            <p:nvSpPr>
              <p:cNvPr id="73" name="Google Shape;73;p5"/>
              <p:cNvSpPr/>
              <p:nvPr/>
            </p:nvSpPr>
            <p:spPr>
              <a:xfrm>
                <a:off x="-2168138" y="330081"/>
                <a:ext cx="6958200" cy="1699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vo"/>
                  <a:ea typeface="Arvo"/>
                  <a:cs typeface="Arvo"/>
                  <a:sym typeface="Arvo"/>
                </a:endParaRPr>
              </a:p>
            </p:txBody>
          </p:sp>
          <p:sp>
            <p:nvSpPr>
              <p:cNvPr id="74" name="Google Shape;74;p5"/>
              <p:cNvSpPr/>
              <p:nvPr/>
            </p:nvSpPr>
            <p:spPr>
              <a:xfrm>
                <a:off x="4783025" y="330075"/>
                <a:ext cx="1699500" cy="1699500"/>
              </a:xfrm>
              <a:prstGeom prst="rtTriangl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vo"/>
                  <a:ea typeface="Arvo"/>
                  <a:cs typeface="Arvo"/>
                  <a:sym typeface="Arvo"/>
                </a:endParaRPr>
              </a:p>
            </p:txBody>
          </p:sp>
        </p:grpSp>
        <p:grpSp>
          <p:nvGrpSpPr>
            <p:cNvPr id="75" name="Google Shape;75;p5"/>
            <p:cNvGrpSpPr/>
            <p:nvPr/>
          </p:nvGrpSpPr>
          <p:grpSpPr>
            <a:xfrm rot="10800000" flipH="1">
              <a:off x="-4" y="381007"/>
              <a:ext cx="7072430" cy="771744"/>
              <a:chOff x="-9092084" y="330075"/>
              <a:chExt cx="15574609" cy="1699501"/>
            </a:xfrm>
          </p:grpSpPr>
          <p:sp>
            <p:nvSpPr>
              <p:cNvPr id="76" name="Google Shape;76;p5"/>
              <p:cNvSpPr/>
              <p:nvPr/>
            </p:nvSpPr>
            <p:spPr>
              <a:xfrm>
                <a:off x="-9092084" y="330076"/>
                <a:ext cx="13882200" cy="16995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vo"/>
                  <a:ea typeface="Arvo"/>
                  <a:cs typeface="Arvo"/>
                  <a:sym typeface="Arvo"/>
                </a:endParaRPr>
              </a:p>
            </p:txBody>
          </p:sp>
          <p:sp>
            <p:nvSpPr>
              <p:cNvPr id="77" name="Google Shape;77;p5"/>
              <p:cNvSpPr/>
              <p:nvPr/>
            </p:nvSpPr>
            <p:spPr>
              <a:xfrm>
                <a:off x="4783025" y="330075"/>
                <a:ext cx="1699500" cy="16995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vo"/>
                  <a:ea typeface="Arvo"/>
                  <a:cs typeface="Arvo"/>
                  <a:sym typeface="Arvo"/>
                </a:endParaRPr>
              </a:p>
            </p:txBody>
          </p:sp>
        </p:grpSp>
      </p:grpSp>
      <p:sp>
        <p:nvSpPr>
          <p:cNvPr id="78" name="Google Shape;78;p5"/>
          <p:cNvSpPr txBox="1">
            <a:spLocks noGrp="1"/>
          </p:cNvSpPr>
          <p:nvPr>
            <p:ph type="title"/>
          </p:nvPr>
        </p:nvSpPr>
        <p:spPr>
          <a:xfrm>
            <a:off x="1085700" y="523433"/>
            <a:ext cx="7323200" cy="1021600"/>
          </a:xfrm>
          <a:prstGeom prst="rect">
            <a:avLst/>
          </a:prstGeom>
        </p:spPr>
        <p:txBody>
          <a:bodyPr spcFirstLastPara="1" wrap="square" lIns="91425" tIns="91425" rIns="91425" bIns="91425" anchor="ctr" anchorCtr="0">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
        <p:nvSpPr>
          <p:cNvPr id="79" name="Google Shape;79;p5"/>
          <p:cNvSpPr txBox="1">
            <a:spLocks noGrp="1"/>
          </p:cNvSpPr>
          <p:nvPr>
            <p:ph type="body" idx="1"/>
          </p:nvPr>
        </p:nvSpPr>
        <p:spPr>
          <a:xfrm>
            <a:off x="1085700" y="1769800"/>
            <a:ext cx="8176800" cy="4194000"/>
          </a:xfrm>
          <a:prstGeom prst="rect">
            <a:avLst/>
          </a:prstGeom>
        </p:spPr>
        <p:txBody>
          <a:bodyPr spcFirstLastPara="1" wrap="square" lIns="91425" tIns="91425" rIns="91425" bIns="91425" anchor="ctr" anchorCtr="0">
            <a:noAutofit/>
          </a:bodyPr>
          <a:lstStyle>
            <a:lvl1pPr marL="609585" lvl="0" indent="-507987">
              <a:spcBef>
                <a:spcPts val="800"/>
              </a:spcBef>
              <a:spcAft>
                <a:spcPts val="0"/>
              </a:spcAft>
              <a:buSzPts val="2400"/>
              <a:buChar char="▰"/>
              <a:defRPr/>
            </a:lvl1pPr>
            <a:lvl2pPr marL="1219170" lvl="1" indent="-507987">
              <a:spcBef>
                <a:spcPts val="1333"/>
              </a:spcBef>
              <a:spcAft>
                <a:spcPts val="0"/>
              </a:spcAft>
              <a:buSzPts val="2400"/>
              <a:buChar char="▻"/>
              <a:defRPr/>
            </a:lvl2pPr>
            <a:lvl3pPr marL="1828754" lvl="2" indent="-507987">
              <a:spcBef>
                <a:spcPts val="1333"/>
              </a:spcBef>
              <a:spcAft>
                <a:spcPts val="0"/>
              </a:spcAft>
              <a:buSzPts val="2400"/>
              <a:buChar char="▻"/>
              <a:defRPr/>
            </a:lvl3pPr>
            <a:lvl4pPr marL="2438339" lvl="3" indent="-507987">
              <a:spcBef>
                <a:spcPts val="1333"/>
              </a:spcBef>
              <a:spcAft>
                <a:spcPts val="0"/>
              </a:spcAft>
              <a:buSzPts val="2400"/>
              <a:buChar char="▻"/>
              <a:defRPr/>
            </a:lvl4pPr>
            <a:lvl5pPr marL="3047924" lvl="4" indent="-507987">
              <a:spcBef>
                <a:spcPts val="1333"/>
              </a:spcBef>
              <a:spcAft>
                <a:spcPts val="0"/>
              </a:spcAft>
              <a:buSzPts val="2400"/>
              <a:buChar char="▻"/>
              <a:defRPr/>
            </a:lvl5pPr>
            <a:lvl6pPr marL="3657509" lvl="5" indent="-507987">
              <a:spcBef>
                <a:spcPts val="1333"/>
              </a:spcBef>
              <a:spcAft>
                <a:spcPts val="0"/>
              </a:spcAft>
              <a:buSzPts val="2400"/>
              <a:buChar char="▻"/>
              <a:defRPr/>
            </a:lvl6pPr>
            <a:lvl7pPr marL="4267093" lvl="6" indent="-507987">
              <a:spcBef>
                <a:spcPts val="1333"/>
              </a:spcBef>
              <a:spcAft>
                <a:spcPts val="0"/>
              </a:spcAft>
              <a:buSzPts val="2400"/>
              <a:buChar char="▻"/>
              <a:defRPr/>
            </a:lvl7pPr>
            <a:lvl8pPr marL="4876678" lvl="7" indent="-507987">
              <a:spcBef>
                <a:spcPts val="1333"/>
              </a:spcBef>
              <a:spcAft>
                <a:spcPts val="0"/>
              </a:spcAft>
              <a:buSzPts val="2400"/>
              <a:buChar char="▻"/>
              <a:defRPr/>
            </a:lvl8pPr>
            <a:lvl9pPr marL="5486263" lvl="8" indent="-507987">
              <a:spcBef>
                <a:spcPts val="1333"/>
              </a:spcBef>
              <a:spcAft>
                <a:spcPts val="1333"/>
              </a:spcAft>
              <a:buSzPts val="2400"/>
              <a:buChar char="▻"/>
              <a:defRPr/>
            </a:lvl9pPr>
          </a:lstStyle>
          <a:p>
            <a:endParaRPr/>
          </a:p>
        </p:txBody>
      </p:sp>
      <p:sp>
        <p:nvSpPr>
          <p:cNvPr id="80" name="Google Shape;80;p5"/>
          <p:cNvSpPr txBox="1">
            <a:spLocks noGrp="1"/>
          </p:cNvSpPr>
          <p:nvPr>
            <p:ph type="sldNum" idx="12"/>
          </p:nvPr>
        </p:nvSpPr>
        <p:spPr>
          <a:xfrm>
            <a:off x="10157333" y="6182000"/>
            <a:ext cx="1983200" cy="420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5456666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70C64-5DCD-43CC-B7A4-961D2CB131E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6599A5C-DBCE-4857-87BE-24E32045B21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788C22-1824-48D1-81F3-50204D99AF9F}"/>
              </a:ext>
            </a:extLst>
          </p:cNvPr>
          <p:cNvSpPr>
            <a:spLocks noGrp="1"/>
          </p:cNvSpPr>
          <p:nvPr>
            <p:ph type="dt" sz="half" idx="10"/>
          </p:nvPr>
        </p:nvSpPr>
        <p:spPr/>
        <p:txBody>
          <a:bodyPr/>
          <a:lstStyle/>
          <a:p>
            <a:fld id="{61D5C62F-E14E-4145-BAAE-0E4AE9560765}" type="datetimeFigureOut">
              <a:rPr lang="en-US" smtClean="0"/>
              <a:t>1/18/2023</a:t>
            </a:fld>
            <a:endParaRPr lang="en-US"/>
          </a:p>
        </p:txBody>
      </p:sp>
      <p:sp>
        <p:nvSpPr>
          <p:cNvPr id="5" name="Footer Placeholder 4">
            <a:extLst>
              <a:ext uri="{FF2B5EF4-FFF2-40B4-BE49-F238E27FC236}">
                <a16:creationId xmlns:a16="http://schemas.microsoft.com/office/drawing/2014/main" id="{DF0FE67D-C738-4818-86B9-E3C5BF8746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DC1A0C-E87C-4FF8-A973-6C20D6F2FF02}"/>
              </a:ext>
            </a:extLst>
          </p:cNvPr>
          <p:cNvSpPr>
            <a:spLocks noGrp="1"/>
          </p:cNvSpPr>
          <p:nvPr>
            <p:ph type="sldNum" sz="quarter" idx="12"/>
          </p:nvPr>
        </p:nvSpPr>
        <p:spPr/>
        <p:txBody>
          <a:bodyPr/>
          <a:lstStyle/>
          <a:p>
            <a:fld id="{79D580D0-B07F-4B70-9AC0-7ABC1672C2A1}" type="slidenum">
              <a:rPr lang="en-US" smtClean="0"/>
              <a:t>‹#›</a:t>
            </a:fld>
            <a:endParaRPr lang="en-US"/>
          </a:p>
        </p:txBody>
      </p:sp>
    </p:spTree>
    <p:extLst>
      <p:ext uri="{BB962C8B-B14F-4D97-AF65-F5344CB8AC3E}">
        <p14:creationId xmlns:p14="http://schemas.microsoft.com/office/powerpoint/2010/main" val="1846088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CEE72-2245-494D-8538-39F8068A4BA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A77EB2B-6B2B-4847-AB7E-30EC1E52915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942DE9E-7FA2-49C0-9DB9-182534EAD1C9}"/>
              </a:ext>
            </a:extLst>
          </p:cNvPr>
          <p:cNvSpPr>
            <a:spLocks noGrp="1"/>
          </p:cNvSpPr>
          <p:nvPr>
            <p:ph type="dt" sz="half" idx="10"/>
          </p:nvPr>
        </p:nvSpPr>
        <p:spPr/>
        <p:txBody>
          <a:bodyPr/>
          <a:lstStyle/>
          <a:p>
            <a:fld id="{61D5C62F-E14E-4145-BAAE-0E4AE9560765}" type="datetimeFigureOut">
              <a:rPr lang="en-US" smtClean="0"/>
              <a:t>1/18/2023</a:t>
            </a:fld>
            <a:endParaRPr lang="en-US"/>
          </a:p>
        </p:txBody>
      </p:sp>
      <p:sp>
        <p:nvSpPr>
          <p:cNvPr id="5" name="Footer Placeholder 4">
            <a:extLst>
              <a:ext uri="{FF2B5EF4-FFF2-40B4-BE49-F238E27FC236}">
                <a16:creationId xmlns:a16="http://schemas.microsoft.com/office/drawing/2014/main" id="{115691B1-C371-4C2A-8F18-02A0C2F2C8E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57E10A-DA27-4124-B1DE-5C180BF318B9}"/>
              </a:ext>
            </a:extLst>
          </p:cNvPr>
          <p:cNvSpPr>
            <a:spLocks noGrp="1"/>
          </p:cNvSpPr>
          <p:nvPr>
            <p:ph type="sldNum" sz="quarter" idx="12"/>
          </p:nvPr>
        </p:nvSpPr>
        <p:spPr/>
        <p:txBody>
          <a:bodyPr/>
          <a:lstStyle/>
          <a:p>
            <a:fld id="{79D580D0-B07F-4B70-9AC0-7ABC1672C2A1}" type="slidenum">
              <a:rPr lang="en-US" smtClean="0"/>
              <a:t>‹#›</a:t>
            </a:fld>
            <a:endParaRPr lang="en-US"/>
          </a:p>
        </p:txBody>
      </p:sp>
    </p:spTree>
    <p:extLst>
      <p:ext uri="{BB962C8B-B14F-4D97-AF65-F5344CB8AC3E}">
        <p14:creationId xmlns:p14="http://schemas.microsoft.com/office/powerpoint/2010/main" val="1122500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744134-CB9F-45D0-A068-B9B613D478D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09FA946-D494-4E8A-9855-47A53180565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FF434EC-4DFD-4D64-9E09-3D12C9A6605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A0B548A-8FF3-4DF3-B7C8-32B1F812993A}"/>
              </a:ext>
            </a:extLst>
          </p:cNvPr>
          <p:cNvSpPr>
            <a:spLocks noGrp="1"/>
          </p:cNvSpPr>
          <p:nvPr>
            <p:ph type="dt" sz="half" idx="10"/>
          </p:nvPr>
        </p:nvSpPr>
        <p:spPr/>
        <p:txBody>
          <a:bodyPr/>
          <a:lstStyle/>
          <a:p>
            <a:fld id="{61D5C62F-E14E-4145-BAAE-0E4AE9560765}" type="datetimeFigureOut">
              <a:rPr lang="en-US" smtClean="0"/>
              <a:t>1/18/2023</a:t>
            </a:fld>
            <a:endParaRPr lang="en-US"/>
          </a:p>
        </p:txBody>
      </p:sp>
      <p:sp>
        <p:nvSpPr>
          <p:cNvPr id="6" name="Footer Placeholder 5">
            <a:extLst>
              <a:ext uri="{FF2B5EF4-FFF2-40B4-BE49-F238E27FC236}">
                <a16:creationId xmlns:a16="http://schemas.microsoft.com/office/drawing/2014/main" id="{BE7AF57E-0111-4A90-8257-7717C7B9FA0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51203E8-110F-4668-B35D-E2039B5815D7}"/>
              </a:ext>
            </a:extLst>
          </p:cNvPr>
          <p:cNvSpPr>
            <a:spLocks noGrp="1"/>
          </p:cNvSpPr>
          <p:nvPr>
            <p:ph type="sldNum" sz="quarter" idx="12"/>
          </p:nvPr>
        </p:nvSpPr>
        <p:spPr/>
        <p:txBody>
          <a:bodyPr/>
          <a:lstStyle/>
          <a:p>
            <a:fld id="{79D580D0-B07F-4B70-9AC0-7ABC1672C2A1}" type="slidenum">
              <a:rPr lang="en-US" smtClean="0"/>
              <a:t>‹#›</a:t>
            </a:fld>
            <a:endParaRPr lang="en-US"/>
          </a:p>
        </p:txBody>
      </p:sp>
    </p:spTree>
    <p:extLst>
      <p:ext uri="{BB962C8B-B14F-4D97-AF65-F5344CB8AC3E}">
        <p14:creationId xmlns:p14="http://schemas.microsoft.com/office/powerpoint/2010/main" val="13660154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1BEF9-DB57-4FD8-B6B2-5466497FC89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3BEDB0E-BFF3-4D89-870B-5B04C87385E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30E6E41-BAA5-4A50-9B26-2EA425DE2F4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9D37A00-CE20-46C9-9ABF-91B6DBB8A4F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788985F-E0C7-470D-82B5-CD830443972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3F4D8F7-C8F2-41BB-A100-409872A5C4D3}"/>
              </a:ext>
            </a:extLst>
          </p:cNvPr>
          <p:cNvSpPr>
            <a:spLocks noGrp="1"/>
          </p:cNvSpPr>
          <p:nvPr>
            <p:ph type="dt" sz="half" idx="10"/>
          </p:nvPr>
        </p:nvSpPr>
        <p:spPr/>
        <p:txBody>
          <a:bodyPr/>
          <a:lstStyle/>
          <a:p>
            <a:fld id="{61D5C62F-E14E-4145-BAAE-0E4AE9560765}" type="datetimeFigureOut">
              <a:rPr lang="en-US" smtClean="0"/>
              <a:t>1/18/2023</a:t>
            </a:fld>
            <a:endParaRPr lang="en-US"/>
          </a:p>
        </p:txBody>
      </p:sp>
      <p:sp>
        <p:nvSpPr>
          <p:cNvPr id="8" name="Footer Placeholder 7">
            <a:extLst>
              <a:ext uri="{FF2B5EF4-FFF2-40B4-BE49-F238E27FC236}">
                <a16:creationId xmlns:a16="http://schemas.microsoft.com/office/drawing/2014/main" id="{29F6EB3C-F92F-4B94-9664-15080DE7F5D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BB7569D-3278-41BB-8E3D-F73D1B7BF562}"/>
              </a:ext>
            </a:extLst>
          </p:cNvPr>
          <p:cNvSpPr>
            <a:spLocks noGrp="1"/>
          </p:cNvSpPr>
          <p:nvPr>
            <p:ph type="sldNum" sz="quarter" idx="12"/>
          </p:nvPr>
        </p:nvSpPr>
        <p:spPr/>
        <p:txBody>
          <a:bodyPr/>
          <a:lstStyle/>
          <a:p>
            <a:fld id="{79D580D0-B07F-4B70-9AC0-7ABC1672C2A1}" type="slidenum">
              <a:rPr lang="en-US" smtClean="0"/>
              <a:t>‹#›</a:t>
            </a:fld>
            <a:endParaRPr lang="en-US"/>
          </a:p>
        </p:txBody>
      </p:sp>
    </p:spTree>
    <p:extLst>
      <p:ext uri="{BB962C8B-B14F-4D97-AF65-F5344CB8AC3E}">
        <p14:creationId xmlns:p14="http://schemas.microsoft.com/office/powerpoint/2010/main" val="10858373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54D25-8EBD-43DC-8B93-7286B389057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B11A666-B06D-490A-8793-E88910F1AE42}"/>
              </a:ext>
            </a:extLst>
          </p:cNvPr>
          <p:cNvSpPr>
            <a:spLocks noGrp="1"/>
          </p:cNvSpPr>
          <p:nvPr>
            <p:ph type="dt" sz="half" idx="10"/>
          </p:nvPr>
        </p:nvSpPr>
        <p:spPr/>
        <p:txBody>
          <a:bodyPr/>
          <a:lstStyle/>
          <a:p>
            <a:fld id="{61D5C62F-E14E-4145-BAAE-0E4AE9560765}" type="datetimeFigureOut">
              <a:rPr lang="en-US" smtClean="0"/>
              <a:t>1/18/2023</a:t>
            </a:fld>
            <a:endParaRPr lang="en-US"/>
          </a:p>
        </p:txBody>
      </p:sp>
      <p:sp>
        <p:nvSpPr>
          <p:cNvPr id="4" name="Footer Placeholder 3">
            <a:extLst>
              <a:ext uri="{FF2B5EF4-FFF2-40B4-BE49-F238E27FC236}">
                <a16:creationId xmlns:a16="http://schemas.microsoft.com/office/drawing/2014/main" id="{337B32DD-8AAB-42D3-BCC3-EF69C37AA78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A340A02-BB56-44CE-87BF-2843341EF8BA}"/>
              </a:ext>
            </a:extLst>
          </p:cNvPr>
          <p:cNvSpPr>
            <a:spLocks noGrp="1"/>
          </p:cNvSpPr>
          <p:nvPr>
            <p:ph type="sldNum" sz="quarter" idx="12"/>
          </p:nvPr>
        </p:nvSpPr>
        <p:spPr/>
        <p:txBody>
          <a:bodyPr/>
          <a:lstStyle/>
          <a:p>
            <a:fld id="{79D580D0-B07F-4B70-9AC0-7ABC1672C2A1}" type="slidenum">
              <a:rPr lang="en-US" smtClean="0"/>
              <a:t>‹#›</a:t>
            </a:fld>
            <a:endParaRPr lang="en-US"/>
          </a:p>
        </p:txBody>
      </p:sp>
    </p:spTree>
    <p:extLst>
      <p:ext uri="{BB962C8B-B14F-4D97-AF65-F5344CB8AC3E}">
        <p14:creationId xmlns:p14="http://schemas.microsoft.com/office/powerpoint/2010/main" val="736728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E1D73B0-52D2-4AAA-8699-69B246BBDC4F}"/>
              </a:ext>
            </a:extLst>
          </p:cNvPr>
          <p:cNvSpPr>
            <a:spLocks noGrp="1"/>
          </p:cNvSpPr>
          <p:nvPr>
            <p:ph type="dt" sz="half" idx="10"/>
          </p:nvPr>
        </p:nvSpPr>
        <p:spPr/>
        <p:txBody>
          <a:bodyPr/>
          <a:lstStyle/>
          <a:p>
            <a:fld id="{61D5C62F-E14E-4145-BAAE-0E4AE9560765}" type="datetimeFigureOut">
              <a:rPr lang="en-US" smtClean="0"/>
              <a:t>1/18/2023</a:t>
            </a:fld>
            <a:endParaRPr lang="en-US"/>
          </a:p>
        </p:txBody>
      </p:sp>
      <p:sp>
        <p:nvSpPr>
          <p:cNvPr id="3" name="Footer Placeholder 2">
            <a:extLst>
              <a:ext uri="{FF2B5EF4-FFF2-40B4-BE49-F238E27FC236}">
                <a16:creationId xmlns:a16="http://schemas.microsoft.com/office/drawing/2014/main" id="{035D0CEB-F9EA-4E1D-ABFD-41EE2D76F2B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31C2AD4-646C-49B1-8FF7-69660E88488F}"/>
              </a:ext>
            </a:extLst>
          </p:cNvPr>
          <p:cNvSpPr>
            <a:spLocks noGrp="1"/>
          </p:cNvSpPr>
          <p:nvPr>
            <p:ph type="sldNum" sz="quarter" idx="12"/>
          </p:nvPr>
        </p:nvSpPr>
        <p:spPr/>
        <p:txBody>
          <a:bodyPr/>
          <a:lstStyle/>
          <a:p>
            <a:fld id="{79D580D0-B07F-4B70-9AC0-7ABC1672C2A1}" type="slidenum">
              <a:rPr lang="en-US" smtClean="0"/>
              <a:t>‹#›</a:t>
            </a:fld>
            <a:endParaRPr lang="en-US"/>
          </a:p>
        </p:txBody>
      </p:sp>
    </p:spTree>
    <p:extLst>
      <p:ext uri="{BB962C8B-B14F-4D97-AF65-F5344CB8AC3E}">
        <p14:creationId xmlns:p14="http://schemas.microsoft.com/office/powerpoint/2010/main" val="19294768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CDD7C0-E9FE-42AF-BB3B-8B9713BFBB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B2CC25B-1C6A-4A99-9C79-EC13F602BD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0C644FA-A55F-4BF9-B414-1C49F34199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2ACE809-6E0E-40A3-BDC4-950DC5179D8A}"/>
              </a:ext>
            </a:extLst>
          </p:cNvPr>
          <p:cNvSpPr>
            <a:spLocks noGrp="1"/>
          </p:cNvSpPr>
          <p:nvPr>
            <p:ph type="dt" sz="half" idx="10"/>
          </p:nvPr>
        </p:nvSpPr>
        <p:spPr/>
        <p:txBody>
          <a:bodyPr/>
          <a:lstStyle/>
          <a:p>
            <a:fld id="{61D5C62F-E14E-4145-BAAE-0E4AE9560765}" type="datetimeFigureOut">
              <a:rPr lang="en-US" smtClean="0"/>
              <a:t>1/18/2023</a:t>
            </a:fld>
            <a:endParaRPr lang="en-US"/>
          </a:p>
        </p:txBody>
      </p:sp>
      <p:sp>
        <p:nvSpPr>
          <p:cNvPr id="6" name="Footer Placeholder 5">
            <a:extLst>
              <a:ext uri="{FF2B5EF4-FFF2-40B4-BE49-F238E27FC236}">
                <a16:creationId xmlns:a16="http://schemas.microsoft.com/office/drawing/2014/main" id="{4E96B18C-3EA9-4282-A09D-F2057E3E80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668EAE-4CE3-4EE0-BA09-9E7BAADD69C4}"/>
              </a:ext>
            </a:extLst>
          </p:cNvPr>
          <p:cNvSpPr>
            <a:spLocks noGrp="1"/>
          </p:cNvSpPr>
          <p:nvPr>
            <p:ph type="sldNum" sz="quarter" idx="12"/>
          </p:nvPr>
        </p:nvSpPr>
        <p:spPr/>
        <p:txBody>
          <a:bodyPr/>
          <a:lstStyle/>
          <a:p>
            <a:fld id="{79D580D0-B07F-4B70-9AC0-7ABC1672C2A1}" type="slidenum">
              <a:rPr lang="en-US" smtClean="0"/>
              <a:t>‹#›</a:t>
            </a:fld>
            <a:endParaRPr lang="en-US"/>
          </a:p>
        </p:txBody>
      </p:sp>
    </p:spTree>
    <p:extLst>
      <p:ext uri="{BB962C8B-B14F-4D97-AF65-F5344CB8AC3E}">
        <p14:creationId xmlns:p14="http://schemas.microsoft.com/office/powerpoint/2010/main" val="20824258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9350D2-F1CE-4BE2-9687-D9C1E41A1B9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98124E2-524D-411B-8F2A-89193992578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711DC3E-C8D1-4139-A5F1-0963A57741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E0F9577-23C0-40CD-A298-0CB7E0309DD2}"/>
              </a:ext>
            </a:extLst>
          </p:cNvPr>
          <p:cNvSpPr>
            <a:spLocks noGrp="1"/>
          </p:cNvSpPr>
          <p:nvPr>
            <p:ph type="dt" sz="half" idx="10"/>
          </p:nvPr>
        </p:nvSpPr>
        <p:spPr/>
        <p:txBody>
          <a:bodyPr/>
          <a:lstStyle/>
          <a:p>
            <a:fld id="{61D5C62F-E14E-4145-BAAE-0E4AE9560765}" type="datetimeFigureOut">
              <a:rPr lang="en-US" smtClean="0"/>
              <a:t>1/18/2023</a:t>
            </a:fld>
            <a:endParaRPr lang="en-US"/>
          </a:p>
        </p:txBody>
      </p:sp>
      <p:sp>
        <p:nvSpPr>
          <p:cNvPr id="6" name="Footer Placeholder 5">
            <a:extLst>
              <a:ext uri="{FF2B5EF4-FFF2-40B4-BE49-F238E27FC236}">
                <a16:creationId xmlns:a16="http://schemas.microsoft.com/office/drawing/2014/main" id="{C5AC4C27-3047-4F62-974F-9DDD102969D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11D09F-C208-47F8-B3AA-9EA7D90692D5}"/>
              </a:ext>
            </a:extLst>
          </p:cNvPr>
          <p:cNvSpPr>
            <a:spLocks noGrp="1"/>
          </p:cNvSpPr>
          <p:nvPr>
            <p:ph type="sldNum" sz="quarter" idx="12"/>
          </p:nvPr>
        </p:nvSpPr>
        <p:spPr/>
        <p:txBody>
          <a:bodyPr/>
          <a:lstStyle/>
          <a:p>
            <a:fld id="{79D580D0-B07F-4B70-9AC0-7ABC1672C2A1}" type="slidenum">
              <a:rPr lang="en-US" smtClean="0"/>
              <a:t>‹#›</a:t>
            </a:fld>
            <a:endParaRPr lang="en-US"/>
          </a:p>
        </p:txBody>
      </p:sp>
    </p:spTree>
    <p:extLst>
      <p:ext uri="{BB962C8B-B14F-4D97-AF65-F5344CB8AC3E}">
        <p14:creationId xmlns:p14="http://schemas.microsoft.com/office/powerpoint/2010/main" val="15844632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9F47602-8BED-4DF9-ABB9-0D8B591E0A9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ED2054D-77E5-4ADF-9860-5C2351AE23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4F8021A-1465-4072-940D-5CEB1DC3E6B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D5C62F-E14E-4145-BAAE-0E4AE9560765}" type="datetimeFigureOut">
              <a:rPr lang="en-US" smtClean="0"/>
              <a:t>1/18/2023</a:t>
            </a:fld>
            <a:endParaRPr lang="en-US"/>
          </a:p>
        </p:txBody>
      </p:sp>
      <p:sp>
        <p:nvSpPr>
          <p:cNvPr id="5" name="Footer Placeholder 4">
            <a:extLst>
              <a:ext uri="{FF2B5EF4-FFF2-40B4-BE49-F238E27FC236}">
                <a16:creationId xmlns:a16="http://schemas.microsoft.com/office/drawing/2014/main" id="{FD435909-A538-4E9B-B0FB-33D9D4F13B5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2BF9F2B-36A0-4F00-8DF2-F4785E9E0E6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D580D0-B07F-4B70-9AC0-7ABC1672C2A1}" type="slidenum">
              <a:rPr lang="en-US" smtClean="0"/>
              <a:t>‹#›</a:t>
            </a:fld>
            <a:endParaRPr lang="en-US"/>
          </a:p>
        </p:txBody>
      </p:sp>
    </p:spTree>
    <p:extLst>
      <p:ext uri="{BB962C8B-B14F-4D97-AF65-F5344CB8AC3E}">
        <p14:creationId xmlns:p14="http://schemas.microsoft.com/office/powerpoint/2010/main" val="12029527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montgomerycountymd.gov/PRO/DBRC/local-business-subcontracting.html" TargetMode="External"/><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hyperlink" Target="https://montgomerycountymd.gov/PRO/report/index.html" TargetMode="Externa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montgomerycountymd.gov/PRO/DBRC/mfd.html" TargetMode="External"/><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hyperlink" Target="http://www.montgomerycountymd.gov/MFD" TargetMode="Externa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montgomerycountymd.gov/PRO/Resources/Files/SolForm/PMMD-65.pdf" TargetMode="Externa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montgomerycountymd.gov/PRO/Resources/Files/Documents/MFDReport.pdf" TargetMode="Externa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hyperlink" Target="http://mbe.mdot.state.md.us/directory/" TargetMode="External"/><Relationship Id="rId7" Type="http://schemas.openxmlformats.org/officeDocument/2006/relationships/hyperlink" Target="http://cityservices.baltimorecity.gov/mwboo/" TargetMode="External"/><Relationship Id="rId2" Type="http://schemas.openxmlformats.org/officeDocument/2006/relationships/hyperlink" Target="https://www.va.gov/osdbu/verification/assistance/counselors.asp" TargetMode="External"/><Relationship Id="rId1" Type="http://schemas.openxmlformats.org/officeDocument/2006/relationships/slideLayout" Target="../slideLayouts/slideLayout13.xml"/><Relationship Id="rId6" Type="http://schemas.openxmlformats.org/officeDocument/2006/relationships/hyperlink" Target="http://www.crmsdc.org/" TargetMode="External"/><Relationship Id="rId5" Type="http://schemas.openxmlformats.org/officeDocument/2006/relationships/hyperlink" Target="http://www.wbenc.org/" TargetMode="External"/><Relationship Id="rId4" Type="http://schemas.openxmlformats.org/officeDocument/2006/relationships/hyperlink" Target="http://dsbs.sba.gov/dsbs/search/dsp_dsbs.cfm" TargetMode="External"/></Relationships>
</file>

<file path=ppt/slides/_rels/slide19.xml.rels><?xml version="1.0" encoding="UTF-8" standalone="yes"?>
<Relationships xmlns="http://schemas.openxmlformats.org/package/2006/relationships"><Relationship Id="rId2" Type="http://schemas.openxmlformats.org/officeDocument/2006/relationships/hyperlink" Target="https://montgomerycountymd.gov/PRO/report/index.html" TargetMode="Externa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8" Type="http://schemas.openxmlformats.org/officeDocument/2006/relationships/hyperlink" Target="http://www.montgomerycountymd.gov/pro" TargetMode="External"/><Relationship Id="rId3" Type="http://schemas.openxmlformats.org/officeDocument/2006/relationships/hyperlink" Target="http://www.montgomerycountymd.gov/PRO" TargetMode="External"/><Relationship Id="rId7" Type="http://schemas.openxmlformats.org/officeDocument/2006/relationships/hyperlink" Target="https://content.govdelivery.com/accounts/MDMONTGOMERY/bulletins/2fb9c49" TargetMode="External"/><Relationship Id="rId2" Type="http://schemas.openxmlformats.org/officeDocument/2006/relationships/notesSlide" Target="../notesSlides/notesSlide11.xml"/><Relationship Id="rId1" Type="http://schemas.openxmlformats.org/officeDocument/2006/relationships/slideLayout" Target="../slideLayouts/slideLayout13.xml"/><Relationship Id="rId6" Type="http://schemas.openxmlformats.org/officeDocument/2006/relationships/hyperlink" Target="https://www.montgomerycountymd.gov/PRO/solicitations/projections.html" TargetMode="External"/><Relationship Id="rId5" Type="http://schemas.openxmlformats.org/officeDocument/2006/relationships/hyperlink" Target="https://www.montgomerycountymd.gov/PRO/vendor-resources/index.html" TargetMode="External"/><Relationship Id="rId4" Type="http://schemas.openxmlformats.org/officeDocument/2006/relationships/hyperlink" Target="http://www.mcipcc.net/"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13.xml"/><Relationship Id="rId4" Type="http://schemas.openxmlformats.org/officeDocument/2006/relationships/image" Target="../media/image5.svg"/></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3.xml"/><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hyperlink" Target="http://www.mcipcc.net/" TargetMode="External"/><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hyperlink" Target="https://montgomerycountymd.gov/PRO/DBRC/lsbrp.html" TargetMode="External"/><Relationship Id="rId2" Type="http://schemas.openxmlformats.org/officeDocument/2006/relationships/notesSlide" Target="../notesSlides/notesSlide4.xml"/><Relationship Id="rId1" Type="http://schemas.openxmlformats.org/officeDocument/2006/relationships/slideLayout" Target="../slideLayouts/slideLayout13.xml"/><Relationship Id="rId5" Type="http://schemas.openxmlformats.org/officeDocument/2006/relationships/hyperlink" Target="https://montgomerycountymd.gov/PRO/DBRC/local-business-subcontracting.html" TargetMode="External"/><Relationship Id="rId4" Type="http://schemas.openxmlformats.org/officeDocument/2006/relationships/hyperlink" Target="https://montgomerycountymd.gov/PRO/DBRC/local-business-preference.html"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montgomerycountymd.gov/PRO/DBRC/lsbrp.html" TargetMode="External"/><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hyperlink" Target="https://www.montgomerycountymd.gov/PRO/DBRC/local-business-preference.html" TargetMode="External"/><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3FE7E-8A14-434C-BDDC-06593AEDC4BA}"/>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208E51ED-3E35-4841-9C16-EA8F145A89FF}"/>
              </a:ext>
            </a:extLst>
          </p:cNvPr>
          <p:cNvSpPr>
            <a:spLocks noGrp="1"/>
          </p:cNvSpPr>
          <p:nvPr>
            <p:ph type="subTitle" idx="1"/>
          </p:nvPr>
        </p:nvSpPr>
        <p:spPr/>
        <p:txBody>
          <a:bodyPr/>
          <a:lstStyle/>
          <a:p>
            <a:endParaRPr lang="en-US"/>
          </a:p>
        </p:txBody>
      </p:sp>
      <p:pic>
        <p:nvPicPr>
          <p:cNvPr id="5" name="Picture 4" descr="A picture containing diagram&#10;&#10;Description automatically generated">
            <a:extLst>
              <a:ext uri="{FF2B5EF4-FFF2-40B4-BE49-F238E27FC236}">
                <a16:creationId xmlns:a16="http://schemas.microsoft.com/office/drawing/2014/main" id="{2E292A58-5590-4A5C-9B58-2312927C348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0012678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532"/>
        <p:cNvGrpSpPr/>
        <p:nvPr/>
      </p:nvGrpSpPr>
      <p:grpSpPr>
        <a:xfrm>
          <a:off x="0" y="0"/>
          <a:ext cx="0" cy="0"/>
          <a:chOff x="0" y="0"/>
          <a:chExt cx="0" cy="0"/>
        </a:xfrm>
      </p:grpSpPr>
      <p:sp>
        <p:nvSpPr>
          <p:cNvPr id="533" name="Google Shape;533;p34"/>
          <p:cNvSpPr txBox="1">
            <a:spLocks noGrp="1"/>
          </p:cNvSpPr>
          <p:nvPr>
            <p:ph type="title"/>
          </p:nvPr>
        </p:nvSpPr>
        <p:spPr>
          <a:xfrm>
            <a:off x="584384" y="212617"/>
            <a:ext cx="8676752" cy="1021600"/>
          </a:xfrm>
          <a:prstGeom prst="rect">
            <a:avLst/>
          </a:prstGeom>
        </p:spPr>
        <p:txBody>
          <a:bodyPr spcFirstLastPara="1" vert="horz" wrap="square" lIns="121900" tIns="121900" rIns="121900" bIns="121900" rtlCol="0" anchor="ctr" anchorCtr="0">
            <a:noAutofit/>
          </a:bodyPr>
          <a:lstStyle/>
          <a:p>
            <a:br>
              <a:rPr lang="en"/>
            </a:br>
            <a:r>
              <a:rPr lang="en" b="1"/>
              <a:t>Local Small Business Subcontracting Program</a:t>
            </a:r>
            <a:endParaRPr b="1"/>
          </a:p>
        </p:txBody>
      </p:sp>
      <p:sp>
        <p:nvSpPr>
          <p:cNvPr id="534" name="Google Shape;534;p34"/>
          <p:cNvSpPr txBox="1">
            <a:spLocks noGrp="1"/>
          </p:cNvSpPr>
          <p:nvPr>
            <p:ph type="body" idx="1"/>
          </p:nvPr>
        </p:nvSpPr>
        <p:spPr>
          <a:xfrm>
            <a:off x="1085700" y="2408800"/>
            <a:ext cx="8176800" cy="4194000"/>
          </a:xfrm>
          <a:prstGeom prst="rect">
            <a:avLst/>
          </a:prstGeom>
        </p:spPr>
        <p:txBody>
          <a:bodyPr spcFirstLastPara="1" vert="horz" wrap="square" lIns="121900" tIns="121900" rIns="121900" bIns="121900" rtlCol="0" anchor="ctr" anchorCtr="0">
            <a:noAutofit/>
          </a:bodyPr>
          <a:lstStyle/>
          <a:p>
            <a:pPr indent="-609585" defTabSz="1219170">
              <a:lnSpc>
                <a:spcPct val="100000"/>
              </a:lnSpc>
              <a:spcBef>
                <a:spcPts val="0"/>
              </a:spcBef>
              <a:buSzTx/>
              <a:buFont typeface="Arial" panose="020B0604020202020204" pitchFamily="34" charset="0"/>
              <a:buChar char="•"/>
              <a:defRPr/>
            </a:pPr>
            <a:endParaRPr lang="en-US" sz="2400" b="1">
              <a:solidFill>
                <a:srgbClr val="1F497D"/>
              </a:solidFill>
              <a:latin typeface="+mj-lt"/>
              <a:cs typeface="Times New Roman" panose="02020603050405020304" pitchFamily="18" charset="0"/>
            </a:endParaRPr>
          </a:p>
          <a:p>
            <a:pPr indent="-609585" defTabSz="1219170">
              <a:lnSpc>
                <a:spcPct val="100000"/>
              </a:lnSpc>
              <a:spcBef>
                <a:spcPts val="0"/>
              </a:spcBef>
              <a:buSzTx/>
              <a:buFont typeface="Arial" panose="020B0604020202020204" pitchFamily="34" charset="0"/>
              <a:buChar char="•"/>
              <a:defRPr/>
            </a:pPr>
            <a:endParaRPr sz="3200">
              <a:solidFill>
                <a:srgbClr val="3F5378"/>
              </a:solidFill>
            </a:endParaRPr>
          </a:p>
        </p:txBody>
      </p:sp>
      <p:sp>
        <p:nvSpPr>
          <p:cNvPr id="535" name="Google Shape;535;p34"/>
          <p:cNvSpPr txBox="1">
            <a:spLocks noGrp="1"/>
          </p:cNvSpPr>
          <p:nvPr>
            <p:ph type="sldNum" idx="12"/>
          </p:nvPr>
        </p:nvSpPr>
        <p:spPr>
          <a:xfrm>
            <a:off x="10157333" y="6182000"/>
            <a:ext cx="1983200" cy="420800"/>
          </a:xfrm>
          <a:prstGeom prst="rect">
            <a:avLst/>
          </a:prstGeom>
        </p:spPr>
        <p:txBody>
          <a:bodyPr spcFirstLastPara="1" vert="horz" wrap="square" lIns="121900" tIns="121900" rIns="121900" bIns="121900" rtlCol="0" anchor="ctr" anchorCtr="0">
            <a:noAutofit/>
          </a:bodyPr>
          <a:lstStyle/>
          <a:p>
            <a:pPr defTabSz="1219170">
              <a:buClr>
                <a:srgbClr val="000000"/>
              </a:buClr>
              <a:defRPr/>
            </a:pPr>
            <a:fld id="{00000000-1234-1234-1234-123412341234}" type="slidenum">
              <a:rPr lang="en" sz="1600" b="1" kern="0">
                <a:solidFill>
                  <a:srgbClr val="FFFFFF"/>
                </a:solidFill>
                <a:latin typeface="Roboto Condensed"/>
                <a:ea typeface="Roboto Condensed"/>
                <a:sym typeface="Roboto Condensed"/>
              </a:rPr>
              <a:pPr defTabSz="1219170">
                <a:buClr>
                  <a:srgbClr val="000000"/>
                </a:buClr>
                <a:defRPr/>
              </a:pPr>
              <a:t>10</a:t>
            </a:fld>
            <a:endParaRPr sz="1600" b="1" kern="0">
              <a:solidFill>
                <a:srgbClr val="FFFFFF"/>
              </a:solidFill>
              <a:latin typeface="Roboto Condensed"/>
              <a:ea typeface="Roboto Condensed"/>
              <a:sym typeface="Roboto Condensed"/>
            </a:endParaRPr>
          </a:p>
        </p:txBody>
      </p:sp>
      <p:sp>
        <p:nvSpPr>
          <p:cNvPr id="6" name="TextBox 5">
            <a:extLst>
              <a:ext uri="{FF2B5EF4-FFF2-40B4-BE49-F238E27FC236}">
                <a16:creationId xmlns:a16="http://schemas.microsoft.com/office/drawing/2014/main" id="{B2A62493-6A84-4191-97C3-6351EF776EE8}"/>
              </a:ext>
            </a:extLst>
          </p:cNvPr>
          <p:cNvSpPr txBox="1"/>
          <p:nvPr/>
        </p:nvSpPr>
        <p:spPr>
          <a:xfrm>
            <a:off x="985520" y="1874360"/>
            <a:ext cx="8930640" cy="3990964"/>
          </a:xfrm>
          <a:prstGeom prst="rect">
            <a:avLst/>
          </a:prstGeom>
          <a:noFill/>
        </p:spPr>
        <p:txBody>
          <a:bodyPr wrap="square">
            <a:spAutoFit/>
          </a:bodyPr>
          <a:lstStyle/>
          <a:p>
            <a:pPr defTabSz="1219170">
              <a:buClr>
                <a:srgbClr val="000000"/>
              </a:buClr>
              <a:defRPr/>
            </a:pPr>
            <a:r>
              <a:rPr lang="en-US" sz="2400" kern="0">
                <a:solidFill>
                  <a:srgbClr val="333333"/>
                </a:solidFill>
                <a:latin typeface="Open Sans" panose="020B0606030504020204" pitchFamily="34" charset="0"/>
                <a:cs typeface="Arial"/>
                <a:sym typeface="Arial"/>
              </a:rPr>
              <a:t>Local Business subcontracting goals:</a:t>
            </a:r>
          </a:p>
          <a:p>
            <a:pPr defTabSz="1219170">
              <a:buClr>
                <a:srgbClr val="000000"/>
              </a:buClr>
              <a:defRPr/>
            </a:pPr>
            <a:endParaRPr lang="en-US" sz="2400" kern="0">
              <a:solidFill>
                <a:srgbClr val="333333"/>
              </a:solidFill>
              <a:latin typeface="Open Sans" panose="020B0606030504020204" pitchFamily="34" charset="0"/>
              <a:cs typeface="Arial"/>
              <a:sym typeface="Arial"/>
            </a:endParaRPr>
          </a:p>
          <a:p>
            <a:pPr defTabSz="1219170">
              <a:buClr>
                <a:srgbClr val="000000"/>
              </a:buClr>
              <a:buFont typeface="+mj-lt"/>
              <a:buAutoNum type="arabicPeriod"/>
              <a:defRPr/>
            </a:pPr>
            <a:r>
              <a:rPr lang="en-US" sz="2400" kern="0">
                <a:solidFill>
                  <a:srgbClr val="333333"/>
                </a:solidFill>
                <a:latin typeface="Open Sans" panose="020B0606030504020204" pitchFamily="34" charset="0"/>
                <a:cs typeface="Arial"/>
                <a:sym typeface="Arial"/>
              </a:rPr>
              <a:t> At least 10% of the contract dollars awarded for each High Dollar Value Contract should be awarded to a Local Business; and</a:t>
            </a:r>
            <a:br>
              <a:rPr lang="en-US" sz="2400" kern="0">
                <a:solidFill>
                  <a:srgbClr val="333333"/>
                </a:solidFill>
                <a:latin typeface="Open Sans" panose="020B0606030504020204" pitchFamily="34" charset="0"/>
                <a:cs typeface="Arial"/>
                <a:sym typeface="Arial"/>
              </a:rPr>
            </a:br>
            <a:endParaRPr lang="en-US" sz="2400" kern="0">
              <a:solidFill>
                <a:srgbClr val="333333"/>
              </a:solidFill>
              <a:latin typeface="Open Sans" panose="020B0606030504020204" pitchFamily="34" charset="0"/>
              <a:cs typeface="Arial"/>
              <a:sym typeface="Arial"/>
            </a:endParaRPr>
          </a:p>
          <a:p>
            <a:pPr defTabSz="1219170">
              <a:buClr>
                <a:srgbClr val="000000"/>
              </a:buClr>
              <a:buFont typeface="+mj-lt"/>
              <a:buAutoNum type="arabicPeriod"/>
              <a:defRPr/>
            </a:pPr>
            <a:r>
              <a:rPr lang="en-US" sz="2400" kern="0">
                <a:solidFill>
                  <a:srgbClr val="333333"/>
                </a:solidFill>
                <a:latin typeface="Open Sans" panose="020B0606030504020204" pitchFamily="34" charset="0"/>
                <a:cs typeface="Arial"/>
                <a:sym typeface="Arial"/>
              </a:rPr>
              <a:t> At least 10% of the total dollar value of all High Dollar Value Contracts in the aggregate should be awarded to Local Businesses.</a:t>
            </a:r>
          </a:p>
          <a:p>
            <a:pPr defTabSz="1219170">
              <a:buClr>
                <a:srgbClr val="000000"/>
              </a:buClr>
              <a:defRPr/>
            </a:pPr>
            <a:endParaRPr lang="en-US" sz="1867" kern="0">
              <a:solidFill>
                <a:srgbClr val="333333"/>
              </a:solidFill>
              <a:latin typeface="Open Sans" panose="020B0606030504020204" pitchFamily="34" charset="0"/>
              <a:cs typeface="Arial"/>
              <a:sym typeface="Arial"/>
            </a:endParaRPr>
          </a:p>
          <a:p>
            <a:pPr defTabSz="1219170">
              <a:buClr>
                <a:srgbClr val="000000"/>
              </a:buClr>
              <a:buFont typeface="+mj-lt"/>
              <a:buAutoNum type="arabicPeriod"/>
              <a:defRPr/>
            </a:pPr>
            <a:endParaRPr lang="en-US" sz="1867" kern="0">
              <a:solidFill>
                <a:srgbClr val="333333"/>
              </a:solidFill>
              <a:latin typeface="Open Sans" panose="020B0606030504020204" pitchFamily="34" charset="0"/>
              <a:cs typeface="Arial"/>
              <a:sym typeface="Arial"/>
            </a:endParaRPr>
          </a:p>
        </p:txBody>
      </p:sp>
      <p:sp>
        <p:nvSpPr>
          <p:cNvPr id="8" name="TextBox 7">
            <a:extLst>
              <a:ext uri="{FF2B5EF4-FFF2-40B4-BE49-F238E27FC236}">
                <a16:creationId xmlns:a16="http://schemas.microsoft.com/office/drawing/2014/main" id="{C437F883-73DF-4E82-A93B-DE9705DAC600}"/>
              </a:ext>
            </a:extLst>
          </p:cNvPr>
          <p:cNvSpPr txBox="1"/>
          <p:nvPr/>
        </p:nvSpPr>
        <p:spPr>
          <a:xfrm>
            <a:off x="1085700" y="5445528"/>
            <a:ext cx="9353700" cy="666977"/>
          </a:xfrm>
          <a:prstGeom prst="rect">
            <a:avLst/>
          </a:prstGeom>
          <a:noFill/>
        </p:spPr>
        <p:txBody>
          <a:bodyPr wrap="square">
            <a:spAutoFit/>
          </a:bodyPr>
          <a:lstStyle/>
          <a:p>
            <a:pPr defTabSz="1219170">
              <a:buClr>
                <a:srgbClr val="000000"/>
              </a:buClr>
              <a:defRPr/>
            </a:pPr>
            <a:r>
              <a:rPr lang="en-US" sz="1867" kern="0">
                <a:solidFill>
                  <a:srgbClr val="000000"/>
                </a:solidFill>
                <a:latin typeface="Arial"/>
                <a:cs typeface="Arial"/>
                <a:sym typeface="Arial"/>
                <a:hlinkClick r:id="rId3"/>
              </a:rPr>
              <a:t>https://www.montgomerycountymd.gov/PRO/DBRC/local-business-subcontracting.html</a:t>
            </a:r>
            <a:endParaRPr lang="en-US" sz="1867" kern="0">
              <a:solidFill>
                <a:srgbClr val="000000"/>
              </a:solidFill>
              <a:latin typeface="Arial"/>
              <a:cs typeface="Arial"/>
              <a:sym typeface="Arial"/>
            </a:endParaRPr>
          </a:p>
          <a:p>
            <a:pPr defTabSz="1219170">
              <a:buClr>
                <a:srgbClr val="000000"/>
              </a:buClr>
              <a:defRPr/>
            </a:pPr>
            <a:endParaRPr lang="en-US" sz="1867" kern="0">
              <a:solidFill>
                <a:srgbClr val="000000"/>
              </a:solidFill>
              <a:latin typeface="Arial"/>
              <a:cs typeface="Arial"/>
              <a:sym typeface="Arial"/>
            </a:endParaRPr>
          </a:p>
        </p:txBody>
      </p:sp>
    </p:spTree>
    <p:extLst>
      <p:ext uri="{BB962C8B-B14F-4D97-AF65-F5344CB8AC3E}">
        <p14:creationId xmlns:p14="http://schemas.microsoft.com/office/powerpoint/2010/main" val="39531210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BB8976-85BD-49C1-9BF5-73EA4A2C544C}"/>
              </a:ext>
            </a:extLst>
          </p:cNvPr>
          <p:cNvSpPr>
            <a:spLocks noGrp="1"/>
          </p:cNvSpPr>
          <p:nvPr>
            <p:ph type="title"/>
          </p:nvPr>
        </p:nvSpPr>
        <p:spPr/>
        <p:txBody>
          <a:bodyPr/>
          <a:lstStyle/>
          <a:p>
            <a:r>
              <a:rPr lang="en-US" b="1"/>
              <a:t>LSBRP </a:t>
            </a:r>
            <a:r>
              <a:rPr lang="en-US" altLang="en-US" sz="4400" b="1" dirty="0"/>
              <a:t>Annual Report FY22</a:t>
            </a:r>
            <a:endParaRPr lang="en-US" b="1"/>
          </a:p>
        </p:txBody>
      </p:sp>
      <p:sp>
        <p:nvSpPr>
          <p:cNvPr id="4" name="Text Box 6">
            <a:extLst>
              <a:ext uri="{FF2B5EF4-FFF2-40B4-BE49-F238E27FC236}">
                <a16:creationId xmlns:a16="http://schemas.microsoft.com/office/drawing/2014/main" id="{5F1A6144-E0EA-4535-BFF0-0E5C24297545}"/>
              </a:ext>
            </a:extLst>
          </p:cNvPr>
          <p:cNvSpPr txBox="1">
            <a:spLocks noChangeArrowheads="1"/>
          </p:cNvSpPr>
          <p:nvPr/>
        </p:nvSpPr>
        <p:spPr bwMode="auto">
          <a:xfrm>
            <a:off x="1523999" y="2311241"/>
            <a:ext cx="914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Arial Narrow" panose="020B0606020202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Narrow" panose="020B0606020202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Narrow" panose="020B0606020202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Narrow" panose="020B0606020202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Narrow" panose="020B0606020202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Narrow" panose="020B0606020202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Narrow" panose="020B0606020202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Narrow" panose="020B0606020202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Narrow" panose="020B0606020202030204" pitchFamily="34" charset="0"/>
              </a:defRPr>
            </a:lvl9pPr>
          </a:lstStyle>
          <a:p>
            <a:pPr algn="ctr">
              <a:lnSpc>
                <a:spcPct val="100000"/>
              </a:lnSpc>
              <a:spcBef>
                <a:spcPct val="50000"/>
              </a:spcBef>
              <a:buNone/>
            </a:pPr>
            <a:r>
              <a:rPr lang="en-US" altLang="en-US" sz="2400" dirty="0">
                <a:solidFill>
                  <a:srgbClr val="006FAF"/>
                </a:solidFill>
                <a:hlinkClick r:id="rId2"/>
              </a:rPr>
              <a:t>https://montgomerycountymd.gov/PRO/report/index.html</a:t>
            </a:r>
            <a:r>
              <a:rPr lang="en-US" altLang="en-US" sz="2400" dirty="0">
                <a:solidFill>
                  <a:srgbClr val="006FAF"/>
                </a:solidFill>
              </a:rPr>
              <a:t> </a:t>
            </a:r>
          </a:p>
        </p:txBody>
      </p:sp>
      <p:graphicFrame>
        <p:nvGraphicFramePr>
          <p:cNvPr id="6" name="Table 5">
            <a:extLst>
              <a:ext uri="{FF2B5EF4-FFF2-40B4-BE49-F238E27FC236}">
                <a16:creationId xmlns:a16="http://schemas.microsoft.com/office/drawing/2014/main" id="{79D96384-616A-49D6-9B73-AE0C8CEAD8A7}"/>
              </a:ext>
            </a:extLst>
          </p:cNvPr>
          <p:cNvGraphicFramePr>
            <a:graphicFrameLocks noGrp="1"/>
          </p:cNvGraphicFramePr>
          <p:nvPr>
            <p:extLst>
              <p:ext uri="{D42A27DB-BD31-4B8C-83A1-F6EECF244321}">
                <p14:modId xmlns:p14="http://schemas.microsoft.com/office/powerpoint/2010/main" val="2792952550"/>
              </p:ext>
            </p:extLst>
          </p:nvPr>
        </p:nvGraphicFramePr>
        <p:xfrm>
          <a:off x="1646136" y="3229607"/>
          <a:ext cx="8899727" cy="2152018"/>
        </p:xfrm>
        <a:graphic>
          <a:graphicData uri="http://schemas.openxmlformats.org/drawingml/2006/table">
            <a:tbl>
              <a:tblPr/>
              <a:tblGrid>
                <a:gridCol w="2113381">
                  <a:extLst>
                    <a:ext uri="{9D8B030D-6E8A-4147-A177-3AD203B41FA5}">
                      <a16:colId xmlns:a16="http://schemas.microsoft.com/office/drawing/2014/main" val="3680052314"/>
                    </a:ext>
                  </a:extLst>
                </a:gridCol>
                <a:gridCol w="1715688">
                  <a:extLst>
                    <a:ext uri="{9D8B030D-6E8A-4147-A177-3AD203B41FA5}">
                      <a16:colId xmlns:a16="http://schemas.microsoft.com/office/drawing/2014/main" val="3470120443"/>
                    </a:ext>
                  </a:extLst>
                </a:gridCol>
                <a:gridCol w="1654060">
                  <a:extLst>
                    <a:ext uri="{9D8B030D-6E8A-4147-A177-3AD203B41FA5}">
                      <a16:colId xmlns:a16="http://schemas.microsoft.com/office/drawing/2014/main" val="3765434336"/>
                    </a:ext>
                  </a:extLst>
                </a:gridCol>
                <a:gridCol w="1741284">
                  <a:extLst>
                    <a:ext uri="{9D8B030D-6E8A-4147-A177-3AD203B41FA5}">
                      <a16:colId xmlns:a16="http://schemas.microsoft.com/office/drawing/2014/main" val="2015686376"/>
                    </a:ext>
                  </a:extLst>
                </a:gridCol>
                <a:gridCol w="1675314">
                  <a:extLst>
                    <a:ext uri="{9D8B030D-6E8A-4147-A177-3AD203B41FA5}">
                      <a16:colId xmlns:a16="http://schemas.microsoft.com/office/drawing/2014/main" val="798061184"/>
                    </a:ext>
                  </a:extLst>
                </a:gridCol>
              </a:tblGrid>
              <a:tr h="908819">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2000" b="1" i="0" u="none" strike="noStrike" cap="none" normalizeH="0" baseline="0" dirty="0">
                          <a:ln>
                            <a:noFill/>
                          </a:ln>
                          <a:solidFill>
                            <a:schemeClr val="tx1"/>
                          </a:solidFill>
                          <a:effectLst/>
                          <a:latin typeface="Times New Roman" pitchFamily="18" charset="0"/>
                          <a:cs typeface="Times New Roman" pitchFamily="18" charset="0"/>
                        </a:rPr>
                        <a:t>In $ Values</a:t>
                      </a:r>
                      <a:r>
                        <a:rPr kumimoji="0" lang="en-US" altLang="en-US" sz="2000" b="1" i="0" u="none" strike="noStrike" cap="none" normalizeH="0" baseline="0" dirty="0">
                          <a:ln>
                            <a:noFill/>
                          </a:ln>
                          <a:solidFill>
                            <a:schemeClr val="tx1"/>
                          </a:solidFill>
                          <a:effectLst/>
                          <a:latin typeface="Arial" charset="0"/>
                          <a:cs typeface="Times New Roman" pitchFamily="18" charset="0"/>
                        </a:rPr>
                        <a:t> </a:t>
                      </a:r>
                      <a:endParaRPr kumimoji="0" lang="en-US" altLang="en-US" sz="2400" b="0" i="0" u="none" strike="noStrike" cap="none" normalizeH="0" baseline="0" dirty="0">
                        <a:ln>
                          <a:noFill/>
                        </a:ln>
                        <a:solidFill>
                          <a:schemeClr val="tx1"/>
                        </a:solidFill>
                        <a:effectLst/>
                        <a:latin typeface="Arial" charset="0"/>
                      </a:endParaRPr>
                    </a:p>
                  </a:txBody>
                  <a:tcPr marL="91446" marR="91446" marT="45686" marB="4568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C0C0"/>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800" b="1" i="0" u="none" strike="noStrike" cap="none" normalizeH="0" baseline="0" dirty="0">
                          <a:ln>
                            <a:noFill/>
                          </a:ln>
                          <a:solidFill>
                            <a:schemeClr val="tx1"/>
                          </a:solidFill>
                          <a:effectLst/>
                          <a:latin typeface="Times New Roman" pitchFamily="18" charset="0"/>
                          <a:cs typeface="Times New Roman" pitchFamily="18" charset="0"/>
                        </a:rPr>
                        <a:t>FY19</a:t>
                      </a:r>
                      <a:endParaRPr kumimoji="0" lang="en-US" altLang="en-US" sz="2000" b="0" i="0" u="none" strike="noStrike" cap="none" normalizeH="0" baseline="0" dirty="0">
                        <a:ln>
                          <a:noFill/>
                        </a:ln>
                        <a:solidFill>
                          <a:schemeClr val="tx1"/>
                        </a:solidFill>
                        <a:effectLst/>
                        <a:latin typeface="Arial" charset="0"/>
                      </a:endParaRPr>
                    </a:p>
                  </a:txBody>
                  <a:tcPr marL="91446" marR="91446" marT="45686" marB="45686"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800" b="1" i="0" u="none" strike="noStrike" cap="none" normalizeH="0" baseline="0" dirty="0">
                          <a:ln>
                            <a:noFill/>
                          </a:ln>
                          <a:solidFill>
                            <a:schemeClr val="tx1"/>
                          </a:solidFill>
                          <a:effectLst/>
                          <a:latin typeface="Times New Roman" pitchFamily="18" charset="0"/>
                          <a:cs typeface="Times New Roman" pitchFamily="18" charset="0"/>
                        </a:rPr>
                        <a:t>FY20</a:t>
                      </a:r>
                      <a:endParaRPr kumimoji="0" lang="en-US" altLang="en-US" sz="2000" b="0" i="0" u="none" strike="noStrike" cap="none" normalizeH="0" baseline="0" dirty="0">
                        <a:ln>
                          <a:noFill/>
                        </a:ln>
                        <a:solidFill>
                          <a:schemeClr val="tx1"/>
                        </a:solidFill>
                        <a:effectLst/>
                        <a:latin typeface="Arial" charset="0"/>
                      </a:endParaRPr>
                    </a:p>
                  </a:txBody>
                  <a:tcPr marL="91446" marR="91446" marT="45686" marB="45686"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800" b="1" i="0" u="none" strike="noStrike" cap="none" normalizeH="0" baseline="0" dirty="0">
                          <a:ln>
                            <a:noFill/>
                          </a:ln>
                          <a:solidFill>
                            <a:schemeClr val="tx1"/>
                          </a:solidFill>
                          <a:effectLst/>
                          <a:latin typeface="Times New Roman" pitchFamily="18" charset="0"/>
                          <a:cs typeface="Times New Roman" pitchFamily="18" charset="0"/>
                        </a:rPr>
                        <a:t>FY21</a:t>
                      </a:r>
                      <a:endParaRPr kumimoji="0" lang="en-US" altLang="en-US" sz="2000" b="0" i="0" u="none" strike="noStrike" cap="none" normalizeH="0" baseline="0" dirty="0">
                        <a:ln>
                          <a:noFill/>
                        </a:ln>
                        <a:solidFill>
                          <a:schemeClr val="tx1"/>
                        </a:solidFill>
                        <a:effectLst/>
                        <a:latin typeface="Arial" charset="0"/>
                      </a:endParaRPr>
                    </a:p>
                  </a:txBody>
                  <a:tcPr marL="91446" marR="91446" marT="45686" marB="45686"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800" b="1" i="0" u="none" strike="noStrike" cap="none" normalizeH="0" baseline="0" dirty="0">
                          <a:ln>
                            <a:noFill/>
                          </a:ln>
                          <a:solidFill>
                            <a:schemeClr val="tx1"/>
                          </a:solidFill>
                          <a:effectLst/>
                          <a:latin typeface="Times New Roman" pitchFamily="18" charset="0"/>
                          <a:cs typeface="Times New Roman" pitchFamily="18" charset="0"/>
                        </a:rPr>
                        <a:t>FY22</a:t>
                      </a:r>
                      <a:endParaRPr kumimoji="0" lang="en-US" altLang="en-US" sz="2000" b="0" i="0" u="none" strike="noStrike" cap="none" normalizeH="0" baseline="0" dirty="0">
                        <a:ln>
                          <a:noFill/>
                        </a:ln>
                        <a:solidFill>
                          <a:schemeClr val="tx1"/>
                        </a:solidFill>
                        <a:effectLst/>
                        <a:latin typeface="Arial" charset="0"/>
                      </a:endParaRPr>
                    </a:p>
                  </a:txBody>
                  <a:tcPr marL="91446" marR="91446" marT="45686" marB="45686"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C0C0"/>
                    </a:solidFill>
                  </a:tcPr>
                </a:tc>
                <a:extLst>
                  <a:ext uri="{0D108BD9-81ED-4DB2-BD59-A6C34878D82A}">
                    <a16:rowId xmlns:a16="http://schemas.microsoft.com/office/drawing/2014/main" val="52038937"/>
                  </a:ext>
                </a:extLst>
              </a:tr>
              <a:tr h="1243199">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altLang="en-US" sz="2000" b="1" i="0" u="none" strike="noStrike" cap="none" normalizeH="0" baseline="0" dirty="0">
                          <a:ln>
                            <a:noFill/>
                          </a:ln>
                          <a:solidFill>
                            <a:schemeClr val="tx1"/>
                          </a:solidFill>
                          <a:effectLst/>
                          <a:latin typeface="Times New Roman" pitchFamily="18" charset="0"/>
                          <a:cs typeface="Times New Roman" pitchFamily="18" charset="0"/>
                        </a:rPr>
                        <a:t>Total Encumbrance </a:t>
                      </a:r>
                    </a:p>
                    <a:p>
                      <a:pPr marL="0" marR="0" lvl="0" indent="0" algn="ctr" defTabSz="914400" rtl="0" eaLnBrk="1" fontAlgn="t" latinLnBrk="0" hangingPunct="1">
                        <a:lnSpc>
                          <a:spcPct val="100000"/>
                        </a:lnSpc>
                        <a:spcBef>
                          <a:spcPct val="0"/>
                        </a:spcBef>
                        <a:spcAft>
                          <a:spcPct val="0"/>
                        </a:spcAft>
                        <a:buClrTx/>
                        <a:buSzTx/>
                        <a:buFontTx/>
                        <a:buNone/>
                        <a:tabLst/>
                      </a:pPr>
                      <a:r>
                        <a:rPr kumimoji="0" lang="en-US" altLang="en-US" sz="2000" b="1" i="0" u="none" strike="noStrike" cap="none" normalizeH="0" baseline="0" dirty="0">
                          <a:ln>
                            <a:noFill/>
                          </a:ln>
                          <a:solidFill>
                            <a:schemeClr val="tx1"/>
                          </a:solidFill>
                          <a:effectLst/>
                          <a:latin typeface="Times New Roman" pitchFamily="18" charset="0"/>
                          <a:cs typeface="Times New Roman" pitchFamily="18" charset="0"/>
                        </a:rPr>
                        <a:t>to LSBRP</a:t>
                      </a:r>
                      <a:endParaRPr kumimoji="0" lang="en-US" altLang="en-US" sz="2400" b="0" i="0" u="none" strike="noStrike" cap="none" normalizeH="0" baseline="0" dirty="0">
                        <a:ln>
                          <a:noFill/>
                        </a:ln>
                        <a:solidFill>
                          <a:schemeClr val="tx1"/>
                        </a:solidFill>
                        <a:effectLst/>
                        <a:latin typeface="Arial" charset="0"/>
                      </a:endParaRPr>
                    </a:p>
                  </a:txBody>
                  <a:tcPr marL="91446" marR="91446" marT="45686" marB="45686"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C0C0"/>
                    </a:solid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altLang="en-US" sz="2000" b="1" i="0" u="none" strike="noStrike" cap="none" normalizeH="0" baseline="0" dirty="0">
                          <a:ln>
                            <a:noFill/>
                          </a:ln>
                          <a:solidFill>
                            <a:schemeClr val="tx1"/>
                          </a:solidFill>
                          <a:effectLst/>
                          <a:latin typeface="+mj-lt"/>
                          <a:cs typeface="Times New Roman" pitchFamily="18" charset="0"/>
                        </a:rPr>
                        <a:t>$101,604,034</a:t>
                      </a:r>
                    </a:p>
                    <a:p>
                      <a:pPr marL="0" marR="0" lvl="0" indent="0" algn="ctr" defTabSz="914400" rtl="0" eaLnBrk="1" fontAlgn="t" latinLnBrk="0" hangingPunct="1">
                        <a:lnSpc>
                          <a:spcPct val="100000"/>
                        </a:lnSpc>
                        <a:spcBef>
                          <a:spcPct val="0"/>
                        </a:spcBef>
                        <a:spcAft>
                          <a:spcPct val="0"/>
                        </a:spcAft>
                        <a:buClrTx/>
                        <a:buSzTx/>
                        <a:buFontTx/>
                        <a:buNone/>
                        <a:tabLst/>
                      </a:pPr>
                      <a:r>
                        <a:rPr kumimoji="0" lang="en-US" altLang="en-US" sz="2000" b="1" i="0" u="none" strike="noStrike" cap="none" normalizeH="0" baseline="0" dirty="0">
                          <a:ln>
                            <a:noFill/>
                          </a:ln>
                          <a:solidFill>
                            <a:schemeClr val="tx1"/>
                          </a:solidFill>
                          <a:effectLst/>
                          <a:latin typeface="+mj-lt"/>
                          <a:cs typeface="Times New Roman" pitchFamily="18" charset="0"/>
                        </a:rPr>
                        <a:t>27.4%</a:t>
                      </a:r>
                      <a:endParaRPr kumimoji="0" lang="en-US" altLang="en-US" sz="2400" b="1" i="0" u="none" strike="noStrike" cap="none" normalizeH="0" baseline="0" dirty="0">
                        <a:ln>
                          <a:noFill/>
                        </a:ln>
                        <a:solidFill>
                          <a:schemeClr val="tx1"/>
                        </a:solidFill>
                        <a:effectLst/>
                        <a:latin typeface="+mj-lt"/>
                      </a:endParaRPr>
                    </a:p>
                  </a:txBody>
                  <a:tcPr marL="91446" marR="91446" marT="45686" marB="45686"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2000" b="1" i="0" u="none" strike="noStrike" kern="1200" cap="none" normalizeH="0" baseline="0" dirty="0">
                          <a:ln>
                            <a:noFill/>
                          </a:ln>
                          <a:solidFill>
                            <a:schemeClr val="tx1"/>
                          </a:solidFill>
                          <a:effectLst/>
                          <a:latin typeface="+mj-lt"/>
                          <a:ea typeface="+mn-ea"/>
                          <a:cs typeface="Times New Roman" pitchFamily="18" charset="0"/>
                        </a:rPr>
                        <a:t>$120,318,366</a:t>
                      </a:r>
                    </a:p>
                    <a:p>
                      <a:pPr marL="0" marR="0" lvl="0" indent="0" algn="ctr" defTabSz="914400" rtl="0" eaLnBrk="1" fontAlgn="t" latinLnBrk="0" hangingPunct="1">
                        <a:lnSpc>
                          <a:spcPct val="100000"/>
                        </a:lnSpc>
                        <a:spcBef>
                          <a:spcPct val="0"/>
                        </a:spcBef>
                        <a:spcAft>
                          <a:spcPct val="0"/>
                        </a:spcAft>
                        <a:buClrTx/>
                        <a:buSzTx/>
                        <a:buFontTx/>
                        <a:buNone/>
                        <a:tabLst/>
                      </a:pPr>
                      <a:r>
                        <a:rPr kumimoji="0" lang="en-US" sz="2000" b="1" i="0" u="none" strike="noStrike" kern="1200" cap="none" normalizeH="0" baseline="0" dirty="0">
                          <a:ln>
                            <a:noFill/>
                          </a:ln>
                          <a:solidFill>
                            <a:schemeClr val="tx1"/>
                          </a:solidFill>
                          <a:effectLst/>
                          <a:latin typeface="+mj-lt"/>
                          <a:ea typeface="+mn-ea"/>
                          <a:cs typeface="Times New Roman" pitchFamily="18" charset="0"/>
                        </a:rPr>
                        <a:t>27.8% </a:t>
                      </a:r>
                      <a:endParaRPr kumimoji="0" lang="en-US" altLang="en-US" sz="2000" b="1" i="0" u="none" strike="noStrike" kern="1200" cap="none" normalizeH="0" baseline="0" dirty="0">
                        <a:ln>
                          <a:noFill/>
                        </a:ln>
                        <a:solidFill>
                          <a:schemeClr val="tx1"/>
                        </a:solidFill>
                        <a:effectLst/>
                        <a:latin typeface="+mj-lt"/>
                        <a:ea typeface="+mn-ea"/>
                        <a:cs typeface="Times New Roman" pitchFamily="18" charset="0"/>
                      </a:endParaRPr>
                    </a:p>
                  </a:txBody>
                  <a:tcPr marL="91446" marR="91446" marT="45686" marB="45686"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2000" b="1" i="0" u="none" strike="noStrike" kern="1200" cap="none" normalizeH="0" baseline="0" dirty="0">
                          <a:ln>
                            <a:noFill/>
                          </a:ln>
                          <a:solidFill>
                            <a:schemeClr val="tx1"/>
                          </a:solidFill>
                          <a:effectLst/>
                          <a:latin typeface="+mj-lt"/>
                          <a:ea typeface="+mn-ea"/>
                          <a:cs typeface="Times New Roman" pitchFamily="18" charset="0"/>
                        </a:rPr>
                        <a:t>$129,860,381 </a:t>
                      </a:r>
                    </a:p>
                    <a:p>
                      <a:pPr marL="0" marR="0" lvl="0" indent="0" algn="ctr" defTabSz="914400" rtl="0" eaLnBrk="1" fontAlgn="t" latinLnBrk="0" hangingPunct="1">
                        <a:lnSpc>
                          <a:spcPct val="100000"/>
                        </a:lnSpc>
                        <a:spcBef>
                          <a:spcPct val="0"/>
                        </a:spcBef>
                        <a:spcAft>
                          <a:spcPct val="0"/>
                        </a:spcAft>
                        <a:buClrTx/>
                        <a:buSzTx/>
                        <a:buFontTx/>
                        <a:buNone/>
                        <a:tabLst/>
                      </a:pPr>
                      <a:r>
                        <a:rPr kumimoji="0" lang="en-US" altLang="en-US" sz="2000" b="1" i="0" u="none" strike="noStrike" kern="1200" cap="none" normalizeH="0" baseline="0" dirty="0">
                          <a:ln>
                            <a:noFill/>
                          </a:ln>
                          <a:solidFill>
                            <a:schemeClr val="tx1"/>
                          </a:solidFill>
                          <a:effectLst/>
                          <a:latin typeface="+mj-lt"/>
                          <a:ea typeface="+mn-ea"/>
                          <a:cs typeface="Times New Roman" pitchFamily="18" charset="0"/>
                        </a:rPr>
                        <a:t>27.2%</a:t>
                      </a:r>
                    </a:p>
                  </a:txBody>
                  <a:tcPr marL="91446" marR="91446" marT="45686" marB="45686"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2000" b="1" i="0" u="none" strike="noStrike" kern="1200" cap="none" normalizeH="0" baseline="0" dirty="0">
                          <a:ln>
                            <a:noFill/>
                          </a:ln>
                          <a:solidFill>
                            <a:schemeClr val="tx1"/>
                          </a:solidFill>
                          <a:effectLst/>
                          <a:latin typeface="+mj-lt"/>
                          <a:ea typeface="+mn-ea"/>
                          <a:cs typeface="Times New Roman" pitchFamily="18" charset="0"/>
                        </a:rPr>
                        <a:t>$141,569,096</a:t>
                      </a:r>
                    </a:p>
                    <a:p>
                      <a:pPr marL="0" marR="0" lvl="0" indent="0" algn="ctr" defTabSz="914400" rtl="0" eaLnBrk="1" fontAlgn="t" latinLnBrk="0" hangingPunct="1">
                        <a:lnSpc>
                          <a:spcPct val="100000"/>
                        </a:lnSpc>
                        <a:spcBef>
                          <a:spcPct val="0"/>
                        </a:spcBef>
                        <a:spcAft>
                          <a:spcPct val="0"/>
                        </a:spcAft>
                        <a:buClrTx/>
                        <a:buSzTx/>
                        <a:buFontTx/>
                        <a:buNone/>
                        <a:tabLst/>
                      </a:pPr>
                      <a:r>
                        <a:rPr kumimoji="0" lang="en-US" sz="2000" b="1" i="0" u="none" strike="noStrike" kern="1200" cap="none" normalizeH="0" baseline="0" dirty="0">
                          <a:ln>
                            <a:noFill/>
                          </a:ln>
                          <a:solidFill>
                            <a:schemeClr val="tx1"/>
                          </a:solidFill>
                          <a:effectLst/>
                          <a:latin typeface="+mj-lt"/>
                          <a:ea typeface="+mn-ea"/>
                          <a:cs typeface="Times New Roman" pitchFamily="18" charset="0"/>
                        </a:rPr>
                        <a:t>26.2% </a:t>
                      </a:r>
                      <a:endParaRPr kumimoji="0" lang="en-US" altLang="en-US" sz="2000" b="1" i="0" u="none" strike="noStrike" kern="1200" cap="none" normalizeH="0" baseline="0" dirty="0">
                        <a:ln>
                          <a:noFill/>
                        </a:ln>
                        <a:solidFill>
                          <a:schemeClr val="tx1"/>
                        </a:solidFill>
                        <a:effectLst/>
                        <a:latin typeface="+mj-lt"/>
                        <a:ea typeface="+mn-ea"/>
                        <a:cs typeface="Times New Roman" pitchFamily="18" charset="0"/>
                      </a:endParaRPr>
                    </a:p>
                  </a:txBody>
                  <a:tcPr marL="91446" marR="91446" marT="45686" marB="4568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416275869"/>
                  </a:ext>
                </a:extLst>
              </a:tr>
            </a:tbl>
          </a:graphicData>
        </a:graphic>
      </p:graphicFrame>
    </p:spTree>
    <p:extLst>
      <p:ext uri="{BB962C8B-B14F-4D97-AF65-F5344CB8AC3E}">
        <p14:creationId xmlns:p14="http://schemas.microsoft.com/office/powerpoint/2010/main" val="2379917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38DFC-6C30-953B-CB69-E6CCBA13BA16}"/>
              </a:ext>
            </a:extLst>
          </p:cNvPr>
          <p:cNvSpPr>
            <a:spLocks noGrp="1"/>
          </p:cNvSpPr>
          <p:nvPr>
            <p:ph type="title"/>
          </p:nvPr>
        </p:nvSpPr>
        <p:spPr>
          <a:xfrm>
            <a:off x="838200" y="365125"/>
            <a:ext cx="10527145" cy="517382"/>
          </a:xfrm>
        </p:spPr>
        <p:txBody>
          <a:bodyPr>
            <a:normAutofit fontScale="90000"/>
          </a:bodyPr>
          <a:lstStyle/>
          <a:p>
            <a:r>
              <a:rPr lang="en-US" b="1" dirty="0">
                <a:ea typeface="+mj-lt"/>
                <a:cs typeface="+mj-lt"/>
              </a:rPr>
              <a:t>LSBRP Major Awards FY22</a:t>
            </a:r>
            <a:endParaRPr lang="en-US" dirty="0">
              <a:ea typeface="+mj-lt"/>
              <a:cs typeface="+mj-lt"/>
            </a:endParaRPr>
          </a:p>
          <a:p>
            <a:endParaRPr lang="en-US" dirty="0">
              <a:cs typeface="Calibri Light"/>
            </a:endParaRPr>
          </a:p>
        </p:txBody>
      </p:sp>
      <p:graphicFrame>
        <p:nvGraphicFramePr>
          <p:cNvPr id="5" name="Content Placeholder 4">
            <a:extLst>
              <a:ext uri="{FF2B5EF4-FFF2-40B4-BE49-F238E27FC236}">
                <a16:creationId xmlns:a16="http://schemas.microsoft.com/office/drawing/2014/main" id="{D2B1B4D8-1FC5-CE40-47FF-57B35AD2ECA9}"/>
              </a:ext>
            </a:extLst>
          </p:cNvPr>
          <p:cNvGraphicFramePr>
            <a:graphicFrameLocks noGrp="1"/>
          </p:cNvGraphicFramePr>
          <p:nvPr>
            <p:ph idx="1"/>
            <p:extLst>
              <p:ext uri="{D42A27DB-BD31-4B8C-83A1-F6EECF244321}">
                <p14:modId xmlns:p14="http://schemas.microsoft.com/office/powerpoint/2010/main" val="1400206053"/>
              </p:ext>
            </p:extLst>
          </p:nvPr>
        </p:nvGraphicFramePr>
        <p:xfrm>
          <a:off x="768927" y="1132897"/>
          <a:ext cx="10515598" cy="4640580"/>
        </p:xfrm>
        <a:graphic>
          <a:graphicData uri="http://schemas.openxmlformats.org/drawingml/2006/table">
            <a:tbl>
              <a:tblPr firstRow="1" bandRow="1">
                <a:tableStyleId>{5C22544A-7EE6-4342-B048-85BDC9FD1C3A}</a:tableStyleId>
              </a:tblPr>
              <a:tblGrid>
                <a:gridCol w="1030099">
                  <a:extLst>
                    <a:ext uri="{9D8B030D-6E8A-4147-A177-3AD203B41FA5}">
                      <a16:colId xmlns:a16="http://schemas.microsoft.com/office/drawing/2014/main" val="3534299106"/>
                    </a:ext>
                  </a:extLst>
                </a:gridCol>
                <a:gridCol w="2721179">
                  <a:extLst>
                    <a:ext uri="{9D8B030D-6E8A-4147-A177-3AD203B41FA5}">
                      <a16:colId xmlns:a16="http://schemas.microsoft.com/office/drawing/2014/main" val="3715200723"/>
                    </a:ext>
                  </a:extLst>
                </a:gridCol>
                <a:gridCol w="789743">
                  <a:extLst>
                    <a:ext uri="{9D8B030D-6E8A-4147-A177-3AD203B41FA5}">
                      <a16:colId xmlns:a16="http://schemas.microsoft.com/office/drawing/2014/main" val="3002125548"/>
                    </a:ext>
                  </a:extLst>
                </a:gridCol>
                <a:gridCol w="4480933">
                  <a:extLst>
                    <a:ext uri="{9D8B030D-6E8A-4147-A177-3AD203B41FA5}">
                      <a16:colId xmlns:a16="http://schemas.microsoft.com/office/drawing/2014/main" val="1708693547"/>
                    </a:ext>
                  </a:extLst>
                </a:gridCol>
                <a:gridCol w="1493644">
                  <a:extLst>
                    <a:ext uri="{9D8B030D-6E8A-4147-A177-3AD203B41FA5}">
                      <a16:colId xmlns:a16="http://schemas.microsoft.com/office/drawing/2014/main" val="2516206574"/>
                    </a:ext>
                  </a:extLst>
                </a:gridCol>
              </a:tblGrid>
              <a:tr h="419100">
                <a:tc>
                  <a:txBody>
                    <a:bodyPr/>
                    <a:lstStyle/>
                    <a:p>
                      <a:pPr algn="ctr" fontAlgn="auto"/>
                      <a:r>
                        <a:rPr lang="en-US" sz="800" dirty="0">
                          <a:effectLst/>
                        </a:rPr>
                        <a:t>​</a:t>
                      </a:r>
                    </a:p>
                    <a:p>
                      <a:pPr algn="ctr" fontAlgn="base"/>
                      <a:r>
                        <a:rPr lang="en-US" sz="1100" dirty="0">
                          <a:effectLst/>
                        </a:rPr>
                        <a:t>DEPT​</a:t>
                      </a:r>
                      <a:endParaRPr lang="en-US" b="1" dirty="0">
                        <a:solidFill>
                          <a:srgbClr val="FFFFFF"/>
                        </a:solidFill>
                        <a:effectLst/>
                      </a:endParaRPr>
                    </a:p>
                  </a:txBody>
                  <a:tcPr anchor="ctr"/>
                </a:tc>
                <a:tc>
                  <a:txBody>
                    <a:bodyPr/>
                    <a:lstStyle/>
                    <a:p>
                      <a:pPr algn="ctr" fontAlgn="base"/>
                      <a:r>
                        <a:rPr lang="en-US" sz="1100" dirty="0">
                          <a:effectLst/>
                        </a:rPr>
                        <a:t>Vendor​</a:t>
                      </a:r>
                      <a:endParaRPr lang="en-US" b="1" dirty="0">
                        <a:solidFill>
                          <a:srgbClr val="FFFFFF"/>
                        </a:solidFill>
                        <a:effectLst/>
                      </a:endParaRPr>
                    </a:p>
                  </a:txBody>
                  <a:tcPr anchor="ctr"/>
                </a:tc>
                <a:tc>
                  <a:txBody>
                    <a:bodyPr/>
                    <a:lstStyle/>
                    <a:p>
                      <a:pPr algn="ctr" fontAlgn="base"/>
                      <a:r>
                        <a:rPr lang="en-US" sz="1100" dirty="0">
                          <a:effectLst/>
                        </a:rPr>
                        <a:t>MFD?​</a:t>
                      </a:r>
                      <a:endParaRPr lang="en-US" b="1" dirty="0">
                        <a:solidFill>
                          <a:srgbClr val="FFFFFF"/>
                        </a:solidFill>
                        <a:effectLst/>
                      </a:endParaRPr>
                    </a:p>
                  </a:txBody>
                  <a:tcPr/>
                </a:tc>
                <a:tc>
                  <a:txBody>
                    <a:bodyPr/>
                    <a:lstStyle/>
                    <a:p>
                      <a:pPr algn="ctr" fontAlgn="base"/>
                      <a:r>
                        <a:rPr lang="en-US" sz="1100" dirty="0">
                          <a:effectLst/>
                        </a:rPr>
                        <a:t>Description​</a:t>
                      </a:r>
                      <a:endParaRPr lang="en-US" b="1" dirty="0">
                        <a:solidFill>
                          <a:srgbClr val="FFFFFF"/>
                        </a:solidFill>
                        <a:effectLst/>
                      </a:endParaRPr>
                    </a:p>
                  </a:txBody>
                  <a:tcPr anchor="ctr"/>
                </a:tc>
                <a:tc>
                  <a:txBody>
                    <a:bodyPr/>
                    <a:lstStyle/>
                    <a:p>
                      <a:pPr algn="ctr" fontAlgn="base"/>
                      <a:r>
                        <a:rPr lang="en-US" sz="1100" dirty="0">
                          <a:effectLst/>
                        </a:rPr>
                        <a:t>Amount​</a:t>
                      </a:r>
                      <a:endParaRPr lang="en-US" b="1" dirty="0">
                        <a:solidFill>
                          <a:srgbClr val="FFFFFF"/>
                        </a:solidFill>
                        <a:effectLst/>
                      </a:endParaRPr>
                    </a:p>
                  </a:txBody>
                  <a:tcPr anchor="ctr"/>
                </a:tc>
                <a:extLst>
                  <a:ext uri="{0D108BD9-81ED-4DB2-BD59-A6C34878D82A}">
                    <a16:rowId xmlns:a16="http://schemas.microsoft.com/office/drawing/2014/main" val="2035263218"/>
                  </a:ext>
                </a:extLst>
              </a:tr>
              <a:tr h="247650">
                <a:tc>
                  <a:txBody>
                    <a:bodyPr/>
                    <a:lstStyle/>
                    <a:p>
                      <a:pPr algn="ctr" fontAlgn="base"/>
                      <a:r>
                        <a:rPr lang="en-US" sz="1100" dirty="0">
                          <a:effectLst/>
                        </a:rPr>
                        <a:t>DGS​</a:t>
                      </a:r>
                      <a:endParaRPr lang="en-US" b="1" dirty="0">
                        <a:solidFill>
                          <a:srgbClr val="FFFFFF"/>
                        </a:solidFill>
                        <a:effectLst/>
                      </a:endParaRPr>
                    </a:p>
                  </a:txBody>
                  <a:tcPr anchor="ctr"/>
                </a:tc>
                <a:tc>
                  <a:txBody>
                    <a:bodyPr/>
                    <a:lstStyle/>
                    <a:p>
                      <a:pPr fontAlgn="base"/>
                      <a:r>
                        <a:rPr lang="en-US" sz="1100" dirty="0">
                          <a:effectLst/>
                        </a:rPr>
                        <a:t>Mallick Plumbing &amp; Heating, Inc.​</a:t>
                      </a:r>
                      <a:endParaRPr lang="en-US" dirty="0">
                        <a:effectLst/>
                      </a:endParaRPr>
                    </a:p>
                  </a:txBody>
                  <a:tcPr anchor="ctr"/>
                </a:tc>
                <a:tc>
                  <a:txBody>
                    <a:bodyPr/>
                    <a:lstStyle/>
                    <a:p>
                      <a:pPr algn="ctr" fontAlgn="auto"/>
                      <a:r>
                        <a:rPr lang="en-US" sz="1800" dirty="0">
                          <a:effectLst/>
                        </a:rPr>
                        <a:t>​</a:t>
                      </a:r>
                      <a:endParaRPr lang="en-US" sz="1800" dirty="0">
                        <a:effectLst/>
                        <a:latin typeface="Calibri" panose="020F0502020204030204" pitchFamily="34" charset="0"/>
                      </a:endParaRPr>
                    </a:p>
                  </a:txBody>
                  <a:tcPr anchor="ctr"/>
                </a:tc>
                <a:tc>
                  <a:txBody>
                    <a:bodyPr/>
                    <a:lstStyle/>
                    <a:p>
                      <a:pPr fontAlgn="base"/>
                      <a:r>
                        <a:rPr lang="en-US" sz="1100" dirty="0">
                          <a:effectLst/>
                        </a:rPr>
                        <a:t>Time and Material Plumbing Services​</a:t>
                      </a:r>
                      <a:endParaRPr lang="en-US" dirty="0">
                        <a:effectLst/>
                      </a:endParaRPr>
                    </a:p>
                  </a:txBody>
                  <a:tcPr anchor="ctr"/>
                </a:tc>
                <a:tc>
                  <a:txBody>
                    <a:bodyPr/>
                    <a:lstStyle/>
                    <a:p>
                      <a:pPr algn="ctr" fontAlgn="base"/>
                      <a:r>
                        <a:rPr lang="en-US" sz="1100" dirty="0">
                          <a:effectLst/>
                        </a:rPr>
                        <a:t>$1,221,000.00​</a:t>
                      </a:r>
                      <a:endParaRPr lang="en-US" dirty="0">
                        <a:effectLst/>
                      </a:endParaRPr>
                    </a:p>
                  </a:txBody>
                  <a:tcPr anchor="ctr"/>
                </a:tc>
                <a:extLst>
                  <a:ext uri="{0D108BD9-81ED-4DB2-BD59-A6C34878D82A}">
                    <a16:rowId xmlns:a16="http://schemas.microsoft.com/office/drawing/2014/main" val="4043792035"/>
                  </a:ext>
                </a:extLst>
              </a:tr>
              <a:tr h="190500">
                <a:tc>
                  <a:txBody>
                    <a:bodyPr/>
                    <a:lstStyle/>
                    <a:p>
                      <a:pPr algn="ctr" fontAlgn="base"/>
                      <a:r>
                        <a:rPr lang="en-US" sz="1100" dirty="0">
                          <a:effectLst/>
                        </a:rPr>
                        <a:t>DOT​</a:t>
                      </a:r>
                      <a:endParaRPr lang="en-US" b="1" dirty="0">
                        <a:solidFill>
                          <a:srgbClr val="FFFFFF"/>
                        </a:solidFill>
                        <a:effectLst/>
                      </a:endParaRPr>
                    </a:p>
                  </a:txBody>
                  <a:tcPr anchor="ctr"/>
                </a:tc>
                <a:tc>
                  <a:txBody>
                    <a:bodyPr/>
                    <a:lstStyle/>
                    <a:p>
                      <a:pPr fontAlgn="base"/>
                      <a:r>
                        <a:rPr lang="en-US" sz="1100" dirty="0">
                          <a:effectLst/>
                        </a:rPr>
                        <a:t>SFMS, LLC​</a:t>
                      </a:r>
                      <a:endParaRPr lang="en-US" dirty="0">
                        <a:effectLst/>
                      </a:endParaRPr>
                    </a:p>
                  </a:txBody>
                  <a:tcPr anchor="ctr"/>
                </a:tc>
                <a:tc>
                  <a:txBody>
                    <a:bodyPr/>
                    <a:lstStyle/>
                    <a:p>
                      <a:pPr algn="ctr" fontAlgn="base"/>
                      <a:r>
                        <a:rPr lang="en-US" sz="1100" dirty="0">
                          <a:effectLst/>
                        </a:rPr>
                        <a:t>Y​</a:t>
                      </a:r>
                      <a:endParaRPr lang="en-US" dirty="0">
                        <a:effectLst/>
                      </a:endParaRPr>
                    </a:p>
                  </a:txBody>
                  <a:tcPr anchor="ctr"/>
                </a:tc>
                <a:tc>
                  <a:txBody>
                    <a:bodyPr/>
                    <a:lstStyle/>
                    <a:p>
                      <a:pPr fontAlgn="base"/>
                      <a:r>
                        <a:rPr lang="en-US" sz="1100" dirty="0">
                          <a:effectLst/>
                        </a:rPr>
                        <a:t>Snow Removal Services at County Parking Facilities - Groups 2 and 6​</a:t>
                      </a:r>
                      <a:endParaRPr lang="en-US" dirty="0">
                        <a:effectLst/>
                      </a:endParaRPr>
                    </a:p>
                  </a:txBody>
                  <a:tcPr anchor="ctr"/>
                </a:tc>
                <a:tc>
                  <a:txBody>
                    <a:bodyPr/>
                    <a:lstStyle/>
                    <a:p>
                      <a:pPr algn="ctr" fontAlgn="base"/>
                      <a:r>
                        <a:rPr lang="en-US" sz="1100" dirty="0">
                          <a:effectLst/>
                        </a:rPr>
                        <a:t>$720,000.00​</a:t>
                      </a:r>
                      <a:endParaRPr lang="en-US" dirty="0">
                        <a:effectLst/>
                      </a:endParaRPr>
                    </a:p>
                  </a:txBody>
                  <a:tcPr anchor="ctr"/>
                </a:tc>
                <a:extLst>
                  <a:ext uri="{0D108BD9-81ED-4DB2-BD59-A6C34878D82A}">
                    <a16:rowId xmlns:a16="http://schemas.microsoft.com/office/drawing/2014/main" val="3042892905"/>
                  </a:ext>
                </a:extLst>
              </a:tr>
              <a:tr h="190500">
                <a:tc>
                  <a:txBody>
                    <a:bodyPr/>
                    <a:lstStyle/>
                    <a:p>
                      <a:pPr algn="ctr" fontAlgn="base"/>
                      <a:r>
                        <a:rPr lang="en-US" sz="1100" dirty="0">
                          <a:effectLst/>
                        </a:rPr>
                        <a:t>DOT​</a:t>
                      </a:r>
                      <a:endParaRPr lang="en-US" b="1" dirty="0">
                        <a:solidFill>
                          <a:srgbClr val="FFFFFF"/>
                        </a:solidFill>
                        <a:effectLst/>
                      </a:endParaRPr>
                    </a:p>
                  </a:txBody>
                  <a:tcPr anchor="ctr"/>
                </a:tc>
                <a:tc>
                  <a:txBody>
                    <a:bodyPr/>
                    <a:lstStyle/>
                    <a:p>
                      <a:pPr fontAlgn="base"/>
                      <a:r>
                        <a:rPr lang="en-US" sz="1100" dirty="0">
                          <a:effectLst/>
                        </a:rPr>
                        <a:t>The Media Network, Inc., dba TMNCORP​</a:t>
                      </a:r>
                      <a:endParaRPr lang="en-US" dirty="0">
                        <a:effectLst/>
                      </a:endParaRPr>
                    </a:p>
                  </a:txBody>
                  <a:tcPr anchor="ctr"/>
                </a:tc>
                <a:tc>
                  <a:txBody>
                    <a:bodyPr/>
                    <a:lstStyle/>
                    <a:p>
                      <a:pPr algn="ctr" fontAlgn="base"/>
                      <a:r>
                        <a:rPr lang="en-US" sz="1100" dirty="0">
                          <a:effectLst/>
                        </a:rPr>
                        <a:t>Y​</a:t>
                      </a:r>
                      <a:endParaRPr lang="en-US" dirty="0">
                        <a:effectLst/>
                      </a:endParaRPr>
                    </a:p>
                  </a:txBody>
                  <a:tcPr anchor="ctr"/>
                </a:tc>
                <a:tc>
                  <a:txBody>
                    <a:bodyPr/>
                    <a:lstStyle/>
                    <a:p>
                      <a:pPr fontAlgn="base"/>
                      <a:r>
                        <a:rPr lang="en-US" sz="1100" dirty="0">
                          <a:effectLst/>
                        </a:rPr>
                        <a:t>Marketing Services​</a:t>
                      </a:r>
                      <a:endParaRPr lang="en-US" dirty="0">
                        <a:effectLst/>
                      </a:endParaRPr>
                    </a:p>
                  </a:txBody>
                  <a:tcPr anchor="ctr"/>
                </a:tc>
                <a:tc>
                  <a:txBody>
                    <a:bodyPr/>
                    <a:lstStyle/>
                    <a:p>
                      <a:pPr algn="ctr" fontAlgn="base"/>
                      <a:r>
                        <a:rPr lang="en-US" sz="1100" dirty="0">
                          <a:effectLst/>
                        </a:rPr>
                        <a:t>$714,285.00​</a:t>
                      </a:r>
                      <a:endParaRPr lang="en-US" dirty="0">
                        <a:effectLst/>
                      </a:endParaRPr>
                    </a:p>
                  </a:txBody>
                  <a:tcPr anchor="ctr"/>
                </a:tc>
                <a:extLst>
                  <a:ext uri="{0D108BD9-81ED-4DB2-BD59-A6C34878D82A}">
                    <a16:rowId xmlns:a16="http://schemas.microsoft.com/office/drawing/2014/main" val="3456960189"/>
                  </a:ext>
                </a:extLst>
              </a:tr>
              <a:tr h="142875">
                <a:tc>
                  <a:txBody>
                    <a:bodyPr/>
                    <a:lstStyle/>
                    <a:p>
                      <a:pPr algn="ctr" fontAlgn="base"/>
                      <a:r>
                        <a:rPr lang="en-US" sz="1100" dirty="0">
                          <a:effectLst/>
                        </a:rPr>
                        <a:t>DOT​</a:t>
                      </a:r>
                      <a:endParaRPr lang="en-US" b="1" dirty="0">
                        <a:solidFill>
                          <a:srgbClr val="FFFFFF"/>
                        </a:solidFill>
                        <a:effectLst/>
                      </a:endParaRPr>
                    </a:p>
                  </a:txBody>
                  <a:tcPr anchor="ctr"/>
                </a:tc>
                <a:tc>
                  <a:txBody>
                    <a:bodyPr/>
                    <a:lstStyle/>
                    <a:p>
                      <a:pPr fontAlgn="base"/>
                      <a:r>
                        <a:rPr lang="en-US" sz="1100" dirty="0">
                          <a:effectLst/>
                        </a:rPr>
                        <a:t>The Hatcher Group Inc.​</a:t>
                      </a:r>
                      <a:endParaRPr lang="en-US" dirty="0">
                        <a:effectLst/>
                      </a:endParaRPr>
                    </a:p>
                  </a:txBody>
                  <a:tcPr anchor="ctr"/>
                </a:tc>
                <a:tc>
                  <a:txBody>
                    <a:bodyPr/>
                    <a:lstStyle/>
                    <a:p>
                      <a:pPr algn="ctr" fontAlgn="base"/>
                      <a:r>
                        <a:rPr lang="en-US" sz="1100" dirty="0">
                          <a:effectLst/>
                        </a:rPr>
                        <a:t>Y​</a:t>
                      </a:r>
                      <a:endParaRPr lang="en-US" dirty="0">
                        <a:effectLst/>
                      </a:endParaRPr>
                    </a:p>
                  </a:txBody>
                  <a:tcPr anchor="ctr"/>
                </a:tc>
                <a:tc>
                  <a:txBody>
                    <a:bodyPr/>
                    <a:lstStyle/>
                    <a:p>
                      <a:pPr fontAlgn="base"/>
                      <a:r>
                        <a:rPr lang="en-US" sz="1100" dirty="0">
                          <a:effectLst/>
                        </a:rPr>
                        <a:t>Marketing Services​</a:t>
                      </a:r>
                      <a:endParaRPr lang="en-US" dirty="0">
                        <a:effectLst/>
                      </a:endParaRPr>
                    </a:p>
                  </a:txBody>
                  <a:tcPr anchor="ctr"/>
                </a:tc>
                <a:tc>
                  <a:txBody>
                    <a:bodyPr/>
                    <a:lstStyle/>
                    <a:p>
                      <a:pPr algn="ctr" fontAlgn="base"/>
                      <a:r>
                        <a:rPr lang="en-US" sz="1100" dirty="0">
                          <a:effectLst/>
                        </a:rPr>
                        <a:t>$714,285.00​</a:t>
                      </a:r>
                      <a:endParaRPr lang="en-US" dirty="0">
                        <a:effectLst/>
                      </a:endParaRPr>
                    </a:p>
                  </a:txBody>
                  <a:tcPr anchor="ctr"/>
                </a:tc>
                <a:extLst>
                  <a:ext uri="{0D108BD9-81ED-4DB2-BD59-A6C34878D82A}">
                    <a16:rowId xmlns:a16="http://schemas.microsoft.com/office/drawing/2014/main" val="2645023692"/>
                  </a:ext>
                </a:extLst>
              </a:tr>
              <a:tr h="190500">
                <a:tc>
                  <a:txBody>
                    <a:bodyPr/>
                    <a:lstStyle/>
                    <a:p>
                      <a:pPr algn="ctr" fontAlgn="base"/>
                      <a:r>
                        <a:rPr lang="en-US" sz="1100" dirty="0">
                          <a:effectLst/>
                        </a:rPr>
                        <a:t>DOT​</a:t>
                      </a:r>
                      <a:endParaRPr lang="en-US" b="1" dirty="0">
                        <a:solidFill>
                          <a:srgbClr val="FFFFFF"/>
                        </a:solidFill>
                        <a:effectLst/>
                      </a:endParaRPr>
                    </a:p>
                  </a:txBody>
                  <a:tcPr anchor="ctr"/>
                </a:tc>
                <a:tc>
                  <a:txBody>
                    <a:bodyPr/>
                    <a:lstStyle/>
                    <a:p>
                      <a:pPr fontAlgn="base"/>
                      <a:r>
                        <a:rPr lang="en-US" sz="1100" dirty="0">
                          <a:effectLst/>
                        </a:rPr>
                        <a:t>Van </a:t>
                      </a:r>
                      <a:r>
                        <a:rPr lang="en-US" sz="1100" dirty="0" err="1">
                          <a:effectLst/>
                        </a:rPr>
                        <a:t>Eperen</a:t>
                      </a:r>
                      <a:r>
                        <a:rPr lang="en-US" sz="1100" dirty="0">
                          <a:effectLst/>
                        </a:rPr>
                        <a:t> Public Relations, LLC T/A FOVNDRY​</a:t>
                      </a:r>
                      <a:endParaRPr lang="en-US" dirty="0">
                        <a:effectLst/>
                      </a:endParaRPr>
                    </a:p>
                  </a:txBody>
                  <a:tcPr anchor="ctr"/>
                </a:tc>
                <a:tc>
                  <a:txBody>
                    <a:bodyPr/>
                    <a:lstStyle/>
                    <a:p>
                      <a:pPr algn="ctr" fontAlgn="base"/>
                      <a:r>
                        <a:rPr lang="en-US" sz="1100" dirty="0">
                          <a:effectLst/>
                        </a:rPr>
                        <a:t>Y​</a:t>
                      </a:r>
                      <a:endParaRPr lang="en-US" dirty="0">
                        <a:effectLst/>
                      </a:endParaRPr>
                    </a:p>
                  </a:txBody>
                  <a:tcPr anchor="ctr"/>
                </a:tc>
                <a:tc>
                  <a:txBody>
                    <a:bodyPr/>
                    <a:lstStyle/>
                    <a:p>
                      <a:pPr fontAlgn="base"/>
                      <a:r>
                        <a:rPr lang="en-US" sz="1100" dirty="0">
                          <a:effectLst/>
                        </a:rPr>
                        <a:t>Marketing Services​</a:t>
                      </a:r>
                      <a:endParaRPr lang="en-US" dirty="0">
                        <a:effectLst/>
                      </a:endParaRPr>
                    </a:p>
                  </a:txBody>
                  <a:tcPr anchor="ctr"/>
                </a:tc>
                <a:tc>
                  <a:txBody>
                    <a:bodyPr/>
                    <a:lstStyle/>
                    <a:p>
                      <a:pPr algn="ctr" fontAlgn="base"/>
                      <a:r>
                        <a:rPr lang="en-US" sz="1100" dirty="0">
                          <a:effectLst/>
                        </a:rPr>
                        <a:t>$714,285.00​</a:t>
                      </a:r>
                      <a:endParaRPr lang="en-US" dirty="0">
                        <a:effectLst/>
                      </a:endParaRPr>
                    </a:p>
                  </a:txBody>
                  <a:tcPr anchor="ctr"/>
                </a:tc>
                <a:extLst>
                  <a:ext uri="{0D108BD9-81ED-4DB2-BD59-A6C34878D82A}">
                    <a16:rowId xmlns:a16="http://schemas.microsoft.com/office/drawing/2014/main" val="1802278758"/>
                  </a:ext>
                </a:extLst>
              </a:tr>
              <a:tr h="142875">
                <a:tc>
                  <a:txBody>
                    <a:bodyPr/>
                    <a:lstStyle/>
                    <a:p>
                      <a:pPr algn="ctr" fontAlgn="base"/>
                      <a:r>
                        <a:rPr lang="en-US" sz="1100" dirty="0">
                          <a:effectLst/>
                        </a:rPr>
                        <a:t>DOT​</a:t>
                      </a:r>
                      <a:endParaRPr lang="en-US" b="1" dirty="0">
                        <a:solidFill>
                          <a:srgbClr val="FFFFFF"/>
                        </a:solidFill>
                        <a:effectLst/>
                      </a:endParaRPr>
                    </a:p>
                  </a:txBody>
                  <a:tcPr anchor="ctr"/>
                </a:tc>
                <a:tc>
                  <a:txBody>
                    <a:bodyPr/>
                    <a:lstStyle/>
                    <a:p>
                      <a:pPr fontAlgn="base"/>
                      <a:r>
                        <a:rPr lang="en-US" sz="1100" dirty="0">
                          <a:effectLst/>
                        </a:rPr>
                        <a:t>Clark Concepts, LLC​</a:t>
                      </a:r>
                      <a:endParaRPr lang="en-US" dirty="0">
                        <a:effectLst/>
                      </a:endParaRPr>
                    </a:p>
                  </a:txBody>
                  <a:tcPr anchor="ctr"/>
                </a:tc>
                <a:tc>
                  <a:txBody>
                    <a:bodyPr/>
                    <a:lstStyle/>
                    <a:p>
                      <a:pPr algn="ctr" fontAlgn="base"/>
                      <a:r>
                        <a:rPr lang="en-US" sz="1100" dirty="0">
                          <a:effectLst/>
                        </a:rPr>
                        <a:t>Y​</a:t>
                      </a:r>
                      <a:endParaRPr lang="en-US" dirty="0">
                        <a:effectLst/>
                      </a:endParaRPr>
                    </a:p>
                  </a:txBody>
                  <a:tcPr anchor="ctr"/>
                </a:tc>
                <a:tc>
                  <a:txBody>
                    <a:bodyPr/>
                    <a:lstStyle/>
                    <a:p>
                      <a:pPr fontAlgn="base"/>
                      <a:r>
                        <a:rPr lang="en-US" sz="1100" dirty="0">
                          <a:effectLst/>
                        </a:rPr>
                        <a:t>Marketing Services​</a:t>
                      </a:r>
                      <a:endParaRPr lang="en-US" dirty="0">
                        <a:effectLst/>
                      </a:endParaRPr>
                    </a:p>
                  </a:txBody>
                  <a:tcPr anchor="ctr"/>
                </a:tc>
                <a:tc>
                  <a:txBody>
                    <a:bodyPr/>
                    <a:lstStyle/>
                    <a:p>
                      <a:pPr algn="ctr" fontAlgn="base"/>
                      <a:r>
                        <a:rPr lang="en-US" sz="1100" dirty="0">
                          <a:effectLst/>
                        </a:rPr>
                        <a:t>$714,285.00​</a:t>
                      </a:r>
                      <a:endParaRPr lang="en-US" dirty="0">
                        <a:effectLst/>
                      </a:endParaRPr>
                    </a:p>
                  </a:txBody>
                  <a:tcPr anchor="ctr"/>
                </a:tc>
                <a:extLst>
                  <a:ext uri="{0D108BD9-81ED-4DB2-BD59-A6C34878D82A}">
                    <a16:rowId xmlns:a16="http://schemas.microsoft.com/office/drawing/2014/main" val="137582122"/>
                  </a:ext>
                </a:extLst>
              </a:tr>
              <a:tr h="142875">
                <a:tc>
                  <a:txBody>
                    <a:bodyPr/>
                    <a:lstStyle/>
                    <a:p>
                      <a:pPr algn="ctr" fontAlgn="base"/>
                      <a:r>
                        <a:rPr lang="en-US" sz="1100" dirty="0">
                          <a:effectLst/>
                        </a:rPr>
                        <a:t>DOT​</a:t>
                      </a:r>
                      <a:endParaRPr lang="en-US" b="1" dirty="0">
                        <a:solidFill>
                          <a:srgbClr val="FFFFFF"/>
                        </a:solidFill>
                        <a:effectLst/>
                      </a:endParaRPr>
                    </a:p>
                  </a:txBody>
                  <a:tcPr anchor="ctr"/>
                </a:tc>
                <a:tc>
                  <a:txBody>
                    <a:bodyPr/>
                    <a:lstStyle/>
                    <a:p>
                      <a:pPr fontAlgn="base"/>
                      <a:r>
                        <a:rPr lang="en-US" sz="1100" dirty="0">
                          <a:effectLst/>
                        </a:rPr>
                        <a:t>McAndrew Co Inc​</a:t>
                      </a:r>
                      <a:endParaRPr lang="en-US" dirty="0">
                        <a:effectLst/>
                      </a:endParaRPr>
                    </a:p>
                  </a:txBody>
                  <a:tcPr anchor="ctr"/>
                </a:tc>
                <a:tc>
                  <a:txBody>
                    <a:bodyPr/>
                    <a:lstStyle/>
                    <a:p>
                      <a:pPr algn="ctr" fontAlgn="base"/>
                      <a:r>
                        <a:rPr lang="en-US" sz="1100" dirty="0">
                          <a:effectLst/>
                        </a:rPr>
                        <a:t>Y​</a:t>
                      </a:r>
                      <a:endParaRPr lang="en-US" dirty="0">
                        <a:effectLst/>
                      </a:endParaRPr>
                    </a:p>
                  </a:txBody>
                  <a:tcPr anchor="ctr"/>
                </a:tc>
                <a:tc>
                  <a:txBody>
                    <a:bodyPr/>
                    <a:lstStyle/>
                    <a:p>
                      <a:pPr fontAlgn="base"/>
                      <a:r>
                        <a:rPr lang="en-US" sz="1100" dirty="0">
                          <a:effectLst/>
                        </a:rPr>
                        <a:t>Marketing Services​</a:t>
                      </a:r>
                      <a:endParaRPr lang="en-US" dirty="0">
                        <a:effectLst/>
                      </a:endParaRPr>
                    </a:p>
                  </a:txBody>
                  <a:tcPr anchor="ctr"/>
                </a:tc>
                <a:tc>
                  <a:txBody>
                    <a:bodyPr/>
                    <a:lstStyle/>
                    <a:p>
                      <a:pPr algn="ctr" fontAlgn="base"/>
                      <a:r>
                        <a:rPr lang="en-US" sz="1100" dirty="0">
                          <a:effectLst/>
                        </a:rPr>
                        <a:t>$714,285.00​</a:t>
                      </a:r>
                      <a:endParaRPr lang="en-US" dirty="0">
                        <a:effectLst/>
                      </a:endParaRPr>
                    </a:p>
                  </a:txBody>
                  <a:tcPr anchor="ctr"/>
                </a:tc>
                <a:extLst>
                  <a:ext uri="{0D108BD9-81ED-4DB2-BD59-A6C34878D82A}">
                    <a16:rowId xmlns:a16="http://schemas.microsoft.com/office/drawing/2014/main" val="532954216"/>
                  </a:ext>
                </a:extLst>
              </a:tr>
              <a:tr h="247650">
                <a:tc>
                  <a:txBody>
                    <a:bodyPr/>
                    <a:lstStyle/>
                    <a:p>
                      <a:pPr algn="ctr" fontAlgn="base"/>
                      <a:r>
                        <a:rPr lang="en-US" sz="1100" dirty="0">
                          <a:effectLst/>
                        </a:rPr>
                        <a:t>DOT​</a:t>
                      </a:r>
                      <a:endParaRPr lang="en-US" b="1" dirty="0">
                        <a:solidFill>
                          <a:srgbClr val="FFFFFF"/>
                        </a:solidFill>
                        <a:effectLst/>
                      </a:endParaRPr>
                    </a:p>
                  </a:txBody>
                  <a:tcPr anchor="ctr"/>
                </a:tc>
                <a:tc>
                  <a:txBody>
                    <a:bodyPr/>
                    <a:lstStyle/>
                    <a:p>
                      <a:pPr fontAlgn="base"/>
                      <a:r>
                        <a:rPr lang="en-US" sz="1100" dirty="0">
                          <a:effectLst/>
                        </a:rPr>
                        <a:t>Montage Marketing Group LLC​</a:t>
                      </a:r>
                      <a:endParaRPr lang="en-US" dirty="0">
                        <a:effectLst/>
                      </a:endParaRPr>
                    </a:p>
                  </a:txBody>
                  <a:tcPr anchor="ctr"/>
                </a:tc>
                <a:tc>
                  <a:txBody>
                    <a:bodyPr/>
                    <a:lstStyle/>
                    <a:p>
                      <a:pPr algn="ctr" fontAlgn="base"/>
                      <a:r>
                        <a:rPr lang="en-US" sz="1100" dirty="0">
                          <a:effectLst/>
                        </a:rPr>
                        <a:t>Y​</a:t>
                      </a:r>
                      <a:endParaRPr lang="en-US" dirty="0">
                        <a:effectLst/>
                      </a:endParaRPr>
                    </a:p>
                  </a:txBody>
                  <a:tcPr anchor="ctr"/>
                </a:tc>
                <a:tc>
                  <a:txBody>
                    <a:bodyPr/>
                    <a:lstStyle/>
                    <a:p>
                      <a:pPr fontAlgn="base"/>
                      <a:r>
                        <a:rPr lang="en-US" sz="1100" dirty="0">
                          <a:effectLst/>
                        </a:rPr>
                        <a:t>Marketing Services​</a:t>
                      </a:r>
                      <a:endParaRPr lang="en-US" dirty="0">
                        <a:effectLst/>
                      </a:endParaRPr>
                    </a:p>
                  </a:txBody>
                  <a:tcPr anchor="ctr"/>
                </a:tc>
                <a:tc>
                  <a:txBody>
                    <a:bodyPr/>
                    <a:lstStyle/>
                    <a:p>
                      <a:pPr fontAlgn="auto"/>
                      <a:r>
                        <a:rPr lang="en-US" sz="1800" dirty="0">
                          <a:effectLst/>
                        </a:rPr>
                        <a:t>​</a:t>
                      </a:r>
                      <a:endParaRPr lang="en-US" sz="1800" dirty="0">
                        <a:effectLst/>
                        <a:latin typeface="Calibri" panose="020F0502020204030204" pitchFamily="34" charset="0"/>
                      </a:endParaRPr>
                    </a:p>
                  </a:txBody>
                  <a:tcPr anchor="ctr"/>
                </a:tc>
                <a:extLst>
                  <a:ext uri="{0D108BD9-81ED-4DB2-BD59-A6C34878D82A}">
                    <a16:rowId xmlns:a16="http://schemas.microsoft.com/office/drawing/2014/main" val="3639060127"/>
                  </a:ext>
                </a:extLst>
              </a:tr>
              <a:tr h="142875">
                <a:tc>
                  <a:txBody>
                    <a:bodyPr/>
                    <a:lstStyle/>
                    <a:p>
                      <a:pPr algn="ctr" fontAlgn="base"/>
                      <a:r>
                        <a:rPr lang="en-US" sz="1100" dirty="0">
                          <a:effectLst/>
                        </a:rPr>
                        <a:t>DOT​</a:t>
                      </a:r>
                      <a:endParaRPr lang="en-US" b="1" dirty="0">
                        <a:solidFill>
                          <a:srgbClr val="FFFFFF"/>
                        </a:solidFill>
                        <a:effectLst/>
                      </a:endParaRPr>
                    </a:p>
                  </a:txBody>
                  <a:tcPr anchor="ctr"/>
                </a:tc>
                <a:tc>
                  <a:txBody>
                    <a:bodyPr/>
                    <a:lstStyle/>
                    <a:p>
                      <a:pPr fontAlgn="base"/>
                      <a:r>
                        <a:rPr lang="en-US" sz="1100" dirty="0">
                          <a:effectLst/>
                        </a:rPr>
                        <a:t>Sharp &amp; Company, Inc​</a:t>
                      </a:r>
                      <a:endParaRPr lang="en-US" dirty="0">
                        <a:effectLst/>
                      </a:endParaRPr>
                    </a:p>
                  </a:txBody>
                  <a:tcPr anchor="ctr"/>
                </a:tc>
                <a:tc>
                  <a:txBody>
                    <a:bodyPr/>
                    <a:lstStyle/>
                    <a:p>
                      <a:pPr algn="ctr" fontAlgn="base"/>
                      <a:r>
                        <a:rPr lang="en-US" sz="1100" dirty="0">
                          <a:effectLst/>
                        </a:rPr>
                        <a:t>Y​</a:t>
                      </a:r>
                      <a:endParaRPr lang="en-US" dirty="0">
                        <a:effectLst/>
                      </a:endParaRPr>
                    </a:p>
                  </a:txBody>
                  <a:tcPr anchor="ctr"/>
                </a:tc>
                <a:tc>
                  <a:txBody>
                    <a:bodyPr/>
                    <a:lstStyle/>
                    <a:p>
                      <a:pPr fontAlgn="base"/>
                      <a:r>
                        <a:rPr lang="en-US" sz="1100" dirty="0">
                          <a:effectLst/>
                        </a:rPr>
                        <a:t>Marketing Services​</a:t>
                      </a:r>
                      <a:endParaRPr lang="en-US" dirty="0">
                        <a:effectLst/>
                      </a:endParaRPr>
                    </a:p>
                  </a:txBody>
                  <a:tcPr anchor="ctr"/>
                </a:tc>
                <a:tc>
                  <a:txBody>
                    <a:bodyPr/>
                    <a:lstStyle/>
                    <a:p>
                      <a:pPr algn="ctr" fontAlgn="base"/>
                      <a:r>
                        <a:rPr lang="en-US" sz="1100" dirty="0">
                          <a:effectLst/>
                        </a:rPr>
                        <a:t>$714,285.00​</a:t>
                      </a:r>
                      <a:endParaRPr lang="en-US" dirty="0">
                        <a:effectLst/>
                      </a:endParaRPr>
                    </a:p>
                  </a:txBody>
                  <a:tcPr anchor="ctr"/>
                </a:tc>
                <a:extLst>
                  <a:ext uri="{0D108BD9-81ED-4DB2-BD59-A6C34878D82A}">
                    <a16:rowId xmlns:a16="http://schemas.microsoft.com/office/drawing/2014/main" val="3182550694"/>
                  </a:ext>
                </a:extLst>
              </a:tr>
              <a:tr h="190500">
                <a:tc>
                  <a:txBody>
                    <a:bodyPr/>
                    <a:lstStyle/>
                    <a:p>
                      <a:pPr algn="ctr" fontAlgn="base"/>
                      <a:r>
                        <a:rPr lang="en-US" sz="1100" dirty="0">
                          <a:effectLst/>
                        </a:rPr>
                        <a:t>DGS​</a:t>
                      </a:r>
                      <a:endParaRPr lang="en-US" b="1" dirty="0">
                        <a:solidFill>
                          <a:srgbClr val="FFFFFF"/>
                        </a:solidFill>
                        <a:effectLst/>
                      </a:endParaRPr>
                    </a:p>
                  </a:txBody>
                  <a:tcPr anchor="ctr"/>
                </a:tc>
                <a:tc>
                  <a:txBody>
                    <a:bodyPr/>
                    <a:lstStyle/>
                    <a:p>
                      <a:pPr fontAlgn="base"/>
                      <a:r>
                        <a:rPr lang="en-US" sz="1100" dirty="0">
                          <a:effectLst/>
                        </a:rPr>
                        <a:t>Professional Hispanic Contractors, Inc.​</a:t>
                      </a:r>
                      <a:endParaRPr lang="en-US" dirty="0">
                        <a:effectLst/>
                      </a:endParaRPr>
                    </a:p>
                  </a:txBody>
                  <a:tcPr anchor="ctr"/>
                </a:tc>
                <a:tc>
                  <a:txBody>
                    <a:bodyPr/>
                    <a:lstStyle/>
                    <a:p>
                      <a:pPr algn="ctr" fontAlgn="base"/>
                      <a:r>
                        <a:rPr lang="en-US" sz="1100" dirty="0">
                          <a:effectLst/>
                        </a:rPr>
                        <a:t>Y​</a:t>
                      </a:r>
                      <a:endParaRPr lang="en-US" dirty="0">
                        <a:effectLst/>
                      </a:endParaRPr>
                    </a:p>
                  </a:txBody>
                  <a:tcPr anchor="ctr"/>
                </a:tc>
                <a:tc>
                  <a:txBody>
                    <a:bodyPr/>
                    <a:lstStyle/>
                    <a:p>
                      <a:pPr fontAlgn="base"/>
                      <a:r>
                        <a:rPr lang="en-US" sz="1100" dirty="0">
                          <a:effectLst/>
                        </a:rPr>
                        <a:t>Snow Removal at County Facilities- Areas 6 and 7​</a:t>
                      </a:r>
                      <a:endParaRPr lang="en-US" dirty="0">
                        <a:effectLst/>
                      </a:endParaRPr>
                    </a:p>
                  </a:txBody>
                  <a:tcPr anchor="ctr"/>
                </a:tc>
                <a:tc>
                  <a:txBody>
                    <a:bodyPr/>
                    <a:lstStyle/>
                    <a:p>
                      <a:pPr algn="ctr" fontAlgn="base"/>
                      <a:r>
                        <a:rPr lang="en-US" sz="1100" dirty="0">
                          <a:effectLst/>
                        </a:rPr>
                        <a:t>$611,560.00​</a:t>
                      </a:r>
                      <a:endParaRPr lang="en-US" dirty="0">
                        <a:effectLst/>
                      </a:endParaRPr>
                    </a:p>
                  </a:txBody>
                  <a:tcPr anchor="ctr"/>
                </a:tc>
                <a:extLst>
                  <a:ext uri="{0D108BD9-81ED-4DB2-BD59-A6C34878D82A}">
                    <a16:rowId xmlns:a16="http://schemas.microsoft.com/office/drawing/2014/main" val="1424171897"/>
                  </a:ext>
                </a:extLst>
              </a:tr>
              <a:tr h="142875">
                <a:tc>
                  <a:txBody>
                    <a:bodyPr/>
                    <a:lstStyle/>
                    <a:p>
                      <a:pPr algn="ctr" fontAlgn="base"/>
                      <a:r>
                        <a:rPr lang="en-US" sz="1100" dirty="0">
                          <a:effectLst/>
                        </a:rPr>
                        <a:t>DGS​</a:t>
                      </a:r>
                      <a:endParaRPr lang="en-US" b="1" dirty="0">
                        <a:solidFill>
                          <a:srgbClr val="FFFFFF"/>
                        </a:solidFill>
                        <a:effectLst/>
                      </a:endParaRPr>
                    </a:p>
                  </a:txBody>
                  <a:tcPr anchor="ctr"/>
                </a:tc>
                <a:tc>
                  <a:txBody>
                    <a:bodyPr/>
                    <a:lstStyle/>
                    <a:p>
                      <a:pPr fontAlgn="base"/>
                      <a:r>
                        <a:rPr lang="en-US" sz="1100" dirty="0">
                          <a:effectLst/>
                        </a:rPr>
                        <a:t>CT Stanley &amp; Son Inc​</a:t>
                      </a:r>
                      <a:endParaRPr lang="en-US" dirty="0">
                        <a:effectLst/>
                      </a:endParaRPr>
                    </a:p>
                  </a:txBody>
                  <a:tcPr anchor="ctr"/>
                </a:tc>
                <a:tc>
                  <a:txBody>
                    <a:bodyPr/>
                    <a:lstStyle/>
                    <a:p>
                      <a:pPr algn="ctr" fontAlgn="base"/>
                      <a:r>
                        <a:rPr lang="en-US" sz="1100" dirty="0">
                          <a:effectLst/>
                        </a:rPr>
                        <a:t>Y​</a:t>
                      </a:r>
                      <a:endParaRPr lang="en-US" dirty="0">
                        <a:effectLst/>
                      </a:endParaRPr>
                    </a:p>
                  </a:txBody>
                  <a:tcPr anchor="ctr"/>
                </a:tc>
                <a:tc>
                  <a:txBody>
                    <a:bodyPr/>
                    <a:lstStyle/>
                    <a:p>
                      <a:pPr fontAlgn="base"/>
                      <a:r>
                        <a:rPr lang="en-US" sz="1100" dirty="0">
                          <a:effectLst/>
                        </a:rPr>
                        <a:t>Snow Removal at County Facilities- Area 8​</a:t>
                      </a:r>
                      <a:endParaRPr lang="en-US" dirty="0">
                        <a:effectLst/>
                      </a:endParaRPr>
                    </a:p>
                  </a:txBody>
                  <a:tcPr anchor="ctr"/>
                </a:tc>
                <a:tc>
                  <a:txBody>
                    <a:bodyPr/>
                    <a:lstStyle/>
                    <a:p>
                      <a:pPr algn="ctr" fontAlgn="base"/>
                      <a:r>
                        <a:rPr lang="en-US" sz="1100" dirty="0">
                          <a:effectLst/>
                        </a:rPr>
                        <a:t>$ 608,620.00​</a:t>
                      </a:r>
                      <a:endParaRPr lang="en-US" dirty="0">
                        <a:effectLst/>
                      </a:endParaRPr>
                    </a:p>
                  </a:txBody>
                  <a:tcPr anchor="ctr"/>
                </a:tc>
                <a:extLst>
                  <a:ext uri="{0D108BD9-81ED-4DB2-BD59-A6C34878D82A}">
                    <a16:rowId xmlns:a16="http://schemas.microsoft.com/office/drawing/2014/main" val="1318546940"/>
                  </a:ext>
                </a:extLst>
              </a:tr>
              <a:tr h="142875">
                <a:tc>
                  <a:txBody>
                    <a:bodyPr/>
                    <a:lstStyle/>
                    <a:p>
                      <a:pPr algn="ctr" fontAlgn="base"/>
                      <a:r>
                        <a:rPr lang="en-US" sz="1100" dirty="0">
                          <a:effectLst/>
                        </a:rPr>
                        <a:t>DGS​</a:t>
                      </a:r>
                      <a:endParaRPr lang="en-US" b="1" dirty="0">
                        <a:solidFill>
                          <a:srgbClr val="FFFFFF"/>
                        </a:solidFill>
                        <a:effectLst/>
                      </a:endParaRPr>
                    </a:p>
                  </a:txBody>
                  <a:tcPr anchor="ctr"/>
                </a:tc>
                <a:tc>
                  <a:txBody>
                    <a:bodyPr/>
                    <a:lstStyle/>
                    <a:p>
                      <a:pPr fontAlgn="base"/>
                      <a:r>
                        <a:rPr lang="en-US" sz="1100" dirty="0">
                          <a:effectLst/>
                        </a:rPr>
                        <a:t>Earn Contractors, Inc.​</a:t>
                      </a:r>
                      <a:endParaRPr lang="en-US" dirty="0">
                        <a:effectLst/>
                      </a:endParaRPr>
                    </a:p>
                  </a:txBody>
                  <a:tcPr anchor="ctr"/>
                </a:tc>
                <a:tc>
                  <a:txBody>
                    <a:bodyPr/>
                    <a:lstStyle/>
                    <a:p>
                      <a:pPr algn="ctr" fontAlgn="base"/>
                      <a:r>
                        <a:rPr lang="en-US" sz="1100" dirty="0">
                          <a:effectLst/>
                        </a:rPr>
                        <a:t>Y​</a:t>
                      </a:r>
                      <a:endParaRPr lang="en-US" dirty="0">
                        <a:effectLst/>
                      </a:endParaRPr>
                    </a:p>
                  </a:txBody>
                  <a:tcPr anchor="ctr"/>
                </a:tc>
                <a:tc>
                  <a:txBody>
                    <a:bodyPr/>
                    <a:lstStyle/>
                    <a:p>
                      <a:pPr fontAlgn="base"/>
                      <a:r>
                        <a:rPr lang="en-US" sz="1100" dirty="0">
                          <a:effectLst/>
                        </a:rPr>
                        <a:t>Snow Removal at County Facilities- Areas 4 and 5​</a:t>
                      </a:r>
                      <a:endParaRPr lang="en-US" dirty="0">
                        <a:effectLst/>
                      </a:endParaRPr>
                    </a:p>
                  </a:txBody>
                  <a:tcPr anchor="ctr"/>
                </a:tc>
                <a:tc>
                  <a:txBody>
                    <a:bodyPr/>
                    <a:lstStyle/>
                    <a:p>
                      <a:pPr algn="ctr" fontAlgn="base"/>
                      <a:r>
                        <a:rPr lang="en-US" sz="1100" dirty="0">
                          <a:effectLst/>
                        </a:rPr>
                        <a:t>$588,000.00​</a:t>
                      </a:r>
                      <a:endParaRPr lang="en-US" dirty="0">
                        <a:effectLst/>
                      </a:endParaRPr>
                    </a:p>
                  </a:txBody>
                  <a:tcPr anchor="ctr"/>
                </a:tc>
                <a:extLst>
                  <a:ext uri="{0D108BD9-81ED-4DB2-BD59-A6C34878D82A}">
                    <a16:rowId xmlns:a16="http://schemas.microsoft.com/office/drawing/2014/main" val="3804966492"/>
                  </a:ext>
                </a:extLst>
              </a:tr>
              <a:tr h="247650">
                <a:tc>
                  <a:txBody>
                    <a:bodyPr/>
                    <a:lstStyle/>
                    <a:p>
                      <a:pPr algn="ctr" fontAlgn="base"/>
                      <a:r>
                        <a:rPr lang="en-US" sz="1100" dirty="0">
                          <a:effectLst/>
                        </a:rPr>
                        <a:t>DGS​</a:t>
                      </a:r>
                      <a:endParaRPr lang="en-US" b="1" dirty="0">
                        <a:solidFill>
                          <a:srgbClr val="FFFFFF"/>
                        </a:solidFill>
                        <a:effectLst/>
                      </a:endParaRPr>
                    </a:p>
                  </a:txBody>
                  <a:tcPr anchor="ctr"/>
                </a:tc>
                <a:tc>
                  <a:txBody>
                    <a:bodyPr/>
                    <a:lstStyle/>
                    <a:p>
                      <a:pPr fontAlgn="base"/>
                      <a:r>
                        <a:rPr lang="en-US" sz="1100" dirty="0">
                          <a:effectLst/>
                        </a:rPr>
                        <a:t>MAS Natural Restoration, Inc.​</a:t>
                      </a:r>
                      <a:endParaRPr lang="en-US" dirty="0">
                        <a:effectLst/>
                      </a:endParaRPr>
                    </a:p>
                  </a:txBody>
                  <a:tcPr anchor="ctr"/>
                </a:tc>
                <a:tc>
                  <a:txBody>
                    <a:bodyPr/>
                    <a:lstStyle/>
                    <a:p>
                      <a:pPr algn="ctr" fontAlgn="auto"/>
                      <a:r>
                        <a:rPr lang="en-US" sz="1800" dirty="0">
                          <a:effectLst/>
                        </a:rPr>
                        <a:t>​</a:t>
                      </a:r>
                      <a:endParaRPr lang="en-US" sz="1800" dirty="0">
                        <a:effectLst/>
                        <a:latin typeface="Calibri" panose="020F0502020204030204" pitchFamily="34" charset="0"/>
                      </a:endParaRPr>
                    </a:p>
                  </a:txBody>
                  <a:tcPr anchor="ctr"/>
                </a:tc>
                <a:tc>
                  <a:txBody>
                    <a:bodyPr/>
                    <a:lstStyle/>
                    <a:p>
                      <a:pPr fontAlgn="base"/>
                      <a:r>
                        <a:rPr lang="en-US" sz="1100" dirty="0">
                          <a:effectLst/>
                        </a:rPr>
                        <a:t>Snow Removal Services at County Parking Facilities - Groups 5 and 7​</a:t>
                      </a:r>
                      <a:endParaRPr lang="en-US" dirty="0">
                        <a:effectLst/>
                      </a:endParaRPr>
                    </a:p>
                  </a:txBody>
                  <a:tcPr anchor="ctr"/>
                </a:tc>
                <a:tc>
                  <a:txBody>
                    <a:bodyPr/>
                    <a:lstStyle/>
                    <a:p>
                      <a:pPr algn="ctr" fontAlgn="base"/>
                      <a:r>
                        <a:rPr lang="en-US" sz="1100" dirty="0">
                          <a:effectLst/>
                        </a:rPr>
                        <a:t>$584,000.00​</a:t>
                      </a:r>
                      <a:endParaRPr lang="en-US" dirty="0">
                        <a:effectLst/>
                      </a:endParaRPr>
                    </a:p>
                  </a:txBody>
                  <a:tcPr anchor="ctr"/>
                </a:tc>
                <a:extLst>
                  <a:ext uri="{0D108BD9-81ED-4DB2-BD59-A6C34878D82A}">
                    <a16:rowId xmlns:a16="http://schemas.microsoft.com/office/drawing/2014/main" val="1589365246"/>
                  </a:ext>
                </a:extLst>
              </a:tr>
              <a:tr h="247650">
                <a:tc>
                  <a:txBody>
                    <a:bodyPr/>
                    <a:lstStyle/>
                    <a:p>
                      <a:pPr lvl="0" algn="ctr">
                        <a:buNone/>
                      </a:pPr>
                      <a:r>
                        <a:rPr lang="en-US" sz="1100" dirty="0">
                          <a:effectLst/>
                        </a:rPr>
                        <a:t>DGS​</a:t>
                      </a:r>
                      <a:endParaRPr lang="en-US" b="1" dirty="0">
                        <a:solidFill>
                          <a:srgbClr val="FFFFFF"/>
                        </a:solidFill>
                        <a:effectLst/>
                      </a:endParaRPr>
                    </a:p>
                  </a:txBody>
                  <a:tcPr anchor="ctr"/>
                </a:tc>
                <a:tc>
                  <a:txBody>
                    <a:bodyPr/>
                    <a:lstStyle/>
                    <a:p>
                      <a:pPr lvl="0">
                        <a:buNone/>
                      </a:pPr>
                      <a:r>
                        <a:rPr lang="en-US" sz="1100" dirty="0">
                          <a:effectLst/>
                        </a:rPr>
                        <a:t>Kiara's Landscaping Inc.​</a:t>
                      </a:r>
                      <a:endParaRPr lang="en-US" dirty="0">
                        <a:effectLst/>
                      </a:endParaRPr>
                    </a:p>
                  </a:txBody>
                  <a:tcPr anchor="ctr"/>
                </a:tc>
                <a:tc>
                  <a:txBody>
                    <a:bodyPr/>
                    <a:lstStyle/>
                    <a:p>
                      <a:pPr lvl="0" algn="ctr">
                        <a:buNone/>
                      </a:pPr>
                      <a:r>
                        <a:rPr lang="en-US" sz="1800" dirty="0">
                          <a:effectLst/>
                        </a:rPr>
                        <a:t>​</a:t>
                      </a:r>
                      <a:endParaRPr lang="en-US" sz="1800" dirty="0">
                        <a:effectLst/>
                        <a:latin typeface="Calibri"/>
                      </a:endParaRPr>
                    </a:p>
                  </a:txBody>
                  <a:tcPr anchor="ctr"/>
                </a:tc>
                <a:tc>
                  <a:txBody>
                    <a:bodyPr/>
                    <a:lstStyle/>
                    <a:p>
                      <a:pPr lvl="0">
                        <a:buNone/>
                      </a:pPr>
                      <a:r>
                        <a:rPr lang="en-US" sz="1100" dirty="0">
                          <a:effectLst/>
                        </a:rPr>
                        <a:t>Snow Removal at County Facilities- Areas 1 and 2​</a:t>
                      </a:r>
                      <a:endParaRPr lang="en-US" dirty="0">
                        <a:effectLst/>
                      </a:endParaRPr>
                    </a:p>
                  </a:txBody>
                  <a:tcPr anchor="ctr"/>
                </a:tc>
                <a:tc>
                  <a:txBody>
                    <a:bodyPr/>
                    <a:lstStyle/>
                    <a:p>
                      <a:pPr lvl="0" algn="ctr">
                        <a:buNone/>
                      </a:pPr>
                      <a:r>
                        <a:rPr lang="en-US" sz="1100" dirty="0">
                          <a:effectLst/>
                        </a:rPr>
                        <a:t>$523,280.00​</a:t>
                      </a:r>
                      <a:endParaRPr lang="en-US" dirty="0">
                        <a:effectLst/>
                      </a:endParaRPr>
                    </a:p>
                  </a:txBody>
                  <a:tcPr anchor="ctr"/>
                </a:tc>
                <a:extLst>
                  <a:ext uri="{0D108BD9-81ED-4DB2-BD59-A6C34878D82A}">
                    <a16:rowId xmlns:a16="http://schemas.microsoft.com/office/drawing/2014/main" val="3001371861"/>
                  </a:ext>
                </a:extLst>
              </a:tr>
            </a:tbl>
          </a:graphicData>
        </a:graphic>
      </p:graphicFrame>
    </p:spTree>
    <p:extLst>
      <p:ext uri="{BB962C8B-B14F-4D97-AF65-F5344CB8AC3E}">
        <p14:creationId xmlns:p14="http://schemas.microsoft.com/office/powerpoint/2010/main" val="7276700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BCD269-A766-8AA9-C8FF-4233E21F5C8C}"/>
              </a:ext>
            </a:extLst>
          </p:cNvPr>
          <p:cNvSpPr>
            <a:spLocks noGrp="1"/>
          </p:cNvSpPr>
          <p:nvPr>
            <p:ph type="title"/>
          </p:nvPr>
        </p:nvSpPr>
        <p:spPr/>
        <p:txBody>
          <a:bodyPr/>
          <a:lstStyle/>
          <a:p>
            <a:r>
              <a:rPr lang="en-US" b="1" dirty="0">
                <a:cs typeface="Calibri Light"/>
              </a:rPr>
              <a:t>LSBRP Major Awards FY22 (continued)</a:t>
            </a:r>
            <a:endParaRPr lang="en-US" dirty="0">
              <a:ea typeface="+mj-lt"/>
              <a:cs typeface="+mj-lt"/>
            </a:endParaRPr>
          </a:p>
          <a:p>
            <a:endParaRPr lang="en-US" dirty="0">
              <a:cs typeface="Calibri Light"/>
            </a:endParaRPr>
          </a:p>
        </p:txBody>
      </p:sp>
      <p:graphicFrame>
        <p:nvGraphicFramePr>
          <p:cNvPr id="5" name="Content Placeholder 4">
            <a:extLst>
              <a:ext uri="{FF2B5EF4-FFF2-40B4-BE49-F238E27FC236}">
                <a16:creationId xmlns:a16="http://schemas.microsoft.com/office/drawing/2014/main" id="{67862FD4-D5E6-1AF0-FC8C-D5DCF4D3FA5D}"/>
              </a:ext>
            </a:extLst>
          </p:cNvPr>
          <p:cNvGraphicFramePr>
            <a:graphicFrameLocks noGrp="1"/>
          </p:cNvGraphicFramePr>
          <p:nvPr>
            <p:ph idx="1"/>
            <p:extLst>
              <p:ext uri="{D42A27DB-BD31-4B8C-83A1-F6EECF244321}">
                <p14:modId xmlns:p14="http://schemas.microsoft.com/office/powerpoint/2010/main" val="1871533537"/>
              </p:ext>
            </p:extLst>
          </p:nvPr>
        </p:nvGraphicFramePr>
        <p:xfrm>
          <a:off x="734291" y="1132898"/>
          <a:ext cx="10515599" cy="5577840"/>
        </p:xfrm>
        <a:graphic>
          <a:graphicData uri="http://schemas.openxmlformats.org/drawingml/2006/table">
            <a:tbl>
              <a:tblPr firstRow="1" bandRow="1">
                <a:tableStyleId>{5C22544A-7EE6-4342-B048-85BDC9FD1C3A}</a:tableStyleId>
              </a:tblPr>
              <a:tblGrid>
                <a:gridCol w="1030086">
                  <a:extLst>
                    <a:ext uri="{9D8B030D-6E8A-4147-A177-3AD203B41FA5}">
                      <a16:colId xmlns:a16="http://schemas.microsoft.com/office/drawing/2014/main" val="1284320273"/>
                    </a:ext>
                  </a:extLst>
                </a:gridCol>
                <a:gridCol w="2721181">
                  <a:extLst>
                    <a:ext uri="{9D8B030D-6E8A-4147-A177-3AD203B41FA5}">
                      <a16:colId xmlns:a16="http://schemas.microsoft.com/office/drawing/2014/main" val="3570668679"/>
                    </a:ext>
                  </a:extLst>
                </a:gridCol>
                <a:gridCol w="789739">
                  <a:extLst>
                    <a:ext uri="{9D8B030D-6E8A-4147-A177-3AD203B41FA5}">
                      <a16:colId xmlns:a16="http://schemas.microsoft.com/office/drawing/2014/main" val="92016538"/>
                    </a:ext>
                  </a:extLst>
                </a:gridCol>
                <a:gridCol w="4480941">
                  <a:extLst>
                    <a:ext uri="{9D8B030D-6E8A-4147-A177-3AD203B41FA5}">
                      <a16:colId xmlns:a16="http://schemas.microsoft.com/office/drawing/2014/main" val="1300337752"/>
                    </a:ext>
                  </a:extLst>
                </a:gridCol>
                <a:gridCol w="1493652">
                  <a:extLst>
                    <a:ext uri="{9D8B030D-6E8A-4147-A177-3AD203B41FA5}">
                      <a16:colId xmlns:a16="http://schemas.microsoft.com/office/drawing/2014/main" val="2459438806"/>
                    </a:ext>
                  </a:extLst>
                </a:gridCol>
              </a:tblGrid>
              <a:tr h="163449">
                <a:tc>
                  <a:txBody>
                    <a:bodyPr/>
                    <a:lstStyle/>
                    <a:p>
                      <a:pPr algn="ctr" rtl="0" fontAlgn="base"/>
                      <a:r>
                        <a:rPr lang="en-US">
                          <a:effectLst/>
                        </a:rPr>
                        <a:t>DGS​​</a:t>
                      </a:r>
                    </a:p>
                  </a:txBody>
                  <a:tcPr anchor="ctr"/>
                </a:tc>
                <a:tc>
                  <a:txBody>
                    <a:bodyPr/>
                    <a:lstStyle/>
                    <a:p>
                      <a:pPr rtl="0" fontAlgn="base"/>
                      <a:r>
                        <a:rPr lang="en-US">
                          <a:effectLst/>
                        </a:rPr>
                        <a:t>Clover Carpet Co.​​</a:t>
                      </a:r>
                    </a:p>
                  </a:txBody>
                  <a:tcPr anchor="ctr"/>
                </a:tc>
                <a:tc>
                  <a:txBody>
                    <a:bodyPr/>
                    <a:lstStyle/>
                    <a:p>
                      <a:pPr algn="ctr" rtl="0" fontAlgn="base"/>
                      <a:r>
                        <a:rPr lang="en-US">
                          <a:effectLst/>
                        </a:rPr>
                        <a:t>​​</a:t>
                      </a:r>
                    </a:p>
                  </a:txBody>
                  <a:tcPr anchor="ctr"/>
                </a:tc>
                <a:tc>
                  <a:txBody>
                    <a:bodyPr/>
                    <a:lstStyle/>
                    <a:p>
                      <a:pPr rtl="0" fontAlgn="base"/>
                      <a:r>
                        <a:rPr lang="en-US">
                          <a:effectLst/>
                        </a:rPr>
                        <a:t>Carpet, Carpet Tile and Other Floor Coverings, Installation and Repair Services​​</a:t>
                      </a:r>
                    </a:p>
                  </a:txBody>
                  <a:tcPr anchor="ctr"/>
                </a:tc>
                <a:tc>
                  <a:txBody>
                    <a:bodyPr/>
                    <a:lstStyle/>
                    <a:p>
                      <a:pPr algn="ctr" rtl="0" fontAlgn="base"/>
                      <a:r>
                        <a:rPr lang="en-US">
                          <a:effectLst/>
                        </a:rPr>
                        <a:t>$500,000.00​​</a:t>
                      </a:r>
                    </a:p>
                  </a:txBody>
                  <a:tcPr anchor="ctr"/>
                </a:tc>
                <a:extLst>
                  <a:ext uri="{0D108BD9-81ED-4DB2-BD59-A6C34878D82A}">
                    <a16:rowId xmlns:a16="http://schemas.microsoft.com/office/drawing/2014/main" val="1996661303"/>
                  </a:ext>
                </a:extLst>
              </a:tr>
              <a:tr h="125730">
                <a:tc>
                  <a:txBody>
                    <a:bodyPr/>
                    <a:lstStyle/>
                    <a:p>
                      <a:pPr algn="ctr" rtl="0" fontAlgn="base"/>
                      <a:r>
                        <a:rPr lang="en-US">
                          <a:effectLst/>
                        </a:rPr>
                        <a:t>DOT​​</a:t>
                      </a:r>
                    </a:p>
                  </a:txBody>
                  <a:tcPr anchor="ctr"/>
                </a:tc>
                <a:tc>
                  <a:txBody>
                    <a:bodyPr/>
                    <a:lstStyle/>
                    <a:p>
                      <a:pPr rtl="0" fontAlgn="base"/>
                      <a:r>
                        <a:rPr lang="en-US">
                          <a:effectLst/>
                        </a:rPr>
                        <a:t>EARN Contractors, Inc.​​</a:t>
                      </a:r>
                    </a:p>
                  </a:txBody>
                  <a:tcPr anchor="ctr"/>
                </a:tc>
                <a:tc>
                  <a:txBody>
                    <a:bodyPr/>
                    <a:lstStyle/>
                    <a:p>
                      <a:pPr algn="ctr" rtl="0" fontAlgn="base"/>
                      <a:r>
                        <a:rPr lang="en-US">
                          <a:effectLst/>
                        </a:rPr>
                        <a:t>Y​​</a:t>
                      </a:r>
                    </a:p>
                  </a:txBody>
                  <a:tcPr anchor="ctr"/>
                </a:tc>
                <a:tc>
                  <a:txBody>
                    <a:bodyPr/>
                    <a:lstStyle/>
                    <a:p>
                      <a:pPr rtl="0" fontAlgn="base"/>
                      <a:r>
                        <a:rPr lang="en-US">
                          <a:effectLst/>
                        </a:rPr>
                        <a:t>Snow Removal Services at County Parking Facilities - Groups 3 and 4​​</a:t>
                      </a:r>
                    </a:p>
                  </a:txBody>
                  <a:tcPr anchor="ctr"/>
                </a:tc>
                <a:tc>
                  <a:txBody>
                    <a:bodyPr/>
                    <a:lstStyle/>
                    <a:p>
                      <a:pPr algn="ctr" rtl="0" fontAlgn="base"/>
                      <a:r>
                        <a:rPr lang="en-US">
                          <a:effectLst/>
                        </a:rPr>
                        <a:t>$492,000.00​​</a:t>
                      </a:r>
                    </a:p>
                  </a:txBody>
                  <a:tcPr anchor="ctr"/>
                </a:tc>
                <a:extLst>
                  <a:ext uri="{0D108BD9-81ED-4DB2-BD59-A6C34878D82A}">
                    <a16:rowId xmlns:a16="http://schemas.microsoft.com/office/drawing/2014/main" val="3193605811"/>
                  </a:ext>
                </a:extLst>
              </a:tr>
              <a:tr h="163449">
                <a:tc>
                  <a:txBody>
                    <a:bodyPr/>
                    <a:lstStyle/>
                    <a:p>
                      <a:pPr algn="ctr" rtl="0" fontAlgn="base"/>
                      <a:r>
                        <a:rPr lang="en-US">
                          <a:effectLst/>
                        </a:rPr>
                        <a:t>DOT​​</a:t>
                      </a:r>
                    </a:p>
                  </a:txBody>
                  <a:tcPr anchor="ctr"/>
                </a:tc>
                <a:tc>
                  <a:txBody>
                    <a:bodyPr/>
                    <a:lstStyle/>
                    <a:p>
                      <a:pPr rtl="0" fontAlgn="base"/>
                      <a:r>
                        <a:rPr lang="en-US">
                          <a:effectLst/>
                        </a:rPr>
                        <a:t>K.E.S. Contracting LLC​​</a:t>
                      </a:r>
                    </a:p>
                  </a:txBody>
                  <a:tcPr anchor="ctr"/>
                </a:tc>
                <a:tc>
                  <a:txBody>
                    <a:bodyPr/>
                    <a:lstStyle/>
                    <a:p>
                      <a:pPr algn="ctr" rtl="0" fontAlgn="base"/>
                      <a:r>
                        <a:rPr lang="en-US">
                          <a:effectLst/>
                        </a:rPr>
                        <a:t>​​</a:t>
                      </a:r>
                    </a:p>
                  </a:txBody>
                  <a:tcPr anchor="ctr"/>
                </a:tc>
                <a:tc>
                  <a:txBody>
                    <a:bodyPr/>
                    <a:lstStyle/>
                    <a:p>
                      <a:pPr rtl="0" fontAlgn="base"/>
                      <a:r>
                        <a:rPr lang="en-US">
                          <a:effectLst/>
                        </a:rPr>
                        <a:t>Snow Removal at County Facilities- Area 3​​</a:t>
                      </a:r>
                    </a:p>
                  </a:txBody>
                  <a:tcPr anchor="ctr"/>
                </a:tc>
                <a:tc>
                  <a:txBody>
                    <a:bodyPr/>
                    <a:lstStyle/>
                    <a:p>
                      <a:pPr algn="ctr" rtl="0" fontAlgn="base"/>
                      <a:r>
                        <a:rPr lang="en-US">
                          <a:effectLst/>
                        </a:rPr>
                        <a:t>$ 491,528.00​​</a:t>
                      </a:r>
                    </a:p>
                  </a:txBody>
                  <a:tcPr anchor="ctr"/>
                </a:tc>
                <a:extLst>
                  <a:ext uri="{0D108BD9-81ED-4DB2-BD59-A6C34878D82A}">
                    <a16:rowId xmlns:a16="http://schemas.microsoft.com/office/drawing/2014/main" val="1453928244"/>
                  </a:ext>
                </a:extLst>
              </a:tr>
              <a:tr h="163449">
                <a:tc>
                  <a:txBody>
                    <a:bodyPr/>
                    <a:lstStyle/>
                    <a:p>
                      <a:pPr algn="ctr" rtl="0" fontAlgn="base"/>
                      <a:r>
                        <a:rPr lang="en-US">
                          <a:effectLst/>
                        </a:rPr>
                        <a:t>DGS​​</a:t>
                      </a:r>
                    </a:p>
                  </a:txBody>
                  <a:tcPr anchor="ctr"/>
                </a:tc>
                <a:tc>
                  <a:txBody>
                    <a:bodyPr/>
                    <a:lstStyle/>
                    <a:p>
                      <a:pPr rtl="0" fontAlgn="base"/>
                      <a:r>
                        <a:rPr lang="en-US">
                          <a:effectLst/>
                        </a:rPr>
                        <a:t>Burgos Contractors LLC​​</a:t>
                      </a:r>
                    </a:p>
                  </a:txBody>
                  <a:tcPr anchor="ctr"/>
                </a:tc>
                <a:tc>
                  <a:txBody>
                    <a:bodyPr/>
                    <a:lstStyle/>
                    <a:p>
                      <a:pPr algn="ctr" rtl="0" fontAlgn="base"/>
                      <a:r>
                        <a:rPr lang="en-US">
                          <a:effectLst/>
                        </a:rPr>
                        <a:t>​​</a:t>
                      </a:r>
                    </a:p>
                  </a:txBody>
                  <a:tcPr anchor="ctr"/>
                </a:tc>
                <a:tc>
                  <a:txBody>
                    <a:bodyPr/>
                    <a:lstStyle/>
                    <a:p>
                      <a:pPr rtl="0" fontAlgn="base"/>
                      <a:r>
                        <a:rPr lang="en-US">
                          <a:effectLst/>
                        </a:rPr>
                        <a:t>Time &amp; Material Carpentry and Painting Services 2nd rotation​​</a:t>
                      </a:r>
                    </a:p>
                  </a:txBody>
                  <a:tcPr anchor="ctr"/>
                </a:tc>
                <a:tc>
                  <a:txBody>
                    <a:bodyPr/>
                    <a:lstStyle/>
                    <a:p>
                      <a:pPr algn="ctr" rtl="0" fontAlgn="base"/>
                      <a:r>
                        <a:rPr lang="en-US">
                          <a:effectLst/>
                        </a:rPr>
                        <a:t>$356,995.00​​</a:t>
                      </a:r>
                    </a:p>
                  </a:txBody>
                  <a:tcPr anchor="ctr"/>
                </a:tc>
                <a:extLst>
                  <a:ext uri="{0D108BD9-81ED-4DB2-BD59-A6C34878D82A}">
                    <a16:rowId xmlns:a16="http://schemas.microsoft.com/office/drawing/2014/main" val="1810113840"/>
                  </a:ext>
                </a:extLst>
              </a:tr>
              <a:tr h="125730">
                <a:tc>
                  <a:txBody>
                    <a:bodyPr/>
                    <a:lstStyle/>
                    <a:p>
                      <a:pPr algn="ctr" rtl="0" fontAlgn="base"/>
                      <a:r>
                        <a:rPr lang="en-US">
                          <a:effectLst/>
                        </a:rPr>
                        <a:t>DGS​​</a:t>
                      </a:r>
                    </a:p>
                  </a:txBody>
                  <a:tcPr anchor="ctr"/>
                </a:tc>
                <a:tc>
                  <a:txBody>
                    <a:bodyPr/>
                    <a:lstStyle/>
                    <a:p>
                      <a:pPr rtl="0" fontAlgn="base"/>
                      <a:r>
                        <a:rPr lang="en-US">
                          <a:effectLst/>
                        </a:rPr>
                        <a:t>Earn Contractors, Inc.​​</a:t>
                      </a:r>
                    </a:p>
                  </a:txBody>
                  <a:tcPr anchor="ctr"/>
                </a:tc>
                <a:tc>
                  <a:txBody>
                    <a:bodyPr/>
                    <a:lstStyle/>
                    <a:p>
                      <a:pPr algn="ctr" rtl="0" fontAlgn="base"/>
                      <a:r>
                        <a:rPr lang="en-US">
                          <a:effectLst/>
                        </a:rPr>
                        <a:t>Y​​</a:t>
                      </a:r>
                    </a:p>
                  </a:txBody>
                  <a:tcPr anchor="ctr"/>
                </a:tc>
                <a:tc>
                  <a:txBody>
                    <a:bodyPr/>
                    <a:lstStyle/>
                    <a:p>
                      <a:pPr rtl="0" fontAlgn="base"/>
                      <a:r>
                        <a:rPr lang="en-US">
                          <a:effectLst/>
                        </a:rPr>
                        <a:t>Time &amp; Material Carpentry and Painting Services First on a rotating basis​​</a:t>
                      </a:r>
                    </a:p>
                  </a:txBody>
                  <a:tcPr anchor="ctr"/>
                </a:tc>
                <a:tc>
                  <a:txBody>
                    <a:bodyPr/>
                    <a:lstStyle/>
                    <a:p>
                      <a:pPr algn="ctr" rtl="0" fontAlgn="base"/>
                      <a:r>
                        <a:rPr lang="en-US">
                          <a:effectLst/>
                        </a:rPr>
                        <a:t>$315,200.00​​</a:t>
                      </a:r>
                    </a:p>
                  </a:txBody>
                  <a:tcPr anchor="ctr"/>
                </a:tc>
                <a:extLst>
                  <a:ext uri="{0D108BD9-81ED-4DB2-BD59-A6C34878D82A}">
                    <a16:rowId xmlns:a16="http://schemas.microsoft.com/office/drawing/2014/main" val="2935679791"/>
                  </a:ext>
                </a:extLst>
              </a:tr>
              <a:tr h="163449">
                <a:tc>
                  <a:txBody>
                    <a:bodyPr/>
                    <a:lstStyle/>
                    <a:p>
                      <a:pPr algn="ctr" rtl="0" fontAlgn="base"/>
                      <a:r>
                        <a:rPr lang="en-US">
                          <a:effectLst/>
                        </a:rPr>
                        <a:t>DOT​​</a:t>
                      </a:r>
                    </a:p>
                  </a:txBody>
                  <a:tcPr anchor="ctr"/>
                </a:tc>
                <a:tc>
                  <a:txBody>
                    <a:bodyPr/>
                    <a:lstStyle/>
                    <a:p>
                      <a:pPr rtl="0" fontAlgn="base"/>
                      <a:r>
                        <a:rPr lang="en-US">
                          <a:effectLst/>
                        </a:rPr>
                        <a:t>Kiara's Landscaping, Inc.​​</a:t>
                      </a:r>
                    </a:p>
                  </a:txBody>
                  <a:tcPr anchor="ctr"/>
                </a:tc>
                <a:tc>
                  <a:txBody>
                    <a:bodyPr/>
                    <a:lstStyle/>
                    <a:p>
                      <a:pPr algn="ctr" rtl="0" fontAlgn="base"/>
                      <a:r>
                        <a:rPr lang="en-US">
                          <a:effectLst/>
                        </a:rPr>
                        <a:t>​​</a:t>
                      </a:r>
                    </a:p>
                  </a:txBody>
                  <a:tcPr anchor="ctr"/>
                </a:tc>
                <a:tc>
                  <a:txBody>
                    <a:bodyPr/>
                    <a:lstStyle/>
                    <a:p>
                      <a:pPr rtl="0" fontAlgn="base"/>
                      <a:r>
                        <a:rPr lang="en-US">
                          <a:effectLst/>
                        </a:rPr>
                        <a:t>Snow Removal Services at County Parking Facilities - Groups 1 and 8​​</a:t>
                      </a:r>
                    </a:p>
                  </a:txBody>
                  <a:tcPr anchor="ctr"/>
                </a:tc>
                <a:tc>
                  <a:txBody>
                    <a:bodyPr/>
                    <a:lstStyle/>
                    <a:p>
                      <a:pPr algn="ctr" rtl="0" fontAlgn="base"/>
                      <a:r>
                        <a:rPr lang="en-US">
                          <a:effectLst/>
                        </a:rPr>
                        <a:t>$220,000.00​​</a:t>
                      </a:r>
                    </a:p>
                  </a:txBody>
                  <a:tcPr anchor="ctr"/>
                </a:tc>
                <a:extLst>
                  <a:ext uri="{0D108BD9-81ED-4DB2-BD59-A6C34878D82A}">
                    <a16:rowId xmlns:a16="http://schemas.microsoft.com/office/drawing/2014/main" val="555124369"/>
                  </a:ext>
                </a:extLst>
              </a:tr>
              <a:tr h="163449">
                <a:tc>
                  <a:txBody>
                    <a:bodyPr/>
                    <a:lstStyle/>
                    <a:p>
                      <a:pPr algn="ctr" rtl="0" fontAlgn="base"/>
                      <a:r>
                        <a:rPr lang="en-US">
                          <a:effectLst/>
                        </a:rPr>
                        <a:t>REC​​</a:t>
                      </a:r>
                    </a:p>
                  </a:txBody>
                  <a:tcPr anchor="ctr"/>
                </a:tc>
                <a:tc>
                  <a:txBody>
                    <a:bodyPr/>
                    <a:lstStyle/>
                    <a:p>
                      <a:pPr rtl="0" fontAlgn="base"/>
                      <a:r>
                        <a:rPr lang="en-US">
                          <a:effectLst/>
                        </a:rPr>
                        <a:t>Amato Industries, Inc./Amchlor​​</a:t>
                      </a:r>
                    </a:p>
                  </a:txBody>
                  <a:tcPr anchor="ctr"/>
                </a:tc>
                <a:tc>
                  <a:txBody>
                    <a:bodyPr/>
                    <a:lstStyle/>
                    <a:p>
                      <a:pPr algn="ctr" rtl="0" fontAlgn="base"/>
                      <a:r>
                        <a:rPr lang="en-US">
                          <a:effectLst/>
                        </a:rPr>
                        <a:t>​​</a:t>
                      </a:r>
                    </a:p>
                  </a:txBody>
                  <a:tcPr anchor="ctr"/>
                </a:tc>
                <a:tc>
                  <a:txBody>
                    <a:bodyPr/>
                    <a:lstStyle/>
                    <a:p>
                      <a:pPr rtl="0" fontAlgn="base"/>
                      <a:r>
                        <a:rPr lang="en-US">
                          <a:effectLst/>
                        </a:rPr>
                        <a:t>Dry Chemicals for Swimming Pools​​</a:t>
                      </a:r>
                    </a:p>
                  </a:txBody>
                  <a:tcPr anchor="ctr"/>
                </a:tc>
                <a:tc>
                  <a:txBody>
                    <a:bodyPr/>
                    <a:lstStyle/>
                    <a:p>
                      <a:pPr algn="ctr" rtl="0" fontAlgn="base"/>
                      <a:r>
                        <a:rPr lang="en-US">
                          <a:effectLst/>
                        </a:rPr>
                        <a:t>$180,000.00​​</a:t>
                      </a:r>
                    </a:p>
                  </a:txBody>
                  <a:tcPr anchor="ctr"/>
                </a:tc>
                <a:extLst>
                  <a:ext uri="{0D108BD9-81ED-4DB2-BD59-A6C34878D82A}">
                    <a16:rowId xmlns:a16="http://schemas.microsoft.com/office/drawing/2014/main" val="2447130256"/>
                  </a:ext>
                </a:extLst>
              </a:tr>
              <a:tr h="163449">
                <a:tc>
                  <a:txBody>
                    <a:bodyPr/>
                    <a:lstStyle/>
                    <a:p>
                      <a:pPr algn="ctr" rtl="0" fontAlgn="base"/>
                      <a:r>
                        <a:rPr lang="en-US">
                          <a:effectLst/>
                        </a:rPr>
                        <a:t>REC​​</a:t>
                      </a:r>
                    </a:p>
                  </a:txBody>
                  <a:tcPr anchor="ctr"/>
                </a:tc>
                <a:tc>
                  <a:txBody>
                    <a:bodyPr/>
                    <a:lstStyle/>
                    <a:p>
                      <a:pPr rtl="0" fontAlgn="base"/>
                      <a:r>
                        <a:rPr lang="en-US">
                          <a:effectLst/>
                        </a:rPr>
                        <a:t>Personalized Classics​​</a:t>
                      </a:r>
                    </a:p>
                  </a:txBody>
                  <a:tcPr anchor="ctr"/>
                </a:tc>
                <a:tc>
                  <a:txBody>
                    <a:bodyPr/>
                    <a:lstStyle/>
                    <a:p>
                      <a:pPr algn="ctr" rtl="0" fontAlgn="base"/>
                      <a:r>
                        <a:rPr lang="en-US">
                          <a:effectLst/>
                        </a:rPr>
                        <a:t>​​</a:t>
                      </a:r>
                    </a:p>
                  </a:txBody>
                  <a:tcPr anchor="ctr"/>
                </a:tc>
                <a:tc>
                  <a:txBody>
                    <a:bodyPr/>
                    <a:lstStyle/>
                    <a:p>
                      <a:pPr rtl="0" fontAlgn="base"/>
                      <a:r>
                        <a:rPr lang="en-US">
                          <a:effectLst/>
                        </a:rPr>
                        <a:t>Screen Printed Apparel​​</a:t>
                      </a:r>
                    </a:p>
                  </a:txBody>
                  <a:tcPr anchor="ctr"/>
                </a:tc>
                <a:tc>
                  <a:txBody>
                    <a:bodyPr/>
                    <a:lstStyle/>
                    <a:p>
                      <a:pPr algn="ctr" rtl="0" fontAlgn="base"/>
                      <a:r>
                        <a:rPr lang="en-US">
                          <a:effectLst/>
                        </a:rPr>
                        <a:t>$140,000.00​​</a:t>
                      </a:r>
                    </a:p>
                  </a:txBody>
                  <a:tcPr anchor="ctr"/>
                </a:tc>
                <a:extLst>
                  <a:ext uri="{0D108BD9-81ED-4DB2-BD59-A6C34878D82A}">
                    <a16:rowId xmlns:a16="http://schemas.microsoft.com/office/drawing/2014/main" val="2363661995"/>
                  </a:ext>
                </a:extLst>
              </a:tr>
              <a:tr h="163449">
                <a:tc>
                  <a:txBody>
                    <a:bodyPr/>
                    <a:lstStyle/>
                    <a:p>
                      <a:pPr algn="ctr" rtl="0" fontAlgn="base"/>
                      <a:r>
                        <a:rPr lang="en-US">
                          <a:effectLst/>
                        </a:rPr>
                        <a:t>DGS​​</a:t>
                      </a:r>
                    </a:p>
                  </a:txBody>
                  <a:tcPr anchor="ctr"/>
                </a:tc>
                <a:tc>
                  <a:txBody>
                    <a:bodyPr/>
                    <a:lstStyle/>
                    <a:p>
                      <a:pPr rtl="0" fontAlgn="base"/>
                      <a:r>
                        <a:rPr lang="en-US">
                          <a:effectLst/>
                        </a:rPr>
                        <a:t>American Reprographics Inc.​​</a:t>
                      </a:r>
                    </a:p>
                  </a:txBody>
                  <a:tcPr anchor="ctr"/>
                </a:tc>
                <a:tc>
                  <a:txBody>
                    <a:bodyPr/>
                    <a:lstStyle/>
                    <a:p>
                      <a:pPr algn="ctr" rtl="0" fontAlgn="base"/>
                      <a:r>
                        <a:rPr lang="en-US">
                          <a:effectLst/>
                        </a:rPr>
                        <a:t>​​</a:t>
                      </a:r>
                    </a:p>
                  </a:txBody>
                  <a:tcPr anchor="ctr"/>
                </a:tc>
                <a:tc>
                  <a:txBody>
                    <a:bodyPr/>
                    <a:lstStyle/>
                    <a:p>
                      <a:pPr rtl="0" fontAlgn="base"/>
                      <a:r>
                        <a:rPr lang="en-US">
                          <a:effectLst/>
                        </a:rPr>
                        <a:t>Reproduction and Copying of Engineering Drawings​​</a:t>
                      </a:r>
                    </a:p>
                  </a:txBody>
                  <a:tcPr anchor="ctr"/>
                </a:tc>
                <a:tc>
                  <a:txBody>
                    <a:bodyPr/>
                    <a:lstStyle/>
                    <a:p>
                      <a:pPr algn="ctr" rtl="0" fontAlgn="base"/>
                      <a:r>
                        <a:rPr lang="en-US">
                          <a:effectLst/>
                        </a:rPr>
                        <a:t>$125,000.00​​</a:t>
                      </a:r>
                    </a:p>
                  </a:txBody>
                  <a:tcPr anchor="ctr"/>
                </a:tc>
                <a:extLst>
                  <a:ext uri="{0D108BD9-81ED-4DB2-BD59-A6C34878D82A}">
                    <a16:rowId xmlns:a16="http://schemas.microsoft.com/office/drawing/2014/main" val="920859485"/>
                  </a:ext>
                </a:extLst>
              </a:tr>
              <a:tr h="163449">
                <a:tc>
                  <a:txBody>
                    <a:bodyPr/>
                    <a:lstStyle/>
                    <a:p>
                      <a:pPr algn="ctr" rtl="0" fontAlgn="base"/>
                      <a:r>
                        <a:rPr lang="en-US">
                          <a:effectLst/>
                        </a:rPr>
                        <a:t>REC​​</a:t>
                      </a:r>
                    </a:p>
                  </a:txBody>
                  <a:tcPr anchor="ctr"/>
                </a:tc>
                <a:tc>
                  <a:txBody>
                    <a:bodyPr/>
                    <a:lstStyle/>
                    <a:p>
                      <a:pPr rtl="0" fontAlgn="base"/>
                      <a:r>
                        <a:rPr lang="en-US">
                          <a:effectLst/>
                        </a:rPr>
                        <a:t>Investscure LC​​</a:t>
                      </a:r>
                    </a:p>
                  </a:txBody>
                  <a:tcPr anchor="ctr"/>
                </a:tc>
                <a:tc>
                  <a:txBody>
                    <a:bodyPr/>
                    <a:lstStyle/>
                    <a:p>
                      <a:pPr algn="ctr" rtl="0" fontAlgn="base"/>
                      <a:r>
                        <a:rPr lang="en-US">
                          <a:effectLst/>
                        </a:rPr>
                        <a:t>​​</a:t>
                      </a:r>
                    </a:p>
                  </a:txBody>
                  <a:tcPr anchor="ctr"/>
                </a:tc>
                <a:tc>
                  <a:txBody>
                    <a:bodyPr/>
                    <a:lstStyle/>
                    <a:p>
                      <a:pPr rtl="0" fontAlgn="base"/>
                      <a:r>
                        <a:rPr lang="en-US">
                          <a:effectLst/>
                        </a:rPr>
                        <a:t>Appliance Purchase and Repair​​</a:t>
                      </a:r>
                    </a:p>
                  </a:txBody>
                  <a:tcPr anchor="ctr"/>
                </a:tc>
                <a:tc>
                  <a:txBody>
                    <a:bodyPr/>
                    <a:lstStyle/>
                    <a:p>
                      <a:pPr algn="ctr" rtl="0" fontAlgn="base"/>
                      <a:r>
                        <a:rPr lang="en-US">
                          <a:effectLst/>
                        </a:rPr>
                        <a:t>$100,000.00​​</a:t>
                      </a:r>
                    </a:p>
                  </a:txBody>
                  <a:tcPr anchor="ctr"/>
                </a:tc>
                <a:extLst>
                  <a:ext uri="{0D108BD9-81ED-4DB2-BD59-A6C34878D82A}">
                    <a16:rowId xmlns:a16="http://schemas.microsoft.com/office/drawing/2014/main" val="1775007841"/>
                  </a:ext>
                </a:extLst>
              </a:tr>
            </a:tbl>
          </a:graphicData>
        </a:graphic>
      </p:graphicFrame>
    </p:spTree>
    <p:extLst>
      <p:ext uri="{BB962C8B-B14F-4D97-AF65-F5344CB8AC3E}">
        <p14:creationId xmlns:p14="http://schemas.microsoft.com/office/powerpoint/2010/main" val="18895994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532"/>
        <p:cNvGrpSpPr/>
        <p:nvPr/>
      </p:nvGrpSpPr>
      <p:grpSpPr>
        <a:xfrm>
          <a:off x="0" y="0"/>
          <a:ext cx="0" cy="0"/>
          <a:chOff x="0" y="0"/>
          <a:chExt cx="0" cy="0"/>
        </a:xfrm>
      </p:grpSpPr>
      <p:sp>
        <p:nvSpPr>
          <p:cNvPr id="533" name="Google Shape;533;p34"/>
          <p:cNvSpPr txBox="1">
            <a:spLocks noGrp="1"/>
          </p:cNvSpPr>
          <p:nvPr>
            <p:ph type="title"/>
          </p:nvPr>
        </p:nvSpPr>
        <p:spPr>
          <a:xfrm>
            <a:off x="519070" y="571845"/>
            <a:ext cx="8676752" cy="1021600"/>
          </a:xfrm>
          <a:prstGeom prst="rect">
            <a:avLst/>
          </a:prstGeom>
        </p:spPr>
        <p:txBody>
          <a:bodyPr spcFirstLastPara="1" vert="horz" wrap="square" lIns="121900" tIns="121900" rIns="121900" bIns="121900" rtlCol="0" anchor="ctr" anchorCtr="0">
            <a:noAutofit/>
          </a:bodyPr>
          <a:lstStyle/>
          <a:p>
            <a:br>
              <a:rPr lang="en" sz="4000" dirty="0"/>
            </a:br>
            <a:r>
              <a:rPr lang="en-US" sz="4000" b="1" dirty="0">
                <a:ea typeface="+mj-lt"/>
                <a:cs typeface="+mj-lt"/>
              </a:rPr>
              <a:t>Minority, Female, Disabled-Owned Business Program (MFD)</a:t>
            </a:r>
            <a:endParaRPr lang="en" sz="4000">
              <a:ea typeface="+mj-lt"/>
              <a:cs typeface="+mj-lt"/>
            </a:endParaRPr>
          </a:p>
          <a:p>
            <a:endParaRPr lang="en" dirty="0"/>
          </a:p>
        </p:txBody>
      </p:sp>
      <p:sp>
        <p:nvSpPr>
          <p:cNvPr id="534" name="Google Shape;534;p34"/>
          <p:cNvSpPr txBox="1">
            <a:spLocks noGrp="1"/>
          </p:cNvSpPr>
          <p:nvPr>
            <p:ph type="body" idx="1"/>
          </p:nvPr>
        </p:nvSpPr>
        <p:spPr>
          <a:xfrm>
            <a:off x="1281642" y="5162885"/>
            <a:ext cx="6826973" cy="895630"/>
          </a:xfrm>
          <a:prstGeom prst="rect">
            <a:avLst/>
          </a:prstGeom>
        </p:spPr>
        <p:txBody>
          <a:bodyPr spcFirstLastPara="1" vert="horz" wrap="square" lIns="121900" tIns="121900" rIns="121900" bIns="121900" rtlCol="0" anchor="ctr" anchorCtr="0">
            <a:noAutofit/>
          </a:bodyPr>
          <a:lstStyle/>
          <a:p>
            <a:pPr indent="-609585" defTabSz="1219170">
              <a:lnSpc>
                <a:spcPct val="100000"/>
              </a:lnSpc>
              <a:spcBef>
                <a:spcPts val="0"/>
              </a:spcBef>
              <a:buSzTx/>
              <a:buFont typeface="Arial" panose="020B0604020202020204" pitchFamily="34" charset="0"/>
              <a:buChar char="•"/>
              <a:defRPr/>
            </a:pPr>
            <a:endParaRPr lang="en-US" sz="2400" b="1">
              <a:solidFill>
                <a:srgbClr val="1F497D"/>
              </a:solidFill>
              <a:latin typeface="+mj-lt"/>
              <a:cs typeface="Times New Roman" panose="02020603050405020304" pitchFamily="18" charset="0"/>
            </a:endParaRPr>
          </a:p>
          <a:p>
            <a:pPr indent="-609585" defTabSz="1219170">
              <a:lnSpc>
                <a:spcPct val="100000"/>
              </a:lnSpc>
              <a:spcBef>
                <a:spcPts val="0"/>
              </a:spcBef>
              <a:buSzTx/>
              <a:buFont typeface="Arial" panose="020B0604020202020204" pitchFamily="34" charset="0"/>
              <a:buChar char="•"/>
              <a:defRPr/>
            </a:pPr>
            <a:endParaRPr sz="3200">
              <a:solidFill>
                <a:srgbClr val="3F5378"/>
              </a:solidFill>
            </a:endParaRPr>
          </a:p>
        </p:txBody>
      </p:sp>
      <p:sp>
        <p:nvSpPr>
          <p:cNvPr id="535" name="Google Shape;535;p34"/>
          <p:cNvSpPr txBox="1">
            <a:spLocks noGrp="1"/>
          </p:cNvSpPr>
          <p:nvPr>
            <p:ph type="sldNum" idx="12"/>
          </p:nvPr>
        </p:nvSpPr>
        <p:spPr>
          <a:xfrm>
            <a:off x="10157333" y="6182000"/>
            <a:ext cx="1983200" cy="420800"/>
          </a:xfrm>
          <a:prstGeom prst="rect">
            <a:avLst/>
          </a:prstGeom>
        </p:spPr>
        <p:txBody>
          <a:bodyPr spcFirstLastPara="1" vert="horz" wrap="square" lIns="121900" tIns="121900" rIns="121900" bIns="121900" rtlCol="0" anchor="ctr" anchorCtr="0">
            <a:noAutofit/>
          </a:bodyPr>
          <a:lstStyle/>
          <a:p>
            <a:pPr defTabSz="1219170">
              <a:buClr>
                <a:srgbClr val="000000"/>
              </a:buClr>
              <a:defRPr/>
            </a:pPr>
            <a:fld id="{00000000-1234-1234-1234-123412341234}" type="slidenum">
              <a:rPr lang="en" sz="1600" b="1" kern="0">
                <a:solidFill>
                  <a:srgbClr val="FFFFFF"/>
                </a:solidFill>
                <a:latin typeface="Roboto Condensed"/>
                <a:ea typeface="Roboto Condensed"/>
                <a:sym typeface="Roboto Condensed"/>
              </a:rPr>
              <a:pPr defTabSz="1219170">
                <a:buClr>
                  <a:srgbClr val="000000"/>
                </a:buClr>
                <a:defRPr/>
              </a:pPr>
              <a:t>14</a:t>
            </a:fld>
            <a:endParaRPr sz="1600" b="1" kern="0">
              <a:solidFill>
                <a:srgbClr val="FFFFFF"/>
              </a:solidFill>
              <a:latin typeface="Roboto Condensed"/>
              <a:ea typeface="Roboto Condensed"/>
              <a:sym typeface="Roboto Condensed"/>
            </a:endParaRPr>
          </a:p>
        </p:txBody>
      </p:sp>
      <p:sp>
        <p:nvSpPr>
          <p:cNvPr id="6" name="TextBox 5">
            <a:extLst>
              <a:ext uri="{FF2B5EF4-FFF2-40B4-BE49-F238E27FC236}">
                <a16:creationId xmlns:a16="http://schemas.microsoft.com/office/drawing/2014/main" id="{B2A62493-6A84-4191-97C3-6351EF776EE8}"/>
              </a:ext>
            </a:extLst>
          </p:cNvPr>
          <p:cNvSpPr txBox="1"/>
          <p:nvPr/>
        </p:nvSpPr>
        <p:spPr>
          <a:xfrm>
            <a:off x="985520" y="1874360"/>
            <a:ext cx="8930640" cy="2882969"/>
          </a:xfrm>
          <a:prstGeom prst="rect">
            <a:avLst/>
          </a:prstGeom>
          <a:noFill/>
        </p:spPr>
        <p:txBody>
          <a:bodyPr wrap="square" lIns="91440" tIns="45720" rIns="91440" bIns="45720" anchor="t">
            <a:spAutoFit/>
          </a:bodyPr>
          <a:lstStyle/>
          <a:p>
            <a:pPr defTabSz="1219170">
              <a:defRPr/>
            </a:pPr>
            <a:r>
              <a:rPr lang="en-US" sz="2400" kern="0" dirty="0">
                <a:ea typeface="+mn-lt"/>
                <a:cs typeface="+mn-lt"/>
                <a:sym typeface="Arial"/>
              </a:rPr>
              <a:t>Montgomery County’s MFD Program assists certified minority firms in gaining access to prime contractor and subcontractor opportunities with County government agencies.</a:t>
            </a:r>
            <a:endParaRPr lang="en-US" dirty="0">
              <a:ea typeface="+mn-lt"/>
              <a:cs typeface="+mn-lt"/>
            </a:endParaRPr>
          </a:p>
          <a:p>
            <a:pPr defTabSz="1219170">
              <a:defRPr/>
            </a:pPr>
            <a:endParaRPr lang="en-US" sz="2400" kern="0" dirty="0">
              <a:solidFill>
                <a:srgbClr val="000000"/>
              </a:solidFill>
              <a:latin typeface="Calibri"/>
              <a:cs typeface="Calibri"/>
            </a:endParaRPr>
          </a:p>
          <a:p>
            <a:pPr defTabSz="1219170">
              <a:defRPr/>
            </a:pPr>
            <a:r>
              <a:rPr lang="en-US" sz="2400" kern="0" dirty="0">
                <a:solidFill>
                  <a:srgbClr val="000000"/>
                </a:solidFill>
                <a:latin typeface="Calibri"/>
                <a:ea typeface="Open Sans"/>
                <a:cs typeface="Calibri"/>
              </a:rPr>
              <a:t>The MFD Program is a subcontracting program administered through the Office of Procurement. </a:t>
            </a:r>
            <a:endParaRPr lang="en-US" sz="2400" kern="0" dirty="0">
              <a:solidFill>
                <a:srgbClr val="000000"/>
              </a:solidFill>
              <a:latin typeface="Calibri"/>
              <a:ea typeface="Open Sans" panose="020B0606030504020204" pitchFamily="34" charset="0"/>
              <a:cs typeface="Calibri"/>
            </a:endParaRPr>
          </a:p>
          <a:p>
            <a:pPr defTabSz="1219170">
              <a:buClr>
                <a:srgbClr val="000000"/>
              </a:buClr>
              <a:defRPr/>
            </a:pPr>
            <a:endParaRPr lang="en-US" sz="1867" kern="0">
              <a:solidFill>
                <a:srgbClr val="333333"/>
              </a:solidFill>
              <a:latin typeface="Open Sans" panose="020B0606030504020204" pitchFamily="34" charset="0"/>
              <a:ea typeface="Open Sans" panose="020B0606030504020204" pitchFamily="34" charset="0"/>
              <a:cs typeface="Arial"/>
            </a:endParaRPr>
          </a:p>
          <a:p>
            <a:pPr defTabSz="1219170">
              <a:buClr>
                <a:srgbClr val="000000"/>
              </a:buClr>
              <a:buFont typeface="+mj-lt"/>
              <a:buAutoNum type="arabicPeriod"/>
              <a:defRPr/>
            </a:pPr>
            <a:endParaRPr lang="en-US" sz="1867" kern="0">
              <a:solidFill>
                <a:srgbClr val="333333"/>
              </a:solidFill>
              <a:latin typeface="Open Sans" panose="020B0606030504020204" pitchFamily="34" charset="0"/>
              <a:ea typeface="Open Sans" panose="020B0606030504020204" pitchFamily="34" charset="0"/>
              <a:cs typeface="Arial"/>
            </a:endParaRPr>
          </a:p>
        </p:txBody>
      </p:sp>
      <p:sp>
        <p:nvSpPr>
          <p:cNvPr id="8" name="TextBox 7">
            <a:extLst>
              <a:ext uri="{FF2B5EF4-FFF2-40B4-BE49-F238E27FC236}">
                <a16:creationId xmlns:a16="http://schemas.microsoft.com/office/drawing/2014/main" id="{C437F883-73DF-4E82-A93B-DE9705DAC600}"/>
              </a:ext>
            </a:extLst>
          </p:cNvPr>
          <p:cNvSpPr txBox="1"/>
          <p:nvPr/>
        </p:nvSpPr>
        <p:spPr>
          <a:xfrm>
            <a:off x="1085700" y="5445528"/>
            <a:ext cx="9353700" cy="972126"/>
          </a:xfrm>
          <a:prstGeom prst="rect">
            <a:avLst/>
          </a:prstGeom>
          <a:noFill/>
        </p:spPr>
        <p:txBody>
          <a:bodyPr wrap="square" lIns="91440" tIns="45720" rIns="91440" bIns="45720" anchor="t">
            <a:spAutoFit/>
          </a:bodyPr>
          <a:lstStyle/>
          <a:p>
            <a:pPr defTabSz="1219170">
              <a:defRPr/>
            </a:pPr>
            <a:r>
              <a:rPr lang="en-US" sz="2000" kern="0" dirty="0">
                <a:ea typeface="+mn-lt"/>
                <a:cs typeface="+mn-lt"/>
                <a:sym typeface="Arial"/>
                <a:hlinkClick r:id="rId3"/>
              </a:rPr>
              <a:t>https://www.montgomerycountymd.gov/PRO/DBRC/mfd.html</a:t>
            </a:r>
            <a:endParaRPr lang="en-US" sz="2000">
              <a:ea typeface="+mn-lt"/>
              <a:cs typeface="+mn-lt"/>
            </a:endParaRPr>
          </a:p>
          <a:p>
            <a:pPr defTabSz="1219170">
              <a:defRPr/>
            </a:pPr>
            <a:endParaRPr lang="en-US" sz="1850" kern="0" dirty="0">
              <a:solidFill>
                <a:srgbClr val="000000"/>
              </a:solidFill>
              <a:latin typeface="Calibri"/>
              <a:cs typeface="Calibri"/>
            </a:endParaRPr>
          </a:p>
          <a:p>
            <a:pPr defTabSz="1219170">
              <a:buClr>
                <a:srgbClr val="000000"/>
              </a:buClr>
              <a:defRPr/>
            </a:pPr>
            <a:endParaRPr lang="en-US" sz="1867" kern="0">
              <a:solidFill>
                <a:srgbClr val="000000"/>
              </a:solidFill>
              <a:latin typeface="Arial"/>
              <a:cs typeface="Arial"/>
            </a:endParaRPr>
          </a:p>
        </p:txBody>
      </p:sp>
    </p:spTree>
    <p:extLst>
      <p:ext uri="{BB962C8B-B14F-4D97-AF65-F5344CB8AC3E}">
        <p14:creationId xmlns:p14="http://schemas.microsoft.com/office/powerpoint/2010/main" val="36797321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BB8976-85BD-49C1-9BF5-73EA4A2C544C}"/>
              </a:ext>
            </a:extLst>
          </p:cNvPr>
          <p:cNvSpPr>
            <a:spLocks noGrp="1"/>
          </p:cNvSpPr>
          <p:nvPr>
            <p:ph type="title"/>
          </p:nvPr>
        </p:nvSpPr>
        <p:spPr/>
        <p:txBody>
          <a:bodyPr/>
          <a:lstStyle/>
          <a:p>
            <a:r>
              <a:rPr lang="en-US" b="1"/>
              <a:t>Minority, Female, Disabled-Owned Business Program (MFD)</a:t>
            </a:r>
            <a:endParaRPr lang="en-US"/>
          </a:p>
        </p:txBody>
      </p:sp>
      <p:graphicFrame>
        <p:nvGraphicFramePr>
          <p:cNvPr id="6" name="Table 5">
            <a:extLst>
              <a:ext uri="{FF2B5EF4-FFF2-40B4-BE49-F238E27FC236}">
                <a16:creationId xmlns:a16="http://schemas.microsoft.com/office/drawing/2014/main" id="{D6F973D5-21BB-FDB4-38F2-0CD5F060CB0A}"/>
              </a:ext>
            </a:extLst>
          </p:cNvPr>
          <p:cNvGraphicFramePr>
            <a:graphicFrameLocks noGrp="1"/>
          </p:cNvGraphicFramePr>
          <p:nvPr>
            <p:extLst>
              <p:ext uri="{D42A27DB-BD31-4B8C-83A1-F6EECF244321}">
                <p14:modId xmlns:p14="http://schemas.microsoft.com/office/powerpoint/2010/main" val="915450987"/>
              </p:ext>
            </p:extLst>
          </p:nvPr>
        </p:nvGraphicFramePr>
        <p:xfrm>
          <a:off x="1166812" y="2797084"/>
          <a:ext cx="9852249" cy="832485"/>
        </p:xfrm>
        <a:graphic>
          <a:graphicData uri="http://schemas.openxmlformats.org/drawingml/2006/table">
            <a:tbl>
              <a:tblPr firstRow="1" bandRow="1">
                <a:tableStyleId>{5C22544A-7EE6-4342-B048-85BDC9FD1C3A}</a:tableStyleId>
              </a:tblPr>
              <a:tblGrid>
                <a:gridCol w="1265464">
                  <a:extLst>
                    <a:ext uri="{9D8B030D-6E8A-4147-A177-3AD203B41FA5}">
                      <a16:colId xmlns:a16="http://schemas.microsoft.com/office/drawing/2014/main" val="3788834586"/>
                    </a:ext>
                  </a:extLst>
                </a:gridCol>
                <a:gridCol w="1781174">
                  <a:extLst>
                    <a:ext uri="{9D8B030D-6E8A-4147-A177-3AD203B41FA5}">
                      <a16:colId xmlns:a16="http://schemas.microsoft.com/office/drawing/2014/main" val="922687299"/>
                    </a:ext>
                  </a:extLst>
                </a:gridCol>
                <a:gridCol w="2143125">
                  <a:extLst>
                    <a:ext uri="{9D8B030D-6E8A-4147-A177-3AD203B41FA5}">
                      <a16:colId xmlns:a16="http://schemas.microsoft.com/office/drawing/2014/main" val="1267538353"/>
                    </a:ext>
                  </a:extLst>
                </a:gridCol>
                <a:gridCol w="2690811">
                  <a:extLst>
                    <a:ext uri="{9D8B030D-6E8A-4147-A177-3AD203B41FA5}">
                      <a16:colId xmlns:a16="http://schemas.microsoft.com/office/drawing/2014/main" val="1494854206"/>
                    </a:ext>
                  </a:extLst>
                </a:gridCol>
                <a:gridCol w="1971675">
                  <a:extLst>
                    <a:ext uri="{9D8B030D-6E8A-4147-A177-3AD203B41FA5}">
                      <a16:colId xmlns:a16="http://schemas.microsoft.com/office/drawing/2014/main" val="168531208"/>
                    </a:ext>
                  </a:extLst>
                </a:gridCol>
              </a:tblGrid>
              <a:tr h="497205">
                <a:tc>
                  <a:txBody>
                    <a:bodyPr/>
                    <a:lstStyle/>
                    <a:p>
                      <a:pPr algn="ctr" fontAlgn="auto"/>
                      <a:r>
                        <a:rPr lang="en-US" sz="1600" dirty="0">
                          <a:effectLst/>
                        </a:rPr>
                        <a:t>​</a:t>
                      </a:r>
                      <a:endParaRPr lang="en-US" sz="1600" dirty="0">
                        <a:effectLst/>
                        <a:latin typeface="Calibri" panose="020F0502020204030204" pitchFamily="34" charset="0"/>
                      </a:endParaRPr>
                    </a:p>
                  </a:txBody>
                  <a:tcPr/>
                </a:tc>
                <a:tc>
                  <a:txBody>
                    <a:bodyPr/>
                    <a:lstStyle/>
                    <a:p>
                      <a:pPr algn="ctr" fontAlgn="auto"/>
                      <a:r>
                        <a:rPr lang="en-US" sz="1600" dirty="0">
                          <a:effectLst/>
                        </a:rPr>
                        <a:t>​Construction​</a:t>
                      </a:r>
                      <a:endParaRPr lang="en-US" sz="1600" b="1" dirty="0">
                        <a:effectLst/>
                        <a:latin typeface="Calibri" panose="020F0502020204030204" pitchFamily="34" charset="0"/>
                      </a:endParaRPr>
                    </a:p>
                  </a:txBody>
                  <a:tcPr/>
                </a:tc>
                <a:tc>
                  <a:txBody>
                    <a:bodyPr/>
                    <a:lstStyle/>
                    <a:p>
                      <a:pPr algn="ctr" fontAlgn="base"/>
                      <a:r>
                        <a:rPr lang="en-US" sz="1600" dirty="0">
                          <a:effectLst/>
                        </a:rPr>
                        <a:t>Professional Services​</a:t>
                      </a:r>
                      <a:endParaRPr lang="en-US" sz="2400" dirty="0">
                        <a:effectLst/>
                      </a:endParaRPr>
                    </a:p>
                  </a:txBody>
                  <a:tcPr/>
                </a:tc>
                <a:tc>
                  <a:txBody>
                    <a:bodyPr/>
                    <a:lstStyle/>
                    <a:p>
                      <a:pPr algn="ctr" fontAlgn="base"/>
                      <a:r>
                        <a:rPr lang="en-US" sz="1600" dirty="0">
                          <a:effectLst/>
                        </a:rPr>
                        <a:t>Non-Professional Services​</a:t>
                      </a:r>
                      <a:endParaRPr lang="en-US" sz="2400" dirty="0">
                        <a:effectLst/>
                      </a:endParaRPr>
                    </a:p>
                  </a:txBody>
                  <a:tcPr/>
                </a:tc>
                <a:tc>
                  <a:txBody>
                    <a:bodyPr/>
                    <a:lstStyle/>
                    <a:p>
                      <a:pPr algn="ctr" fontAlgn="base"/>
                      <a:r>
                        <a:rPr lang="en-US" sz="1600" dirty="0">
                          <a:effectLst/>
                        </a:rPr>
                        <a:t>Goods​</a:t>
                      </a:r>
                      <a:endParaRPr lang="en-US" sz="2400" dirty="0">
                        <a:effectLst/>
                      </a:endParaRPr>
                    </a:p>
                  </a:txBody>
                  <a:tcPr/>
                </a:tc>
                <a:extLst>
                  <a:ext uri="{0D108BD9-81ED-4DB2-BD59-A6C34878D82A}">
                    <a16:rowId xmlns:a16="http://schemas.microsoft.com/office/drawing/2014/main" val="1095005958"/>
                  </a:ext>
                </a:extLst>
              </a:tr>
              <a:tr h="291165">
                <a:tc>
                  <a:txBody>
                    <a:bodyPr/>
                    <a:lstStyle/>
                    <a:p>
                      <a:pPr fontAlgn="base"/>
                      <a:r>
                        <a:rPr lang="en-US" sz="1600">
                          <a:effectLst/>
                        </a:rPr>
                        <a:t>CY 2023​</a:t>
                      </a:r>
                      <a:endParaRPr lang="en-US" sz="2400">
                        <a:effectLst/>
                      </a:endParaRPr>
                    </a:p>
                  </a:txBody>
                  <a:tcPr/>
                </a:tc>
                <a:tc>
                  <a:txBody>
                    <a:bodyPr/>
                    <a:lstStyle/>
                    <a:p>
                      <a:pPr algn="ctr" fontAlgn="base"/>
                      <a:r>
                        <a:rPr lang="en-US" sz="1600" dirty="0">
                          <a:effectLst/>
                        </a:rPr>
                        <a:t>21%​</a:t>
                      </a:r>
                      <a:endParaRPr lang="en-US" sz="2400" dirty="0">
                        <a:effectLst/>
                      </a:endParaRPr>
                    </a:p>
                  </a:txBody>
                  <a:tcPr/>
                </a:tc>
                <a:tc>
                  <a:txBody>
                    <a:bodyPr/>
                    <a:lstStyle/>
                    <a:p>
                      <a:pPr algn="ctr" fontAlgn="base"/>
                      <a:r>
                        <a:rPr lang="en-US" sz="1600">
                          <a:effectLst/>
                        </a:rPr>
                        <a:t>19%​</a:t>
                      </a:r>
                      <a:endParaRPr lang="en-US" sz="2400">
                        <a:effectLst/>
                      </a:endParaRPr>
                    </a:p>
                  </a:txBody>
                  <a:tcPr/>
                </a:tc>
                <a:tc>
                  <a:txBody>
                    <a:bodyPr/>
                    <a:lstStyle/>
                    <a:p>
                      <a:pPr algn="ctr" fontAlgn="base"/>
                      <a:r>
                        <a:rPr lang="en-US" sz="1600">
                          <a:effectLst/>
                        </a:rPr>
                        <a:t>22%​</a:t>
                      </a:r>
                      <a:endParaRPr lang="en-US" sz="2400">
                        <a:effectLst/>
                      </a:endParaRPr>
                    </a:p>
                  </a:txBody>
                  <a:tcPr/>
                </a:tc>
                <a:tc>
                  <a:txBody>
                    <a:bodyPr/>
                    <a:lstStyle/>
                    <a:p>
                      <a:pPr algn="ctr" fontAlgn="base"/>
                      <a:r>
                        <a:rPr lang="en-US" sz="1600" dirty="0">
                          <a:effectLst/>
                        </a:rPr>
                        <a:t>10%​</a:t>
                      </a:r>
                      <a:endParaRPr lang="en-US" sz="2400" dirty="0">
                        <a:effectLst/>
                      </a:endParaRPr>
                    </a:p>
                  </a:txBody>
                  <a:tcPr/>
                </a:tc>
                <a:extLst>
                  <a:ext uri="{0D108BD9-81ED-4DB2-BD59-A6C34878D82A}">
                    <a16:rowId xmlns:a16="http://schemas.microsoft.com/office/drawing/2014/main" val="1915495058"/>
                  </a:ext>
                </a:extLst>
              </a:tr>
            </a:tbl>
          </a:graphicData>
        </a:graphic>
      </p:graphicFrame>
      <p:sp>
        <p:nvSpPr>
          <p:cNvPr id="7" name="Text Box 6">
            <a:extLst>
              <a:ext uri="{FF2B5EF4-FFF2-40B4-BE49-F238E27FC236}">
                <a16:creationId xmlns:a16="http://schemas.microsoft.com/office/drawing/2014/main" id="{E3E99874-5D35-40BC-BF23-0F79952DDA74}"/>
              </a:ext>
            </a:extLst>
          </p:cNvPr>
          <p:cNvSpPr txBox="1">
            <a:spLocks noChangeArrowheads="1"/>
          </p:cNvSpPr>
          <p:nvPr/>
        </p:nvSpPr>
        <p:spPr bwMode="auto">
          <a:xfrm>
            <a:off x="1398077" y="3931291"/>
            <a:ext cx="8382000" cy="22355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Arial Narrow" panose="020B0606020202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Narrow" panose="020B0606020202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Narrow" panose="020B0606020202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Narrow" panose="020B0606020202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Narrow" panose="020B0606020202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Narrow" panose="020B0606020202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Narrow" panose="020B0606020202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Narrow" panose="020B0606020202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Narrow" panose="020B0606020202030204" pitchFamily="34" charset="0"/>
              </a:defRPr>
            </a:lvl9pPr>
          </a:lstStyle>
          <a:p>
            <a:pPr lvl="1" eaLnBrk="1" hangingPunct="1">
              <a:lnSpc>
                <a:spcPct val="120000"/>
              </a:lnSpc>
              <a:spcBef>
                <a:spcPct val="0"/>
              </a:spcBef>
              <a:spcAft>
                <a:spcPct val="25000"/>
              </a:spcAft>
              <a:buClr>
                <a:srgbClr val="006FAF"/>
              </a:buClr>
              <a:buFont typeface="Wingdings" panose="05000000000000000000" pitchFamily="2" charset="2"/>
              <a:buChar char="§"/>
            </a:pPr>
            <a:r>
              <a:rPr lang="en-US" altLang="en-US" dirty="0"/>
              <a:t>Based on 2014 Disparity Study</a:t>
            </a:r>
          </a:p>
          <a:p>
            <a:pPr lvl="1" eaLnBrk="1" hangingPunct="1">
              <a:lnSpc>
                <a:spcPct val="120000"/>
              </a:lnSpc>
              <a:spcBef>
                <a:spcPct val="0"/>
              </a:spcBef>
              <a:spcAft>
                <a:spcPct val="25000"/>
              </a:spcAft>
              <a:buClr>
                <a:srgbClr val="006FAF"/>
              </a:buClr>
              <a:buFont typeface="Wingdings" panose="05000000000000000000" pitchFamily="2" charset="2"/>
              <a:buChar char="§"/>
            </a:pPr>
            <a:r>
              <a:rPr lang="en-US" altLang="en-US" dirty="0"/>
              <a:t>Minority primes are required to have MFD subs as well</a:t>
            </a:r>
          </a:p>
          <a:p>
            <a:pPr lvl="1" eaLnBrk="1" hangingPunct="1">
              <a:lnSpc>
                <a:spcPct val="120000"/>
              </a:lnSpc>
              <a:spcBef>
                <a:spcPct val="0"/>
              </a:spcBef>
              <a:spcAft>
                <a:spcPct val="25000"/>
              </a:spcAft>
              <a:buClr>
                <a:srgbClr val="006FAF"/>
              </a:buClr>
              <a:buFont typeface="Wingdings" panose="05000000000000000000" pitchFamily="2" charset="2"/>
              <a:buChar char="§"/>
            </a:pPr>
            <a:r>
              <a:rPr lang="en-US" altLang="en-US" dirty="0"/>
              <a:t>Goals are posted on the MFD page </a:t>
            </a:r>
            <a:r>
              <a:rPr lang="en-US" altLang="en-US" sz="2000" dirty="0">
                <a:hlinkClick r:id="rId2"/>
              </a:rPr>
              <a:t>www.montgomerycountymd.gov/MFD</a:t>
            </a:r>
            <a:r>
              <a:rPr lang="en-US" altLang="en-US" sz="2000" dirty="0"/>
              <a:t> </a:t>
            </a:r>
          </a:p>
          <a:p>
            <a:pPr eaLnBrk="1" hangingPunct="1">
              <a:lnSpc>
                <a:spcPct val="120000"/>
              </a:lnSpc>
              <a:spcBef>
                <a:spcPct val="0"/>
              </a:spcBef>
              <a:spcAft>
                <a:spcPct val="25000"/>
              </a:spcAft>
              <a:buClr>
                <a:srgbClr val="006FAF"/>
              </a:buClr>
              <a:buFont typeface="Wingdings" panose="05000000000000000000" pitchFamily="2" charset="2"/>
              <a:buChar char="§"/>
            </a:pPr>
            <a:endParaRPr lang="en-US" altLang="en-US" sz="3200" b="1" dirty="0">
              <a:latin typeface="Arial" panose="020B0604020202020204" pitchFamily="34" charset="0"/>
            </a:endParaRPr>
          </a:p>
        </p:txBody>
      </p:sp>
      <p:sp>
        <p:nvSpPr>
          <p:cNvPr id="4" name="Rectangle 3">
            <a:extLst>
              <a:ext uri="{FF2B5EF4-FFF2-40B4-BE49-F238E27FC236}">
                <a16:creationId xmlns:a16="http://schemas.microsoft.com/office/drawing/2014/main" id="{E090B90D-1A3E-0310-1982-B7BF361CF612}"/>
              </a:ext>
            </a:extLst>
          </p:cNvPr>
          <p:cNvSpPr/>
          <p:nvPr/>
        </p:nvSpPr>
        <p:spPr>
          <a:xfrm>
            <a:off x="1088762" y="2052937"/>
            <a:ext cx="3312702" cy="584775"/>
          </a:xfrm>
          <a:prstGeom prst="rect">
            <a:avLst/>
          </a:prstGeom>
        </p:spPr>
        <p:txBody>
          <a:bodyPr wrap="none" lIns="91440" tIns="45720" rIns="91440" bIns="45720" anchor="t">
            <a:spAutoFit/>
          </a:bodyPr>
          <a:lstStyle/>
          <a:p>
            <a:pPr>
              <a:spcBef>
                <a:spcPct val="50000"/>
              </a:spcBef>
            </a:pPr>
            <a:r>
              <a:rPr lang="en-US" altLang="en-US" sz="3200" b="1" dirty="0">
                <a:latin typeface="Arial Narrow"/>
              </a:rPr>
              <a:t>MFD Current Goals</a:t>
            </a:r>
            <a:endParaRPr lang="en-US" altLang="en-US" sz="3200" b="1" dirty="0">
              <a:latin typeface="Arial Narrow" panose="020B0606020202030204" pitchFamily="34" charset="0"/>
            </a:endParaRPr>
          </a:p>
        </p:txBody>
      </p:sp>
    </p:spTree>
    <p:extLst>
      <p:ext uri="{BB962C8B-B14F-4D97-AF65-F5344CB8AC3E}">
        <p14:creationId xmlns:p14="http://schemas.microsoft.com/office/powerpoint/2010/main" val="30499197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BB8976-85BD-49C1-9BF5-73EA4A2C544C}"/>
              </a:ext>
            </a:extLst>
          </p:cNvPr>
          <p:cNvSpPr>
            <a:spLocks noGrp="1"/>
          </p:cNvSpPr>
          <p:nvPr>
            <p:ph type="title"/>
          </p:nvPr>
        </p:nvSpPr>
        <p:spPr>
          <a:xfrm>
            <a:off x="694674" y="352986"/>
            <a:ext cx="7323200" cy="1021600"/>
          </a:xfrm>
        </p:spPr>
        <p:txBody>
          <a:bodyPr/>
          <a:lstStyle/>
          <a:p>
            <a:r>
              <a:rPr lang="en-US" sz="3800" b="1" dirty="0"/>
              <a:t>Minority, Female, Disabled-Owned Business Program (MFD)</a:t>
            </a:r>
            <a:endParaRPr lang="en-US" sz="3800" dirty="0"/>
          </a:p>
        </p:txBody>
      </p:sp>
      <p:sp>
        <p:nvSpPr>
          <p:cNvPr id="6" name="Text Box 6">
            <a:extLst>
              <a:ext uri="{FF2B5EF4-FFF2-40B4-BE49-F238E27FC236}">
                <a16:creationId xmlns:a16="http://schemas.microsoft.com/office/drawing/2014/main" id="{24B88B4A-980E-4339-97EA-5E811DEC5EC8}"/>
              </a:ext>
            </a:extLst>
          </p:cNvPr>
          <p:cNvSpPr txBox="1">
            <a:spLocks noChangeArrowheads="1"/>
          </p:cNvSpPr>
          <p:nvPr/>
        </p:nvSpPr>
        <p:spPr bwMode="auto">
          <a:xfrm>
            <a:off x="-38604" y="3337902"/>
            <a:ext cx="5023185"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anchor="t">
            <a:spAutoFit/>
          </a:bodyPr>
          <a:lstStyle>
            <a:lvl1pPr>
              <a:lnSpc>
                <a:spcPct val="90000"/>
              </a:lnSpc>
              <a:spcBef>
                <a:spcPts val="1000"/>
              </a:spcBef>
              <a:buFont typeface="Arial" panose="020B0604020202020204" pitchFamily="34" charset="0"/>
              <a:buChar char="•"/>
              <a:defRPr sz="2800">
                <a:solidFill>
                  <a:schemeClr val="tx1"/>
                </a:solidFill>
                <a:latin typeface="Arial Narrow" panose="020B0606020202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Narrow" panose="020B0606020202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Narrow" panose="020B0606020202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Narrow" panose="020B0606020202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Narrow" panose="020B0606020202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Narrow" panose="020B0606020202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Narrow" panose="020B0606020202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Narrow" panose="020B0606020202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Narrow" panose="020B0606020202030204" pitchFamily="34" charset="0"/>
              </a:defRPr>
            </a:lvl9pPr>
          </a:lstStyle>
          <a:p>
            <a:pPr algn="ctr">
              <a:lnSpc>
                <a:spcPct val="100000"/>
              </a:lnSpc>
              <a:spcBef>
                <a:spcPct val="50000"/>
              </a:spcBef>
              <a:buNone/>
            </a:pPr>
            <a:r>
              <a:rPr lang="en-US" altLang="en-US" sz="3200" b="1" dirty="0">
                <a:solidFill>
                  <a:srgbClr val="006FAF"/>
                </a:solidFill>
                <a:latin typeface="Arial Narrow"/>
                <a:hlinkClick r:id="rId2">
                  <a:extLst>
                    <a:ext uri="{A12FA001-AC4F-418D-AE19-62706E023703}">
                      <ahyp:hlinkClr xmlns:ahyp="http://schemas.microsoft.com/office/drawing/2018/hyperlinkcolor" val="tx"/>
                    </a:ext>
                  </a:extLst>
                </a:hlinkClick>
              </a:rPr>
              <a:t>MFD Subcontractor</a:t>
            </a:r>
            <a:r>
              <a:rPr lang="en-US" altLang="en-US" sz="3200" b="1" dirty="0">
                <a:solidFill>
                  <a:srgbClr val="006FAF"/>
                </a:solidFill>
                <a:latin typeface="Arial Narrow"/>
                <a:hlinkClick r:id="rId2"/>
              </a:rPr>
              <a:t> Performance</a:t>
            </a:r>
            <a:r>
              <a:rPr lang="en-US" altLang="en-US" sz="3200" b="1" dirty="0">
                <a:solidFill>
                  <a:srgbClr val="006FAF"/>
                </a:solidFill>
                <a:latin typeface="Arial Narrow"/>
                <a:hlinkClick r:id="rId2">
                  <a:extLst>
                    <a:ext uri="{A12FA001-AC4F-418D-AE19-62706E023703}">
                      <ahyp:hlinkClr xmlns:ahyp="http://schemas.microsoft.com/office/drawing/2018/hyperlinkcolor" val="tx"/>
                    </a:ext>
                  </a:extLst>
                </a:hlinkClick>
              </a:rPr>
              <a:t> Form</a:t>
            </a:r>
            <a:endParaRPr lang="en-US" dirty="0"/>
          </a:p>
        </p:txBody>
      </p:sp>
      <p:pic>
        <p:nvPicPr>
          <p:cNvPr id="3" name="Picture 3">
            <a:extLst>
              <a:ext uri="{FF2B5EF4-FFF2-40B4-BE49-F238E27FC236}">
                <a16:creationId xmlns:a16="http://schemas.microsoft.com/office/drawing/2014/main" id="{3004EC9D-68A5-45AE-4833-89EEB27A3E13}"/>
              </a:ext>
            </a:extLst>
          </p:cNvPr>
          <p:cNvPicPr>
            <a:picLocks noChangeAspect="1"/>
          </p:cNvPicPr>
          <p:nvPr/>
        </p:nvPicPr>
        <p:blipFill>
          <a:blip r:embed="rId3"/>
          <a:stretch>
            <a:fillRect/>
          </a:stretch>
        </p:blipFill>
        <p:spPr>
          <a:xfrm>
            <a:off x="5947611" y="864322"/>
            <a:ext cx="4828673" cy="5901381"/>
          </a:xfrm>
          <a:prstGeom prst="rect">
            <a:avLst/>
          </a:prstGeom>
        </p:spPr>
      </p:pic>
    </p:spTree>
    <p:extLst>
      <p:ext uri="{BB962C8B-B14F-4D97-AF65-F5344CB8AC3E}">
        <p14:creationId xmlns:p14="http://schemas.microsoft.com/office/powerpoint/2010/main" val="36545376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BB8976-85BD-49C1-9BF5-73EA4A2C544C}"/>
              </a:ext>
            </a:extLst>
          </p:cNvPr>
          <p:cNvSpPr>
            <a:spLocks noGrp="1"/>
          </p:cNvSpPr>
          <p:nvPr>
            <p:ph type="title"/>
          </p:nvPr>
        </p:nvSpPr>
        <p:spPr>
          <a:xfrm>
            <a:off x="183332" y="102328"/>
            <a:ext cx="7323200" cy="1021600"/>
          </a:xfrm>
        </p:spPr>
        <p:txBody>
          <a:bodyPr/>
          <a:lstStyle/>
          <a:p>
            <a:r>
              <a:rPr lang="en-US" sz="3600" b="1" dirty="0"/>
              <a:t>Minority, Female, Disabled-Owned Business Program (MFD)</a:t>
            </a:r>
            <a:endParaRPr lang="en-US" sz="3600" dirty="0"/>
          </a:p>
        </p:txBody>
      </p:sp>
      <p:sp>
        <p:nvSpPr>
          <p:cNvPr id="6" name="Text Box 6">
            <a:extLst>
              <a:ext uri="{FF2B5EF4-FFF2-40B4-BE49-F238E27FC236}">
                <a16:creationId xmlns:a16="http://schemas.microsoft.com/office/drawing/2014/main" id="{24B88B4A-980E-4339-97EA-5E811DEC5EC8}"/>
              </a:ext>
            </a:extLst>
          </p:cNvPr>
          <p:cNvSpPr txBox="1">
            <a:spLocks noChangeArrowheads="1"/>
          </p:cNvSpPr>
          <p:nvPr/>
        </p:nvSpPr>
        <p:spPr bwMode="auto">
          <a:xfrm>
            <a:off x="507974" y="3305818"/>
            <a:ext cx="4234543" cy="595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anchor="t">
            <a:spAutoFit/>
          </a:bodyPr>
          <a:lstStyle>
            <a:lvl1pPr>
              <a:lnSpc>
                <a:spcPct val="90000"/>
              </a:lnSpc>
              <a:spcBef>
                <a:spcPts val="1000"/>
              </a:spcBef>
              <a:buFont typeface="Arial" panose="020B0604020202020204" pitchFamily="34" charset="0"/>
              <a:buChar char="•"/>
              <a:defRPr sz="2800">
                <a:solidFill>
                  <a:schemeClr val="tx1"/>
                </a:solidFill>
                <a:latin typeface="Arial Narrow" panose="020B0606020202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Narrow" panose="020B0606020202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Narrow" panose="020B0606020202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Narrow" panose="020B0606020202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Narrow" panose="020B0606020202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Narrow" panose="020B0606020202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Narrow" panose="020B0606020202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Narrow" panose="020B0606020202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Narrow" panose="020B0606020202030204" pitchFamily="34" charset="0"/>
              </a:defRPr>
            </a:lvl9pPr>
          </a:lstStyle>
          <a:p>
            <a:pPr algn="ctr">
              <a:lnSpc>
                <a:spcPct val="100000"/>
              </a:lnSpc>
              <a:spcBef>
                <a:spcPct val="50000"/>
              </a:spcBef>
              <a:buNone/>
            </a:pPr>
            <a:r>
              <a:rPr lang="en-US" altLang="en-US" sz="3200" b="1" dirty="0">
                <a:solidFill>
                  <a:srgbClr val="006FAF"/>
                </a:solidFill>
                <a:latin typeface="Arial Narrow"/>
                <a:hlinkClick r:id="rId2"/>
              </a:rPr>
              <a:t>MFD Payment Form</a:t>
            </a:r>
            <a:r>
              <a:rPr lang="en-US" altLang="en-US" sz="3200" b="1" dirty="0">
                <a:solidFill>
                  <a:srgbClr val="006FAF"/>
                </a:solidFill>
                <a:latin typeface="Arial Narrow"/>
              </a:rPr>
              <a:t> </a:t>
            </a:r>
            <a:endParaRPr lang="en-US" dirty="0"/>
          </a:p>
        </p:txBody>
      </p:sp>
      <p:pic>
        <p:nvPicPr>
          <p:cNvPr id="3" name="Picture 3">
            <a:extLst>
              <a:ext uri="{FF2B5EF4-FFF2-40B4-BE49-F238E27FC236}">
                <a16:creationId xmlns:a16="http://schemas.microsoft.com/office/drawing/2014/main" id="{A8F1A8E9-2CC1-7CD3-77AE-0E5FF8F8969F}"/>
              </a:ext>
            </a:extLst>
          </p:cNvPr>
          <p:cNvPicPr>
            <a:picLocks noChangeAspect="1"/>
          </p:cNvPicPr>
          <p:nvPr/>
        </p:nvPicPr>
        <p:blipFill>
          <a:blip r:embed="rId3"/>
          <a:stretch>
            <a:fillRect/>
          </a:stretch>
        </p:blipFill>
        <p:spPr>
          <a:xfrm>
            <a:off x="5225715" y="669370"/>
            <a:ext cx="5009148" cy="5980471"/>
          </a:xfrm>
          <a:prstGeom prst="rect">
            <a:avLst/>
          </a:prstGeom>
        </p:spPr>
      </p:pic>
    </p:spTree>
    <p:extLst>
      <p:ext uri="{BB962C8B-B14F-4D97-AF65-F5344CB8AC3E}">
        <p14:creationId xmlns:p14="http://schemas.microsoft.com/office/powerpoint/2010/main" val="12118367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BB8976-85BD-49C1-9BF5-73EA4A2C544C}"/>
              </a:ext>
            </a:extLst>
          </p:cNvPr>
          <p:cNvSpPr>
            <a:spLocks noGrp="1"/>
          </p:cNvSpPr>
          <p:nvPr>
            <p:ph type="title"/>
          </p:nvPr>
        </p:nvSpPr>
        <p:spPr/>
        <p:txBody>
          <a:bodyPr/>
          <a:lstStyle/>
          <a:p>
            <a:r>
              <a:rPr lang="en-US" b="1"/>
              <a:t>Minority, Female, Disabled-Owned Business Program (MFD)</a:t>
            </a:r>
            <a:endParaRPr lang="en-US"/>
          </a:p>
        </p:txBody>
      </p:sp>
      <p:graphicFrame>
        <p:nvGraphicFramePr>
          <p:cNvPr id="5" name="Table 4">
            <a:extLst>
              <a:ext uri="{FF2B5EF4-FFF2-40B4-BE49-F238E27FC236}">
                <a16:creationId xmlns:a16="http://schemas.microsoft.com/office/drawing/2014/main" id="{0E96C2E8-ECCD-7C30-BF90-796BEF660F54}"/>
              </a:ext>
            </a:extLst>
          </p:cNvPr>
          <p:cNvGraphicFramePr>
            <a:graphicFrameLocks noGrp="1"/>
          </p:cNvGraphicFramePr>
          <p:nvPr>
            <p:extLst>
              <p:ext uri="{D42A27DB-BD31-4B8C-83A1-F6EECF244321}">
                <p14:modId xmlns:p14="http://schemas.microsoft.com/office/powerpoint/2010/main" val="612421834"/>
              </p:ext>
            </p:extLst>
          </p:nvPr>
        </p:nvGraphicFramePr>
        <p:xfrm>
          <a:off x="914399" y="2619375"/>
          <a:ext cx="9705976" cy="3490767"/>
        </p:xfrm>
        <a:graphic>
          <a:graphicData uri="http://schemas.openxmlformats.org/drawingml/2006/table">
            <a:tbl>
              <a:tblPr firstRow="1" bandRow="1">
                <a:tableStyleId>{5C22544A-7EE6-4342-B048-85BDC9FD1C3A}</a:tableStyleId>
              </a:tblPr>
              <a:tblGrid>
                <a:gridCol w="3169905">
                  <a:extLst>
                    <a:ext uri="{9D8B030D-6E8A-4147-A177-3AD203B41FA5}">
                      <a16:colId xmlns:a16="http://schemas.microsoft.com/office/drawing/2014/main" val="4139808916"/>
                    </a:ext>
                  </a:extLst>
                </a:gridCol>
                <a:gridCol w="2147267">
                  <a:extLst>
                    <a:ext uri="{9D8B030D-6E8A-4147-A177-3AD203B41FA5}">
                      <a16:colId xmlns:a16="http://schemas.microsoft.com/office/drawing/2014/main" val="3568513615"/>
                    </a:ext>
                  </a:extLst>
                </a:gridCol>
                <a:gridCol w="2723362">
                  <a:extLst>
                    <a:ext uri="{9D8B030D-6E8A-4147-A177-3AD203B41FA5}">
                      <a16:colId xmlns:a16="http://schemas.microsoft.com/office/drawing/2014/main" val="778504008"/>
                    </a:ext>
                  </a:extLst>
                </a:gridCol>
                <a:gridCol w="1665442">
                  <a:extLst>
                    <a:ext uri="{9D8B030D-6E8A-4147-A177-3AD203B41FA5}">
                      <a16:colId xmlns:a16="http://schemas.microsoft.com/office/drawing/2014/main" val="3231459299"/>
                    </a:ext>
                  </a:extLst>
                </a:gridCol>
              </a:tblGrid>
              <a:tr h="294467">
                <a:tc>
                  <a:txBody>
                    <a:bodyPr/>
                    <a:lstStyle/>
                    <a:p>
                      <a:pPr algn="ctr" fontAlgn="base"/>
                      <a:r>
                        <a:rPr lang="en-US" sz="1400">
                          <a:effectLst/>
                        </a:rPr>
                        <a:t>Agency​</a:t>
                      </a:r>
                      <a:endParaRPr lang="en-US" sz="2000">
                        <a:effectLst/>
                      </a:endParaRPr>
                    </a:p>
                  </a:txBody>
                  <a:tcPr anchor="b"/>
                </a:tc>
                <a:tc>
                  <a:txBody>
                    <a:bodyPr/>
                    <a:lstStyle/>
                    <a:p>
                      <a:pPr algn="ctr" fontAlgn="base"/>
                      <a:r>
                        <a:rPr lang="en-US" sz="1400">
                          <a:effectLst/>
                        </a:rPr>
                        <a:t>Program​</a:t>
                      </a:r>
                      <a:endParaRPr lang="en-US" sz="2000">
                        <a:effectLst/>
                      </a:endParaRPr>
                    </a:p>
                  </a:txBody>
                  <a:tcPr anchor="b"/>
                </a:tc>
                <a:tc>
                  <a:txBody>
                    <a:bodyPr/>
                    <a:lstStyle/>
                    <a:p>
                      <a:pPr algn="ctr" fontAlgn="base"/>
                      <a:r>
                        <a:rPr lang="en-US" sz="1400">
                          <a:effectLst/>
                        </a:rPr>
                        <a:t>Description​</a:t>
                      </a:r>
                      <a:endParaRPr lang="en-US" sz="2000">
                        <a:effectLst/>
                      </a:endParaRPr>
                    </a:p>
                  </a:txBody>
                  <a:tcPr anchor="b"/>
                </a:tc>
                <a:tc>
                  <a:txBody>
                    <a:bodyPr/>
                    <a:lstStyle/>
                    <a:p>
                      <a:pPr algn="ctr" fontAlgn="base"/>
                      <a:r>
                        <a:rPr lang="en-US" sz="1400" dirty="0">
                          <a:effectLst/>
                        </a:rPr>
                        <a:t>Contact​</a:t>
                      </a:r>
                      <a:endParaRPr lang="en-US" sz="2000" dirty="0">
                        <a:effectLst/>
                      </a:endParaRPr>
                    </a:p>
                  </a:txBody>
                  <a:tcPr anchor="b"/>
                </a:tc>
                <a:extLst>
                  <a:ext uri="{0D108BD9-81ED-4DB2-BD59-A6C34878D82A}">
                    <a16:rowId xmlns:a16="http://schemas.microsoft.com/office/drawing/2014/main" val="4070055694"/>
                  </a:ext>
                </a:extLst>
              </a:tr>
              <a:tr h="458059">
                <a:tc>
                  <a:txBody>
                    <a:bodyPr/>
                    <a:lstStyle/>
                    <a:p>
                      <a:pPr fontAlgn="base"/>
                      <a:r>
                        <a:rPr lang="en-US" sz="1200">
                          <a:effectLst/>
                        </a:rPr>
                        <a:t>NEW! U.S. Department of Veterans Affairs (VA)​</a:t>
                      </a:r>
                      <a:endParaRPr lang="en-US" sz="2000">
                        <a:effectLst/>
                      </a:endParaRPr>
                    </a:p>
                  </a:txBody>
                  <a:tcPr/>
                </a:tc>
                <a:tc>
                  <a:txBody>
                    <a:bodyPr/>
                    <a:lstStyle/>
                    <a:p>
                      <a:pPr fontAlgn="base"/>
                      <a:r>
                        <a:rPr lang="en-US" sz="1200">
                          <a:effectLst/>
                        </a:rPr>
                        <a:t>Service-Disabled Veteran Owned Small Business​</a:t>
                      </a:r>
                      <a:endParaRPr lang="en-US" sz="2000">
                        <a:effectLst/>
                      </a:endParaRPr>
                    </a:p>
                  </a:txBody>
                  <a:tcPr/>
                </a:tc>
                <a:tc>
                  <a:txBody>
                    <a:bodyPr/>
                    <a:lstStyle/>
                    <a:p>
                      <a:pPr fontAlgn="base"/>
                      <a:r>
                        <a:rPr lang="en-US" sz="1200">
                          <a:effectLst/>
                        </a:rPr>
                        <a:t>Service-Disabled Veteran Owned Small Business​</a:t>
                      </a:r>
                      <a:endParaRPr lang="en-US" sz="2000">
                        <a:effectLst/>
                      </a:endParaRPr>
                    </a:p>
                  </a:txBody>
                  <a:tcPr/>
                </a:tc>
                <a:tc>
                  <a:txBody>
                    <a:bodyPr/>
                    <a:lstStyle/>
                    <a:p>
                      <a:pPr algn="ctr" fontAlgn="base"/>
                      <a:r>
                        <a:rPr lang="en-US" sz="1200">
                          <a:effectLst/>
                        </a:rPr>
                        <a:t>1-866-584-2344​</a:t>
                      </a:r>
                      <a:br>
                        <a:rPr lang="en-US" sz="1200">
                          <a:effectLst/>
                        </a:rPr>
                      </a:br>
                      <a:r>
                        <a:rPr lang="en-US" sz="1200">
                          <a:effectLst/>
                          <a:hlinkClick r:id="rId2"/>
                        </a:rPr>
                        <a:t>website link</a:t>
                      </a:r>
                      <a:r>
                        <a:rPr lang="en-US" sz="1200">
                          <a:effectLst/>
                        </a:rPr>
                        <a:t>​</a:t>
                      </a:r>
                      <a:endParaRPr lang="en-US" sz="2000">
                        <a:effectLst/>
                      </a:endParaRPr>
                    </a:p>
                  </a:txBody>
                  <a:tcPr/>
                </a:tc>
                <a:extLst>
                  <a:ext uri="{0D108BD9-81ED-4DB2-BD59-A6C34878D82A}">
                    <a16:rowId xmlns:a16="http://schemas.microsoft.com/office/drawing/2014/main" val="1200634110"/>
                  </a:ext>
                </a:extLst>
              </a:tr>
              <a:tr h="541901">
                <a:tc>
                  <a:txBody>
                    <a:bodyPr/>
                    <a:lstStyle/>
                    <a:p>
                      <a:pPr fontAlgn="base"/>
                      <a:r>
                        <a:rPr lang="en-US" sz="1200">
                          <a:effectLst/>
                        </a:rPr>
                        <a:t>Maryland Department of Transportation​</a:t>
                      </a:r>
                      <a:endParaRPr lang="en-US" sz="2000">
                        <a:effectLst/>
                      </a:endParaRPr>
                    </a:p>
                  </a:txBody>
                  <a:tcPr/>
                </a:tc>
                <a:tc>
                  <a:txBody>
                    <a:bodyPr/>
                    <a:lstStyle/>
                    <a:p>
                      <a:pPr fontAlgn="base"/>
                      <a:r>
                        <a:rPr lang="en-US" sz="1200">
                          <a:effectLst/>
                        </a:rPr>
                        <a:t>Minority Business Enterprise​</a:t>
                      </a:r>
                      <a:endParaRPr lang="en-US" sz="2000">
                        <a:effectLst/>
                      </a:endParaRPr>
                    </a:p>
                  </a:txBody>
                  <a:tcPr/>
                </a:tc>
                <a:tc>
                  <a:txBody>
                    <a:bodyPr/>
                    <a:lstStyle/>
                    <a:p>
                      <a:pPr fontAlgn="base"/>
                      <a:r>
                        <a:rPr lang="en-US" sz="1200">
                          <a:effectLst/>
                        </a:rPr>
                        <a:t>MDOT Directory of Certified MBE and/or DBE firms (MDOT-MBE)​</a:t>
                      </a:r>
                      <a:endParaRPr lang="en-US" sz="2000">
                        <a:effectLst/>
                      </a:endParaRPr>
                    </a:p>
                  </a:txBody>
                  <a:tcPr/>
                </a:tc>
                <a:tc>
                  <a:txBody>
                    <a:bodyPr/>
                    <a:lstStyle/>
                    <a:p>
                      <a:pPr algn="ctr" fontAlgn="base"/>
                      <a:r>
                        <a:rPr lang="en-US" sz="1200">
                          <a:effectLst/>
                        </a:rPr>
                        <a:t>1-800-544-6056​</a:t>
                      </a:r>
                      <a:br>
                        <a:rPr lang="en-US" sz="1200">
                          <a:effectLst/>
                        </a:rPr>
                      </a:br>
                      <a:r>
                        <a:rPr lang="en-US" sz="1200">
                          <a:effectLst/>
                          <a:hlinkClick r:id="rId3"/>
                        </a:rPr>
                        <a:t>website link</a:t>
                      </a:r>
                      <a:r>
                        <a:rPr lang="en-US" sz="1200">
                          <a:effectLst/>
                        </a:rPr>
                        <a:t>​</a:t>
                      </a:r>
                      <a:endParaRPr lang="en-US" sz="2000">
                        <a:effectLst/>
                      </a:endParaRPr>
                    </a:p>
                  </a:txBody>
                  <a:tcPr/>
                </a:tc>
                <a:extLst>
                  <a:ext uri="{0D108BD9-81ED-4DB2-BD59-A6C34878D82A}">
                    <a16:rowId xmlns:a16="http://schemas.microsoft.com/office/drawing/2014/main" val="1951613576"/>
                  </a:ext>
                </a:extLst>
              </a:tr>
              <a:tr h="458059">
                <a:tc>
                  <a:txBody>
                    <a:bodyPr/>
                    <a:lstStyle/>
                    <a:p>
                      <a:pPr fontAlgn="base"/>
                      <a:r>
                        <a:rPr lang="en-US" sz="1200">
                          <a:effectLst/>
                        </a:rPr>
                        <a:t>Federal Small Business Administration​</a:t>
                      </a:r>
                      <a:endParaRPr lang="en-US" sz="2000">
                        <a:effectLst/>
                      </a:endParaRPr>
                    </a:p>
                  </a:txBody>
                  <a:tcPr/>
                </a:tc>
                <a:tc>
                  <a:txBody>
                    <a:bodyPr/>
                    <a:lstStyle/>
                    <a:p>
                      <a:pPr fontAlgn="base"/>
                      <a:r>
                        <a:rPr lang="en-US" sz="1200">
                          <a:effectLst/>
                        </a:rPr>
                        <a:t>8(a) Program​</a:t>
                      </a:r>
                      <a:endParaRPr lang="en-US" sz="2000">
                        <a:effectLst/>
                      </a:endParaRPr>
                    </a:p>
                  </a:txBody>
                  <a:tcPr/>
                </a:tc>
                <a:tc>
                  <a:txBody>
                    <a:bodyPr/>
                    <a:lstStyle/>
                    <a:p>
                      <a:pPr fontAlgn="base"/>
                      <a:r>
                        <a:rPr lang="en-US" sz="1200">
                          <a:effectLst/>
                        </a:rPr>
                        <a:t>Directory of Certified 8a firms (SBA)-8a​</a:t>
                      </a:r>
                      <a:endParaRPr lang="en-US" sz="2000">
                        <a:effectLst/>
                      </a:endParaRPr>
                    </a:p>
                  </a:txBody>
                  <a:tcPr/>
                </a:tc>
                <a:tc>
                  <a:txBody>
                    <a:bodyPr/>
                    <a:lstStyle/>
                    <a:p>
                      <a:pPr algn="ctr" fontAlgn="base"/>
                      <a:r>
                        <a:rPr lang="en-US" sz="1200">
                          <a:effectLst/>
                        </a:rPr>
                        <a:t>1-202-272-0345​</a:t>
                      </a:r>
                      <a:br>
                        <a:rPr lang="en-US" sz="1200">
                          <a:effectLst/>
                        </a:rPr>
                      </a:br>
                      <a:r>
                        <a:rPr lang="en-US" sz="1200">
                          <a:effectLst/>
                          <a:hlinkClick r:id="rId4"/>
                        </a:rPr>
                        <a:t>website link</a:t>
                      </a:r>
                      <a:r>
                        <a:rPr lang="en-US" sz="1200">
                          <a:effectLst/>
                        </a:rPr>
                        <a:t>​</a:t>
                      </a:r>
                      <a:endParaRPr lang="en-US" sz="2000">
                        <a:effectLst/>
                      </a:endParaRPr>
                    </a:p>
                  </a:txBody>
                  <a:tcPr/>
                </a:tc>
                <a:extLst>
                  <a:ext uri="{0D108BD9-81ED-4DB2-BD59-A6C34878D82A}">
                    <a16:rowId xmlns:a16="http://schemas.microsoft.com/office/drawing/2014/main" val="216319988"/>
                  </a:ext>
                </a:extLst>
              </a:tr>
              <a:tr h="541901">
                <a:tc>
                  <a:txBody>
                    <a:bodyPr/>
                    <a:lstStyle/>
                    <a:p>
                      <a:pPr fontAlgn="base"/>
                      <a:r>
                        <a:rPr lang="en-US" sz="1200">
                          <a:effectLst/>
                        </a:rPr>
                        <a:t>Women's Business Enterprise National Council​</a:t>
                      </a:r>
                      <a:endParaRPr lang="en-US" sz="2000">
                        <a:effectLst/>
                      </a:endParaRPr>
                    </a:p>
                  </a:txBody>
                  <a:tcPr/>
                </a:tc>
                <a:tc>
                  <a:txBody>
                    <a:bodyPr/>
                    <a:lstStyle/>
                    <a:p>
                      <a:pPr fontAlgn="base"/>
                      <a:r>
                        <a:rPr lang="en-US" sz="1200">
                          <a:effectLst/>
                        </a:rPr>
                        <a:t>Women's Business Enterprise​</a:t>
                      </a:r>
                      <a:endParaRPr lang="en-US" sz="2000">
                        <a:effectLst/>
                      </a:endParaRPr>
                    </a:p>
                  </a:txBody>
                  <a:tcPr/>
                </a:tc>
                <a:tc>
                  <a:txBody>
                    <a:bodyPr/>
                    <a:lstStyle/>
                    <a:p>
                      <a:pPr fontAlgn="base"/>
                      <a:r>
                        <a:rPr lang="en-US" sz="1200">
                          <a:effectLst/>
                        </a:rPr>
                        <a:t>Women's Business Enterprise (WBENC)​</a:t>
                      </a:r>
                      <a:endParaRPr lang="en-US" sz="2000">
                        <a:effectLst/>
                      </a:endParaRPr>
                    </a:p>
                  </a:txBody>
                  <a:tcPr/>
                </a:tc>
                <a:tc>
                  <a:txBody>
                    <a:bodyPr/>
                    <a:lstStyle/>
                    <a:p>
                      <a:pPr algn="ctr" fontAlgn="base"/>
                      <a:r>
                        <a:rPr lang="en-US" sz="1200">
                          <a:effectLst/>
                        </a:rPr>
                        <a:t>1-202-595-2632​</a:t>
                      </a:r>
                      <a:br>
                        <a:rPr lang="en-US" sz="1200">
                          <a:effectLst/>
                        </a:rPr>
                      </a:br>
                      <a:r>
                        <a:rPr lang="en-US" sz="1200">
                          <a:effectLst/>
                          <a:hlinkClick r:id="rId5"/>
                        </a:rPr>
                        <a:t>website link</a:t>
                      </a:r>
                      <a:r>
                        <a:rPr lang="en-US" sz="1200">
                          <a:effectLst/>
                        </a:rPr>
                        <a:t>​</a:t>
                      </a:r>
                      <a:endParaRPr lang="en-US" sz="2000">
                        <a:effectLst/>
                      </a:endParaRPr>
                    </a:p>
                  </a:txBody>
                  <a:tcPr/>
                </a:tc>
                <a:extLst>
                  <a:ext uri="{0D108BD9-81ED-4DB2-BD59-A6C34878D82A}">
                    <a16:rowId xmlns:a16="http://schemas.microsoft.com/office/drawing/2014/main" val="1751210560"/>
                  </a:ext>
                </a:extLst>
              </a:tr>
              <a:tr h="541901">
                <a:tc>
                  <a:txBody>
                    <a:bodyPr/>
                    <a:lstStyle/>
                    <a:p>
                      <a:pPr fontAlgn="base"/>
                      <a:r>
                        <a:rPr lang="en-US" sz="1200">
                          <a:effectLst/>
                        </a:rPr>
                        <a:t>Capital Region Minority Supplier Development Council​</a:t>
                      </a:r>
                      <a:endParaRPr lang="en-US" sz="2000">
                        <a:effectLst/>
                      </a:endParaRPr>
                    </a:p>
                  </a:txBody>
                  <a:tcPr/>
                </a:tc>
                <a:tc>
                  <a:txBody>
                    <a:bodyPr/>
                    <a:lstStyle/>
                    <a:p>
                      <a:pPr fontAlgn="base"/>
                      <a:r>
                        <a:rPr lang="en-US" sz="1200">
                          <a:effectLst/>
                        </a:rPr>
                        <a:t>Minority Business Enterprise​</a:t>
                      </a:r>
                      <a:endParaRPr lang="en-US" sz="2000">
                        <a:effectLst/>
                      </a:endParaRPr>
                    </a:p>
                  </a:txBody>
                  <a:tcPr/>
                </a:tc>
                <a:tc>
                  <a:txBody>
                    <a:bodyPr/>
                    <a:lstStyle/>
                    <a:p>
                      <a:pPr fontAlgn="base"/>
                      <a:r>
                        <a:rPr lang="en-US" sz="1200">
                          <a:effectLst/>
                        </a:rPr>
                        <a:t>Minority Business Enterprise (MSDC)​</a:t>
                      </a:r>
                      <a:endParaRPr lang="en-US" sz="2000">
                        <a:effectLst/>
                      </a:endParaRPr>
                    </a:p>
                  </a:txBody>
                  <a:tcPr/>
                </a:tc>
                <a:tc>
                  <a:txBody>
                    <a:bodyPr/>
                    <a:lstStyle/>
                    <a:p>
                      <a:pPr algn="ctr" fontAlgn="base"/>
                      <a:r>
                        <a:rPr lang="en-US" sz="1200">
                          <a:effectLst/>
                        </a:rPr>
                        <a:t>1-301-593-5860​</a:t>
                      </a:r>
                      <a:br>
                        <a:rPr lang="en-US" sz="1200">
                          <a:effectLst/>
                        </a:rPr>
                      </a:br>
                      <a:r>
                        <a:rPr lang="en-US" sz="1200">
                          <a:effectLst/>
                          <a:hlinkClick r:id="rId6"/>
                        </a:rPr>
                        <a:t>website link</a:t>
                      </a:r>
                      <a:r>
                        <a:rPr lang="en-US" sz="1200">
                          <a:effectLst/>
                        </a:rPr>
                        <a:t>​</a:t>
                      </a:r>
                      <a:endParaRPr lang="en-US" sz="2000">
                        <a:effectLst/>
                      </a:endParaRPr>
                    </a:p>
                  </a:txBody>
                  <a:tcPr/>
                </a:tc>
                <a:extLst>
                  <a:ext uri="{0D108BD9-81ED-4DB2-BD59-A6C34878D82A}">
                    <a16:rowId xmlns:a16="http://schemas.microsoft.com/office/drawing/2014/main" val="109992640"/>
                  </a:ext>
                </a:extLst>
              </a:tr>
              <a:tr h="644146">
                <a:tc>
                  <a:txBody>
                    <a:bodyPr/>
                    <a:lstStyle/>
                    <a:p>
                      <a:pPr fontAlgn="base"/>
                      <a:r>
                        <a:rPr lang="en-US" sz="1200">
                          <a:effectLst/>
                        </a:rPr>
                        <a:t>City of Baltimore​</a:t>
                      </a:r>
                      <a:endParaRPr lang="en-US" sz="2000">
                        <a:effectLst/>
                      </a:endParaRPr>
                    </a:p>
                  </a:txBody>
                  <a:tcPr/>
                </a:tc>
                <a:tc>
                  <a:txBody>
                    <a:bodyPr/>
                    <a:lstStyle/>
                    <a:p>
                      <a:pPr fontAlgn="base"/>
                      <a:r>
                        <a:rPr lang="en-US" sz="1200">
                          <a:effectLst/>
                        </a:rPr>
                        <a:t>Minority and Women's Business Opportunity Office​</a:t>
                      </a:r>
                      <a:endParaRPr lang="en-US" sz="2000">
                        <a:effectLst/>
                      </a:endParaRPr>
                    </a:p>
                  </a:txBody>
                  <a:tcPr/>
                </a:tc>
                <a:tc>
                  <a:txBody>
                    <a:bodyPr/>
                    <a:lstStyle/>
                    <a:p>
                      <a:pPr fontAlgn="base"/>
                      <a:r>
                        <a:rPr lang="en-US" sz="1200">
                          <a:effectLst/>
                        </a:rPr>
                        <a:t>Minority and Women's Business Opportunity Office (MWBOO)​</a:t>
                      </a:r>
                      <a:endParaRPr lang="en-US" sz="2000">
                        <a:effectLst/>
                      </a:endParaRPr>
                    </a:p>
                  </a:txBody>
                  <a:tcPr/>
                </a:tc>
                <a:tc>
                  <a:txBody>
                    <a:bodyPr/>
                    <a:lstStyle/>
                    <a:p>
                      <a:pPr algn="ctr" fontAlgn="base"/>
                      <a:r>
                        <a:rPr lang="en-US" sz="1200" dirty="0">
                          <a:effectLst/>
                        </a:rPr>
                        <a:t>1-410-396-4355​</a:t>
                      </a:r>
                      <a:br>
                        <a:rPr lang="en-US" sz="1200" dirty="0">
                          <a:effectLst/>
                        </a:rPr>
                      </a:br>
                      <a:r>
                        <a:rPr lang="en-US" sz="1200" dirty="0">
                          <a:effectLst/>
                          <a:hlinkClick r:id="rId7"/>
                        </a:rPr>
                        <a:t>website link</a:t>
                      </a:r>
                      <a:r>
                        <a:rPr lang="en-US" sz="1200" dirty="0">
                          <a:effectLst/>
                        </a:rPr>
                        <a:t>​</a:t>
                      </a:r>
                      <a:endParaRPr lang="en-US" sz="2000" dirty="0">
                        <a:effectLst/>
                      </a:endParaRPr>
                    </a:p>
                  </a:txBody>
                  <a:tcPr/>
                </a:tc>
                <a:extLst>
                  <a:ext uri="{0D108BD9-81ED-4DB2-BD59-A6C34878D82A}">
                    <a16:rowId xmlns:a16="http://schemas.microsoft.com/office/drawing/2014/main" val="3567262918"/>
                  </a:ext>
                </a:extLst>
              </a:tr>
            </a:tbl>
          </a:graphicData>
        </a:graphic>
      </p:graphicFrame>
      <p:sp>
        <p:nvSpPr>
          <p:cNvPr id="6" name="Text Box 6">
            <a:extLst>
              <a:ext uri="{FF2B5EF4-FFF2-40B4-BE49-F238E27FC236}">
                <a16:creationId xmlns:a16="http://schemas.microsoft.com/office/drawing/2014/main" id="{24B88B4A-980E-4339-97EA-5E811DEC5EC8}"/>
              </a:ext>
            </a:extLst>
          </p:cNvPr>
          <p:cNvSpPr txBox="1">
            <a:spLocks noChangeArrowheads="1"/>
          </p:cNvSpPr>
          <p:nvPr/>
        </p:nvSpPr>
        <p:spPr bwMode="auto">
          <a:xfrm>
            <a:off x="823660" y="1934218"/>
            <a:ext cx="91440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spAutoFit/>
          </a:bodyPr>
          <a:lstStyle>
            <a:lvl1pPr>
              <a:lnSpc>
                <a:spcPct val="90000"/>
              </a:lnSpc>
              <a:spcBef>
                <a:spcPts val="1000"/>
              </a:spcBef>
              <a:buFont typeface="Arial" panose="020B0604020202020204" pitchFamily="34" charset="0"/>
              <a:buChar char="•"/>
              <a:defRPr sz="2800">
                <a:solidFill>
                  <a:schemeClr val="tx1"/>
                </a:solidFill>
                <a:latin typeface="Arial Narrow" panose="020B0606020202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Narrow" panose="020B0606020202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Narrow" panose="020B0606020202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Narrow" panose="020B0606020202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Narrow" panose="020B0606020202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Narrow" panose="020B0606020202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Narrow" panose="020B0606020202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Narrow" panose="020B0606020202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Narrow" panose="020B0606020202030204" pitchFamily="34" charset="0"/>
              </a:defRPr>
            </a:lvl9pPr>
          </a:lstStyle>
          <a:p>
            <a:pPr algn="ctr" eaLnBrk="1" hangingPunct="1">
              <a:lnSpc>
                <a:spcPct val="100000"/>
              </a:lnSpc>
              <a:spcBef>
                <a:spcPct val="50000"/>
              </a:spcBef>
              <a:buFontTx/>
              <a:buNone/>
            </a:pPr>
            <a:r>
              <a:rPr lang="en-US" altLang="en-US" sz="3200" b="1" dirty="0">
                <a:solidFill>
                  <a:srgbClr val="006FAF"/>
                </a:solidFill>
                <a:latin typeface="Arial Narrow"/>
              </a:rPr>
              <a:t>MFD Certifications Accepted by Montgomery County</a:t>
            </a:r>
          </a:p>
        </p:txBody>
      </p:sp>
    </p:spTree>
    <p:extLst>
      <p:ext uri="{BB962C8B-B14F-4D97-AF65-F5344CB8AC3E}">
        <p14:creationId xmlns:p14="http://schemas.microsoft.com/office/powerpoint/2010/main" val="16939393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BB8976-85BD-49C1-9BF5-73EA4A2C544C}"/>
              </a:ext>
            </a:extLst>
          </p:cNvPr>
          <p:cNvSpPr>
            <a:spLocks noGrp="1"/>
          </p:cNvSpPr>
          <p:nvPr>
            <p:ph type="title"/>
          </p:nvPr>
        </p:nvSpPr>
        <p:spPr/>
        <p:txBody>
          <a:bodyPr/>
          <a:lstStyle/>
          <a:p>
            <a:r>
              <a:rPr lang="en-US" b="1"/>
              <a:t>Minority, Female, Disabled-Owned Business Program (MFD)</a:t>
            </a:r>
            <a:endParaRPr lang="en-US"/>
          </a:p>
        </p:txBody>
      </p:sp>
      <p:sp>
        <p:nvSpPr>
          <p:cNvPr id="6" name="Rectangle 5">
            <a:extLst>
              <a:ext uri="{FF2B5EF4-FFF2-40B4-BE49-F238E27FC236}">
                <a16:creationId xmlns:a16="http://schemas.microsoft.com/office/drawing/2014/main" id="{547CFD75-F839-4819-8BF8-D6817122F0E4}"/>
              </a:ext>
            </a:extLst>
          </p:cNvPr>
          <p:cNvSpPr/>
          <p:nvPr/>
        </p:nvSpPr>
        <p:spPr>
          <a:xfrm>
            <a:off x="3788419" y="2052937"/>
            <a:ext cx="3312702" cy="584775"/>
          </a:xfrm>
          <a:prstGeom prst="rect">
            <a:avLst/>
          </a:prstGeom>
        </p:spPr>
        <p:txBody>
          <a:bodyPr wrap="none">
            <a:spAutoFit/>
          </a:bodyPr>
          <a:lstStyle/>
          <a:p>
            <a:pPr>
              <a:spcBef>
                <a:spcPct val="50000"/>
              </a:spcBef>
            </a:pPr>
            <a:r>
              <a:rPr lang="en-US" altLang="en-US" sz="3200" b="1" dirty="0">
                <a:latin typeface="Arial Narrow" panose="020B0606020202030204" pitchFamily="34" charset="0"/>
              </a:rPr>
              <a:t>MFD Annual Report</a:t>
            </a:r>
          </a:p>
        </p:txBody>
      </p:sp>
      <p:graphicFrame>
        <p:nvGraphicFramePr>
          <p:cNvPr id="7" name="Group 218">
            <a:extLst>
              <a:ext uri="{FF2B5EF4-FFF2-40B4-BE49-F238E27FC236}">
                <a16:creationId xmlns:a16="http://schemas.microsoft.com/office/drawing/2014/main" id="{2CC6C0D4-4278-4E74-8D7A-59E6EDE258CE}"/>
              </a:ext>
            </a:extLst>
          </p:cNvPr>
          <p:cNvGraphicFramePr>
            <a:graphicFrameLocks noGrp="1"/>
          </p:cNvGraphicFramePr>
          <p:nvPr>
            <p:extLst>
              <p:ext uri="{D42A27DB-BD31-4B8C-83A1-F6EECF244321}">
                <p14:modId xmlns:p14="http://schemas.microsoft.com/office/powerpoint/2010/main" val="356777926"/>
              </p:ext>
            </p:extLst>
          </p:nvPr>
        </p:nvGraphicFramePr>
        <p:xfrm>
          <a:off x="1821280" y="3398883"/>
          <a:ext cx="7403289" cy="2379807"/>
        </p:xfrm>
        <a:graphic>
          <a:graphicData uri="http://schemas.openxmlformats.org/drawingml/2006/table">
            <a:tbl>
              <a:tblPr/>
              <a:tblGrid>
                <a:gridCol w="1528940">
                  <a:extLst>
                    <a:ext uri="{9D8B030D-6E8A-4147-A177-3AD203B41FA5}">
                      <a16:colId xmlns:a16="http://schemas.microsoft.com/office/drawing/2014/main" val="2084453205"/>
                    </a:ext>
                  </a:extLst>
                </a:gridCol>
                <a:gridCol w="1850822">
                  <a:extLst>
                    <a:ext uri="{9D8B030D-6E8A-4147-A177-3AD203B41FA5}">
                      <a16:colId xmlns:a16="http://schemas.microsoft.com/office/drawing/2014/main" val="1407988028"/>
                    </a:ext>
                  </a:extLst>
                </a:gridCol>
                <a:gridCol w="1931293">
                  <a:extLst>
                    <a:ext uri="{9D8B030D-6E8A-4147-A177-3AD203B41FA5}">
                      <a16:colId xmlns:a16="http://schemas.microsoft.com/office/drawing/2014/main" val="1706620427"/>
                    </a:ext>
                  </a:extLst>
                </a:gridCol>
                <a:gridCol w="2092234">
                  <a:extLst>
                    <a:ext uri="{9D8B030D-6E8A-4147-A177-3AD203B41FA5}">
                      <a16:colId xmlns:a16="http://schemas.microsoft.com/office/drawing/2014/main" val="4259325483"/>
                    </a:ext>
                  </a:extLst>
                </a:gridCol>
              </a:tblGrid>
              <a:tr h="920323">
                <a:tc>
                  <a:txBody>
                    <a:bodyPr/>
                    <a:lstStyle>
                      <a:lvl1pPr>
                        <a:lnSpc>
                          <a:spcPct val="90000"/>
                        </a:lnSpc>
                        <a:spcBef>
                          <a:spcPts val="1000"/>
                        </a:spcBef>
                        <a:buFont typeface="Arial" panose="020B0604020202020204" pitchFamily="34" charset="0"/>
                        <a:defRPr sz="2400">
                          <a:solidFill>
                            <a:schemeClr val="tx1"/>
                          </a:solidFill>
                          <a:latin typeface="Arial Narrow" panose="020B0606020202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Narrow" panose="020B060602020203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Narrow" panose="020B0606020202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Narrow" panose="020B0606020202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Narrow" panose="020B0606020202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rial Narrow" panose="020B0606020202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rial Narrow" panose="020B0606020202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rial Narrow" panose="020B0606020202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rial Narrow" panose="020B0606020202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a:ln>
                            <a:noFill/>
                          </a:ln>
                          <a:solidFill>
                            <a:schemeClr val="tx1"/>
                          </a:solidFill>
                          <a:effectLst/>
                          <a:latin typeface="Arial Narrow" panose="020B0606020202030204" pitchFamily="34" charset="0"/>
                          <a:ea typeface="Times New Roman" panose="02020603050405020304" pitchFamily="18" charset="0"/>
                          <a:cs typeface="Arial" panose="020B0604020202020204" pitchFamily="34" charset="0"/>
                        </a:rPr>
                        <a:t>Fiscal</a:t>
                      </a:r>
                      <a:endParaRPr kumimoji="0" lang="en-US" altLang="en-US" sz="1800" b="0" i="0" u="none" strike="noStrike" cap="none" normalizeH="0" baseline="0">
                        <a:ln>
                          <a:noFill/>
                        </a:ln>
                        <a:solidFill>
                          <a:schemeClr val="tx1"/>
                        </a:solidFill>
                        <a:effectLst/>
                        <a:latin typeface="Arial Narrow" panose="020B0606020202030204" pitchFamily="34" charset="0"/>
                        <a:ea typeface="Times New Roman" panose="02020603050405020304" pitchFamily="18"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chemeClr val="tx1"/>
                          </a:solidFill>
                          <a:effectLst/>
                          <a:latin typeface="Arial Narrow" panose="020B0606020202030204" pitchFamily="34" charset="0"/>
                          <a:ea typeface="Times New Roman" panose="02020603050405020304" pitchFamily="18" charset="0"/>
                          <a:cs typeface="Arial" panose="020B0604020202020204" pitchFamily="34" charset="0"/>
                        </a:rPr>
                        <a:t>Year</a:t>
                      </a:r>
                      <a:endParaRPr kumimoji="0" lang="en-US" altLang="en-US" sz="1800" b="0" i="0" u="none" strike="noStrike" cap="none" normalizeH="0" baseline="0">
                        <a:ln>
                          <a:noFill/>
                        </a:ln>
                        <a:solidFill>
                          <a:schemeClr val="tx1"/>
                        </a:solidFill>
                        <a:effectLst/>
                        <a:latin typeface="Arial Narrow" panose="020B0606020202030204" pitchFamily="34" charset="0"/>
                        <a:ea typeface="Times New Roman" panose="02020603050405020304" pitchFamily="18" charset="0"/>
                        <a:cs typeface="Arial" panose="020B0604020202020204" pitchFamily="34" charset="0"/>
                      </a:endParaRPr>
                    </a:p>
                  </a:txBody>
                  <a:tcPr marT="45693" marB="45693" anchor="ct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E6E6"/>
                    </a:solidFill>
                  </a:tcPr>
                </a:tc>
                <a:tc>
                  <a:txBody>
                    <a:bodyPr/>
                    <a:lstStyle>
                      <a:lvl1pPr>
                        <a:lnSpc>
                          <a:spcPct val="90000"/>
                        </a:lnSpc>
                        <a:spcBef>
                          <a:spcPts val="1000"/>
                        </a:spcBef>
                        <a:buFont typeface="Arial" panose="020B0604020202020204" pitchFamily="34" charset="0"/>
                        <a:defRPr sz="2400">
                          <a:solidFill>
                            <a:schemeClr val="tx1"/>
                          </a:solidFill>
                          <a:latin typeface="Arial Narrow" panose="020B0606020202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Narrow" panose="020B060602020203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Narrow" panose="020B0606020202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Narrow" panose="020B0606020202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Narrow" panose="020B0606020202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rial Narrow" panose="020B0606020202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rial Narrow" panose="020B0606020202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rial Narrow" panose="020B0606020202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rial Narrow" panose="020B0606020202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dirty="0">
                          <a:ln>
                            <a:noFill/>
                          </a:ln>
                          <a:solidFill>
                            <a:schemeClr val="tx1"/>
                          </a:solidFill>
                          <a:effectLst/>
                          <a:latin typeface="Arial Narrow" panose="020B0606020202030204" pitchFamily="34" charset="0"/>
                          <a:ea typeface="SimSun" panose="02010600030101010101" pitchFamily="2" charset="-122"/>
                          <a:cs typeface="Times New Roman" panose="02020603050405020304" pitchFamily="18" charset="0"/>
                        </a:rPr>
                        <a:t>Total $Subject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dirty="0">
                          <a:ln>
                            <a:noFill/>
                          </a:ln>
                          <a:solidFill>
                            <a:schemeClr val="tx1"/>
                          </a:solidFill>
                          <a:effectLst/>
                          <a:latin typeface="Arial Narrow" panose="020B0606020202030204" pitchFamily="34" charset="0"/>
                          <a:ea typeface="SimSun" panose="02010600030101010101" pitchFamily="2" charset="-122"/>
                          <a:cs typeface="Times New Roman" panose="02020603050405020304" pitchFamily="18" charset="0"/>
                        </a:rPr>
                        <a:t>to MFD</a:t>
                      </a:r>
                      <a:endParaRPr kumimoji="0" lang="en-US" altLang="en-US" sz="1800" b="0" i="0" u="none" strike="noStrike" cap="none" normalizeH="0" baseline="0" dirty="0">
                        <a:ln>
                          <a:noFill/>
                        </a:ln>
                        <a:solidFill>
                          <a:schemeClr val="tx1"/>
                        </a:solidFill>
                        <a:effectLst/>
                        <a:latin typeface="Arial Narrow" panose="020B0606020202030204" pitchFamily="34" charset="0"/>
                        <a:ea typeface="SimSun" panose="02010600030101010101" pitchFamily="2" charset="-122"/>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E6E6"/>
                    </a:solidFill>
                  </a:tcPr>
                </a:tc>
                <a:tc>
                  <a:txBody>
                    <a:bodyPr/>
                    <a:lstStyle>
                      <a:lvl1pPr>
                        <a:lnSpc>
                          <a:spcPct val="90000"/>
                        </a:lnSpc>
                        <a:spcBef>
                          <a:spcPts val="1000"/>
                        </a:spcBef>
                        <a:buFont typeface="Arial" panose="020B0604020202020204" pitchFamily="34" charset="0"/>
                        <a:defRPr sz="2400">
                          <a:solidFill>
                            <a:schemeClr val="tx1"/>
                          </a:solidFill>
                          <a:latin typeface="Arial Narrow" panose="020B0606020202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Narrow" panose="020B060602020203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Narrow" panose="020B0606020202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Narrow" panose="020B0606020202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Narrow" panose="020B0606020202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rial Narrow" panose="020B0606020202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rial Narrow" panose="020B0606020202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rial Narrow" panose="020B0606020202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rial Narrow" panose="020B0606020202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a:ln>
                            <a:noFill/>
                          </a:ln>
                          <a:solidFill>
                            <a:schemeClr val="tx1"/>
                          </a:solidFill>
                          <a:effectLst/>
                          <a:latin typeface="Arial Narrow" panose="020B0606020202030204" pitchFamily="34" charset="0"/>
                          <a:ea typeface="SimSun" panose="02010600030101010101" pitchFamily="2" charset="-122"/>
                          <a:cs typeface="Times New Roman" panose="02020603050405020304" pitchFamily="18" charset="0"/>
                        </a:rPr>
                        <a:t>Total $ Encumbered to MFD</a:t>
                      </a:r>
                      <a:endParaRPr kumimoji="0" lang="en-US" altLang="en-US" sz="1800" b="0" i="0" u="none" strike="noStrike" cap="none" normalizeH="0" baseline="0">
                        <a:ln>
                          <a:noFill/>
                        </a:ln>
                        <a:solidFill>
                          <a:schemeClr val="tx1"/>
                        </a:solidFill>
                        <a:effectLst/>
                        <a:latin typeface="Arial Narrow" panose="020B0606020202030204" pitchFamily="34" charset="0"/>
                        <a:ea typeface="SimSun" panose="02010600030101010101" pitchFamily="2" charset="-122"/>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E6E6"/>
                    </a:solidFill>
                  </a:tcPr>
                </a:tc>
                <a:tc>
                  <a:txBody>
                    <a:bodyPr/>
                    <a:lstStyle>
                      <a:lvl1pPr>
                        <a:lnSpc>
                          <a:spcPct val="90000"/>
                        </a:lnSpc>
                        <a:spcBef>
                          <a:spcPts val="1000"/>
                        </a:spcBef>
                        <a:buFont typeface="Arial" panose="020B0604020202020204" pitchFamily="34" charset="0"/>
                        <a:defRPr sz="2400">
                          <a:solidFill>
                            <a:schemeClr val="tx1"/>
                          </a:solidFill>
                          <a:latin typeface="Arial Narrow" panose="020B0606020202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Arial Narrow" panose="020B0606020202030204" pitchFamily="34" charset="0"/>
                        </a:defRPr>
                      </a:lvl2pPr>
                      <a:lvl3pPr marL="1143000" indent="-228600">
                        <a:lnSpc>
                          <a:spcPct val="90000"/>
                        </a:lnSpc>
                        <a:spcBef>
                          <a:spcPts val="500"/>
                        </a:spcBef>
                        <a:buFont typeface="Arial" panose="020B0604020202020204" pitchFamily="34" charset="0"/>
                        <a:defRPr>
                          <a:solidFill>
                            <a:schemeClr val="tx1"/>
                          </a:solidFill>
                          <a:latin typeface="Arial Narrow" panose="020B0606020202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rial Narrow" panose="020B0606020202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rial Narrow" panose="020B0606020202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rial Narrow" panose="020B0606020202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rial Narrow" panose="020B0606020202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rial Narrow" panose="020B0606020202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rial Narrow" panose="020B0606020202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dirty="0">
                          <a:ln>
                            <a:noFill/>
                          </a:ln>
                          <a:solidFill>
                            <a:schemeClr val="tx1"/>
                          </a:solidFill>
                          <a:effectLst/>
                          <a:latin typeface="Arial Narrow" panose="020B0606020202030204" pitchFamily="34" charset="0"/>
                          <a:ea typeface="SimSun" panose="02010600030101010101" pitchFamily="2" charset="-122"/>
                          <a:cs typeface="Times New Roman" panose="02020603050405020304" pitchFamily="18" charset="0"/>
                        </a:rPr>
                        <a:t>% of Total $ Encumbered to MFD</a:t>
                      </a:r>
                      <a:endParaRPr kumimoji="0" lang="en-US" altLang="en-US" sz="1800" b="0" i="0" u="none" strike="noStrike" cap="none" normalizeH="0" baseline="0" dirty="0">
                        <a:ln>
                          <a:noFill/>
                        </a:ln>
                        <a:solidFill>
                          <a:schemeClr val="tx1"/>
                        </a:solidFill>
                        <a:effectLst/>
                        <a:latin typeface="Arial Narrow" panose="020B0606020202030204" pitchFamily="34" charset="0"/>
                        <a:ea typeface="SimSun" panose="02010600030101010101" pitchFamily="2" charset="-122"/>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E6E6"/>
                    </a:solidFill>
                  </a:tcPr>
                </a:tc>
                <a:extLst>
                  <a:ext uri="{0D108BD9-81ED-4DB2-BD59-A6C34878D82A}">
                    <a16:rowId xmlns:a16="http://schemas.microsoft.com/office/drawing/2014/main" val="2077122106"/>
                  </a:ext>
                </a:extLst>
              </a:tr>
              <a:tr h="361613">
                <a:tc>
                  <a:txBody>
                    <a:body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en-US" altLang="en-US" sz="1800" b="1" i="0" u="none" strike="noStrike" cap="none" normalizeH="0" baseline="0" dirty="0">
                          <a:ln>
                            <a:noFill/>
                          </a:ln>
                          <a:solidFill>
                            <a:schemeClr val="tx1"/>
                          </a:solidFill>
                          <a:effectLst/>
                          <a:latin typeface="Arial Narrow" panose="020B0606020202030204" pitchFamily="34" charset="0"/>
                          <a:ea typeface="SimSun" panose="02010600030101010101" pitchFamily="2" charset="-122"/>
                          <a:cs typeface="Times New Roman" panose="02020603050405020304" pitchFamily="18" charset="0"/>
                        </a:rPr>
                        <a:t>FY 22</a:t>
                      </a:r>
                    </a:p>
                  </a:txBody>
                  <a:tcPr marL="68580" marR="68580" marT="0" marB="0" anchor="ct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en-US" sz="1800" b="0" i="0" u="none" strike="noStrike" kern="1200" cap="none" normalizeH="0" baseline="0" dirty="0">
                          <a:ln>
                            <a:noFill/>
                          </a:ln>
                          <a:solidFill>
                            <a:schemeClr val="tx1"/>
                          </a:solidFill>
                          <a:effectLst/>
                          <a:latin typeface="Arial Narrow" panose="020B0606020202030204" pitchFamily="34" charset="0"/>
                          <a:ea typeface="SimSun" panose="02010600030101010101" pitchFamily="2" charset="-122"/>
                          <a:cs typeface="Times New Roman" panose="02020603050405020304" pitchFamily="18" charset="0"/>
                        </a:rPr>
                        <a:t>$816,175,595</a:t>
                      </a:r>
                      <a:endParaRPr kumimoji="0" lang="en-US" altLang="en-US" sz="1800" b="0" i="0" u="none" strike="noStrike" kern="1200" cap="none" normalizeH="0" baseline="0" dirty="0">
                        <a:ln>
                          <a:noFill/>
                        </a:ln>
                        <a:solidFill>
                          <a:schemeClr val="tx1"/>
                        </a:solidFill>
                        <a:effectLst/>
                        <a:latin typeface="Arial Narrow" panose="020B0606020202030204" pitchFamily="34" charset="0"/>
                        <a:ea typeface="SimSun" panose="02010600030101010101" pitchFamily="2" charset="-122"/>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7000"/>
                        </a:lnSpc>
                        <a:spcBef>
                          <a:spcPct val="0"/>
                        </a:spcBef>
                        <a:spcAft>
                          <a:spcPct val="0"/>
                        </a:spcAft>
                        <a:buClrTx/>
                        <a:buSzTx/>
                        <a:buFontTx/>
                        <a:buNone/>
                        <a:tabLst>
                          <a:tab pos="1130300" algn="l"/>
                        </a:tabLst>
                      </a:pPr>
                      <a:r>
                        <a:rPr kumimoji="0" lang="en-US" sz="1800" b="0" i="0" u="none" strike="noStrike" kern="1200" cap="none" normalizeH="0" baseline="0" dirty="0">
                          <a:ln>
                            <a:noFill/>
                          </a:ln>
                          <a:solidFill>
                            <a:schemeClr val="tx1"/>
                          </a:solidFill>
                          <a:effectLst/>
                          <a:latin typeface="Arial Narrow" panose="020B0606020202030204" pitchFamily="34" charset="0"/>
                          <a:ea typeface="SimSun" panose="02010600030101010101" pitchFamily="2" charset="-122"/>
                          <a:cs typeface="Times New Roman" panose="02020603050405020304" pitchFamily="18" charset="0"/>
                        </a:rPr>
                        <a:t>$212,449,525 </a:t>
                      </a:r>
                      <a:endParaRPr kumimoji="0" lang="en-US" altLang="en-US" sz="1800" b="0" i="0" u="none" strike="noStrike" kern="1200" cap="none" normalizeH="0" baseline="0" dirty="0">
                        <a:ln>
                          <a:noFill/>
                        </a:ln>
                        <a:solidFill>
                          <a:schemeClr val="tx1"/>
                        </a:solidFill>
                        <a:effectLst/>
                        <a:latin typeface="Arial Narrow" panose="020B0606020202030204" pitchFamily="34" charset="0"/>
                        <a:ea typeface="SimSun" panose="02010600030101010101" pitchFamily="2" charset="-122"/>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en-US" sz="1800" b="0" i="0" u="none" strike="noStrike" kern="1200" cap="none" normalizeH="0" baseline="0" dirty="0">
                          <a:ln>
                            <a:noFill/>
                          </a:ln>
                          <a:solidFill>
                            <a:schemeClr val="tx1"/>
                          </a:solidFill>
                          <a:effectLst/>
                          <a:latin typeface="Arial Narrow" panose="020B0606020202030204" pitchFamily="34" charset="0"/>
                          <a:ea typeface="SimSun" panose="02010600030101010101" pitchFamily="2" charset="-122"/>
                          <a:cs typeface="Times New Roman" panose="02020603050405020304" pitchFamily="18" charset="0"/>
                        </a:rPr>
                        <a:t>26.03% </a:t>
                      </a:r>
                      <a:endParaRPr kumimoji="0" lang="en-US" altLang="en-US" sz="1800" b="0" i="0" u="none" strike="noStrike" kern="1200" cap="none" normalizeH="0" baseline="0" dirty="0">
                        <a:ln>
                          <a:noFill/>
                        </a:ln>
                        <a:solidFill>
                          <a:schemeClr val="tx1"/>
                        </a:solidFill>
                        <a:effectLst/>
                        <a:latin typeface="Arial Narrow" panose="020B0606020202030204" pitchFamily="34" charset="0"/>
                        <a:ea typeface="SimSun" panose="02010600030101010101" pitchFamily="2" charset="-122"/>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04961850"/>
                  </a:ext>
                </a:extLst>
              </a:tr>
              <a:tr h="361613">
                <a:tc>
                  <a:txBody>
                    <a:body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en-US" altLang="en-US" sz="1800" b="1" i="0" u="none" strike="noStrike" cap="none" normalizeH="0" baseline="0" dirty="0">
                          <a:ln>
                            <a:noFill/>
                          </a:ln>
                          <a:solidFill>
                            <a:schemeClr val="tx1"/>
                          </a:solidFill>
                          <a:effectLst/>
                          <a:latin typeface="Arial Narrow" panose="020B0606020202030204" pitchFamily="34" charset="0"/>
                          <a:ea typeface="SimSun" panose="02010600030101010101" pitchFamily="2" charset="-122"/>
                          <a:cs typeface="Times New Roman" panose="02020603050405020304" pitchFamily="18" charset="0"/>
                        </a:rPr>
                        <a:t>FY 21</a:t>
                      </a:r>
                    </a:p>
                  </a:txBody>
                  <a:tcPr marL="68580" marR="68580" marT="0" marB="0" anchor="ct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en-US" sz="1800" b="0" i="0" u="none" strike="noStrike" kern="1200" cap="none" normalizeH="0" baseline="0" dirty="0">
                          <a:ln>
                            <a:noFill/>
                          </a:ln>
                          <a:solidFill>
                            <a:schemeClr val="tx1"/>
                          </a:solidFill>
                          <a:effectLst/>
                          <a:latin typeface="Arial Narrow" panose="020B0606020202030204" pitchFamily="34" charset="0"/>
                          <a:ea typeface="SimSun" panose="02010600030101010101" pitchFamily="2" charset="-122"/>
                          <a:cs typeface="Times New Roman" panose="02020603050405020304" pitchFamily="18" charset="0"/>
                        </a:rPr>
                        <a:t>$746,510,083</a:t>
                      </a:r>
                      <a:endParaRPr kumimoji="0" lang="en-US" altLang="en-US" sz="1800" b="0" i="0" u="none" strike="noStrike" kern="1200" cap="none" normalizeH="0" baseline="0" dirty="0">
                        <a:ln>
                          <a:noFill/>
                        </a:ln>
                        <a:solidFill>
                          <a:schemeClr val="tx1"/>
                        </a:solidFill>
                        <a:effectLst/>
                        <a:latin typeface="Arial Narrow" panose="020B0606020202030204" pitchFamily="34" charset="0"/>
                        <a:ea typeface="SimSun" panose="02010600030101010101" pitchFamily="2" charset="-122"/>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7000"/>
                        </a:lnSpc>
                        <a:spcBef>
                          <a:spcPct val="0"/>
                        </a:spcBef>
                        <a:spcAft>
                          <a:spcPct val="0"/>
                        </a:spcAft>
                        <a:buClrTx/>
                        <a:buSzTx/>
                        <a:buFontTx/>
                        <a:buNone/>
                        <a:tabLst>
                          <a:tab pos="1130300" algn="l"/>
                        </a:tabLst>
                      </a:pPr>
                      <a:r>
                        <a:rPr kumimoji="0" lang="en-US" sz="1800" b="0" i="0" u="none" strike="noStrike" kern="1200" cap="none" normalizeH="0" baseline="0" dirty="0">
                          <a:ln>
                            <a:noFill/>
                          </a:ln>
                          <a:solidFill>
                            <a:schemeClr val="tx1"/>
                          </a:solidFill>
                          <a:effectLst/>
                          <a:latin typeface="Arial Narrow" panose="020B0606020202030204" pitchFamily="34" charset="0"/>
                          <a:ea typeface="SimSun" panose="02010600030101010101" pitchFamily="2" charset="-122"/>
                          <a:cs typeface="Times New Roman" panose="02020603050405020304" pitchFamily="18" charset="0"/>
                        </a:rPr>
                        <a:t>$200,457,253</a:t>
                      </a:r>
                      <a:endParaRPr kumimoji="0" lang="en-US" altLang="en-US" sz="1800" b="0" i="0" u="none" strike="noStrike" kern="1200" cap="none" normalizeH="0" baseline="0" dirty="0">
                        <a:ln>
                          <a:noFill/>
                        </a:ln>
                        <a:solidFill>
                          <a:schemeClr val="tx1"/>
                        </a:solidFill>
                        <a:effectLst/>
                        <a:latin typeface="Arial Narrow" panose="020B0606020202030204" pitchFamily="34" charset="0"/>
                        <a:ea typeface="SimSun" panose="02010600030101010101" pitchFamily="2" charset="-122"/>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Narrow" panose="020B0606020202030204" pitchFamily="34" charset="0"/>
                          <a:ea typeface="SimSun" panose="02010600030101010101" pitchFamily="2" charset="-122"/>
                          <a:cs typeface="Times New Roman" panose="02020603050405020304" pitchFamily="18" charset="0"/>
                        </a:rPr>
                        <a:t>26.86%</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296811076"/>
                  </a:ext>
                </a:extLst>
              </a:tr>
              <a:tr h="368129">
                <a:tc>
                  <a:txBody>
                    <a:body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en-US" altLang="en-US" sz="1800" b="1" i="0" u="none" strike="noStrike" cap="none" normalizeH="0" baseline="0" dirty="0">
                          <a:ln>
                            <a:noFill/>
                          </a:ln>
                          <a:solidFill>
                            <a:schemeClr val="tx1"/>
                          </a:solidFill>
                          <a:effectLst/>
                          <a:latin typeface="Arial Narrow" panose="020B0606020202030204" pitchFamily="34" charset="0"/>
                          <a:ea typeface="SimSun" panose="02010600030101010101" pitchFamily="2" charset="-122"/>
                          <a:cs typeface="Times New Roman" panose="02020603050405020304" pitchFamily="18" charset="0"/>
                        </a:rPr>
                        <a:t>FY 20</a:t>
                      </a:r>
                    </a:p>
                  </a:txBody>
                  <a:tcPr marL="68580" marR="68580" marT="0" marB="0" anchor="ct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en-US" sz="1800" b="0" i="0" u="none" strike="noStrike" kern="1200" cap="none" normalizeH="0" baseline="0" dirty="0">
                          <a:ln>
                            <a:noFill/>
                          </a:ln>
                          <a:solidFill>
                            <a:schemeClr val="tx1"/>
                          </a:solidFill>
                          <a:effectLst/>
                          <a:latin typeface="Arial Narrow" panose="020B0606020202030204" pitchFamily="34" charset="0"/>
                          <a:ea typeface="SimSun" panose="02010600030101010101" pitchFamily="2" charset="-122"/>
                          <a:cs typeface="Times New Roman" panose="02020603050405020304" pitchFamily="18" charset="0"/>
                        </a:rPr>
                        <a:t>$797,850,214</a:t>
                      </a:r>
                      <a:endParaRPr kumimoji="0" lang="en-US" altLang="en-US" sz="1800" b="0" i="0" u="none" strike="noStrike" kern="1200" cap="none" normalizeH="0" baseline="0" dirty="0">
                        <a:ln>
                          <a:noFill/>
                        </a:ln>
                        <a:solidFill>
                          <a:schemeClr val="tx1"/>
                        </a:solidFill>
                        <a:effectLst/>
                        <a:latin typeface="Arial Narrow" panose="020B0606020202030204" pitchFamily="34" charset="0"/>
                        <a:ea typeface="SimSun" panose="02010600030101010101" pitchFamily="2" charset="-122"/>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7000"/>
                        </a:lnSpc>
                        <a:spcBef>
                          <a:spcPct val="0"/>
                        </a:spcBef>
                        <a:spcAft>
                          <a:spcPct val="0"/>
                        </a:spcAft>
                        <a:buClrTx/>
                        <a:buSzTx/>
                        <a:buFontTx/>
                        <a:buNone/>
                        <a:tabLst>
                          <a:tab pos="1130300" algn="l"/>
                        </a:tabLst>
                      </a:pPr>
                      <a:r>
                        <a:rPr kumimoji="0" lang="en-US" sz="1800" b="0" i="0" u="none" strike="noStrike" kern="1200" cap="none" normalizeH="0" baseline="0" dirty="0">
                          <a:ln>
                            <a:noFill/>
                          </a:ln>
                          <a:solidFill>
                            <a:schemeClr val="tx1"/>
                          </a:solidFill>
                          <a:effectLst/>
                          <a:latin typeface="Arial Narrow" panose="020B0606020202030204" pitchFamily="34" charset="0"/>
                          <a:ea typeface="SimSun" panose="02010600030101010101" pitchFamily="2" charset="-122"/>
                          <a:cs typeface="Times New Roman" panose="02020603050405020304" pitchFamily="18" charset="0"/>
                        </a:rPr>
                        <a:t>$182,655,316</a:t>
                      </a:r>
                      <a:endParaRPr kumimoji="0" lang="en-US" altLang="en-US" sz="1800" b="0" i="0" u="none" strike="noStrike" kern="1200" cap="none" normalizeH="0" baseline="0" dirty="0">
                        <a:ln>
                          <a:noFill/>
                        </a:ln>
                        <a:solidFill>
                          <a:schemeClr val="tx1"/>
                        </a:solidFill>
                        <a:effectLst/>
                        <a:latin typeface="Arial Narrow" panose="020B0606020202030204" pitchFamily="34" charset="0"/>
                        <a:ea typeface="SimSun" panose="02010600030101010101" pitchFamily="2" charset="-122"/>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Narrow" panose="020B0606020202030204" pitchFamily="34" charset="0"/>
                          <a:ea typeface="SimSun" panose="02010600030101010101" pitchFamily="2" charset="-122"/>
                          <a:cs typeface="Times New Roman" panose="02020603050405020304" pitchFamily="18" charset="0"/>
                        </a:rPr>
                        <a:t>22.89%</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36996246"/>
                  </a:ext>
                </a:extLst>
              </a:tr>
              <a:tr h="368129">
                <a:tc>
                  <a:txBody>
                    <a:body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en-US" altLang="en-US" sz="1800" b="1" i="0" u="none" strike="noStrike" cap="none" normalizeH="0" baseline="0" dirty="0">
                          <a:ln>
                            <a:noFill/>
                          </a:ln>
                          <a:solidFill>
                            <a:schemeClr val="tx1"/>
                          </a:solidFill>
                          <a:effectLst/>
                          <a:latin typeface="Arial Narrow" panose="020B0606020202030204" pitchFamily="34" charset="0"/>
                          <a:ea typeface="SimSun" panose="02010600030101010101" pitchFamily="2" charset="-122"/>
                          <a:cs typeface="Times New Roman" panose="02020603050405020304" pitchFamily="18" charset="0"/>
                        </a:rPr>
                        <a:t>FY 19</a:t>
                      </a:r>
                    </a:p>
                  </a:txBody>
                  <a:tcPr marL="68580" marR="68580" marT="0" marB="0" anchor="ct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Narrow" panose="020B0606020202030204" pitchFamily="34" charset="0"/>
                          <a:ea typeface="SimSun" panose="02010600030101010101" pitchFamily="2" charset="-122"/>
                          <a:cs typeface="Times New Roman" panose="02020603050405020304" pitchFamily="18" charset="0"/>
                        </a:rPr>
                        <a:t>$784,305,871</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7000"/>
                        </a:lnSpc>
                        <a:spcBef>
                          <a:spcPct val="0"/>
                        </a:spcBef>
                        <a:spcAft>
                          <a:spcPct val="0"/>
                        </a:spcAft>
                        <a:buClrTx/>
                        <a:buSzTx/>
                        <a:buFontTx/>
                        <a:buNone/>
                        <a:tabLst>
                          <a:tab pos="1130300" algn="l"/>
                        </a:tabLst>
                      </a:pPr>
                      <a:r>
                        <a:rPr kumimoji="0" lang="en-US" altLang="en-US" sz="1800" b="0" i="0" u="none" strike="noStrike" cap="none" normalizeH="0" baseline="0" dirty="0">
                          <a:ln>
                            <a:noFill/>
                          </a:ln>
                          <a:solidFill>
                            <a:schemeClr val="tx1"/>
                          </a:solidFill>
                          <a:effectLst/>
                          <a:latin typeface="Arial Narrow" panose="020B0606020202030204" pitchFamily="34" charset="0"/>
                          <a:ea typeface="SimSun" panose="02010600030101010101" pitchFamily="2" charset="-122"/>
                          <a:cs typeface="Times New Roman" panose="02020603050405020304" pitchFamily="18" charset="0"/>
                        </a:rPr>
                        <a:t>$195,995,706</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Narrow" panose="020B0606020202030204" pitchFamily="34" charset="0"/>
                          <a:ea typeface="SimSun" panose="02010600030101010101" pitchFamily="2" charset="-122"/>
                          <a:cs typeface="Times New Roman" panose="02020603050405020304" pitchFamily="18" charset="0"/>
                        </a:rPr>
                        <a:t>24.41%</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25634297"/>
                  </a:ext>
                </a:extLst>
              </a:tr>
            </a:tbl>
          </a:graphicData>
        </a:graphic>
      </p:graphicFrame>
      <p:sp>
        <p:nvSpPr>
          <p:cNvPr id="8" name="TextBox 7">
            <a:extLst>
              <a:ext uri="{FF2B5EF4-FFF2-40B4-BE49-F238E27FC236}">
                <a16:creationId xmlns:a16="http://schemas.microsoft.com/office/drawing/2014/main" id="{2346FD3C-1DF6-4B17-A61C-BFFD09C2B52B}"/>
              </a:ext>
            </a:extLst>
          </p:cNvPr>
          <p:cNvSpPr txBox="1"/>
          <p:nvPr/>
        </p:nvSpPr>
        <p:spPr>
          <a:xfrm>
            <a:off x="2394389" y="2630054"/>
            <a:ext cx="6100762" cy="369332"/>
          </a:xfrm>
          <a:prstGeom prst="rect">
            <a:avLst/>
          </a:prstGeom>
          <a:noFill/>
        </p:spPr>
        <p:txBody>
          <a:bodyPr wrap="square">
            <a:spAutoFit/>
          </a:bodyPr>
          <a:lstStyle/>
          <a:p>
            <a:pPr algn="ctr">
              <a:lnSpc>
                <a:spcPct val="100000"/>
              </a:lnSpc>
              <a:spcBef>
                <a:spcPct val="50000"/>
              </a:spcBef>
              <a:buNone/>
            </a:pPr>
            <a:r>
              <a:rPr lang="en-US" altLang="en-US" sz="1800" dirty="0">
                <a:solidFill>
                  <a:srgbClr val="006FAF"/>
                </a:solidFill>
                <a:hlinkClick r:id="rId2"/>
              </a:rPr>
              <a:t>https://montgomerycountymd.gov/PRO/report/index.html</a:t>
            </a:r>
            <a:r>
              <a:rPr lang="en-US" altLang="en-US" sz="1800" dirty="0">
                <a:solidFill>
                  <a:srgbClr val="006FAF"/>
                </a:solidFill>
              </a:rPr>
              <a:t> </a:t>
            </a:r>
          </a:p>
        </p:txBody>
      </p:sp>
    </p:spTree>
    <p:extLst>
      <p:ext uri="{BB962C8B-B14F-4D97-AF65-F5344CB8AC3E}">
        <p14:creationId xmlns:p14="http://schemas.microsoft.com/office/powerpoint/2010/main" val="20865798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Google Shape;221;p14"/>
          <p:cNvSpPr txBox="1">
            <a:spLocks noGrp="1"/>
          </p:cNvSpPr>
          <p:nvPr>
            <p:ph type="ctrTitle"/>
          </p:nvPr>
        </p:nvSpPr>
        <p:spPr>
          <a:xfrm>
            <a:off x="618033" y="3828197"/>
            <a:ext cx="6590728" cy="1546400"/>
          </a:xfrm>
          <a:prstGeom prst="rect">
            <a:avLst/>
          </a:prstGeom>
        </p:spPr>
        <p:txBody>
          <a:bodyPr spcFirstLastPara="1" vert="horz" wrap="square" lIns="121900" tIns="121900" rIns="121900" bIns="121900" rtlCol="0" anchor="b" anchorCtr="0">
            <a:noAutofit/>
          </a:bodyPr>
          <a:lstStyle/>
          <a:p>
            <a:r>
              <a:rPr lang="en-US" b="1" dirty="0"/>
              <a:t>Online Open House: </a:t>
            </a:r>
            <a:br>
              <a:rPr lang="en-US" b="1" dirty="0"/>
            </a:br>
            <a:r>
              <a:rPr lang="en-US" b="1" dirty="0"/>
              <a:t>January 18, 2023</a:t>
            </a:r>
          </a:p>
        </p:txBody>
      </p:sp>
      <p:sp>
        <p:nvSpPr>
          <p:cNvPr id="222" name="Google Shape;222;p14"/>
          <p:cNvSpPr txBox="1">
            <a:spLocks noGrp="1"/>
          </p:cNvSpPr>
          <p:nvPr>
            <p:ph type="subTitle" idx="1"/>
          </p:nvPr>
        </p:nvSpPr>
        <p:spPr>
          <a:xfrm>
            <a:off x="618033" y="5300599"/>
            <a:ext cx="5459200" cy="1046400"/>
          </a:xfrm>
          <a:prstGeom prst="rect">
            <a:avLst/>
          </a:prstGeom>
        </p:spPr>
        <p:txBody>
          <a:bodyPr spcFirstLastPara="1" vert="horz" wrap="square" lIns="121900" tIns="121900" rIns="121900" bIns="121900" rtlCol="0" anchor="t" anchorCtr="0">
            <a:noAutofit/>
          </a:bodyPr>
          <a:lstStyle/>
          <a:p>
            <a:pPr marL="0" indent="0">
              <a:spcAft>
                <a:spcPts val="1333"/>
              </a:spcAft>
            </a:pPr>
            <a:r>
              <a:rPr lang="en-US" sz="2400" i="1">
                <a:solidFill>
                  <a:schemeClr val="tx1"/>
                </a:solidFill>
                <a:latin typeface="Calibri" panose="020F0502020204030204" pitchFamily="34" charset="0"/>
                <a:ea typeface="Calibri" panose="020F0502020204030204" pitchFamily="34" charset="0"/>
                <a:cs typeface="Times New Roman" panose="02020603050405020304" pitchFamily="18" charset="0"/>
              </a:rPr>
              <a:t>LSBRP and MFD Presentation</a:t>
            </a:r>
            <a:endParaRPr lang="en-US" i="1">
              <a:solidFill>
                <a:schemeClr val="tx1"/>
              </a:solidFill>
            </a:endParaRPr>
          </a:p>
        </p:txBody>
      </p:sp>
      <p:sp>
        <p:nvSpPr>
          <p:cNvPr id="223" name="Google Shape;223;p14"/>
          <p:cNvSpPr txBox="1">
            <a:spLocks noGrp="1"/>
          </p:cNvSpPr>
          <p:nvPr>
            <p:ph type="sldNum" idx="12"/>
          </p:nvPr>
        </p:nvSpPr>
        <p:spPr>
          <a:xfrm>
            <a:off x="10157333" y="6182000"/>
            <a:ext cx="1983200" cy="420800"/>
          </a:xfrm>
          <a:prstGeom prst="rect">
            <a:avLst/>
          </a:prstGeom>
        </p:spPr>
        <p:txBody>
          <a:bodyPr spcFirstLastPara="1" vert="horz" wrap="square" lIns="121900" tIns="121900" rIns="121900" bIns="121900" rtlCol="0" anchor="ctr" anchorCtr="0">
            <a:noAutofit/>
          </a:bodyPr>
          <a:lstStyle/>
          <a:p>
            <a:pPr defTabSz="1219170">
              <a:buClr>
                <a:srgbClr val="000000"/>
              </a:buClr>
              <a:defRPr/>
            </a:pPr>
            <a:fld id="{00000000-1234-1234-1234-123412341234}" type="slidenum">
              <a:rPr lang="en" sz="1600" b="1" kern="0">
                <a:solidFill>
                  <a:srgbClr val="FFFFFF"/>
                </a:solidFill>
                <a:latin typeface="Roboto Condensed"/>
                <a:ea typeface="Roboto Condensed"/>
                <a:sym typeface="Roboto Condensed"/>
              </a:rPr>
              <a:pPr defTabSz="1219170">
                <a:buClr>
                  <a:srgbClr val="000000"/>
                </a:buClr>
                <a:defRPr/>
              </a:pPr>
              <a:t>2</a:t>
            </a:fld>
            <a:endParaRPr sz="1600" b="1" kern="0">
              <a:solidFill>
                <a:srgbClr val="FFFFFF"/>
              </a:solidFill>
              <a:latin typeface="Roboto Condensed"/>
              <a:ea typeface="Roboto Condensed"/>
              <a:sym typeface="Roboto Condensed"/>
            </a:endParaRPr>
          </a:p>
        </p:txBody>
      </p:sp>
    </p:spTree>
    <p:extLst>
      <p:ext uri="{BB962C8B-B14F-4D97-AF65-F5344CB8AC3E}">
        <p14:creationId xmlns:p14="http://schemas.microsoft.com/office/powerpoint/2010/main" val="37767644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532"/>
        <p:cNvGrpSpPr/>
        <p:nvPr/>
      </p:nvGrpSpPr>
      <p:grpSpPr>
        <a:xfrm>
          <a:off x="0" y="0"/>
          <a:ext cx="0" cy="0"/>
          <a:chOff x="0" y="0"/>
          <a:chExt cx="0" cy="0"/>
        </a:xfrm>
      </p:grpSpPr>
      <p:sp>
        <p:nvSpPr>
          <p:cNvPr id="533" name="Google Shape;533;p34"/>
          <p:cNvSpPr txBox="1">
            <a:spLocks noGrp="1"/>
          </p:cNvSpPr>
          <p:nvPr>
            <p:ph type="title"/>
          </p:nvPr>
        </p:nvSpPr>
        <p:spPr>
          <a:xfrm>
            <a:off x="1135832" y="182538"/>
            <a:ext cx="7323200" cy="1021600"/>
          </a:xfrm>
          <a:prstGeom prst="rect">
            <a:avLst/>
          </a:prstGeom>
        </p:spPr>
        <p:txBody>
          <a:bodyPr spcFirstLastPara="1" vert="horz" wrap="square" lIns="121900" tIns="121900" rIns="121900" bIns="121900" rtlCol="0" anchor="ctr" anchorCtr="0">
            <a:noAutofit/>
          </a:bodyPr>
          <a:lstStyle/>
          <a:p>
            <a:br>
              <a:rPr lang="en"/>
            </a:br>
            <a:r>
              <a:rPr lang="en" b="1"/>
              <a:t>Helpful Links</a:t>
            </a:r>
            <a:endParaRPr b="1"/>
          </a:p>
        </p:txBody>
      </p:sp>
      <p:sp>
        <p:nvSpPr>
          <p:cNvPr id="534" name="Google Shape;534;p34"/>
          <p:cNvSpPr txBox="1">
            <a:spLocks noGrp="1"/>
          </p:cNvSpPr>
          <p:nvPr>
            <p:ph type="body" idx="1"/>
          </p:nvPr>
        </p:nvSpPr>
        <p:spPr>
          <a:xfrm>
            <a:off x="1085700" y="2408800"/>
            <a:ext cx="8176800" cy="4194000"/>
          </a:xfrm>
          <a:prstGeom prst="rect">
            <a:avLst/>
          </a:prstGeom>
        </p:spPr>
        <p:txBody>
          <a:bodyPr spcFirstLastPara="1" vert="horz" wrap="square" lIns="121900" tIns="121900" rIns="121900" bIns="121900" rtlCol="0" anchor="ctr" anchorCtr="0">
            <a:noAutofit/>
          </a:bodyPr>
          <a:lstStyle/>
          <a:p>
            <a:pPr indent="-609585" defTabSz="1219170">
              <a:lnSpc>
                <a:spcPct val="100000"/>
              </a:lnSpc>
              <a:spcBef>
                <a:spcPts val="0"/>
              </a:spcBef>
              <a:buSzTx/>
              <a:buFont typeface="Arial" panose="020B0604020202020204" pitchFamily="34" charset="0"/>
              <a:buChar char="•"/>
              <a:defRPr/>
            </a:pPr>
            <a:endParaRPr lang="en-US" sz="2400" b="1">
              <a:solidFill>
                <a:srgbClr val="1F497D"/>
              </a:solidFill>
              <a:latin typeface="+mj-lt"/>
              <a:cs typeface="Times New Roman" panose="02020603050405020304" pitchFamily="18" charset="0"/>
            </a:endParaRPr>
          </a:p>
          <a:p>
            <a:pPr indent="-609585" defTabSz="1219170">
              <a:lnSpc>
                <a:spcPct val="100000"/>
              </a:lnSpc>
              <a:spcBef>
                <a:spcPts val="0"/>
              </a:spcBef>
              <a:buSzTx/>
              <a:buFont typeface="Arial" panose="020B0604020202020204" pitchFamily="34" charset="0"/>
              <a:buChar char="•"/>
              <a:defRPr/>
            </a:pPr>
            <a:endParaRPr sz="3200">
              <a:solidFill>
                <a:srgbClr val="3F5378"/>
              </a:solidFill>
            </a:endParaRPr>
          </a:p>
        </p:txBody>
      </p:sp>
      <p:sp>
        <p:nvSpPr>
          <p:cNvPr id="535" name="Google Shape;535;p34"/>
          <p:cNvSpPr txBox="1">
            <a:spLocks noGrp="1"/>
          </p:cNvSpPr>
          <p:nvPr>
            <p:ph type="sldNum" idx="12"/>
          </p:nvPr>
        </p:nvSpPr>
        <p:spPr>
          <a:xfrm>
            <a:off x="10157333" y="6182000"/>
            <a:ext cx="1983200" cy="420800"/>
          </a:xfrm>
          <a:prstGeom prst="rect">
            <a:avLst/>
          </a:prstGeom>
        </p:spPr>
        <p:txBody>
          <a:bodyPr spcFirstLastPara="1" vert="horz" wrap="square" lIns="121900" tIns="121900" rIns="121900" bIns="121900" rtlCol="0" anchor="ctr" anchorCtr="0">
            <a:noAutofit/>
          </a:bodyPr>
          <a:lstStyle/>
          <a:p>
            <a:pPr defTabSz="1219170">
              <a:buClr>
                <a:srgbClr val="000000"/>
              </a:buClr>
              <a:defRPr/>
            </a:pPr>
            <a:fld id="{00000000-1234-1234-1234-123412341234}" type="slidenum">
              <a:rPr lang="en" sz="1600" b="1" kern="0">
                <a:solidFill>
                  <a:srgbClr val="FFFFFF"/>
                </a:solidFill>
                <a:latin typeface="Roboto Condensed"/>
                <a:ea typeface="Roboto Condensed"/>
                <a:sym typeface="Roboto Condensed"/>
              </a:rPr>
              <a:pPr defTabSz="1219170">
                <a:buClr>
                  <a:srgbClr val="000000"/>
                </a:buClr>
                <a:defRPr/>
              </a:pPr>
              <a:t>20</a:t>
            </a:fld>
            <a:endParaRPr sz="1600" b="1" kern="0">
              <a:solidFill>
                <a:srgbClr val="FFFFFF"/>
              </a:solidFill>
              <a:latin typeface="Roboto Condensed"/>
              <a:ea typeface="Roboto Condensed"/>
              <a:sym typeface="Roboto Condensed"/>
            </a:endParaRPr>
          </a:p>
        </p:txBody>
      </p:sp>
      <p:sp>
        <p:nvSpPr>
          <p:cNvPr id="6" name="TextBox 5">
            <a:extLst>
              <a:ext uri="{FF2B5EF4-FFF2-40B4-BE49-F238E27FC236}">
                <a16:creationId xmlns:a16="http://schemas.microsoft.com/office/drawing/2014/main" id="{57350E39-300E-4023-BB97-40B8A344B65E}"/>
              </a:ext>
            </a:extLst>
          </p:cNvPr>
          <p:cNvSpPr txBox="1"/>
          <p:nvPr/>
        </p:nvSpPr>
        <p:spPr>
          <a:xfrm>
            <a:off x="335280" y="1902584"/>
            <a:ext cx="10292080" cy="4402167"/>
          </a:xfrm>
          <a:prstGeom prst="rect">
            <a:avLst/>
          </a:prstGeom>
          <a:noFill/>
        </p:spPr>
        <p:txBody>
          <a:bodyPr wrap="square">
            <a:spAutoFit/>
          </a:bodyPr>
          <a:lstStyle/>
          <a:p>
            <a:pPr marL="821246" indent="-609585" defTabSz="1219170">
              <a:buFont typeface="Arial" panose="020B0604020202020204" pitchFamily="34" charset="0"/>
              <a:buChar char="•"/>
              <a:defRPr/>
            </a:pPr>
            <a:r>
              <a:rPr lang="en-US" sz="1867">
                <a:solidFill>
                  <a:prstClr val="black"/>
                </a:solidFill>
                <a:latin typeface="Arial"/>
                <a:cs typeface="Times New Roman" panose="02020603050405020304" pitchFamily="18" charset="0"/>
                <a:sym typeface="Arial"/>
              </a:rPr>
              <a:t>Procurement website </a:t>
            </a:r>
            <a:r>
              <a:rPr lang="en-US" sz="1867">
                <a:solidFill>
                  <a:prstClr val="white"/>
                </a:solidFill>
                <a:latin typeface="Arial"/>
                <a:cs typeface="Times New Roman" panose="02020603050405020304" pitchFamily="18" charset="0"/>
                <a:sym typeface="Arial"/>
                <a:hlinkClick r:id="rId3"/>
              </a:rPr>
              <a:t>www.montgomerycountymd.gov/PRO</a:t>
            </a:r>
            <a:br>
              <a:rPr lang="en-US" sz="1867">
                <a:solidFill>
                  <a:prstClr val="white"/>
                </a:solidFill>
                <a:latin typeface="Arial"/>
                <a:cs typeface="Times New Roman" panose="02020603050405020304" pitchFamily="18" charset="0"/>
                <a:sym typeface="Arial"/>
              </a:rPr>
            </a:br>
            <a:r>
              <a:rPr lang="en-US" sz="1867">
                <a:solidFill>
                  <a:prstClr val="white"/>
                </a:solidFill>
                <a:latin typeface="Arial"/>
                <a:cs typeface="Times New Roman" panose="02020603050405020304" pitchFamily="18" charset="0"/>
                <a:sym typeface="Arial"/>
              </a:rPr>
              <a:t> </a:t>
            </a:r>
          </a:p>
          <a:p>
            <a:pPr marL="821246" indent="-609585" defTabSz="1219170">
              <a:buFont typeface="Arial" panose="020B0604020202020204" pitchFamily="34" charset="0"/>
              <a:buChar char="•"/>
              <a:defRPr/>
            </a:pPr>
            <a:r>
              <a:rPr lang="en-US" sz="1867">
                <a:solidFill>
                  <a:prstClr val="black"/>
                </a:solidFill>
                <a:latin typeface="Arial"/>
                <a:cs typeface="Times New Roman" panose="02020603050405020304" pitchFamily="18" charset="0"/>
                <a:sym typeface="Arial"/>
              </a:rPr>
              <a:t>Vendor Registration System </a:t>
            </a:r>
            <a:r>
              <a:rPr lang="en-US" sz="1867">
                <a:solidFill>
                  <a:prstClr val="white"/>
                </a:solidFill>
                <a:latin typeface="Arial"/>
                <a:cs typeface="Times New Roman" panose="02020603050405020304" pitchFamily="18" charset="0"/>
                <a:sym typeface="Arial"/>
                <a:hlinkClick r:id="rId4"/>
              </a:rPr>
              <a:t>www.mcipcc.net</a:t>
            </a:r>
            <a:r>
              <a:rPr lang="en-US" sz="1867">
                <a:solidFill>
                  <a:prstClr val="white"/>
                </a:solidFill>
                <a:latin typeface="Arial"/>
                <a:cs typeface="Times New Roman" panose="02020603050405020304" pitchFamily="18" charset="0"/>
                <a:sym typeface="Arial"/>
              </a:rPr>
              <a:t> </a:t>
            </a:r>
            <a:br>
              <a:rPr lang="en-US" sz="1867">
                <a:solidFill>
                  <a:prstClr val="white"/>
                </a:solidFill>
                <a:latin typeface="Arial"/>
                <a:cs typeface="Times New Roman" panose="02020603050405020304" pitchFamily="18" charset="0"/>
                <a:sym typeface="Arial"/>
              </a:rPr>
            </a:br>
            <a:endParaRPr lang="en-US" sz="1867">
              <a:solidFill>
                <a:prstClr val="white"/>
              </a:solidFill>
              <a:latin typeface="Arial"/>
              <a:cs typeface="Times New Roman" panose="02020603050405020304" pitchFamily="18" charset="0"/>
              <a:sym typeface="Arial"/>
            </a:endParaRPr>
          </a:p>
          <a:p>
            <a:pPr marL="821246" indent="-609585" defTabSz="1219170">
              <a:buFont typeface="Arial" panose="020B0604020202020204" pitchFamily="34" charset="0"/>
              <a:buChar char="•"/>
              <a:defRPr/>
            </a:pPr>
            <a:r>
              <a:rPr lang="en-US" sz="1867">
                <a:solidFill>
                  <a:prstClr val="black"/>
                </a:solidFill>
                <a:latin typeface="Arial"/>
                <a:cs typeface="Times New Roman" panose="02020603050405020304" pitchFamily="18" charset="0"/>
                <a:sym typeface="Arial"/>
              </a:rPr>
              <a:t>Vendor Resources </a:t>
            </a:r>
            <a:r>
              <a:rPr lang="en-US" sz="1867">
                <a:solidFill>
                  <a:prstClr val="white"/>
                </a:solidFill>
                <a:latin typeface="Arial"/>
                <a:cs typeface="Times New Roman" panose="02020603050405020304" pitchFamily="18" charset="0"/>
                <a:sym typeface="Arial"/>
                <a:hlinkClick r:id="rId5"/>
              </a:rPr>
              <a:t>https://www.montgomerycountymd.gov/PRO/vendor-resources/index.html</a:t>
            </a:r>
            <a:r>
              <a:rPr lang="en-US" sz="1867">
                <a:solidFill>
                  <a:prstClr val="white"/>
                </a:solidFill>
                <a:latin typeface="Arial"/>
                <a:cs typeface="Times New Roman" panose="02020603050405020304" pitchFamily="18" charset="0"/>
                <a:sym typeface="Arial"/>
              </a:rPr>
              <a:t> </a:t>
            </a:r>
            <a:br>
              <a:rPr lang="en-US" sz="1867">
                <a:solidFill>
                  <a:prstClr val="white"/>
                </a:solidFill>
                <a:latin typeface="Arial"/>
                <a:cs typeface="Times New Roman" panose="02020603050405020304" pitchFamily="18" charset="0"/>
                <a:sym typeface="Arial"/>
              </a:rPr>
            </a:br>
            <a:endParaRPr lang="en-US" sz="1867">
              <a:solidFill>
                <a:prstClr val="white"/>
              </a:solidFill>
              <a:latin typeface="Arial"/>
              <a:cs typeface="Times New Roman" panose="02020603050405020304" pitchFamily="18" charset="0"/>
              <a:sym typeface="Arial"/>
            </a:endParaRPr>
          </a:p>
          <a:p>
            <a:pPr marL="821246" indent="-609585" defTabSz="1219170">
              <a:buFont typeface="Arial" panose="020B0604020202020204" pitchFamily="34" charset="0"/>
              <a:buChar char="•"/>
              <a:defRPr/>
            </a:pPr>
            <a:r>
              <a:rPr lang="en-US" sz="1867" err="1">
                <a:solidFill>
                  <a:prstClr val="black"/>
                </a:solidFill>
                <a:latin typeface="Arial"/>
                <a:cs typeface="Times New Roman" panose="02020603050405020304" pitchFamily="18" charset="0"/>
                <a:sym typeface="Arial"/>
              </a:rPr>
              <a:t>PROjection</a:t>
            </a:r>
            <a:r>
              <a:rPr lang="en-US" sz="1867">
                <a:solidFill>
                  <a:prstClr val="black"/>
                </a:solidFill>
                <a:latin typeface="Arial"/>
                <a:cs typeface="Times New Roman" panose="02020603050405020304" pitchFamily="18" charset="0"/>
                <a:sym typeface="Arial"/>
              </a:rPr>
              <a:t> (Forecasting tool)</a:t>
            </a:r>
          </a:p>
          <a:p>
            <a:pPr marL="821246" lvl="1" defTabSz="1219170">
              <a:defRPr/>
            </a:pPr>
            <a:r>
              <a:rPr lang="en-US" sz="1867">
                <a:solidFill>
                  <a:prstClr val="white"/>
                </a:solidFill>
                <a:latin typeface="Arial"/>
                <a:cs typeface="Times New Roman" panose="02020603050405020304" pitchFamily="18" charset="0"/>
                <a:sym typeface="Arial"/>
                <a:hlinkClick r:id="rId6"/>
              </a:rPr>
              <a:t>https://www.montgomerycountymd.gov/PRO/solicitations/projections.html</a:t>
            </a:r>
            <a:r>
              <a:rPr lang="en-US" sz="1867">
                <a:solidFill>
                  <a:prstClr val="white"/>
                </a:solidFill>
                <a:latin typeface="Arial"/>
                <a:cs typeface="Times New Roman" panose="02020603050405020304" pitchFamily="18" charset="0"/>
                <a:sym typeface="Arial"/>
              </a:rPr>
              <a:t> </a:t>
            </a:r>
            <a:br>
              <a:rPr lang="en-US" sz="1867">
                <a:solidFill>
                  <a:prstClr val="white"/>
                </a:solidFill>
                <a:latin typeface="Arial"/>
                <a:cs typeface="Times New Roman" panose="02020603050405020304" pitchFamily="18" charset="0"/>
                <a:sym typeface="Arial"/>
              </a:rPr>
            </a:br>
            <a:endParaRPr lang="en-US" sz="1867">
              <a:solidFill>
                <a:prstClr val="white"/>
              </a:solidFill>
              <a:latin typeface="Arial"/>
              <a:cs typeface="Times New Roman" panose="02020603050405020304" pitchFamily="18" charset="0"/>
              <a:sym typeface="Arial"/>
            </a:endParaRPr>
          </a:p>
          <a:p>
            <a:pPr marL="821246" indent="-609585" defTabSz="1219170">
              <a:buFont typeface="Arial" panose="020B0604020202020204" pitchFamily="34" charset="0"/>
              <a:buChar char="•"/>
              <a:defRPr/>
            </a:pPr>
            <a:r>
              <a:rPr lang="en-US" sz="1867">
                <a:solidFill>
                  <a:prstClr val="black"/>
                </a:solidFill>
                <a:latin typeface="Arial"/>
                <a:cs typeface="Times New Roman" panose="02020603050405020304" pitchFamily="18" charset="0"/>
                <a:sym typeface="Arial"/>
              </a:rPr>
              <a:t>Subscribe to weekly newsletter</a:t>
            </a:r>
          </a:p>
          <a:p>
            <a:pPr marL="821246" lvl="1" defTabSz="1219170">
              <a:defRPr/>
            </a:pPr>
            <a:r>
              <a:rPr lang="en-US" sz="1867" u="sng">
                <a:solidFill>
                  <a:srgbClr val="0000FF"/>
                </a:solidFill>
                <a:latin typeface="Arial"/>
                <a:ea typeface="Calibri" panose="020F0502020204030204" pitchFamily="34" charset="0"/>
                <a:cs typeface="Times New Roman" panose="02020603050405020304" pitchFamily="18" charset="0"/>
                <a:sym typeface="Arial"/>
                <a:hlinkClick r:id="rId7"/>
              </a:rPr>
              <a:t>https://content.govdelivery.com/accounts/MDMONTGOMERY/bulletins/2fb9c49</a:t>
            </a:r>
            <a:r>
              <a:rPr lang="en-US" sz="1867">
                <a:solidFill>
                  <a:prstClr val="black"/>
                </a:solidFill>
                <a:latin typeface="Arial"/>
                <a:ea typeface="Calibri" panose="020F0502020204030204" pitchFamily="34" charset="0"/>
                <a:cs typeface="Times New Roman" panose="02020603050405020304" pitchFamily="18" charset="0"/>
                <a:sym typeface="Arial"/>
              </a:rPr>
              <a:t> </a:t>
            </a:r>
            <a:br>
              <a:rPr lang="en-US" sz="1867">
                <a:solidFill>
                  <a:prstClr val="black"/>
                </a:solidFill>
                <a:latin typeface="Arial"/>
                <a:ea typeface="Calibri" panose="020F0502020204030204" pitchFamily="34" charset="0"/>
                <a:cs typeface="Times New Roman" panose="02020603050405020304" pitchFamily="18" charset="0"/>
                <a:sym typeface="Arial"/>
              </a:rPr>
            </a:br>
            <a:endParaRPr lang="en-US" sz="1867">
              <a:solidFill>
                <a:prstClr val="white"/>
              </a:solidFill>
              <a:latin typeface="Arial"/>
              <a:cs typeface="Times New Roman" panose="02020603050405020304" pitchFamily="18" charset="0"/>
              <a:sym typeface="Arial"/>
            </a:endParaRPr>
          </a:p>
          <a:p>
            <a:pPr marL="821246" indent="-609585" defTabSz="1219170">
              <a:buFont typeface="Arial" panose="020B0604020202020204" pitchFamily="34" charset="0"/>
              <a:buChar char="•"/>
              <a:defRPr/>
            </a:pPr>
            <a:r>
              <a:rPr lang="en-US" sz="1867">
                <a:solidFill>
                  <a:prstClr val="black"/>
                </a:solidFill>
                <a:latin typeface="Arial"/>
                <a:cs typeface="Times New Roman" panose="02020603050405020304" pitchFamily="18" charset="0"/>
                <a:sym typeface="Arial"/>
              </a:rPr>
              <a:t>Monthly Virtual Open House (Third Wed 10AM-11AM)</a:t>
            </a:r>
          </a:p>
          <a:p>
            <a:pPr marL="821246" lvl="1" defTabSz="1219170">
              <a:defRPr/>
            </a:pPr>
            <a:r>
              <a:rPr lang="en-US" sz="1867">
                <a:solidFill>
                  <a:srgbClr val="003F80"/>
                </a:solidFill>
                <a:latin typeface="Arial"/>
                <a:cs typeface="Times New Roman" panose="02020603050405020304" pitchFamily="18" charset="0"/>
                <a:sym typeface="Arial"/>
              </a:rPr>
              <a:t>Check the event calendar on </a:t>
            </a:r>
            <a:r>
              <a:rPr lang="en-US" sz="1867">
                <a:solidFill>
                  <a:srgbClr val="003F80"/>
                </a:solidFill>
                <a:latin typeface="Arial"/>
                <a:cs typeface="Times New Roman" panose="02020603050405020304" pitchFamily="18" charset="0"/>
                <a:sym typeface="Arial"/>
                <a:hlinkClick r:id="rId8"/>
              </a:rPr>
              <a:t>www.montgomerycountymd.gov/pro</a:t>
            </a:r>
            <a:r>
              <a:rPr lang="en-US" sz="1867">
                <a:solidFill>
                  <a:srgbClr val="003F80"/>
                </a:solidFill>
                <a:latin typeface="Arial"/>
                <a:cs typeface="Times New Roman" panose="02020603050405020304" pitchFamily="18" charset="0"/>
                <a:sym typeface="Arial"/>
              </a:rPr>
              <a:t>)</a:t>
            </a:r>
            <a:endParaRPr lang="en-US" sz="1867">
              <a:solidFill>
                <a:prstClr val="white"/>
              </a:solidFill>
              <a:latin typeface="Arial"/>
              <a:cs typeface="Times New Roman" panose="02020603050405020304" pitchFamily="18" charset="0"/>
              <a:sym typeface="Arial"/>
            </a:endParaRPr>
          </a:p>
        </p:txBody>
      </p:sp>
    </p:spTree>
    <p:extLst>
      <p:ext uri="{BB962C8B-B14F-4D97-AF65-F5344CB8AC3E}">
        <p14:creationId xmlns:p14="http://schemas.microsoft.com/office/powerpoint/2010/main" val="8177730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532"/>
        <p:cNvGrpSpPr/>
        <p:nvPr/>
      </p:nvGrpSpPr>
      <p:grpSpPr>
        <a:xfrm>
          <a:off x="0" y="0"/>
          <a:ext cx="0" cy="0"/>
          <a:chOff x="0" y="0"/>
          <a:chExt cx="0" cy="0"/>
        </a:xfrm>
      </p:grpSpPr>
      <p:sp useBgFill="1">
        <p:nvSpPr>
          <p:cNvPr id="542" name="Rectangle 541">
            <a:extLst>
              <a:ext uri="{FF2B5EF4-FFF2-40B4-BE49-F238E27FC236}">
                <a16:creationId xmlns:a16="http://schemas.microsoft.com/office/drawing/2014/main" id="{EDDBB197-D710-4A4F-A9CA-FD2177498B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4" name="Rectangle 543">
            <a:extLst>
              <a:ext uri="{FF2B5EF4-FFF2-40B4-BE49-F238E27FC236}">
                <a16:creationId xmlns:a16="http://schemas.microsoft.com/office/drawing/2014/main" id="{975D1CFA-2CDB-4B64-BD9F-85744E8DA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3" name="Google Shape;533;p34"/>
          <p:cNvSpPr txBox="1">
            <a:spLocks noGrp="1"/>
          </p:cNvSpPr>
          <p:nvPr>
            <p:ph type="title"/>
          </p:nvPr>
        </p:nvSpPr>
        <p:spPr>
          <a:xfrm>
            <a:off x="804672" y="802955"/>
            <a:ext cx="4977976" cy="1454051"/>
          </a:xfrm>
          <a:prstGeom prst="rect">
            <a:avLst/>
          </a:prstGeom>
        </p:spPr>
        <p:txBody>
          <a:bodyPr spcFirstLastPara="1" vert="horz" lIns="91440" tIns="45720" rIns="91440" bIns="45720" rtlCol="0" anchor="ctr" anchorCtr="0">
            <a:normAutofit/>
          </a:bodyPr>
          <a:lstStyle/>
          <a:p>
            <a:pPr>
              <a:spcBef>
                <a:spcPct val="0"/>
              </a:spcBef>
            </a:pPr>
            <a:r>
              <a:rPr lang="en-US" sz="6000" b="1" kern="1200" dirty="0">
                <a:solidFill>
                  <a:schemeClr val="tx2"/>
                </a:solidFill>
                <a:latin typeface="+mj-lt"/>
                <a:ea typeface="+mj-ea"/>
                <a:cs typeface="+mj-cs"/>
              </a:rPr>
              <a:t>Questions?</a:t>
            </a:r>
            <a:endParaRPr lang="en-US" sz="6000" kern="1200" dirty="0">
              <a:solidFill>
                <a:schemeClr val="tx2"/>
              </a:solidFill>
              <a:latin typeface="+mj-lt"/>
              <a:cs typeface="Calibri Light"/>
            </a:endParaRPr>
          </a:p>
        </p:txBody>
      </p:sp>
      <p:sp>
        <p:nvSpPr>
          <p:cNvPr id="534" name="Google Shape;534;p34"/>
          <p:cNvSpPr txBox="1">
            <a:spLocks noGrp="1"/>
          </p:cNvSpPr>
          <p:nvPr>
            <p:ph type="body" idx="1"/>
          </p:nvPr>
        </p:nvSpPr>
        <p:spPr>
          <a:xfrm>
            <a:off x="804672" y="2421682"/>
            <a:ext cx="4977578" cy="3639289"/>
          </a:xfrm>
          <a:prstGeom prst="rect">
            <a:avLst/>
          </a:prstGeom>
        </p:spPr>
        <p:txBody>
          <a:bodyPr spcFirstLastPara="1" vert="horz" lIns="91440" tIns="45720" rIns="91440" bIns="45720" rtlCol="0" anchor="ctr" anchorCtr="0">
            <a:normAutofit/>
          </a:bodyPr>
          <a:lstStyle/>
          <a:p>
            <a:pPr marL="711200" lvl="1" indent="-228600">
              <a:buFont typeface="Arial" panose="020B0604020202020204" pitchFamily="34" charset="0"/>
              <a:buChar char="•"/>
            </a:pPr>
            <a:endParaRPr lang="en-US" sz="1800" b="1">
              <a:solidFill>
                <a:schemeClr val="tx2"/>
              </a:solidFill>
            </a:endParaRPr>
          </a:p>
          <a:p>
            <a:pPr marL="711200" lvl="1" indent="-228600">
              <a:buFont typeface="Arial" panose="020B0604020202020204" pitchFamily="34" charset="0"/>
              <a:buChar char="•"/>
              <a:defRPr/>
            </a:pPr>
            <a:endParaRPr lang="en-US" sz="1800" b="1">
              <a:solidFill>
                <a:schemeClr val="tx2"/>
              </a:solidFill>
            </a:endParaRPr>
          </a:p>
          <a:p>
            <a:pPr marL="608965" indent="-228600">
              <a:spcBef>
                <a:spcPts val="0"/>
              </a:spcBef>
              <a:buSzTx/>
              <a:buFont typeface="Arial" panose="020B0604020202020204" pitchFamily="34" charset="0"/>
              <a:buChar char="•"/>
              <a:defRPr/>
            </a:pPr>
            <a:endParaRPr lang="en-US" sz="1800" b="1">
              <a:solidFill>
                <a:schemeClr val="tx2"/>
              </a:solidFill>
            </a:endParaRPr>
          </a:p>
          <a:p>
            <a:pPr marL="608965" indent="-228600">
              <a:spcBef>
                <a:spcPts val="0"/>
              </a:spcBef>
              <a:buSzTx/>
              <a:buFont typeface="Arial" panose="020B0604020202020204" pitchFamily="34" charset="0"/>
              <a:buChar char="•"/>
              <a:defRPr/>
            </a:pPr>
            <a:endParaRPr lang="en-US" sz="1800">
              <a:solidFill>
                <a:schemeClr val="tx2"/>
              </a:solidFill>
            </a:endParaRPr>
          </a:p>
        </p:txBody>
      </p:sp>
      <p:grpSp>
        <p:nvGrpSpPr>
          <p:cNvPr id="546" name="Group 545">
            <a:extLst>
              <a:ext uri="{FF2B5EF4-FFF2-40B4-BE49-F238E27FC236}">
                <a16:creationId xmlns:a16="http://schemas.microsoft.com/office/drawing/2014/main" id="{25EE5136-01F1-466C-962D-BA9B4C6757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369897" y="0"/>
            <a:ext cx="5822103" cy="6685267"/>
            <a:chOff x="6357228" y="0"/>
            <a:chExt cx="5822103" cy="6685267"/>
          </a:xfrm>
        </p:grpSpPr>
        <p:sp>
          <p:nvSpPr>
            <p:cNvPr id="547" name="Freeform: Shape 546">
              <a:extLst>
                <a:ext uri="{FF2B5EF4-FFF2-40B4-BE49-F238E27FC236}">
                  <a16:creationId xmlns:a16="http://schemas.microsoft.com/office/drawing/2014/main" id="{E11D3AD4-AF9B-4EB5-8C7B-C45D173B4B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57228" y="0"/>
              <a:ext cx="5822102" cy="6685267"/>
            </a:xfrm>
            <a:custGeom>
              <a:avLst/>
              <a:gdLst>
                <a:gd name="connsiteX0" fmla="*/ 2605444 w 5822102"/>
                <a:gd name="connsiteY0" fmla="*/ 0 h 6685267"/>
                <a:gd name="connsiteX1" fmla="*/ 4757391 w 5822102"/>
                <a:gd name="connsiteY1" fmla="*/ 0 h 6685267"/>
                <a:gd name="connsiteX2" fmla="*/ 4913680 w 5822102"/>
                <a:gd name="connsiteY2" fmla="*/ 56274 h 6685267"/>
                <a:gd name="connsiteX3" fmla="*/ 5376238 w 5822102"/>
                <a:gd name="connsiteY3" fmla="*/ 282027 h 6685267"/>
                <a:gd name="connsiteX4" fmla="*/ 5658024 w 5822102"/>
                <a:gd name="connsiteY4" fmla="*/ 471014 h 6685267"/>
                <a:gd name="connsiteX5" fmla="*/ 5822102 w 5822102"/>
                <a:gd name="connsiteY5" fmla="*/ 609109 h 6685267"/>
                <a:gd name="connsiteX6" fmla="*/ 5822102 w 5822102"/>
                <a:gd name="connsiteY6" fmla="*/ 760697 h 6685267"/>
                <a:gd name="connsiteX7" fmla="*/ 5707785 w 5822102"/>
                <a:gd name="connsiteY7" fmla="*/ 666601 h 6685267"/>
                <a:gd name="connsiteX8" fmla="*/ 5577306 w 5822102"/>
                <a:gd name="connsiteY8" fmla="*/ 571666 h 6685267"/>
                <a:gd name="connsiteX9" fmla="*/ 5298630 w 5822102"/>
                <a:gd name="connsiteY9" fmla="*/ 407449 h 6685267"/>
                <a:gd name="connsiteX10" fmla="*/ 4690768 w 5822102"/>
                <a:gd name="connsiteY10" fmla="*/ 184979 h 6685267"/>
                <a:gd name="connsiteX11" fmla="*/ 4048577 w 5822102"/>
                <a:gd name="connsiteY11" fmla="*/ 99280 h 6685267"/>
                <a:gd name="connsiteX12" fmla="*/ 3405404 w 5822102"/>
                <a:gd name="connsiteY12" fmla="*/ 131937 h 6685267"/>
                <a:gd name="connsiteX13" fmla="*/ 3089702 w 5822102"/>
                <a:gd name="connsiteY13" fmla="*/ 190190 h 6685267"/>
                <a:gd name="connsiteX14" fmla="*/ 2780132 w 5822102"/>
                <a:gd name="connsiteY14" fmla="*/ 273457 h 6685267"/>
                <a:gd name="connsiteX15" fmla="*/ 2478040 w 5822102"/>
                <a:gd name="connsiteY15" fmla="*/ 379654 h 6685267"/>
                <a:gd name="connsiteX16" fmla="*/ 2184897 w 5822102"/>
                <a:gd name="connsiteY16" fmla="*/ 507972 h 6685267"/>
                <a:gd name="connsiteX17" fmla="*/ 1629141 w 5822102"/>
                <a:gd name="connsiteY17" fmla="*/ 823205 h 6685267"/>
                <a:gd name="connsiteX18" fmla="*/ 1497711 w 5822102"/>
                <a:gd name="connsiteY18" fmla="*/ 914000 h 6685267"/>
                <a:gd name="connsiteX19" fmla="*/ 1433099 w 5822102"/>
                <a:gd name="connsiteY19" fmla="*/ 960903 h 6685267"/>
                <a:gd name="connsiteX20" fmla="*/ 1369346 w 5822102"/>
                <a:gd name="connsiteY20" fmla="*/ 1008963 h 6685267"/>
                <a:gd name="connsiteX21" fmla="*/ 1123406 w 5822102"/>
                <a:gd name="connsiteY21" fmla="*/ 1212905 h 6685267"/>
                <a:gd name="connsiteX22" fmla="*/ 684367 w 5822102"/>
                <a:gd name="connsiteY22" fmla="*/ 1675564 h 6685267"/>
                <a:gd name="connsiteX23" fmla="*/ 497153 w 5822102"/>
                <a:gd name="connsiteY23" fmla="*/ 1933588 h 6685267"/>
                <a:gd name="connsiteX24" fmla="*/ 337770 w 5822102"/>
                <a:gd name="connsiteY24" fmla="*/ 2208983 h 6685267"/>
                <a:gd name="connsiteX25" fmla="*/ 302461 w 5822102"/>
                <a:gd name="connsiteY25" fmla="*/ 2280207 h 6685267"/>
                <a:gd name="connsiteX26" fmla="*/ 285296 w 5822102"/>
                <a:gd name="connsiteY26" fmla="*/ 2316107 h 6685267"/>
                <a:gd name="connsiteX27" fmla="*/ 268991 w 5822102"/>
                <a:gd name="connsiteY27" fmla="*/ 2352355 h 6685267"/>
                <a:gd name="connsiteX28" fmla="*/ 237849 w 5822102"/>
                <a:gd name="connsiteY28" fmla="*/ 2425432 h 6685267"/>
                <a:gd name="connsiteX29" fmla="*/ 208670 w 5822102"/>
                <a:gd name="connsiteY29" fmla="*/ 2499319 h 6685267"/>
                <a:gd name="connsiteX30" fmla="*/ 113775 w 5822102"/>
                <a:gd name="connsiteY30" fmla="*/ 2801929 h 6685267"/>
                <a:gd name="connsiteX31" fmla="*/ 36781 w 5822102"/>
                <a:gd name="connsiteY31" fmla="*/ 3428922 h 6685267"/>
                <a:gd name="connsiteX32" fmla="*/ 69148 w 5822102"/>
                <a:gd name="connsiteY32" fmla="*/ 3741955 h 6685267"/>
                <a:gd name="connsiteX33" fmla="*/ 167966 w 5822102"/>
                <a:gd name="connsiteY33" fmla="*/ 4041323 h 6685267"/>
                <a:gd name="connsiteX34" fmla="*/ 202049 w 5822102"/>
                <a:gd name="connsiteY34" fmla="*/ 4112894 h 6685267"/>
                <a:gd name="connsiteX35" fmla="*/ 239933 w 5822102"/>
                <a:gd name="connsiteY35" fmla="*/ 4182843 h 6685267"/>
                <a:gd name="connsiteX36" fmla="*/ 323916 w 5822102"/>
                <a:gd name="connsiteY36" fmla="*/ 4318456 h 6685267"/>
                <a:gd name="connsiteX37" fmla="*/ 416604 w 5822102"/>
                <a:gd name="connsiteY37" fmla="*/ 4449436 h 6685267"/>
                <a:gd name="connsiteX38" fmla="*/ 515911 w 5822102"/>
                <a:gd name="connsiteY38" fmla="*/ 4576711 h 6685267"/>
                <a:gd name="connsiteX39" fmla="*/ 722619 w 5822102"/>
                <a:gd name="connsiteY39" fmla="*/ 4828482 h 6685267"/>
                <a:gd name="connsiteX40" fmla="*/ 825972 w 5822102"/>
                <a:gd name="connsiteY40" fmla="*/ 4956104 h 6685267"/>
                <a:gd name="connsiteX41" fmla="*/ 926506 w 5822102"/>
                <a:gd name="connsiteY41" fmla="*/ 5085347 h 6685267"/>
                <a:gd name="connsiteX42" fmla="*/ 1027040 w 5822102"/>
                <a:gd name="connsiteY42" fmla="*/ 5210191 h 6685267"/>
                <a:gd name="connsiteX43" fmla="*/ 1132110 w 5822102"/>
                <a:gd name="connsiteY43" fmla="*/ 5330748 h 6685267"/>
                <a:gd name="connsiteX44" fmla="*/ 1354880 w 5822102"/>
                <a:gd name="connsiteY44" fmla="*/ 5558083 h 6685267"/>
                <a:gd name="connsiteX45" fmla="*/ 1855220 w 5822102"/>
                <a:gd name="connsiteY45" fmla="*/ 5937591 h 6685267"/>
                <a:gd name="connsiteX46" fmla="*/ 2131810 w 5822102"/>
                <a:gd name="connsiteY46" fmla="*/ 6080268 h 6685267"/>
                <a:gd name="connsiteX47" fmla="*/ 2423726 w 5822102"/>
                <a:gd name="connsiteY47" fmla="*/ 6188087 h 6685267"/>
                <a:gd name="connsiteX48" fmla="*/ 2727780 w 5822102"/>
                <a:gd name="connsiteY48" fmla="*/ 6262552 h 6685267"/>
                <a:gd name="connsiteX49" fmla="*/ 3041276 w 5822102"/>
                <a:gd name="connsiteY49" fmla="*/ 6304245 h 6685267"/>
                <a:gd name="connsiteX50" fmla="*/ 3360532 w 5822102"/>
                <a:gd name="connsiteY50" fmla="*/ 6317331 h 6685267"/>
                <a:gd name="connsiteX51" fmla="*/ 3439855 w 5822102"/>
                <a:gd name="connsiteY51" fmla="*/ 6316751 h 6685267"/>
                <a:gd name="connsiteX52" fmla="*/ 3478721 w 5822102"/>
                <a:gd name="connsiteY52" fmla="*/ 6315826 h 6685267"/>
                <a:gd name="connsiteX53" fmla="*/ 3517463 w 5822102"/>
                <a:gd name="connsiteY53" fmla="*/ 6313971 h 6685267"/>
                <a:gd name="connsiteX54" fmla="*/ 3671452 w 5822102"/>
                <a:gd name="connsiteY54" fmla="*/ 6301233 h 6685267"/>
                <a:gd name="connsiteX55" fmla="*/ 4265460 w 5822102"/>
                <a:gd name="connsiteY55" fmla="*/ 6149638 h 6685267"/>
                <a:gd name="connsiteX56" fmla="*/ 4546587 w 5822102"/>
                <a:gd name="connsiteY56" fmla="*/ 6018079 h 6685267"/>
                <a:gd name="connsiteX57" fmla="*/ 4818030 w 5822102"/>
                <a:gd name="connsiteY57" fmla="*/ 5858029 h 6685267"/>
                <a:gd name="connsiteX58" fmla="*/ 5081870 w 5822102"/>
                <a:gd name="connsiteY58" fmla="*/ 5676903 h 6685267"/>
                <a:gd name="connsiteX59" fmla="*/ 5212073 w 5822102"/>
                <a:gd name="connsiteY59" fmla="*/ 5581013 h 6685267"/>
                <a:gd name="connsiteX60" fmla="*/ 5343625 w 5822102"/>
                <a:gd name="connsiteY60" fmla="*/ 5481533 h 6685267"/>
                <a:gd name="connsiteX61" fmla="*/ 5610378 w 5822102"/>
                <a:gd name="connsiteY61" fmla="*/ 5284425 h 6685267"/>
                <a:gd name="connsiteX62" fmla="*/ 5822102 w 5822102"/>
                <a:gd name="connsiteY62" fmla="*/ 5126414 h 6685267"/>
                <a:gd name="connsiteX63" fmla="*/ 5822102 w 5822102"/>
                <a:gd name="connsiteY63" fmla="*/ 5556641 h 6685267"/>
                <a:gd name="connsiteX64" fmla="*/ 5576325 w 5822102"/>
                <a:gd name="connsiteY64" fmla="*/ 5749979 h 6685267"/>
                <a:gd name="connsiteX65" fmla="*/ 5447715 w 5822102"/>
                <a:gd name="connsiteY65" fmla="*/ 5852818 h 6685267"/>
                <a:gd name="connsiteX66" fmla="*/ 5315059 w 5822102"/>
                <a:gd name="connsiteY66" fmla="*/ 5956236 h 6685267"/>
                <a:gd name="connsiteX67" fmla="*/ 5038468 w 5822102"/>
                <a:gd name="connsiteY67" fmla="*/ 6155776 h 6685267"/>
                <a:gd name="connsiteX68" fmla="*/ 4741892 w 5822102"/>
                <a:gd name="connsiteY68" fmla="*/ 6338292 h 6685267"/>
                <a:gd name="connsiteX69" fmla="*/ 4420920 w 5822102"/>
                <a:gd name="connsiteY69" fmla="*/ 6492203 h 6685267"/>
                <a:gd name="connsiteX70" fmla="*/ 3717672 w 5822102"/>
                <a:gd name="connsiteY70" fmla="*/ 6670434 h 6685267"/>
                <a:gd name="connsiteX71" fmla="*/ 3535853 w 5822102"/>
                <a:gd name="connsiteY71" fmla="*/ 6683289 h 6685267"/>
                <a:gd name="connsiteX72" fmla="*/ 3490367 w 5822102"/>
                <a:gd name="connsiteY72" fmla="*/ 6684910 h 6685267"/>
                <a:gd name="connsiteX73" fmla="*/ 3445005 w 5822102"/>
                <a:gd name="connsiteY73" fmla="*/ 6685142 h 6685267"/>
                <a:gd name="connsiteX74" fmla="*/ 3355872 w 5822102"/>
                <a:gd name="connsiteY74" fmla="*/ 6684100 h 6685267"/>
                <a:gd name="connsiteX75" fmla="*/ 3179203 w 5822102"/>
                <a:gd name="connsiteY75" fmla="*/ 6677150 h 6685267"/>
                <a:gd name="connsiteX76" fmla="*/ 3002410 w 5822102"/>
                <a:gd name="connsiteY76" fmla="*/ 6661169 h 6685267"/>
                <a:gd name="connsiteX77" fmla="*/ 2650296 w 5822102"/>
                <a:gd name="connsiteY77" fmla="*/ 6604191 h 6685267"/>
                <a:gd name="connsiteX78" fmla="*/ 2306028 w 5822102"/>
                <a:gd name="connsiteY78" fmla="*/ 6505869 h 6685267"/>
                <a:gd name="connsiteX79" fmla="*/ 1978803 w 5822102"/>
                <a:gd name="connsiteY79" fmla="*/ 6363307 h 6685267"/>
                <a:gd name="connsiteX80" fmla="*/ 1678428 w 5822102"/>
                <a:gd name="connsiteY80" fmla="*/ 6177779 h 6685267"/>
                <a:gd name="connsiteX81" fmla="*/ 1175880 w 5822102"/>
                <a:gd name="connsiteY81" fmla="*/ 5710373 h 6685267"/>
                <a:gd name="connsiteX82" fmla="*/ 971502 w 5822102"/>
                <a:gd name="connsiteY82" fmla="*/ 5445399 h 6685267"/>
                <a:gd name="connsiteX83" fmla="*/ 790909 w 5822102"/>
                <a:gd name="connsiteY83" fmla="*/ 5169078 h 6685267"/>
                <a:gd name="connsiteX84" fmla="*/ 706680 w 5822102"/>
                <a:gd name="connsiteY84" fmla="*/ 5031959 h 6685267"/>
                <a:gd name="connsiteX85" fmla="*/ 619143 w 5822102"/>
                <a:gd name="connsiteY85" fmla="*/ 4897157 h 6685267"/>
                <a:gd name="connsiteX86" fmla="*/ 436465 w 5822102"/>
                <a:gd name="connsiteY86" fmla="*/ 4628710 h 6685267"/>
                <a:gd name="connsiteX87" fmla="*/ 347088 w 5822102"/>
                <a:gd name="connsiteY87" fmla="*/ 4492171 h 6685267"/>
                <a:gd name="connsiteX88" fmla="*/ 262001 w 5822102"/>
                <a:gd name="connsiteY88" fmla="*/ 4352619 h 6685267"/>
                <a:gd name="connsiteX89" fmla="*/ 118679 w 5822102"/>
                <a:gd name="connsiteY89" fmla="*/ 4059853 h 6685267"/>
                <a:gd name="connsiteX90" fmla="*/ 28322 w 5822102"/>
                <a:gd name="connsiteY90" fmla="*/ 3749136 h 6685267"/>
                <a:gd name="connsiteX91" fmla="*/ 0 w 5822102"/>
                <a:gd name="connsiteY91" fmla="*/ 3428922 h 6685267"/>
                <a:gd name="connsiteX92" fmla="*/ 253052 w 5822102"/>
                <a:gd name="connsiteY92" fmla="*/ 2174356 h 6685267"/>
                <a:gd name="connsiteX93" fmla="*/ 389141 w 5822102"/>
                <a:gd name="connsiteY93" fmla="*/ 1877652 h 6685267"/>
                <a:gd name="connsiteX94" fmla="*/ 552079 w 5822102"/>
                <a:gd name="connsiteY94" fmla="*/ 1591834 h 6685267"/>
                <a:gd name="connsiteX95" fmla="*/ 954950 w 5822102"/>
                <a:gd name="connsiteY95" fmla="*/ 1061773 h 6685267"/>
                <a:gd name="connsiteX96" fmla="*/ 1192922 w 5822102"/>
                <a:gd name="connsiteY96" fmla="*/ 822626 h 6685267"/>
                <a:gd name="connsiteX97" fmla="*/ 1255939 w 5822102"/>
                <a:gd name="connsiteY97" fmla="*/ 765880 h 6685267"/>
                <a:gd name="connsiteX98" fmla="*/ 1320183 w 5822102"/>
                <a:gd name="connsiteY98" fmla="*/ 710291 h 6685267"/>
                <a:gd name="connsiteX99" fmla="*/ 1452961 w 5822102"/>
                <a:gd name="connsiteY99" fmla="*/ 603514 h 6685267"/>
                <a:gd name="connsiteX100" fmla="*/ 2033360 w 5822102"/>
                <a:gd name="connsiteY100" fmla="*/ 235818 h 6685267"/>
                <a:gd name="connsiteX101" fmla="*/ 2512513 w 5822102"/>
                <a:gd name="connsiteY101" fmla="*/ 30012 h 66852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5822102" h="6685267">
                  <a:moveTo>
                    <a:pt x="2605444" y="0"/>
                  </a:moveTo>
                  <a:lnTo>
                    <a:pt x="4757391" y="0"/>
                  </a:lnTo>
                  <a:lnTo>
                    <a:pt x="4913680" y="56274"/>
                  </a:lnTo>
                  <a:cubicBezTo>
                    <a:pt x="5074659" y="119278"/>
                    <a:pt x="5229483" y="195083"/>
                    <a:pt x="5376238" y="282027"/>
                  </a:cubicBezTo>
                  <a:cubicBezTo>
                    <a:pt x="5474014" y="340105"/>
                    <a:pt x="5568080" y="403280"/>
                    <a:pt x="5658024" y="471014"/>
                  </a:cubicBezTo>
                  <a:lnTo>
                    <a:pt x="5822102" y="609109"/>
                  </a:lnTo>
                  <a:lnTo>
                    <a:pt x="5822102" y="760697"/>
                  </a:lnTo>
                  <a:lnTo>
                    <a:pt x="5707785" y="666601"/>
                  </a:lnTo>
                  <a:cubicBezTo>
                    <a:pt x="5665273" y="633682"/>
                    <a:pt x="5621749" y="602008"/>
                    <a:pt x="5577306" y="571666"/>
                  </a:cubicBezTo>
                  <a:cubicBezTo>
                    <a:pt x="5487929" y="511562"/>
                    <a:pt x="5395118" y="456089"/>
                    <a:pt x="5298630" y="407449"/>
                  </a:cubicBezTo>
                  <a:cubicBezTo>
                    <a:pt x="5106266" y="309010"/>
                    <a:pt x="4901153" y="235355"/>
                    <a:pt x="4690768" y="184979"/>
                  </a:cubicBezTo>
                  <a:cubicBezTo>
                    <a:pt x="4480382" y="134486"/>
                    <a:pt x="4264724" y="106807"/>
                    <a:pt x="4048577" y="99280"/>
                  </a:cubicBezTo>
                  <a:cubicBezTo>
                    <a:pt x="3832182" y="90709"/>
                    <a:pt x="3617997" y="102290"/>
                    <a:pt x="3405404" y="131937"/>
                  </a:cubicBezTo>
                  <a:cubicBezTo>
                    <a:pt x="3299353" y="147340"/>
                    <a:pt x="3193915" y="166449"/>
                    <a:pt x="3089702" y="190190"/>
                  </a:cubicBezTo>
                  <a:cubicBezTo>
                    <a:pt x="2985491" y="214278"/>
                    <a:pt x="2882137" y="241725"/>
                    <a:pt x="2780132" y="273457"/>
                  </a:cubicBezTo>
                  <a:cubicBezTo>
                    <a:pt x="2678126" y="305073"/>
                    <a:pt x="2577348" y="340510"/>
                    <a:pt x="2478040" y="379654"/>
                  </a:cubicBezTo>
                  <a:cubicBezTo>
                    <a:pt x="2378854" y="418914"/>
                    <a:pt x="2281017" y="461763"/>
                    <a:pt x="2184897" y="507972"/>
                  </a:cubicBezTo>
                  <a:cubicBezTo>
                    <a:pt x="1992657" y="600271"/>
                    <a:pt x="1806791" y="705542"/>
                    <a:pt x="1629141" y="823205"/>
                  </a:cubicBezTo>
                  <a:cubicBezTo>
                    <a:pt x="1584882" y="852736"/>
                    <a:pt x="1540745" y="882731"/>
                    <a:pt x="1497711" y="914000"/>
                  </a:cubicBezTo>
                  <a:cubicBezTo>
                    <a:pt x="1475888" y="929286"/>
                    <a:pt x="1454555" y="945153"/>
                    <a:pt x="1433099" y="960903"/>
                  </a:cubicBezTo>
                  <a:cubicBezTo>
                    <a:pt x="1411521" y="976537"/>
                    <a:pt x="1390311" y="992634"/>
                    <a:pt x="1369346" y="1008963"/>
                  </a:cubicBezTo>
                  <a:cubicBezTo>
                    <a:pt x="1285119" y="1074165"/>
                    <a:pt x="1202730" y="1141797"/>
                    <a:pt x="1123406" y="1212905"/>
                  </a:cubicBezTo>
                  <a:cubicBezTo>
                    <a:pt x="964391" y="1354656"/>
                    <a:pt x="816900" y="1509261"/>
                    <a:pt x="684367" y="1675564"/>
                  </a:cubicBezTo>
                  <a:cubicBezTo>
                    <a:pt x="618161" y="1758716"/>
                    <a:pt x="555512" y="1844763"/>
                    <a:pt x="497153" y="1933588"/>
                  </a:cubicBezTo>
                  <a:cubicBezTo>
                    <a:pt x="439775" y="2022877"/>
                    <a:pt x="385584" y="2114367"/>
                    <a:pt x="337770" y="2208983"/>
                  </a:cubicBezTo>
                  <a:cubicBezTo>
                    <a:pt x="325388" y="2232493"/>
                    <a:pt x="313862" y="2256349"/>
                    <a:pt x="302461" y="2280207"/>
                  </a:cubicBezTo>
                  <a:lnTo>
                    <a:pt x="285296" y="2316107"/>
                  </a:lnTo>
                  <a:lnTo>
                    <a:pt x="268991" y="2352355"/>
                  </a:lnTo>
                  <a:cubicBezTo>
                    <a:pt x="258324" y="2376560"/>
                    <a:pt x="247535" y="2400764"/>
                    <a:pt x="237849" y="2425432"/>
                  </a:cubicBezTo>
                  <a:cubicBezTo>
                    <a:pt x="228163" y="2450099"/>
                    <a:pt x="217498" y="2474419"/>
                    <a:pt x="208670" y="2499319"/>
                  </a:cubicBezTo>
                  <a:cubicBezTo>
                    <a:pt x="170909" y="2598219"/>
                    <a:pt x="138908" y="2699206"/>
                    <a:pt x="113775" y="2801929"/>
                  </a:cubicBezTo>
                  <a:cubicBezTo>
                    <a:pt x="62773" y="3006911"/>
                    <a:pt x="36659" y="3217917"/>
                    <a:pt x="36781" y="3428922"/>
                  </a:cubicBezTo>
                  <a:cubicBezTo>
                    <a:pt x="37394" y="3534078"/>
                    <a:pt x="47816" y="3639001"/>
                    <a:pt x="69148" y="3741955"/>
                  </a:cubicBezTo>
                  <a:cubicBezTo>
                    <a:pt x="91585" y="3844679"/>
                    <a:pt x="124074" y="3945202"/>
                    <a:pt x="167966" y="4041323"/>
                  </a:cubicBezTo>
                  <a:cubicBezTo>
                    <a:pt x="178387" y="4065528"/>
                    <a:pt x="190525" y="4089153"/>
                    <a:pt x="202049" y="4112894"/>
                  </a:cubicBezTo>
                  <a:cubicBezTo>
                    <a:pt x="214555" y="4136288"/>
                    <a:pt x="226447" y="4159912"/>
                    <a:pt x="239933" y="4182843"/>
                  </a:cubicBezTo>
                  <a:cubicBezTo>
                    <a:pt x="265680" y="4229167"/>
                    <a:pt x="294368" y="4274101"/>
                    <a:pt x="323916" y="4318456"/>
                  </a:cubicBezTo>
                  <a:cubicBezTo>
                    <a:pt x="353341" y="4362927"/>
                    <a:pt x="384849" y="4406240"/>
                    <a:pt x="416604" y="4449436"/>
                  </a:cubicBezTo>
                  <a:cubicBezTo>
                    <a:pt x="448847" y="4492286"/>
                    <a:pt x="482319" y="4534557"/>
                    <a:pt x="515911" y="4576711"/>
                  </a:cubicBezTo>
                  <a:cubicBezTo>
                    <a:pt x="583219" y="4661137"/>
                    <a:pt x="653594" y="4743825"/>
                    <a:pt x="722619" y="4828482"/>
                  </a:cubicBezTo>
                  <a:cubicBezTo>
                    <a:pt x="757315" y="4870637"/>
                    <a:pt x="791889" y="4913138"/>
                    <a:pt x="825972" y="4956104"/>
                  </a:cubicBezTo>
                  <a:cubicBezTo>
                    <a:pt x="859934" y="4998722"/>
                    <a:pt x="893649" y="5044004"/>
                    <a:pt x="926506" y="5085347"/>
                  </a:cubicBezTo>
                  <a:cubicBezTo>
                    <a:pt x="959119" y="5127734"/>
                    <a:pt x="993324" y="5168847"/>
                    <a:pt x="1027040" y="5210191"/>
                  </a:cubicBezTo>
                  <a:cubicBezTo>
                    <a:pt x="1061737" y="5250840"/>
                    <a:pt x="1096188" y="5291488"/>
                    <a:pt x="1132110" y="5330748"/>
                  </a:cubicBezTo>
                  <a:cubicBezTo>
                    <a:pt x="1203465" y="5409731"/>
                    <a:pt x="1277639" y="5485818"/>
                    <a:pt x="1354880" y="5558083"/>
                  </a:cubicBezTo>
                  <a:cubicBezTo>
                    <a:pt x="1509603" y="5702266"/>
                    <a:pt x="1676588" y="5830930"/>
                    <a:pt x="1855220" y="5937591"/>
                  </a:cubicBezTo>
                  <a:cubicBezTo>
                    <a:pt x="1944720" y="5990632"/>
                    <a:pt x="2036549" y="6039272"/>
                    <a:pt x="2131810" y="6080268"/>
                  </a:cubicBezTo>
                  <a:cubicBezTo>
                    <a:pt x="2226460" y="6122423"/>
                    <a:pt x="2324173" y="6157977"/>
                    <a:pt x="2423726" y="6188087"/>
                  </a:cubicBezTo>
                  <a:cubicBezTo>
                    <a:pt x="2523280" y="6218313"/>
                    <a:pt x="2624794" y="6242749"/>
                    <a:pt x="2727780" y="6262552"/>
                  </a:cubicBezTo>
                  <a:cubicBezTo>
                    <a:pt x="2830890" y="6282008"/>
                    <a:pt x="2935714" y="6295326"/>
                    <a:pt x="3041276" y="6304245"/>
                  </a:cubicBezTo>
                  <a:cubicBezTo>
                    <a:pt x="3146836" y="6313277"/>
                    <a:pt x="3253499" y="6317215"/>
                    <a:pt x="3360532" y="6317331"/>
                  </a:cubicBezTo>
                  <a:cubicBezTo>
                    <a:pt x="3387259" y="6317331"/>
                    <a:pt x="3414354" y="6317794"/>
                    <a:pt x="3439855" y="6316751"/>
                  </a:cubicBezTo>
                  <a:lnTo>
                    <a:pt x="3478721" y="6315826"/>
                  </a:lnTo>
                  <a:lnTo>
                    <a:pt x="3517463" y="6313971"/>
                  </a:lnTo>
                  <a:cubicBezTo>
                    <a:pt x="3569078" y="6311772"/>
                    <a:pt x="3620449" y="6306907"/>
                    <a:pt x="3671452" y="6301233"/>
                  </a:cubicBezTo>
                  <a:cubicBezTo>
                    <a:pt x="3875707" y="6277608"/>
                    <a:pt x="4074445" y="6225841"/>
                    <a:pt x="4265460" y="6149638"/>
                  </a:cubicBezTo>
                  <a:cubicBezTo>
                    <a:pt x="4361212" y="6111884"/>
                    <a:pt x="4454636" y="6067065"/>
                    <a:pt x="4546587" y="6018079"/>
                  </a:cubicBezTo>
                  <a:cubicBezTo>
                    <a:pt x="4638662" y="5969322"/>
                    <a:pt x="4729020" y="5915240"/>
                    <a:pt x="4818030" y="5858029"/>
                  </a:cubicBezTo>
                  <a:cubicBezTo>
                    <a:pt x="4907038" y="5800703"/>
                    <a:pt x="4994577" y="5739672"/>
                    <a:pt x="5081870" y="5676903"/>
                  </a:cubicBezTo>
                  <a:cubicBezTo>
                    <a:pt x="5125392" y="5645519"/>
                    <a:pt x="5168794" y="5613324"/>
                    <a:pt x="5212073" y="5581013"/>
                  </a:cubicBezTo>
                  <a:lnTo>
                    <a:pt x="5343625" y="5481533"/>
                  </a:lnTo>
                  <a:cubicBezTo>
                    <a:pt x="5432696" y="5414768"/>
                    <a:pt x="5521951" y="5349452"/>
                    <a:pt x="5610378" y="5284425"/>
                  </a:cubicBezTo>
                  <a:lnTo>
                    <a:pt x="5822102" y="5126414"/>
                  </a:lnTo>
                  <a:lnTo>
                    <a:pt x="5822102" y="5556641"/>
                  </a:lnTo>
                  <a:lnTo>
                    <a:pt x="5576325" y="5749979"/>
                  </a:lnTo>
                  <a:lnTo>
                    <a:pt x="5447715" y="5852818"/>
                  </a:lnTo>
                  <a:cubicBezTo>
                    <a:pt x="5403945" y="5887445"/>
                    <a:pt x="5359932" y="5922073"/>
                    <a:pt x="5315059" y="5956236"/>
                  </a:cubicBezTo>
                  <a:cubicBezTo>
                    <a:pt x="5225682" y="6024680"/>
                    <a:pt x="5133976" y="6091734"/>
                    <a:pt x="5038468" y="6155776"/>
                  </a:cubicBezTo>
                  <a:cubicBezTo>
                    <a:pt x="4943084" y="6219703"/>
                    <a:pt x="4845002" y="6281777"/>
                    <a:pt x="4741892" y="6338292"/>
                  </a:cubicBezTo>
                  <a:cubicBezTo>
                    <a:pt x="4638784" y="6394692"/>
                    <a:pt x="4532120" y="6447038"/>
                    <a:pt x="4420920" y="6492203"/>
                  </a:cubicBezTo>
                  <a:cubicBezTo>
                    <a:pt x="4199255" y="6583693"/>
                    <a:pt x="3959813" y="6644840"/>
                    <a:pt x="3717672" y="6670434"/>
                  </a:cubicBezTo>
                  <a:cubicBezTo>
                    <a:pt x="3657106" y="6676456"/>
                    <a:pt x="3596419" y="6681321"/>
                    <a:pt x="3535853" y="6683289"/>
                  </a:cubicBezTo>
                  <a:lnTo>
                    <a:pt x="3490367" y="6684910"/>
                  </a:lnTo>
                  <a:lnTo>
                    <a:pt x="3445005" y="6685142"/>
                  </a:lnTo>
                  <a:cubicBezTo>
                    <a:pt x="3414354" y="6685605"/>
                    <a:pt x="3385297" y="6684679"/>
                    <a:pt x="3355872" y="6684100"/>
                  </a:cubicBezTo>
                  <a:cubicBezTo>
                    <a:pt x="3297146" y="6683405"/>
                    <a:pt x="3238052" y="6680047"/>
                    <a:pt x="3179203" y="6677150"/>
                  </a:cubicBezTo>
                  <a:cubicBezTo>
                    <a:pt x="3120232" y="6672519"/>
                    <a:pt x="3061259" y="6668233"/>
                    <a:pt x="3002410" y="6661169"/>
                  </a:cubicBezTo>
                  <a:cubicBezTo>
                    <a:pt x="2884589" y="6647851"/>
                    <a:pt x="2766891" y="6629669"/>
                    <a:pt x="2650296" y="6604191"/>
                  </a:cubicBezTo>
                  <a:cubicBezTo>
                    <a:pt x="2533702" y="6578713"/>
                    <a:pt x="2418456" y="6545938"/>
                    <a:pt x="2306028" y="6505869"/>
                  </a:cubicBezTo>
                  <a:cubicBezTo>
                    <a:pt x="2193602" y="6465683"/>
                    <a:pt x="2084118" y="6417738"/>
                    <a:pt x="1978803" y="6363307"/>
                  </a:cubicBezTo>
                  <a:cubicBezTo>
                    <a:pt x="1873855" y="6308066"/>
                    <a:pt x="1773077" y="6246340"/>
                    <a:pt x="1678428" y="6177779"/>
                  </a:cubicBezTo>
                  <a:cubicBezTo>
                    <a:pt x="1488393" y="6041356"/>
                    <a:pt x="1321900" y="5881423"/>
                    <a:pt x="1175880" y="5710373"/>
                  </a:cubicBezTo>
                  <a:cubicBezTo>
                    <a:pt x="1103177" y="5624441"/>
                    <a:pt x="1035501" y="5535732"/>
                    <a:pt x="971502" y="5445399"/>
                  </a:cubicBezTo>
                  <a:cubicBezTo>
                    <a:pt x="907380" y="5355069"/>
                    <a:pt x="847550" y="5262768"/>
                    <a:pt x="790909" y="5169078"/>
                  </a:cubicBezTo>
                  <a:cubicBezTo>
                    <a:pt x="761974" y="5121712"/>
                    <a:pt x="735492" y="5077357"/>
                    <a:pt x="706680" y="5031959"/>
                  </a:cubicBezTo>
                  <a:cubicBezTo>
                    <a:pt x="678114" y="4986910"/>
                    <a:pt x="649058" y="4941860"/>
                    <a:pt x="619143" y="4897157"/>
                  </a:cubicBezTo>
                  <a:lnTo>
                    <a:pt x="436465" y="4628710"/>
                  </a:lnTo>
                  <a:cubicBezTo>
                    <a:pt x="406182" y="4583544"/>
                    <a:pt x="376267" y="4538147"/>
                    <a:pt x="347088" y="4492171"/>
                  </a:cubicBezTo>
                  <a:cubicBezTo>
                    <a:pt x="317908" y="4446194"/>
                    <a:pt x="288974" y="4400102"/>
                    <a:pt x="262001" y="4352619"/>
                  </a:cubicBezTo>
                  <a:cubicBezTo>
                    <a:pt x="207934" y="4258119"/>
                    <a:pt x="158280" y="4160840"/>
                    <a:pt x="118679" y="4059853"/>
                  </a:cubicBezTo>
                  <a:cubicBezTo>
                    <a:pt x="78343" y="3959214"/>
                    <a:pt x="48429" y="3854870"/>
                    <a:pt x="28322" y="3749136"/>
                  </a:cubicBezTo>
                  <a:cubicBezTo>
                    <a:pt x="9073" y="3643402"/>
                    <a:pt x="0" y="3536046"/>
                    <a:pt x="0" y="3428922"/>
                  </a:cubicBezTo>
                  <a:cubicBezTo>
                    <a:pt x="1594" y="3001816"/>
                    <a:pt x="89010" y="2575868"/>
                    <a:pt x="253052" y="2174356"/>
                  </a:cubicBezTo>
                  <a:cubicBezTo>
                    <a:pt x="294246" y="2074066"/>
                    <a:pt x="338873" y="1974700"/>
                    <a:pt x="389141" y="1877652"/>
                  </a:cubicBezTo>
                  <a:cubicBezTo>
                    <a:pt x="438672" y="1780256"/>
                    <a:pt x="493230" y="1684945"/>
                    <a:pt x="552079" y="1591834"/>
                  </a:cubicBezTo>
                  <a:cubicBezTo>
                    <a:pt x="669900" y="1405728"/>
                    <a:pt x="804394" y="1227729"/>
                    <a:pt x="954950" y="1061773"/>
                  </a:cubicBezTo>
                  <a:cubicBezTo>
                    <a:pt x="1030597" y="979085"/>
                    <a:pt x="1109552" y="898829"/>
                    <a:pt x="1192922" y="822626"/>
                  </a:cubicBezTo>
                  <a:cubicBezTo>
                    <a:pt x="1213642" y="803402"/>
                    <a:pt x="1234483" y="784409"/>
                    <a:pt x="1255939" y="765880"/>
                  </a:cubicBezTo>
                  <a:cubicBezTo>
                    <a:pt x="1277273" y="747234"/>
                    <a:pt x="1298237" y="728241"/>
                    <a:pt x="1320183" y="710291"/>
                  </a:cubicBezTo>
                  <a:cubicBezTo>
                    <a:pt x="1363585" y="673811"/>
                    <a:pt x="1408088" y="638489"/>
                    <a:pt x="1452961" y="603514"/>
                  </a:cubicBezTo>
                  <a:cubicBezTo>
                    <a:pt x="1633310" y="464543"/>
                    <a:pt x="1828125" y="341437"/>
                    <a:pt x="2033360" y="235818"/>
                  </a:cubicBezTo>
                  <a:cubicBezTo>
                    <a:pt x="2187242" y="156561"/>
                    <a:pt x="2347554" y="87597"/>
                    <a:pt x="2512513" y="3001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8" name="Freeform: Shape 547">
              <a:extLst>
                <a:ext uri="{FF2B5EF4-FFF2-40B4-BE49-F238E27FC236}">
                  <a16:creationId xmlns:a16="http://schemas.microsoft.com/office/drawing/2014/main" id="{15102EBE-A80F-4CFF-B1DD-941EF9728B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04998" y="98659"/>
              <a:ext cx="5774333" cy="6315453"/>
            </a:xfrm>
            <a:custGeom>
              <a:avLst/>
              <a:gdLst>
                <a:gd name="connsiteX0" fmla="*/ 3707237 w 5774333"/>
                <a:gd name="connsiteY0" fmla="*/ 1489 h 6315453"/>
                <a:gd name="connsiteX1" fmla="*/ 4037665 w 5774333"/>
                <a:gd name="connsiteY1" fmla="*/ 6121 h 6315453"/>
                <a:gd name="connsiteX2" fmla="*/ 4692239 w 5774333"/>
                <a:gd name="connsiteY2" fmla="*/ 102128 h 6315453"/>
                <a:gd name="connsiteX3" fmla="*/ 5315059 w 5774333"/>
                <a:gd name="connsiteY3" fmla="*/ 324945 h 6315453"/>
                <a:gd name="connsiteX4" fmla="*/ 5738325 w 5774333"/>
                <a:gd name="connsiteY4" fmla="*/ 578286 h 6315453"/>
                <a:gd name="connsiteX5" fmla="*/ 5774333 w 5774333"/>
                <a:gd name="connsiteY5" fmla="*/ 606551 h 6315453"/>
                <a:gd name="connsiteX6" fmla="*/ 5774333 w 5774333"/>
                <a:gd name="connsiteY6" fmla="*/ 975490 h 6315453"/>
                <a:gd name="connsiteX7" fmla="*/ 5676001 w 5774333"/>
                <a:gd name="connsiteY7" fmla="*/ 889749 h 6315453"/>
                <a:gd name="connsiteX8" fmla="*/ 5177132 w 5774333"/>
                <a:gd name="connsiteY8" fmla="*/ 581926 h 6315453"/>
                <a:gd name="connsiteX9" fmla="*/ 4615735 w 5774333"/>
                <a:gd name="connsiteY9" fmla="*/ 388640 h 6315453"/>
                <a:gd name="connsiteX10" fmla="*/ 4020010 w 5774333"/>
                <a:gd name="connsiteY10" fmla="*/ 308500 h 6315453"/>
                <a:gd name="connsiteX11" fmla="*/ 3416315 w 5774333"/>
                <a:gd name="connsiteY11" fmla="*/ 328882 h 6315453"/>
                <a:gd name="connsiteX12" fmla="*/ 2823779 w 5774333"/>
                <a:gd name="connsiteY12" fmla="*/ 446545 h 6315453"/>
                <a:gd name="connsiteX13" fmla="*/ 2256987 w 5774333"/>
                <a:gd name="connsiteY13" fmla="*/ 651296 h 6315453"/>
                <a:gd name="connsiteX14" fmla="*/ 1244169 w 5774333"/>
                <a:gd name="connsiteY14" fmla="*/ 1280374 h 6315453"/>
                <a:gd name="connsiteX15" fmla="*/ 830141 w 5774333"/>
                <a:gd name="connsiteY15" fmla="*/ 1700184 h 6315453"/>
                <a:gd name="connsiteX16" fmla="*/ 502792 w 5774333"/>
                <a:gd name="connsiteY16" fmla="*/ 2182300 h 6315453"/>
                <a:gd name="connsiteX17" fmla="*/ 280637 w 5774333"/>
                <a:gd name="connsiteY17" fmla="*/ 2715256 h 6315453"/>
                <a:gd name="connsiteX18" fmla="*/ 199843 w 5774333"/>
                <a:gd name="connsiteY18" fmla="*/ 3283418 h 6315453"/>
                <a:gd name="connsiteX19" fmla="*/ 233926 w 5774333"/>
                <a:gd name="connsiteY19" fmla="*/ 3561593 h 6315453"/>
                <a:gd name="connsiteX20" fmla="*/ 334582 w 5774333"/>
                <a:gd name="connsiteY20" fmla="*/ 3821816 h 6315453"/>
                <a:gd name="connsiteX21" fmla="*/ 404834 w 5774333"/>
                <a:gd name="connsiteY21" fmla="*/ 3944343 h 6315453"/>
                <a:gd name="connsiteX22" fmla="*/ 485506 w 5774333"/>
                <a:gd name="connsiteY22" fmla="*/ 4062932 h 6315453"/>
                <a:gd name="connsiteX23" fmla="*/ 671861 w 5774333"/>
                <a:gd name="connsiteY23" fmla="*/ 4292120 h 6315453"/>
                <a:gd name="connsiteX24" fmla="*/ 873542 w 5774333"/>
                <a:gd name="connsiteY24" fmla="*/ 4523044 h 6315453"/>
                <a:gd name="connsiteX25" fmla="*/ 973831 w 5774333"/>
                <a:gd name="connsiteY25" fmla="*/ 4643601 h 6315453"/>
                <a:gd name="connsiteX26" fmla="*/ 1022014 w 5774333"/>
                <a:gd name="connsiteY26" fmla="*/ 4702780 h 6315453"/>
                <a:gd name="connsiteX27" fmla="*/ 1069215 w 5774333"/>
                <a:gd name="connsiteY27" fmla="*/ 4759411 h 6315453"/>
                <a:gd name="connsiteX28" fmla="*/ 1474784 w 5774333"/>
                <a:gd name="connsiteY28" fmla="*/ 5177948 h 6315453"/>
                <a:gd name="connsiteX29" fmla="*/ 1690442 w 5774333"/>
                <a:gd name="connsiteY29" fmla="*/ 5366255 h 6315453"/>
                <a:gd name="connsiteX30" fmla="*/ 1916276 w 5774333"/>
                <a:gd name="connsiteY30" fmla="*/ 5539852 h 6315453"/>
                <a:gd name="connsiteX31" fmla="*/ 2420784 w 5774333"/>
                <a:gd name="connsiteY31" fmla="*/ 5814437 h 6315453"/>
                <a:gd name="connsiteX32" fmla="*/ 2703015 w 5774333"/>
                <a:gd name="connsiteY32" fmla="*/ 5892029 h 6315453"/>
                <a:gd name="connsiteX33" fmla="*/ 2775350 w 5774333"/>
                <a:gd name="connsiteY33" fmla="*/ 5905695 h 6315453"/>
                <a:gd name="connsiteX34" fmla="*/ 2848299 w 5774333"/>
                <a:gd name="connsiteY34" fmla="*/ 5917161 h 6315453"/>
                <a:gd name="connsiteX35" fmla="*/ 2995544 w 5774333"/>
                <a:gd name="connsiteY35" fmla="*/ 5933605 h 6315453"/>
                <a:gd name="connsiteX36" fmla="*/ 3069596 w 5774333"/>
                <a:gd name="connsiteY36" fmla="*/ 5938933 h 6315453"/>
                <a:gd name="connsiteX37" fmla="*/ 3143894 w 5774333"/>
                <a:gd name="connsiteY37" fmla="*/ 5942639 h 6315453"/>
                <a:gd name="connsiteX38" fmla="*/ 3218436 w 5774333"/>
                <a:gd name="connsiteY38" fmla="*/ 5944260 h 6315453"/>
                <a:gd name="connsiteX39" fmla="*/ 3293101 w 5774333"/>
                <a:gd name="connsiteY39" fmla="*/ 5943913 h 6315453"/>
                <a:gd name="connsiteX40" fmla="*/ 3330494 w 5774333"/>
                <a:gd name="connsiteY40" fmla="*/ 5943565 h 6315453"/>
                <a:gd name="connsiteX41" fmla="*/ 3366540 w 5774333"/>
                <a:gd name="connsiteY41" fmla="*/ 5942059 h 6315453"/>
                <a:gd name="connsiteX42" fmla="*/ 3402462 w 5774333"/>
                <a:gd name="connsiteY42" fmla="*/ 5940323 h 6315453"/>
                <a:gd name="connsiteX43" fmla="*/ 3438262 w 5774333"/>
                <a:gd name="connsiteY43" fmla="*/ 5937543 h 6315453"/>
                <a:gd name="connsiteX44" fmla="*/ 3580236 w 5774333"/>
                <a:gd name="connsiteY44" fmla="*/ 5920982 h 6315453"/>
                <a:gd name="connsiteX45" fmla="*/ 4121034 w 5774333"/>
                <a:gd name="connsiteY45" fmla="*/ 5753290 h 6315453"/>
                <a:gd name="connsiteX46" fmla="*/ 4620639 w 5774333"/>
                <a:gd name="connsiteY46" fmla="*/ 5459364 h 6315453"/>
                <a:gd name="connsiteX47" fmla="*/ 4741771 w 5774333"/>
                <a:gd name="connsiteY47" fmla="*/ 5372971 h 6315453"/>
                <a:gd name="connsiteX48" fmla="*/ 4862901 w 5774333"/>
                <a:gd name="connsiteY48" fmla="*/ 5283682 h 6315453"/>
                <a:gd name="connsiteX49" fmla="*/ 5108229 w 5774333"/>
                <a:gd name="connsiteY49" fmla="*/ 5098386 h 6315453"/>
                <a:gd name="connsiteX50" fmla="*/ 5612493 w 5774333"/>
                <a:gd name="connsiteY50" fmla="*/ 4739724 h 6315453"/>
                <a:gd name="connsiteX51" fmla="*/ 5774333 w 5774333"/>
                <a:gd name="connsiteY51" fmla="*/ 4623488 h 6315453"/>
                <a:gd name="connsiteX52" fmla="*/ 5774333 w 5774333"/>
                <a:gd name="connsiteY52" fmla="*/ 5232926 h 6315453"/>
                <a:gd name="connsiteX53" fmla="*/ 5676492 w 5774333"/>
                <a:gd name="connsiteY53" fmla="*/ 5306859 h 6315453"/>
                <a:gd name="connsiteX54" fmla="*/ 5426260 w 5774333"/>
                <a:gd name="connsiteY54" fmla="*/ 5486233 h 6315453"/>
                <a:gd name="connsiteX55" fmla="*/ 5300225 w 5774333"/>
                <a:gd name="connsiteY55" fmla="*/ 5576217 h 6315453"/>
                <a:gd name="connsiteX56" fmla="*/ 5170757 w 5774333"/>
                <a:gd name="connsiteY56" fmla="*/ 5666780 h 6315453"/>
                <a:gd name="connsiteX57" fmla="*/ 5038100 w 5774333"/>
                <a:gd name="connsiteY57" fmla="*/ 5756185 h 6315453"/>
                <a:gd name="connsiteX58" fmla="*/ 4901276 w 5774333"/>
                <a:gd name="connsiteY58" fmla="*/ 5843043 h 6315453"/>
                <a:gd name="connsiteX59" fmla="*/ 4614019 w 5774333"/>
                <a:gd name="connsiteY59" fmla="*/ 6006103 h 6315453"/>
                <a:gd name="connsiteX60" fmla="*/ 4305061 w 5774333"/>
                <a:gd name="connsiteY60" fmla="*/ 6144726 h 6315453"/>
                <a:gd name="connsiteX61" fmla="*/ 3632710 w 5774333"/>
                <a:gd name="connsiteY61" fmla="*/ 6304196 h 6315453"/>
                <a:gd name="connsiteX62" fmla="*/ 3459594 w 5774333"/>
                <a:gd name="connsiteY62" fmla="*/ 6314504 h 6315453"/>
                <a:gd name="connsiteX63" fmla="*/ 3416315 w 5774333"/>
                <a:gd name="connsiteY63" fmla="*/ 6315429 h 6315453"/>
                <a:gd name="connsiteX64" fmla="*/ 3373159 w 5774333"/>
                <a:gd name="connsiteY64" fmla="*/ 6315198 h 6315453"/>
                <a:gd name="connsiteX65" fmla="*/ 3330127 w 5774333"/>
                <a:gd name="connsiteY65" fmla="*/ 6314735 h 6315453"/>
                <a:gd name="connsiteX66" fmla="*/ 3288320 w 5774333"/>
                <a:gd name="connsiteY66" fmla="*/ 6313230 h 6315453"/>
                <a:gd name="connsiteX67" fmla="*/ 2954350 w 5774333"/>
                <a:gd name="connsiteY67" fmla="*/ 6288098 h 6315453"/>
                <a:gd name="connsiteX68" fmla="*/ 2622466 w 5774333"/>
                <a:gd name="connsiteY68" fmla="*/ 6232742 h 6315453"/>
                <a:gd name="connsiteX69" fmla="*/ 2296466 w 5774333"/>
                <a:gd name="connsiteY69" fmla="*/ 6146001 h 6315453"/>
                <a:gd name="connsiteX70" fmla="*/ 1672419 w 5774333"/>
                <a:gd name="connsiteY70" fmla="*/ 5885197 h 6315453"/>
                <a:gd name="connsiteX71" fmla="*/ 1146578 w 5774333"/>
                <a:gd name="connsiteY71" fmla="*/ 5479168 h 6315453"/>
                <a:gd name="connsiteX72" fmla="*/ 933372 w 5774333"/>
                <a:gd name="connsiteY72" fmla="*/ 5234810 h 6315453"/>
                <a:gd name="connsiteX73" fmla="*/ 747140 w 5774333"/>
                <a:gd name="connsiteY73" fmla="*/ 4976091 h 6315453"/>
                <a:gd name="connsiteX74" fmla="*/ 703616 w 5774333"/>
                <a:gd name="connsiteY74" fmla="*/ 4910196 h 6315453"/>
                <a:gd name="connsiteX75" fmla="*/ 662053 w 5774333"/>
                <a:gd name="connsiteY75" fmla="*/ 4846269 h 6315453"/>
                <a:gd name="connsiteX76" fmla="*/ 580033 w 5774333"/>
                <a:gd name="connsiteY76" fmla="*/ 4722352 h 6315453"/>
                <a:gd name="connsiteX77" fmla="*/ 410105 w 5774333"/>
                <a:gd name="connsiteY77" fmla="*/ 4469193 h 6315453"/>
                <a:gd name="connsiteX78" fmla="*/ 244224 w 5774333"/>
                <a:gd name="connsiteY78" fmla="*/ 4201556 h 6315453"/>
                <a:gd name="connsiteX79" fmla="*/ 169437 w 5774333"/>
                <a:gd name="connsiteY79" fmla="*/ 4059690 h 6315453"/>
                <a:gd name="connsiteX80" fmla="*/ 105929 w 5774333"/>
                <a:gd name="connsiteY80" fmla="*/ 3911221 h 6315453"/>
                <a:gd name="connsiteX81" fmla="*/ 57256 w 5774333"/>
                <a:gd name="connsiteY81" fmla="*/ 3757195 h 6315453"/>
                <a:gd name="connsiteX82" fmla="*/ 39111 w 5774333"/>
                <a:gd name="connsiteY82" fmla="*/ 3678677 h 6315453"/>
                <a:gd name="connsiteX83" fmla="*/ 31142 w 5774333"/>
                <a:gd name="connsiteY83" fmla="*/ 3639300 h 6315453"/>
                <a:gd name="connsiteX84" fmla="*/ 24521 w 5774333"/>
                <a:gd name="connsiteY84" fmla="*/ 3599809 h 6315453"/>
                <a:gd name="connsiteX85" fmla="*/ 0 w 5774333"/>
                <a:gd name="connsiteY85" fmla="*/ 3283418 h 6315453"/>
                <a:gd name="connsiteX86" fmla="*/ 68045 w 5774333"/>
                <a:gd name="connsiteY86" fmla="*/ 2666963 h 6315453"/>
                <a:gd name="connsiteX87" fmla="*/ 272546 w 5774333"/>
                <a:gd name="connsiteY87" fmla="*/ 2076334 h 6315453"/>
                <a:gd name="connsiteX88" fmla="*/ 1039300 w 5774333"/>
                <a:gd name="connsiteY88" fmla="*/ 1073307 h 6315453"/>
                <a:gd name="connsiteX89" fmla="*/ 1547733 w 5774333"/>
                <a:gd name="connsiteY89" fmla="*/ 680365 h 6315453"/>
                <a:gd name="connsiteX90" fmla="*/ 2115995 w 5774333"/>
                <a:gd name="connsiteY90" fmla="*/ 368373 h 6315453"/>
                <a:gd name="connsiteX91" fmla="*/ 3377451 w 5774333"/>
                <a:gd name="connsiteY91" fmla="*/ 24304 h 6315453"/>
                <a:gd name="connsiteX92" fmla="*/ 3707237 w 5774333"/>
                <a:gd name="connsiteY92" fmla="*/ 1489 h 6315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774333" h="6315453">
                  <a:moveTo>
                    <a:pt x="3707237" y="1489"/>
                  </a:moveTo>
                  <a:cubicBezTo>
                    <a:pt x="3817502" y="-1522"/>
                    <a:pt x="3927875" y="41"/>
                    <a:pt x="4037665" y="6121"/>
                  </a:cubicBezTo>
                  <a:cubicBezTo>
                    <a:pt x="4257614" y="18745"/>
                    <a:pt x="4477439" y="49665"/>
                    <a:pt x="4692239" y="102128"/>
                  </a:cubicBezTo>
                  <a:cubicBezTo>
                    <a:pt x="4907039" y="154474"/>
                    <a:pt x="5116811" y="228592"/>
                    <a:pt x="5315059" y="324945"/>
                  </a:cubicBezTo>
                  <a:cubicBezTo>
                    <a:pt x="5463562" y="397211"/>
                    <a:pt x="5606133" y="481527"/>
                    <a:pt x="5738325" y="578286"/>
                  </a:cubicBezTo>
                  <a:lnTo>
                    <a:pt x="5774333" y="606551"/>
                  </a:lnTo>
                  <a:lnTo>
                    <a:pt x="5774333" y="975490"/>
                  </a:lnTo>
                  <a:lnTo>
                    <a:pt x="5676001" y="889749"/>
                  </a:lnTo>
                  <a:cubicBezTo>
                    <a:pt x="5522381" y="769886"/>
                    <a:pt x="5355519" y="665657"/>
                    <a:pt x="5177132" y="581926"/>
                  </a:cubicBezTo>
                  <a:cubicBezTo>
                    <a:pt x="4998867" y="497965"/>
                    <a:pt x="4810183" y="433574"/>
                    <a:pt x="4615735" y="388640"/>
                  </a:cubicBezTo>
                  <a:cubicBezTo>
                    <a:pt x="4421289" y="343591"/>
                    <a:pt x="4221446" y="317649"/>
                    <a:pt x="4020010" y="308500"/>
                  </a:cubicBezTo>
                  <a:cubicBezTo>
                    <a:pt x="3818207" y="298887"/>
                    <a:pt x="3616649" y="305257"/>
                    <a:pt x="3416315" y="328882"/>
                  </a:cubicBezTo>
                  <a:cubicBezTo>
                    <a:pt x="3216106" y="352623"/>
                    <a:pt x="3017736" y="392346"/>
                    <a:pt x="2823779" y="446545"/>
                  </a:cubicBezTo>
                  <a:cubicBezTo>
                    <a:pt x="2629699" y="500513"/>
                    <a:pt x="2440401" y="570345"/>
                    <a:pt x="2256987" y="651296"/>
                  </a:cubicBezTo>
                  <a:cubicBezTo>
                    <a:pt x="1889058" y="811461"/>
                    <a:pt x="1545527" y="1023856"/>
                    <a:pt x="1244169" y="1280374"/>
                  </a:cubicBezTo>
                  <a:cubicBezTo>
                    <a:pt x="1093982" y="1409039"/>
                    <a:pt x="954828" y="1549400"/>
                    <a:pt x="830141" y="1700184"/>
                  </a:cubicBezTo>
                  <a:cubicBezTo>
                    <a:pt x="705209" y="1850736"/>
                    <a:pt x="594989" y="2012176"/>
                    <a:pt x="502792" y="2182300"/>
                  </a:cubicBezTo>
                  <a:cubicBezTo>
                    <a:pt x="410595" y="2352308"/>
                    <a:pt x="333847" y="2530307"/>
                    <a:pt x="280637" y="2715256"/>
                  </a:cubicBezTo>
                  <a:cubicBezTo>
                    <a:pt x="227306" y="2899741"/>
                    <a:pt x="199719" y="3091521"/>
                    <a:pt x="199843" y="3283418"/>
                  </a:cubicBezTo>
                  <a:cubicBezTo>
                    <a:pt x="200946" y="3377687"/>
                    <a:pt x="210754" y="3471261"/>
                    <a:pt x="233926" y="3561593"/>
                  </a:cubicBezTo>
                  <a:cubicBezTo>
                    <a:pt x="256730" y="3652040"/>
                    <a:pt x="292162" y="3738550"/>
                    <a:pt x="334582" y="3821816"/>
                  </a:cubicBezTo>
                  <a:cubicBezTo>
                    <a:pt x="356038" y="3863392"/>
                    <a:pt x="379823" y="3904157"/>
                    <a:pt x="404834" y="3944343"/>
                  </a:cubicBezTo>
                  <a:cubicBezTo>
                    <a:pt x="430212" y="3984413"/>
                    <a:pt x="457308" y="4023905"/>
                    <a:pt x="485506" y="4062932"/>
                  </a:cubicBezTo>
                  <a:cubicBezTo>
                    <a:pt x="542639" y="4140757"/>
                    <a:pt x="606146" y="4216265"/>
                    <a:pt x="671861" y="4292120"/>
                  </a:cubicBezTo>
                  <a:cubicBezTo>
                    <a:pt x="737576" y="4368091"/>
                    <a:pt x="806234" y="4444062"/>
                    <a:pt x="873542" y="4523044"/>
                  </a:cubicBezTo>
                  <a:cubicBezTo>
                    <a:pt x="907258" y="4562419"/>
                    <a:pt x="940606" y="4602721"/>
                    <a:pt x="973831" y="4643601"/>
                  </a:cubicBezTo>
                  <a:lnTo>
                    <a:pt x="1022014" y="4702780"/>
                  </a:lnTo>
                  <a:cubicBezTo>
                    <a:pt x="1037829" y="4721658"/>
                    <a:pt x="1052910" y="4740998"/>
                    <a:pt x="1069215" y="4759411"/>
                  </a:cubicBezTo>
                  <a:cubicBezTo>
                    <a:pt x="1196477" y="4909269"/>
                    <a:pt x="1334527" y="5047199"/>
                    <a:pt x="1474784" y="5177948"/>
                  </a:cubicBezTo>
                  <a:cubicBezTo>
                    <a:pt x="1545281" y="5243033"/>
                    <a:pt x="1617003" y="5305917"/>
                    <a:pt x="1690442" y="5366255"/>
                  </a:cubicBezTo>
                  <a:cubicBezTo>
                    <a:pt x="1763881" y="5426591"/>
                    <a:pt x="1838668" y="5484959"/>
                    <a:pt x="1916276" y="5539852"/>
                  </a:cubicBezTo>
                  <a:cubicBezTo>
                    <a:pt x="2070877" y="5649872"/>
                    <a:pt x="2237617" y="5748194"/>
                    <a:pt x="2420784" y="5814437"/>
                  </a:cubicBezTo>
                  <a:cubicBezTo>
                    <a:pt x="2512124" y="5847559"/>
                    <a:pt x="2606773" y="5872921"/>
                    <a:pt x="2703015" y="5892029"/>
                  </a:cubicBezTo>
                  <a:cubicBezTo>
                    <a:pt x="2727168" y="5896546"/>
                    <a:pt x="2751075" y="5901758"/>
                    <a:pt x="2775350" y="5905695"/>
                  </a:cubicBezTo>
                  <a:lnTo>
                    <a:pt x="2848299" y="5917161"/>
                  </a:lnTo>
                  <a:cubicBezTo>
                    <a:pt x="2897218" y="5923298"/>
                    <a:pt x="2946136" y="5929784"/>
                    <a:pt x="2995544" y="5933605"/>
                  </a:cubicBezTo>
                  <a:cubicBezTo>
                    <a:pt x="3020188" y="5935806"/>
                    <a:pt x="3044831" y="5937891"/>
                    <a:pt x="3069596" y="5938933"/>
                  </a:cubicBezTo>
                  <a:cubicBezTo>
                    <a:pt x="3094362" y="5940090"/>
                    <a:pt x="3119005" y="5941943"/>
                    <a:pt x="3143894" y="5942639"/>
                  </a:cubicBezTo>
                  <a:lnTo>
                    <a:pt x="3218436" y="5944260"/>
                  </a:lnTo>
                  <a:cubicBezTo>
                    <a:pt x="3243201" y="5944838"/>
                    <a:pt x="3268212" y="5944029"/>
                    <a:pt x="3293101" y="5943913"/>
                  </a:cubicBezTo>
                  <a:lnTo>
                    <a:pt x="3330494" y="5943565"/>
                  </a:lnTo>
                  <a:cubicBezTo>
                    <a:pt x="3342632" y="5943218"/>
                    <a:pt x="3354524" y="5942523"/>
                    <a:pt x="3366540" y="5942059"/>
                  </a:cubicBezTo>
                  <a:cubicBezTo>
                    <a:pt x="3378554" y="5941480"/>
                    <a:pt x="3390570" y="5941134"/>
                    <a:pt x="3402462" y="5940323"/>
                  </a:cubicBezTo>
                  <a:lnTo>
                    <a:pt x="3438262" y="5937543"/>
                  </a:lnTo>
                  <a:cubicBezTo>
                    <a:pt x="3485954" y="5933953"/>
                    <a:pt x="3533279" y="5927931"/>
                    <a:pt x="3580236" y="5920982"/>
                  </a:cubicBezTo>
                  <a:cubicBezTo>
                    <a:pt x="3768185" y="5891567"/>
                    <a:pt x="3948901" y="5834010"/>
                    <a:pt x="4121034" y="5753290"/>
                  </a:cubicBezTo>
                  <a:cubicBezTo>
                    <a:pt x="4293782" y="5673497"/>
                    <a:pt x="4458191" y="5571353"/>
                    <a:pt x="4620639" y="5459364"/>
                  </a:cubicBezTo>
                  <a:cubicBezTo>
                    <a:pt x="4661221" y="5431455"/>
                    <a:pt x="4701557" y="5402271"/>
                    <a:pt x="4741771" y="5372971"/>
                  </a:cubicBezTo>
                  <a:cubicBezTo>
                    <a:pt x="4782230" y="5343672"/>
                    <a:pt x="4822566" y="5313908"/>
                    <a:pt x="4862901" y="5283682"/>
                  </a:cubicBezTo>
                  <a:lnTo>
                    <a:pt x="5108229" y="5098386"/>
                  </a:lnTo>
                  <a:cubicBezTo>
                    <a:pt x="5276563" y="4972270"/>
                    <a:pt x="5446489" y="4854838"/>
                    <a:pt x="5612493" y="4739724"/>
                  </a:cubicBezTo>
                  <a:lnTo>
                    <a:pt x="5774333" y="4623488"/>
                  </a:lnTo>
                  <a:lnTo>
                    <a:pt x="5774333" y="5232926"/>
                  </a:lnTo>
                  <a:lnTo>
                    <a:pt x="5676492" y="5306859"/>
                  </a:lnTo>
                  <a:cubicBezTo>
                    <a:pt x="5592693" y="5367905"/>
                    <a:pt x="5508955" y="5427286"/>
                    <a:pt x="5426260" y="5486233"/>
                  </a:cubicBezTo>
                  <a:lnTo>
                    <a:pt x="5300225" y="5576217"/>
                  </a:lnTo>
                  <a:cubicBezTo>
                    <a:pt x="5257559" y="5606443"/>
                    <a:pt x="5214525" y="5636901"/>
                    <a:pt x="5170757" y="5666780"/>
                  </a:cubicBezTo>
                  <a:cubicBezTo>
                    <a:pt x="5127110" y="5696775"/>
                    <a:pt x="5082973" y="5726654"/>
                    <a:pt x="5038100" y="5756185"/>
                  </a:cubicBezTo>
                  <a:cubicBezTo>
                    <a:pt x="4993106" y="5785486"/>
                    <a:pt x="4947743" y="5814553"/>
                    <a:pt x="4901276" y="5843043"/>
                  </a:cubicBezTo>
                  <a:cubicBezTo>
                    <a:pt x="4808835" y="5900136"/>
                    <a:pt x="4713449" y="5955494"/>
                    <a:pt x="4614019" y="6006103"/>
                  </a:cubicBezTo>
                  <a:cubicBezTo>
                    <a:pt x="4514711" y="6056943"/>
                    <a:pt x="4411971" y="6104192"/>
                    <a:pt x="4305061" y="6144726"/>
                  </a:cubicBezTo>
                  <a:cubicBezTo>
                    <a:pt x="4092223" y="6226952"/>
                    <a:pt x="3863569" y="6282424"/>
                    <a:pt x="3632710" y="6304196"/>
                  </a:cubicBezTo>
                  <a:cubicBezTo>
                    <a:pt x="3574964" y="6309408"/>
                    <a:pt x="3517218" y="6313345"/>
                    <a:pt x="3459594" y="6314504"/>
                  </a:cubicBezTo>
                  <a:lnTo>
                    <a:pt x="3416315" y="6315429"/>
                  </a:lnTo>
                  <a:cubicBezTo>
                    <a:pt x="3401971" y="6315546"/>
                    <a:pt x="3387505" y="6315198"/>
                    <a:pt x="3373159" y="6315198"/>
                  </a:cubicBezTo>
                  <a:lnTo>
                    <a:pt x="3330127" y="6314735"/>
                  </a:lnTo>
                  <a:lnTo>
                    <a:pt x="3288320" y="6313230"/>
                  </a:lnTo>
                  <a:cubicBezTo>
                    <a:pt x="3176996" y="6309870"/>
                    <a:pt x="3065428" y="6301533"/>
                    <a:pt x="2954350" y="6288098"/>
                  </a:cubicBezTo>
                  <a:cubicBezTo>
                    <a:pt x="2843150" y="6275360"/>
                    <a:pt x="2732194" y="6257061"/>
                    <a:pt x="2622466" y="6232742"/>
                  </a:cubicBezTo>
                  <a:cubicBezTo>
                    <a:pt x="2512859" y="6208190"/>
                    <a:pt x="2404110" y="6179122"/>
                    <a:pt x="2296466" y="6146001"/>
                  </a:cubicBezTo>
                  <a:cubicBezTo>
                    <a:pt x="2081544" y="6079179"/>
                    <a:pt x="1869073" y="5996027"/>
                    <a:pt x="1672419" y="5885197"/>
                  </a:cubicBezTo>
                  <a:cubicBezTo>
                    <a:pt x="1475643" y="5774599"/>
                    <a:pt x="1299954" y="5634353"/>
                    <a:pt x="1146578" y="5479168"/>
                  </a:cubicBezTo>
                  <a:cubicBezTo>
                    <a:pt x="1069461" y="5401692"/>
                    <a:pt x="999333" y="5319235"/>
                    <a:pt x="933372" y="5234810"/>
                  </a:cubicBezTo>
                  <a:cubicBezTo>
                    <a:pt x="867781" y="5150038"/>
                    <a:pt x="805375" y="5063991"/>
                    <a:pt x="747140" y="4976091"/>
                  </a:cubicBezTo>
                  <a:cubicBezTo>
                    <a:pt x="732182" y="4954319"/>
                    <a:pt x="718082" y="4932199"/>
                    <a:pt x="703616" y="4910196"/>
                  </a:cubicBezTo>
                  <a:lnTo>
                    <a:pt x="662053" y="4846269"/>
                  </a:lnTo>
                  <a:cubicBezTo>
                    <a:pt x="635449" y="4804925"/>
                    <a:pt x="607864" y="4763928"/>
                    <a:pt x="580033" y="4722352"/>
                  </a:cubicBezTo>
                  <a:lnTo>
                    <a:pt x="410105" y="4469193"/>
                  </a:lnTo>
                  <a:cubicBezTo>
                    <a:pt x="353095" y="4382915"/>
                    <a:pt x="296820" y="4294089"/>
                    <a:pt x="244224" y="4201556"/>
                  </a:cubicBezTo>
                  <a:cubicBezTo>
                    <a:pt x="217987" y="4155232"/>
                    <a:pt x="192609" y="4108098"/>
                    <a:pt x="169437" y="4059690"/>
                  </a:cubicBezTo>
                  <a:cubicBezTo>
                    <a:pt x="146388" y="4011165"/>
                    <a:pt x="124932" y="3961715"/>
                    <a:pt x="105929" y="3911221"/>
                  </a:cubicBezTo>
                  <a:cubicBezTo>
                    <a:pt x="87293" y="3860613"/>
                    <a:pt x="70742" y="3809309"/>
                    <a:pt x="57256" y="3757195"/>
                  </a:cubicBezTo>
                  <a:cubicBezTo>
                    <a:pt x="50881" y="3731138"/>
                    <a:pt x="44383" y="3704965"/>
                    <a:pt x="39111" y="3678677"/>
                  </a:cubicBezTo>
                  <a:lnTo>
                    <a:pt x="31142" y="3639300"/>
                  </a:lnTo>
                  <a:lnTo>
                    <a:pt x="24521" y="3599809"/>
                  </a:lnTo>
                  <a:cubicBezTo>
                    <a:pt x="7234" y="3494423"/>
                    <a:pt x="0" y="3388457"/>
                    <a:pt x="0" y="3283418"/>
                  </a:cubicBezTo>
                  <a:cubicBezTo>
                    <a:pt x="491" y="3076698"/>
                    <a:pt x="23418" y="2869978"/>
                    <a:pt x="68045" y="2666963"/>
                  </a:cubicBezTo>
                  <a:cubicBezTo>
                    <a:pt x="112550" y="2464064"/>
                    <a:pt x="180717" y="2265104"/>
                    <a:pt x="272546" y="2076334"/>
                  </a:cubicBezTo>
                  <a:cubicBezTo>
                    <a:pt x="457062" y="1698794"/>
                    <a:pt x="724457" y="1360978"/>
                    <a:pt x="1039300" y="1073307"/>
                  </a:cubicBezTo>
                  <a:cubicBezTo>
                    <a:pt x="1197090" y="929472"/>
                    <a:pt x="1367630" y="798259"/>
                    <a:pt x="1547733" y="680365"/>
                  </a:cubicBezTo>
                  <a:cubicBezTo>
                    <a:pt x="1728081" y="562587"/>
                    <a:pt x="1917870" y="457663"/>
                    <a:pt x="2115995" y="368373"/>
                  </a:cubicBezTo>
                  <a:cubicBezTo>
                    <a:pt x="2512737" y="191070"/>
                    <a:pt x="2939883" y="73870"/>
                    <a:pt x="3377451" y="24304"/>
                  </a:cubicBezTo>
                  <a:cubicBezTo>
                    <a:pt x="3486812" y="12086"/>
                    <a:pt x="3596971" y="4500"/>
                    <a:pt x="3707237" y="148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9" name="Freeform: Shape 548">
              <a:extLst>
                <a:ext uri="{FF2B5EF4-FFF2-40B4-BE49-F238E27FC236}">
                  <a16:creationId xmlns:a16="http://schemas.microsoft.com/office/drawing/2014/main" id="{EC18CE1F-9DF1-47AF-9E66-6CE348AC23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10220" y="131729"/>
              <a:ext cx="5769111" cy="6229400"/>
            </a:xfrm>
            <a:custGeom>
              <a:avLst/>
              <a:gdLst>
                <a:gd name="connsiteX0" fmla="*/ 3882695 w 5769111"/>
                <a:gd name="connsiteY0" fmla="*/ 0 h 6229400"/>
                <a:gd name="connsiteX1" fmla="*/ 5691883 w 5769111"/>
                <a:gd name="connsiteY1" fmla="*/ 557381 h 6229400"/>
                <a:gd name="connsiteX2" fmla="*/ 5769111 w 5769111"/>
                <a:gd name="connsiteY2" fmla="*/ 620523 h 6229400"/>
                <a:gd name="connsiteX3" fmla="*/ 5769111 w 5769111"/>
                <a:gd name="connsiteY3" fmla="*/ 1464911 h 6229400"/>
                <a:gd name="connsiteX4" fmla="*/ 5660063 w 5769111"/>
                <a:gd name="connsiteY4" fmla="*/ 1328105 h 6229400"/>
                <a:gd name="connsiteX5" fmla="*/ 4910471 w 5769111"/>
                <a:gd name="connsiteY5" fmla="*/ 781599 h 6229400"/>
                <a:gd name="connsiteX6" fmla="*/ 3882695 w 5769111"/>
                <a:gd name="connsiteY6" fmla="*/ 579048 h 6229400"/>
                <a:gd name="connsiteX7" fmla="*/ 2683153 w 5769111"/>
                <a:gd name="connsiteY7" fmla="*/ 797003 h 6229400"/>
                <a:gd name="connsiteX8" fmla="*/ 1617493 w 5769111"/>
                <a:gd name="connsiteY8" fmla="*/ 1395738 h 6229400"/>
                <a:gd name="connsiteX9" fmla="*/ 880408 w 5769111"/>
                <a:gd name="connsiteY9" fmla="*/ 2259099 h 6229400"/>
                <a:gd name="connsiteX10" fmla="*/ 613135 w 5769111"/>
                <a:gd name="connsiteY10" fmla="*/ 3263863 h 6229400"/>
                <a:gd name="connsiteX11" fmla="*/ 1055484 w 5769111"/>
                <a:gd name="connsiteY11" fmla="*/ 4196825 h 6229400"/>
                <a:gd name="connsiteX12" fmla="*/ 1278376 w 5769111"/>
                <a:gd name="connsiteY12" fmla="*/ 4492950 h 6229400"/>
                <a:gd name="connsiteX13" fmla="*/ 3369851 w 5769111"/>
                <a:gd name="connsiteY13" fmla="*/ 5650468 h 6229400"/>
                <a:gd name="connsiteX14" fmla="*/ 4957551 w 5769111"/>
                <a:gd name="connsiteY14" fmla="*/ 4938355 h 6229400"/>
                <a:gd name="connsiteX15" fmla="*/ 5150773 w 5769111"/>
                <a:gd name="connsiteY15" fmla="*/ 4796950 h 6229400"/>
                <a:gd name="connsiteX16" fmla="*/ 5747247 w 5769111"/>
                <a:gd name="connsiteY16" fmla="*/ 4338176 h 6229400"/>
                <a:gd name="connsiteX17" fmla="*/ 5769111 w 5769111"/>
                <a:gd name="connsiteY17" fmla="*/ 4318497 h 6229400"/>
                <a:gd name="connsiteX18" fmla="*/ 5769111 w 5769111"/>
                <a:gd name="connsiteY18" fmla="*/ 5074612 h 6229400"/>
                <a:gd name="connsiteX19" fmla="*/ 5636252 w 5769111"/>
                <a:gd name="connsiteY19" fmla="*/ 5174208 h 6229400"/>
                <a:gd name="connsiteX20" fmla="*/ 5334922 w 5769111"/>
                <a:gd name="connsiteY20" fmla="*/ 5394528 h 6229400"/>
                <a:gd name="connsiteX21" fmla="*/ 3369727 w 5769111"/>
                <a:gd name="connsiteY21" fmla="*/ 6229400 h 6229400"/>
                <a:gd name="connsiteX22" fmla="*/ 771046 w 5769111"/>
                <a:gd name="connsiteY22" fmla="*/ 4817913 h 6229400"/>
                <a:gd name="connsiteX23" fmla="*/ 0 w 5769111"/>
                <a:gd name="connsiteY23" fmla="*/ 3263748 h 6229400"/>
                <a:gd name="connsiteX24" fmla="*/ 3882695 w 5769111"/>
                <a:gd name="connsiteY24" fmla="*/ 0 h 622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769111" h="6229400">
                  <a:moveTo>
                    <a:pt x="3882695" y="0"/>
                  </a:moveTo>
                  <a:cubicBezTo>
                    <a:pt x="4601253" y="0"/>
                    <a:pt x="5210727" y="205477"/>
                    <a:pt x="5691883" y="557381"/>
                  </a:cubicBezTo>
                  <a:lnTo>
                    <a:pt x="5769111" y="620523"/>
                  </a:lnTo>
                  <a:lnTo>
                    <a:pt x="5769111" y="1464911"/>
                  </a:lnTo>
                  <a:lnTo>
                    <a:pt x="5660063" y="1328105"/>
                  </a:lnTo>
                  <a:cubicBezTo>
                    <a:pt x="5449800" y="1091506"/>
                    <a:pt x="5197607" y="907600"/>
                    <a:pt x="4910471" y="781599"/>
                  </a:cubicBezTo>
                  <a:cubicBezTo>
                    <a:pt x="4604088" y="647260"/>
                    <a:pt x="4258349" y="579048"/>
                    <a:pt x="3882695" y="579048"/>
                  </a:cubicBezTo>
                  <a:cubicBezTo>
                    <a:pt x="3484238" y="579048"/>
                    <a:pt x="3080631" y="652240"/>
                    <a:pt x="2683153" y="797003"/>
                  </a:cubicBezTo>
                  <a:cubicBezTo>
                    <a:pt x="2296098" y="937595"/>
                    <a:pt x="1927678" y="1144662"/>
                    <a:pt x="1617493" y="1395738"/>
                  </a:cubicBezTo>
                  <a:cubicBezTo>
                    <a:pt x="1301915" y="1651098"/>
                    <a:pt x="1053890" y="1941665"/>
                    <a:pt x="880408" y="2259099"/>
                  </a:cubicBezTo>
                  <a:cubicBezTo>
                    <a:pt x="703125" y="2583597"/>
                    <a:pt x="613135" y="2921645"/>
                    <a:pt x="613135" y="3263863"/>
                  </a:cubicBezTo>
                  <a:cubicBezTo>
                    <a:pt x="613135" y="3608512"/>
                    <a:pt x="756702" y="3809789"/>
                    <a:pt x="1055484" y="4196825"/>
                  </a:cubicBezTo>
                  <a:cubicBezTo>
                    <a:pt x="1127574" y="4290167"/>
                    <a:pt x="1202116" y="4386753"/>
                    <a:pt x="1278376" y="4492950"/>
                  </a:cubicBezTo>
                  <a:cubicBezTo>
                    <a:pt x="1861105" y="5304313"/>
                    <a:pt x="2486623" y="5650468"/>
                    <a:pt x="3369851" y="5650468"/>
                  </a:cubicBezTo>
                  <a:cubicBezTo>
                    <a:pt x="3949515" y="5650468"/>
                    <a:pt x="4374822" y="5368471"/>
                    <a:pt x="4957551" y="4938355"/>
                  </a:cubicBezTo>
                  <a:cubicBezTo>
                    <a:pt x="5022653" y="4890293"/>
                    <a:pt x="5087755" y="4842811"/>
                    <a:pt x="5150773" y="4796950"/>
                  </a:cubicBezTo>
                  <a:cubicBezTo>
                    <a:pt x="5364254" y="4641404"/>
                    <a:pt x="5570313" y="4491241"/>
                    <a:pt x="5747247" y="4338176"/>
                  </a:cubicBezTo>
                  <a:lnTo>
                    <a:pt x="5769111" y="4318497"/>
                  </a:lnTo>
                  <a:lnTo>
                    <a:pt x="5769111" y="5074612"/>
                  </a:lnTo>
                  <a:lnTo>
                    <a:pt x="5636252" y="5174208"/>
                  </a:lnTo>
                  <a:cubicBezTo>
                    <a:pt x="5537051" y="5246835"/>
                    <a:pt x="5436100" y="5319845"/>
                    <a:pt x="5334922" y="5394528"/>
                  </a:cubicBezTo>
                  <a:cubicBezTo>
                    <a:pt x="4745327" y="5829741"/>
                    <a:pt x="4177309" y="6229400"/>
                    <a:pt x="3369727" y="6229400"/>
                  </a:cubicBezTo>
                  <a:cubicBezTo>
                    <a:pt x="2172147" y="6229400"/>
                    <a:pt x="1394603" y="5686137"/>
                    <a:pt x="771046" y="4817913"/>
                  </a:cubicBezTo>
                  <a:cubicBezTo>
                    <a:pt x="396864" y="4297000"/>
                    <a:pt x="0" y="3939728"/>
                    <a:pt x="0" y="3263748"/>
                  </a:cubicBezTo>
                  <a:cubicBezTo>
                    <a:pt x="0" y="1461170"/>
                    <a:pt x="1955141" y="0"/>
                    <a:pt x="38826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0" name="Freeform: Shape 549">
              <a:extLst>
                <a:ext uri="{FF2B5EF4-FFF2-40B4-BE49-F238E27FC236}">
                  <a16:creationId xmlns:a16="http://schemas.microsoft.com/office/drawing/2014/main" id="{5BD26A8C-8D1D-41E6-A71E-FE9AC75F3F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10220" y="131729"/>
              <a:ext cx="5769111" cy="6229400"/>
            </a:xfrm>
            <a:custGeom>
              <a:avLst/>
              <a:gdLst>
                <a:gd name="connsiteX0" fmla="*/ 3882695 w 5769111"/>
                <a:gd name="connsiteY0" fmla="*/ 0 h 6229400"/>
                <a:gd name="connsiteX1" fmla="*/ 5691883 w 5769111"/>
                <a:gd name="connsiteY1" fmla="*/ 557381 h 6229400"/>
                <a:gd name="connsiteX2" fmla="*/ 5769111 w 5769111"/>
                <a:gd name="connsiteY2" fmla="*/ 620523 h 6229400"/>
                <a:gd name="connsiteX3" fmla="*/ 5769111 w 5769111"/>
                <a:gd name="connsiteY3" fmla="*/ 1675390 h 6229400"/>
                <a:gd name="connsiteX4" fmla="*/ 5711488 w 5769111"/>
                <a:gd name="connsiteY4" fmla="*/ 1585205 h 6229400"/>
                <a:gd name="connsiteX5" fmla="*/ 5566027 w 5769111"/>
                <a:gd name="connsiteY5" fmla="*/ 1402571 h 6229400"/>
                <a:gd name="connsiteX6" fmla="*/ 4858734 w 5769111"/>
                <a:gd name="connsiteY6" fmla="*/ 886639 h 6229400"/>
                <a:gd name="connsiteX7" fmla="*/ 3882695 w 5769111"/>
                <a:gd name="connsiteY7" fmla="*/ 694858 h 6229400"/>
                <a:gd name="connsiteX8" fmla="*/ 2727046 w 5769111"/>
                <a:gd name="connsiteY8" fmla="*/ 905053 h 6229400"/>
                <a:gd name="connsiteX9" fmla="*/ 1697186 w 5769111"/>
                <a:gd name="connsiteY9" fmla="*/ 1483638 h 6229400"/>
                <a:gd name="connsiteX10" fmla="*/ 989279 w 5769111"/>
                <a:gd name="connsiteY10" fmla="*/ 2312139 h 6229400"/>
                <a:gd name="connsiteX11" fmla="*/ 735615 w 5769111"/>
                <a:gd name="connsiteY11" fmla="*/ 3263863 h 6229400"/>
                <a:gd name="connsiteX12" fmla="*/ 1154424 w 5769111"/>
                <a:gd name="connsiteY12" fmla="*/ 4128614 h 6229400"/>
                <a:gd name="connsiteX13" fmla="*/ 1379768 w 5769111"/>
                <a:gd name="connsiteY13" fmla="*/ 4427981 h 6229400"/>
                <a:gd name="connsiteX14" fmla="*/ 2239456 w 5769111"/>
                <a:gd name="connsiteY14" fmla="*/ 5256947 h 6229400"/>
                <a:gd name="connsiteX15" fmla="*/ 3369727 w 5769111"/>
                <a:gd name="connsiteY15" fmla="*/ 5534658 h 6229400"/>
                <a:gd name="connsiteX16" fmla="*/ 4096760 w 5769111"/>
                <a:gd name="connsiteY16" fmla="*/ 5357817 h 6229400"/>
                <a:gd name="connsiteX17" fmla="*/ 4881905 w 5769111"/>
                <a:gd name="connsiteY17" fmla="*/ 4847212 h 6229400"/>
                <a:gd name="connsiteX18" fmla="*/ 5075739 w 5769111"/>
                <a:gd name="connsiteY18" fmla="*/ 4705346 h 6229400"/>
                <a:gd name="connsiteX19" fmla="*/ 5759930 w 5769111"/>
                <a:gd name="connsiteY19" fmla="*/ 4166809 h 6229400"/>
                <a:gd name="connsiteX20" fmla="*/ 5769111 w 5769111"/>
                <a:gd name="connsiteY20" fmla="*/ 4157764 h 6229400"/>
                <a:gd name="connsiteX21" fmla="*/ 5769111 w 5769111"/>
                <a:gd name="connsiteY21" fmla="*/ 5074612 h 6229400"/>
                <a:gd name="connsiteX22" fmla="*/ 5636252 w 5769111"/>
                <a:gd name="connsiteY22" fmla="*/ 5174208 h 6229400"/>
                <a:gd name="connsiteX23" fmla="*/ 5334922 w 5769111"/>
                <a:gd name="connsiteY23" fmla="*/ 5394528 h 6229400"/>
                <a:gd name="connsiteX24" fmla="*/ 3369727 w 5769111"/>
                <a:gd name="connsiteY24" fmla="*/ 6229400 h 6229400"/>
                <a:gd name="connsiteX25" fmla="*/ 771046 w 5769111"/>
                <a:gd name="connsiteY25" fmla="*/ 4817913 h 6229400"/>
                <a:gd name="connsiteX26" fmla="*/ 0 w 5769111"/>
                <a:gd name="connsiteY26" fmla="*/ 3263748 h 6229400"/>
                <a:gd name="connsiteX27" fmla="*/ 3882695 w 5769111"/>
                <a:gd name="connsiteY27" fmla="*/ 0 h 622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769111" h="6229400">
                  <a:moveTo>
                    <a:pt x="3882695" y="0"/>
                  </a:moveTo>
                  <a:cubicBezTo>
                    <a:pt x="4601253" y="0"/>
                    <a:pt x="5210727" y="205477"/>
                    <a:pt x="5691883" y="557381"/>
                  </a:cubicBezTo>
                  <a:lnTo>
                    <a:pt x="5769111" y="620523"/>
                  </a:lnTo>
                  <a:lnTo>
                    <a:pt x="5769111" y="1675390"/>
                  </a:lnTo>
                  <a:lnTo>
                    <a:pt x="5711488" y="1585205"/>
                  </a:lnTo>
                  <a:cubicBezTo>
                    <a:pt x="5665942" y="1521390"/>
                    <a:pt x="5617428" y="1460432"/>
                    <a:pt x="5566027" y="1402571"/>
                  </a:cubicBezTo>
                  <a:cubicBezTo>
                    <a:pt x="5367411" y="1179058"/>
                    <a:pt x="5129563" y="1005460"/>
                    <a:pt x="4858734" y="886639"/>
                  </a:cubicBezTo>
                  <a:cubicBezTo>
                    <a:pt x="4568779" y="759363"/>
                    <a:pt x="4240327" y="694858"/>
                    <a:pt x="3882695" y="694858"/>
                  </a:cubicBezTo>
                  <a:cubicBezTo>
                    <a:pt x="3504835" y="694858"/>
                    <a:pt x="3105151" y="767471"/>
                    <a:pt x="2727046" y="905053"/>
                  </a:cubicBezTo>
                  <a:cubicBezTo>
                    <a:pt x="2352985" y="1041013"/>
                    <a:pt x="1996826" y="1241132"/>
                    <a:pt x="1697186" y="1483638"/>
                  </a:cubicBezTo>
                  <a:cubicBezTo>
                    <a:pt x="1397913" y="1725796"/>
                    <a:pt x="1153199" y="2012308"/>
                    <a:pt x="989279" y="2312139"/>
                  </a:cubicBezTo>
                  <a:cubicBezTo>
                    <a:pt x="820946" y="2620077"/>
                    <a:pt x="735615" y="2940290"/>
                    <a:pt x="735615" y="3263863"/>
                  </a:cubicBezTo>
                  <a:cubicBezTo>
                    <a:pt x="735615" y="3573074"/>
                    <a:pt x="863980" y="3752464"/>
                    <a:pt x="1154424" y="4128614"/>
                  </a:cubicBezTo>
                  <a:cubicBezTo>
                    <a:pt x="1227127" y="4222767"/>
                    <a:pt x="1302282" y="4320162"/>
                    <a:pt x="1379768" y="4427981"/>
                  </a:cubicBezTo>
                  <a:cubicBezTo>
                    <a:pt x="1653784" y="4809458"/>
                    <a:pt x="1934912" y="5080685"/>
                    <a:pt x="2239456" y="5256947"/>
                  </a:cubicBezTo>
                  <a:cubicBezTo>
                    <a:pt x="2562268" y="5443863"/>
                    <a:pt x="2932037" y="5534658"/>
                    <a:pt x="3369727" y="5534658"/>
                  </a:cubicBezTo>
                  <a:cubicBezTo>
                    <a:pt x="3618120" y="5534658"/>
                    <a:pt x="3849103" y="5478491"/>
                    <a:pt x="4096760" y="5357817"/>
                  </a:cubicBezTo>
                  <a:cubicBezTo>
                    <a:pt x="4351037" y="5233901"/>
                    <a:pt x="4602740" y="5053238"/>
                    <a:pt x="4881905" y="4847212"/>
                  </a:cubicBezTo>
                  <a:cubicBezTo>
                    <a:pt x="4947375" y="4798920"/>
                    <a:pt x="5012599" y="4751322"/>
                    <a:pt x="5075739" y="4705346"/>
                  </a:cubicBezTo>
                  <a:cubicBezTo>
                    <a:pt x="5327320" y="4521990"/>
                    <a:pt x="5568418" y="4346256"/>
                    <a:pt x="5759930" y="4166809"/>
                  </a:cubicBezTo>
                  <a:lnTo>
                    <a:pt x="5769111" y="4157764"/>
                  </a:lnTo>
                  <a:lnTo>
                    <a:pt x="5769111" y="5074612"/>
                  </a:lnTo>
                  <a:lnTo>
                    <a:pt x="5636252" y="5174208"/>
                  </a:lnTo>
                  <a:cubicBezTo>
                    <a:pt x="5537051" y="5246835"/>
                    <a:pt x="5436100" y="5319845"/>
                    <a:pt x="5334922" y="5394528"/>
                  </a:cubicBezTo>
                  <a:cubicBezTo>
                    <a:pt x="4745327" y="5829741"/>
                    <a:pt x="4177309" y="6229400"/>
                    <a:pt x="3369727" y="6229400"/>
                  </a:cubicBezTo>
                  <a:cubicBezTo>
                    <a:pt x="2172147" y="6229400"/>
                    <a:pt x="1394603" y="5686137"/>
                    <a:pt x="771046" y="4817913"/>
                  </a:cubicBezTo>
                  <a:cubicBezTo>
                    <a:pt x="396864" y="4297000"/>
                    <a:pt x="0" y="3939728"/>
                    <a:pt x="0" y="3263748"/>
                  </a:cubicBezTo>
                  <a:cubicBezTo>
                    <a:pt x="0" y="1461170"/>
                    <a:pt x="1955141" y="0"/>
                    <a:pt x="38826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539" name="Graphic 538" descr="Question mark">
            <a:extLst>
              <a:ext uri="{FF2B5EF4-FFF2-40B4-BE49-F238E27FC236}">
                <a16:creationId xmlns:a16="http://schemas.microsoft.com/office/drawing/2014/main" id="{43D89009-386B-BD52-ADCB-6355C3E405E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121726" y="1629089"/>
            <a:ext cx="3620021" cy="3620021"/>
          </a:xfrm>
          <a:prstGeom prst="rect">
            <a:avLst/>
          </a:prstGeom>
        </p:spPr>
      </p:pic>
      <p:sp>
        <p:nvSpPr>
          <p:cNvPr id="535" name="Google Shape;535;p34"/>
          <p:cNvSpPr txBox="1">
            <a:spLocks noGrp="1"/>
          </p:cNvSpPr>
          <p:nvPr>
            <p:ph type="sldNum" idx="12"/>
          </p:nvPr>
        </p:nvSpPr>
        <p:spPr>
          <a:xfrm>
            <a:off x="8610600" y="6356350"/>
            <a:ext cx="2743200" cy="365125"/>
          </a:xfrm>
          <a:prstGeom prst="rect">
            <a:avLst/>
          </a:prstGeom>
        </p:spPr>
        <p:txBody>
          <a:bodyPr spcFirstLastPara="1" vert="horz" lIns="91440" tIns="45720" rIns="91440" bIns="45720" rtlCol="0" anchor="ctr" anchorCtr="0">
            <a:normAutofit/>
          </a:bodyPr>
          <a:lstStyle/>
          <a:p>
            <a:pPr>
              <a:spcAft>
                <a:spcPts val="600"/>
              </a:spcAft>
              <a:buClr>
                <a:srgbClr val="000000"/>
              </a:buClr>
              <a:defRPr/>
            </a:pPr>
            <a:fld id="{00000000-1234-1234-1234-123412341234}" type="slidenum">
              <a:rPr lang="en-US" b="1">
                <a:sym typeface="Roboto Condensed"/>
              </a:rPr>
              <a:pPr>
                <a:spcAft>
                  <a:spcPts val="600"/>
                </a:spcAft>
                <a:buClr>
                  <a:srgbClr val="000000"/>
                </a:buClr>
                <a:defRPr/>
              </a:pPr>
              <a:t>21</a:t>
            </a:fld>
            <a:endParaRPr lang="en-US" b="1">
              <a:sym typeface="Roboto Condensed"/>
            </a:endParaRPr>
          </a:p>
        </p:txBody>
      </p:sp>
    </p:spTree>
    <p:extLst>
      <p:ext uri="{BB962C8B-B14F-4D97-AF65-F5344CB8AC3E}">
        <p14:creationId xmlns:p14="http://schemas.microsoft.com/office/powerpoint/2010/main" val="5465254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532"/>
        <p:cNvGrpSpPr/>
        <p:nvPr/>
      </p:nvGrpSpPr>
      <p:grpSpPr>
        <a:xfrm>
          <a:off x="0" y="0"/>
          <a:ext cx="0" cy="0"/>
          <a:chOff x="0" y="0"/>
          <a:chExt cx="0" cy="0"/>
        </a:xfrm>
      </p:grpSpPr>
      <p:sp useBgFill="1">
        <p:nvSpPr>
          <p:cNvPr id="548" name="Rectangle 54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3" name="Google Shape;533;p34"/>
          <p:cNvSpPr txBox="1">
            <a:spLocks noGrp="1"/>
          </p:cNvSpPr>
          <p:nvPr>
            <p:ph type="title"/>
          </p:nvPr>
        </p:nvSpPr>
        <p:spPr>
          <a:xfrm>
            <a:off x="635000" y="640823"/>
            <a:ext cx="3418659" cy="5583148"/>
          </a:xfrm>
          <a:prstGeom prst="rect">
            <a:avLst/>
          </a:prstGeom>
        </p:spPr>
        <p:txBody>
          <a:bodyPr spcFirstLastPara="1" vert="horz" lIns="91440" tIns="45720" rIns="91440" bIns="45720" rtlCol="0" anchor="ctr" anchorCtr="0">
            <a:normAutofit/>
          </a:bodyPr>
          <a:lstStyle/>
          <a:p>
            <a:pPr>
              <a:spcBef>
                <a:spcPct val="0"/>
              </a:spcBef>
            </a:pPr>
            <a:r>
              <a:rPr lang="en-US" sz="5400" b="1" kern="1200">
                <a:solidFill>
                  <a:schemeClr val="tx1"/>
                </a:solidFill>
                <a:latin typeface="+mj-lt"/>
                <a:ea typeface="+mj-ea"/>
                <a:cs typeface="+mj-cs"/>
              </a:rPr>
              <a:t>Contact Information</a:t>
            </a:r>
          </a:p>
        </p:txBody>
      </p:sp>
      <p:sp>
        <p:nvSpPr>
          <p:cNvPr id="550"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5" name="Google Shape;535;p34"/>
          <p:cNvSpPr txBox="1">
            <a:spLocks noGrp="1"/>
          </p:cNvSpPr>
          <p:nvPr>
            <p:ph type="sldNum" idx="12"/>
          </p:nvPr>
        </p:nvSpPr>
        <p:spPr>
          <a:xfrm>
            <a:off x="8610600" y="6356350"/>
            <a:ext cx="2743200" cy="365125"/>
          </a:xfrm>
          <a:prstGeom prst="rect">
            <a:avLst/>
          </a:prstGeom>
        </p:spPr>
        <p:txBody>
          <a:bodyPr spcFirstLastPara="1" vert="horz" lIns="91440" tIns="45720" rIns="91440" bIns="45720" rtlCol="0" anchor="ctr" anchorCtr="0">
            <a:normAutofit/>
          </a:bodyPr>
          <a:lstStyle/>
          <a:p>
            <a:pPr>
              <a:spcAft>
                <a:spcPts val="600"/>
              </a:spcAft>
              <a:buClr>
                <a:srgbClr val="000000"/>
              </a:buClr>
              <a:defRPr/>
            </a:pPr>
            <a:fld id="{00000000-1234-1234-1234-123412341234}" type="slidenum">
              <a:rPr lang="en-US" b="1">
                <a:sym typeface="Roboto Condensed"/>
              </a:rPr>
              <a:pPr>
                <a:spcAft>
                  <a:spcPts val="600"/>
                </a:spcAft>
                <a:buClr>
                  <a:srgbClr val="000000"/>
                </a:buClr>
                <a:defRPr/>
              </a:pPr>
              <a:t>22</a:t>
            </a:fld>
            <a:endParaRPr lang="en-US" b="1">
              <a:sym typeface="Roboto Condensed"/>
            </a:endParaRPr>
          </a:p>
        </p:txBody>
      </p:sp>
      <p:graphicFrame>
        <p:nvGraphicFramePr>
          <p:cNvPr id="539" name="Google Shape;534;p34">
            <a:extLst>
              <a:ext uri="{FF2B5EF4-FFF2-40B4-BE49-F238E27FC236}">
                <a16:creationId xmlns:a16="http://schemas.microsoft.com/office/drawing/2014/main" id="{F98DC59D-0CE7-DA24-43C1-8435BB6440CA}"/>
              </a:ext>
            </a:extLst>
          </p:cNvPr>
          <p:cNvGraphicFramePr/>
          <p:nvPr>
            <p:extLst>
              <p:ext uri="{D42A27DB-BD31-4B8C-83A1-F6EECF244321}">
                <p14:modId xmlns:p14="http://schemas.microsoft.com/office/powerpoint/2010/main" val="576606983"/>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797958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32"/>
        <p:cNvGrpSpPr/>
        <p:nvPr/>
      </p:nvGrpSpPr>
      <p:grpSpPr>
        <a:xfrm>
          <a:off x="0" y="0"/>
          <a:ext cx="0" cy="0"/>
          <a:chOff x="0" y="0"/>
          <a:chExt cx="0" cy="0"/>
        </a:xfrm>
      </p:grpSpPr>
      <p:sp>
        <p:nvSpPr>
          <p:cNvPr id="533" name="Google Shape;533;p34"/>
          <p:cNvSpPr txBox="1">
            <a:spLocks noGrp="1"/>
          </p:cNvSpPr>
          <p:nvPr>
            <p:ph type="title"/>
          </p:nvPr>
        </p:nvSpPr>
        <p:spPr>
          <a:xfrm>
            <a:off x="1085700" y="523433"/>
            <a:ext cx="7323200" cy="1021600"/>
          </a:xfrm>
          <a:prstGeom prst="rect">
            <a:avLst/>
          </a:prstGeom>
        </p:spPr>
        <p:txBody>
          <a:bodyPr spcFirstLastPara="1" vert="horz" wrap="square" lIns="121900" tIns="121900" rIns="121900" bIns="121900" rtlCol="0" anchor="ctr" anchorCtr="0">
            <a:noAutofit/>
          </a:bodyPr>
          <a:lstStyle/>
          <a:p>
            <a:r>
              <a:rPr lang="en" b="1" dirty="0"/>
              <a:t>Welcome</a:t>
            </a:r>
            <a:endParaRPr lang="en" b="1" dirty="0">
              <a:cs typeface="Calibri Light"/>
            </a:endParaRPr>
          </a:p>
        </p:txBody>
      </p:sp>
      <p:sp>
        <p:nvSpPr>
          <p:cNvPr id="534" name="Google Shape;534;p34"/>
          <p:cNvSpPr txBox="1">
            <a:spLocks noGrp="1"/>
          </p:cNvSpPr>
          <p:nvPr>
            <p:ph type="body" idx="1"/>
          </p:nvPr>
        </p:nvSpPr>
        <p:spPr>
          <a:xfrm>
            <a:off x="1085699" y="2408800"/>
            <a:ext cx="9927740" cy="4194000"/>
          </a:xfrm>
          <a:prstGeom prst="rect">
            <a:avLst/>
          </a:prstGeom>
        </p:spPr>
        <p:txBody>
          <a:bodyPr spcFirstLastPara="1" vert="horz" wrap="square" lIns="121900" tIns="121900" rIns="121900" bIns="121900" rtlCol="0" anchor="ctr" anchorCtr="0">
            <a:noAutofit/>
          </a:bodyPr>
          <a:lstStyle/>
          <a:p>
            <a:pPr marL="1218565" lvl="1" indent="-507365">
              <a:buFont typeface="Arial" panose="020B0604020202020204" pitchFamily="34" charset="0"/>
              <a:buChar char="•"/>
            </a:pPr>
            <a:r>
              <a:rPr lang="en-US" sz="3200" dirty="0">
                <a:latin typeface="+mj-lt"/>
                <a:cs typeface="Times New Roman"/>
              </a:rPr>
              <a:t>This meeting is being recorded for future use on our website and social media accounts</a:t>
            </a:r>
            <a:endParaRPr lang="en-US" dirty="0"/>
          </a:p>
          <a:p>
            <a:pPr marL="1218565" lvl="1" indent="-507365" defTabSz="1219170">
              <a:buFont typeface="Arial" panose="020B0604020202020204" pitchFamily="34" charset="0"/>
              <a:buChar char="•"/>
              <a:defRPr/>
            </a:pPr>
            <a:r>
              <a:rPr lang="en-US" sz="3200" dirty="0">
                <a:solidFill>
                  <a:srgbClr val="000000"/>
                </a:solidFill>
                <a:latin typeface="+mj-lt"/>
                <a:cs typeface="Times New Roman"/>
              </a:rPr>
              <a:t>Please hold your questions until the end, or type them in the chat box</a:t>
            </a:r>
          </a:p>
          <a:p>
            <a:pPr marL="1218565" lvl="1" indent="-507365" defTabSz="1219170">
              <a:buFont typeface="Arial" panose="020B0604020202020204" pitchFamily="34" charset="0"/>
              <a:buChar char="•"/>
              <a:defRPr/>
            </a:pPr>
            <a:r>
              <a:rPr lang="en-US" sz="3200" dirty="0">
                <a:solidFill>
                  <a:srgbClr val="000000"/>
                </a:solidFill>
                <a:latin typeface="+mj-lt"/>
                <a:cs typeface="Times New Roman"/>
              </a:rPr>
              <a:t>Please mute yourselves and turn off your camera during the presentation</a:t>
            </a:r>
          </a:p>
          <a:p>
            <a:pPr marL="1218565" lvl="1" indent="-507365" defTabSz="1219170">
              <a:buFont typeface="Arial" panose="020B0604020202020204" pitchFamily="34" charset="0"/>
              <a:buChar char="•"/>
              <a:defRPr/>
            </a:pPr>
            <a:r>
              <a:rPr lang="en-US" sz="3200" dirty="0">
                <a:solidFill>
                  <a:srgbClr val="000000"/>
                </a:solidFill>
                <a:latin typeface="+mj-lt"/>
                <a:cs typeface="Times New Roman"/>
              </a:rPr>
              <a:t>The recording and PPT slides will be available on our website very soon</a:t>
            </a:r>
            <a:endParaRPr lang="en-US" sz="3200" dirty="0">
              <a:solidFill>
                <a:srgbClr val="000000"/>
              </a:solidFill>
              <a:latin typeface="+mj-lt"/>
              <a:cs typeface="Times New Roman" panose="02020603050405020304" pitchFamily="18" charset="0"/>
            </a:endParaRPr>
          </a:p>
          <a:p>
            <a:pPr marL="608965" indent="-608965" defTabSz="1219170">
              <a:lnSpc>
                <a:spcPct val="100000"/>
              </a:lnSpc>
              <a:spcBef>
                <a:spcPts val="0"/>
              </a:spcBef>
              <a:buSzTx/>
              <a:buFont typeface="Arial" panose="020B0604020202020204" pitchFamily="34" charset="0"/>
              <a:buChar char="•"/>
              <a:defRPr/>
            </a:pPr>
            <a:endParaRPr lang="en-US" sz="3733" b="1">
              <a:solidFill>
                <a:srgbClr val="1F497D"/>
              </a:solidFill>
              <a:latin typeface="Calibri Light" panose="020F0302020204030204"/>
              <a:cs typeface="Times New Roman" panose="02020603050405020304" pitchFamily="18" charset="0"/>
            </a:endParaRPr>
          </a:p>
          <a:p>
            <a:pPr marL="608965" indent="-608965" defTabSz="1219170">
              <a:lnSpc>
                <a:spcPct val="100000"/>
              </a:lnSpc>
              <a:spcBef>
                <a:spcPts val="0"/>
              </a:spcBef>
              <a:buSzTx/>
              <a:buFont typeface="Arial" panose="020B0604020202020204" pitchFamily="34" charset="0"/>
              <a:buChar char="•"/>
              <a:defRPr/>
            </a:pPr>
            <a:endParaRPr lang="en-US" sz="3200">
              <a:solidFill>
                <a:srgbClr val="3F5378"/>
              </a:solidFill>
              <a:cs typeface="Calibri" panose="020F0502020204030204"/>
            </a:endParaRPr>
          </a:p>
        </p:txBody>
      </p:sp>
      <p:sp>
        <p:nvSpPr>
          <p:cNvPr id="535" name="Google Shape;535;p34"/>
          <p:cNvSpPr txBox="1">
            <a:spLocks noGrp="1"/>
          </p:cNvSpPr>
          <p:nvPr>
            <p:ph type="sldNum" idx="12"/>
          </p:nvPr>
        </p:nvSpPr>
        <p:spPr>
          <a:xfrm>
            <a:off x="10157333" y="6182000"/>
            <a:ext cx="1983200" cy="420800"/>
          </a:xfrm>
          <a:prstGeom prst="rect">
            <a:avLst/>
          </a:prstGeom>
        </p:spPr>
        <p:txBody>
          <a:bodyPr spcFirstLastPara="1" vert="horz" wrap="square" lIns="121900" tIns="121900" rIns="121900" bIns="121900" rtlCol="0" anchor="ctr" anchorCtr="0">
            <a:noAutofit/>
          </a:bodyPr>
          <a:lstStyle/>
          <a:p>
            <a:pPr defTabSz="1219170">
              <a:buClr>
                <a:srgbClr val="000000"/>
              </a:buClr>
              <a:defRPr/>
            </a:pPr>
            <a:fld id="{00000000-1234-1234-1234-123412341234}" type="slidenum">
              <a:rPr lang="en" sz="1600" b="1" kern="0">
                <a:solidFill>
                  <a:srgbClr val="FFFFFF"/>
                </a:solidFill>
                <a:latin typeface="Roboto Condensed"/>
                <a:ea typeface="Roboto Condensed"/>
                <a:sym typeface="Roboto Condensed"/>
              </a:rPr>
              <a:pPr defTabSz="1219170">
                <a:buClr>
                  <a:srgbClr val="000000"/>
                </a:buClr>
                <a:defRPr/>
              </a:pPr>
              <a:t>3</a:t>
            </a:fld>
            <a:endParaRPr sz="1600" b="1" kern="0">
              <a:solidFill>
                <a:srgbClr val="FFFFFF"/>
              </a:solidFill>
              <a:latin typeface="Roboto Condensed"/>
              <a:ea typeface="Roboto Condensed"/>
              <a:sym typeface="Roboto Condensed"/>
            </a:endParaRPr>
          </a:p>
        </p:txBody>
      </p:sp>
    </p:spTree>
    <p:extLst>
      <p:ext uri="{BB962C8B-B14F-4D97-AF65-F5344CB8AC3E}">
        <p14:creationId xmlns:p14="http://schemas.microsoft.com/office/powerpoint/2010/main" val="18427298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32"/>
        <p:cNvGrpSpPr/>
        <p:nvPr/>
      </p:nvGrpSpPr>
      <p:grpSpPr>
        <a:xfrm>
          <a:off x="0" y="0"/>
          <a:ext cx="0" cy="0"/>
          <a:chOff x="0" y="0"/>
          <a:chExt cx="0" cy="0"/>
        </a:xfrm>
      </p:grpSpPr>
      <p:sp>
        <p:nvSpPr>
          <p:cNvPr id="533" name="Google Shape;533;p34"/>
          <p:cNvSpPr txBox="1">
            <a:spLocks noGrp="1"/>
          </p:cNvSpPr>
          <p:nvPr>
            <p:ph type="title"/>
          </p:nvPr>
        </p:nvSpPr>
        <p:spPr>
          <a:xfrm>
            <a:off x="1085700" y="523433"/>
            <a:ext cx="7323200" cy="1021600"/>
          </a:xfrm>
          <a:prstGeom prst="rect">
            <a:avLst/>
          </a:prstGeom>
        </p:spPr>
        <p:txBody>
          <a:bodyPr spcFirstLastPara="1" vert="horz" wrap="square" lIns="121900" tIns="121900" rIns="121900" bIns="121900" rtlCol="0" anchor="ctr" anchorCtr="0">
            <a:noAutofit/>
          </a:bodyPr>
          <a:lstStyle/>
          <a:p>
            <a:r>
              <a:rPr lang="en" b="1"/>
              <a:t>Montgomery County: </a:t>
            </a:r>
            <a:br>
              <a:rPr lang="en" b="1"/>
            </a:br>
            <a:r>
              <a:rPr lang="en" b="1"/>
              <a:t>Local Business Programs</a:t>
            </a:r>
            <a:endParaRPr b="1"/>
          </a:p>
        </p:txBody>
      </p:sp>
      <p:sp>
        <p:nvSpPr>
          <p:cNvPr id="534" name="Google Shape;534;p34"/>
          <p:cNvSpPr txBox="1">
            <a:spLocks noGrp="1"/>
          </p:cNvSpPr>
          <p:nvPr>
            <p:ph type="body" idx="1"/>
          </p:nvPr>
        </p:nvSpPr>
        <p:spPr>
          <a:xfrm>
            <a:off x="1085699" y="2408800"/>
            <a:ext cx="9927740" cy="4194000"/>
          </a:xfrm>
          <a:prstGeom prst="rect">
            <a:avLst/>
          </a:prstGeom>
        </p:spPr>
        <p:txBody>
          <a:bodyPr spcFirstLastPara="1" vert="horz" wrap="square" lIns="121900" tIns="121900" rIns="121900" bIns="121900" rtlCol="0" anchor="ctr" anchorCtr="0">
            <a:noAutofit/>
          </a:bodyPr>
          <a:lstStyle/>
          <a:p>
            <a:pPr marL="1218565" lvl="1" indent="-507365">
              <a:buFont typeface="Arial" panose="020B0604020202020204" pitchFamily="34" charset="0"/>
              <a:buChar char="•"/>
            </a:pPr>
            <a:r>
              <a:rPr lang="en-US" sz="3200">
                <a:latin typeface="+mj-lt"/>
                <a:cs typeface="Times New Roman"/>
              </a:rPr>
              <a:t>1</a:t>
            </a:r>
            <a:r>
              <a:rPr lang="en-US" sz="3200" baseline="30000">
                <a:latin typeface="+mj-lt"/>
                <a:cs typeface="Times New Roman"/>
              </a:rPr>
              <a:t>st</a:t>
            </a:r>
            <a:r>
              <a:rPr lang="en-US" sz="3200">
                <a:latin typeface="+mj-lt"/>
                <a:cs typeface="Times New Roman"/>
              </a:rPr>
              <a:t> Step for ALL vendors:</a:t>
            </a:r>
          </a:p>
          <a:p>
            <a:pPr marL="1218565" lvl="1" indent="-507365">
              <a:buFont typeface="Arial" panose="020B0604020202020204" pitchFamily="34" charset="0"/>
              <a:buChar char="•"/>
            </a:pPr>
            <a:r>
              <a:rPr lang="en-US" sz="3200">
                <a:latin typeface="+mj-lt"/>
                <a:cs typeface="Times New Roman"/>
              </a:rPr>
              <a:t>Register in our database: </a:t>
            </a:r>
            <a:r>
              <a:rPr lang="en-US" sz="3200">
                <a:latin typeface="+mj-lt"/>
                <a:cs typeface="Times New Roman"/>
                <a:hlinkClick r:id="rId3"/>
              </a:rPr>
              <a:t>www.mcipcc.net</a:t>
            </a:r>
            <a:endParaRPr lang="en-US" sz="3200">
              <a:latin typeface="+mj-lt"/>
              <a:cs typeface="Times New Roman"/>
            </a:endParaRPr>
          </a:p>
          <a:p>
            <a:pPr marL="1218565" lvl="1" indent="-507365">
              <a:buFont typeface="Arial" panose="020B0604020202020204" pitchFamily="34" charset="0"/>
              <a:buChar char="•"/>
            </a:pPr>
            <a:r>
              <a:rPr lang="en-US" sz="3200">
                <a:latin typeface="+mj-lt"/>
                <a:cs typeface="Times New Roman"/>
              </a:rPr>
              <a:t>Enter your commodity codes</a:t>
            </a:r>
          </a:p>
          <a:p>
            <a:pPr marL="608965" indent="-608965" defTabSz="1219170">
              <a:lnSpc>
                <a:spcPct val="100000"/>
              </a:lnSpc>
              <a:spcBef>
                <a:spcPts val="0"/>
              </a:spcBef>
              <a:buSzTx/>
              <a:buFont typeface="Arial" panose="020B0604020202020204" pitchFamily="34" charset="0"/>
              <a:buChar char="•"/>
              <a:defRPr/>
            </a:pPr>
            <a:endParaRPr lang="en-US" sz="3733" b="1">
              <a:solidFill>
                <a:srgbClr val="1F497D"/>
              </a:solidFill>
              <a:latin typeface="+mj-lt"/>
              <a:cs typeface="Times New Roman" panose="02020603050405020304" pitchFamily="18" charset="0"/>
            </a:endParaRPr>
          </a:p>
          <a:p>
            <a:pPr marL="608965" indent="-608965" defTabSz="1219170">
              <a:lnSpc>
                <a:spcPct val="100000"/>
              </a:lnSpc>
              <a:spcBef>
                <a:spcPts val="0"/>
              </a:spcBef>
              <a:buSzTx/>
              <a:buFont typeface="Arial" panose="020B0604020202020204" pitchFamily="34" charset="0"/>
              <a:buChar char="•"/>
              <a:defRPr/>
            </a:pPr>
            <a:endParaRPr sz="3200">
              <a:solidFill>
                <a:srgbClr val="3F5378"/>
              </a:solidFill>
              <a:cs typeface="Calibri" panose="020F0502020204030204"/>
            </a:endParaRPr>
          </a:p>
        </p:txBody>
      </p:sp>
      <p:sp>
        <p:nvSpPr>
          <p:cNvPr id="535" name="Google Shape;535;p34"/>
          <p:cNvSpPr txBox="1">
            <a:spLocks noGrp="1"/>
          </p:cNvSpPr>
          <p:nvPr>
            <p:ph type="sldNum" idx="12"/>
          </p:nvPr>
        </p:nvSpPr>
        <p:spPr>
          <a:xfrm>
            <a:off x="10157333" y="6182000"/>
            <a:ext cx="1983200" cy="420800"/>
          </a:xfrm>
          <a:prstGeom prst="rect">
            <a:avLst/>
          </a:prstGeom>
        </p:spPr>
        <p:txBody>
          <a:bodyPr spcFirstLastPara="1" vert="horz" wrap="square" lIns="121900" tIns="121900" rIns="121900" bIns="121900" rtlCol="0" anchor="ctr" anchorCtr="0">
            <a:noAutofit/>
          </a:bodyPr>
          <a:lstStyle/>
          <a:p>
            <a:pPr defTabSz="1219170">
              <a:buClr>
                <a:srgbClr val="000000"/>
              </a:buClr>
              <a:defRPr/>
            </a:pPr>
            <a:fld id="{00000000-1234-1234-1234-123412341234}" type="slidenum">
              <a:rPr lang="en" sz="1600" b="1" kern="0">
                <a:solidFill>
                  <a:srgbClr val="FFFFFF"/>
                </a:solidFill>
                <a:latin typeface="Roboto Condensed"/>
                <a:ea typeface="Roboto Condensed"/>
                <a:sym typeface="Roboto Condensed"/>
              </a:rPr>
              <a:pPr defTabSz="1219170">
                <a:buClr>
                  <a:srgbClr val="000000"/>
                </a:buClr>
                <a:defRPr/>
              </a:pPr>
              <a:t>4</a:t>
            </a:fld>
            <a:endParaRPr sz="1600" b="1" kern="0">
              <a:solidFill>
                <a:srgbClr val="FFFFFF"/>
              </a:solidFill>
              <a:latin typeface="Roboto Condensed"/>
              <a:ea typeface="Roboto Condensed"/>
              <a:sym typeface="Roboto Condensed"/>
            </a:endParaRPr>
          </a:p>
        </p:txBody>
      </p:sp>
    </p:spTree>
    <p:extLst>
      <p:ext uri="{BB962C8B-B14F-4D97-AF65-F5344CB8AC3E}">
        <p14:creationId xmlns:p14="http://schemas.microsoft.com/office/powerpoint/2010/main" val="26004854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32"/>
        <p:cNvGrpSpPr/>
        <p:nvPr/>
      </p:nvGrpSpPr>
      <p:grpSpPr>
        <a:xfrm>
          <a:off x="0" y="0"/>
          <a:ext cx="0" cy="0"/>
          <a:chOff x="0" y="0"/>
          <a:chExt cx="0" cy="0"/>
        </a:xfrm>
      </p:grpSpPr>
      <p:sp>
        <p:nvSpPr>
          <p:cNvPr id="533" name="Google Shape;533;p34"/>
          <p:cNvSpPr txBox="1">
            <a:spLocks noGrp="1"/>
          </p:cNvSpPr>
          <p:nvPr>
            <p:ph type="title"/>
          </p:nvPr>
        </p:nvSpPr>
        <p:spPr>
          <a:xfrm>
            <a:off x="1085700" y="523433"/>
            <a:ext cx="7323200" cy="1021600"/>
          </a:xfrm>
          <a:prstGeom prst="rect">
            <a:avLst/>
          </a:prstGeom>
        </p:spPr>
        <p:txBody>
          <a:bodyPr spcFirstLastPara="1" vert="horz" wrap="square" lIns="121900" tIns="121900" rIns="121900" bIns="121900" rtlCol="0" anchor="ctr" anchorCtr="0">
            <a:noAutofit/>
          </a:bodyPr>
          <a:lstStyle/>
          <a:p>
            <a:r>
              <a:rPr lang="en" b="1"/>
              <a:t>Montgomery County: </a:t>
            </a:r>
            <a:br>
              <a:rPr lang="en" b="1"/>
            </a:br>
            <a:r>
              <a:rPr lang="en" b="1"/>
              <a:t>Local Business Programs</a:t>
            </a:r>
            <a:endParaRPr b="1"/>
          </a:p>
        </p:txBody>
      </p:sp>
      <p:sp>
        <p:nvSpPr>
          <p:cNvPr id="534" name="Google Shape;534;p34"/>
          <p:cNvSpPr txBox="1">
            <a:spLocks noGrp="1"/>
          </p:cNvSpPr>
          <p:nvPr>
            <p:ph type="body" idx="1"/>
          </p:nvPr>
        </p:nvSpPr>
        <p:spPr>
          <a:xfrm>
            <a:off x="1085700" y="2408800"/>
            <a:ext cx="8176800" cy="4194000"/>
          </a:xfrm>
          <a:prstGeom prst="rect">
            <a:avLst/>
          </a:prstGeom>
        </p:spPr>
        <p:txBody>
          <a:bodyPr spcFirstLastPara="1" vert="horz" wrap="square" lIns="121900" tIns="121900" rIns="121900" bIns="121900" rtlCol="0" anchor="ctr" anchorCtr="0">
            <a:noAutofit/>
          </a:bodyPr>
          <a:lstStyle/>
          <a:p>
            <a:pPr marL="1218565" lvl="1" indent="-507365">
              <a:buFont typeface="Arial" panose="020B0604020202020204" pitchFamily="34" charset="0"/>
              <a:buChar char="•"/>
            </a:pPr>
            <a:r>
              <a:rPr lang="en-US" sz="2800">
                <a:latin typeface="+mj-lt"/>
                <a:cs typeface="Times New Roman"/>
              </a:rPr>
              <a:t>Local Small Business Reserve Program (</a:t>
            </a:r>
            <a:r>
              <a:rPr lang="en-US" sz="2800">
                <a:latin typeface="+mj-lt"/>
                <a:cs typeface="Times New Roman"/>
                <a:hlinkClick r:id="rId3"/>
              </a:rPr>
              <a:t>LSBRP</a:t>
            </a:r>
            <a:r>
              <a:rPr lang="en-US" sz="2800">
                <a:latin typeface="+mj-lt"/>
                <a:cs typeface="Times New Roman"/>
              </a:rPr>
              <a:t>)</a:t>
            </a:r>
          </a:p>
          <a:p>
            <a:pPr marL="1218565" lvl="1" indent="-507365">
              <a:buFont typeface="Arial" panose="020B0604020202020204" pitchFamily="34" charset="0"/>
              <a:buChar char="•"/>
            </a:pPr>
            <a:endParaRPr lang="en-US" sz="2800">
              <a:latin typeface="+mj-lt"/>
              <a:cs typeface="Times New Roman" panose="02020603050405020304" pitchFamily="18" charset="0"/>
            </a:endParaRPr>
          </a:p>
          <a:p>
            <a:pPr marL="1218565" lvl="1" indent="-507365">
              <a:buFont typeface="Arial" panose="020B0604020202020204" pitchFamily="34" charset="0"/>
              <a:buChar char="•"/>
            </a:pPr>
            <a:r>
              <a:rPr lang="en-US" sz="2800">
                <a:latin typeface="+mj-lt"/>
                <a:cs typeface="Times New Roman"/>
              </a:rPr>
              <a:t>Local Business Preference Program (</a:t>
            </a:r>
            <a:r>
              <a:rPr lang="en-US" sz="2800">
                <a:latin typeface="+mj-lt"/>
                <a:cs typeface="Times New Roman"/>
                <a:hlinkClick r:id="rId4"/>
              </a:rPr>
              <a:t>LBPP</a:t>
            </a:r>
            <a:r>
              <a:rPr lang="en-US" sz="2800">
                <a:latin typeface="+mj-lt"/>
                <a:cs typeface="Times New Roman"/>
              </a:rPr>
              <a:t>)</a:t>
            </a:r>
          </a:p>
          <a:p>
            <a:pPr marL="1218565" lvl="1" indent="-507365">
              <a:buFont typeface="Arial" panose="020B0604020202020204" pitchFamily="34" charset="0"/>
              <a:buChar char="•"/>
            </a:pPr>
            <a:endParaRPr lang="en-US" sz="2800">
              <a:latin typeface="+mj-lt"/>
              <a:cs typeface="Times New Roman" panose="02020603050405020304" pitchFamily="18" charset="0"/>
            </a:endParaRPr>
          </a:p>
          <a:p>
            <a:pPr marL="1218565" lvl="1" indent="-507365">
              <a:buFont typeface="Arial" panose="020B0604020202020204" pitchFamily="34" charset="0"/>
              <a:buChar char="•"/>
            </a:pPr>
            <a:r>
              <a:rPr lang="en-US" sz="2800">
                <a:latin typeface="+mj-lt"/>
                <a:cs typeface="Times New Roman"/>
              </a:rPr>
              <a:t>Local Business Subcontracting Program (</a:t>
            </a:r>
            <a:r>
              <a:rPr lang="en-US" sz="2800">
                <a:latin typeface="+mj-lt"/>
                <a:cs typeface="Times New Roman"/>
                <a:hlinkClick r:id="rId5"/>
              </a:rPr>
              <a:t>LBSP</a:t>
            </a:r>
            <a:r>
              <a:rPr lang="en-US" sz="2800">
                <a:latin typeface="+mj-lt"/>
                <a:cs typeface="Times New Roman"/>
              </a:rPr>
              <a:t>)</a:t>
            </a:r>
          </a:p>
          <a:p>
            <a:pPr marL="608965" indent="-608965" defTabSz="1219170">
              <a:lnSpc>
                <a:spcPct val="100000"/>
              </a:lnSpc>
              <a:spcBef>
                <a:spcPts val="0"/>
              </a:spcBef>
              <a:buSzTx/>
              <a:buFont typeface="Arial" panose="020B0604020202020204" pitchFamily="34" charset="0"/>
              <a:buChar char="•"/>
              <a:defRPr/>
            </a:pPr>
            <a:endParaRPr lang="en-US" b="1">
              <a:solidFill>
                <a:srgbClr val="1F497D"/>
              </a:solidFill>
              <a:latin typeface="+mj-lt"/>
              <a:cs typeface="Times New Roman" panose="02020603050405020304" pitchFamily="18" charset="0"/>
            </a:endParaRPr>
          </a:p>
          <a:p>
            <a:pPr marL="608965" indent="-608965" defTabSz="1219170">
              <a:lnSpc>
                <a:spcPct val="100000"/>
              </a:lnSpc>
              <a:spcBef>
                <a:spcPts val="0"/>
              </a:spcBef>
              <a:buSzTx/>
              <a:buFont typeface="Arial" panose="020B0604020202020204" pitchFamily="34" charset="0"/>
              <a:buChar char="•"/>
              <a:defRPr/>
            </a:pPr>
            <a:endParaRPr>
              <a:solidFill>
                <a:srgbClr val="3F5378"/>
              </a:solidFill>
              <a:cs typeface="Calibri" panose="020F0502020204030204"/>
            </a:endParaRPr>
          </a:p>
        </p:txBody>
      </p:sp>
      <p:sp>
        <p:nvSpPr>
          <p:cNvPr id="535" name="Google Shape;535;p34"/>
          <p:cNvSpPr txBox="1">
            <a:spLocks noGrp="1"/>
          </p:cNvSpPr>
          <p:nvPr>
            <p:ph type="sldNum" idx="12"/>
          </p:nvPr>
        </p:nvSpPr>
        <p:spPr>
          <a:xfrm>
            <a:off x="10157333" y="6182000"/>
            <a:ext cx="1983200" cy="420800"/>
          </a:xfrm>
          <a:prstGeom prst="rect">
            <a:avLst/>
          </a:prstGeom>
        </p:spPr>
        <p:txBody>
          <a:bodyPr spcFirstLastPara="1" vert="horz" wrap="square" lIns="121900" tIns="121900" rIns="121900" bIns="121900" rtlCol="0" anchor="ctr" anchorCtr="0">
            <a:noAutofit/>
          </a:bodyPr>
          <a:lstStyle/>
          <a:p>
            <a:pPr defTabSz="1219170">
              <a:buClr>
                <a:srgbClr val="000000"/>
              </a:buClr>
              <a:defRPr/>
            </a:pPr>
            <a:fld id="{00000000-1234-1234-1234-123412341234}" type="slidenum">
              <a:rPr lang="en" sz="1600" b="1" kern="0">
                <a:solidFill>
                  <a:srgbClr val="FFFFFF"/>
                </a:solidFill>
                <a:latin typeface="Roboto Condensed"/>
                <a:ea typeface="Roboto Condensed"/>
                <a:sym typeface="Roboto Condensed"/>
              </a:rPr>
              <a:pPr defTabSz="1219170">
                <a:buClr>
                  <a:srgbClr val="000000"/>
                </a:buClr>
                <a:defRPr/>
              </a:pPr>
              <a:t>5</a:t>
            </a:fld>
            <a:endParaRPr sz="1600" b="1" kern="0">
              <a:solidFill>
                <a:srgbClr val="FFFFFF"/>
              </a:solidFill>
              <a:latin typeface="Roboto Condensed"/>
              <a:ea typeface="Roboto Condensed"/>
              <a:sym typeface="Roboto Condensed"/>
            </a:endParaRPr>
          </a:p>
        </p:txBody>
      </p:sp>
    </p:spTree>
    <p:extLst>
      <p:ext uri="{BB962C8B-B14F-4D97-AF65-F5344CB8AC3E}">
        <p14:creationId xmlns:p14="http://schemas.microsoft.com/office/powerpoint/2010/main" val="36842179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32"/>
        <p:cNvGrpSpPr/>
        <p:nvPr/>
      </p:nvGrpSpPr>
      <p:grpSpPr>
        <a:xfrm>
          <a:off x="0" y="0"/>
          <a:ext cx="0" cy="0"/>
          <a:chOff x="0" y="0"/>
          <a:chExt cx="0" cy="0"/>
        </a:xfrm>
      </p:grpSpPr>
      <p:sp>
        <p:nvSpPr>
          <p:cNvPr id="533" name="Google Shape;533;p34"/>
          <p:cNvSpPr txBox="1">
            <a:spLocks noGrp="1"/>
          </p:cNvSpPr>
          <p:nvPr>
            <p:ph type="title"/>
          </p:nvPr>
        </p:nvSpPr>
        <p:spPr>
          <a:xfrm>
            <a:off x="203384" y="272775"/>
            <a:ext cx="9057752" cy="951416"/>
          </a:xfrm>
          <a:prstGeom prst="rect">
            <a:avLst/>
          </a:prstGeom>
        </p:spPr>
        <p:txBody>
          <a:bodyPr spcFirstLastPara="1" vert="horz" wrap="square" lIns="121900" tIns="121900" rIns="121900" bIns="121900" rtlCol="0" anchor="ctr" anchorCtr="0">
            <a:noAutofit/>
          </a:bodyPr>
          <a:lstStyle/>
          <a:p>
            <a:br>
              <a:rPr lang="en"/>
            </a:br>
            <a:r>
              <a:rPr lang="en" b="1"/>
              <a:t>Local Small Business Reserve Program</a:t>
            </a:r>
            <a:endParaRPr b="1"/>
          </a:p>
        </p:txBody>
      </p:sp>
      <p:sp>
        <p:nvSpPr>
          <p:cNvPr id="534" name="Google Shape;534;p34"/>
          <p:cNvSpPr txBox="1">
            <a:spLocks noGrp="1"/>
          </p:cNvSpPr>
          <p:nvPr>
            <p:ph type="body" idx="1"/>
          </p:nvPr>
        </p:nvSpPr>
        <p:spPr>
          <a:xfrm>
            <a:off x="51468" y="2042160"/>
            <a:ext cx="9211033" cy="4560640"/>
          </a:xfrm>
          <a:prstGeom prst="rect">
            <a:avLst/>
          </a:prstGeom>
        </p:spPr>
        <p:txBody>
          <a:bodyPr spcFirstLastPara="1" vert="horz" wrap="square" lIns="121900" tIns="121900" rIns="121900" bIns="121900" rtlCol="0" anchor="ctr" anchorCtr="0">
            <a:noAutofit/>
          </a:bodyPr>
          <a:lstStyle/>
          <a:p>
            <a:pPr lvl="1">
              <a:buFont typeface="Arial" panose="020B0604020202020204" pitchFamily="34" charset="0"/>
              <a:buChar char="•"/>
            </a:pPr>
            <a:r>
              <a:rPr lang="en-US">
                <a:solidFill>
                  <a:srgbClr val="333333"/>
                </a:solidFill>
                <a:latin typeface="Open Sans" panose="020B0606030504020204" pitchFamily="34" charset="0"/>
              </a:rPr>
              <a:t>The Local Small Business Reserve Program (LSBRP) ensures that County departments award 25 percent (with specified exceptions) of their procurements for goods, services and construction to registered and certified local, small businesses.</a:t>
            </a:r>
          </a:p>
          <a:p>
            <a:pPr lvl="1">
              <a:buFont typeface="Arial" panose="020B0604020202020204" pitchFamily="34" charset="0"/>
              <a:buChar char="•"/>
            </a:pPr>
            <a:r>
              <a:rPr lang="en-US" b="1">
                <a:solidFill>
                  <a:srgbClr val="1F497D"/>
                </a:solidFill>
                <a:latin typeface="+mj-lt"/>
                <a:cs typeface="Times New Roman" panose="02020603050405020304" pitchFamily="18" charset="0"/>
                <a:hlinkClick r:id="rId3"/>
              </a:rPr>
              <a:t>https://www.montgomerycountymd.gov/PRO/DBRC/lsbrp.html</a:t>
            </a:r>
            <a:endParaRPr lang="en-US" b="1">
              <a:solidFill>
                <a:srgbClr val="1F497D"/>
              </a:solidFill>
              <a:latin typeface="+mj-lt"/>
              <a:cs typeface="Times New Roman" panose="02020603050405020304" pitchFamily="18" charset="0"/>
            </a:endParaRPr>
          </a:p>
          <a:p>
            <a:pPr lvl="1">
              <a:buFont typeface="Arial" panose="020B0604020202020204" pitchFamily="34" charset="0"/>
              <a:buChar char="•"/>
            </a:pPr>
            <a:endParaRPr lang="en-US" b="1">
              <a:solidFill>
                <a:srgbClr val="1F497D"/>
              </a:solidFill>
              <a:latin typeface="+mj-lt"/>
              <a:cs typeface="Times New Roman" panose="02020603050405020304" pitchFamily="18" charset="0"/>
            </a:endParaRPr>
          </a:p>
          <a:p>
            <a:pPr indent="-609585" defTabSz="1219170">
              <a:lnSpc>
                <a:spcPct val="100000"/>
              </a:lnSpc>
              <a:spcBef>
                <a:spcPts val="0"/>
              </a:spcBef>
              <a:buSzTx/>
              <a:buFont typeface="Arial" panose="020B0604020202020204" pitchFamily="34" charset="0"/>
              <a:buChar char="•"/>
              <a:defRPr/>
            </a:pPr>
            <a:endParaRPr sz="3200">
              <a:solidFill>
                <a:srgbClr val="3F5378"/>
              </a:solidFill>
            </a:endParaRPr>
          </a:p>
        </p:txBody>
      </p:sp>
      <p:sp>
        <p:nvSpPr>
          <p:cNvPr id="535" name="Google Shape;535;p34"/>
          <p:cNvSpPr txBox="1">
            <a:spLocks noGrp="1"/>
          </p:cNvSpPr>
          <p:nvPr>
            <p:ph type="sldNum" idx="12"/>
          </p:nvPr>
        </p:nvSpPr>
        <p:spPr>
          <a:xfrm>
            <a:off x="10157333" y="6182000"/>
            <a:ext cx="1983200" cy="420800"/>
          </a:xfrm>
          <a:prstGeom prst="rect">
            <a:avLst/>
          </a:prstGeom>
        </p:spPr>
        <p:txBody>
          <a:bodyPr spcFirstLastPara="1" vert="horz" wrap="square" lIns="121900" tIns="121900" rIns="121900" bIns="121900" rtlCol="0" anchor="ctr" anchorCtr="0">
            <a:noAutofit/>
          </a:bodyPr>
          <a:lstStyle/>
          <a:p>
            <a:pPr defTabSz="1219170">
              <a:buClr>
                <a:srgbClr val="000000"/>
              </a:buClr>
              <a:defRPr/>
            </a:pPr>
            <a:fld id="{00000000-1234-1234-1234-123412341234}" type="slidenum">
              <a:rPr lang="en" sz="1600" b="1" kern="0">
                <a:solidFill>
                  <a:srgbClr val="FFFFFF"/>
                </a:solidFill>
                <a:latin typeface="Roboto Condensed"/>
                <a:ea typeface="Roboto Condensed"/>
                <a:sym typeface="Roboto Condensed"/>
              </a:rPr>
              <a:pPr defTabSz="1219170">
                <a:buClr>
                  <a:srgbClr val="000000"/>
                </a:buClr>
                <a:defRPr/>
              </a:pPr>
              <a:t>6</a:t>
            </a:fld>
            <a:endParaRPr sz="1600" b="1" kern="0">
              <a:solidFill>
                <a:srgbClr val="FFFFFF"/>
              </a:solidFill>
              <a:latin typeface="Roboto Condensed"/>
              <a:ea typeface="Roboto Condensed"/>
              <a:sym typeface="Roboto Condensed"/>
            </a:endParaRPr>
          </a:p>
        </p:txBody>
      </p:sp>
    </p:spTree>
    <p:extLst>
      <p:ext uri="{BB962C8B-B14F-4D97-AF65-F5344CB8AC3E}">
        <p14:creationId xmlns:p14="http://schemas.microsoft.com/office/powerpoint/2010/main" val="24966468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32"/>
        <p:cNvGrpSpPr/>
        <p:nvPr/>
      </p:nvGrpSpPr>
      <p:grpSpPr>
        <a:xfrm>
          <a:off x="0" y="0"/>
          <a:ext cx="0" cy="0"/>
          <a:chOff x="0" y="0"/>
          <a:chExt cx="0" cy="0"/>
        </a:xfrm>
      </p:grpSpPr>
      <p:sp>
        <p:nvSpPr>
          <p:cNvPr id="533" name="Google Shape;533;p34"/>
          <p:cNvSpPr txBox="1">
            <a:spLocks noGrp="1"/>
          </p:cNvSpPr>
          <p:nvPr>
            <p:ph type="title"/>
          </p:nvPr>
        </p:nvSpPr>
        <p:spPr>
          <a:xfrm>
            <a:off x="204749" y="445770"/>
            <a:ext cx="9057752" cy="951416"/>
          </a:xfrm>
          <a:prstGeom prst="rect">
            <a:avLst/>
          </a:prstGeom>
        </p:spPr>
        <p:txBody>
          <a:bodyPr spcFirstLastPara="1" vert="horz" wrap="square" lIns="121900" tIns="121900" rIns="121900" bIns="121900" rtlCol="0" anchor="ctr" anchorCtr="0">
            <a:noAutofit/>
          </a:bodyPr>
          <a:lstStyle/>
          <a:p>
            <a:br>
              <a:rPr lang="en" dirty="0"/>
            </a:br>
            <a:r>
              <a:rPr lang="en" b="1" dirty="0"/>
              <a:t>LSBRP: </a:t>
            </a:r>
            <a:r>
              <a:rPr lang="en-US" b="0" i="0" dirty="0">
                <a:solidFill>
                  <a:srgbClr val="333333"/>
                </a:solidFill>
                <a:effectLst/>
                <a:latin typeface="Lato" panose="020F0502020204030203" pitchFamily="34" charset="0"/>
              </a:rPr>
              <a:t>Do I Qualify?</a:t>
            </a:r>
            <a:br>
              <a:rPr lang="en-US" b="0" i="0" dirty="0">
                <a:solidFill>
                  <a:srgbClr val="333333"/>
                </a:solidFill>
                <a:effectLst/>
                <a:latin typeface="Lato" panose="020F0502020204030203" pitchFamily="34" charset="0"/>
              </a:rPr>
            </a:br>
            <a:endParaRPr b="1" dirty="0"/>
          </a:p>
        </p:txBody>
      </p:sp>
      <p:sp>
        <p:nvSpPr>
          <p:cNvPr id="534" name="Google Shape;534;p34"/>
          <p:cNvSpPr txBox="1">
            <a:spLocks noGrp="1"/>
          </p:cNvSpPr>
          <p:nvPr>
            <p:ph type="body" idx="1"/>
          </p:nvPr>
        </p:nvSpPr>
        <p:spPr>
          <a:xfrm>
            <a:off x="51468" y="2042160"/>
            <a:ext cx="9211033" cy="4560640"/>
          </a:xfrm>
          <a:prstGeom prst="rect">
            <a:avLst/>
          </a:prstGeom>
        </p:spPr>
        <p:txBody>
          <a:bodyPr spcFirstLastPara="1" vert="horz" wrap="square" lIns="121900" tIns="121900" rIns="121900" bIns="121900" rtlCol="0" anchor="ctr" anchorCtr="0">
            <a:noAutofit/>
          </a:bodyPr>
          <a:lstStyle/>
          <a:p>
            <a:pPr algn="l"/>
            <a:r>
              <a:rPr lang="en-US" b="0" i="0" dirty="0">
                <a:solidFill>
                  <a:srgbClr val="333333"/>
                </a:solidFill>
                <a:effectLst/>
                <a:latin typeface="Open Sans" panose="020B0606030504020204" pitchFamily="34" charset="0"/>
              </a:rPr>
              <a:t>Eligibility for the LSBRP is determined by ownership type, location, number of employees and gross sales.</a:t>
            </a:r>
          </a:p>
          <a:p>
            <a:pPr algn="l"/>
            <a:r>
              <a:rPr lang="en-US" b="0" i="0" dirty="0">
                <a:solidFill>
                  <a:srgbClr val="333333"/>
                </a:solidFill>
                <a:effectLst/>
                <a:latin typeface="Lato" panose="020F0502020204030203" pitchFamily="34" charset="0"/>
              </a:rPr>
              <a:t>Ownership</a:t>
            </a:r>
          </a:p>
          <a:p>
            <a:pPr lvl="1"/>
            <a:r>
              <a:rPr lang="en-US" b="0" i="0" dirty="0">
                <a:solidFill>
                  <a:srgbClr val="333333"/>
                </a:solidFill>
                <a:effectLst/>
                <a:latin typeface="Open Sans" panose="020B0606030504020204" pitchFamily="34" charset="0"/>
              </a:rPr>
              <a:t>Independently-owned businesses only; brokers and subsidiary businesses are not eligible. A federal tax number or W-9 in the name of the business is required.</a:t>
            </a:r>
          </a:p>
          <a:p>
            <a:pPr lvl="1">
              <a:buFont typeface="Arial" panose="020B0604020202020204" pitchFamily="34" charset="0"/>
              <a:buChar char="•"/>
            </a:pPr>
            <a:endParaRPr lang="en-US" b="1" dirty="0">
              <a:solidFill>
                <a:srgbClr val="1F497D"/>
              </a:solidFill>
              <a:latin typeface="+mj-lt"/>
              <a:cs typeface="Times New Roman" panose="02020603050405020304" pitchFamily="18" charset="0"/>
            </a:endParaRPr>
          </a:p>
          <a:p>
            <a:pPr indent="-609585" defTabSz="1219170">
              <a:lnSpc>
                <a:spcPct val="100000"/>
              </a:lnSpc>
              <a:spcBef>
                <a:spcPts val="0"/>
              </a:spcBef>
              <a:buSzTx/>
              <a:buFont typeface="Arial" panose="020B0604020202020204" pitchFamily="34" charset="0"/>
              <a:buChar char="•"/>
              <a:defRPr/>
            </a:pPr>
            <a:endParaRPr sz="3200" dirty="0">
              <a:solidFill>
                <a:srgbClr val="3F5378"/>
              </a:solidFill>
            </a:endParaRPr>
          </a:p>
        </p:txBody>
      </p:sp>
      <p:sp>
        <p:nvSpPr>
          <p:cNvPr id="535" name="Google Shape;535;p34"/>
          <p:cNvSpPr txBox="1">
            <a:spLocks noGrp="1"/>
          </p:cNvSpPr>
          <p:nvPr>
            <p:ph type="sldNum" idx="12"/>
          </p:nvPr>
        </p:nvSpPr>
        <p:spPr>
          <a:xfrm>
            <a:off x="10157333" y="6182000"/>
            <a:ext cx="1983200" cy="420800"/>
          </a:xfrm>
          <a:prstGeom prst="rect">
            <a:avLst/>
          </a:prstGeom>
        </p:spPr>
        <p:txBody>
          <a:bodyPr spcFirstLastPara="1" vert="horz" wrap="square" lIns="121900" tIns="121900" rIns="121900" bIns="121900" rtlCol="0" anchor="ctr" anchorCtr="0">
            <a:noAutofit/>
          </a:bodyPr>
          <a:lstStyle/>
          <a:p>
            <a:pPr defTabSz="1219170">
              <a:buClr>
                <a:srgbClr val="000000"/>
              </a:buClr>
              <a:defRPr/>
            </a:pPr>
            <a:fld id="{00000000-1234-1234-1234-123412341234}" type="slidenum">
              <a:rPr lang="en" sz="1600" b="1" kern="0">
                <a:solidFill>
                  <a:srgbClr val="FFFFFF"/>
                </a:solidFill>
                <a:latin typeface="Roboto Condensed"/>
                <a:ea typeface="Roboto Condensed"/>
                <a:sym typeface="Roboto Condensed"/>
              </a:rPr>
              <a:pPr defTabSz="1219170">
                <a:buClr>
                  <a:srgbClr val="000000"/>
                </a:buClr>
                <a:defRPr/>
              </a:pPr>
              <a:t>7</a:t>
            </a:fld>
            <a:endParaRPr sz="1600" b="1" kern="0">
              <a:solidFill>
                <a:srgbClr val="FFFFFF"/>
              </a:solidFill>
              <a:latin typeface="Roboto Condensed"/>
              <a:ea typeface="Roboto Condensed"/>
              <a:sym typeface="Roboto Condensed"/>
            </a:endParaRPr>
          </a:p>
        </p:txBody>
      </p:sp>
    </p:spTree>
    <p:extLst>
      <p:ext uri="{BB962C8B-B14F-4D97-AF65-F5344CB8AC3E}">
        <p14:creationId xmlns:p14="http://schemas.microsoft.com/office/powerpoint/2010/main" val="33300254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532"/>
        <p:cNvGrpSpPr/>
        <p:nvPr/>
      </p:nvGrpSpPr>
      <p:grpSpPr>
        <a:xfrm>
          <a:off x="0" y="0"/>
          <a:ext cx="0" cy="0"/>
          <a:chOff x="0" y="0"/>
          <a:chExt cx="0" cy="0"/>
        </a:xfrm>
      </p:grpSpPr>
      <p:sp>
        <p:nvSpPr>
          <p:cNvPr id="533" name="Google Shape;533;p34"/>
          <p:cNvSpPr txBox="1">
            <a:spLocks noGrp="1"/>
          </p:cNvSpPr>
          <p:nvPr>
            <p:ph type="title"/>
          </p:nvPr>
        </p:nvSpPr>
        <p:spPr>
          <a:xfrm>
            <a:off x="203384" y="272775"/>
            <a:ext cx="9057752" cy="951416"/>
          </a:xfrm>
          <a:prstGeom prst="rect">
            <a:avLst/>
          </a:prstGeom>
        </p:spPr>
        <p:txBody>
          <a:bodyPr spcFirstLastPara="1" vert="horz" wrap="square" lIns="121900" tIns="121900" rIns="121900" bIns="121900" rtlCol="0" anchor="ctr" anchorCtr="0">
            <a:noAutofit/>
          </a:bodyPr>
          <a:lstStyle/>
          <a:p>
            <a:br>
              <a:rPr lang="en"/>
            </a:br>
            <a:r>
              <a:rPr lang="en" b="1"/>
              <a:t>Local Small Business Reserve Program</a:t>
            </a:r>
            <a:endParaRPr b="1"/>
          </a:p>
        </p:txBody>
      </p:sp>
      <p:sp>
        <p:nvSpPr>
          <p:cNvPr id="534" name="Google Shape;534;p34"/>
          <p:cNvSpPr txBox="1">
            <a:spLocks noGrp="1"/>
          </p:cNvSpPr>
          <p:nvPr>
            <p:ph type="body" idx="1"/>
          </p:nvPr>
        </p:nvSpPr>
        <p:spPr>
          <a:xfrm>
            <a:off x="51468" y="2042160"/>
            <a:ext cx="9211033" cy="4560640"/>
          </a:xfrm>
          <a:prstGeom prst="rect">
            <a:avLst/>
          </a:prstGeom>
        </p:spPr>
        <p:txBody>
          <a:bodyPr spcFirstLastPara="1" vert="horz" wrap="square" lIns="121900" tIns="121900" rIns="121900" bIns="121900" rtlCol="0" anchor="ctr" anchorCtr="0">
            <a:noAutofit/>
          </a:bodyPr>
          <a:lstStyle/>
          <a:p>
            <a:pPr algn="l"/>
            <a:r>
              <a:rPr lang="en-US" b="0" i="0" dirty="0">
                <a:solidFill>
                  <a:srgbClr val="333333"/>
                </a:solidFill>
                <a:effectLst/>
                <a:latin typeface="Lato" panose="020F0502020204030203" pitchFamily="34" charset="0"/>
              </a:rPr>
              <a:t>Location</a:t>
            </a:r>
          </a:p>
          <a:p>
            <a:pPr algn="l">
              <a:buFont typeface="Arial" panose="020B0604020202020204" pitchFamily="34" charset="0"/>
              <a:buChar char="•"/>
            </a:pPr>
            <a:r>
              <a:rPr lang="en-US" b="0" i="0" dirty="0">
                <a:solidFill>
                  <a:srgbClr val="333333"/>
                </a:solidFill>
                <a:effectLst/>
                <a:latin typeface="Open Sans" panose="020B0606030504020204" pitchFamily="34" charset="0"/>
              </a:rPr>
              <a:t>The business must have its principal place of business in Montgomery County defined as follows:</a:t>
            </a:r>
          </a:p>
          <a:p>
            <a:pPr lvl="1">
              <a:buFont typeface="Arial" panose="020B0604020202020204" pitchFamily="34" charset="0"/>
              <a:buChar char="•"/>
            </a:pPr>
            <a:r>
              <a:rPr lang="en-US" b="0" i="0" dirty="0">
                <a:solidFill>
                  <a:srgbClr val="333333"/>
                </a:solidFill>
                <a:effectLst/>
                <a:latin typeface="Open Sans" panose="020B0606030504020204" pitchFamily="34" charset="0"/>
              </a:rPr>
              <a:t>The business has its physical business location(s) only in Montgomery County; or</a:t>
            </a:r>
          </a:p>
          <a:p>
            <a:pPr lvl="1">
              <a:buFont typeface="Arial" panose="020B0604020202020204" pitchFamily="34" charset="0"/>
              <a:buChar char="•"/>
            </a:pPr>
            <a:r>
              <a:rPr lang="en-US" b="0" i="0" dirty="0">
                <a:solidFill>
                  <a:srgbClr val="333333"/>
                </a:solidFill>
                <a:effectLst/>
                <a:latin typeface="Open Sans" panose="020B0606030504020204" pitchFamily="34" charset="0"/>
              </a:rPr>
              <a:t>The business has physical business locations both in and outside of the County, but the County-based location(s) accounts for over 50% of the business's total number of employees, or over 50% of the business's gross sales.</a:t>
            </a:r>
          </a:p>
          <a:p>
            <a:pPr lvl="1">
              <a:buFont typeface="Arial" panose="020B0604020202020204" pitchFamily="34" charset="0"/>
              <a:buChar char="•"/>
            </a:pPr>
            <a:endParaRPr lang="en-US" b="1" dirty="0">
              <a:solidFill>
                <a:srgbClr val="1F497D"/>
              </a:solidFill>
              <a:latin typeface="+mj-lt"/>
              <a:cs typeface="Times New Roman" panose="02020603050405020304" pitchFamily="18" charset="0"/>
            </a:endParaRPr>
          </a:p>
          <a:p>
            <a:pPr indent="-609585" defTabSz="1219170">
              <a:lnSpc>
                <a:spcPct val="100000"/>
              </a:lnSpc>
              <a:spcBef>
                <a:spcPts val="0"/>
              </a:spcBef>
              <a:buSzTx/>
              <a:buFont typeface="Arial" panose="020B0604020202020204" pitchFamily="34" charset="0"/>
              <a:buChar char="•"/>
              <a:defRPr/>
            </a:pPr>
            <a:endParaRPr sz="3200" dirty="0">
              <a:solidFill>
                <a:srgbClr val="3F5378"/>
              </a:solidFill>
            </a:endParaRPr>
          </a:p>
        </p:txBody>
      </p:sp>
      <p:sp>
        <p:nvSpPr>
          <p:cNvPr id="535" name="Google Shape;535;p34"/>
          <p:cNvSpPr txBox="1">
            <a:spLocks noGrp="1"/>
          </p:cNvSpPr>
          <p:nvPr>
            <p:ph type="sldNum" idx="12"/>
          </p:nvPr>
        </p:nvSpPr>
        <p:spPr>
          <a:xfrm>
            <a:off x="10157333" y="6182000"/>
            <a:ext cx="1983200" cy="420800"/>
          </a:xfrm>
          <a:prstGeom prst="rect">
            <a:avLst/>
          </a:prstGeom>
        </p:spPr>
        <p:txBody>
          <a:bodyPr spcFirstLastPara="1" vert="horz" wrap="square" lIns="121900" tIns="121900" rIns="121900" bIns="121900" rtlCol="0" anchor="ctr" anchorCtr="0">
            <a:noAutofit/>
          </a:bodyPr>
          <a:lstStyle/>
          <a:p>
            <a:pPr defTabSz="1219170">
              <a:buClr>
                <a:srgbClr val="000000"/>
              </a:buClr>
              <a:defRPr/>
            </a:pPr>
            <a:fld id="{00000000-1234-1234-1234-123412341234}" type="slidenum">
              <a:rPr lang="en" sz="1600" b="1" kern="0">
                <a:solidFill>
                  <a:srgbClr val="FFFFFF"/>
                </a:solidFill>
                <a:latin typeface="Roboto Condensed"/>
                <a:ea typeface="Roboto Condensed"/>
                <a:sym typeface="Roboto Condensed"/>
              </a:rPr>
              <a:pPr defTabSz="1219170">
                <a:buClr>
                  <a:srgbClr val="000000"/>
                </a:buClr>
                <a:defRPr/>
              </a:pPr>
              <a:t>8</a:t>
            </a:fld>
            <a:endParaRPr sz="1600" b="1" kern="0">
              <a:solidFill>
                <a:srgbClr val="FFFFFF"/>
              </a:solidFill>
              <a:latin typeface="Roboto Condensed"/>
              <a:ea typeface="Roboto Condensed"/>
              <a:sym typeface="Roboto Condensed"/>
            </a:endParaRPr>
          </a:p>
        </p:txBody>
      </p:sp>
    </p:spTree>
    <p:extLst>
      <p:ext uri="{BB962C8B-B14F-4D97-AF65-F5344CB8AC3E}">
        <p14:creationId xmlns:p14="http://schemas.microsoft.com/office/powerpoint/2010/main" val="25886444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532"/>
        <p:cNvGrpSpPr/>
        <p:nvPr/>
      </p:nvGrpSpPr>
      <p:grpSpPr>
        <a:xfrm>
          <a:off x="0" y="0"/>
          <a:ext cx="0" cy="0"/>
          <a:chOff x="0" y="0"/>
          <a:chExt cx="0" cy="0"/>
        </a:xfrm>
      </p:grpSpPr>
      <p:sp>
        <p:nvSpPr>
          <p:cNvPr id="533" name="Google Shape;533;p34"/>
          <p:cNvSpPr txBox="1">
            <a:spLocks noGrp="1"/>
          </p:cNvSpPr>
          <p:nvPr>
            <p:ph type="title"/>
          </p:nvPr>
        </p:nvSpPr>
        <p:spPr>
          <a:xfrm>
            <a:off x="1085700" y="523433"/>
            <a:ext cx="8305778" cy="1021600"/>
          </a:xfrm>
          <a:prstGeom prst="rect">
            <a:avLst/>
          </a:prstGeom>
        </p:spPr>
        <p:txBody>
          <a:bodyPr spcFirstLastPara="1" vert="horz" wrap="square" lIns="121900" tIns="121900" rIns="121900" bIns="121900" rtlCol="0" anchor="ctr" anchorCtr="0">
            <a:noAutofit/>
          </a:bodyPr>
          <a:lstStyle/>
          <a:p>
            <a:r>
              <a:rPr lang="en" b="1"/>
              <a:t>Local Business Preference Program</a:t>
            </a:r>
            <a:endParaRPr b="1"/>
          </a:p>
        </p:txBody>
      </p:sp>
      <p:sp>
        <p:nvSpPr>
          <p:cNvPr id="534" name="Google Shape;534;p34"/>
          <p:cNvSpPr txBox="1">
            <a:spLocks noGrp="1"/>
          </p:cNvSpPr>
          <p:nvPr>
            <p:ph type="body" idx="1"/>
          </p:nvPr>
        </p:nvSpPr>
        <p:spPr>
          <a:xfrm>
            <a:off x="264161" y="1920240"/>
            <a:ext cx="8998340" cy="4682560"/>
          </a:xfrm>
          <a:prstGeom prst="rect">
            <a:avLst/>
          </a:prstGeom>
        </p:spPr>
        <p:txBody>
          <a:bodyPr spcFirstLastPara="1" vert="horz" wrap="square" lIns="121900" tIns="121900" rIns="121900" bIns="121900" rtlCol="0" anchor="ctr" anchorCtr="0">
            <a:noAutofit/>
          </a:bodyPr>
          <a:lstStyle/>
          <a:p>
            <a:pPr lvl="1">
              <a:buFont typeface="Arial" panose="020B0604020202020204" pitchFamily="34" charset="0"/>
              <a:buChar char="•"/>
            </a:pPr>
            <a:r>
              <a:rPr lang="en-US">
                <a:solidFill>
                  <a:srgbClr val="333333"/>
                </a:solidFill>
                <a:latin typeface="Open Sans" panose="020B0606030504020204" pitchFamily="34" charset="0"/>
              </a:rPr>
              <a:t>The Local Business Preference Program (LBPP) is a local preference points program, so Montgomery County-based businesses will receive an extra 10% preference points on proposals.</a:t>
            </a:r>
          </a:p>
          <a:p>
            <a:pPr lvl="1">
              <a:buFont typeface="Arial" panose="020B0604020202020204" pitchFamily="34" charset="0"/>
              <a:buChar char="•"/>
            </a:pPr>
            <a:r>
              <a:rPr lang="en-US" b="1">
                <a:solidFill>
                  <a:srgbClr val="1F497D"/>
                </a:solidFill>
                <a:latin typeface="+mj-lt"/>
                <a:cs typeface="Times New Roman" panose="02020603050405020304" pitchFamily="18" charset="0"/>
                <a:hlinkClick r:id="rId3"/>
              </a:rPr>
              <a:t>https://www.montgomerycountymd.gov/PRO/DBRC/local-business-preference.html</a:t>
            </a:r>
            <a:endParaRPr lang="en-US" b="1">
              <a:solidFill>
                <a:srgbClr val="1F497D"/>
              </a:solidFill>
              <a:latin typeface="+mj-lt"/>
              <a:cs typeface="Times New Roman" panose="02020603050405020304" pitchFamily="18" charset="0"/>
            </a:endParaRPr>
          </a:p>
          <a:p>
            <a:pPr marL="711182" lvl="1" indent="0">
              <a:buNone/>
            </a:pPr>
            <a:endParaRPr lang="en-US" b="1">
              <a:solidFill>
                <a:srgbClr val="1F497D"/>
              </a:solidFill>
              <a:latin typeface="+mj-lt"/>
              <a:cs typeface="Times New Roman" panose="02020603050405020304" pitchFamily="18" charset="0"/>
            </a:endParaRPr>
          </a:p>
          <a:p>
            <a:pPr indent="-609585" defTabSz="1219170">
              <a:lnSpc>
                <a:spcPct val="100000"/>
              </a:lnSpc>
              <a:spcBef>
                <a:spcPts val="0"/>
              </a:spcBef>
              <a:buSzTx/>
              <a:buFont typeface="Arial" panose="020B0604020202020204" pitchFamily="34" charset="0"/>
              <a:buChar char="•"/>
              <a:defRPr/>
            </a:pPr>
            <a:endParaRPr sz="3200">
              <a:solidFill>
                <a:srgbClr val="3F5378"/>
              </a:solidFill>
            </a:endParaRPr>
          </a:p>
        </p:txBody>
      </p:sp>
      <p:sp>
        <p:nvSpPr>
          <p:cNvPr id="535" name="Google Shape;535;p34"/>
          <p:cNvSpPr txBox="1">
            <a:spLocks noGrp="1"/>
          </p:cNvSpPr>
          <p:nvPr>
            <p:ph type="sldNum" idx="12"/>
          </p:nvPr>
        </p:nvSpPr>
        <p:spPr>
          <a:xfrm>
            <a:off x="10157333" y="6182000"/>
            <a:ext cx="1983200" cy="420800"/>
          </a:xfrm>
          <a:prstGeom prst="rect">
            <a:avLst/>
          </a:prstGeom>
        </p:spPr>
        <p:txBody>
          <a:bodyPr spcFirstLastPara="1" vert="horz" wrap="square" lIns="121900" tIns="121900" rIns="121900" bIns="121900" rtlCol="0" anchor="ctr" anchorCtr="0">
            <a:noAutofit/>
          </a:bodyPr>
          <a:lstStyle/>
          <a:p>
            <a:pPr defTabSz="1219170">
              <a:buClr>
                <a:srgbClr val="000000"/>
              </a:buClr>
              <a:defRPr/>
            </a:pPr>
            <a:fld id="{00000000-1234-1234-1234-123412341234}" type="slidenum">
              <a:rPr lang="en" sz="1600" b="1" kern="0">
                <a:solidFill>
                  <a:srgbClr val="FFFFFF"/>
                </a:solidFill>
                <a:latin typeface="Roboto Condensed"/>
                <a:ea typeface="Roboto Condensed"/>
                <a:sym typeface="Roboto Condensed"/>
              </a:rPr>
              <a:pPr defTabSz="1219170">
                <a:buClr>
                  <a:srgbClr val="000000"/>
                </a:buClr>
                <a:defRPr/>
              </a:pPr>
              <a:t>9</a:t>
            </a:fld>
            <a:endParaRPr sz="1600" b="1" kern="0">
              <a:solidFill>
                <a:srgbClr val="FFFFFF"/>
              </a:solidFill>
              <a:latin typeface="Roboto Condensed"/>
              <a:ea typeface="Roboto Condensed"/>
              <a:sym typeface="Roboto Condensed"/>
            </a:endParaRPr>
          </a:p>
        </p:txBody>
      </p:sp>
    </p:spTree>
    <p:extLst>
      <p:ext uri="{BB962C8B-B14F-4D97-AF65-F5344CB8AC3E}">
        <p14:creationId xmlns:p14="http://schemas.microsoft.com/office/powerpoint/2010/main" val="10835866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126BC94D118974BB354943620154D02" ma:contentTypeVersion="15" ma:contentTypeDescription="Create a new document." ma:contentTypeScope="" ma:versionID="14bf95c805bc2b7b45d6ab401ef9680c">
  <xsd:schema xmlns:xsd="http://www.w3.org/2001/XMLSchema" xmlns:xs="http://www.w3.org/2001/XMLSchema" xmlns:p="http://schemas.microsoft.com/office/2006/metadata/properties" xmlns:ns2="3db6144d-1b28-44ae-a037-a107aa897c3c" xmlns:ns3="fb100aa8-0f1a-4bd3-a0e0-65dcec1b06d9" xmlns:ns4="9a510d0b-7a56-4ab8-9a79-fe499354d1a7" targetNamespace="http://schemas.microsoft.com/office/2006/metadata/properties" ma:root="true" ma:fieldsID="230be6bb4f5681407afdba1693b193f6" ns2:_="" ns3:_="" ns4:_="">
    <xsd:import namespace="3db6144d-1b28-44ae-a037-a107aa897c3c"/>
    <xsd:import namespace="fb100aa8-0f1a-4bd3-a0e0-65dcec1b06d9"/>
    <xsd:import namespace="9a510d0b-7a56-4ab8-9a79-fe499354d1a7"/>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WRLProjectComplete" minOccurs="0"/>
                <xsd:element ref="ns3:lcf76f155ced4ddcb4097134ff3c332f" minOccurs="0"/>
                <xsd:element ref="ns4:TaxCatchAll"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b6144d-1b28-44ae-a037-a107aa897c3c"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b100aa8-0f1a-4bd3-a0e0-65dcec1b06d9"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WRLProjectComplete" ma:index="17" nillable="true" ma:displayName="WRLProject Complete" ma:default="0" ma:format="Dropdown" ma:internalName="WRLProjectComplete">
      <xsd:simpleType>
        <xsd:restriction base="dms:Boolea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28a4874a-8cf6-4bd1-a3b1-571cbf9a5b83" ma:termSetId="09814cd3-568e-fe90-9814-8d621ff8fb84" ma:anchorId="fba54fb3-c3e1-fe81-a776-ca4b69148c4d" ma:open="true" ma:isKeyword="false">
      <xsd:complexType>
        <xsd:sequence>
          <xsd:element ref="pc:Terms" minOccurs="0" maxOccurs="1"/>
        </xsd:sequence>
      </xsd:complexType>
    </xsd:element>
    <xsd:element name="MediaServiceLocation" ma:index="21"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a510d0b-7a56-4ab8-9a79-fe499354d1a7" elementFormDefault="qualified">
    <xsd:import namespace="http://schemas.microsoft.com/office/2006/documentManagement/types"/>
    <xsd:import namespace="http://schemas.microsoft.com/office/infopath/2007/PartnerControls"/>
    <xsd:element name="TaxCatchAll" ma:index="20" nillable="true" ma:displayName="Taxonomy Catch All Column" ma:hidden="true" ma:list="{f3fa2786-9b57-4921-b17d-b7f0ffc3012f}" ma:internalName="TaxCatchAll" ma:showField="CatchAllData" ma:web="9a510d0b-7a56-4ab8-9a79-fe499354d1a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4"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b100aa8-0f1a-4bd3-a0e0-65dcec1b06d9">
      <Terms xmlns="http://schemas.microsoft.com/office/infopath/2007/PartnerControls"/>
    </lcf76f155ced4ddcb4097134ff3c332f>
    <WRLProjectComplete xmlns="fb100aa8-0f1a-4bd3-a0e0-65dcec1b06d9">false</WRLProjectComplete>
    <TaxCatchAll xmlns="9a510d0b-7a56-4ab8-9a79-fe499354d1a7" xsi:nil="true"/>
    <SharedWithUsers xmlns="3db6144d-1b28-44ae-a037-a107aa897c3c">
      <UserInfo>
        <DisplayName>Denno, Grace</DisplayName>
        <AccountId>44</AccountId>
        <AccountType/>
      </UserInfo>
      <UserInfo>
        <DisplayName>Brown, Michael C.</DisplayName>
        <AccountId>75</AccountId>
        <AccountType/>
      </UserInfo>
      <UserInfo>
        <DisplayName>Boss, Alvin</DisplayName>
        <AccountId>74</AccountId>
        <AccountType/>
      </UserInfo>
    </SharedWithUsers>
  </documentManagement>
</p:properties>
</file>

<file path=customXml/itemProps1.xml><?xml version="1.0" encoding="utf-8"?>
<ds:datastoreItem xmlns:ds="http://schemas.openxmlformats.org/officeDocument/2006/customXml" ds:itemID="{0B970E42-7D87-421D-A9FA-5B02BD9B7CE8}">
  <ds:schemaRefs>
    <ds:schemaRef ds:uri="3db6144d-1b28-44ae-a037-a107aa897c3c"/>
    <ds:schemaRef ds:uri="9a510d0b-7a56-4ab8-9a79-fe499354d1a7"/>
    <ds:schemaRef ds:uri="fb100aa8-0f1a-4bd3-a0e0-65dcec1b06d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56124489-8F8C-4835-ADE4-B3423A52B332}">
  <ds:schemaRefs>
    <ds:schemaRef ds:uri="http://schemas.microsoft.com/sharepoint/v3/contenttype/forms"/>
  </ds:schemaRefs>
</ds:datastoreItem>
</file>

<file path=customXml/itemProps3.xml><?xml version="1.0" encoding="utf-8"?>
<ds:datastoreItem xmlns:ds="http://schemas.openxmlformats.org/officeDocument/2006/customXml" ds:itemID="{75ADD812-684A-4C87-9825-FEAF51706573}">
  <ds:schemaRefs>
    <ds:schemaRef ds:uri="3db6144d-1b28-44ae-a037-a107aa897c3c"/>
    <ds:schemaRef ds:uri="9a510d0b-7a56-4ab8-9a79-fe499354d1a7"/>
    <ds:schemaRef ds:uri="fb100aa8-0f1a-4bd3-a0e0-65dcec1b06d9"/>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0</TotalTime>
  <Words>1623</Words>
  <Application>Microsoft Office PowerPoint</Application>
  <PresentationFormat>Widescreen</PresentationFormat>
  <Paragraphs>292</Paragraphs>
  <Slides>22</Slides>
  <Notes>13</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PowerPoint Presentation</vt:lpstr>
      <vt:lpstr>Online Open House:  January 18, 2023</vt:lpstr>
      <vt:lpstr>Welcome</vt:lpstr>
      <vt:lpstr>Montgomery County:  Local Business Programs</vt:lpstr>
      <vt:lpstr>Montgomery County:  Local Business Programs</vt:lpstr>
      <vt:lpstr> Local Small Business Reserve Program</vt:lpstr>
      <vt:lpstr> LSBRP: Do I Qualify? </vt:lpstr>
      <vt:lpstr> Local Small Business Reserve Program</vt:lpstr>
      <vt:lpstr>Local Business Preference Program</vt:lpstr>
      <vt:lpstr> Local Small Business Subcontracting Program</vt:lpstr>
      <vt:lpstr>LSBRP Annual Report FY22</vt:lpstr>
      <vt:lpstr>LSBRP Major Awards FY22 </vt:lpstr>
      <vt:lpstr>LSBRP Major Awards FY22 (continued) </vt:lpstr>
      <vt:lpstr> Minority, Female, Disabled-Owned Business Program (MFD) </vt:lpstr>
      <vt:lpstr>Minority, Female, Disabled-Owned Business Program (MFD)</vt:lpstr>
      <vt:lpstr>Minority, Female, Disabled-Owned Business Program (MFD)</vt:lpstr>
      <vt:lpstr>Minority, Female, Disabled-Owned Business Program (MFD)</vt:lpstr>
      <vt:lpstr>Minority, Female, Disabled-Owned Business Program (MFD)</vt:lpstr>
      <vt:lpstr>Minority, Female, Disabled-Owned Business Program (MFD)</vt:lpstr>
      <vt:lpstr> Helpful Links</vt:lpstr>
      <vt:lpstr>Questions?</vt:lpstr>
      <vt:lpstr>Contact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Manimbo, Bethany</dc:creator>
  <cp:lastModifiedBy>Manimbo, Bethany</cp:lastModifiedBy>
  <cp:revision>189</cp:revision>
  <dcterms:created xsi:type="dcterms:W3CDTF">2023-01-12T21:56:50Z</dcterms:created>
  <dcterms:modified xsi:type="dcterms:W3CDTF">2023-01-18T17:07:19Z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0x0101009126BC94D118974BB354943620154D02</vt:lpwstr>
  </property>
  <property fmtid="{D5CDD505-2E9C-101B-9397-08002B2CF9AE}" pid="3" name="MediaServiceImageTags">
    <vt:lpwstr/>
  </property>
</Properties>
</file>