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414" r:id="rId6"/>
    <p:sldId id="4056" r:id="rId7"/>
    <p:sldId id="4074" r:id="rId8"/>
    <p:sldId id="4065" r:id="rId9"/>
    <p:sldId id="4063" r:id="rId10"/>
    <p:sldId id="4083" r:id="rId11"/>
    <p:sldId id="4084" r:id="rId12"/>
    <p:sldId id="4066" r:id="rId13"/>
    <p:sldId id="4064" r:id="rId14"/>
    <p:sldId id="4067" r:id="rId15"/>
    <p:sldId id="4076" r:id="rId16"/>
    <p:sldId id="4077" r:id="rId17"/>
    <p:sldId id="4082" r:id="rId18"/>
    <p:sldId id="4068" r:id="rId19"/>
    <p:sldId id="4081" r:id="rId20"/>
    <p:sldId id="4078" r:id="rId21"/>
    <p:sldId id="4069" r:id="rId22"/>
    <p:sldId id="4070" r:id="rId23"/>
    <p:sldId id="4062" r:id="rId24"/>
    <p:sldId id="4072" r:id="rId25"/>
    <p:sldId id="407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6DE08C-2659-BB5A-6B36-1B1E32E27F46}" v="304" dt="2023-01-18T14:41:11.703"/>
    <p1510:client id="{AA976FE9-920D-7DC6-D7D7-C6513159D46E}" v="787" dt="2023-01-17T21:02:27.936"/>
    <p1510:client id="{AC0E403E-B54A-470F-9280-6A9253198360}" v="81" dt="2023-01-17T17:45:35.5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hyperlink" Target="mailto:Grace.Denno@montgomerycountymd.gov" TargetMode="External"/><Relationship Id="rId2" Type="http://schemas.openxmlformats.org/officeDocument/2006/relationships/hyperlink" Target="mailto:alvin.boss@montgomerycountymd.gov" TargetMode="External"/><Relationship Id="rId1" Type="http://schemas.openxmlformats.org/officeDocument/2006/relationships/hyperlink" Target="mailto:Michael.brown@montgomerycountymd.gov"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mailto:alvin.boss@montgomerycountymd.gov" TargetMode="External"/><Relationship Id="rId2" Type="http://schemas.openxmlformats.org/officeDocument/2006/relationships/hyperlink" Target="mailto:Michael.brown@montgomerycountymd.gov" TargetMode="External"/><Relationship Id="rId1" Type="http://schemas.openxmlformats.org/officeDocument/2006/relationships/hyperlink" Target="mailto:Grace.Denno@montgomerycountymd.gov"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220B53-B949-4C07-BF1A-245D0604A9B3}"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BA8BE0D3-C588-4C4B-8584-83F06408DF42}">
      <dgm:prSet/>
      <dgm:spPr/>
      <dgm:t>
        <a:bodyPr/>
        <a:lstStyle/>
        <a:p>
          <a:r>
            <a:rPr lang="en-US" b="1" dirty="0"/>
            <a:t>Michael Brown, Program Manager</a:t>
          </a:r>
          <a:br>
            <a:rPr lang="en-US" b="1" dirty="0"/>
          </a:br>
          <a:r>
            <a:rPr lang="en-US" b="0" dirty="0"/>
            <a:t>Montgomery County Local Business </a:t>
          </a:r>
          <a:r>
            <a:rPr lang="en-US" b="0" dirty="0">
              <a:latin typeface="Calibri Light" panose="020F0302020204030204"/>
            </a:rPr>
            <a:t>Programs</a:t>
          </a:r>
          <a:br>
            <a:rPr lang="en-US" dirty="0">
              <a:latin typeface="Calibri Light" panose="020F0302020204030204"/>
            </a:rPr>
          </a:br>
          <a:br>
            <a:rPr lang="en-US" dirty="0">
              <a:latin typeface="Calibri Light" panose="020F0302020204030204"/>
            </a:rPr>
          </a:br>
          <a:r>
            <a:rPr lang="en-US" dirty="0">
              <a:latin typeface="Calibri Light" panose="020F0302020204030204"/>
            </a:rPr>
            <a:t>Phone</a:t>
          </a:r>
          <a:r>
            <a:rPr lang="en-US" dirty="0"/>
            <a:t>: 240-777-9913</a:t>
          </a:r>
          <a:br>
            <a:rPr lang="en-US" dirty="0"/>
          </a:br>
          <a:r>
            <a:rPr lang="en-US" dirty="0"/>
            <a:t>Email:</a:t>
          </a:r>
          <a:r>
            <a:rPr lang="en-US" dirty="0">
              <a:latin typeface="Calibri Light" panose="020F0302020204030204"/>
            </a:rPr>
            <a:t> </a:t>
          </a:r>
          <a:r>
            <a:rPr lang="en-US" dirty="0">
              <a:hlinkClick xmlns:r="http://schemas.openxmlformats.org/officeDocument/2006/relationships" r:id="rId1"/>
            </a:rPr>
            <a:t>Michael.brown@montgomerycountymd.gov</a:t>
          </a:r>
          <a:endParaRPr lang="en-US" dirty="0"/>
        </a:p>
      </dgm:t>
    </dgm:pt>
    <dgm:pt modelId="{DA099325-A8D4-40DB-A17C-E55361E70688}" type="parTrans" cxnId="{DD795886-E5A9-484E-8D6F-C205A255ED55}">
      <dgm:prSet/>
      <dgm:spPr/>
      <dgm:t>
        <a:bodyPr/>
        <a:lstStyle/>
        <a:p>
          <a:endParaRPr lang="en-US"/>
        </a:p>
      </dgm:t>
    </dgm:pt>
    <dgm:pt modelId="{9333C743-4229-4CBE-9B53-7CB14B31A2DA}" type="sibTrans" cxnId="{DD795886-E5A9-484E-8D6F-C205A255ED55}">
      <dgm:prSet/>
      <dgm:spPr/>
      <dgm:t>
        <a:bodyPr/>
        <a:lstStyle/>
        <a:p>
          <a:endParaRPr lang="en-US"/>
        </a:p>
      </dgm:t>
    </dgm:pt>
    <dgm:pt modelId="{A538BACD-CAC7-484A-8500-F6F46808FC34}">
      <dgm:prSet/>
      <dgm:spPr/>
      <dgm:t>
        <a:bodyPr/>
        <a:lstStyle/>
        <a:p>
          <a:pPr rtl="0"/>
          <a:r>
            <a:rPr lang="en-US" b="1" dirty="0"/>
            <a:t>Alvin Boss, Program Manager</a:t>
          </a:r>
          <a:br>
            <a:rPr lang="en-US" b="1" dirty="0"/>
          </a:br>
          <a:r>
            <a:rPr lang="en-US" b="1" dirty="0">
              <a:latin typeface="Calibri Light" panose="020F0302020204030204"/>
            </a:rPr>
            <a:t>Minority, Female and Disabled-Owned Business Program</a:t>
          </a:r>
          <a:br>
            <a:rPr lang="en-US" b="1" dirty="0"/>
          </a:br>
          <a:br>
            <a:rPr lang="en-US" b="1" dirty="0">
              <a:latin typeface="Calibri Light" panose="020F0302020204030204"/>
            </a:rPr>
          </a:br>
          <a:r>
            <a:rPr lang="en-US" dirty="0"/>
            <a:t>Phone: 240-777-9912</a:t>
          </a:r>
          <a:br>
            <a:rPr lang="en-US" dirty="0"/>
          </a:br>
          <a:r>
            <a:rPr lang="en-US" dirty="0"/>
            <a:t>Email:</a:t>
          </a:r>
          <a:r>
            <a:rPr lang="en-US" dirty="0">
              <a:latin typeface="Calibri Light" panose="020F0302020204030204"/>
            </a:rPr>
            <a:t> </a:t>
          </a:r>
          <a:r>
            <a:rPr lang="en-US" dirty="0">
              <a:hlinkClick xmlns:r="http://schemas.openxmlformats.org/officeDocument/2006/relationships" r:id="rId2"/>
            </a:rPr>
            <a:t>alvin.boss@montgomerycountymd.gov</a:t>
          </a:r>
          <a:endParaRPr lang="en-US" dirty="0"/>
        </a:p>
      </dgm:t>
    </dgm:pt>
    <dgm:pt modelId="{AFE59FBA-F304-45DC-BAC8-3283A9BFC205}" type="parTrans" cxnId="{A767CDE8-87D7-4964-886E-8D86E73B7DDB}">
      <dgm:prSet/>
      <dgm:spPr/>
      <dgm:t>
        <a:bodyPr/>
        <a:lstStyle/>
        <a:p>
          <a:endParaRPr lang="en-US"/>
        </a:p>
      </dgm:t>
    </dgm:pt>
    <dgm:pt modelId="{CD2AC038-A6C6-43A8-A1A3-9AF3F93B687D}" type="sibTrans" cxnId="{A767CDE8-87D7-4964-886E-8D86E73B7DDB}">
      <dgm:prSet/>
      <dgm:spPr/>
      <dgm:t>
        <a:bodyPr/>
        <a:lstStyle/>
        <a:p>
          <a:endParaRPr lang="en-US"/>
        </a:p>
      </dgm:t>
    </dgm:pt>
    <dgm:pt modelId="{F1C48D3B-8C2E-4E1A-A2EF-1840BDC6B7EF}">
      <dgm:prSet phldr="0"/>
      <dgm:spPr/>
      <dgm:t>
        <a:bodyPr/>
        <a:lstStyle/>
        <a:p>
          <a:pPr rtl="0"/>
          <a:r>
            <a:rPr lang="en-US" b="1" i="0" u="none" dirty="0">
              <a:solidFill>
                <a:schemeClr val="tx1"/>
              </a:solidFill>
              <a:latin typeface="Calibri Light" panose="020F0302020204030204"/>
            </a:rPr>
            <a:t>Grace Denno</a:t>
          </a:r>
          <a:br>
            <a:rPr lang="en-US" b="1" dirty="0">
              <a:latin typeface="Calibri Light" panose="020F0302020204030204"/>
            </a:rPr>
          </a:br>
          <a:r>
            <a:rPr lang="en-US" b="0" dirty="0"/>
            <a:t>Chief | Division of Business Relations and Compliance</a:t>
          </a:r>
          <a:br>
            <a:rPr lang="en-US" b="1" dirty="0">
              <a:latin typeface="Calibri Light" panose="020F0302020204030204"/>
            </a:rPr>
          </a:br>
          <a:br>
            <a:rPr lang="en-US" b="1" dirty="0">
              <a:latin typeface="Calibri Light" panose="020F0302020204030204"/>
            </a:rPr>
          </a:br>
          <a:r>
            <a:rPr lang="en-US" b="1" dirty="0">
              <a:latin typeface="Calibri Light" panose="020F0302020204030204"/>
            </a:rPr>
            <a:t>Phone: 240-777-9959</a:t>
          </a:r>
          <a:br>
            <a:rPr lang="en-US" b="1" dirty="0"/>
          </a:br>
          <a:r>
            <a:rPr lang="en-US" b="1" dirty="0">
              <a:latin typeface="Calibri Light" panose="020F0302020204030204"/>
            </a:rPr>
            <a:t>Email: </a:t>
          </a:r>
          <a:r>
            <a:rPr lang="en-US" b="0" dirty="0">
              <a:hlinkClick xmlns:r="http://schemas.openxmlformats.org/officeDocument/2006/relationships" r:id="rId3"/>
            </a:rPr>
            <a:t>Grace.Denno@montgomerycountymd.gov</a:t>
          </a:r>
          <a:r>
            <a:rPr lang="en-US" b="0" dirty="0"/>
            <a:t> </a:t>
          </a:r>
          <a:br>
            <a:rPr lang="en-US" b="1" dirty="0">
              <a:latin typeface="Calibri Light" panose="020F0302020204030204"/>
            </a:rPr>
          </a:br>
          <a:r>
            <a:rPr lang="en-US" b="1" dirty="0"/>
            <a:t> </a:t>
          </a:r>
          <a:br>
            <a:rPr lang="en-US" b="1" dirty="0"/>
          </a:br>
          <a:endParaRPr lang="en-US" b="0" dirty="0">
            <a:latin typeface="Calibri Light" panose="020F0302020204030204"/>
          </a:endParaRPr>
        </a:p>
      </dgm:t>
    </dgm:pt>
    <dgm:pt modelId="{59749B6D-B71D-4E13-BE0D-D8BF98F1B0A6}" type="parTrans" cxnId="{2ABE2338-CC06-433C-B4F5-B6EC4FEAD0ED}">
      <dgm:prSet/>
      <dgm:spPr/>
    </dgm:pt>
    <dgm:pt modelId="{701C44F1-08B4-42CB-88F7-0160CEA215FA}" type="sibTrans" cxnId="{2ABE2338-CC06-433C-B4F5-B6EC4FEAD0ED}">
      <dgm:prSet/>
      <dgm:spPr/>
      <dgm:t>
        <a:bodyPr/>
        <a:lstStyle/>
        <a:p>
          <a:endParaRPr lang="en-US"/>
        </a:p>
      </dgm:t>
    </dgm:pt>
    <dgm:pt modelId="{A3CF6CD3-995B-45D0-9006-F85C36656AA9}" type="pres">
      <dgm:prSet presAssocID="{C9220B53-B949-4C07-BF1A-245D0604A9B3}" presName="vert0" presStyleCnt="0">
        <dgm:presLayoutVars>
          <dgm:dir/>
          <dgm:animOne val="branch"/>
          <dgm:animLvl val="lvl"/>
        </dgm:presLayoutVars>
      </dgm:prSet>
      <dgm:spPr/>
    </dgm:pt>
    <dgm:pt modelId="{E509CE97-DB6E-483A-8E5D-D0A28EBA8F87}" type="pres">
      <dgm:prSet presAssocID="{F1C48D3B-8C2E-4E1A-A2EF-1840BDC6B7EF}" presName="thickLine" presStyleLbl="alignNode1" presStyleIdx="0" presStyleCnt="3"/>
      <dgm:spPr/>
    </dgm:pt>
    <dgm:pt modelId="{A77FD9C0-8027-4A68-AF59-EBA0B16C354A}" type="pres">
      <dgm:prSet presAssocID="{F1C48D3B-8C2E-4E1A-A2EF-1840BDC6B7EF}" presName="horz1" presStyleCnt="0"/>
      <dgm:spPr/>
    </dgm:pt>
    <dgm:pt modelId="{19DAEC80-B22E-4A18-87A3-479C1DDD8FAB}" type="pres">
      <dgm:prSet presAssocID="{F1C48D3B-8C2E-4E1A-A2EF-1840BDC6B7EF}" presName="tx1" presStyleLbl="revTx" presStyleIdx="0" presStyleCnt="3"/>
      <dgm:spPr/>
    </dgm:pt>
    <dgm:pt modelId="{202D7717-5736-4908-976C-A02065FF7627}" type="pres">
      <dgm:prSet presAssocID="{F1C48D3B-8C2E-4E1A-A2EF-1840BDC6B7EF}" presName="vert1" presStyleCnt="0"/>
      <dgm:spPr/>
    </dgm:pt>
    <dgm:pt modelId="{9D37DDA9-5BC0-45BC-9C7E-7C50A50BD2FF}" type="pres">
      <dgm:prSet presAssocID="{BA8BE0D3-C588-4C4B-8584-83F06408DF42}" presName="thickLine" presStyleLbl="alignNode1" presStyleIdx="1" presStyleCnt="3"/>
      <dgm:spPr/>
    </dgm:pt>
    <dgm:pt modelId="{7970CA52-9AFF-4F0E-A28C-C94694A989D1}" type="pres">
      <dgm:prSet presAssocID="{BA8BE0D3-C588-4C4B-8584-83F06408DF42}" presName="horz1" presStyleCnt="0"/>
      <dgm:spPr/>
    </dgm:pt>
    <dgm:pt modelId="{1F3B0463-FD14-429C-9EC5-53FF4640F19F}" type="pres">
      <dgm:prSet presAssocID="{BA8BE0D3-C588-4C4B-8584-83F06408DF42}" presName="tx1" presStyleLbl="revTx" presStyleIdx="1" presStyleCnt="3"/>
      <dgm:spPr/>
    </dgm:pt>
    <dgm:pt modelId="{1C417794-8993-48F6-A691-9BDE180E7F1A}" type="pres">
      <dgm:prSet presAssocID="{BA8BE0D3-C588-4C4B-8584-83F06408DF42}" presName="vert1" presStyleCnt="0"/>
      <dgm:spPr/>
    </dgm:pt>
    <dgm:pt modelId="{9A611CE7-8664-4D0C-AE8E-EB8243037A83}" type="pres">
      <dgm:prSet presAssocID="{A538BACD-CAC7-484A-8500-F6F46808FC34}" presName="thickLine" presStyleLbl="alignNode1" presStyleIdx="2" presStyleCnt="3"/>
      <dgm:spPr/>
    </dgm:pt>
    <dgm:pt modelId="{FD35DE4A-416F-4A6A-9A28-858AC03AD2EF}" type="pres">
      <dgm:prSet presAssocID="{A538BACD-CAC7-484A-8500-F6F46808FC34}" presName="horz1" presStyleCnt="0"/>
      <dgm:spPr/>
    </dgm:pt>
    <dgm:pt modelId="{B3E371EE-6028-4982-95AD-D18DA62DCF33}" type="pres">
      <dgm:prSet presAssocID="{A538BACD-CAC7-484A-8500-F6F46808FC34}" presName="tx1" presStyleLbl="revTx" presStyleIdx="2" presStyleCnt="3"/>
      <dgm:spPr/>
    </dgm:pt>
    <dgm:pt modelId="{4291E6C0-C79E-49D9-AFCE-1C2BE9057E05}" type="pres">
      <dgm:prSet presAssocID="{A538BACD-CAC7-484A-8500-F6F46808FC34}" presName="vert1" presStyleCnt="0"/>
      <dgm:spPr/>
    </dgm:pt>
  </dgm:ptLst>
  <dgm:cxnLst>
    <dgm:cxn modelId="{1C0FE508-A132-4E3F-8097-0C2FCBCEA33C}" type="presOf" srcId="{A538BACD-CAC7-484A-8500-F6F46808FC34}" destId="{B3E371EE-6028-4982-95AD-D18DA62DCF33}" srcOrd="0" destOrd="0" presId="urn:microsoft.com/office/officeart/2008/layout/LinedList"/>
    <dgm:cxn modelId="{2ABE2338-CC06-433C-B4F5-B6EC4FEAD0ED}" srcId="{C9220B53-B949-4C07-BF1A-245D0604A9B3}" destId="{F1C48D3B-8C2E-4E1A-A2EF-1840BDC6B7EF}" srcOrd="0" destOrd="0" parTransId="{59749B6D-B71D-4E13-BE0D-D8BF98F1B0A6}" sibTransId="{701C44F1-08B4-42CB-88F7-0160CEA215FA}"/>
    <dgm:cxn modelId="{31716B61-5870-40D5-92B5-C5E0CE045234}" type="presOf" srcId="{BA8BE0D3-C588-4C4B-8584-83F06408DF42}" destId="{1F3B0463-FD14-429C-9EC5-53FF4640F19F}" srcOrd="0" destOrd="0" presId="urn:microsoft.com/office/officeart/2008/layout/LinedList"/>
    <dgm:cxn modelId="{32D3B666-547A-4C8C-A6F2-8AF244B25EFD}" type="presOf" srcId="{F1C48D3B-8C2E-4E1A-A2EF-1840BDC6B7EF}" destId="{19DAEC80-B22E-4A18-87A3-479C1DDD8FAB}" srcOrd="0" destOrd="0" presId="urn:microsoft.com/office/officeart/2008/layout/LinedList"/>
    <dgm:cxn modelId="{3B7DDC85-4154-4DAA-B070-52FCABE1B326}" type="presOf" srcId="{C9220B53-B949-4C07-BF1A-245D0604A9B3}" destId="{A3CF6CD3-995B-45D0-9006-F85C36656AA9}" srcOrd="0" destOrd="0" presId="urn:microsoft.com/office/officeart/2008/layout/LinedList"/>
    <dgm:cxn modelId="{DD795886-E5A9-484E-8D6F-C205A255ED55}" srcId="{C9220B53-B949-4C07-BF1A-245D0604A9B3}" destId="{BA8BE0D3-C588-4C4B-8584-83F06408DF42}" srcOrd="1" destOrd="0" parTransId="{DA099325-A8D4-40DB-A17C-E55361E70688}" sibTransId="{9333C743-4229-4CBE-9B53-7CB14B31A2DA}"/>
    <dgm:cxn modelId="{A767CDE8-87D7-4964-886E-8D86E73B7DDB}" srcId="{C9220B53-B949-4C07-BF1A-245D0604A9B3}" destId="{A538BACD-CAC7-484A-8500-F6F46808FC34}" srcOrd="2" destOrd="0" parTransId="{AFE59FBA-F304-45DC-BAC8-3283A9BFC205}" sibTransId="{CD2AC038-A6C6-43A8-A1A3-9AF3F93B687D}"/>
    <dgm:cxn modelId="{30B1206B-58C1-4637-8C97-995348DAEAAB}" type="presParOf" srcId="{A3CF6CD3-995B-45D0-9006-F85C36656AA9}" destId="{E509CE97-DB6E-483A-8E5D-D0A28EBA8F87}" srcOrd="0" destOrd="0" presId="urn:microsoft.com/office/officeart/2008/layout/LinedList"/>
    <dgm:cxn modelId="{5D951D7F-2F5C-454F-AAEA-C190182B06C2}" type="presParOf" srcId="{A3CF6CD3-995B-45D0-9006-F85C36656AA9}" destId="{A77FD9C0-8027-4A68-AF59-EBA0B16C354A}" srcOrd="1" destOrd="0" presId="urn:microsoft.com/office/officeart/2008/layout/LinedList"/>
    <dgm:cxn modelId="{E2ED29EB-03D8-441F-A783-5D28CF2B0F14}" type="presParOf" srcId="{A77FD9C0-8027-4A68-AF59-EBA0B16C354A}" destId="{19DAEC80-B22E-4A18-87A3-479C1DDD8FAB}" srcOrd="0" destOrd="0" presId="urn:microsoft.com/office/officeart/2008/layout/LinedList"/>
    <dgm:cxn modelId="{41F9CEEA-D17F-42E1-89FF-B3EF197AAD45}" type="presParOf" srcId="{A77FD9C0-8027-4A68-AF59-EBA0B16C354A}" destId="{202D7717-5736-4908-976C-A02065FF7627}" srcOrd="1" destOrd="0" presId="urn:microsoft.com/office/officeart/2008/layout/LinedList"/>
    <dgm:cxn modelId="{4B131556-FA6B-4E9E-BB0E-465A3CEE06C4}" type="presParOf" srcId="{A3CF6CD3-995B-45D0-9006-F85C36656AA9}" destId="{9D37DDA9-5BC0-45BC-9C7E-7C50A50BD2FF}" srcOrd="2" destOrd="0" presId="urn:microsoft.com/office/officeart/2008/layout/LinedList"/>
    <dgm:cxn modelId="{73D86337-9A49-45F2-9C04-1BDCC0E78870}" type="presParOf" srcId="{A3CF6CD3-995B-45D0-9006-F85C36656AA9}" destId="{7970CA52-9AFF-4F0E-A28C-C94694A989D1}" srcOrd="3" destOrd="0" presId="urn:microsoft.com/office/officeart/2008/layout/LinedList"/>
    <dgm:cxn modelId="{617F7B11-FE9D-4EA3-ADC8-71AFB017CD18}" type="presParOf" srcId="{7970CA52-9AFF-4F0E-A28C-C94694A989D1}" destId="{1F3B0463-FD14-429C-9EC5-53FF4640F19F}" srcOrd="0" destOrd="0" presId="urn:microsoft.com/office/officeart/2008/layout/LinedList"/>
    <dgm:cxn modelId="{3338C5F4-B01B-4F12-A507-2DE78E08C0F6}" type="presParOf" srcId="{7970CA52-9AFF-4F0E-A28C-C94694A989D1}" destId="{1C417794-8993-48F6-A691-9BDE180E7F1A}" srcOrd="1" destOrd="0" presId="urn:microsoft.com/office/officeart/2008/layout/LinedList"/>
    <dgm:cxn modelId="{3FEDF9EB-3284-47FC-A8FB-A915F0CC78E6}" type="presParOf" srcId="{A3CF6CD3-995B-45D0-9006-F85C36656AA9}" destId="{9A611CE7-8664-4D0C-AE8E-EB8243037A83}" srcOrd="4" destOrd="0" presId="urn:microsoft.com/office/officeart/2008/layout/LinedList"/>
    <dgm:cxn modelId="{4FA6E71C-9B61-44B4-B54E-68330C8ED60D}" type="presParOf" srcId="{A3CF6CD3-995B-45D0-9006-F85C36656AA9}" destId="{FD35DE4A-416F-4A6A-9A28-858AC03AD2EF}" srcOrd="5" destOrd="0" presId="urn:microsoft.com/office/officeart/2008/layout/LinedList"/>
    <dgm:cxn modelId="{0954730D-702B-4FF4-9AA0-C372C52A244C}" type="presParOf" srcId="{FD35DE4A-416F-4A6A-9A28-858AC03AD2EF}" destId="{B3E371EE-6028-4982-95AD-D18DA62DCF33}" srcOrd="0" destOrd="0" presId="urn:microsoft.com/office/officeart/2008/layout/LinedList"/>
    <dgm:cxn modelId="{7E66D891-4D2E-4210-8682-4324791DEE05}" type="presParOf" srcId="{FD35DE4A-416F-4A6A-9A28-858AC03AD2EF}" destId="{4291E6C0-C79E-49D9-AFCE-1C2BE9057E0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9CE97-DB6E-483A-8E5D-D0A28EBA8F87}">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DAEC80-B22E-4A18-87A3-479C1DDD8FAB}">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b="1" i="0" u="none" kern="1200" dirty="0">
              <a:solidFill>
                <a:schemeClr val="tx1"/>
              </a:solidFill>
              <a:latin typeface="Calibri Light" panose="020F0302020204030204"/>
            </a:rPr>
            <a:t>Grace Denno</a:t>
          </a:r>
          <a:br>
            <a:rPr lang="en-US" sz="1700" b="1" kern="1200" dirty="0">
              <a:latin typeface="Calibri Light" panose="020F0302020204030204"/>
            </a:rPr>
          </a:br>
          <a:r>
            <a:rPr lang="en-US" sz="1700" b="0" kern="1200" dirty="0"/>
            <a:t>Chief | Division of Business Relations and Compliance</a:t>
          </a:r>
          <a:br>
            <a:rPr lang="en-US" sz="1700" b="1" kern="1200" dirty="0">
              <a:latin typeface="Calibri Light" panose="020F0302020204030204"/>
            </a:rPr>
          </a:br>
          <a:br>
            <a:rPr lang="en-US" sz="1700" b="1" kern="1200" dirty="0">
              <a:latin typeface="Calibri Light" panose="020F0302020204030204"/>
            </a:rPr>
          </a:br>
          <a:r>
            <a:rPr lang="en-US" sz="1700" b="1" kern="1200" dirty="0">
              <a:latin typeface="Calibri Light" panose="020F0302020204030204"/>
            </a:rPr>
            <a:t>Phone: 240-777-9959</a:t>
          </a:r>
          <a:br>
            <a:rPr lang="en-US" sz="1700" b="1" kern="1200" dirty="0"/>
          </a:br>
          <a:r>
            <a:rPr lang="en-US" sz="1700" b="1" kern="1200" dirty="0">
              <a:latin typeface="Calibri Light" panose="020F0302020204030204"/>
            </a:rPr>
            <a:t>Email: </a:t>
          </a:r>
          <a:r>
            <a:rPr lang="en-US" sz="1700" b="0" kern="1200" dirty="0">
              <a:hlinkClick xmlns:r="http://schemas.openxmlformats.org/officeDocument/2006/relationships" r:id="rId1"/>
            </a:rPr>
            <a:t>Grace.Denno@montgomerycountymd.gov</a:t>
          </a:r>
          <a:r>
            <a:rPr lang="en-US" sz="1700" b="0" kern="1200" dirty="0"/>
            <a:t> </a:t>
          </a:r>
          <a:br>
            <a:rPr lang="en-US" sz="1700" b="1" kern="1200" dirty="0">
              <a:latin typeface="Calibri Light" panose="020F0302020204030204"/>
            </a:rPr>
          </a:br>
          <a:r>
            <a:rPr lang="en-US" sz="1700" b="1" kern="1200" dirty="0"/>
            <a:t> </a:t>
          </a:r>
          <a:br>
            <a:rPr lang="en-US" sz="1700" b="1" kern="1200" dirty="0"/>
          </a:br>
          <a:endParaRPr lang="en-US" sz="1700" b="0" kern="1200" dirty="0">
            <a:latin typeface="Calibri Light" panose="020F0302020204030204"/>
          </a:endParaRPr>
        </a:p>
      </dsp:txBody>
      <dsp:txXfrm>
        <a:off x="0" y="2703"/>
        <a:ext cx="6900512" cy="1843578"/>
      </dsp:txXfrm>
    </dsp:sp>
    <dsp:sp modelId="{9D37DDA9-5BC0-45BC-9C7E-7C50A50BD2FF}">
      <dsp:nvSpPr>
        <dsp:cNvPr id="0" name=""/>
        <dsp:cNvSpPr/>
      </dsp:nvSpPr>
      <dsp:spPr>
        <a:xfrm>
          <a:off x="0" y="1846281"/>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3B0463-FD14-429C-9EC5-53FF4640F19F}">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dirty="0"/>
            <a:t>Michael Brown, Program Manager</a:t>
          </a:r>
          <a:br>
            <a:rPr lang="en-US" sz="1700" b="1" kern="1200" dirty="0"/>
          </a:br>
          <a:r>
            <a:rPr lang="en-US" sz="1700" b="0" kern="1200" dirty="0"/>
            <a:t>Montgomery County Local Business </a:t>
          </a:r>
          <a:r>
            <a:rPr lang="en-US" sz="1700" b="0" kern="1200" dirty="0">
              <a:latin typeface="Calibri Light" panose="020F0302020204030204"/>
            </a:rPr>
            <a:t>Programs</a:t>
          </a:r>
          <a:br>
            <a:rPr lang="en-US" sz="1700" kern="1200" dirty="0">
              <a:latin typeface="Calibri Light" panose="020F0302020204030204"/>
            </a:rPr>
          </a:br>
          <a:br>
            <a:rPr lang="en-US" sz="1700" kern="1200" dirty="0">
              <a:latin typeface="Calibri Light" panose="020F0302020204030204"/>
            </a:rPr>
          </a:br>
          <a:r>
            <a:rPr lang="en-US" sz="1700" kern="1200" dirty="0">
              <a:latin typeface="Calibri Light" panose="020F0302020204030204"/>
            </a:rPr>
            <a:t>Phone</a:t>
          </a:r>
          <a:r>
            <a:rPr lang="en-US" sz="1700" kern="1200" dirty="0"/>
            <a:t>: 240-777-9913</a:t>
          </a:r>
          <a:br>
            <a:rPr lang="en-US" sz="1700" kern="1200" dirty="0"/>
          </a:br>
          <a:r>
            <a:rPr lang="en-US" sz="1700" kern="1200" dirty="0"/>
            <a:t>Email:</a:t>
          </a:r>
          <a:r>
            <a:rPr lang="en-US" sz="1700" kern="1200" dirty="0">
              <a:latin typeface="Calibri Light" panose="020F0302020204030204"/>
            </a:rPr>
            <a:t> </a:t>
          </a:r>
          <a:r>
            <a:rPr lang="en-US" sz="1700" kern="1200" dirty="0">
              <a:hlinkClick xmlns:r="http://schemas.openxmlformats.org/officeDocument/2006/relationships" r:id="rId2"/>
            </a:rPr>
            <a:t>Michael.brown@montgomerycountymd.gov</a:t>
          </a:r>
          <a:endParaRPr lang="en-US" sz="1700" kern="1200" dirty="0"/>
        </a:p>
      </dsp:txBody>
      <dsp:txXfrm>
        <a:off x="0" y="1846281"/>
        <a:ext cx="6900512" cy="1843578"/>
      </dsp:txXfrm>
    </dsp:sp>
    <dsp:sp modelId="{9A611CE7-8664-4D0C-AE8E-EB8243037A83}">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E371EE-6028-4982-95AD-D18DA62DCF33}">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b="1" kern="1200" dirty="0"/>
            <a:t>Alvin Boss, Program Manager</a:t>
          </a:r>
          <a:br>
            <a:rPr lang="en-US" sz="1700" b="1" kern="1200" dirty="0"/>
          </a:br>
          <a:r>
            <a:rPr lang="en-US" sz="1700" b="1" kern="1200" dirty="0">
              <a:latin typeface="Calibri Light" panose="020F0302020204030204"/>
            </a:rPr>
            <a:t>Minority, Female and Disabled-Owned Business Program</a:t>
          </a:r>
          <a:br>
            <a:rPr lang="en-US" sz="1700" b="1" kern="1200" dirty="0"/>
          </a:br>
          <a:br>
            <a:rPr lang="en-US" sz="1700" b="1" kern="1200" dirty="0">
              <a:latin typeface="Calibri Light" panose="020F0302020204030204"/>
            </a:rPr>
          </a:br>
          <a:r>
            <a:rPr lang="en-US" sz="1700" kern="1200" dirty="0"/>
            <a:t>Phone: 240-777-9912</a:t>
          </a:r>
          <a:br>
            <a:rPr lang="en-US" sz="1700" kern="1200" dirty="0"/>
          </a:br>
          <a:r>
            <a:rPr lang="en-US" sz="1700" kern="1200" dirty="0"/>
            <a:t>Email:</a:t>
          </a:r>
          <a:r>
            <a:rPr lang="en-US" sz="1700" kern="1200" dirty="0">
              <a:latin typeface="Calibri Light" panose="020F0302020204030204"/>
            </a:rPr>
            <a:t> </a:t>
          </a:r>
          <a:r>
            <a:rPr lang="en-US" sz="1700" kern="1200" dirty="0">
              <a:hlinkClick xmlns:r="http://schemas.openxmlformats.org/officeDocument/2006/relationships" r:id="rId3"/>
            </a:rPr>
            <a:t>alvin.boss@montgomerycountymd.gov</a:t>
          </a:r>
          <a:endParaRPr lang="en-US" sz="1700" kern="1200" dirty="0"/>
        </a:p>
      </dsp:txBody>
      <dsp:txXfrm>
        <a:off x="0" y="3689859"/>
        <a:ext cx="6900512" cy="184357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F1CCE7-1D5F-4627-9E3F-59CBE82A8241}"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1ADF1F-C6FE-4CFB-BE36-A99B4965B23D}" type="slidenum">
              <a:rPr lang="en-US" smtClean="0"/>
              <a:t>‹#›</a:t>
            </a:fld>
            <a:endParaRPr lang="en-US"/>
          </a:p>
        </p:txBody>
      </p:sp>
    </p:spTree>
    <p:extLst>
      <p:ext uri="{BB962C8B-B14F-4D97-AF65-F5344CB8AC3E}">
        <p14:creationId xmlns:p14="http://schemas.microsoft.com/office/powerpoint/2010/main" val="518620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7079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6143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7929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93114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2942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3035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4404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6650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6060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2242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2457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6574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5985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93E9-C88B-42AB-8A64-1D1B4AAF51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9E6CD6-236D-499E-82E1-CA71DDA104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4A15FC-DFCE-4071-84BB-2AF41D597426}"/>
              </a:ext>
            </a:extLst>
          </p:cNvPr>
          <p:cNvSpPr>
            <a:spLocks noGrp="1"/>
          </p:cNvSpPr>
          <p:nvPr>
            <p:ph type="dt" sz="half" idx="10"/>
          </p:nvPr>
        </p:nvSpPr>
        <p:spPr/>
        <p:txBody>
          <a:bodyPr/>
          <a:lstStyle/>
          <a:p>
            <a:fld id="{61D5C62F-E14E-4145-BAAE-0E4AE9560765}" type="datetimeFigureOut">
              <a:rPr lang="en-US" smtClean="0"/>
              <a:t>1/18/2023</a:t>
            </a:fld>
            <a:endParaRPr lang="en-US"/>
          </a:p>
        </p:txBody>
      </p:sp>
      <p:sp>
        <p:nvSpPr>
          <p:cNvPr id="5" name="Footer Placeholder 4">
            <a:extLst>
              <a:ext uri="{FF2B5EF4-FFF2-40B4-BE49-F238E27FC236}">
                <a16:creationId xmlns:a16="http://schemas.microsoft.com/office/drawing/2014/main" id="{2537DE45-7DAB-40C1-A332-110AB74079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6D80A-59D5-46F2-BA1E-88C9E6D31484}"/>
              </a:ext>
            </a:extLst>
          </p:cNvPr>
          <p:cNvSpPr>
            <a:spLocks noGrp="1"/>
          </p:cNvSpPr>
          <p:nvPr>
            <p:ph type="sldNum" sz="quarter" idx="12"/>
          </p:nvPr>
        </p:nvSpPr>
        <p:spPr/>
        <p:txBody>
          <a:bodyPr/>
          <a:lstStyle/>
          <a:p>
            <a:fld id="{79D580D0-B07F-4B70-9AC0-7ABC1672C2A1}" type="slidenum">
              <a:rPr lang="en-US" smtClean="0"/>
              <a:t>‹#›</a:t>
            </a:fld>
            <a:endParaRPr lang="en-US"/>
          </a:p>
        </p:txBody>
      </p:sp>
    </p:spTree>
    <p:extLst>
      <p:ext uri="{BB962C8B-B14F-4D97-AF65-F5344CB8AC3E}">
        <p14:creationId xmlns:p14="http://schemas.microsoft.com/office/powerpoint/2010/main" val="200864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AF461-D63C-4EDD-B56C-FE76E4C78C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1A5706-CC27-4388-94A3-FCC4F3DD7A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D13030-D4E0-44E6-8273-874323CC567F}"/>
              </a:ext>
            </a:extLst>
          </p:cNvPr>
          <p:cNvSpPr>
            <a:spLocks noGrp="1"/>
          </p:cNvSpPr>
          <p:nvPr>
            <p:ph type="dt" sz="half" idx="10"/>
          </p:nvPr>
        </p:nvSpPr>
        <p:spPr/>
        <p:txBody>
          <a:bodyPr/>
          <a:lstStyle/>
          <a:p>
            <a:fld id="{61D5C62F-E14E-4145-BAAE-0E4AE9560765}" type="datetimeFigureOut">
              <a:rPr lang="en-US" smtClean="0"/>
              <a:t>1/18/2023</a:t>
            </a:fld>
            <a:endParaRPr lang="en-US"/>
          </a:p>
        </p:txBody>
      </p:sp>
      <p:sp>
        <p:nvSpPr>
          <p:cNvPr id="5" name="Footer Placeholder 4">
            <a:extLst>
              <a:ext uri="{FF2B5EF4-FFF2-40B4-BE49-F238E27FC236}">
                <a16:creationId xmlns:a16="http://schemas.microsoft.com/office/drawing/2014/main" id="{F2754ABC-31E1-4701-96AA-FE1762E99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08845-1DD6-42DC-8DA0-1058006969BA}"/>
              </a:ext>
            </a:extLst>
          </p:cNvPr>
          <p:cNvSpPr>
            <a:spLocks noGrp="1"/>
          </p:cNvSpPr>
          <p:nvPr>
            <p:ph type="sldNum" sz="quarter" idx="12"/>
          </p:nvPr>
        </p:nvSpPr>
        <p:spPr/>
        <p:txBody>
          <a:bodyPr/>
          <a:lstStyle/>
          <a:p>
            <a:fld id="{79D580D0-B07F-4B70-9AC0-7ABC1672C2A1}" type="slidenum">
              <a:rPr lang="en-US" smtClean="0"/>
              <a:t>‹#›</a:t>
            </a:fld>
            <a:endParaRPr lang="en-US"/>
          </a:p>
        </p:txBody>
      </p:sp>
    </p:spTree>
    <p:extLst>
      <p:ext uri="{BB962C8B-B14F-4D97-AF65-F5344CB8AC3E}">
        <p14:creationId xmlns:p14="http://schemas.microsoft.com/office/powerpoint/2010/main" val="394397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0C7200-21B7-4EC7-A4D7-01A2C5ED08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309B60-60C0-456A-B300-93502F47FF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541529-0A66-4F59-910F-F80559E9ADB5}"/>
              </a:ext>
            </a:extLst>
          </p:cNvPr>
          <p:cNvSpPr>
            <a:spLocks noGrp="1"/>
          </p:cNvSpPr>
          <p:nvPr>
            <p:ph type="dt" sz="half" idx="10"/>
          </p:nvPr>
        </p:nvSpPr>
        <p:spPr/>
        <p:txBody>
          <a:bodyPr/>
          <a:lstStyle/>
          <a:p>
            <a:fld id="{61D5C62F-E14E-4145-BAAE-0E4AE9560765}" type="datetimeFigureOut">
              <a:rPr lang="en-US" smtClean="0"/>
              <a:t>1/18/2023</a:t>
            </a:fld>
            <a:endParaRPr lang="en-US"/>
          </a:p>
        </p:txBody>
      </p:sp>
      <p:sp>
        <p:nvSpPr>
          <p:cNvPr id="5" name="Footer Placeholder 4">
            <a:extLst>
              <a:ext uri="{FF2B5EF4-FFF2-40B4-BE49-F238E27FC236}">
                <a16:creationId xmlns:a16="http://schemas.microsoft.com/office/drawing/2014/main" id="{8BB65B63-F121-4D2F-92D4-0269B7899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31242C-81C2-4DD7-ACED-C169CFFF0B71}"/>
              </a:ext>
            </a:extLst>
          </p:cNvPr>
          <p:cNvSpPr>
            <a:spLocks noGrp="1"/>
          </p:cNvSpPr>
          <p:nvPr>
            <p:ph type="sldNum" sz="quarter" idx="12"/>
          </p:nvPr>
        </p:nvSpPr>
        <p:spPr/>
        <p:txBody>
          <a:bodyPr/>
          <a:lstStyle/>
          <a:p>
            <a:fld id="{79D580D0-B07F-4B70-9AC0-7ABC1672C2A1}" type="slidenum">
              <a:rPr lang="en-US" smtClean="0"/>
              <a:t>‹#›</a:t>
            </a:fld>
            <a:endParaRPr lang="en-US"/>
          </a:p>
        </p:txBody>
      </p:sp>
    </p:spTree>
    <p:extLst>
      <p:ext uri="{BB962C8B-B14F-4D97-AF65-F5344CB8AC3E}">
        <p14:creationId xmlns:p14="http://schemas.microsoft.com/office/powerpoint/2010/main" val="342099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23"/>
        <p:cNvGrpSpPr/>
        <p:nvPr/>
      </p:nvGrpSpPr>
      <p:grpSpPr>
        <a:xfrm>
          <a:off x="0" y="0"/>
          <a:ext cx="0" cy="0"/>
          <a:chOff x="0" y="0"/>
          <a:chExt cx="0" cy="0"/>
        </a:xfrm>
      </p:grpSpPr>
      <p:sp>
        <p:nvSpPr>
          <p:cNvPr id="24" name="Google Shape;24;p3"/>
          <p:cNvSpPr/>
          <p:nvPr/>
        </p:nvSpPr>
        <p:spPr>
          <a:xfrm>
            <a:off x="7596285" y="3514025"/>
            <a:ext cx="1185600" cy="3952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25" name="Google Shape;25;p3"/>
          <p:cNvGrpSpPr/>
          <p:nvPr/>
        </p:nvGrpSpPr>
        <p:grpSpPr>
          <a:xfrm>
            <a:off x="0" y="-9451"/>
            <a:ext cx="11548531" cy="6867451"/>
            <a:chOff x="0" y="-7088"/>
            <a:chExt cx="8661398" cy="5150588"/>
          </a:xfrm>
        </p:grpSpPr>
        <p:sp>
          <p:nvSpPr>
            <p:cNvPr id="26" name="Google Shape;26;p3"/>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3"/>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28" name="Google Shape;28;p3"/>
          <p:cNvGrpSpPr/>
          <p:nvPr/>
        </p:nvGrpSpPr>
        <p:grpSpPr>
          <a:xfrm rot="10800000" flipH="1">
            <a:off x="-2" y="3899768"/>
            <a:ext cx="8785449" cy="2703024"/>
            <a:chOff x="-9894852" y="-4493254"/>
            <a:chExt cx="21200407" cy="6522740"/>
          </a:xfrm>
        </p:grpSpPr>
        <p:sp>
          <p:nvSpPr>
            <p:cNvPr id="29" name="Google Shape;29;p3"/>
            <p:cNvSpPr/>
            <p:nvPr/>
          </p:nvSpPr>
          <p:spPr>
            <a:xfrm>
              <a:off x="-9894852" y="-4493114"/>
              <a:ext cx="14685300" cy="652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30" name="Google Shape;30;p3"/>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31" name="Google Shape;31;p3"/>
          <p:cNvGrpSpPr/>
          <p:nvPr/>
        </p:nvGrpSpPr>
        <p:grpSpPr>
          <a:xfrm>
            <a:off x="9262456" y="5963632"/>
            <a:ext cx="2937107" cy="894393"/>
            <a:chOff x="5575242" y="4472723"/>
            <a:chExt cx="2202830" cy="670795"/>
          </a:xfrm>
        </p:grpSpPr>
        <p:sp>
          <p:nvSpPr>
            <p:cNvPr id="32" name="Google Shape;32;p3"/>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3" name="Google Shape;33;p3"/>
            <p:cNvGrpSpPr/>
            <p:nvPr/>
          </p:nvGrpSpPr>
          <p:grpSpPr>
            <a:xfrm flipH="1">
              <a:off x="5734850" y="4472723"/>
              <a:ext cx="2040837" cy="670795"/>
              <a:chOff x="1297954" y="330075"/>
              <a:chExt cx="5169293" cy="1699506"/>
            </a:xfrm>
          </p:grpSpPr>
          <p:sp>
            <p:nvSpPr>
              <p:cNvPr id="34" name="Google Shape;34;p3"/>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 name="Google Shape;35;p3"/>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6" name="Google Shape;36;p3"/>
            <p:cNvGrpSpPr/>
            <p:nvPr/>
          </p:nvGrpSpPr>
          <p:grpSpPr>
            <a:xfrm flipH="1">
              <a:off x="5578209" y="4646738"/>
              <a:ext cx="2199863" cy="304563"/>
              <a:chOff x="-5827153" y="330075"/>
              <a:chExt cx="12276019" cy="1699569"/>
            </a:xfrm>
          </p:grpSpPr>
          <p:sp>
            <p:nvSpPr>
              <p:cNvPr id="37" name="Google Shape;37;p3"/>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 name="Google Shape;38;p3"/>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39" name="Google Shape;39;p3"/>
          <p:cNvSpPr txBox="1">
            <a:spLocks noGrp="1"/>
          </p:cNvSpPr>
          <p:nvPr>
            <p:ph type="ctrTitle"/>
          </p:nvPr>
        </p:nvSpPr>
        <p:spPr>
          <a:xfrm>
            <a:off x="618033" y="3828197"/>
            <a:ext cx="5459200" cy="15464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000"/>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endParaRPr/>
          </a:p>
        </p:txBody>
      </p:sp>
      <p:sp>
        <p:nvSpPr>
          <p:cNvPr id="40" name="Google Shape;40;p3"/>
          <p:cNvSpPr txBox="1">
            <a:spLocks noGrp="1"/>
          </p:cNvSpPr>
          <p:nvPr>
            <p:ph type="subTitle" idx="1"/>
          </p:nvPr>
        </p:nvSpPr>
        <p:spPr>
          <a:xfrm>
            <a:off x="618033" y="5300599"/>
            <a:ext cx="5459200" cy="1046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5"/>
              </a:buClr>
              <a:buSzPts val="2000"/>
              <a:buNone/>
              <a:defRPr sz="2667">
                <a:solidFill>
                  <a:schemeClr val="accent5"/>
                </a:solidFill>
              </a:defRPr>
            </a:lvl1pPr>
            <a:lvl2pPr lvl="1" rtl="0">
              <a:spcBef>
                <a:spcPts val="1333"/>
              </a:spcBef>
              <a:spcAft>
                <a:spcPts val="0"/>
              </a:spcAft>
              <a:buClr>
                <a:schemeClr val="accent5"/>
              </a:buClr>
              <a:buSzPts val="2000"/>
              <a:buNone/>
              <a:defRPr sz="2667">
                <a:solidFill>
                  <a:schemeClr val="accent5"/>
                </a:solidFill>
              </a:defRPr>
            </a:lvl2pPr>
            <a:lvl3pPr lvl="2" rtl="0">
              <a:spcBef>
                <a:spcPts val="1333"/>
              </a:spcBef>
              <a:spcAft>
                <a:spcPts val="0"/>
              </a:spcAft>
              <a:buClr>
                <a:schemeClr val="accent5"/>
              </a:buClr>
              <a:buSzPts val="2000"/>
              <a:buNone/>
              <a:defRPr sz="2667">
                <a:solidFill>
                  <a:schemeClr val="accent5"/>
                </a:solidFill>
              </a:defRPr>
            </a:lvl3pPr>
            <a:lvl4pPr lvl="3" rtl="0">
              <a:spcBef>
                <a:spcPts val="1333"/>
              </a:spcBef>
              <a:spcAft>
                <a:spcPts val="0"/>
              </a:spcAft>
              <a:buClr>
                <a:schemeClr val="accent5"/>
              </a:buClr>
              <a:buSzPts val="2000"/>
              <a:buNone/>
              <a:defRPr sz="2667">
                <a:solidFill>
                  <a:schemeClr val="accent5"/>
                </a:solidFill>
              </a:defRPr>
            </a:lvl4pPr>
            <a:lvl5pPr lvl="4" rtl="0">
              <a:spcBef>
                <a:spcPts val="1333"/>
              </a:spcBef>
              <a:spcAft>
                <a:spcPts val="0"/>
              </a:spcAft>
              <a:buClr>
                <a:schemeClr val="accent5"/>
              </a:buClr>
              <a:buSzPts val="2000"/>
              <a:buNone/>
              <a:defRPr sz="2667">
                <a:solidFill>
                  <a:schemeClr val="accent5"/>
                </a:solidFill>
              </a:defRPr>
            </a:lvl5pPr>
            <a:lvl6pPr lvl="5" rtl="0">
              <a:spcBef>
                <a:spcPts val="1333"/>
              </a:spcBef>
              <a:spcAft>
                <a:spcPts val="0"/>
              </a:spcAft>
              <a:buClr>
                <a:schemeClr val="accent5"/>
              </a:buClr>
              <a:buSzPts val="2000"/>
              <a:buNone/>
              <a:defRPr sz="2667">
                <a:solidFill>
                  <a:schemeClr val="accent5"/>
                </a:solidFill>
              </a:defRPr>
            </a:lvl6pPr>
            <a:lvl7pPr lvl="6" rtl="0">
              <a:spcBef>
                <a:spcPts val="1333"/>
              </a:spcBef>
              <a:spcAft>
                <a:spcPts val="0"/>
              </a:spcAft>
              <a:buClr>
                <a:schemeClr val="accent5"/>
              </a:buClr>
              <a:buSzPts val="2000"/>
              <a:buNone/>
              <a:defRPr sz="2667">
                <a:solidFill>
                  <a:schemeClr val="accent5"/>
                </a:solidFill>
              </a:defRPr>
            </a:lvl7pPr>
            <a:lvl8pPr lvl="7" rtl="0">
              <a:spcBef>
                <a:spcPts val="1333"/>
              </a:spcBef>
              <a:spcAft>
                <a:spcPts val="0"/>
              </a:spcAft>
              <a:buClr>
                <a:schemeClr val="accent5"/>
              </a:buClr>
              <a:buSzPts val="2000"/>
              <a:buNone/>
              <a:defRPr sz="2667">
                <a:solidFill>
                  <a:schemeClr val="accent5"/>
                </a:solidFill>
              </a:defRPr>
            </a:lvl8pPr>
            <a:lvl9pPr lvl="8" rtl="0">
              <a:spcBef>
                <a:spcPts val="1333"/>
              </a:spcBef>
              <a:spcAft>
                <a:spcPts val="1333"/>
              </a:spcAft>
              <a:buClr>
                <a:schemeClr val="accent5"/>
              </a:buClr>
              <a:buSzPts val="2000"/>
              <a:buNone/>
              <a:defRPr sz="2667">
                <a:solidFill>
                  <a:schemeClr val="accent5"/>
                </a:solidFill>
              </a:defRPr>
            </a:lvl9pPr>
          </a:lstStyle>
          <a:p>
            <a:endParaRPr/>
          </a:p>
        </p:txBody>
      </p:sp>
      <p:sp>
        <p:nvSpPr>
          <p:cNvPr id="41" name="Google Shape;41;p3"/>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54724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grpSp>
        <p:nvGrpSpPr>
          <p:cNvPr id="62" name="Google Shape;62;p5"/>
          <p:cNvGrpSpPr/>
          <p:nvPr/>
        </p:nvGrpSpPr>
        <p:grpSpPr>
          <a:xfrm>
            <a:off x="9262456" y="5963632"/>
            <a:ext cx="2937107" cy="894393"/>
            <a:chOff x="5575242" y="4472723"/>
            <a:chExt cx="2202830" cy="670795"/>
          </a:xfrm>
        </p:grpSpPr>
        <p:sp>
          <p:nvSpPr>
            <p:cNvPr id="63" name="Google Shape;63;p5"/>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64" name="Google Shape;64;p5"/>
            <p:cNvGrpSpPr/>
            <p:nvPr/>
          </p:nvGrpSpPr>
          <p:grpSpPr>
            <a:xfrm flipH="1">
              <a:off x="5734850" y="4472723"/>
              <a:ext cx="2040837" cy="670795"/>
              <a:chOff x="1297954" y="330075"/>
              <a:chExt cx="5169293" cy="1699506"/>
            </a:xfrm>
          </p:grpSpPr>
          <p:sp>
            <p:nvSpPr>
              <p:cNvPr id="65" name="Google Shape;65;p5"/>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5"/>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7" name="Google Shape;67;p5"/>
            <p:cNvGrpSpPr/>
            <p:nvPr/>
          </p:nvGrpSpPr>
          <p:grpSpPr>
            <a:xfrm flipH="1">
              <a:off x="5578209" y="4646738"/>
              <a:ext cx="2199863" cy="304563"/>
              <a:chOff x="-5827153" y="330075"/>
              <a:chExt cx="12276019" cy="1699569"/>
            </a:xfrm>
          </p:grpSpPr>
          <p:sp>
            <p:nvSpPr>
              <p:cNvPr id="68" name="Google Shape;68;p5"/>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 name="Google Shape;69;p5"/>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70" name="Google Shape;70;p5"/>
          <p:cNvGrpSpPr/>
          <p:nvPr/>
        </p:nvGrpSpPr>
        <p:grpSpPr>
          <a:xfrm>
            <a:off x="-6" y="54"/>
            <a:ext cx="9429907" cy="1769753"/>
            <a:chOff x="-4" y="40"/>
            <a:chExt cx="7072430" cy="1327315"/>
          </a:xfrm>
        </p:grpSpPr>
        <p:sp>
          <p:nvSpPr>
            <p:cNvPr id="71" name="Google Shape;71;p5"/>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72" name="Google Shape;72;p5"/>
            <p:cNvGrpSpPr/>
            <p:nvPr/>
          </p:nvGrpSpPr>
          <p:grpSpPr>
            <a:xfrm rot="10800000" flipH="1">
              <a:off x="3" y="40"/>
              <a:ext cx="6756168" cy="1327315"/>
              <a:chOff x="-2168138" y="330075"/>
              <a:chExt cx="8650663" cy="1699506"/>
            </a:xfrm>
          </p:grpSpPr>
          <p:sp>
            <p:nvSpPr>
              <p:cNvPr id="73" name="Google Shape;73;p5"/>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74" name="Google Shape;74;p5"/>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75" name="Google Shape;75;p5"/>
            <p:cNvGrpSpPr/>
            <p:nvPr/>
          </p:nvGrpSpPr>
          <p:grpSpPr>
            <a:xfrm rot="10800000" flipH="1">
              <a:off x="-4" y="381007"/>
              <a:ext cx="7072430" cy="771744"/>
              <a:chOff x="-9092084" y="330075"/>
              <a:chExt cx="15574609" cy="1699501"/>
            </a:xfrm>
          </p:grpSpPr>
          <p:sp>
            <p:nvSpPr>
              <p:cNvPr id="76" name="Google Shape;76;p5"/>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77" name="Google Shape;77;p5"/>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sp>
        <p:nvSpPr>
          <p:cNvPr id="78" name="Google Shape;78;p5"/>
          <p:cNvSpPr txBox="1">
            <a:spLocks noGrp="1"/>
          </p:cNvSpPr>
          <p:nvPr>
            <p:ph type="title"/>
          </p:nvPr>
        </p:nvSpPr>
        <p:spPr>
          <a:xfrm>
            <a:off x="1085700" y="523433"/>
            <a:ext cx="73232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Google Shape;79;p5"/>
          <p:cNvSpPr txBox="1">
            <a:spLocks noGrp="1"/>
          </p:cNvSpPr>
          <p:nvPr>
            <p:ph type="body" idx="1"/>
          </p:nvPr>
        </p:nvSpPr>
        <p:spPr>
          <a:xfrm>
            <a:off x="1085700" y="1769800"/>
            <a:ext cx="8176800" cy="4194000"/>
          </a:xfrm>
          <a:prstGeom prst="rect">
            <a:avLst/>
          </a:prstGeom>
        </p:spPr>
        <p:txBody>
          <a:bodyPr spcFirstLastPara="1" wrap="square" lIns="91425" tIns="91425" rIns="91425" bIns="91425" anchor="ctr" anchorCtr="0">
            <a:noAutofit/>
          </a:bodyPr>
          <a:lstStyle>
            <a:lvl1pPr marL="609585" lvl="0" indent="-507987">
              <a:spcBef>
                <a:spcPts val="800"/>
              </a:spcBef>
              <a:spcAft>
                <a:spcPts val="0"/>
              </a:spcAft>
              <a:buSzPts val="2400"/>
              <a:buChar char="▰"/>
              <a:defRPr/>
            </a:lvl1pPr>
            <a:lvl2pPr marL="1219170" lvl="1" indent="-507987">
              <a:spcBef>
                <a:spcPts val="1333"/>
              </a:spcBef>
              <a:spcAft>
                <a:spcPts val="0"/>
              </a:spcAft>
              <a:buSzPts val="2400"/>
              <a:buChar char="▻"/>
              <a:defRPr/>
            </a:lvl2pPr>
            <a:lvl3pPr marL="1828754" lvl="2" indent="-507987">
              <a:spcBef>
                <a:spcPts val="1333"/>
              </a:spcBef>
              <a:spcAft>
                <a:spcPts val="0"/>
              </a:spcAft>
              <a:buSzPts val="2400"/>
              <a:buChar char="▻"/>
              <a:defRPr/>
            </a:lvl3pPr>
            <a:lvl4pPr marL="2438339" lvl="3" indent="-507987">
              <a:spcBef>
                <a:spcPts val="1333"/>
              </a:spcBef>
              <a:spcAft>
                <a:spcPts val="0"/>
              </a:spcAft>
              <a:buSzPts val="2400"/>
              <a:buChar char="▻"/>
              <a:defRPr/>
            </a:lvl4pPr>
            <a:lvl5pPr marL="3047924" lvl="4" indent="-507987">
              <a:spcBef>
                <a:spcPts val="1333"/>
              </a:spcBef>
              <a:spcAft>
                <a:spcPts val="0"/>
              </a:spcAft>
              <a:buSzPts val="2400"/>
              <a:buChar char="▻"/>
              <a:defRPr/>
            </a:lvl5pPr>
            <a:lvl6pPr marL="3657509" lvl="5" indent="-507987">
              <a:spcBef>
                <a:spcPts val="1333"/>
              </a:spcBef>
              <a:spcAft>
                <a:spcPts val="0"/>
              </a:spcAft>
              <a:buSzPts val="2400"/>
              <a:buChar char="▻"/>
              <a:defRPr/>
            </a:lvl6pPr>
            <a:lvl7pPr marL="4267093" lvl="6" indent="-507987">
              <a:spcBef>
                <a:spcPts val="1333"/>
              </a:spcBef>
              <a:spcAft>
                <a:spcPts val="0"/>
              </a:spcAft>
              <a:buSzPts val="2400"/>
              <a:buChar char="▻"/>
              <a:defRPr/>
            </a:lvl7pPr>
            <a:lvl8pPr marL="4876678" lvl="7" indent="-507987">
              <a:spcBef>
                <a:spcPts val="1333"/>
              </a:spcBef>
              <a:spcAft>
                <a:spcPts val="0"/>
              </a:spcAft>
              <a:buSzPts val="2400"/>
              <a:buChar char="▻"/>
              <a:defRPr/>
            </a:lvl8pPr>
            <a:lvl9pPr marL="5486263" lvl="8" indent="-507987">
              <a:spcBef>
                <a:spcPts val="1333"/>
              </a:spcBef>
              <a:spcAft>
                <a:spcPts val="1333"/>
              </a:spcAft>
              <a:buSzPts val="2400"/>
              <a:buChar char="▻"/>
              <a:defRPr/>
            </a:lvl9pPr>
          </a:lstStyle>
          <a:p>
            <a:endParaRPr/>
          </a:p>
        </p:txBody>
      </p:sp>
      <p:sp>
        <p:nvSpPr>
          <p:cNvPr id="80" name="Google Shape;80;p5"/>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45666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70C64-5DCD-43CC-B7A4-961D2CB13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599A5C-DBCE-4857-87BE-24E32045B2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88C22-1824-48D1-81F3-50204D99AF9F}"/>
              </a:ext>
            </a:extLst>
          </p:cNvPr>
          <p:cNvSpPr>
            <a:spLocks noGrp="1"/>
          </p:cNvSpPr>
          <p:nvPr>
            <p:ph type="dt" sz="half" idx="10"/>
          </p:nvPr>
        </p:nvSpPr>
        <p:spPr/>
        <p:txBody>
          <a:bodyPr/>
          <a:lstStyle/>
          <a:p>
            <a:fld id="{61D5C62F-E14E-4145-BAAE-0E4AE9560765}" type="datetimeFigureOut">
              <a:rPr lang="en-US" smtClean="0"/>
              <a:t>1/18/2023</a:t>
            </a:fld>
            <a:endParaRPr lang="en-US"/>
          </a:p>
        </p:txBody>
      </p:sp>
      <p:sp>
        <p:nvSpPr>
          <p:cNvPr id="5" name="Footer Placeholder 4">
            <a:extLst>
              <a:ext uri="{FF2B5EF4-FFF2-40B4-BE49-F238E27FC236}">
                <a16:creationId xmlns:a16="http://schemas.microsoft.com/office/drawing/2014/main" id="{DF0FE67D-C738-4818-86B9-E3C5BF874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DC1A0C-E87C-4FF8-A973-6C20D6F2FF02}"/>
              </a:ext>
            </a:extLst>
          </p:cNvPr>
          <p:cNvSpPr>
            <a:spLocks noGrp="1"/>
          </p:cNvSpPr>
          <p:nvPr>
            <p:ph type="sldNum" sz="quarter" idx="12"/>
          </p:nvPr>
        </p:nvSpPr>
        <p:spPr/>
        <p:txBody>
          <a:bodyPr/>
          <a:lstStyle/>
          <a:p>
            <a:fld id="{79D580D0-B07F-4B70-9AC0-7ABC1672C2A1}" type="slidenum">
              <a:rPr lang="en-US" smtClean="0"/>
              <a:t>‹#›</a:t>
            </a:fld>
            <a:endParaRPr lang="en-US"/>
          </a:p>
        </p:txBody>
      </p:sp>
    </p:spTree>
    <p:extLst>
      <p:ext uri="{BB962C8B-B14F-4D97-AF65-F5344CB8AC3E}">
        <p14:creationId xmlns:p14="http://schemas.microsoft.com/office/powerpoint/2010/main" val="1846088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CEE72-2245-494D-8538-39F8068A4B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77EB2B-6B2B-4847-AB7E-30EC1E5291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42DE9E-7FA2-49C0-9DB9-182534EAD1C9}"/>
              </a:ext>
            </a:extLst>
          </p:cNvPr>
          <p:cNvSpPr>
            <a:spLocks noGrp="1"/>
          </p:cNvSpPr>
          <p:nvPr>
            <p:ph type="dt" sz="half" idx="10"/>
          </p:nvPr>
        </p:nvSpPr>
        <p:spPr/>
        <p:txBody>
          <a:bodyPr/>
          <a:lstStyle/>
          <a:p>
            <a:fld id="{61D5C62F-E14E-4145-BAAE-0E4AE9560765}" type="datetimeFigureOut">
              <a:rPr lang="en-US" smtClean="0"/>
              <a:t>1/18/2023</a:t>
            </a:fld>
            <a:endParaRPr lang="en-US"/>
          </a:p>
        </p:txBody>
      </p:sp>
      <p:sp>
        <p:nvSpPr>
          <p:cNvPr id="5" name="Footer Placeholder 4">
            <a:extLst>
              <a:ext uri="{FF2B5EF4-FFF2-40B4-BE49-F238E27FC236}">
                <a16:creationId xmlns:a16="http://schemas.microsoft.com/office/drawing/2014/main" id="{115691B1-C371-4C2A-8F18-02A0C2F2C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7E10A-DA27-4124-B1DE-5C180BF318B9}"/>
              </a:ext>
            </a:extLst>
          </p:cNvPr>
          <p:cNvSpPr>
            <a:spLocks noGrp="1"/>
          </p:cNvSpPr>
          <p:nvPr>
            <p:ph type="sldNum" sz="quarter" idx="12"/>
          </p:nvPr>
        </p:nvSpPr>
        <p:spPr/>
        <p:txBody>
          <a:bodyPr/>
          <a:lstStyle/>
          <a:p>
            <a:fld id="{79D580D0-B07F-4B70-9AC0-7ABC1672C2A1}" type="slidenum">
              <a:rPr lang="en-US" smtClean="0"/>
              <a:t>‹#›</a:t>
            </a:fld>
            <a:endParaRPr lang="en-US"/>
          </a:p>
        </p:txBody>
      </p:sp>
    </p:spTree>
    <p:extLst>
      <p:ext uri="{BB962C8B-B14F-4D97-AF65-F5344CB8AC3E}">
        <p14:creationId xmlns:p14="http://schemas.microsoft.com/office/powerpoint/2010/main" val="1122500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44134-CB9F-45D0-A068-B9B613D478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9FA946-D494-4E8A-9855-47A5318056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F434EC-4DFD-4D64-9E09-3D12C9A660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0B548A-8FF3-4DF3-B7C8-32B1F812993A}"/>
              </a:ext>
            </a:extLst>
          </p:cNvPr>
          <p:cNvSpPr>
            <a:spLocks noGrp="1"/>
          </p:cNvSpPr>
          <p:nvPr>
            <p:ph type="dt" sz="half" idx="10"/>
          </p:nvPr>
        </p:nvSpPr>
        <p:spPr/>
        <p:txBody>
          <a:bodyPr/>
          <a:lstStyle/>
          <a:p>
            <a:fld id="{61D5C62F-E14E-4145-BAAE-0E4AE9560765}" type="datetimeFigureOut">
              <a:rPr lang="en-US" smtClean="0"/>
              <a:t>1/18/2023</a:t>
            </a:fld>
            <a:endParaRPr lang="en-US"/>
          </a:p>
        </p:txBody>
      </p:sp>
      <p:sp>
        <p:nvSpPr>
          <p:cNvPr id="6" name="Footer Placeholder 5">
            <a:extLst>
              <a:ext uri="{FF2B5EF4-FFF2-40B4-BE49-F238E27FC236}">
                <a16:creationId xmlns:a16="http://schemas.microsoft.com/office/drawing/2014/main" id="{BE7AF57E-0111-4A90-8257-7717C7B9FA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1203E8-110F-4668-B35D-E2039B5815D7}"/>
              </a:ext>
            </a:extLst>
          </p:cNvPr>
          <p:cNvSpPr>
            <a:spLocks noGrp="1"/>
          </p:cNvSpPr>
          <p:nvPr>
            <p:ph type="sldNum" sz="quarter" idx="12"/>
          </p:nvPr>
        </p:nvSpPr>
        <p:spPr/>
        <p:txBody>
          <a:bodyPr/>
          <a:lstStyle/>
          <a:p>
            <a:fld id="{79D580D0-B07F-4B70-9AC0-7ABC1672C2A1}" type="slidenum">
              <a:rPr lang="en-US" smtClean="0"/>
              <a:t>‹#›</a:t>
            </a:fld>
            <a:endParaRPr lang="en-US"/>
          </a:p>
        </p:txBody>
      </p:sp>
    </p:spTree>
    <p:extLst>
      <p:ext uri="{BB962C8B-B14F-4D97-AF65-F5344CB8AC3E}">
        <p14:creationId xmlns:p14="http://schemas.microsoft.com/office/powerpoint/2010/main" val="1366015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1BEF9-DB57-4FD8-B6B2-5466497FC8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BEDB0E-BFF3-4D89-870B-5B04C87385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0E6E41-BAA5-4A50-9B26-2EA425DE2F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D37A00-CE20-46C9-9ABF-91B6DBB8A4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88985F-E0C7-470D-82B5-CD83044397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F4D8F7-C8F2-41BB-A100-409872A5C4D3}"/>
              </a:ext>
            </a:extLst>
          </p:cNvPr>
          <p:cNvSpPr>
            <a:spLocks noGrp="1"/>
          </p:cNvSpPr>
          <p:nvPr>
            <p:ph type="dt" sz="half" idx="10"/>
          </p:nvPr>
        </p:nvSpPr>
        <p:spPr/>
        <p:txBody>
          <a:bodyPr/>
          <a:lstStyle/>
          <a:p>
            <a:fld id="{61D5C62F-E14E-4145-BAAE-0E4AE9560765}" type="datetimeFigureOut">
              <a:rPr lang="en-US" smtClean="0"/>
              <a:t>1/18/2023</a:t>
            </a:fld>
            <a:endParaRPr lang="en-US"/>
          </a:p>
        </p:txBody>
      </p:sp>
      <p:sp>
        <p:nvSpPr>
          <p:cNvPr id="8" name="Footer Placeholder 7">
            <a:extLst>
              <a:ext uri="{FF2B5EF4-FFF2-40B4-BE49-F238E27FC236}">
                <a16:creationId xmlns:a16="http://schemas.microsoft.com/office/drawing/2014/main" id="{29F6EB3C-F92F-4B94-9664-15080DE7F5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B7569D-3278-41BB-8E3D-F73D1B7BF562}"/>
              </a:ext>
            </a:extLst>
          </p:cNvPr>
          <p:cNvSpPr>
            <a:spLocks noGrp="1"/>
          </p:cNvSpPr>
          <p:nvPr>
            <p:ph type="sldNum" sz="quarter" idx="12"/>
          </p:nvPr>
        </p:nvSpPr>
        <p:spPr/>
        <p:txBody>
          <a:bodyPr/>
          <a:lstStyle/>
          <a:p>
            <a:fld id="{79D580D0-B07F-4B70-9AC0-7ABC1672C2A1}" type="slidenum">
              <a:rPr lang="en-US" smtClean="0"/>
              <a:t>‹#›</a:t>
            </a:fld>
            <a:endParaRPr lang="en-US"/>
          </a:p>
        </p:txBody>
      </p:sp>
    </p:spTree>
    <p:extLst>
      <p:ext uri="{BB962C8B-B14F-4D97-AF65-F5344CB8AC3E}">
        <p14:creationId xmlns:p14="http://schemas.microsoft.com/office/powerpoint/2010/main" val="1085837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54D25-8EBD-43DC-8B93-7286B38905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11A666-B06D-490A-8793-E88910F1AE42}"/>
              </a:ext>
            </a:extLst>
          </p:cNvPr>
          <p:cNvSpPr>
            <a:spLocks noGrp="1"/>
          </p:cNvSpPr>
          <p:nvPr>
            <p:ph type="dt" sz="half" idx="10"/>
          </p:nvPr>
        </p:nvSpPr>
        <p:spPr/>
        <p:txBody>
          <a:bodyPr/>
          <a:lstStyle/>
          <a:p>
            <a:fld id="{61D5C62F-E14E-4145-BAAE-0E4AE9560765}" type="datetimeFigureOut">
              <a:rPr lang="en-US" smtClean="0"/>
              <a:t>1/18/2023</a:t>
            </a:fld>
            <a:endParaRPr lang="en-US"/>
          </a:p>
        </p:txBody>
      </p:sp>
      <p:sp>
        <p:nvSpPr>
          <p:cNvPr id="4" name="Footer Placeholder 3">
            <a:extLst>
              <a:ext uri="{FF2B5EF4-FFF2-40B4-BE49-F238E27FC236}">
                <a16:creationId xmlns:a16="http://schemas.microsoft.com/office/drawing/2014/main" id="{337B32DD-8AAB-42D3-BCC3-EF69C37AA7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340A02-BB56-44CE-87BF-2843341EF8BA}"/>
              </a:ext>
            </a:extLst>
          </p:cNvPr>
          <p:cNvSpPr>
            <a:spLocks noGrp="1"/>
          </p:cNvSpPr>
          <p:nvPr>
            <p:ph type="sldNum" sz="quarter" idx="12"/>
          </p:nvPr>
        </p:nvSpPr>
        <p:spPr/>
        <p:txBody>
          <a:bodyPr/>
          <a:lstStyle/>
          <a:p>
            <a:fld id="{79D580D0-B07F-4B70-9AC0-7ABC1672C2A1}" type="slidenum">
              <a:rPr lang="en-US" smtClean="0"/>
              <a:t>‹#›</a:t>
            </a:fld>
            <a:endParaRPr lang="en-US"/>
          </a:p>
        </p:txBody>
      </p:sp>
    </p:spTree>
    <p:extLst>
      <p:ext uri="{BB962C8B-B14F-4D97-AF65-F5344CB8AC3E}">
        <p14:creationId xmlns:p14="http://schemas.microsoft.com/office/powerpoint/2010/main" val="73672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1D73B0-52D2-4AAA-8699-69B246BBDC4F}"/>
              </a:ext>
            </a:extLst>
          </p:cNvPr>
          <p:cNvSpPr>
            <a:spLocks noGrp="1"/>
          </p:cNvSpPr>
          <p:nvPr>
            <p:ph type="dt" sz="half" idx="10"/>
          </p:nvPr>
        </p:nvSpPr>
        <p:spPr/>
        <p:txBody>
          <a:bodyPr/>
          <a:lstStyle/>
          <a:p>
            <a:fld id="{61D5C62F-E14E-4145-BAAE-0E4AE9560765}" type="datetimeFigureOut">
              <a:rPr lang="en-US" smtClean="0"/>
              <a:t>1/18/2023</a:t>
            </a:fld>
            <a:endParaRPr lang="en-US"/>
          </a:p>
        </p:txBody>
      </p:sp>
      <p:sp>
        <p:nvSpPr>
          <p:cNvPr id="3" name="Footer Placeholder 2">
            <a:extLst>
              <a:ext uri="{FF2B5EF4-FFF2-40B4-BE49-F238E27FC236}">
                <a16:creationId xmlns:a16="http://schemas.microsoft.com/office/drawing/2014/main" id="{035D0CEB-F9EA-4E1D-ABFD-41EE2D76F2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1C2AD4-646C-49B1-8FF7-69660E88488F}"/>
              </a:ext>
            </a:extLst>
          </p:cNvPr>
          <p:cNvSpPr>
            <a:spLocks noGrp="1"/>
          </p:cNvSpPr>
          <p:nvPr>
            <p:ph type="sldNum" sz="quarter" idx="12"/>
          </p:nvPr>
        </p:nvSpPr>
        <p:spPr/>
        <p:txBody>
          <a:bodyPr/>
          <a:lstStyle/>
          <a:p>
            <a:fld id="{79D580D0-B07F-4B70-9AC0-7ABC1672C2A1}" type="slidenum">
              <a:rPr lang="en-US" smtClean="0"/>
              <a:t>‹#›</a:t>
            </a:fld>
            <a:endParaRPr lang="en-US"/>
          </a:p>
        </p:txBody>
      </p:sp>
    </p:spTree>
    <p:extLst>
      <p:ext uri="{BB962C8B-B14F-4D97-AF65-F5344CB8AC3E}">
        <p14:creationId xmlns:p14="http://schemas.microsoft.com/office/powerpoint/2010/main" val="1929476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DD7C0-E9FE-42AF-BB3B-8B9713BFBB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2CC25B-1C6A-4A99-9C79-EC13F602BD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C644FA-A55F-4BF9-B414-1C49F34199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CE809-6E0E-40A3-BDC4-950DC5179D8A}"/>
              </a:ext>
            </a:extLst>
          </p:cNvPr>
          <p:cNvSpPr>
            <a:spLocks noGrp="1"/>
          </p:cNvSpPr>
          <p:nvPr>
            <p:ph type="dt" sz="half" idx="10"/>
          </p:nvPr>
        </p:nvSpPr>
        <p:spPr/>
        <p:txBody>
          <a:bodyPr/>
          <a:lstStyle/>
          <a:p>
            <a:fld id="{61D5C62F-E14E-4145-BAAE-0E4AE9560765}" type="datetimeFigureOut">
              <a:rPr lang="en-US" smtClean="0"/>
              <a:t>1/18/2023</a:t>
            </a:fld>
            <a:endParaRPr lang="en-US"/>
          </a:p>
        </p:txBody>
      </p:sp>
      <p:sp>
        <p:nvSpPr>
          <p:cNvPr id="6" name="Footer Placeholder 5">
            <a:extLst>
              <a:ext uri="{FF2B5EF4-FFF2-40B4-BE49-F238E27FC236}">
                <a16:creationId xmlns:a16="http://schemas.microsoft.com/office/drawing/2014/main" id="{4E96B18C-3EA9-4282-A09D-F2057E3E8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668EAE-4CE3-4EE0-BA09-9E7BAADD69C4}"/>
              </a:ext>
            </a:extLst>
          </p:cNvPr>
          <p:cNvSpPr>
            <a:spLocks noGrp="1"/>
          </p:cNvSpPr>
          <p:nvPr>
            <p:ph type="sldNum" sz="quarter" idx="12"/>
          </p:nvPr>
        </p:nvSpPr>
        <p:spPr/>
        <p:txBody>
          <a:bodyPr/>
          <a:lstStyle/>
          <a:p>
            <a:fld id="{79D580D0-B07F-4B70-9AC0-7ABC1672C2A1}" type="slidenum">
              <a:rPr lang="en-US" smtClean="0"/>
              <a:t>‹#›</a:t>
            </a:fld>
            <a:endParaRPr lang="en-US"/>
          </a:p>
        </p:txBody>
      </p:sp>
    </p:spTree>
    <p:extLst>
      <p:ext uri="{BB962C8B-B14F-4D97-AF65-F5344CB8AC3E}">
        <p14:creationId xmlns:p14="http://schemas.microsoft.com/office/powerpoint/2010/main" val="208242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50D2-F1CE-4BE2-9687-D9C1E41A1B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8124E2-524D-411B-8F2A-8919399257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11DC3E-C8D1-4139-A5F1-0963A5774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0F9577-23C0-40CD-A298-0CB7E0309DD2}"/>
              </a:ext>
            </a:extLst>
          </p:cNvPr>
          <p:cNvSpPr>
            <a:spLocks noGrp="1"/>
          </p:cNvSpPr>
          <p:nvPr>
            <p:ph type="dt" sz="half" idx="10"/>
          </p:nvPr>
        </p:nvSpPr>
        <p:spPr/>
        <p:txBody>
          <a:bodyPr/>
          <a:lstStyle/>
          <a:p>
            <a:fld id="{61D5C62F-E14E-4145-BAAE-0E4AE9560765}" type="datetimeFigureOut">
              <a:rPr lang="en-US" smtClean="0"/>
              <a:t>1/18/2023</a:t>
            </a:fld>
            <a:endParaRPr lang="en-US"/>
          </a:p>
        </p:txBody>
      </p:sp>
      <p:sp>
        <p:nvSpPr>
          <p:cNvPr id="6" name="Footer Placeholder 5">
            <a:extLst>
              <a:ext uri="{FF2B5EF4-FFF2-40B4-BE49-F238E27FC236}">
                <a16:creationId xmlns:a16="http://schemas.microsoft.com/office/drawing/2014/main" id="{C5AC4C27-3047-4F62-974F-9DDD102969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1D09F-C208-47F8-B3AA-9EA7D90692D5}"/>
              </a:ext>
            </a:extLst>
          </p:cNvPr>
          <p:cNvSpPr>
            <a:spLocks noGrp="1"/>
          </p:cNvSpPr>
          <p:nvPr>
            <p:ph type="sldNum" sz="quarter" idx="12"/>
          </p:nvPr>
        </p:nvSpPr>
        <p:spPr/>
        <p:txBody>
          <a:bodyPr/>
          <a:lstStyle/>
          <a:p>
            <a:fld id="{79D580D0-B07F-4B70-9AC0-7ABC1672C2A1}" type="slidenum">
              <a:rPr lang="en-US" smtClean="0"/>
              <a:t>‹#›</a:t>
            </a:fld>
            <a:endParaRPr lang="en-US"/>
          </a:p>
        </p:txBody>
      </p:sp>
    </p:spTree>
    <p:extLst>
      <p:ext uri="{BB962C8B-B14F-4D97-AF65-F5344CB8AC3E}">
        <p14:creationId xmlns:p14="http://schemas.microsoft.com/office/powerpoint/2010/main" val="158446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F47602-8BED-4DF9-ABB9-0D8B591E0A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D2054D-77E5-4ADF-9860-5C2351AE23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F8021A-1465-4072-940D-5CEB1DC3E6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5C62F-E14E-4145-BAAE-0E4AE9560765}" type="datetimeFigureOut">
              <a:rPr lang="en-US" smtClean="0"/>
              <a:t>1/18/2023</a:t>
            </a:fld>
            <a:endParaRPr lang="en-US"/>
          </a:p>
        </p:txBody>
      </p:sp>
      <p:sp>
        <p:nvSpPr>
          <p:cNvPr id="5" name="Footer Placeholder 4">
            <a:extLst>
              <a:ext uri="{FF2B5EF4-FFF2-40B4-BE49-F238E27FC236}">
                <a16:creationId xmlns:a16="http://schemas.microsoft.com/office/drawing/2014/main" id="{FD435909-A538-4E9B-B0FB-33D9D4F13B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BF9F2B-36A0-4F00-8DF2-F4785E9E0E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580D0-B07F-4B70-9AC0-7ABC1672C2A1}" type="slidenum">
              <a:rPr lang="en-US" smtClean="0"/>
              <a:t>‹#›</a:t>
            </a:fld>
            <a:endParaRPr lang="en-US"/>
          </a:p>
        </p:txBody>
      </p:sp>
    </p:spTree>
    <p:extLst>
      <p:ext uri="{BB962C8B-B14F-4D97-AF65-F5344CB8AC3E}">
        <p14:creationId xmlns:p14="http://schemas.microsoft.com/office/powerpoint/2010/main" val="1202952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ontgomerycountymd.gov/PRO/DBRC/local-business-subcontracting.html"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montgomerycountymd.gov/PRO/report/index.html"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ontgomerycountymd.gov/PRO/DBRC/mfd.html"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www.montgomerycountymd.gov/MFD"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ontgomerycountymd.gov/PRO/Resources/Files/SolForm/PMMD-65.pdf"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montgomerycountymd.gov/PRO/Resources/Files/Documents/MFDReport.pdf"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mbe.mdot.state.md.us/directory/" TargetMode="External"/><Relationship Id="rId7" Type="http://schemas.openxmlformats.org/officeDocument/2006/relationships/hyperlink" Target="http://cityservices.baltimorecity.gov/mwboo/" TargetMode="External"/><Relationship Id="rId2" Type="http://schemas.openxmlformats.org/officeDocument/2006/relationships/hyperlink" Target="https://www.va.gov/osdbu/verification/assistance/counselors.asp" TargetMode="External"/><Relationship Id="rId1" Type="http://schemas.openxmlformats.org/officeDocument/2006/relationships/slideLayout" Target="../slideLayouts/slideLayout13.xml"/><Relationship Id="rId6" Type="http://schemas.openxmlformats.org/officeDocument/2006/relationships/hyperlink" Target="http://www.crmsdc.org/" TargetMode="External"/><Relationship Id="rId5" Type="http://schemas.openxmlformats.org/officeDocument/2006/relationships/hyperlink" Target="http://www.wbenc.org/" TargetMode="External"/><Relationship Id="rId4" Type="http://schemas.openxmlformats.org/officeDocument/2006/relationships/hyperlink" Target="http://dsbs.sba.gov/dsbs/search/dsp_dsbs.cfm"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montgomerycountymd.gov/PRO/report/index.html"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hyperlink" Target="http://www.montgomerycountymd.gov/pro" TargetMode="External"/><Relationship Id="rId3" Type="http://schemas.openxmlformats.org/officeDocument/2006/relationships/hyperlink" Target="http://www.montgomerycountymd.gov/PRO" TargetMode="External"/><Relationship Id="rId7" Type="http://schemas.openxmlformats.org/officeDocument/2006/relationships/hyperlink" Target="https://content.govdelivery.com/accounts/MDMONTGOMERY/bulletins/2fb9c49"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hyperlink" Target="https://www.montgomerycountymd.gov/PRO/solicitations/projections.html" TargetMode="External"/><Relationship Id="rId5" Type="http://schemas.openxmlformats.org/officeDocument/2006/relationships/hyperlink" Target="https://www.montgomerycountymd.gov/PRO/vendor-resources/index.html" TargetMode="External"/><Relationship Id="rId4" Type="http://schemas.openxmlformats.org/officeDocument/2006/relationships/hyperlink" Target="http://www.mcipcc.net/"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5.svg"/></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mcipcc.net/"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montgomerycountymd.gov/PRO/DBRC/lsbrp.html"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hyperlink" Target="https://montgomerycountymd.gov/PRO/DBRC/local-business-subcontracting.html" TargetMode="External"/><Relationship Id="rId4" Type="http://schemas.openxmlformats.org/officeDocument/2006/relationships/hyperlink" Target="https://montgomerycountymd.gov/PRO/DBRC/local-business-preference.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ontgomerycountymd.gov/PRO/DBRC/lsbrp.html"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montgomerycountymd.gov/PRO/DBRC/local-business-preference.html"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3FE7E-8A14-434C-BDDC-06593AEDC4B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08E51ED-3E35-4841-9C16-EA8F145A89FF}"/>
              </a:ext>
            </a:extLst>
          </p:cNvPr>
          <p:cNvSpPr>
            <a:spLocks noGrp="1"/>
          </p:cNvSpPr>
          <p:nvPr>
            <p:ph type="subTitle" idx="1"/>
          </p:nvPr>
        </p:nvSpPr>
        <p:spPr/>
        <p:txBody>
          <a:bodyPr/>
          <a:lstStyle/>
          <a:p>
            <a:endParaRPr lang="en-US"/>
          </a:p>
        </p:txBody>
      </p:sp>
      <p:pic>
        <p:nvPicPr>
          <p:cNvPr id="5" name="Picture 4" descr="A picture containing diagram&#10;&#10;Description automatically generated">
            <a:extLst>
              <a:ext uri="{FF2B5EF4-FFF2-40B4-BE49-F238E27FC236}">
                <a16:creationId xmlns:a16="http://schemas.microsoft.com/office/drawing/2014/main" id="{2E292A58-5590-4A5C-9B58-2312927C34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01267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4"/>
          <p:cNvSpPr txBox="1">
            <a:spLocks noGrp="1"/>
          </p:cNvSpPr>
          <p:nvPr>
            <p:ph type="title"/>
          </p:nvPr>
        </p:nvSpPr>
        <p:spPr>
          <a:xfrm>
            <a:off x="584384" y="212617"/>
            <a:ext cx="8676752" cy="1021600"/>
          </a:xfrm>
          <a:prstGeom prst="rect">
            <a:avLst/>
          </a:prstGeom>
        </p:spPr>
        <p:txBody>
          <a:bodyPr spcFirstLastPara="1" vert="horz" wrap="square" lIns="121900" tIns="121900" rIns="121900" bIns="121900" rtlCol="0" anchor="ctr" anchorCtr="0">
            <a:noAutofit/>
          </a:bodyPr>
          <a:lstStyle/>
          <a:p>
            <a:br>
              <a:rPr lang="en"/>
            </a:br>
            <a:r>
              <a:rPr lang="en" b="1"/>
              <a:t>Local Small Business Subcontracting Program</a:t>
            </a:r>
            <a:endParaRPr b="1"/>
          </a:p>
        </p:txBody>
      </p:sp>
      <p:sp>
        <p:nvSpPr>
          <p:cNvPr id="534" name="Google Shape;534;p34"/>
          <p:cNvSpPr txBox="1">
            <a:spLocks noGrp="1"/>
          </p:cNvSpPr>
          <p:nvPr>
            <p:ph type="body" idx="1"/>
          </p:nvPr>
        </p:nvSpPr>
        <p:spPr>
          <a:xfrm>
            <a:off x="1085700" y="2408800"/>
            <a:ext cx="8176800" cy="4194000"/>
          </a:xfrm>
          <a:prstGeom prst="rect">
            <a:avLst/>
          </a:prstGeom>
        </p:spPr>
        <p:txBody>
          <a:bodyPr spcFirstLastPara="1" vert="horz" wrap="square" lIns="121900" tIns="121900" rIns="121900" bIns="121900" rtlCol="0" anchor="ctr" anchorCtr="0">
            <a:noAutofit/>
          </a:bodyPr>
          <a:lstStyle/>
          <a:p>
            <a:pPr indent="-609585" defTabSz="1219170">
              <a:lnSpc>
                <a:spcPct val="100000"/>
              </a:lnSpc>
              <a:spcBef>
                <a:spcPts val="0"/>
              </a:spcBef>
              <a:buSzTx/>
              <a:buFont typeface="Arial" panose="020B0604020202020204" pitchFamily="34" charset="0"/>
              <a:buChar char="•"/>
              <a:defRPr/>
            </a:pPr>
            <a:endParaRPr lang="en-US" sz="2400" b="1">
              <a:solidFill>
                <a:srgbClr val="1F497D"/>
              </a:solidFill>
              <a:latin typeface="+mj-lt"/>
              <a:cs typeface="Times New Roman" panose="02020603050405020304" pitchFamily="18" charset="0"/>
            </a:endParaRPr>
          </a:p>
          <a:p>
            <a:pPr indent="-609585" defTabSz="1219170">
              <a:lnSpc>
                <a:spcPct val="100000"/>
              </a:lnSpc>
              <a:spcBef>
                <a:spcPts val="0"/>
              </a:spcBef>
              <a:buSzTx/>
              <a:buFont typeface="Arial" panose="020B0604020202020204" pitchFamily="34" charset="0"/>
              <a:buChar char="•"/>
              <a:defRPr/>
            </a:pPr>
            <a:endParaRPr sz="3200">
              <a:solidFill>
                <a:srgbClr val="3F5378"/>
              </a:solidFill>
            </a:endParaRPr>
          </a:p>
        </p:txBody>
      </p:sp>
      <p:sp>
        <p:nvSpPr>
          <p:cNvPr id="535" name="Google Shape;535;p34"/>
          <p:cNvSpPr txBox="1">
            <a:spLocks noGrp="1"/>
          </p:cNvSpPr>
          <p:nvPr>
            <p:ph type="sldNum" idx="12"/>
          </p:nvPr>
        </p:nvSpPr>
        <p:spPr>
          <a:xfrm>
            <a:off x="10157333" y="6182000"/>
            <a:ext cx="1983200" cy="420800"/>
          </a:xfrm>
          <a:prstGeom prst="rect">
            <a:avLst/>
          </a:prstGeom>
        </p:spPr>
        <p:txBody>
          <a:bodyPr spcFirstLastPara="1" vert="horz" wrap="square" lIns="121900" tIns="121900" rIns="121900" bIns="121900" rtlCol="0" anchor="ctr" anchorCtr="0">
            <a:noAutofit/>
          </a:bodyPr>
          <a:lstStyle/>
          <a:p>
            <a:pPr defTabSz="1219170">
              <a:buClr>
                <a:srgbClr val="000000"/>
              </a:buClr>
              <a:defRPr/>
            </a:pPr>
            <a:fld id="{00000000-1234-1234-1234-123412341234}" type="slidenum">
              <a:rPr lang="en" sz="1600" b="1" kern="0">
                <a:solidFill>
                  <a:srgbClr val="FFFFFF"/>
                </a:solidFill>
                <a:latin typeface="Roboto Condensed"/>
                <a:ea typeface="Roboto Condensed"/>
                <a:sym typeface="Roboto Condensed"/>
              </a:rPr>
              <a:pPr defTabSz="1219170">
                <a:buClr>
                  <a:srgbClr val="000000"/>
                </a:buClr>
                <a:defRPr/>
              </a:pPr>
              <a:t>10</a:t>
            </a:fld>
            <a:endParaRPr sz="1600" b="1" kern="0">
              <a:solidFill>
                <a:srgbClr val="FFFFFF"/>
              </a:solidFill>
              <a:latin typeface="Roboto Condensed"/>
              <a:ea typeface="Roboto Condensed"/>
              <a:sym typeface="Roboto Condensed"/>
            </a:endParaRPr>
          </a:p>
        </p:txBody>
      </p:sp>
      <p:sp>
        <p:nvSpPr>
          <p:cNvPr id="6" name="TextBox 5">
            <a:extLst>
              <a:ext uri="{FF2B5EF4-FFF2-40B4-BE49-F238E27FC236}">
                <a16:creationId xmlns:a16="http://schemas.microsoft.com/office/drawing/2014/main" id="{B2A62493-6A84-4191-97C3-6351EF776EE8}"/>
              </a:ext>
            </a:extLst>
          </p:cNvPr>
          <p:cNvSpPr txBox="1"/>
          <p:nvPr/>
        </p:nvSpPr>
        <p:spPr>
          <a:xfrm>
            <a:off x="985520" y="1874360"/>
            <a:ext cx="8930640" cy="3990964"/>
          </a:xfrm>
          <a:prstGeom prst="rect">
            <a:avLst/>
          </a:prstGeom>
          <a:noFill/>
        </p:spPr>
        <p:txBody>
          <a:bodyPr wrap="square">
            <a:spAutoFit/>
          </a:bodyPr>
          <a:lstStyle/>
          <a:p>
            <a:pPr defTabSz="1219170">
              <a:buClr>
                <a:srgbClr val="000000"/>
              </a:buClr>
              <a:defRPr/>
            </a:pPr>
            <a:r>
              <a:rPr lang="en-US" sz="2400" kern="0">
                <a:solidFill>
                  <a:srgbClr val="333333"/>
                </a:solidFill>
                <a:latin typeface="Open Sans" panose="020B0606030504020204" pitchFamily="34" charset="0"/>
                <a:cs typeface="Arial"/>
                <a:sym typeface="Arial"/>
              </a:rPr>
              <a:t>Local Business subcontracting goals:</a:t>
            </a:r>
          </a:p>
          <a:p>
            <a:pPr defTabSz="1219170">
              <a:buClr>
                <a:srgbClr val="000000"/>
              </a:buClr>
              <a:defRPr/>
            </a:pPr>
            <a:endParaRPr lang="en-US" sz="2400" kern="0">
              <a:solidFill>
                <a:srgbClr val="333333"/>
              </a:solidFill>
              <a:latin typeface="Open Sans" panose="020B0606030504020204" pitchFamily="34" charset="0"/>
              <a:cs typeface="Arial"/>
              <a:sym typeface="Arial"/>
            </a:endParaRPr>
          </a:p>
          <a:p>
            <a:pPr defTabSz="1219170">
              <a:buClr>
                <a:srgbClr val="000000"/>
              </a:buClr>
              <a:buFont typeface="+mj-lt"/>
              <a:buAutoNum type="arabicPeriod"/>
              <a:defRPr/>
            </a:pPr>
            <a:r>
              <a:rPr lang="en-US" sz="2400" kern="0">
                <a:solidFill>
                  <a:srgbClr val="333333"/>
                </a:solidFill>
                <a:latin typeface="Open Sans" panose="020B0606030504020204" pitchFamily="34" charset="0"/>
                <a:cs typeface="Arial"/>
                <a:sym typeface="Arial"/>
              </a:rPr>
              <a:t> At least 10% of the contract dollars awarded for each High Dollar Value Contract should be awarded to a Local Business; and</a:t>
            </a:r>
            <a:br>
              <a:rPr lang="en-US" sz="2400" kern="0">
                <a:solidFill>
                  <a:srgbClr val="333333"/>
                </a:solidFill>
                <a:latin typeface="Open Sans" panose="020B0606030504020204" pitchFamily="34" charset="0"/>
                <a:cs typeface="Arial"/>
                <a:sym typeface="Arial"/>
              </a:rPr>
            </a:br>
            <a:endParaRPr lang="en-US" sz="2400" kern="0">
              <a:solidFill>
                <a:srgbClr val="333333"/>
              </a:solidFill>
              <a:latin typeface="Open Sans" panose="020B0606030504020204" pitchFamily="34" charset="0"/>
              <a:cs typeface="Arial"/>
              <a:sym typeface="Arial"/>
            </a:endParaRPr>
          </a:p>
          <a:p>
            <a:pPr defTabSz="1219170">
              <a:buClr>
                <a:srgbClr val="000000"/>
              </a:buClr>
              <a:buFont typeface="+mj-lt"/>
              <a:buAutoNum type="arabicPeriod"/>
              <a:defRPr/>
            </a:pPr>
            <a:r>
              <a:rPr lang="en-US" sz="2400" kern="0">
                <a:solidFill>
                  <a:srgbClr val="333333"/>
                </a:solidFill>
                <a:latin typeface="Open Sans" panose="020B0606030504020204" pitchFamily="34" charset="0"/>
                <a:cs typeface="Arial"/>
                <a:sym typeface="Arial"/>
              </a:rPr>
              <a:t> At least 10% of the total dollar value of all High Dollar Value Contracts in the aggregate should be awarded to Local Businesses.</a:t>
            </a:r>
          </a:p>
          <a:p>
            <a:pPr defTabSz="1219170">
              <a:buClr>
                <a:srgbClr val="000000"/>
              </a:buClr>
              <a:defRPr/>
            </a:pPr>
            <a:endParaRPr lang="en-US" sz="1867" kern="0">
              <a:solidFill>
                <a:srgbClr val="333333"/>
              </a:solidFill>
              <a:latin typeface="Open Sans" panose="020B0606030504020204" pitchFamily="34" charset="0"/>
              <a:cs typeface="Arial"/>
              <a:sym typeface="Arial"/>
            </a:endParaRPr>
          </a:p>
          <a:p>
            <a:pPr defTabSz="1219170">
              <a:buClr>
                <a:srgbClr val="000000"/>
              </a:buClr>
              <a:buFont typeface="+mj-lt"/>
              <a:buAutoNum type="arabicPeriod"/>
              <a:defRPr/>
            </a:pPr>
            <a:endParaRPr lang="en-US" sz="1867" kern="0">
              <a:solidFill>
                <a:srgbClr val="333333"/>
              </a:solidFill>
              <a:latin typeface="Open Sans" panose="020B0606030504020204" pitchFamily="34" charset="0"/>
              <a:cs typeface="Arial"/>
              <a:sym typeface="Arial"/>
            </a:endParaRPr>
          </a:p>
        </p:txBody>
      </p:sp>
      <p:sp>
        <p:nvSpPr>
          <p:cNvPr id="8" name="TextBox 7">
            <a:extLst>
              <a:ext uri="{FF2B5EF4-FFF2-40B4-BE49-F238E27FC236}">
                <a16:creationId xmlns:a16="http://schemas.microsoft.com/office/drawing/2014/main" id="{C437F883-73DF-4E82-A93B-DE9705DAC600}"/>
              </a:ext>
            </a:extLst>
          </p:cNvPr>
          <p:cNvSpPr txBox="1"/>
          <p:nvPr/>
        </p:nvSpPr>
        <p:spPr>
          <a:xfrm>
            <a:off x="1085700" y="5445528"/>
            <a:ext cx="9353700" cy="666977"/>
          </a:xfrm>
          <a:prstGeom prst="rect">
            <a:avLst/>
          </a:prstGeom>
          <a:noFill/>
        </p:spPr>
        <p:txBody>
          <a:bodyPr wrap="square">
            <a:spAutoFit/>
          </a:bodyPr>
          <a:lstStyle/>
          <a:p>
            <a:pPr defTabSz="1219170">
              <a:buClr>
                <a:srgbClr val="000000"/>
              </a:buClr>
              <a:defRPr/>
            </a:pPr>
            <a:r>
              <a:rPr lang="en-US" sz="1867" kern="0">
                <a:solidFill>
                  <a:srgbClr val="000000"/>
                </a:solidFill>
                <a:latin typeface="Arial"/>
                <a:cs typeface="Arial"/>
                <a:sym typeface="Arial"/>
                <a:hlinkClick r:id="rId3"/>
              </a:rPr>
              <a:t>https://www.montgomerycountymd.gov/PRO/DBRC/local-business-subcontracting.html</a:t>
            </a:r>
            <a:endParaRPr lang="en-US" sz="1867" kern="0">
              <a:solidFill>
                <a:srgbClr val="000000"/>
              </a:solidFill>
              <a:latin typeface="Arial"/>
              <a:cs typeface="Arial"/>
              <a:sym typeface="Arial"/>
            </a:endParaRPr>
          </a:p>
          <a:p>
            <a:pPr defTabSz="1219170">
              <a:buClr>
                <a:srgbClr val="000000"/>
              </a:buClr>
              <a:defRPr/>
            </a:pPr>
            <a:endParaRPr lang="en-US" sz="1867" kern="0">
              <a:solidFill>
                <a:srgbClr val="000000"/>
              </a:solidFill>
              <a:latin typeface="Arial"/>
              <a:cs typeface="Arial"/>
              <a:sym typeface="Arial"/>
            </a:endParaRPr>
          </a:p>
        </p:txBody>
      </p:sp>
    </p:spTree>
    <p:extLst>
      <p:ext uri="{BB962C8B-B14F-4D97-AF65-F5344CB8AC3E}">
        <p14:creationId xmlns:p14="http://schemas.microsoft.com/office/powerpoint/2010/main" val="3953121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8976-85BD-49C1-9BF5-73EA4A2C544C}"/>
              </a:ext>
            </a:extLst>
          </p:cNvPr>
          <p:cNvSpPr>
            <a:spLocks noGrp="1"/>
          </p:cNvSpPr>
          <p:nvPr>
            <p:ph type="title"/>
          </p:nvPr>
        </p:nvSpPr>
        <p:spPr/>
        <p:txBody>
          <a:bodyPr/>
          <a:lstStyle/>
          <a:p>
            <a:r>
              <a:rPr lang="en-US" b="1"/>
              <a:t>LSBRP </a:t>
            </a:r>
            <a:r>
              <a:rPr lang="en-US" altLang="en-US" sz="4400" b="1" dirty="0"/>
              <a:t>Annual Report FY22</a:t>
            </a:r>
            <a:endParaRPr lang="en-US" b="1"/>
          </a:p>
        </p:txBody>
      </p:sp>
      <p:sp>
        <p:nvSpPr>
          <p:cNvPr id="4" name="Text Box 6">
            <a:extLst>
              <a:ext uri="{FF2B5EF4-FFF2-40B4-BE49-F238E27FC236}">
                <a16:creationId xmlns:a16="http://schemas.microsoft.com/office/drawing/2014/main" id="{5F1A6144-E0EA-4535-BFF0-0E5C24297545}"/>
              </a:ext>
            </a:extLst>
          </p:cNvPr>
          <p:cNvSpPr txBox="1">
            <a:spLocks noChangeArrowheads="1"/>
          </p:cNvSpPr>
          <p:nvPr/>
        </p:nvSpPr>
        <p:spPr bwMode="auto">
          <a:xfrm>
            <a:off x="1523999" y="231124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Narrow" panose="020B0606020202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Narrow" panose="020B0606020202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Narrow" panose="020B0606020202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Narrow" panose="020B0606020202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Narrow" panose="020B0606020202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9pPr>
          </a:lstStyle>
          <a:p>
            <a:pPr algn="ctr">
              <a:lnSpc>
                <a:spcPct val="100000"/>
              </a:lnSpc>
              <a:spcBef>
                <a:spcPct val="50000"/>
              </a:spcBef>
              <a:buNone/>
            </a:pPr>
            <a:r>
              <a:rPr lang="en-US" altLang="en-US" sz="2400" dirty="0">
                <a:solidFill>
                  <a:srgbClr val="006FAF"/>
                </a:solidFill>
                <a:hlinkClick r:id="rId2"/>
              </a:rPr>
              <a:t>https://montgomerycountymd.gov/PRO/report/index.html</a:t>
            </a:r>
            <a:r>
              <a:rPr lang="en-US" altLang="en-US" sz="2400" dirty="0">
                <a:solidFill>
                  <a:srgbClr val="006FAF"/>
                </a:solidFill>
              </a:rPr>
              <a:t> </a:t>
            </a:r>
          </a:p>
        </p:txBody>
      </p:sp>
      <p:graphicFrame>
        <p:nvGraphicFramePr>
          <p:cNvPr id="6" name="Table 5">
            <a:extLst>
              <a:ext uri="{FF2B5EF4-FFF2-40B4-BE49-F238E27FC236}">
                <a16:creationId xmlns:a16="http://schemas.microsoft.com/office/drawing/2014/main" id="{79D96384-616A-49D6-9B73-AE0C8CEAD8A7}"/>
              </a:ext>
            </a:extLst>
          </p:cNvPr>
          <p:cNvGraphicFramePr>
            <a:graphicFrameLocks noGrp="1"/>
          </p:cNvGraphicFramePr>
          <p:nvPr>
            <p:extLst>
              <p:ext uri="{D42A27DB-BD31-4B8C-83A1-F6EECF244321}">
                <p14:modId xmlns:p14="http://schemas.microsoft.com/office/powerpoint/2010/main" val="2792952550"/>
              </p:ext>
            </p:extLst>
          </p:nvPr>
        </p:nvGraphicFramePr>
        <p:xfrm>
          <a:off x="1646136" y="3229607"/>
          <a:ext cx="8899727" cy="2152018"/>
        </p:xfrm>
        <a:graphic>
          <a:graphicData uri="http://schemas.openxmlformats.org/drawingml/2006/table">
            <a:tbl>
              <a:tblPr/>
              <a:tblGrid>
                <a:gridCol w="2113381">
                  <a:extLst>
                    <a:ext uri="{9D8B030D-6E8A-4147-A177-3AD203B41FA5}">
                      <a16:colId xmlns:a16="http://schemas.microsoft.com/office/drawing/2014/main" val="3680052314"/>
                    </a:ext>
                  </a:extLst>
                </a:gridCol>
                <a:gridCol w="1715688">
                  <a:extLst>
                    <a:ext uri="{9D8B030D-6E8A-4147-A177-3AD203B41FA5}">
                      <a16:colId xmlns:a16="http://schemas.microsoft.com/office/drawing/2014/main" val="3470120443"/>
                    </a:ext>
                  </a:extLst>
                </a:gridCol>
                <a:gridCol w="1654060">
                  <a:extLst>
                    <a:ext uri="{9D8B030D-6E8A-4147-A177-3AD203B41FA5}">
                      <a16:colId xmlns:a16="http://schemas.microsoft.com/office/drawing/2014/main" val="3765434336"/>
                    </a:ext>
                  </a:extLst>
                </a:gridCol>
                <a:gridCol w="1741284">
                  <a:extLst>
                    <a:ext uri="{9D8B030D-6E8A-4147-A177-3AD203B41FA5}">
                      <a16:colId xmlns:a16="http://schemas.microsoft.com/office/drawing/2014/main" val="2015686376"/>
                    </a:ext>
                  </a:extLst>
                </a:gridCol>
                <a:gridCol w="1675314">
                  <a:extLst>
                    <a:ext uri="{9D8B030D-6E8A-4147-A177-3AD203B41FA5}">
                      <a16:colId xmlns:a16="http://schemas.microsoft.com/office/drawing/2014/main" val="798061184"/>
                    </a:ext>
                  </a:extLst>
                </a:gridCol>
              </a:tblGrid>
              <a:tr h="908819">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Times New Roman" pitchFamily="18" charset="0"/>
                          <a:cs typeface="Times New Roman" pitchFamily="18" charset="0"/>
                        </a:rPr>
                        <a:t>In $ Values</a:t>
                      </a:r>
                      <a:r>
                        <a:rPr kumimoji="0" lang="en-US" altLang="en-US" sz="2000" b="1" i="0" u="none" strike="noStrike" cap="none" normalizeH="0" baseline="0" dirty="0">
                          <a:ln>
                            <a:noFill/>
                          </a:ln>
                          <a:solidFill>
                            <a:schemeClr val="tx1"/>
                          </a:solidFill>
                          <a:effectLst/>
                          <a:latin typeface="Arial" charset="0"/>
                          <a:cs typeface="Times New Roman" pitchFamily="18" charset="0"/>
                        </a:rPr>
                        <a:t> </a:t>
                      </a:r>
                      <a:endParaRPr kumimoji="0" lang="en-US" altLang="en-US" sz="2400" b="0" i="0" u="none" strike="noStrike" cap="none" normalizeH="0" baseline="0" dirty="0">
                        <a:ln>
                          <a:noFill/>
                        </a:ln>
                        <a:solidFill>
                          <a:schemeClr val="tx1"/>
                        </a:solidFill>
                        <a:effectLst/>
                        <a:latin typeface="Arial" charset="0"/>
                      </a:endParaRPr>
                    </a:p>
                  </a:txBody>
                  <a:tcPr marL="91446" marR="91446" marT="45686" marB="4568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Times New Roman" pitchFamily="18" charset="0"/>
                          <a:cs typeface="Times New Roman" pitchFamily="18" charset="0"/>
                        </a:rPr>
                        <a:t>FY19</a:t>
                      </a:r>
                      <a:endParaRPr kumimoji="0" lang="en-US" altLang="en-US" sz="2000" b="0" i="0" u="none" strike="noStrike" cap="none" normalizeH="0" baseline="0" dirty="0">
                        <a:ln>
                          <a:noFill/>
                        </a:ln>
                        <a:solidFill>
                          <a:schemeClr val="tx1"/>
                        </a:solidFill>
                        <a:effectLst/>
                        <a:latin typeface="Arial" charset="0"/>
                      </a:endParaRPr>
                    </a:p>
                  </a:txBody>
                  <a:tcPr marL="91446" marR="91446" marT="45686" marB="45686"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Times New Roman" pitchFamily="18" charset="0"/>
                          <a:cs typeface="Times New Roman" pitchFamily="18" charset="0"/>
                        </a:rPr>
                        <a:t>FY20</a:t>
                      </a:r>
                      <a:endParaRPr kumimoji="0" lang="en-US" altLang="en-US" sz="2000" b="0" i="0" u="none" strike="noStrike" cap="none" normalizeH="0" baseline="0" dirty="0">
                        <a:ln>
                          <a:noFill/>
                        </a:ln>
                        <a:solidFill>
                          <a:schemeClr val="tx1"/>
                        </a:solidFill>
                        <a:effectLst/>
                        <a:latin typeface="Arial" charset="0"/>
                      </a:endParaRPr>
                    </a:p>
                  </a:txBody>
                  <a:tcPr marL="91446" marR="91446" marT="45686" marB="4568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Times New Roman" pitchFamily="18" charset="0"/>
                          <a:cs typeface="Times New Roman" pitchFamily="18" charset="0"/>
                        </a:rPr>
                        <a:t>FY21</a:t>
                      </a:r>
                      <a:endParaRPr kumimoji="0" lang="en-US" altLang="en-US" sz="2000" b="0" i="0" u="none" strike="noStrike" cap="none" normalizeH="0" baseline="0" dirty="0">
                        <a:ln>
                          <a:noFill/>
                        </a:ln>
                        <a:solidFill>
                          <a:schemeClr val="tx1"/>
                        </a:solidFill>
                        <a:effectLst/>
                        <a:latin typeface="Arial" charset="0"/>
                      </a:endParaRPr>
                    </a:p>
                  </a:txBody>
                  <a:tcPr marL="91446" marR="91446" marT="45686" marB="4568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Times New Roman" pitchFamily="18" charset="0"/>
                          <a:cs typeface="Times New Roman" pitchFamily="18" charset="0"/>
                        </a:rPr>
                        <a:t>FY22</a:t>
                      </a:r>
                      <a:endParaRPr kumimoji="0" lang="en-US" altLang="en-US" sz="2000" b="0" i="0" u="none" strike="noStrike" cap="none" normalizeH="0" baseline="0" dirty="0">
                        <a:ln>
                          <a:noFill/>
                        </a:ln>
                        <a:solidFill>
                          <a:schemeClr val="tx1"/>
                        </a:solidFill>
                        <a:effectLst/>
                        <a:latin typeface="Arial" charset="0"/>
                      </a:endParaRPr>
                    </a:p>
                  </a:txBody>
                  <a:tcPr marL="91446" marR="91446" marT="45686" marB="45686"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52038937"/>
                  </a:ext>
                </a:extLst>
              </a:tr>
              <a:tr h="1243199">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Times New Roman" pitchFamily="18" charset="0"/>
                          <a:cs typeface="Times New Roman" pitchFamily="18" charset="0"/>
                        </a:rPr>
                        <a:t>Total Encumbrance </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Times New Roman" pitchFamily="18" charset="0"/>
                          <a:cs typeface="Times New Roman" pitchFamily="18" charset="0"/>
                        </a:rPr>
                        <a:t>to LSBRP</a:t>
                      </a:r>
                      <a:endParaRPr kumimoji="0" lang="en-US" altLang="en-US" sz="2400" b="0" i="0" u="none" strike="noStrike" cap="none" normalizeH="0" baseline="0" dirty="0">
                        <a:ln>
                          <a:noFill/>
                        </a:ln>
                        <a:solidFill>
                          <a:schemeClr val="tx1"/>
                        </a:solidFill>
                        <a:effectLst/>
                        <a:latin typeface="Arial" charset="0"/>
                      </a:endParaRPr>
                    </a:p>
                  </a:txBody>
                  <a:tcPr marL="91446" marR="91446" marT="45686" marB="45686"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mj-lt"/>
                          <a:cs typeface="Times New Roman" pitchFamily="18" charset="0"/>
                        </a:rPr>
                        <a:t>$101,604,034</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mj-lt"/>
                          <a:cs typeface="Times New Roman" pitchFamily="18" charset="0"/>
                        </a:rPr>
                        <a:t>27.4%</a:t>
                      </a:r>
                      <a:endParaRPr kumimoji="0" lang="en-US" altLang="en-US" sz="2400" b="1" i="0" u="none" strike="noStrike" cap="none" normalizeH="0" baseline="0" dirty="0">
                        <a:ln>
                          <a:noFill/>
                        </a:ln>
                        <a:solidFill>
                          <a:schemeClr val="tx1"/>
                        </a:solidFill>
                        <a:effectLst/>
                        <a:latin typeface="+mj-lt"/>
                      </a:endParaRPr>
                    </a:p>
                  </a:txBody>
                  <a:tcPr marL="91446" marR="91446" marT="45686" marB="4568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mj-lt"/>
                          <a:ea typeface="+mn-ea"/>
                          <a:cs typeface="Times New Roman" pitchFamily="18" charset="0"/>
                        </a:rPr>
                        <a:t>$120,318,366</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mj-lt"/>
                          <a:ea typeface="+mn-ea"/>
                          <a:cs typeface="Times New Roman" pitchFamily="18" charset="0"/>
                        </a:rPr>
                        <a:t>27.8% </a:t>
                      </a:r>
                      <a:endParaRPr kumimoji="0" lang="en-US" altLang="en-US" sz="2000" b="1" i="0" u="none" strike="noStrike" kern="1200" cap="none" normalizeH="0" baseline="0" dirty="0">
                        <a:ln>
                          <a:noFill/>
                        </a:ln>
                        <a:solidFill>
                          <a:schemeClr val="tx1"/>
                        </a:solidFill>
                        <a:effectLst/>
                        <a:latin typeface="+mj-lt"/>
                        <a:ea typeface="+mn-ea"/>
                        <a:cs typeface="Times New Roman" pitchFamily="18" charset="0"/>
                      </a:endParaRPr>
                    </a:p>
                  </a:txBody>
                  <a:tcPr marL="91446" marR="91446" marT="45686" marB="4568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mj-lt"/>
                          <a:ea typeface="+mn-ea"/>
                          <a:cs typeface="Times New Roman" pitchFamily="18" charset="0"/>
                        </a:rPr>
                        <a:t>$129,860,381 </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b="1" i="0" u="none" strike="noStrike" kern="1200" cap="none" normalizeH="0" baseline="0" dirty="0">
                          <a:ln>
                            <a:noFill/>
                          </a:ln>
                          <a:solidFill>
                            <a:schemeClr val="tx1"/>
                          </a:solidFill>
                          <a:effectLst/>
                          <a:latin typeface="+mj-lt"/>
                          <a:ea typeface="+mn-ea"/>
                          <a:cs typeface="Times New Roman" pitchFamily="18" charset="0"/>
                        </a:rPr>
                        <a:t>27.2%</a:t>
                      </a:r>
                    </a:p>
                  </a:txBody>
                  <a:tcPr marL="91446" marR="91446" marT="45686" marB="45686"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mj-lt"/>
                          <a:ea typeface="+mn-ea"/>
                          <a:cs typeface="Times New Roman" pitchFamily="18" charset="0"/>
                        </a:rPr>
                        <a:t>$141,569,096</a:t>
                      </a:r>
                    </a:p>
                    <a:p>
                      <a:pPr marL="0" marR="0" lvl="0" indent="0" algn="ctr" defTabSz="914400" rtl="0" eaLnBrk="1" fontAlgn="t" latinLnBrk="0" hangingPunct="1">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mj-lt"/>
                          <a:ea typeface="+mn-ea"/>
                          <a:cs typeface="Times New Roman" pitchFamily="18" charset="0"/>
                        </a:rPr>
                        <a:t>26.2% </a:t>
                      </a:r>
                      <a:endParaRPr kumimoji="0" lang="en-US" altLang="en-US" sz="2000" b="1" i="0" u="none" strike="noStrike" kern="1200" cap="none" normalizeH="0" baseline="0" dirty="0">
                        <a:ln>
                          <a:noFill/>
                        </a:ln>
                        <a:solidFill>
                          <a:schemeClr val="tx1"/>
                        </a:solidFill>
                        <a:effectLst/>
                        <a:latin typeface="+mj-lt"/>
                        <a:ea typeface="+mn-ea"/>
                        <a:cs typeface="Times New Roman" pitchFamily="18" charset="0"/>
                      </a:endParaRPr>
                    </a:p>
                  </a:txBody>
                  <a:tcPr marL="91446" marR="91446"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6275869"/>
                  </a:ext>
                </a:extLst>
              </a:tr>
            </a:tbl>
          </a:graphicData>
        </a:graphic>
      </p:graphicFrame>
    </p:spTree>
    <p:extLst>
      <p:ext uri="{BB962C8B-B14F-4D97-AF65-F5344CB8AC3E}">
        <p14:creationId xmlns:p14="http://schemas.microsoft.com/office/powerpoint/2010/main" val="237991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38DFC-6C30-953B-CB69-E6CCBA13BA16}"/>
              </a:ext>
            </a:extLst>
          </p:cNvPr>
          <p:cNvSpPr>
            <a:spLocks noGrp="1"/>
          </p:cNvSpPr>
          <p:nvPr>
            <p:ph type="title"/>
          </p:nvPr>
        </p:nvSpPr>
        <p:spPr>
          <a:xfrm>
            <a:off x="838200" y="365125"/>
            <a:ext cx="10527145" cy="517382"/>
          </a:xfrm>
        </p:spPr>
        <p:txBody>
          <a:bodyPr>
            <a:normAutofit fontScale="90000"/>
          </a:bodyPr>
          <a:lstStyle/>
          <a:p>
            <a:r>
              <a:rPr lang="en-US" b="1" dirty="0">
                <a:ea typeface="+mj-lt"/>
                <a:cs typeface="+mj-lt"/>
              </a:rPr>
              <a:t>LSBRP Major Awards FY22</a:t>
            </a:r>
            <a:endParaRPr lang="en-US" dirty="0">
              <a:ea typeface="+mj-lt"/>
              <a:cs typeface="+mj-lt"/>
            </a:endParaRPr>
          </a:p>
          <a:p>
            <a:endParaRPr lang="en-US" dirty="0">
              <a:cs typeface="Calibri Light"/>
            </a:endParaRPr>
          </a:p>
        </p:txBody>
      </p:sp>
      <p:graphicFrame>
        <p:nvGraphicFramePr>
          <p:cNvPr id="5" name="Content Placeholder 4">
            <a:extLst>
              <a:ext uri="{FF2B5EF4-FFF2-40B4-BE49-F238E27FC236}">
                <a16:creationId xmlns:a16="http://schemas.microsoft.com/office/drawing/2014/main" id="{D2B1B4D8-1FC5-CE40-47FF-57B35AD2ECA9}"/>
              </a:ext>
            </a:extLst>
          </p:cNvPr>
          <p:cNvGraphicFramePr>
            <a:graphicFrameLocks noGrp="1"/>
          </p:cNvGraphicFramePr>
          <p:nvPr>
            <p:ph idx="1"/>
            <p:extLst>
              <p:ext uri="{D42A27DB-BD31-4B8C-83A1-F6EECF244321}">
                <p14:modId xmlns:p14="http://schemas.microsoft.com/office/powerpoint/2010/main" val="1400206053"/>
              </p:ext>
            </p:extLst>
          </p:nvPr>
        </p:nvGraphicFramePr>
        <p:xfrm>
          <a:off x="768927" y="1132897"/>
          <a:ext cx="10515598" cy="4640580"/>
        </p:xfrm>
        <a:graphic>
          <a:graphicData uri="http://schemas.openxmlformats.org/drawingml/2006/table">
            <a:tbl>
              <a:tblPr firstRow="1" bandRow="1">
                <a:tableStyleId>{5C22544A-7EE6-4342-B048-85BDC9FD1C3A}</a:tableStyleId>
              </a:tblPr>
              <a:tblGrid>
                <a:gridCol w="1030099">
                  <a:extLst>
                    <a:ext uri="{9D8B030D-6E8A-4147-A177-3AD203B41FA5}">
                      <a16:colId xmlns:a16="http://schemas.microsoft.com/office/drawing/2014/main" val="3534299106"/>
                    </a:ext>
                  </a:extLst>
                </a:gridCol>
                <a:gridCol w="2721179">
                  <a:extLst>
                    <a:ext uri="{9D8B030D-6E8A-4147-A177-3AD203B41FA5}">
                      <a16:colId xmlns:a16="http://schemas.microsoft.com/office/drawing/2014/main" val="3715200723"/>
                    </a:ext>
                  </a:extLst>
                </a:gridCol>
                <a:gridCol w="789743">
                  <a:extLst>
                    <a:ext uri="{9D8B030D-6E8A-4147-A177-3AD203B41FA5}">
                      <a16:colId xmlns:a16="http://schemas.microsoft.com/office/drawing/2014/main" val="3002125548"/>
                    </a:ext>
                  </a:extLst>
                </a:gridCol>
                <a:gridCol w="4480933">
                  <a:extLst>
                    <a:ext uri="{9D8B030D-6E8A-4147-A177-3AD203B41FA5}">
                      <a16:colId xmlns:a16="http://schemas.microsoft.com/office/drawing/2014/main" val="1708693547"/>
                    </a:ext>
                  </a:extLst>
                </a:gridCol>
                <a:gridCol w="1493644">
                  <a:extLst>
                    <a:ext uri="{9D8B030D-6E8A-4147-A177-3AD203B41FA5}">
                      <a16:colId xmlns:a16="http://schemas.microsoft.com/office/drawing/2014/main" val="2516206574"/>
                    </a:ext>
                  </a:extLst>
                </a:gridCol>
              </a:tblGrid>
              <a:tr h="419100">
                <a:tc>
                  <a:txBody>
                    <a:bodyPr/>
                    <a:lstStyle/>
                    <a:p>
                      <a:pPr algn="ctr" fontAlgn="auto"/>
                      <a:r>
                        <a:rPr lang="en-US" sz="800" dirty="0">
                          <a:effectLst/>
                        </a:rPr>
                        <a:t>​</a:t>
                      </a:r>
                    </a:p>
                    <a:p>
                      <a:pPr algn="ctr" fontAlgn="base"/>
                      <a:r>
                        <a:rPr lang="en-US" sz="1100" dirty="0">
                          <a:effectLst/>
                        </a:rPr>
                        <a:t>DEPT​</a:t>
                      </a:r>
                      <a:endParaRPr lang="en-US" b="1" dirty="0">
                        <a:solidFill>
                          <a:srgbClr val="FFFFFF"/>
                        </a:solidFill>
                        <a:effectLst/>
                      </a:endParaRPr>
                    </a:p>
                  </a:txBody>
                  <a:tcPr anchor="ctr"/>
                </a:tc>
                <a:tc>
                  <a:txBody>
                    <a:bodyPr/>
                    <a:lstStyle/>
                    <a:p>
                      <a:pPr algn="ctr" fontAlgn="base"/>
                      <a:r>
                        <a:rPr lang="en-US" sz="1100" dirty="0">
                          <a:effectLst/>
                        </a:rPr>
                        <a:t>Vendor​</a:t>
                      </a:r>
                      <a:endParaRPr lang="en-US" b="1" dirty="0">
                        <a:solidFill>
                          <a:srgbClr val="FFFFFF"/>
                        </a:solidFill>
                        <a:effectLst/>
                      </a:endParaRPr>
                    </a:p>
                  </a:txBody>
                  <a:tcPr anchor="ctr"/>
                </a:tc>
                <a:tc>
                  <a:txBody>
                    <a:bodyPr/>
                    <a:lstStyle/>
                    <a:p>
                      <a:pPr algn="ctr" fontAlgn="base"/>
                      <a:r>
                        <a:rPr lang="en-US" sz="1100" dirty="0">
                          <a:effectLst/>
                        </a:rPr>
                        <a:t>MFD?​</a:t>
                      </a:r>
                      <a:endParaRPr lang="en-US" b="1" dirty="0">
                        <a:solidFill>
                          <a:srgbClr val="FFFFFF"/>
                        </a:solidFill>
                        <a:effectLst/>
                      </a:endParaRPr>
                    </a:p>
                  </a:txBody>
                  <a:tcPr/>
                </a:tc>
                <a:tc>
                  <a:txBody>
                    <a:bodyPr/>
                    <a:lstStyle/>
                    <a:p>
                      <a:pPr algn="ctr" fontAlgn="base"/>
                      <a:r>
                        <a:rPr lang="en-US" sz="1100" dirty="0">
                          <a:effectLst/>
                        </a:rPr>
                        <a:t>Description​</a:t>
                      </a:r>
                      <a:endParaRPr lang="en-US" b="1" dirty="0">
                        <a:solidFill>
                          <a:srgbClr val="FFFFFF"/>
                        </a:solidFill>
                        <a:effectLst/>
                      </a:endParaRPr>
                    </a:p>
                  </a:txBody>
                  <a:tcPr anchor="ctr"/>
                </a:tc>
                <a:tc>
                  <a:txBody>
                    <a:bodyPr/>
                    <a:lstStyle/>
                    <a:p>
                      <a:pPr algn="ctr" fontAlgn="base"/>
                      <a:r>
                        <a:rPr lang="en-US" sz="1100" dirty="0">
                          <a:effectLst/>
                        </a:rPr>
                        <a:t>Amount​</a:t>
                      </a:r>
                      <a:endParaRPr lang="en-US" b="1" dirty="0">
                        <a:solidFill>
                          <a:srgbClr val="FFFFFF"/>
                        </a:solidFill>
                        <a:effectLst/>
                      </a:endParaRPr>
                    </a:p>
                  </a:txBody>
                  <a:tcPr anchor="ctr"/>
                </a:tc>
                <a:extLst>
                  <a:ext uri="{0D108BD9-81ED-4DB2-BD59-A6C34878D82A}">
                    <a16:rowId xmlns:a16="http://schemas.microsoft.com/office/drawing/2014/main" val="2035263218"/>
                  </a:ext>
                </a:extLst>
              </a:tr>
              <a:tr h="247650">
                <a:tc>
                  <a:txBody>
                    <a:bodyPr/>
                    <a:lstStyle/>
                    <a:p>
                      <a:pPr algn="ctr" fontAlgn="base"/>
                      <a:r>
                        <a:rPr lang="en-US" sz="1100" dirty="0">
                          <a:effectLst/>
                        </a:rPr>
                        <a:t>DGS​</a:t>
                      </a:r>
                      <a:endParaRPr lang="en-US" b="1" dirty="0">
                        <a:solidFill>
                          <a:srgbClr val="FFFFFF"/>
                        </a:solidFill>
                        <a:effectLst/>
                      </a:endParaRPr>
                    </a:p>
                  </a:txBody>
                  <a:tcPr anchor="ctr"/>
                </a:tc>
                <a:tc>
                  <a:txBody>
                    <a:bodyPr/>
                    <a:lstStyle/>
                    <a:p>
                      <a:pPr fontAlgn="base"/>
                      <a:r>
                        <a:rPr lang="en-US" sz="1100" dirty="0">
                          <a:effectLst/>
                        </a:rPr>
                        <a:t>Mallick Plumbing &amp; Heating, Inc.​</a:t>
                      </a:r>
                      <a:endParaRPr lang="en-US" dirty="0">
                        <a:effectLst/>
                      </a:endParaRPr>
                    </a:p>
                  </a:txBody>
                  <a:tcPr anchor="ctr"/>
                </a:tc>
                <a:tc>
                  <a:txBody>
                    <a:bodyPr/>
                    <a:lstStyle/>
                    <a:p>
                      <a:pPr algn="ctr" fontAlgn="auto"/>
                      <a:r>
                        <a:rPr lang="en-US" sz="1800" dirty="0">
                          <a:effectLst/>
                        </a:rPr>
                        <a:t>​</a:t>
                      </a:r>
                      <a:endParaRPr lang="en-US" sz="1800" dirty="0">
                        <a:effectLst/>
                        <a:latin typeface="Calibri" panose="020F0502020204030204" pitchFamily="34" charset="0"/>
                      </a:endParaRPr>
                    </a:p>
                  </a:txBody>
                  <a:tcPr anchor="ctr"/>
                </a:tc>
                <a:tc>
                  <a:txBody>
                    <a:bodyPr/>
                    <a:lstStyle/>
                    <a:p>
                      <a:pPr fontAlgn="base"/>
                      <a:r>
                        <a:rPr lang="en-US" sz="1100" dirty="0">
                          <a:effectLst/>
                        </a:rPr>
                        <a:t>Time and Material Plumbing Services​</a:t>
                      </a:r>
                      <a:endParaRPr lang="en-US" dirty="0">
                        <a:effectLst/>
                      </a:endParaRPr>
                    </a:p>
                  </a:txBody>
                  <a:tcPr anchor="ctr"/>
                </a:tc>
                <a:tc>
                  <a:txBody>
                    <a:bodyPr/>
                    <a:lstStyle/>
                    <a:p>
                      <a:pPr algn="ctr" fontAlgn="base"/>
                      <a:r>
                        <a:rPr lang="en-US" sz="1100" dirty="0">
                          <a:effectLst/>
                        </a:rPr>
                        <a:t>$1,221,000.00​</a:t>
                      </a:r>
                      <a:endParaRPr lang="en-US" dirty="0">
                        <a:effectLst/>
                      </a:endParaRPr>
                    </a:p>
                  </a:txBody>
                  <a:tcPr anchor="ctr"/>
                </a:tc>
                <a:extLst>
                  <a:ext uri="{0D108BD9-81ED-4DB2-BD59-A6C34878D82A}">
                    <a16:rowId xmlns:a16="http://schemas.microsoft.com/office/drawing/2014/main" val="4043792035"/>
                  </a:ext>
                </a:extLst>
              </a:tr>
              <a:tr h="190500">
                <a:tc>
                  <a:txBody>
                    <a:bodyPr/>
                    <a:lstStyle/>
                    <a:p>
                      <a:pPr algn="ctr" fontAlgn="base"/>
                      <a:r>
                        <a:rPr lang="en-US" sz="1100" dirty="0">
                          <a:effectLst/>
                        </a:rPr>
                        <a:t>DOT​</a:t>
                      </a:r>
                      <a:endParaRPr lang="en-US" b="1" dirty="0">
                        <a:solidFill>
                          <a:srgbClr val="FFFFFF"/>
                        </a:solidFill>
                        <a:effectLst/>
                      </a:endParaRPr>
                    </a:p>
                  </a:txBody>
                  <a:tcPr anchor="ctr"/>
                </a:tc>
                <a:tc>
                  <a:txBody>
                    <a:bodyPr/>
                    <a:lstStyle/>
                    <a:p>
                      <a:pPr fontAlgn="base"/>
                      <a:r>
                        <a:rPr lang="en-US" sz="1100" dirty="0">
                          <a:effectLst/>
                        </a:rPr>
                        <a:t>SFMS, LLC​</a:t>
                      </a:r>
                      <a:endParaRPr lang="en-US" dirty="0">
                        <a:effectLst/>
                      </a:endParaRPr>
                    </a:p>
                  </a:txBody>
                  <a:tcPr anchor="ctr"/>
                </a:tc>
                <a:tc>
                  <a:txBody>
                    <a:bodyPr/>
                    <a:lstStyle/>
                    <a:p>
                      <a:pPr algn="ctr" fontAlgn="base"/>
                      <a:r>
                        <a:rPr lang="en-US" sz="1100" dirty="0">
                          <a:effectLst/>
                        </a:rPr>
                        <a:t>Y​</a:t>
                      </a:r>
                      <a:endParaRPr lang="en-US" dirty="0">
                        <a:effectLst/>
                      </a:endParaRPr>
                    </a:p>
                  </a:txBody>
                  <a:tcPr anchor="ctr"/>
                </a:tc>
                <a:tc>
                  <a:txBody>
                    <a:bodyPr/>
                    <a:lstStyle/>
                    <a:p>
                      <a:pPr fontAlgn="base"/>
                      <a:r>
                        <a:rPr lang="en-US" sz="1100" dirty="0">
                          <a:effectLst/>
                        </a:rPr>
                        <a:t>Snow Removal Services at County Parking Facilities - Groups 2 and 6​</a:t>
                      </a:r>
                      <a:endParaRPr lang="en-US" dirty="0">
                        <a:effectLst/>
                      </a:endParaRPr>
                    </a:p>
                  </a:txBody>
                  <a:tcPr anchor="ctr"/>
                </a:tc>
                <a:tc>
                  <a:txBody>
                    <a:bodyPr/>
                    <a:lstStyle/>
                    <a:p>
                      <a:pPr algn="ctr" fontAlgn="base"/>
                      <a:r>
                        <a:rPr lang="en-US" sz="1100" dirty="0">
                          <a:effectLst/>
                        </a:rPr>
                        <a:t>$720,000.00​</a:t>
                      </a:r>
                      <a:endParaRPr lang="en-US" dirty="0">
                        <a:effectLst/>
                      </a:endParaRPr>
                    </a:p>
                  </a:txBody>
                  <a:tcPr anchor="ctr"/>
                </a:tc>
                <a:extLst>
                  <a:ext uri="{0D108BD9-81ED-4DB2-BD59-A6C34878D82A}">
                    <a16:rowId xmlns:a16="http://schemas.microsoft.com/office/drawing/2014/main" val="3042892905"/>
                  </a:ext>
                </a:extLst>
              </a:tr>
              <a:tr h="190500">
                <a:tc>
                  <a:txBody>
                    <a:bodyPr/>
                    <a:lstStyle/>
                    <a:p>
                      <a:pPr algn="ctr" fontAlgn="base"/>
                      <a:r>
                        <a:rPr lang="en-US" sz="1100" dirty="0">
                          <a:effectLst/>
                        </a:rPr>
                        <a:t>DOT​</a:t>
                      </a:r>
                      <a:endParaRPr lang="en-US" b="1" dirty="0">
                        <a:solidFill>
                          <a:srgbClr val="FFFFFF"/>
                        </a:solidFill>
                        <a:effectLst/>
                      </a:endParaRPr>
                    </a:p>
                  </a:txBody>
                  <a:tcPr anchor="ctr"/>
                </a:tc>
                <a:tc>
                  <a:txBody>
                    <a:bodyPr/>
                    <a:lstStyle/>
                    <a:p>
                      <a:pPr fontAlgn="base"/>
                      <a:r>
                        <a:rPr lang="en-US" sz="1100" dirty="0">
                          <a:effectLst/>
                        </a:rPr>
                        <a:t>The Media Network, Inc., dba TMNCORP​</a:t>
                      </a:r>
                      <a:endParaRPr lang="en-US" dirty="0">
                        <a:effectLst/>
                      </a:endParaRPr>
                    </a:p>
                  </a:txBody>
                  <a:tcPr anchor="ctr"/>
                </a:tc>
                <a:tc>
                  <a:txBody>
                    <a:bodyPr/>
                    <a:lstStyle/>
                    <a:p>
                      <a:pPr algn="ctr" fontAlgn="base"/>
                      <a:r>
                        <a:rPr lang="en-US" sz="1100" dirty="0">
                          <a:effectLst/>
                        </a:rPr>
                        <a:t>Y​</a:t>
                      </a:r>
                      <a:endParaRPr lang="en-US" dirty="0">
                        <a:effectLst/>
                      </a:endParaRPr>
                    </a:p>
                  </a:txBody>
                  <a:tcPr anchor="ctr"/>
                </a:tc>
                <a:tc>
                  <a:txBody>
                    <a:bodyPr/>
                    <a:lstStyle/>
                    <a:p>
                      <a:pPr fontAlgn="base"/>
                      <a:r>
                        <a:rPr lang="en-US" sz="1100" dirty="0">
                          <a:effectLst/>
                        </a:rPr>
                        <a:t>Marketing Services​</a:t>
                      </a:r>
                      <a:endParaRPr lang="en-US" dirty="0">
                        <a:effectLst/>
                      </a:endParaRPr>
                    </a:p>
                  </a:txBody>
                  <a:tcPr anchor="ctr"/>
                </a:tc>
                <a:tc>
                  <a:txBody>
                    <a:bodyPr/>
                    <a:lstStyle/>
                    <a:p>
                      <a:pPr algn="ctr" fontAlgn="base"/>
                      <a:r>
                        <a:rPr lang="en-US" sz="1100" dirty="0">
                          <a:effectLst/>
                        </a:rPr>
                        <a:t>$714,285.00​</a:t>
                      </a:r>
                      <a:endParaRPr lang="en-US" dirty="0">
                        <a:effectLst/>
                      </a:endParaRPr>
                    </a:p>
                  </a:txBody>
                  <a:tcPr anchor="ctr"/>
                </a:tc>
                <a:extLst>
                  <a:ext uri="{0D108BD9-81ED-4DB2-BD59-A6C34878D82A}">
                    <a16:rowId xmlns:a16="http://schemas.microsoft.com/office/drawing/2014/main" val="3456960189"/>
                  </a:ext>
                </a:extLst>
              </a:tr>
              <a:tr h="142875">
                <a:tc>
                  <a:txBody>
                    <a:bodyPr/>
                    <a:lstStyle/>
                    <a:p>
                      <a:pPr algn="ctr" fontAlgn="base"/>
                      <a:r>
                        <a:rPr lang="en-US" sz="1100" dirty="0">
                          <a:effectLst/>
                        </a:rPr>
                        <a:t>DOT​</a:t>
                      </a:r>
                      <a:endParaRPr lang="en-US" b="1" dirty="0">
                        <a:solidFill>
                          <a:srgbClr val="FFFFFF"/>
                        </a:solidFill>
                        <a:effectLst/>
                      </a:endParaRPr>
                    </a:p>
                  </a:txBody>
                  <a:tcPr anchor="ctr"/>
                </a:tc>
                <a:tc>
                  <a:txBody>
                    <a:bodyPr/>
                    <a:lstStyle/>
                    <a:p>
                      <a:pPr fontAlgn="base"/>
                      <a:r>
                        <a:rPr lang="en-US" sz="1100" dirty="0">
                          <a:effectLst/>
                        </a:rPr>
                        <a:t>The Hatcher Group Inc.​</a:t>
                      </a:r>
                      <a:endParaRPr lang="en-US" dirty="0">
                        <a:effectLst/>
                      </a:endParaRPr>
                    </a:p>
                  </a:txBody>
                  <a:tcPr anchor="ctr"/>
                </a:tc>
                <a:tc>
                  <a:txBody>
                    <a:bodyPr/>
                    <a:lstStyle/>
                    <a:p>
                      <a:pPr algn="ctr" fontAlgn="base"/>
                      <a:r>
                        <a:rPr lang="en-US" sz="1100" dirty="0">
                          <a:effectLst/>
                        </a:rPr>
                        <a:t>Y​</a:t>
                      </a:r>
                      <a:endParaRPr lang="en-US" dirty="0">
                        <a:effectLst/>
                      </a:endParaRPr>
                    </a:p>
                  </a:txBody>
                  <a:tcPr anchor="ctr"/>
                </a:tc>
                <a:tc>
                  <a:txBody>
                    <a:bodyPr/>
                    <a:lstStyle/>
                    <a:p>
                      <a:pPr fontAlgn="base"/>
                      <a:r>
                        <a:rPr lang="en-US" sz="1100" dirty="0">
                          <a:effectLst/>
                        </a:rPr>
                        <a:t>Marketing Services​</a:t>
                      </a:r>
                      <a:endParaRPr lang="en-US" dirty="0">
                        <a:effectLst/>
                      </a:endParaRPr>
                    </a:p>
                  </a:txBody>
                  <a:tcPr anchor="ctr"/>
                </a:tc>
                <a:tc>
                  <a:txBody>
                    <a:bodyPr/>
                    <a:lstStyle/>
                    <a:p>
                      <a:pPr algn="ctr" fontAlgn="base"/>
                      <a:r>
                        <a:rPr lang="en-US" sz="1100" dirty="0">
                          <a:effectLst/>
                        </a:rPr>
                        <a:t>$714,285.00​</a:t>
                      </a:r>
                      <a:endParaRPr lang="en-US" dirty="0">
                        <a:effectLst/>
                      </a:endParaRPr>
                    </a:p>
                  </a:txBody>
                  <a:tcPr anchor="ctr"/>
                </a:tc>
                <a:extLst>
                  <a:ext uri="{0D108BD9-81ED-4DB2-BD59-A6C34878D82A}">
                    <a16:rowId xmlns:a16="http://schemas.microsoft.com/office/drawing/2014/main" val="2645023692"/>
                  </a:ext>
                </a:extLst>
              </a:tr>
              <a:tr h="190500">
                <a:tc>
                  <a:txBody>
                    <a:bodyPr/>
                    <a:lstStyle/>
                    <a:p>
                      <a:pPr algn="ctr" fontAlgn="base"/>
                      <a:r>
                        <a:rPr lang="en-US" sz="1100" dirty="0">
                          <a:effectLst/>
                        </a:rPr>
                        <a:t>DOT​</a:t>
                      </a:r>
                      <a:endParaRPr lang="en-US" b="1" dirty="0">
                        <a:solidFill>
                          <a:srgbClr val="FFFFFF"/>
                        </a:solidFill>
                        <a:effectLst/>
                      </a:endParaRPr>
                    </a:p>
                  </a:txBody>
                  <a:tcPr anchor="ctr"/>
                </a:tc>
                <a:tc>
                  <a:txBody>
                    <a:bodyPr/>
                    <a:lstStyle/>
                    <a:p>
                      <a:pPr fontAlgn="base"/>
                      <a:r>
                        <a:rPr lang="en-US" sz="1100" dirty="0">
                          <a:effectLst/>
                        </a:rPr>
                        <a:t>Van </a:t>
                      </a:r>
                      <a:r>
                        <a:rPr lang="en-US" sz="1100" dirty="0" err="1">
                          <a:effectLst/>
                        </a:rPr>
                        <a:t>Eperen</a:t>
                      </a:r>
                      <a:r>
                        <a:rPr lang="en-US" sz="1100" dirty="0">
                          <a:effectLst/>
                        </a:rPr>
                        <a:t> Public Relations, LLC T/A FOVNDRY​</a:t>
                      </a:r>
                      <a:endParaRPr lang="en-US" dirty="0">
                        <a:effectLst/>
                      </a:endParaRPr>
                    </a:p>
                  </a:txBody>
                  <a:tcPr anchor="ctr"/>
                </a:tc>
                <a:tc>
                  <a:txBody>
                    <a:bodyPr/>
                    <a:lstStyle/>
                    <a:p>
                      <a:pPr algn="ctr" fontAlgn="base"/>
                      <a:r>
                        <a:rPr lang="en-US" sz="1100" dirty="0">
                          <a:effectLst/>
                        </a:rPr>
                        <a:t>Y​</a:t>
                      </a:r>
                      <a:endParaRPr lang="en-US" dirty="0">
                        <a:effectLst/>
                      </a:endParaRPr>
                    </a:p>
                  </a:txBody>
                  <a:tcPr anchor="ctr"/>
                </a:tc>
                <a:tc>
                  <a:txBody>
                    <a:bodyPr/>
                    <a:lstStyle/>
                    <a:p>
                      <a:pPr fontAlgn="base"/>
                      <a:r>
                        <a:rPr lang="en-US" sz="1100" dirty="0">
                          <a:effectLst/>
                        </a:rPr>
                        <a:t>Marketing Services​</a:t>
                      </a:r>
                      <a:endParaRPr lang="en-US" dirty="0">
                        <a:effectLst/>
                      </a:endParaRPr>
                    </a:p>
                  </a:txBody>
                  <a:tcPr anchor="ctr"/>
                </a:tc>
                <a:tc>
                  <a:txBody>
                    <a:bodyPr/>
                    <a:lstStyle/>
                    <a:p>
                      <a:pPr algn="ctr" fontAlgn="base"/>
                      <a:r>
                        <a:rPr lang="en-US" sz="1100" dirty="0">
                          <a:effectLst/>
                        </a:rPr>
                        <a:t>$714,285.00​</a:t>
                      </a:r>
                      <a:endParaRPr lang="en-US" dirty="0">
                        <a:effectLst/>
                      </a:endParaRPr>
                    </a:p>
                  </a:txBody>
                  <a:tcPr anchor="ctr"/>
                </a:tc>
                <a:extLst>
                  <a:ext uri="{0D108BD9-81ED-4DB2-BD59-A6C34878D82A}">
                    <a16:rowId xmlns:a16="http://schemas.microsoft.com/office/drawing/2014/main" val="1802278758"/>
                  </a:ext>
                </a:extLst>
              </a:tr>
              <a:tr h="142875">
                <a:tc>
                  <a:txBody>
                    <a:bodyPr/>
                    <a:lstStyle/>
                    <a:p>
                      <a:pPr algn="ctr" fontAlgn="base"/>
                      <a:r>
                        <a:rPr lang="en-US" sz="1100" dirty="0">
                          <a:effectLst/>
                        </a:rPr>
                        <a:t>DOT​</a:t>
                      </a:r>
                      <a:endParaRPr lang="en-US" b="1" dirty="0">
                        <a:solidFill>
                          <a:srgbClr val="FFFFFF"/>
                        </a:solidFill>
                        <a:effectLst/>
                      </a:endParaRPr>
                    </a:p>
                  </a:txBody>
                  <a:tcPr anchor="ctr"/>
                </a:tc>
                <a:tc>
                  <a:txBody>
                    <a:bodyPr/>
                    <a:lstStyle/>
                    <a:p>
                      <a:pPr fontAlgn="base"/>
                      <a:r>
                        <a:rPr lang="en-US" sz="1100" dirty="0">
                          <a:effectLst/>
                        </a:rPr>
                        <a:t>Clark Concepts, LLC​</a:t>
                      </a:r>
                      <a:endParaRPr lang="en-US" dirty="0">
                        <a:effectLst/>
                      </a:endParaRPr>
                    </a:p>
                  </a:txBody>
                  <a:tcPr anchor="ctr"/>
                </a:tc>
                <a:tc>
                  <a:txBody>
                    <a:bodyPr/>
                    <a:lstStyle/>
                    <a:p>
                      <a:pPr algn="ctr" fontAlgn="base"/>
                      <a:r>
                        <a:rPr lang="en-US" sz="1100" dirty="0">
                          <a:effectLst/>
                        </a:rPr>
                        <a:t>Y​</a:t>
                      </a:r>
                      <a:endParaRPr lang="en-US" dirty="0">
                        <a:effectLst/>
                      </a:endParaRPr>
                    </a:p>
                  </a:txBody>
                  <a:tcPr anchor="ctr"/>
                </a:tc>
                <a:tc>
                  <a:txBody>
                    <a:bodyPr/>
                    <a:lstStyle/>
                    <a:p>
                      <a:pPr fontAlgn="base"/>
                      <a:r>
                        <a:rPr lang="en-US" sz="1100" dirty="0">
                          <a:effectLst/>
                        </a:rPr>
                        <a:t>Marketing Services​</a:t>
                      </a:r>
                      <a:endParaRPr lang="en-US" dirty="0">
                        <a:effectLst/>
                      </a:endParaRPr>
                    </a:p>
                  </a:txBody>
                  <a:tcPr anchor="ctr"/>
                </a:tc>
                <a:tc>
                  <a:txBody>
                    <a:bodyPr/>
                    <a:lstStyle/>
                    <a:p>
                      <a:pPr algn="ctr" fontAlgn="base"/>
                      <a:r>
                        <a:rPr lang="en-US" sz="1100" dirty="0">
                          <a:effectLst/>
                        </a:rPr>
                        <a:t>$714,285.00​</a:t>
                      </a:r>
                      <a:endParaRPr lang="en-US" dirty="0">
                        <a:effectLst/>
                      </a:endParaRPr>
                    </a:p>
                  </a:txBody>
                  <a:tcPr anchor="ctr"/>
                </a:tc>
                <a:extLst>
                  <a:ext uri="{0D108BD9-81ED-4DB2-BD59-A6C34878D82A}">
                    <a16:rowId xmlns:a16="http://schemas.microsoft.com/office/drawing/2014/main" val="137582122"/>
                  </a:ext>
                </a:extLst>
              </a:tr>
              <a:tr h="142875">
                <a:tc>
                  <a:txBody>
                    <a:bodyPr/>
                    <a:lstStyle/>
                    <a:p>
                      <a:pPr algn="ctr" fontAlgn="base"/>
                      <a:r>
                        <a:rPr lang="en-US" sz="1100" dirty="0">
                          <a:effectLst/>
                        </a:rPr>
                        <a:t>DOT​</a:t>
                      </a:r>
                      <a:endParaRPr lang="en-US" b="1" dirty="0">
                        <a:solidFill>
                          <a:srgbClr val="FFFFFF"/>
                        </a:solidFill>
                        <a:effectLst/>
                      </a:endParaRPr>
                    </a:p>
                  </a:txBody>
                  <a:tcPr anchor="ctr"/>
                </a:tc>
                <a:tc>
                  <a:txBody>
                    <a:bodyPr/>
                    <a:lstStyle/>
                    <a:p>
                      <a:pPr fontAlgn="base"/>
                      <a:r>
                        <a:rPr lang="en-US" sz="1100" dirty="0">
                          <a:effectLst/>
                        </a:rPr>
                        <a:t>McAndrew Co Inc​</a:t>
                      </a:r>
                      <a:endParaRPr lang="en-US" dirty="0">
                        <a:effectLst/>
                      </a:endParaRPr>
                    </a:p>
                  </a:txBody>
                  <a:tcPr anchor="ctr"/>
                </a:tc>
                <a:tc>
                  <a:txBody>
                    <a:bodyPr/>
                    <a:lstStyle/>
                    <a:p>
                      <a:pPr algn="ctr" fontAlgn="base"/>
                      <a:r>
                        <a:rPr lang="en-US" sz="1100" dirty="0">
                          <a:effectLst/>
                        </a:rPr>
                        <a:t>Y​</a:t>
                      </a:r>
                      <a:endParaRPr lang="en-US" dirty="0">
                        <a:effectLst/>
                      </a:endParaRPr>
                    </a:p>
                  </a:txBody>
                  <a:tcPr anchor="ctr"/>
                </a:tc>
                <a:tc>
                  <a:txBody>
                    <a:bodyPr/>
                    <a:lstStyle/>
                    <a:p>
                      <a:pPr fontAlgn="base"/>
                      <a:r>
                        <a:rPr lang="en-US" sz="1100" dirty="0">
                          <a:effectLst/>
                        </a:rPr>
                        <a:t>Marketing Services​</a:t>
                      </a:r>
                      <a:endParaRPr lang="en-US" dirty="0">
                        <a:effectLst/>
                      </a:endParaRPr>
                    </a:p>
                  </a:txBody>
                  <a:tcPr anchor="ctr"/>
                </a:tc>
                <a:tc>
                  <a:txBody>
                    <a:bodyPr/>
                    <a:lstStyle/>
                    <a:p>
                      <a:pPr algn="ctr" fontAlgn="base"/>
                      <a:r>
                        <a:rPr lang="en-US" sz="1100" dirty="0">
                          <a:effectLst/>
                        </a:rPr>
                        <a:t>$714,285.00​</a:t>
                      </a:r>
                      <a:endParaRPr lang="en-US" dirty="0">
                        <a:effectLst/>
                      </a:endParaRPr>
                    </a:p>
                  </a:txBody>
                  <a:tcPr anchor="ctr"/>
                </a:tc>
                <a:extLst>
                  <a:ext uri="{0D108BD9-81ED-4DB2-BD59-A6C34878D82A}">
                    <a16:rowId xmlns:a16="http://schemas.microsoft.com/office/drawing/2014/main" val="532954216"/>
                  </a:ext>
                </a:extLst>
              </a:tr>
              <a:tr h="247650">
                <a:tc>
                  <a:txBody>
                    <a:bodyPr/>
                    <a:lstStyle/>
                    <a:p>
                      <a:pPr algn="ctr" fontAlgn="base"/>
                      <a:r>
                        <a:rPr lang="en-US" sz="1100" dirty="0">
                          <a:effectLst/>
                        </a:rPr>
                        <a:t>DOT​</a:t>
                      </a:r>
                      <a:endParaRPr lang="en-US" b="1" dirty="0">
                        <a:solidFill>
                          <a:srgbClr val="FFFFFF"/>
                        </a:solidFill>
                        <a:effectLst/>
                      </a:endParaRPr>
                    </a:p>
                  </a:txBody>
                  <a:tcPr anchor="ctr"/>
                </a:tc>
                <a:tc>
                  <a:txBody>
                    <a:bodyPr/>
                    <a:lstStyle/>
                    <a:p>
                      <a:pPr fontAlgn="base"/>
                      <a:r>
                        <a:rPr lang="en-US" sz="1100" dirty="0">
                          <a:effectLst/>
                        </a:rPr>
                        <a:t>Montage Marketing Group LLC​</a:t>
                      </a:r>
                      <a:endParaRPr lang="en-US" dirty="0">
                        <a:effectLst/>
                      </a:endParaRPr>
                    </a:p>
                  </a:txBody>
                  <a:tcPr anchor="ctr"/>
                </a:tc>
                <a:tc>
                  <a:txBody>
                    <a:bodyPr/>
                    <a:lstStyle/>
                    <a:p>
                      <a:pPr algn="ctr" fontAlgn="base"/>
                      <a:r>
                        <a:rPr lang="en-US" sz="1100" dirty="0">
                          <a:effectLst/>
                        </a:rPr>
                        <a:t>Y​</a:t>
                      </a:r>
                      <a:endParaRPr lang="en-US" dirty="0">
                        <a:effectLst/>
                      </a:endParaRPr>
                    </a:p>
                  </a:txBody>
                  <a:tcPr anchor="ctr"/>
                </a:tc>
                <a:tc>
                  <a:txBody>
                    <a:bodyPr/>
                    <a:lstStyle/>
                    <a:p>
                      <a:pPr fontAlgn="base"/>
                      <a:r>
                        <a:rPr lang="en-US" sz="1100" dirty="0">
                          <a:effectLst/>
                        </a:rPr>
                        <a:t>Marketing Services​</a:t>
                      </a:r>
                      <a:endParaRPr lang="en-US" dirty="0">
                        <a:effectLst/>
                      </a:endParaRPr>
                    </a:p>
                  </a:txBody>
                  <a:tcPr anchor="ctr"/>
                </a:tc>
                <a:tc>
                  <a:txBody>
                    <a:bodyPr/>
                    <a:lstStyle/>
                    <a:p>
                      <a:pPr fontAlgn="auto"/>
                      <a:r>
                        <a:rPr lang="en-US" sz="1800" dirty="0">
                          <a:effectLst/>
                        </a:rPr>
                        <a:t>​</a:t>
                      </a:r>
                      <a:endParaRPr lang="en-US" sz="1800" dirty="0">
                        <a:effectLst/>
                        <a:latin typeface="Calibri" panose="020F0502020204030204" pitchFamily="34" charset="0"/>
                      </a:endParaRPr>
                    </a:p>
                  </a:txBody>
                  <a:tcPr anchor="ctr"/>
                </a:tc>
                <a:extLst>
                  <a:ext uri="{0D108BD9-81ED-4DB2-BD59-A6C34878D82A}">
                    <a16:rowId xmlns:a16="http://schemas.microsoft.com/office/drawing/2014/main" val="3639060127"/>
                  </a:ext>
                </a:extLst>
              </a:tr>
              <a:tr h="142875">
                <a:tc>
                  <a:txBody>
                    <a:bodyPr/>
                    <a:lstStyle/>
                    <a:p>
                      <a:pPr algn="ctr" fontAlgn="base"/>
                      <a:r>
                        <a:rPr lang="en-US" sz="1100" dirty="0">
                          <a:effectLst/>
                        </a:rPr>
                        <a:t>DOT​</a:t>
                      </a:r>
                      <a:endParaRPr lang="en-US" b="1" dirty="0">
                        <a:solidFill>
                          <a:srgbClr val="FFFFFF"/>
                        </a:solidFill>
                        <a:effectLst/>
                      </a:endParaRPr>
                    </a:p>
                  </a:txBody>
                  <a:tcPr anchor="ctr"/>
                </a:tc>
                <a:tc>
                  <a:txBody>
                    <a:bodyPr/>
                    <a:lstStyle/>
                    <a:p>
                      <a:pPr fontAlgn="base"/>
                      <a:r>
                        <a:rPr lang="en-US" sz="1100" dirty="0">
                          <a:effectLst/>
                        </a:rPr>
                        <a:t>Sharp &amp; Company, Inc​</a:t>
                      </a:r>
                      <a:endParaRPr lang="en-US" dirty="0">
                        <a:effectLst/>
                      </a:endParaRPr>
                    </a:p>
                  </a:txBody>
                  <a:tcPr anchor="ctr"/>
                </a:tc>
                <a:tc>
                  <a:txBody>
                    <a:bodyPr/>
                    <a:lstStyle/>
                    <a:p>
                      <a:pPr algn="ctr" fontAlgn="base"/>
                      <a:r>
                        <a:rPr lang="en-US" sz="1100" dirty="0">
                          <a:effectLst/>
                        </a:rPr>
                        <a:t>Y​</a:t>
                      </a:r>
                      <a:endParaRPr lang="en-US" dirty="0">
                        <a:effectLst/>
                      </a:endParaRPr>
                    </a:p>
                  </a:txBody>
                  <a:tcPr anchor="ctr"/>
                </a:tc>
                <a:tc>
                  <a:txBody>
                    <a:bodyPr/>
                    <a:lstStyle/>
                    <a:p>
                      <a:pPr fontAlgn="base"/>
                      <a:r>
                        <a:rPr lang="en-US" sz="1100" dirty="0">
                          <a:effectLst/>
                        </a:rPr>
                        <a:t>Marketing Services​</a:t>
                      </a:r>
                      <a:endParaRPr lang="en-US" dirty="0">
                        <a:effectLst/>
                      </a:endParaRPr>
                    </a:p>
                  </a:txBody>
                  <a:tcPr anchor="ctr"/>
                </a:tc>
                <a:tc>
                  <a:txBody>
                    <a:bodyPr/>
                    <a:lstStyle/>
                    <a:p>
                      <a:pPr algn="ctr" fontAlgn="base"/>
                      <a:r>
                        <a:rPr lang="en-US" sz="1100" dirty="0">
                          <a:effectLst/>
                        </a:rPr>
                        <a:t>$714,285.00​</a:t>
                      </a:r>
                      <a:endParaRPr lang="en-US" dirty="0">
                        <a:effectLst/>
                      </a:endParaRPr>
                    </a:p>
                  </a:txBody>
                  <a:tcPr anchor="ctr"/>
                </a:tc>
                <a:extLst>
                  <a:ext uri="{0D108BD9-81ED-4DB2-BD59-A6C34878D82A}">
                    <a16:rowId xmlns:a16="http://schemas.microsoft.com/office/drawing/2014/main" val="3182550694"/>
                  </a:ext>
                </a:extLst>
              </a:tr>
              <a:tr h="190500">
                <a:tc>
                  <a:txBody>
                    <a:bodyPr/>
                    <a:lstStyle/>
                    <a:p>
                      <a:pPr algn="ctr" fontAlgn="base"/>
                      <a:r>
                        <a:rPr lang="en-US" sz="1100" dirty="0">
                          <a:effectLst/>
                        </a:rPr>
                        <a:t>DGS​</a:t>
                      </a:r>
                      <a:endParaRPr lang="en-US" b="1" dirty="0">
                        <a:solidFill>
                          <a:srgbClr val="FFFFFF"/>
                        </a:solidFill>
                        <a:effectLst/>
                      </a:endParaRPr>
                    </a:p>
                  </a:txBody>
                  <a:tcPr anchor="ctr"/>
                </a:tc>
                <a:tc>
                  <a:txBody>
                    <a:bodyPr/>
                    <a:lstStyle/>
                    <a:p>
                      <a:pPr fontAlgn="base"/>
                      <a:r>
                        <a:rPr lang="en-US" sz="1100" dirty="0">
                          <a:effectLst/>
                        </a:rPr>
                        <a:t>Professional Hispanic Contractors, Inc.​</a:t>
                      </a:r>
                      <a:endParaRPr lang="en-US" dirty="0">
                        <a:effectLst/>
                      </a:endParaRPr>
                    </a:p>
                  </a:txBody>
                  <a:tcPr anchor="ctr"/>
                </a:tc>
                <a:tc>
                  <a:txBody>
                    <a:bodyPr/>
                    <a:lstStyle/>
                    <a:p>
                      <a:pPr algn="ctr" fontAlgn="base"/>
                      <a:r>
                        <a:rPr lang="en-US" sz="1100" dirty="0">
                          <a:effectLst/>
                        </a:rPr>
                        <a:t>Y​</a:t>
                      </a:r>
                      <a:endParaRPr lang="en-US" dirty="0">
                        <a:effectLst/>
                      </a:endParaRPr>
                    </a:p>
                  </a:txBody>
                  <a:tcPr anchor="ctr"/>
                </a:tc>
                <a:tc>
                  <a:txBody>
                    <a:bodyPr/>
                    <a:lstStyle/>
                    <a:p>
                      <a:pPr fontAlgn="base"/>
                      <a:r>
                        <a:rPr lang="en-US" sz="1100" dirty="0">
                          <a:effectLst/>
                        </a:rPr>
                        <a:t>Snow Removal at County Facilities- Areas 6 and 7​</a:t>
                      </a:r>
                      <a:endParaRPr lang="en-US" dirty="0">
                        <a:effectLst/>
                      </a:endParaRPr>
                    </a:p>
                  </a:txBody>
                  <a:tcPr anchor="ctr"/>
                </a:tc>
                <a:tc>
                  <a:txBody>
                    <a:bodyPr/>
                    <a:lstStyle/>
                    <a:p>
                      <a:pPr algn="ctr" fontAlgn="base"/>
                      <a:r>
                        <a:rPr lang="en-US" sz="1100" dirty="0">
                          <a:effectLst/>
                        </a:rPr>
                        <a:t>$611,560.00​</a:t>
                      </a:r>
                      <a:endParaRPr lang="en-US" dirty="0">
                        <a:effectLst/>
                      </a:endParaRPr>
                    </a:p>
                  </a:txBody>
                  <a:tcPr anchor="ctr"/>
                </a:tc>
                <a:extLst>
                  <a:ext uri="{0D108BD9-81ED-4DB2-BD59-A6C34878D82A}">
                    <a16:rowId xmlns:a16="http://schemas.microsoft.com/office/drawing/2014/main" val="1424171897"/>
                  </a:ext>
                </a:extLst>
              </a:tr>
              <a:tr h="142875">
                <a:tc>
                  <a:txBody>
                    <a:bodyPr/>
                    <a:lstStyle/>
                    <a:p>
                      <a:pPr algn="ctr" fontAlgn="base"/>
                      <a:r>
                        <a:rPr lang="en-US" sz="1100" dirty="0">
                          <a:effectLst/>
                        </a:rPr>
                        <a:t>DGS​</a:t>
                      </a:r>
                      <a:endParaRPr lang="en-US" b="1" dirty="0">
                        <a:solidFill>
                          <a:srgbClr val="FFFFFF"/>
                        </a:solidFill>
                        <a:effectLst/>
                      </a:endParaRPr>
                    </a:p>
                  </a:txBody>
                  <a:tcPr anchor="ctr"/>
                </a:tc>
                <a:tc>
                  <a:txBody>
                    <a:bodyPr/>
                    <a:lstStyle/>
                    <a:p>
                      <a:pPr fontAlgn="base"/>
                      <a:r>
                        <a:rPr lang="en-US" sz="1100" dirty="0">
                          <a:effectLst/>
                        </a:rPr>
                        <a:t>CT Stanley &amp; Son Inc​</a:t>
                      </a:r>
                      <a:endParaRPr lang="en-US" dirty="0">
                        <a:effectLst/>
                      </a:endParaRPr>
                    </a:p>
                  </a:txBody>
                  <a:tcPr anchor="ctr"/>
                </a:tc>
                <a:tc>
                  <a:txBody>
                    <a:bodyPr/>
                    <a:lstStyle/>
                    <a:p>
                      <a:pPr algn="ctr" fontAlgn="base"/>
                      <a:r>
                        <a:rPr lang="en-US" sz="1100" dirty="0">
                          <a:effectLst/>
                        </a:rPr>
                        <a:t>Y​</a:t>
                      </a:r>
                      <a:endParaRPr lang="en-US" dirty="0">
                        <a:effectLst/>
                      </a:endParaRPr>
                    </a:p>
                  </a:txBody>
                  <a:tcPr anchor="ctr"/>
                </a:tc>
                <a:tc>
                  <a:txBody>
                    <a:bodyPr/>
                    <a:lstStyle/>
                    <a:p>
                      <a:pPr fontAlgn="base"/>
                      <a:r>
                        <a:rPr lang="en-US" sz="1100" dirty="0">
                          <a:effectLst/>
                        </a:rPr>
                        <a:t>Snow Removal at County Facilities- Area 8​</a:t>
                      </a:r>
                      <a:endParaRPr lang="en-US" dirty="0">
                        <a:effectLst/>
                      </a:endParaRPr>
                    </a:p>
                  </a:txBody>
                  <a:tcPr anchor="ctr"/>
                </a:tc>
                <a:tc>
                  <a:txBody>
                    <a:bodyPr/>
                    <a:lstStyle/>
                    <a:p>
                      <a:pPr algn="ctr" fontAlgn="base"/>
                      <a:r>
                        <a:rPr lang="en-US" sz="1100" dirty="0">
                          <a:effectLst/>
                        </a:rPr>
                        <a:t>$ 608,620.00​</a:t>
                      </a:r>
                      <a:endParaRPr lang="en-US" dirty="0">
                        <a:effectLst/>
                      </a:endParaRPr>
                    </a:p>
                  </a:txBody>
                  <a:tcPr anchor="ctr"/>
                </a:tc>
                <a:extLst>
                  <a:ext uri="{0D108BD9-81ED-4DB2-BD59-A6C34878D82A}">
                    <a16:rowId xmlns:a16="http://schemas.microsoft.com/office/drawing/2014/main" val="1318546940"/>
                  </a:ext>
                </a:extLst>
              </a:tr>
              <a:tr h="142875">
                <a:tc>
                  <a:txBody>
                    <a:bodyPr/>
                    <a:lstStyle/>
                    <a:p>
                      <a:pPr algn="ctr" fontAlgn="base"/>
                      <a:r>
                        <a:rPr lang="en-US" sz="1100" dirty="0">
                          <a:effectLst/>
                        </a:rPr>
                        <a:t>DGS​</a:t>
                      </a:r>
                      <a:endParaRPr lang="en-US" b="1" dirty="0">
                        <a:solidFill>
                          <a:srgbClr val="FFFFFF"/>
                        </a:solidFill>
                        <a:effectLst/>
                      </a:endParaRPr>
                    </a:p>
                  </a:txBody>
                  <a:tcPr anchor="ctr"/>
                </a:tc>
                <a:tc>
                  <a:txBody>
                    <a:bodyPr/>
                    <a:lstStyle/>
                    <a:p>
                      <a:pPr fontAlgn="base"/>
                      <a:r>
                        <a:rPr lang="en-US" sz="1100" dirty="0">
                          <a:effectLst/>
                        </a:rPr>
                        <a:t>Earn Contractors, Inc.​</a:t>
                      </a:r>
                      <a:endParaRPr lang="en-US" dirty="0">
                        <a:effectLst/>
                      </a:endParaRPr>
                    </a:p>
                  </a:txBody>
                  <a:tcPr anchor="ctr"/>
                </a:tc>
                <a:tc>
                  <a:txBody>
                    <a:bodyPr/>
                    <a:lstStyle/>
                    <a:p>
                      <a:pPr algn="ctr" fontAlgn="base"/>
                      <a:r>
                        <a:rPr lang="en-US" sz="1100" dirty="0">
                          <a:effectLst/>
                        </a:rPr>
                        <a:t>Y​</a:t>
                      </a:r>
                      <a:endParaRPr lang="en-US" dirty="0">
                        <a:effectLst/>
                      </a:endParaRPr>
                    </a:p>
                  </a:txBody>
                  <a:tcPr anchor="ctr"/>
                </a:tc>
                <a:tc>
                  <a:txBody>
                    <a:bodyPr/>
                    <a:lstStyle/>
                    <a:p>
                      <a:pPr fontAlgn="base"/>
                      <a:r>
                        <a:rPr lang="en-US" sz="1100" dirty="0">
                          <a:effectLst/>
                        </a:rPr>
                        <a:t>Snow Removal at County Facilities- Areas 4 and 5​</a:t>
                      </a:r>
                      <a:endParaRPr lang="en-US" dirty="0">
                        <a:effectLst/>
                      </a:endParaRPr>
                    </a:p>
                  </a:txBody>
                  <a:tcPr anchor="ctr"/>
                </a:tc>
                <a:tc>
                  <a:txBody>
                    <a:bodyPr/>
                    <a:lstStyle/>
                    <a:p>
                      <a:pPr algn="ctr" fontAlgn="base"/>
                      <a:r>
                        <a:rPr lang="en-US" sz="1100" dirty="0">
                          <a:effectLst/>
                        </a:rPr>
                        <a:t>$588,000.00​</a:t>
                      </a:r>
                      <a:endParaRPr lang="en-US" dirty="0">
                        <a:effectLst/>
                      </a:endParaRPr>
                    </a:p>
                  </a:txBody>
                  <a:tcPr anchor="ctr"/>
                </a:tc>
                <a:extLst>
                  <a:ext uri="{0D108BD9-81ED-4DB2-BD59-A6C34878D82A}">
                    <a16:rowId xmlns:a16="http://schemas.microsoft.com/office/drawing/2014/main" val="3804966492"/>
                  </a:ext>
                </a:extLst>
              </a:tr>
              <a:tr h="247650">
                <a:tc>
                  <a:txBody>
                    <a:bodyPr/>
                    <a:lstStyle/>
                    <a:p>
                      <a:pPr algn="ctr" fontAlgn="base"/>
                      <a:r>
                        <a:rPr lang="en-US" sz="1100" dirty="0">
                          <a:effectLst/>
                        </a:rPr>
                        <a:t>DGS​</a:t>
                      </a:r>
                      <a:endParaRPr lang="en-US" b="1" dirty="0">
                        <a:solidFill>
                          <a:srgbClr val="FFFFFF"/>
                        </a:solidFill>
                        <a:effectLst/>
                      </a:endParaRPr>
                    </a:p>
                  </a:txBody>
                  <a:tcPr anchor="ctr"/>
                </a:tc>
                <a:tc>
                  <a:txBody>
                    <a:bodyPr/>
                    <a:lstStyle/>
                    <a:p>
                      <a:pPr fontAlgn="base"/>
                      <a:r>
                        <a:rPr lang="en-US" sz="1100" dirty="0">
                          <a:effectLst/>
                        </a:rPr>
                        <a:t>MAS Natural Restoration, Inc.​</a:t>
                      </a:r>
                      <a:endParaRPr lang="en-US" dirty="0">
                        <a:effectLst/>
                      </a:endParaRPr>
                    </a:p>
                  </a:txBody>
                  <a:tcPr anchor="ctr"/>
                </a:tc>
                <a:tc>
                  <a:txBody>
                    <a:bodyPr/>
                    <a:lstStyle/>
                    <a:p>
                      <a:pPr algn="ctr" fontAlgn="auto"/>
                      <a:r>
                        <a:rPr lang="en-US" sz="1800" dirty="0">
                          <a:effectLst/>
                        </a:rPr>
                        <a:t>​</a:t>
                      </a:r>
                      <a:endParaRPr lang="en-US" sz="1800" dirty="0">
                        <a:effectLst/>
                        <a:latin typeface="Calibri" panose="020F0502020204030204" pitchFamily="34" charset="0"/>
                      </a:endParaRPr>
                    </a:p>
                  </a:txBody>
                  <a:tcPr anchor="ctr"/>
                </a:tc>
                <a:tc>
                  <a:txBody>
                    <a:bodyPr/>
                    <a:lstStyle/>
                    <a:p>
                      <a:pPr fontAlgn="base"/>
                      <a:r>
                        <a:rPr lang="en-US" sz="1100" dirty="0">
                          <a:effectLst/>
                        </a:rPr>
                        <a:t>Snow Removal Services at County Parking Facilities - Groups 5 and 7​</a:t>
                      </a:r>
                      <a:endParaRPr lang="en-US" dirty="0">
                        <a:effectLst/>
                      </a:endParaRPr>
                    </a:p>
                  </a:txBody>
                  <a:tcPr anchor="ctr"/>
                </a:tc>
                <a:tc>
                  <a:txBody>
                    <a:bodyPr/>
                    <a:lstStyle/>
                    <a:p>
                      <a:pPr algn="ctr" fontAlgn="base"/>
                      <a:r>
                        <a:rPr lang="en-US" sz="1100" dirty="0">
                          <a:effectLst/>
                        </a:rPr>
                        <a:t>$584,000.00​</a:t>
                      </a:r>
                      <a:endParaRPr lang="en-US" dirty="0">
                        <a:effectLst/>
                      </a:endParaRPr>
                    </a:p>
                  </a:txBody>
                  <a:tcPr anchor="ctr"/>
                </a:tc>
                <a:extLst>
                  <a:ext uri="{0D108BD9-81ED-4DB2-BD59-A6C34878D82A}">
                    <a16:rowId xmlns:a16="http://schemas.microsoft.com/office/drawing/2014/main" val="1589365246"/>
                  </a:ext>
                </a:extLst>
              </a:tr>
              <a:tr h="247650">
                <a:tc>
                  <a:txBody>
                    <a:bodyPr/>
                    <a:lstStyle/>
                    <a:p>
                      <a:pPr lvl="0" algn="ctr">
                        <a:buNone/>
                      </a:pPr>
                      <a:r>
                        <a:rPr lang="en-US" sz="1100" dirty="0">
                          <a:effectLst/>
                        </a:rPr>
                        <a:t>DGS​</a:t>
                      </a:r>
                      <a:endParaRPr lang="en-US" b="1" dirty="0">
                        <a:solidFill>
                          <a:srgbClr val="FFFFFF"/>
                        </a:solidFill>
                        <a:effectLst/>
                      </a:endParaRPr>
                    </a:p>
                  </a:txBody>
                  <a:tcPr anchor="ctr"/>
                </a:tc>
                <a:tc>
                  <a:txBody>
                    <a:bodyPr/>
                    <a:lstStyle/>
                    <a:p>
                      <a:pPr lvl="0">
                        <a:buNone/>
                      </a:pPr>
                      <a:r>
                        <a:rPr lang="en-US" sz="1100" dirty="0">
                          <a:effectLst/>
                        </a:rPr>
                        <a:t>Kiara's Landscaping Inc.​</a:t>
                      </a:r>
                      <a:endParaRPr lang="en-US" dirty="0">
                        <a:effectLst/>
                      </a:endParaRPr>
                    </a:p>
                  </a:txBody>
                  <a:tcPr anchor="ctr"/>
                </a:tc>
                <a:tc>
                  <a:txBody>
                    <a:bodyPr/>
                    <a:lstStyle/>
                    <a:p>
                      <a:pPr lvl="0" algn="ctr">
                        <a:buNone/>
                      </a:pPr>
                      <a:r>
                        <a:rPr lang="en-US" sz="1800" dirty="0">
                          <a:effectLst/>
                        </a:rPr>
                        <a:t>​</a:t>
                      </a:r>
                      <a:endParaRPr lang="en-US" sz="1800" dirty="0">
                        <a:effectLst/>
                        <a:latin typeface="Calibri"/>
                      </a:endParaRPr>
                    </a:p>
                  </a:txBody>
                  <a:tcPr anchor="ctr"/>
                </a:tc>
                <a:tc>
                  <a:txBody>
                    <a:bodyPr/>
                    <a:lstStyle/>
                    <a:p>
                      <a:pPr lvl="0">
                        <a:buNone/>
                      </a:pPr>
                      <a:r>
                        <a:rPr lang="en-US" sz="1100" dirty="0">
                          <a:effectLst/>
                        </a:rPr>
                        <a:t>Snow Removal at County Facilities- Areas 1 and 2​</a:t>
                      </a:r>
                      <a:endParaRPr lang="en-US" dirty="0">
                        <a:effectLst/>
                      </a:endParaRPr>
                    </a:p>
                  </a:txBody>
                  <a:tcPr anchor="ctr"/>
                </a:tc>
                <a:tc>
                  <a:txBody>
                    <a:bodyPr/>
                    <a:lstStyle/>
                    <a:p>
                      <a:pPr lvl="0" algn="ctr">
                        <a:buNone/>
                      </a:pPr>
                      <a:r>
                        <a:rPr lang="en-US" sz="1100" dirty="0">
                          <a:effectLst/>
                        </a:rPr>
                        <a:t>$523,280.00​</a:t>
                      </a:r>
                      <a:endParaRPr lang="en-US" dirty="0">
                        <a:effectLst/>
                      </a:endParaRPr>
                    </a:p>
                  </a:txBody>
                  <a:tcPr anchor="ctr"/>
                </a:tc>
                <a:extLst>
                  <a:ext uri="{0D108BD9-81ED-4DB2-BD59-A6C34878D82A}">
                    <a16:rowId xmlns:a16="http://schemas.microsoft.com/office/drawing/2014/main" val="3001371861"/>
                  </a:ext>
                </a:extLst>
              </a:tr>
            </a:tbl>
          </a:graphicData>
        </a:graphic>
      </p:graphicFrame>
    </p:spTree>
    <p:extLst>
      <p:ext uri="{BB962C8B-B14F-4D97-AF65-F5344CB8AC3E}">
        <p14:creationId xmlns:p14="http://schemas.microsoft.com/office/powerpoint/2010/main" val="727670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CD269-A766-8AA9-C8FF-4233E21F5C8C}"/>
              </a:ext>
            </a:extLst>
          </p:cNvPr>
          <p:cNvSpPr>
            <a:spLocks noGrp="1"/>
          </p:cNvSpPr>
          <p:nvPr>
            <p:ph type="title"/>
          </p:nvPr>
        </p:nvSpPr>
        <p:spPr/>
        <p:txBody>
          <a:bodyPr/>
          <a:lstStyle/>
          <a:p>
            <a:r>
              <a:rPr lang="en-US" b="1" dirty="0">
                <a:cs typeface="Calibri Light"/>
              </a:rPr>
              <a:t>LSBRP Major Awards FY22 (continued)</a:t>
            </a:r>
            <a:endParaRPr lang="en-US" dirty="0">
              <a:ea typeface="+mj-lt"/>
              <a:cs typeface="+mj-lt"/>
            </a:endParaRPr>
          </a:p>
          <a:p>
            <a:endParaRPr lang="en-US" dirty="0">
              <a:cs typeface="Calibri Light"/>
            </a:endParaRPr>
          </a:p>
        </p:txBody>
      </p:sp>
      <p:graphicFrame>
        <p:nvGraphicFramePr>
          <p:cNvPr id="5" name="Content Placeholder 4">
            <a:extLst>
              <a:ext uri="{FF2B5EF4-FFF2-40B4-BE49-F238E27FC236}">
                <a16:creationId xmlns:a16="http://schemas.microsoft.com/office/drawing/2014/main" id="{67862FD4-D5E6-1AF0-FC8C-D5DCF4D3FA5D}"/>
              </a:ext>
            </a:extLst>
          </p:cNvPr>
          <p:cNvGraphicFramePr>
            <a:graphicFrameLocks noGrp="1"/>
          </p:cNvGraphicFramePr>
          <p:nvPr>
            <p:ph idx="1"/>
            <p:extLst>
              <p:ext uri="{D42A27DB-BD31-4B8C-83A1-F6EECF244321}">
                <p14:modId xmlns:p14="http://schemas.microsoft.com/office/powerpoint/2010/main" val="1871533537"/>
              </p:ext>
            </p:extLst>
          </p:nvPr>
        </p:nvGraphicFramePr>
        <p:xfrm>
          <a:off x="734291" y="1132898"/>
          <a:ext cx="10515599" cy="5577840"/>
        </p:xfrm>
        <a:graphic>
          <a:graphicData uri="http://schemas.openxmlformats.org/drawingml/2006/table">
            <a:tbl>
              <a:tblPr firstRow="1" bandRow="1">
                <a:tableStyleId>{5C22544A-7EE6-4342-B048-85BDC9FD1C3A}</a:tableStyleId>
              </a:tblPr>
              <a:tblGrid>
                <a:gridCol w="1030086">
                  <a:extLst>
                    <a:ext uri="{9D8B030D-6E8A-4147-A177-3AD203B41FA5}">
                      <a16:colId xmlns:a16="http://schemas.microsoft.com/office/drawing/2014/main" val="1284320273"/>
                    </a:ext>
                  </a:extLst>
                </a:gridCol>
                <a:gridCol w="2721181">
                  <a:extLst>
                    <a:ext uri="{9D8B030D-6E8A-4147-A177-3AD203B41FA5}">
                      <a16:colId xmlns:a16="http://schemas.microsoft.com/office/drawing/2014/main" val="3570668679"/>
                    </a:ext>
                  </a:extLst>
                </a:gridCol>
                <a:gridCol w="789739">
                  <a:extLst>
                    <a:ext uri="{9D8B030D-6E8A-4147-A177-3AD203B41FA5}">
                      <a16:colId xmlns:a16="http://schemas.microsoft.com/office/drawing/2014/main" val="92016538"/>
                    </a:ext>
                  </a:extLst>
                </a:gridCol>
                <a:gridCol w="4480941">
                  <a:extLst>
                    <a:ext uri="{9D8B030D-6E8A-4147-A177-3AD203B41FA5}">
                      <a16:colId xmlns:a16="http://schemas.microsoft.com/office/drawing/2014/main" val="1300337752"/>
                    </a:ext>
                  </a:extLst>
                </a:gridCol>
                <a:gridCol w="1493652">
                  <a:extLst>
                    <a:ext uri="{9D8B030D-6E8A-4147-A177-3AD203B41FA5}">
                      <a16:colId xmlns:a16="http://schemas.microsoft.com/office/drawing/2014/main" val="2459438806"/>
                    </a:ext>
                  </a:extLst>
                </a:gridCol>
              </a:tblGrid>
              <a:tr h="163449">
                <a:tc>
                  <a:txBody>
                    <a:bodyPr/>
                    <a:lstStyle/>
                    <a:p>
                      <a:pPr algn="ctr" rtl="0" fontAlgn="base"/>
                      <a:r>
                        <a:rPr lang="en-US">
                          <a:effectLst/>
                        </a:rPr>
                        <a:t>DGS​​</a:t>
                      </a:r>
                    </a:p>
                  </a:txBody>
                  <a:tcPr anchor="ctr"/>
                </a:tc>
                <a:tc>
                  <a:txBody>
                    <a:bodyPr/>
                    <a:lstStyle/>
                    <a:p>
                      <a:pPr rtl="0" fontAlgn="base"/>
                      <a:r>
                        <a:rPr lang="en-US">
                          <a:effectLst/>
                        </a:rPr>
                        <a:t>Clover Carpet Co.​​</a:t>
                      </a:r>
                    </a:p>
                  </a:txBody>
                  <a:tcPr anchor="ctr"/>
                </a:tc>
                <a:tc>
                  <a:txBody>
                    <a:bodyPr/>
                    <a:lstStyle/>
                    <a:p>
                      <a:pPr algn="ctr" rtl="0" fontAlgn="base"/>
                      <a:r>
                        <a:rPr lang="en-US">
                          <a:effectLst/>
                        </a:rPr>
                        <a:t>​​</a:t>
                      </a:r>
                    </a:p>
                  </a:txBody>
                  <a:tcPr anchor="ctr"/>
                </a:tc>
                <a:tc>
                  <a:txBody>
                    <a:bodyPr/>
                    <a:lstStyle/>
                    <a:p>
                      <a:pPr rtl="0" fontAlgn="base"/>
                      <a:r>
                        <a:rPr lang="en-US">
                          <a:effectLst/>
                        </a:rPr>
                        <a:t>Carpet, Carpet Tile and Other Floor Coverings, Installation and Repair Services​​</a:t>
                      </a:r>
                    </a:p>
                  </a:txBody>
                  <a:tcPr anchor="ctr"/>
                </a:tc>
                <a:tc>
                  <a:txBody>
                    <a:bodyPr/>
                    <a:lstStyle/>
                    <a:p>
                      <a:pPr algn="ctr" rtl="0" fontAlgn="base"/>
                      <a:r>
                        <a:rPr lang="en-US">
                          <a:effectLst/>
                        </a:rPr>
                        <a:t>$500,000.00​​</a:t>
                      </a:r>
                    </a:p>
                  </a:txBody>
                  <a:tcPr anchor="ctr"/>
                </a:tc>
                <a:extLst>
                  <a:ext uri="{0D108BD9-81ED-4DB2-BD59-A6C34878D82A}">
                    <a16:rowId xmlns:a16="http://schemas.microsoft.com/office/drawing/2014/main" val="1996661303"/>
                  </a:ext>
                </a:extLst>
              </a:tr>
              <a:tr h="125730">
                <a:tc>
                  <a:txBody>
                    <a:bodyPr/>
                    <a:lstStyle/>
                    <a:p>
                      <a:pPr algn="ctr" rtl="0" fontAlgn="base"/>
                      <a:r>
                        <a:rPr lang="en-US">
                          <a:effectLst/>
                        </a:rPr>
                        <a:t>DOT​​</a:t>
                      </a:r>
                    </a:p>
                  </a:txBody>
                  <a:tcPr anchor="ctr"/>
                </a:tc>
                <a:tc>
                  <a:txBody>
                    <a:bodyPr/>
                    <a:lstStyle/>
                    <a:p>
                      <a:pPr rtl="0" fontAlgn="base"/>
                      <a:r>
                        <a:rPr lang="en-US">
                          <a:effectLst/>
                        </a:rPr>
                        <a:t>EARN Contractors, Inc.​​</a:t>
                      </a:r>
                    </a:p>
                  </a:txBody>
                  <a:tcPr anchor="ctr"/>
                </a:tc>
                <a:tc>
                  <a:txBody>
                    <a:bodyPr/>
                    <a:lstStyle/>
                    <a:p>
                      <a:pPr algn="ctr" rtl="0" fontAlgn="base"/>
                      <a:r>
                        <a:rPr lang="en-US">
                          <a:effectLst/>
                        </a:rPr>
                        <a:t>Y​​</a:t>
                      </a:r>
                    </a:p>
                  </a:txBody>
                  <a:tcPr anchor="ctr"/>
                </a:tc>
                <a:tc>
                  <a:txBody>
                    <a:bodyPr/>
                    <a:lstStyle/>
                    <a:p>
                      <a:pPr rtl="0" fontAlgn="base"/>
                      <a:r>
                        <a:rPr lang="en-US">
                          <a:effectLst/>
                        </a:rPr>
                        <a:t>Snow Removal Services at County Parking Facilities - Groups 3 and 4​​</a:t>
                      </a:r>
                    </a:p>
                  </a:txBody>
                  <a:tcPr anchor="ctr"/>
                </a:tc>
                <a:tc>
                  <a:txBody>
                    <a:bodyPr/>
                    <a:lstStyle/>
                    <a:p>
                      <a:pPr algn="ctr" rtl="0" fontAlgn="base"/>
                      <a:r>
                        <a:rPr lang="en-US">
                          <a:effectLst/>
                        </a:rPr>
                        <a:t>$492,000.00​​</a:t>
                      </a:r>
                    </a:p>
                  </a:txBody>
                  <a:tcPr anchor="ctr"/>
                </a:tc>
                <a:extLst>
                  <a:ext uri="{0D108BD9-81ED-4DB2-BD59-A6C34878D82A}">
                    <a16:rowId xmlns:a16="http://schemas.microsoft.com/office/drawing/2014/main" val="3193605811"/>
                  </a:ext>
                </a:extLst>
              </a:tr>
              <a:tr h="163449">
                <a:tc>
                  <a:txBody>
                    <a:bodyPr/>
                    <a:lstStyle/>
                    <a:p>
                      <a:pPr algn="ctr" rtl="0" fontAlgn="base"/>
                      <a:r>
                        <a:rPr lang="en-US">
                          <a:effectLst/>
                        </a:rPr>
                        <a:t>DOT​​</a:t>
                      </a:r>
                    </a:p>
                  </a:txBody>
                  <a:tcPr anchor="ctr"/>
                </a:tc>
                <a:tc>
                  <a:txBody>
                    <a:bodyPr/>
                    <a:lstStyle/>
                    <a:p>
                      <a:pPr rtl="0" fontAlgn="base"/>
                      <a:r>
                        <a:rPr lang="en-US">
                          <a:effectLst/>
                        </a:rPr>
                        <a:t>K.E.S. Contracting LLC​​</a:t>
                      </a:r>
                    </a:p>
                  </a:txBody>
                  <a:tcPr anchor="ctr"/>
                </a:tc>
                <a:tc>
                  <a:txBody>
                    <a:bodyPr/>
                    <a:lstStyle/>
                    <a:p>
                      <a:pPr algn="ctr" rtl="0" fontAlgn="base"/>
                      <a:r>
                        <a:rPr lang="en-US">
                          <a:effectLst/>
                        </a:rPr>
                        <a:t>​​</a:t>
                      </a:r>
                    </a:p>
                  </a:txBody>
                  <a:tcPr anchor="ctr"/>
                </a:tc>
                <a:tc>
                  <a:txBody>
                    <a:bodyPr/>
                    <a:lstStyle/>
                    <a:p>
                      <a:pPr rtl="0" fontAlgn="base"/>
                      <a:r>
                        <a:rPr lang="en-US">
                          <a:effectLst/>
                        </a:rPr>
                        <a:t>Snow Removal at County Facilities- Area 3​​</a:t>
                      </a:r>
                    </a:p>
                  </a:txBody>
                  <a:tcPr anchor="ctr"/>
                </a:tc>
                <a:tc>
                  <a:txBody>
                    <a:bodyPr/>
                    <a:lstStyle/>
                    <a:p>
                      <a:pPr algn="ctr" rtl="0" fontAlgn="base"/>
                      <a:r>
                        <a:rPr lang="en-US">
                          <a:effectLst/>
                        </a:rPr>
                        <a:t>$ 491,528.00​​</a:t>
                      </a:r>
                    </a:p>
                  </a:txBody>
                  <a:tcPr anchor="ctr"/>
                </a:tc>
                <a:extLst>
                  <a:ext uri="{0D108BD9-81ED-4DB2-BD59-A6C34878D82A}">
                    <a16:rowId xmlns:a16="http://schemas.microsoft.com/office/drawing/2014/main" val="1453928244"/>
                  </a:ext>
                </a:extLst>
              </a:tr>
              <a:tr h="163449">
                <a:tc>
                  <a:txBody>
                    <a:bodyPr/>
                    <a:lstStyle/>
                    <a:p>
                      <a:pPr algn="ctr" rtl="0" fontAlgn="base"/>
                      <a:r>
                        <a:rPr lang="en-US">
                          <a:effectLst/>
                        </a:rPr>
                        <a:t>DGS​​</a:t>
                      </a:r>
                    </a:p>
                  </a:txBody>
                  <a:tcPr anchor="ctr"/>
                </a:tc>
                <a:tc>
                  <a:txBody>
                    <a:bodyPr/>
                    <a:lstStyle/>
                    <a:p>
                      <a:pPr rtl="0" fontAlgn="base"/>
                      <a:r>
                        <a:rPr lang="en-US">
                          <a:effectLst/>
                        </a:rPr>
                        <a:t>Burgos Contractors LLC​​</a:t>
                      </a:r>
                    </a:p>
                  </a:txBody>
                  <a:tcPr anchor="ctr"/>
                </a:tc>
                <a:tc>
                  <a:txBody>
                    <a:bodyPr/>
                    <a:lstStyle/>
                    <a:p>
                      <a:pPr algn="ctr" rtl="0" fontAlgn="base"/>
                      <a:r>
                        <a:rPr lang="en-US">
                          <a:effectLst/>
                        </a:rPr>
                        <a:t>​​</a:t>
                      </a:r>
                    </a:p>
                  </a:txBody>
                  <a:tcPr anchor="ctr"/>
                </a:tc>
                <a:tc>
                  <a:txBody>
                    <a:bodyPr/>
                    <a:lstStyle/>
                    <a:p>
                      <a:pPr rtl="0" fontAlgn="base"/>
                      <a:r>
                        <a:rPr lang="en-US">
                          <a:effectLst/>
                        </a:rPr>
                        <a:t>Time &amp; Material Carpentry and Painting Services 2nd rotation​​</a:t>
                      </a:r>
                    </a:p>
                  </a:txBody>
                  <a:tcPr anchor="ctr"/>
                </a:tc>
                <a:tc>
                  <a:txBody>
                    <a:bodyPr/>
                    <a:lstStyle/>
                    <a:p>
                      <a:pPr algn="ctr" rtl="0" fontAlgn="base"/>
                      <a:r>
                        <a:rPr lang="en-US">
                          <a:effectLst/>
                        </a:rPr>
                        <a:t>$356,995.00​​</a:t>
                      </a:r>
                    </a:p>
                  </a:txBody>
                  <a:tcPr anchor="ctr"/>
                </a:tc>
                <a:extLst>
                  <a:ext uri="{0D108BD9-81ED-4DB2-BD59-A6C34878D82A}">
                    <a16:rowId xmlns:a16="http://schemas.microsoft.com/office/drawing/2014/main" val="1810113840"/>
                  </a:ext>
                </a:extLst>
              </a:tr>
              <a:tr h="125730">
                <a:tc>
                  <a:txBody>
                    <a:bodyPr/>
                    <a:lstStyle/>
                    <a:p>
                      <a:pPr algn="ctr" rtl="0" fontAlgn="base"/>
                      <a:r>
                        <a:rPr lang="en-US">
                          <a:effectLst/>
                        </a:rPr>
                        <a:t>DGS​​</a:t>
                      </a:r>
                    </a:p>
                  </a:txBody>
                  <a:tcPr anchor="ctr"/>
                </a:tc>
                <a:tc>
                  <a:txBody>
                    <a:bodyPr/>
                    <a:lstStyle/>
                    <a:p>
                      <a:pPr rtl="0" fontAlgn="base"/>
                      <a:r>
                        <a:rPr lang="en-US">
                          <a:effectLst/>
                        </a:rPr>
                        <a:t>Earn Contractors, Inc.​​</a:t>
                      </a:r>
                    </a:p>
                  </a:txBody>
                  <a:tcPr anchor="ctr"/>
                </a:tc>
                <a:tc>
                  <a:txBody>
                    <a:bodyPr/>
                    <a:lstStyle/>
                    <a:p>
                      <a:pPr algn="ctr" rtl="0" fontAlgn="base"/>
                      <a:r>
                        <a:rPr lang="en-US">
                          <a:effectLst/>
                        </a:rPr>
                        <a:t>Y​​</a:t>
                      </a:r>
                    </a:p>
                  </a:txBody>
                  <a:tcPr anchor="ctr"/>
                </a:tc>
                <a:tc>
                  <a:txBody>
                    <a:bodyPr/>
                    <a:lstStyle/>
                    <a:p>
                      <a:pPr rtl="0" fontAlgn="base"/>
                      <a:r>
                        <a:rPr lang="en-US">
                          <a:effectLst/>
                        </a:rPr>
                        <a:t>Time &amp; Material Carpentry and Painting Services First on a rotating basis​​</a:t>
                      </a:r>
                    </a:p>
                  </a:txBody>
                  <a:tcPr anchor="ctr"/>
                </a:tc>
                <a:tc>
                  <a:txBody>
                    <a:bodyPr/>
                    <a:lstStyle/>
                    <a:p>
                      <a:pPr algn="ctr" rtl="0" fontAlgn="base"/>
                      <a:r>
                        <a:rPr lang="en-US">
                          <a:effectLst/>
                        </a:rPr>
                        <a:t>$315,200.00​​</a:t>
                      </a:r>
                    </a:p>
                  </a:txBody>
                  <a:tcPr anchor="ctr"/>
                </a:tc>
                <a:extLst>
                  <a:ext uri="{0D108BD9-81ED-4DB2-BD59-A6C34878D82A}">
                    <a16:rowId xmlns:a16="http://schemas.microsoft.com/office/drawing/2014/main" val="2935679791"/>
                  </a:ext>
                </a:extLst>
              </a:tr>
              <a:tr h="163449">
                <a:tc>
                  <a:txBody>
                    <a:bodyPr/>
                    <a:lstStyle/>
                    <a:p>
                      <a:pPr algn="ctr" rtl="0" fontAlgn="base"/>
                      <a:r>
                        <a:rPr lang="en-US">
                          <a:effectLst/>
                        </a:rPr>
                        <a:t>DOT​​</a:t>
                      </a:r>
                    </a:p>
                  </a:txBody>
                  <a:tcPr anchor="ctr"/>
                </a:tc>
                <a:tc>
                  <a:txBody>
                    <a:bodyPr/>
                    <a:lstStyle/>
                    <a:p>
                      <a:pPr rtl="0" fontAlgn="base"/>
                      <a:r>
                        <a:rPr lang="en-US">
                          <a:effectLst/>
                        </a:rPr>
                        <a:t>Kiara's Landscaping, Inc.​​</a:t>
                      </a:r>
                    </a:p>
                  </a:txBody>
                  <a:tcPr anchor="ctr"/>
                </a:tc>
                <a:tc>
                  <a:txBody>
                    <a:bodyPr/>
                    <a:lstStyle/>
                    <a:p>
                      <a:pPr algn="ctr" rtl="0" fontAlgn="base"/>
                      <a:r>
                        <a:rPr lang="en-US">
                          <a:effectLst/>
                        </a:rPr>
                        <a:t>​​</a:t>
                      </a:r>
                    </a:p>
                  </a:txBody>
                  <a:tcPr anchor="ctr"/>
                </a:tc>
                <a:tc>
                  <a:txBody>
                    <a:bodyPr/>
                    <a:lstStyle/>
                    <a:p>
                      <a:pPr rtl="0" fontAlgn="base"/>
                      <a:r>
                        <a:rPr lang="en-US">
                          <a:effectLst/>
                        </a:rPr>
                        <a:t>Snow Removal Services at County Parking Facilities - Groups 1 and 8​​</a:t>
                      </a:r>
                    </a:p>
                  </a:txBody>
                  <a:tcPr anchor="ctr"/>
                </a:tc>
                <a:tc>
                  <a:txBody>
                    <a:bodyPr/>
                    <a:lstStyle/>
                    <a:p>
                      <a:pPr algn="ctr" rtl="0" fontAlgn="base"/>
                      <a:r>
                        <a:rPr lang="en-US">
                          <a:effectLst/>
                        </a:rPr>
                        <a:t>$220,000.00​​</a:t>
                      </a:r>
                    </a:p>
                  </a:txBody>
                  <a:tcPr anchor="ctr"/>
                </a:tc>
                <a:extLst>
                  <a:ext uri="{0D108BD9-81ED-4DB2-BD59-A6C34878D82A}">
                    <a16:rowId xmlns:a16="http://schemas.microsoft.com/office/drawing/2014/main" val="555124369"/>
                  </a:ext>
                </a:extLst>
              </a:tr>
              <a:tr h="163449">
                <a:tc>
                  <a:txBody>
                    <a:bodyPr/>
                    <a:lstStyle/>
                    <a:p>
                      <a:pPr algn="ctr" rtl="0" fontAlgn="base"/>
                      <a:r>
                        <a:rPr lang="en-US">
                          <a:effectLst/>
                        </a:rPr>
                        <a:t>REC​​</a:t>
                      </a:r>
                    </a:p>
                  </a:txBody>
                  <a:tcPr anchor="ctr"/>
                </a:tc>
                <a:tc>
                  <a:txBody>
                    <a:bodyPr/>
                    <a:lstStyle/>
                    <a:p>
                      <a:pPr rtl="0" fontAlgn="base"/>
                      <a:r>
                        <a:rPr lang="en-US">
                          <a:effectLst/>
                        </a:rPr>
                        <a:t>Amato Industries, Inc./Amchlor​​</a:t>
                      </a:r>
                    </a:p>
                  </a:txBody>
                  <a:tcPr anchor="ctr"/>
                </a:tc>
                <a:tc>
                  <a:txBody>
                    <a:bodyPr/>
                    <a:lstStyle/>
                    <a:p>
                      <a:pPr algn="ctr" rtl="0" fontAlgn="base"/>
                      <a:r>
                        <a:rPr lang="en-US">
                          <a:effectLst/>
                        </a:rPr>
                        <a:t>​​</a:t>
                      </a:r>
                    </a:p>
                  </a:txBody>
                  <a:tcPr anchor="ctr"/>
                </a:tc>
                <a:tc>
                  <a:txBody>
                    <a:bodyPr/>
                    <a:lstStyle/>
                    <a:p>
                      <a:pPr rtl="0" fontAlgn="base"/>
                      <a:r>
                        <a:rPr lang="en-US">
                          <a:effectLst/>
                        </a:rPr>
                        <a:t>Dry Chemicals for Swimming Pools​​</a:t>
                      </a:r>
                    </a:p>
                  </a:txBody>
                  <a:tcPr anchor="ctr"/>
                </a:tc>
                <a:tc>
                  <a:txBody>
                    <a:bodyPr/>
                    <a:lstStyle/>
                    <a:p>
                      <a:pPr algn="ctr" rtl="0" fontAlgn="base"/>
                      <a:r>
                        <a:rPr lang="en-US">
                          <a:effectLst/>
                        </a:rPr>
                        <a:t>$180,000.00​​</a:t>
                      </a:r>
                    </a:p>
                  </a:txBody>
                  <a:tcPr anchor="ctr"/>
                </a:tc>
                <a:extLst>
                  <a:ext uri="{0D108BD9-81ED-4DB2-BD59-A6C34878D82A}">
                    <a16:rowId xmlns:a16="http://schemas.microsoft.com/office/drawing/2014/main" val="2447130256"/>
                  </a:ext>
                </a:extLst>
              </a:tr>
              <a:tr h="163449">
                <a:tc>
                  <a:txBody>
                    <a:bodyPr/>
                    <a:lstStyle/>
                    <a:p>
                      <a:pPr algn="ctr" rtl="0" fontAlgn="base"/>
                      <a:r>
                        <a:rPr lang="en-US">
                          <a:effectLst/>
                        </a:rPr>
                        <a:t>REC​​</a:t>
                      </a:r>
                    </a:p>
                  </a:txBody>
                  <a:tcPr anchor="ctr"/>
                </a:tc>
                <a:tc>
                  <a:txBody>
                    <a:bodyPr/>
                    <a:lstStyle/>
                    <a:p>
                      <a:pPr rtl="0" fontAlgn="base"/>
                      <a:r>
                        <a:rPr lang="en-US">
                          <a:effectLst/>
                        </a:rPr>
                        <a:t>Personalized Classics​​</a:t>
                      </a:r>
                    </a:p>
                  </a:txBody>
                  <a:tcPr anchor="ctr"/>
                </a:tc>
                <a:tc>
                  <a:txBody>
                    <a:bodyPr/>
                    <a:lstStyle/>
                    <a:p>
                      <a:pPr algn="ctr" rtl="0" fontAlgn="base"/>
                      <a:r>
                        <a:rPr lang="en-US">
                          <a:effectLst/>
                        </a:rPr>
                        <a:t>​​</a:t>
                      </a:r>
                    </a:p>
                  </a:txBody>
                  <a:tcPr anchor="ctr"/>
                </a:tc>
                <a:tc>
                  <a:txBody>
                    <a:bodyPr/>
                    <a:lstStyle/>
                    <a:p>
                      <a:pPr rtl="0" fontAlgn="base"/>
                      <a:r>
                        <a:rPr lang="en-US">
                          <a:effectLst/>
                        </a:rPr>
                        <a:t>Screen Printed Apparel​​</a:t>
                      </a:r>
                    </a:p>
                  </a:txBody>
                  <a:tcPr anchor="ctr"/>
                </a:tc>
                <a:tc>
                  <a:txBody>
                    <a:bodyPr/>
                    <a:lstStyle/>
                    <a:p>
                      <a:pPr algn="ctr" rtl="0" fontAlgn="base"/>
                      <a:r>
                        <a:rPr lang="en-US">
                          <a:effectLst/>
                        </a:rPr>
                        <a:t>$140,000.00​​</a:t>
                      </a:r>
                    </a:p>
                  </a:txBody>
                  <a:tcPr anchor="ctr"/>
                </a:tc>
                <a:extLst>
                  <a:ext uri="{0D108BD9-81ED-4DB2-BD59-A6C34878D82A}">
                    <a16:rowId xmlns:a16="http://schemas.microsoft.com/office/drawing/2014/main" val="2363661995"/>
                  </a:ext>
                </a:extLst>
              </a:tr>
              <a:tr h="163449">
                <a:tc>
                  <a:txBody>
                    <a:bodyPr/>
                    <a:lstStyle/>
                    <a:p>
                      <a:pPr algn="ctr" rtl="0" fontAlgn="base"/>
                      <a:r>
                        <a:rPr lang="en-US">
                          <a:effectLst/>
                        </a:rPr>
                        <a:t>DGS​​</a:t>
                      </a:r>
                    </a:p>
                  </a:txBody>
                  <a:tcPr anchor="ctr"/>
                </a:tc>
                <a:tc>
                  <a:txBody>
                    <a:bodyPr/>
                    <a:lstStyle/>
                    <a:p>
                      <a:pPr rtl="0" fontAlgn="base"/>
                      <a:r>
                        <a:rPr lang="en-US">
                          <a:effectLst/>
                        </a:rPr>
                        <a:t>American Reprographics Inc.​​</a:t>
                      </a:r>
                    </a:p>
                  </a:txBody>
                  <a:tcPr anchor="ctr"/>
                </a:tc>
                <a:tc>
                  <a:txBody>
                    <a:bodyPr/>
                    <a:lstStyle/>
                    <a:p>
                      <a:pPr algn="ctr" rtl="0" fontAlgn="base"/>
                      <a:r>
                        <a:rPr lang="en-US">
                          <a:effectLst/>
                        </a:rPr>
                        <a:t>​​</a:t>
                      </a:r>
                    </a:p>
                  </a:txBody>
                  <a:tcPr anchor="ctr"/>
                </a:tc>
                <a:tc>
                  <a:txBody>
                    <a:bodyPr/>
                    <a:lstStyle/>
                    <a:p>
                      <a:pPr rtl="0" fontAlgn="base"/>
                      <a:r>
                        <a:rPr lang="en-US">
                          <a:effectLst/>
                        </a:rPr>
                        <a:t>Reproduction and Copying of Engineering Drawings​​</a:t>
                      </a:r>
                    </a:p>
                  </a:txBody>
                  <a:tcPr anchor="ctr"/>
                </a:tc>
                <a:tc>
                  <a:txBody>
                    <a:bodyPr/>
                    <a:lstStyle/>
                    <a:p>
                      <a:pPr algn="ctr" rtl="0" fontAlgn="base"/>
                      <a:r>
                        <a:rPr lang="en-US">
                          <a:effectLst/>
                        </a:rPr>
                        <a:t>$125,000.00​​</a:t>
                      </a:r>
                    </a:p>
                  </a:txBody>
                  <a:tcPr anchor="ctr"/>
                </a:tc>
                <a:extLst>
                  <a:ext uri="{0D108BD9-81ED-4DB2-BD59-A6C34878D82A}">
                    <a16:rowId xmlns:a16="http://schemas.microsoft.com/office/drawing/2014/main" val="920859485"/>
                  </a:ext>
                </a:extLst>
              </a:tr>
              <a:tr h="163449">
                <a:tc>
                  <a:txBody>
                    <a:bodyPr/>
                    <a:lstStyle/>
                    <a:p>
                      <a:pPr algn="ctr" rtl="0" fontAlgn="base"/>
                      <a:r>
                        <a:rPr lang="en-US">
                          <a:effectLst/>
                        </a:rPr>
                        <a:t>REC​​</a:t>
                      </a:r>
                    </a:p>
                  </a:txBody>
                  <a:tcPr anchor="ctr"/>
                </a:tc>
                <a:tc>
                  <a:txBody>
                    <a:bodyPr/>
                    <a:lstStyle/>
                    <a:p>
                      <a:pPr rtl="0" fontAlgn="base"/>
                      <a:r>
                        <a:rPr lang="en-US">
                          <a:effectLst/>
                        </a:rPr>
                        <a:t>Investscure LC​​</a:t>
                      </a:r>
                    </a:p>
                  </a:txBody>
                  <a:tcPr anchor="ctr"/>
                </a:tc>
                <a:tc>
                  <a:txBody>
                    <a:bodyPr/>
                    <a:lstStyle/>
                    <a:p>
                      <a:pPr algn="ctr" rtl="0" fontAlgn="base"/>
                      <a:r>
                        <a:rPr lang="en-US">
                          <a:effectLst/>
                        </a:rPr>
                        <a:t>​​</a:t>
                      </a:r>
                    </a:p>
                  </a:txBody>
                  <a:tcPr anchor="ctr"/>
                </a:tc>
                <a:tc>
                  <a:txBody>
                    <a:bodyPr/>
                    <a:lstStyle/>
                    <a:p>
                      <a:pPr rtl="0" fontAlgn="base"/>
                      <a:r>
                        <a:rPr lang="en-US">
                          <a:effectLst/>
                        </a:rPr>
                        <a:t>Appliance Purchase and Repair​​</a:t>
                      </a:r>
                    </a:p>
                  </a:txBody>
                  <a:tcPr anchor="ctr"/>
                </a:tc>
                <a:tc>
                  <a:txBody>
                    <a:bodyPr/>
                    <a:lstStyle/>
                    <a:p>
                      <a:pPr algn="ctr" rtl="0" fontAlgn="base"/>
                      <a:r>
                        <a:rPr lang="en-US">
                          <a:effectLst/>
                        </a:rPr>
                        <a:t>$100,000.00​​</a:t>
                      </a:r>
                    </a:p>
                  </a:txBody>
                  <a:tcPr anchor="ctr"/>
                </a:tc>
                <a:extLst>
                  <a:ext uri="{0D108BD9-81ED-4DB2-BD59-A6C34878D82A}">
                    <a16:rowId xmlns:a16="http://schemas.microsoft.com/office/drawing/2014/main" val="1775007841"/>
                  </a:ext>
                </a:extLst>
              </a:tr>
            </a:tbl>
          </a:graphicData>
        </a:graphic>
      </p:graphicFrame>
    </p:spTree>
    <p:extLst>
      <p:ext uri="{BB962C8B-B14F-4D97-AF65-F5344CB8AC3E}">
        <p14:creationId xmlns:p14="http://schemas.microsoft.com/office/powerpoint/2010/main" val="1889599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4"/>
          <p:cNvSpPr txBox="1">
            <a:spLocks noGrp="1"/>
          </p:cNvSpPr>
          <p:nvPr>
            <p:ph type="title"/>
          </p:nvPr>
        </p:nvSpPr>
        <p:spPr>
          <a:xfrm>
            <a:off x="519070" y="571845"/>
            <a:ext cx="8676752" cy="1021600"/>
          </a:xfrm>
          <a:prstGeom prst="rect">
            <a:avLst/>
          </a:prstGeom>
        </p:spPr>
        <p:txBody>
          <a:bodyPr spcFirstLastPara="1" vert="horz" wrap="square" lIns="121900" tIns="121900" rIns="121900" bIns="121900" rtlCol="0" anchor="ctr" anchorCtr="0">
            <a:noAutofit/>
          </a:bodyPr>
          <a:lstStyle/>
          <a:p>
            <a:br>
              <a:rPr lang="en" sz="4000" dirty="0"/>
            </a:br>
            <a:r>
              <a:rPr lang="en-US" sz="4000" b="1" dirty="0">
                <a:ea typeface="+mj-lt"/>
                <a:cs typeface="+mj-lt"/>
              </a:rPr>
              <a:t>Minority, Female, Disabled-Owned Business Program (MFD)</a:t>
            </a:r>
            <a:endParaRPr lang="en" sz="4000">
              <a:ea typeface="+mj-lt"/>
              <a:cs typeface="+mj-lt"/>
            </a:endParaRPr>
          </a:p>
          <a:p>
            <a:endParaRPr lang="en" dirty="0"/>
          </a:p>
        </p:txBody>
      </p:sp>
      <p:sp>
        <p:nvSpPr>
          <p:cNvPr id="534" name="Google Shape;534;p34"/>
          <p:cNvSpPr txBox="1">
            <a:spLocks noGrp="1"/>
          </p:cNvSpPr>
          <p:nvPr>
            <p:ph type="body" idx="1"/>
          </p:nvPr>
        </p:nvSpPr>
        <p:spPr>
          <a:xfrm>
            <a:off x="1281642" y="5162885"/>
            <a:ext cx="6826973" cy="895630"/>
          </a:xfrm>
          <a:prstGeom prst="rect">
            <a:avLst/>
          </a:prstGeom>
        </p:spPr>
        <p:txBody>
          <a:bodyPr spcFirstLastPara="1" vert="horz" wrap="square" lIns="121900" tIns="121900" rIns="121900" bIns="121900" rtlCol="0" anchor="ctr" anchorCtr="0">
            <a:noAutofit/>
          </a:bodyPr>
          <a:lstStyle/>
          <a:p>
            <a:pPr indent="-609585" defTabSz="1219170">
              <a:lnSpc>
                <a:spcPct val="100000"/>
              </a:lnSpc>
              <a:spcBef>
                <a:spcPts val="0"/>
              </a:spcBef>
              <a:buSzTx/>
              <a:buFont typeface="Arial" panose="020B0604020202020204" pitchFamily="34" charset="0"/>
              <a:buChar char="•"/>
              <a:defRPr/>
            </a:pPr>
            <a:endParaRPr lang="en-US" sz="2400" b="1">
              <a:solidFill>
                <a:srgbClr val="1F497D"/>
              </a:solidFill>
              <a:latin typeface="+mj-lt"/>
              <a:cs typeface="Times New Roman" panose="02020603050405020304" pitchFamily="18" charset="0"/>
            </a:endParaRPr>
          </a:p>
          <a:p>
            <a:pPr indent="-609585" defTabSz="1219170">
              <a:lnSpc>
                <a:spcPct val="100000"/>
              </a:lnSpc>
              <a:spcBef>
                <a:spcPts val="0"/>
              </a:spcBef>
              <a:buSzTx/>
              <a:buFont typeface="Arial" panose="020B0604020202020204" pitchFamily="34" charset="0"/>
              <a:buChar char="•"/>
              <a:defRPr/>
            </a:pPr>
            <a:endParaRPr sz="3200">
              <a:solidFill>
                <a:srgbClr val="3F5378"/>
              </a:solidFill>
            </a:endParaRPr>
          </a:p>
        </p:txBody>
      </p:sp>
      <p:sp>
        <p:nvSpPr>
          <p:cNvPr id="535" name="Google Shape;535;p34"/>
          <p:cNvSpPr txBox="1">
            <a:spLocks noGrp="1"/>
          </p:cNvSpPr>
          <p:nvPr>
            <p:ph type="sldNum" idx="12"/>
          </p:nvPr>
        </p:nvSpPr>
        <p:spPr>
          <a:xfrm>
            <a:off x="10157333" y="6182000"/>
            <a:ext cx="1983200" cy="420800"/>
          </a:xfrm>
          <a:prstGeom prst="rect">
            <a:avLst/>
          </a:prstGeom>
        </p:spPr>
        <p:txBody>
          <a:bodyPr spcFirstLastPara="1" vert="horz" wrap="square" lIns="121900" tIns="121900" rIns="121900" bIns="121900" rtlCol="0" anchor="ctr" anchorCtr="0">
            <a:noAutofit/>
          </a:bodyPr>
          <a:lstStyle/>
          <a:p>
            <a:pPr defTabSz="1219170">
              <a:buClr>
                <a:srgbClr val="000000"/>
              </a:buClr>
              <a:defRPr/>
            </a:pPr>
            <a:fld id="{00000000-1234-1234-1234-123412341234}" type="slidenum">
              <a:rPr lang="en" sz="1600" b="1" kern="0">
                <a:solidFill>
                  <a:srgbClr val="FFFFFF"/>
                </a:solidFill>
                <a:latin typeface="Roboto Condensed"/>
                <a:ea typeface="Roboto Condensed"/>
                <a:sym typeface="Roboto Condensed"/>
              </a:rPr>
              <a:pPr defTabSz="1219170">
                <a:buClr>
                  <a:srgbClr val="000000"/>
                </a:buClr>
                <a:defRPr/>
              </a:pPr>
              <a:t>14</a:t>
            </a:fld>
            <a:endParaRPr sz="1600" b="1" kern="0">
              <a:solidFill>
                <a:srgbClr val="FFFFFF"/>
              </a:solidFill>
              <a:latin typeface="Roboto Condensed"/>
              <a:ea typeface="Roboto Condensed"/>
              <a:sym typeface="Roboto Condensed"/>
            </a:endParaRPr>
          </a:p>
        </p:txBody>
      </p:sp>
      <p:sp>
        <p:nvSpPr>
          <p:cNvPr id="6" name="TextBox 5">
            <a:extLst>
              <a:ext uri="{FF2B5EF4-FFF2-40B4-BE49-F238E27FC236}">
                <a16:creationId xmlns:a16="http://schemas.microsoft.com/office/drawing/2014/main" id="{B2A62493-6A84-4191-97C3-6351EF776EE8}"/>
              </a:ext>
            </a:extLst>
          </p:cNvPr>
          <p:cNvSpPr txBox="1"/>
          <p:nvPr/>
        </p:nvSpPr>
        <p:spPr>
          <a:xfrm>
            <a:off x="985520" y="1874360"/>
            <a:ext cx="8930640" cy="2882969"/>
          </a:xfrm>
          <a:prstGeom prst="rect">
            <a:avLst/>
          </a:prstGeom>
          <a:noFill/>
        </p:spPr>
        <p:txBody>
          <a:bodyPr wrap="square" lIns="91440" tIns="45720" rIns="91440" bIns="45720" anchor="t">
            <a:spAutoFit/>
          </a:bodyPr>
          <a:lstStyle/>
          <a:p>
            <a:pPr defTabSz="1219170">
              <a:defRPr/>
            </a:pPr>
            <a:r>
              <a:rPr lang="en-US" sz="2400" kern="0" dirty="0">
                <a:ea typeface="+mn-lt"/>
                <a:cs typeface="+mn-lt"/>
                <a:sym typeface="Arial"/>
              </a:rPr>
              <a:t>Montgomery County’s MFD Program assists certified minority firms in gaining access to prime contractor and subcontractor opportunities with County government agencies.</a:t>
            </a:r>
            <a:endParaRPr lang="en-US" dirty="0">
              <a:ea typeface="+mn-lt"/>
              <a:cs typeface="+mn-lt"/>
            </a:endParaRPr>
          </a:p>
          <a:p>
            <a:pPr defTabSz="1219170">
              <a:defRPr/>
            </a:pPr>
            <a:endParaRPr lang="en-US" sz="2400" kern="0" dirty="0">
              <a:solidFill>
                <a:srgbClr val="000000"/>
              </a:solidFill>
              <a:latin typeface="Calibri"/>
              <a:cs typeface="Calibri"/>
            </a:endParaRPr>
          </a:p>
          <a:p>
            <a:pPr defTabSz="1219170">
              <a:defRPr/>
            </a:pPr>
            <a:r>
              <a:rPr lang="en-US" sz="2400" kern="0" dirty="0">
                <a:solidFill>
                  <a:srgbClr val="000000"/>
                </a:solidFill>
                <a:latin typeface="Calibri"/>
                <a:ea typeface="Open Sans"/>
                <a:cs typeface="Calibri"/>
              </a:rPr>
              <a:t>The MFD Program is a subcontracting program administered through the Office of Procurement. </a:t>
            </a:r>
            <a:endParaRPr lang="en-US" sz="2400" kern="0" dirty="0">
              <a:solidFill>
                <a:srgbClr val="000000"/>
              </a:solidFill>
              <a:latin typeface="Calibri"/>
              <a:ea typeface="Open Sans" panose="020B0606030504020204" pitchFamily="34" charset="0"/>
              <a:cs typeface="Calibri"/>
            </a:endParaRPr>
          </a:p>
          <a:p>
            <a:pPr defTabSz="1219170">
              <a:buClr>
                <a:srgbClr val="000000"/>
              </a:buClr>
              <a:defRPr/>
            </a:pPr>
            <a:endParaRPr lang="en-US" sz="1867" kern="0">
              <a:solidFill>
                <a:srgbClr val="333333"/>
              </a:solidFill>
              <a:latin typeface="Open Sans" panose="020B0606030504020204" pitchFamily="34" charset="0"/>
              <a:ea typeface="Open Sans" panose="020B0606030504020204" pitchFamily="34" charset="0"/>
              <a:cs typeface="Arial"/>
            </a:endParaRPr>
          </a:p>
          <a:p>
            <a:pPr defTabSz="1219170">
              <a:buClr>
                <a:srgbClr val="000000"/>
              </a:buClr>
              <a:buFont typeface="+mj-lt"/>
              <a:buAutoNum type="arabicPeriod"/>
              <a:defRPr/>
            </a:pPr>
            <a:endParaRPr lang="en-US" sz="1867" kern="0">
              <a:solidFill>
                <a:srgbClr val="333333"/>
              </a:solidFill>
              <a:latin typeface="Open Sans" panose="020B0606030504020204" pitchFamily="34" charset="0"/>
              <a:ea typeface="Open Sans" panose="020B0606030504020204" pitchFamily="34" charset="0"/>
              <a:cs typeface="Arial"/>
            </a:endParaRPr>
          </a:p>
        </p:txBody>
      </p:sp>
      <p:sp>
        <p:nvSpPr>
          <p:cNvPr id="8" name="TextBox 7">
            <a:extLst>
              <a:ext uri="{FF2B5EF4-FFF2-40B4-BE49-F238E27FC236}">
                <a16:creationId xmlns:a16="http://schemas.microsoft.com/office/drawing/2014/main" id="{C437F883-73DF-4E82-A93B-DE9705DAC600}"/>
              </a:ext>
            </a:extLst>
          </p:cNvPr>
          <p:cNvSpPr txBox="1"/>
          <p:nvPr/>
        </p:nvSpPr>
        <p:spPr>
          <a:xfrm>
            <a:off x="1085700" y="5445528"/>
            <a:ext cx="9353700" cy="972126"/>
          </a:xfrm>
          <a:prstGeom prst="rect">
            <a:avLst/>
          </a:prstGeom>
          <a:noFill/>
        </p:spPr>
        <p:txBody>
          <a:bodyPr wrap="square" lIns="91440" tIns="45720" rIns="91440" bIns="45720" anchor="t">
            <a:spAutoFit/>
          </a:bodyPr>
          <a:lstStyle/>
          <a:p>
            <a:pPr defTabSz="1219170">
              <a:defRPr/>
            </a:pPr>
            <a:r>
              <a:rPr lang="en-US" sz="2000" kern="0" dirty="0">
                <a:ea typeface="+mn-lt"/>
                <a:cs typeface="+mn-lt"/>
                <a:sym typeface="Arial"/>
                <a:hlinkClick r:id="rId3"/>
              </a:rPr>
              <a:t>https://www.montgomerycountymd.gov/PRO/DBRC/mfd.html</a:t>
            </a:r>
            <a:endParaRPr lang="en-US" sz="2000">
              <a:ea typeface="+mn-lt"/>
              <a:cs typeface="+mn-lt"/>
            </a:endParaRPr>
          </a:p>
          <a:p>
            <a:pPr defTabSz="1219170">
              <a:defRPr/>
            </a:pPr>
            <a:endParaRPr lang="en-US" sz="1850" kern="0" dirty="0">
              <a:solidFill>
                <a:srgbClr val="000000"/>
              </a:solidFill>
              <a:latin typeface="Calibri"/>
              <a:cs typeface="Calibri"/>
            </a:endParaRPr>
          </a:p>
          <a:p>
            <a:pPr defTabSz="1219170">
              <a:buClr>
                <a:srgbClr val="000000"/>
              </a:buClr>
              <a:defRPr/>
            </a:pPr>
            <a:endParaRPr lang="en-US" sz="1867" kern="0">
              <a:solidFill>
                <a:srgbClr val="000000"/>
              </a:solidFill>
              <a:latin typeface="Arial"/>
              <a:cs typeface="Arial"/>
            </a:endParaRPr>
          </a:p>
        </p:txBody>
      </p:sp>
    </p:spTree>
    <p:extLst>
      <p:ext uri="{BB962C8B-B14F-4D97-AF65-F5344CB8AC3E}">
        <p14:creationId xmlns:p14="http://schemas.microsoft.com/office/powerpoint/2010/main" val="3679732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8976-85BD-49C1-9BF5-73EA4A2C544C}"/>
              </a:ext>
            </a:extLst>
          </p:cNvPr>
          <p:cNvSpPr>
            <a:spLocks noGrp="1"/>
          </p:cNvSpPr>
          <p:nvPr>
            <p:ph type="title"/>
          </p:nvPr>
        </p:nvSpPr>
        <p:spPr/>
        <p:txBody>
          <a:bodyPr/>
          <a:lstStyle/>
          <a:p>
            <a:r>
              <a:rPr lang="en-US" b="1"/>
              <a:t>Minority, Female, Disabled-Owned Business Program (MFD)</a:t>
            </a:r>
            <a:endParaRPr lang="en-US"/>
          </a:p>
        </p:txBody>
      </p:sp>
      <p:graphicFrame>
        <p:nvGraphicFramePr>
          <p:cNvPr id="6" name="Table 5">
            <a:extLst>
              <a:ext uri="{FF2B5EF4-FFF2-40B4-BE49-F238E27FC236}">
                <a16:creationId xmlns:a16="http://schemas.microsoft.com/office/drawing/2014/main" id="{D6F973D5-21BB-FDB4-38F2-0CD5F060CB0A}"/>
              </a:ext>
            </a:extLst>
          </p:cNvPr>
          <p:cNvGraphicFramePr>
            <a:graphicFrameLocks noGrp="1"/>
          </p:cNvGraphicFramePr>
          <p:nvPr>
            <p:extLst>
              <p:ext uri="{D42A27DB-BD31-4B8C-83A1-F6EECF244321}">
                <p14:modId xmlns:p14="http://schemas.microsoft.com/office/powerpoint/2010/main" val="915450987"/>
              </p:ext>
            </p:extLst>
          </p:nvPr>
        </p:nvGraphicFramePr>
        <p:xfrm>
          <a:off x="1166812" y="2797084"/>
          <a:ext cx="9852249" cy="832485"/>
        </p:xfrm>
        <a:graphic>
          <a:graphicData uri="http://schemas.openxmlformats.org/drawingml/2006/table">
            <a:tbl>
              <a:tblPr firstRow="1" bandRow="1">
                <a:tableStyleId>{5C22544A-7EE6-4342-B048-85BDC9FD1C3A}</a:tableStyleId>
              </a:tblPr>
              <a:tblGrid>
                <a:gridCol w="1265464">
                  <a:extLst>
                    <a:ext uri="{9D8B030D-6E8A-4147-A177-3AD203B41FA5}">
                      <a16:colId xmlns:a16="http://schemas.microsoft.com/office/drawing/2014/main" val="3788834586"/>
                    </a:ext>
                  </a:extLst>
                </a:gridCol>
                <a:gridCol w="1781174">
                  <a:extLst>
                    <a:ext uri="{9D8B030D-6E8A-4147-A177-3AD203B41FA5}">
                      <a16:colId xmlns:a16="http://schemas.microsoft.com/office/drawing/2014/main" val="922687299"/>
                    </a:ext>
                  </a:extLst>
                </a:gridCol>
                <a:gridCol w="2143125">
                  <a:extLst>
                    <a:ext uri="{9D8B030D-6E8A-4147-A177-3AD203B41FA5}">
                      <a16:colId xmlns:a16="http://schemas.microsoft.com/office/drawing/2014/main" val="1267538353"/>
                    </a:ext>
                  </a:extLst>
                </a:gridCol>
                <a:gridCol w="2690811">
                  <a:extLst>
                    <a:ext uri="{9D8B030D-6E8A-4147-A177-3AD203B41FA5}">
                      <a16:colId xmlns:a16="http://schemas.microsoft.com/office/drawing/2014/main" val="1494854206"/>
                    </a:ext>
                  </a:extLst>
                </a:gridCol>
                <a:gridCol w="1971675">
                  <a:extLst>
                    <a:ext uri="{9D8B030D-6E8A-4147-A177-3AD203B41FA5}">
                      <a16:colId xmlns:a16="http://schemas.microsoft.com/office/drawing/2014/main" val="168531208"/>
                    </a:ext>
                  </a:extLst>
                </a:gridCol>
              </a:tblGrid>
              <a:tr h="497205">
                <a:tc>
                  <a:txBody>
                    <a:bodyPr/>
                    <a:lstStyle/>
                    <a:p>
                      <a:pPr algn="ctr" fontAlgn="auto"/>
                      <a:r>
                        <a:rPr lang="en-US" sz="1600" dirty="0">
                          <a:effectLst/>
                        </a:rPr>
                        <a:t>​</a:t>
                      </a:r>
                      <a:endParaRPr lang="en-US" sz="1600" dirty="0">
                        <a:effectLst/>
                        <a:latin typeface="Calibri" panose="020F0502020204030204" pitchFamily="34" charset="0"/>
                      </a:endParaRPr>
                    </a:p>
                  </a:txBody>
                  <a:tcPr/>
                </a:tc>
                <a:tc>
                  <a:txBody>
                    <a:bodyPr/>
                    <a:lstStyle/>
                    <a:p>
                      <a:pPr algn="ctr" fontAlgn="auto"/>
                      <a:r>
                        <a:rPr lang="en-US" sz="1600" dirty="0">
                          <a:effectLst/>
                        </a:rPr>
                        <a:t>​Construction​</a:t>
                      </a:r>
                      <a:endParaRPr lang="en-US" sz="1600" b="1" dirty="0">
                        <a:effectLst/>
                        <a:latin typeface="Calibri" panose="020F0502020204030204" pitchFamily="34" charset="0"/>
                      </a:endParaRPr>
                    </a:p>
                  </a:txBody>
                  <a:tcPr/>
                </a:tc>
                <a:tc>
                  <a:txBody>
                    <a:bodyPr/>
                    <a:lstStyle/>
                    <a:p>
                      <a:pPr algn="ctr" fontAlgn="base"/>
                      <a:r>
                        <a:rPr lang="en-US" sz="1600" dirty="0">
                          <a:effectLst/>
                        </a:rPr>
                        <a:t>Professional Services​</a:t>
                      </a:r>
                      <a:endParaRPr lang="en-US" sz="2400" dirty="0">
                        <a:effectLst/>
                      </a:endParaRPr>
                    </a:p>
                  </a:txBody>
                  <a:tcPr/>
                </a:tc>
                <a:tc>
                  <a:txBody>
                    <a:bodyPr/>
                    <a:lstStyle/>
                    <a:p>
                      <a:pPr algn="ctr" fontAlgn="base"/>
                      <a:r>
                        <a:rPr lang="en-US" sz="1600" dirty="0">
                          <a:effectLst/>
                        </a:rPr>
                        <a:t>Non-Professional Services​</a:t>
                      </a:r>
                      <a:endParaRPr lang="en-US" sz="2400" dirty="0">
                        <a:effectLst/>
                      </a:endParaRPr>
                    </a:p>
                  </a:txBody>
                  <a:tcPr/>
                </a:tc>
                <a:tc>
                  <a:txBody>
                    <a:bodyPr/>
                    <a:lstStyle/>
                    <a:p>
                      <a:pPr algn="ctr" fontAlgn="base"/>
                      <a:r>
                        <a:rPr lang="en-US" sz="1600" dirty="0">
                          <a:effectLst/>
                        </a:rPr>
                        <a:t>Goods​</a:t>
                      </a:r>
                      <a:endParaRPr lang="en-US" sz="2400" dirty="0">
                        <a:effectLst/>
                      </a:endParaRPr>
                    </a:p>
                  </a:txBody>
                  <a:tcPr/>
                </a:tc>
                <a:extLst>
                  <a:ext uri="{0D108BD9-81ED-4DB2-BD59-A6C34878D82A}">
                    <a16:rowId xmlns:a16="http://schemas.microsoft.com/office/drawing/2014/main" val="1095005958"/>
                  </a:ext>
                </a:extLst>
              </a:tr>
              <a:tr h="291165">
                <a:tc>
                  <a:txBody>
                    <a:bodyPr/>
                    <a:lstStyle/>
                    <a:p>
                      <a:pPr fontAlgn="base"/>
                      <a:r>
                        <a:rPr lang="en-US" sz="1600">
                          <a:effectLst/>
                        </a:rPr>
                        <a:t>CY 2023​</a:t>
                      </a:r>
                      <a:endParaRPr lang="en-US" sz="2400">
                        <a:effectLst/>
                      </a:endParaRPr>
                    </a:p>
                  </a:txBody>
                  <a:tcPr/>
                </a:tc>
                <a:tc>
                  <a:txBody>
                    <a:bodyPr/>
                    <a:lstStyle/>
                    <a:p>
                      <a:pPr algn="ctr" fontAlgn="base"/>
                      <a:r>
                        <a:rPr lang="en-US" sz="1600" dirty="0">
                          <a:effectLst/>
                        </a:rPr>
                        <a:t>21%​</a:t>
                      </a:r>
                      <a:endParaRPr lang="en-US" sz="2400" dirty="0">
                        <a:effectLst/>
                      </a:endParaRPr>
                    </a:p>
                  </a:txBody>
                  <a:tcPr/>
                </a:tc>
                <a:tc>
                  <a:txBody>
                    <a:bodyPr/>
                    <a:lstStyle/>
                    <a:p>
                      <a:pPr algn="ctr" fontAlgn="base"/>
                      <a:r>
                        <a:rPr lang="en-US" sz="1600">
                          <a:effectLst/>
                        </a:rPr>
                        <a:t>19%​</a:t>
                      </a:r>
                      <a:endParaRPr lang="en-US" sz="2400">
                        <a:effectLst/>
                      </a:endParaRPr>
                    </a:p>
                  </a:txBody>
                  <a:tcPr/>
                </a:tc>
                <a:tc>
                  <a:txBody>
                    <a:bodyPr/>
                    <a:lstStyle/>
                    <a:p>
                      <a:pPr algn="ctr" fontAlgn="base"/>
                      <a:r>
                        <a:rPr lang="en-US" sz="1600">
                          <a:effectLst/>
                        </a:rPr>
                        <a:t>22%​</a:t>
                      </a:r>
                      <a:endParaRPr lang="en-US" sz="2400">
                        <a:effectLst/>
                      </a:endParaRPr>
                    </a:p>
                  </a:txBody>
                  <a:tcPr/>
                </a:tc>
                <a:tc>
                  <a:txBody>
                    <a:bodyPr/>
                    <a:lstStyle/>
                    <a:p>
                      <a:pPr algn="ctr" fontAlgn="base"/>
                      <a:r>
                        <a:rPr lang="en-US" sz="1600" dirty="0">
                          <a:effectLst/>
                        </a:rPr>
                        <a:t>10%​</a:t>
                      </a:r>
                      <a:endParaRPr lang="en-US" sz="2400" dirty="0">
                        <a:effectLst/>
                      </a:endParaRPr>
                    </a:p>
                  </a:txBody>
                  <a:tcPr/>
                </a:tc>
                <a:extLst>
                  <a:ext uri="{0D108BD9-81ED-4DB2-BD59-A6C34878D82A}">
                    <a16:rowId xmlns:a16="http://schemas.microsoft.com/office/drawing/2014/main" val="1915495058"/>
                  </a:ext>
                </a:extLst>
              </a:tr>
            </a:tbl>
          </a:graphicData>
        </a:graphic>
      </p:graphicFrame>
      <p:sp>
        <p:nvSpPr>
          <p:cNvPr id="7" name="Text Box 6">
            <a:extLst>
              <a:ext uri="{FF2B5EF4-FFF2-40B4-BE49-F238E27FC236}">
                <a16:creationId xmlns:a16="http://schemas.microsoft.com/office/drawing/2014/main" id="{E3E99874-5D35-40BC-BF23-0F79952DDA74}"/>
              </a:ext>
            </a:extLst>
          </p:cNvPr>
          <p:cNvSpPr txBox="1">
            <a:spLocks noChangeArrowheads="1"/>
          </p:cNvSpPr>
          <p:nvPr/>
        </p:nvSpPr>
        <p:spPr bwMode="auto">
          <a:xfrm>
            <a:off x="1398077" y="3931291"/>
            <a:ext cx="8382000" cy="223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Narrow" panose="020B0606020202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Narrow" panose="020B0606020202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Narrow" panose="020B0606020202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Narrow" panose="020B0606020202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Narrow" panose="020B0606020202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9pPr>
          </a:lstStyle>
          <a:p>
            <a:pPr lvl="1" eaLnBrk="1" hangingPunct="1">
              <a:lnSpc>
                <a:spcPct val="120000"/>
              </a:lnSpc>
              <a:spcBef>
                <a:spcPct val="0"/>
              </a:spcBef>
              <a:spcAft>
                <a:spcPct val="25000"/>
              </a:spcAft>
              <a:buClr>
                <a:srgbClr val="006FAF"/>
              </a:buClr>
              <a:buFont typeface="Wingdings" panose="05000000000000000000" pitchFamily="2" charset="2"/>
              <a:buChar char="§"/>
            </a:pPr>
            <a:r>
              <a:rPr lang="en-US" altLang="en-US" dirty="0"/>
              <a:t>Based on 2014 Disparity Study</a:t>
            </a:r>
          </a:p>
          <a:p>
            <a:pPr lvl="1" eaLnBrk="1" hangingPunct="1">
              <a:lnSpc>
                <a:spcPct val="120000"/>
              </a:lnSpc>
              <a:spcBef>
                <a:spcPct val="0"/>
              </a:spcBef>
              <a:spcAft>
                <a:spcPct val="25000"/>
              </a:spcAft>
              <a:buClr>
                <a:srgbClr val="006FAF"/>
              </a:buClr>
              <a:buFont typeface="Wingdings" panose="05000000000000000000" pitchFamily="2" charset="2"/>
              <a:buChar char="§"/>
            </a:pPr>
            <a:r>
              <a:rPr lang="en-US" altLang="en-US" dirty="0"/>
              <a:t>Minority primes are required to have MFD subs as well</a:t>
            </a:r>
          </a:p>
          <a:p>
            <a:pPr lvl="1" eaLnBrk="1" hangingPunct="1">
              <a:lnSpc>
                <a:spcPct val="120000"/>
              </a:lnSpc>
              <a:spcBef>
                <a:spcPct val="0"/>
              </a:spcBef>
              <a:spcAft>
                <a:spcPct val="25000"/>
              </a:spcAft>
              <a:buClr>
                <a:srgbClr val="006FAF"/>
              </a:buClr>
              <a:buFont typeface="Wingdings" panose="05000000000000000000" pitchFamily="2" charset="2"/>
              <a:buChar char="§"/>
            </a:pPr>
            <a:r>
              <a:rPr lang="en-US" altLang="en-US" dirty="0"/>
              <a:t>Goals are posted on the MFD page </a:t>
            </a:r>
            <a:r>
              <a:rPr lang="en-US" altLang="en-US" sz="2000" dirty="0">
                <a:hlinkClick r:id="rId2"/>
              </a:rPr>
              <a:t>www.montgomerycountymd.gov/MFD</a:t>
            </a:r>
            <a:r>
              <a:rPr lang="en-US" altLang="en-US" sz="2000" dirty="0"/>
              <a:t> </a:t>
            </a:r>
          </a:p>
          <a:p>
            <a:pPr eaLnBrk="1" hangingPunct="1">
              <a:lnSpc>
                <a:spcPct val="120000"/>
              </a:lnSpc>
              <a:spcBef>
                <a:spcPct val="0"/>
              </a:spcBef>
              <a:spcAft>
                <a:spcPct val="25000"/>
              </a:spcAft>
              <a:buClr>
                <a:srgbClr val="006FAF"/>
              </a:buClr>
              <a:buFont typeface="Wingdings" panose="05000000000000000000" pitchFamily="2" charset="2"/>
              <a:buChar char="§"/>
            </a:pPr>
            <a:endParaRPr lang="en-US" altLang="en-US" sz="3200" b="1" dirty="0">
              <a:latin typeface="Arial" panose="020B0604020202020204" pitchFamily="34" charset="0"/>
            </a:endParaRPr>
          </a:p>
        </p:txBody>
      </p:sp>
      <p:sp>
        <p:nvSpPr>
          <p:cNvPr id="4" name="Rectangle 3">
            <a:extLst>
              <a:ext uri="{FF2B5EF4-FFF2-40B4-BE49-F238E27FC236}">
                <a16:creationId xmlns:a16="http://schemas.microsoft.com/office/drawing/2014/main" id="{E090B90D-1A3E-0310-1982-B7BF361CF612}"/>
              </a:ext>
            </a:extLst>
          </p:cNvPr>
          <p:cNvSpPr/>
          <p:nvPr/>
        </p:nvSpPr>
        <p:spPr>
          <a:xfrm>
            <a:off x="1088762" y="2052937"/>
            <a:ext cx="3312702" cy="584775"/>
          </a:xfrm>
          <a:prstGeom prst="rect">
            <a:avLst/>
          </a:prstGeom>
        </p:spPr>
        <p:txBody>
          <a:bodyPr wrap="none" lIns="91440" tIns="45720" rIns="91440" bIns="45720" anchor="t">
            <a:spAutoFit/>
          </a:bodyPr>
          <a:lstStyle/>
          <a:p>
            <a:pPr>
              <a:spcBef>
                <a:spcPct val="50000"/>
              </a:spcBef>
            </a:pPr>
            <a:r>
              <a:rPr lang="en-US" altLang="en-US" sz="3200" b="1" dirty="0">
                <a:latin typeface="Arial Narrow"/>
              </a:rPr>
              <a:t>MFD Current Goals</a:t>
            </a:r>
            <a:endParaRPr lang="en-US" altLang="en-US" sz="3200" b="1" dirty="0">
              <a:latin typeface="Arial Narrow" panose="020B0606020202030204" pitchFamily="34" charset="0"/>
            </a:endParaRPr>
          </a:p>
        </p:txBody>
      </p:sp>
    </p:spTree>
    <p:extLst>
      <p:ext uri="{BB962C8B-B14F-4D97-AF65-F5344CB8AC3E}">
        <p14:creationId xmlns:p14="http://schemas.microsoft.com/office/powerpoint/2010/main" val="3049919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8976-85BD-49C1-9BF5-73EA4A2C544C}"/>
              </a:ext>
            </a:extLst>
          </p:cNvPr>
          <p:cNvSpPr>
            <a:spLocks noGrp="1"/>
          </p:cNvSpPr>
          <p:nvPr>
            <p:ph type="title"/>
          </p:nvPr>
        </p:nvSpPr>
        <p:spPr>
          <a:xfrm>
            <a:off x="694674" y="352986"/>
            <a:ext cx="7323200" cy="1021600"/>
          </a:xfrm>
        </p:spPr>
        <p:txBody>
          <a:bodyPr/>
          <a:lstStyle/>
          <a:p>
            <a:r>
              <a:rPr lang="en-US" sz="3800" b="1" dirty="0"/>
              <a:t>Minority, Female, Disabled-Owned Business Program (MFD)</a:t>
            </a:r>
            <a:endParaRPr lang="en-US" sz="3800" dirty="0"/>
          </a:p>
        </p:txBody>
      </p:sp>
      <p:sp>
        <p:nvSpPr>
          <p:cNvPr id="6" name="Text Box 6">
            <a:extLst>
              <a:ext uri="{FF2B5EF4-FFF2-40B4-BE49-F238E27FC236}">
                <a16:creationId xmlns:a16="http://schemas.microsoft.com/office/drawing/2014/main" id="{24B88B4A-980E-4339-97EA-5E811DEC5EC8}"/>
              </a:ext>
            </a:extLst>
          </p:cNvPr>
          <p:cNvSpPr txBox="1">
            <a:spLocks noChangeArrowheads="1"/>
          </p:cNvSpPr>
          <p:nvPr/>
        </p:nvSpPr>
        <p:spPr bwMode="auto">
          <a:xfrm>
            <a:off x="-38604" y="3337902"/>
            <a:ext cx="502318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lnSpc>
                <a:spcPct val="90000"/>
              </a:lnSpc>
              <a:spcBef>
                <a:spcPts val="1000"/>
              </a:spcBef>
              <a:buFont typeface="Arial" panose="020B0604020202020204" pitchFamily="34" charset="0"/>
              <a:buChar char="•"/>
              <a:defRPr sz="2800">
                <a:solidFill>
                  <a:schemeClr val="tx1"/>
                </a:solidFill>
                <a:latin typeface="Arial Narrow" panose="020B0606020202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Narrow" panose="020B0606020202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Narrow" panose="020B0606020202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Narrow" panose="020B0606020202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Narrow" panose="020B0606020202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9pPr>
          </a:lstStyle>
          <a:p>
            <a:pPr algn="ctr">
              <a:lnSpc>
                <a:spcPct val="100000"/>
              </a:lnSpc>
              <a:spcBef>
                <a:spcPct val="50000"/>
              </a:spcBef>
              <a:buNone/>
            </a:pPr>
            <a:r>
              <a:rPr lang="en-US" altLang="en-US" sz="3200" b="1" dirty="0">
                <a:solidFill>
                  <a:srgbClr val="006FAF"/>
                </a:solidFill>
                <a:latin typeface="Arial Narrow"/>
                <a:hlinkClick r:id="rId2">
                  <a:extLst>
                    <a:ext uri="{A12FA001-AC4F-418D-AE19-62706E023703}">
                      <ahyp:hlinkClr xmlns:ahyp="http://schemas.microsoft.com/office/drawing/2018/hyperlinkcolor" val="tx"/>
                    </a:ext>
                  </a:extLst>
                </a:hlinkClick>
              </a:rPr>
              <a:t>MFD Subcontractor</a:t>
            </a:r>
            <a:r>
              <a:rPr lang="en-US" altLang="en-US" sz="3200" b="1" dirty="0">
                <a:solidFill>
                  <a:srgbClr val="006FAF"/>
                </a:solidFill>
                <a:latin typeface="Arial Narrow"/>
                <a:hlinkClick r:id="rId2"/>
              </a:rPr>
              <a:t> Performance</a:t>
            </a:r>
            <a:r>
              <a:rPr lang="en-US" altLang="en-US" sz="3200" b="1" dirty="0">
                <a:solidFill>
                  <a:srgbClr val="006FAF"/>
                </a:solidFill>
                <a:latin typeface="Arial Narrow"/>
                <a:hlinkClick r:id="rId2">
                  <a:extLst>
                    <a:ext uri="{A12FA001-AC4F-418D-AE19-62706E023703}">
                      <ahyp:hlinkClr xmlns:ahyp="http://schemas.microsoft.com/office/drawing/2018/hyperlinkcolor" val="tx"/>
                    </a:ext>
                  </a:extLst>
                </a:hlinkClick>
              </a:rPr>
              <a:t> Form</a:t>
            </a:r>
            <a:endParaRPr lang="en-US" dirty="0"/>
          </a:p>
        </p:txBody>
      </p:sp>
      <p:pic>
        <p:nvPicPr>
          <p:cNvPr id="3" name="Picture 3">
            <a:extLst>
              <a:ext uri="{FF2B5EF4-FFF2-40B4-BE49-F238E27FC236}">
                <a16:creationId xmlns:a16="http://schemas.microsoft.com/office/drawing/2014/main" id="{3004EC9D-68A5-45AE-4833-89EEB27A3E13}"/>
              </a:ext>
            </a:extLst>
          </p:cNvPr>
          <p:cNvPicPr>
            <a:picLocks noChangeAspect="1"/>
          </p:cNvPicPr>
          <p:nvPr/>
        </p:nvPicPr>
        <p:blipFill>
          <a:blip r:embed="rId3"/>
          <a:stretch>
            <a:fillRect/>
          </a:stretch>
        </p:blipFill>
        <p:spPr>
          <a:xfrm>
            <a:off x="5947611" y="864322"/>
            <a:ext cx="4828673" cy="5901381"/>
          </a:xfrm>
          <a:prstGeom prst="rect">
            <a:avLst/>
          </a:prstGeom>
        </p:spPr>
      </p:pic>
    </p:spTree>
    <p:extLst>
      <p:ext uri="{BB962C8B-B14F-4D97-AF65-F5344CB8AC3E}">
        <p14:creationId xmlns:p14="http://schemas.microsoft.com/office/powerpoint/2010/main" val="3654537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8976-85BD-49C1-9BF5-73EA4A2C544C}"/>
              </a:ext>
            </a:extLst>
          </p:cNvPr>
          <p:cNvSpPr>
            <a:spLocks noGrp="1"/>
          </p:cNvSpPr>
          <p:nvPr>
            <p:ph type="title"/>
          </p:nvPr>
        </p:nvSpPr>
        <p:spPr>
          <a:xfrm>
            <a:off x="183332" y="102328"/>
            <a:ext cx="7323200" cy="1021600"/>
          </a:xfrm>
        </p:spPr>
        <p:txBody>
          <a:bodyPr/>
          <a:lstStyle/>
          <a:p>
            <a:r>
              <a:rPr lang="en-US" sz="3600" b="1" dirty="0"/>
              <a:t>Minority, Female, Disabled-Owned Business Program (MFD)</a:t>
            </a:r>
            <a:endParaRPr lang="en-US" sz="3600" dirty="0"/>
          </a:p>
        </p:txBody>
      </p:sp>
      <p:sp>
        <p:nvSpPr>
          <p:cNvPr id="6" name="Text Box 6">
            <a:extLst>
              <a:ext uri="{FF2B5EF4-FFF2-40B4-BE49-F238E27FC236}">
                <a16:creationId xmlns:a16="http://schemas.microsoft.com/office/drawing/2014/main" id="{24B88B4A-980E-4339-97EA-5E811DEC5EC8}"/>
              </a:ext>
            </a:extLst>
          </p:cNvPr>
          <p:cNvSpPr txBox="1">
            <a:spLocks noChangeArrowheads="1"/>
          </p:cNvSpPr>
          <p:nvPr/>
        </p:nvSpPr>
        <p:spPr bwMode="auto">
          <a:xfrm>
            <a:off x="507974" y="3305818"/>
            <a:ext cx="4234543" cy="595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lnSpc>
                <a:spcPct val="90000"/>
              </a:lnSpc>
              <a:spcBef>
                <a:spcPts val="1000"/>
              </a:spcBef>
              <a:buFont typeface="Arial" panose="020B0604020202020204" pitchFamily="34" charset="0"/>
              <a:buChar char="•"/>
              <a:defRPr sz="2800">
                <a:solidFill>
                  <a:schemeClr val="tx1"/>
                </a:solidFill>
                <a:latin typeface="Arial Narrow" panose="020B0606020202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Narrow" panose="020B0606020202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Narrow" panose="020B0606020202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Narrow" panose="020B0606020202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Narrow" panose="020B0606020202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9pPr>
          </a:lstStyle>
          <a:p>
            <a:pPr algn="ctr">
              <a:lnSpc>
                <a:spcPct val="100000"/>
              </a:lnSpc>
              <a:spcBef>
                <a:spcPct val="50000"/>
              </a:spcBef>
              <a:buNone/>
            </a:pPr>
            <a:r>
              <a:rPr lang="en-US" altLang="en-US" sz="3200" b="1" dirty="0">
                <a:solidFill>
                  <a:srgbClr val="006FAF"/>
                </a:solidFill>
                <a:latin typeface="Arial Narrow"/>
                <a:hlinkClick r:id="rId2"/>
              </a:rPr>
              <a:t>MFD Payment Form</a:t>
            </a:r>
            <a:r>
              <a:rPr lang="en-US" altLang="en-US" sz="3200" b="1" dirty="0">
                <a:solidFill>
                  <a:srgbClr val="006FAF"/>
                </a:solidFill>
                <a:latin typeface="Arial Narrow"/>
              </a:rPr>
              <a:t> </a:t>
            </a:r>
            <a:endParaRPr lang="en-US" dirty="0"/>
          </a:p>
        </p:txBody>
      </p:sp>
      <p:pic>
        <p:nvPicPr>
          <p:cNvPr id="3" name="Picture 3">
            <a:extLst>
              <a:ext uri="{FF2B5EF4-FFF2-40B4-BE49-F238E27FC236}">
                <a16:creationId xmlns:a16="http://schemas.microsoft.com/office/drawing/2014/main" id="{A8F1A8E9-2CC1-7CD3-77AE-0E5FF8F8969F}"/>
              </a:ext>
            </a:extLst>
          </p:cNvPr>
          <p:cNvPicPr>
            <a:picLocks noChangeAspect="1"/>
          </p:cNvPicPr>
          <p:nvPr/>
        </p:nvPicPr>
        <p:blipFill>
          <a:blip r:embed="rId3"/>
          <a:stretch>
            <a:fillRect/>
          </a:stretch>
        </p:blipFill>
        <p:spPr>
          <a:xfrm>
            <a:off x="5225715" y="669370"/>
            <a:ext cx="5009148" cy="5980471"/>
          </a:xfrm>
          <a:prstGeom prst="rect">
            <a:avLst/>
          </a:prstGeom>
        </p:spPr>
      </p:pic>
    </p:spTree>
    <p:extLst>
      <p:ext uri="{BB962C8B-B14F-4D97-AF65-F5344CB8AC3E}">
        <p14:creationId xmlns:p14="http://schemas.microsoft.com/office/powerpoint/2010/main" val="1211836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8976-85BD-49C1-9BF5-73EA4A2C544C}"/>
              </a:ext>
            </a:extLst>
          </p:cNvPr>
          <p:cNvSpPr>
            <a:spLocks noGrp="1"/>
          </p:cNvSpPr>
          <p:nvPr>
            <p:ph type="title"/>
          </p:nvPr>
        </p:nvSpPr>
        <p:spPr/>
        <p:txBody>
          <a:bodyPr/>
          <a:lstStyle/>
          <a:p>
            <a:r>
              <a:rPr lang="en-US" b="1"/>
              <a:t>Minority, Female, Disabled-Owned Business Program (MFD)</a:t>
            </a:r>
            <a:endParaRPr lang="en-US"/>
          </a:p>
        </p:txBody>
      </p:sp>
      <p:graphicFrame>
        <p:nvGraphicFramePr>
          <p:cNvPr id="5" name="Table 4">
            <a:extLst>
              <a:ext uri="{FF2B5EF4-FFF2-40B4-BE49-F238E27FC236}">
                <a16:creationId xmlns:a16="http://schemas.microsoft.com/office/drawing/2014/main" id="{0E96C2E8-ECCD-7C30-BF90-796BEF660F54}"/>
              </a:ext>
            </a:extLst>
          </p:cNvPr>
          <p:cNvGraphicFramePr>
            <a:graphicFrameLocks noGrp="1"/>
          </p:cNvGraphicFramePr>
          <p:nvPr>
            <p:extLst>
              <p:ext uri="{D42A27DB-BD31-4B8C-83A1-F6EECF244321}">
                <p14:modId xmlns:p14="http://schemas.microsoft.com/office/powerpoint/2010/main" val="612421834"/>
              </p:ext>
            </p:extLst>
          </p:nvPr>
        </p:nvGraphicFramePr>
        <p:xfrm>
          <a:off x="914399" y="2619375"/>
          <a:ext cx="9705976" cy="3490767"/>
        </p:xfrm>
        <a:graphic>
          <a:graphicData uri="http://schemas.openxmlformats.org/drawingml/2006/table">
            <a:tbl>
              <a:tblPr firstRow="1" bandRow="1">
                <a:tableStyleId>{5C22544A-7EE6-4342-B048-85BDC9FD1C3A}</a:tableStyleId>
              </a:tblPr>
              <a:tblGrid>
                <a:gridCol w="3169905">
                  <a:extLst>
                    <a:ext uri="{9D8B030D-6E8A-4147-A177-3AD203B41FA5}">
                      <a16:colId xmlns:a16="http://schemas.microsoft.com/office/drawing/2014/main" val="4139808916"/>
                    </a:ext>
                  </a:extLst>
                </a:gridCol>
                <a:gridCol w="2147267">
                  <a:extLst>
                    <a:ext uri="{9D8B030D-6E8A-4147-A177-3AD203B41FA5}">
                      <a16:colId xmlns:a16="http://schemas.microsoft.com/office/drawing/2014/main" val="3568513615"/>
                    </a:ext>
                  </a:extLst>
                </a:gridCol>
                <a:gridCol w="2723362">
                  <a:extLst>
                    <a:ext uri="{9D8B030D-6E8A-4147-A177-3AD203B41FA5}">
                      <a16:colId xmlns:a16="http://schemas.microsoft.com/office/drawing/2014/main" val="778504008"/>
                    </a:ext>
                  </a:extLst>
                </a:gridCol>
                <a:gridCol w="1665442">
                  <a:extLst>
                    <a:ext uri="{9D8B030D-6E8A-4147-A177-3AD203B41FA5}">
                      <a16:colId xmlns:a16="http://schemas.microsoft.com/office/drawing/2014/main" val="3231459299"/>
                    </a:ext>
                  </a:extLst>
                </a:gridCol>
              </a:tblGrid>
              <a:tr h="294467">
                <a:tc>
                  <a:txBody>
                    <a:bodyPr/>
                    <a:lstStyle/>
                    <a:p>
                      <a:pPr algn="ctr" fontAlgn="base"/>
                      <a:r>
                        <a:rPr lang="en-US" sz="1400">
                          <a:effectLst/>
                        </a:rPr>
                        <a:t>Agency​</a:t>
                      </a:r>
                      <a:endParaRPr lang="en-US" sz="2000">
                        <a:effectLst/>
                      </a:endParaRPr>
                    </a:p>
                  </a:txBody>
                  <a:tcPr anchor="b"/>
                </a:tc>
                <a:tc>
                  <a:txBody>
                    <a:bodyPr/>
                    <a:lstStyle/>
                    <a:p>
                      <a:pPr algn="ctr" fontAlgn="base"/>
                      <a:r>
                        <a:rPr lang="en-US" sz="1400">
                          <a:effectLst/>
                        </a:rPr>
                        <a:t>Program​</a:t>
                      </a:r>
                      <a:endParaRPr lang="en-US" sz="2000">
                        <a:effectLst/>
                      </a:endParaRPr>
                    </a:p>
                  </a:txBody>
                  <a:tcPr anchor="b"/>
                </a:tc>
                <a:tc>
                  <a:txBody>
                    <a:bodyPr/>
                    <a:lstStyle/>
                    <a:p>
                      <a:pPr algn="ctr" fontAlgn="base"/>
                      <a:r>
                        <a:rPr lang="en-US" sz="1400">
                          <a:effectLst/>
                        </a:rPr>
                        <a:t>Description​</a:t>
                      </a:r>
                      <a:endParaRPr lang="en-US" sz="2000">
                        <a:effectLst/>
                      </a:endParaRPr>
                    </a:p>
                  </a:txBody>
                  <a:tcPr anchor="b"/>
                </a:tc>
                <a:tc>
                  <a:txBody>
                    <a:bodyPr/>
                    <a:lstStyle/>
                    <a:p>
                      <a:pPr algn="ctr" fontAlgn="base"/>
                      <a:r>
                        <a:rPr lang="en-US" sz="1400" dirty="0">
                          <a:effectLst/>
                        </a:rPr>
                        <a:t>Contact​</a:t>
                      </a:r>
                      <a:endParaRPr lang="en-US" sz="2000" dirty="0">
                        <a:effectLst/>
                      </a:endParaRPr>
                    </a:p>
                  </a:txBody>
                  <a:tcPr anchor="b"/>
                </a:tc>
                <a:extLst>
                  <a:ext uri="{0D108BD9-81ED-4DB2-BD59-A6C34878D82A}">
                    <a16:rowId xmlns:a16="http://schemas.microsoft.com/office/drawing/2014/main" val="4070055694"/>
                  </a:ext>
                </a:extLst>
              </a:tr>
              <a:tr h="458059">
                <a:tc>
                  <a:txBody>
                    <a:bodyPr/>
                    <a:lstStyle/>
                    <a:p>
                      <a:pPr fontAlgn="base"/>
                      <a:r>
                        <a:rPr lang="en-US" sz="1200">
                          <a:effectLst/>
                        </a:rPr>
                        <a:t>NEW! U.S. Department of Veterans Affairs (VA)​</a:t>
                      </a:r>
                      <a:endParaRPr lang="en-US" sz="2000">
                        <a:effectLst/>
                      </a:endParaRPr>
                    </a:p>
                  </a:txBody>
                  <a:tcPr/>
                </a:tc>
                <a:tc>
                  <a:txBody>
                    <a:bodyPr/>
                    <a:lstStyle/>
                    <a:p>
                      <a:pPr fontAlgn="base"/>
                      <a:r>
                        <a:rPr lang="en-US" sz="1200">
                          <a:effectLst/>
                        </a:rPr>
                        <a:t>Service-Disabled Veteran Owned Small Business​</a:t>
                      </a:r>
                      <a:endParaRPr lang="en-US" sz="2000">
                        <a:effectLst/>
                      </a:endParaRPr>
                    </a:p>
                  </a:txBody>
                  <a:tcPr/>
                </a:tc>
                <a:tc>
                  <a:txBody>
                    <a:bodyPr/>
                    <a:lstStyle/>
                    <a:p>
                      <a:pPr fontAlgn="base"/>
                      <a:r>
                        <a:rPr lang="en-US" sz="1200">
                          <a:effectLst/>
                        </a:rPr>
                        <a:t>Service-Disabled Veteran Owned Small Business​</a:t>
                      </a:r>
                      <a:endParaRPr lang="en-US" sz="2000">
                        <a:effectLst/>
                      </a:endParaRPr>
                    </a:p>
                  </a:txBody>
                  <a:tcPr/>
                </a:tc>
                <a:tc>
                  <a:txBody>
                    <a:bodyPr/>
                    <a:lstStyle/>
                    <a:p>
                      <a:pPr algn="ctr" fontAlgn="base"/>
                      <a:r>
                        <a:rPr lang="en-US" sz="1200">
                          <a:effectLst/>
                        </a:rPr>
                        <a:t>1-866-584-2344​</a:t>
                      </a:r>
                      <a:br>
                        <a:rPr lang="en-US" sz="1200">
                          <a:effectLst/>
                        </a:rPr>
                      </a:br>
                      <a:r>
                        <a:rPr lang="en-US" sz="1200">
                          <a:effectLst/>
                          <a:hlinkClick r:id="rId2"/>
                        </a:rPr>
                        <a:t>website link</a:t>
                      </a:r>
                      <a:r>
                        <a:rPr lang="en-US" sz="1200">
                          <a:effectLst/>
                        </a:rPr>
                        <a:t>​</a:t>
                      </a:r>
                      <a:endParaRPr lang="en-US" sz="2000">
                        <a:effectLst/>
                      </a:endParaRPr>
                    </a:p>
                  </a:txBody>
                  <a:tcPr/>
                </a:tc>
                <a:extLst>
                  <a:ext uri="{0D108BD9-81ED-4DB2-BD59-A6C34878D82A}">
                    <a16:rowId xmlns:a16="http://schemas.microsoft.com/office/drawing/2014/main" val="1200634110"/>
                  </a:ext>
                </a:extLst>
              </a:tr>
              <a:tr h="541901">
                <a:tc>
                  <a:txBody>
                    <a:bodyPr/>
                    <a:lstStyle/>
                    <a:p>
                      <a:pPr fontAlgn="base"/>
                      <a:r>
                        <a:rPr lang="en-US" sz="1200">
                          <a:effectLst/>
                        </a:rPr>
                        <a:t>Maryland Department of Transportation​</a:t>
                      </a:r>
                      <a:endParaRPr lang="en-US" sz="2000">
                        <a:effectLst/>
                      </a:endParaRPr>
                    </a:p>
                  </a:txBody>
                  <a:tcPr/>
                </a:tc>
                <a:tc>
                  <a:txBody>
                    <a:bodyPr/>
                    <a:lstStyle/>
                    <a:p>
                      <a:pPr fontAlgn="base"/>
                      <a:r>
                        <a:rPr lang="en-US" sz="1200">
                          <a:effectLst/>
                        </a:rPr>
                        <a:t>Minority Business Enterprise​</a:t>
                      </a:r>
                      <a:endParaRPr lang="en-US" sz="2000">
                        <a:effectLst/>
                      </a:endParaRPr>
                    </a:p>
                  </a:txBody>
                  <a:tcPr/>
                </a:tc>
                <a:tc>
                  <a:txBody>
                    <a:bodyPr/>
                    <a:lstStyle/>
                    <a:p>
                      <a:pPr fontAlgn="base"/>
                      <a:r>
                        <a:rPr lang="en-US" sz="1200">
                          <a:effectLst/>
                        </a:rPr>
                        <a:t>MDOT Directory of Certified MBE and/or DBE firms (MDOT-MBE)​</a:t>
                      </a:r>
                      <a:endParaRPr lang="en-US" sz="2000">
                        <a:effectLst/>
                      </a:endParaRPr>
                    </a:p>
                  </a:txBody>
                  <a:tcPr/>
                </a:tc>
                <a:tc>
                  <a:txBody>
                    <a:bodyPr/>
                    <a:lstStyle/>
                    <a:p>
                      <a:pPr algn="ctr" fontAlgn="base"/>
                      <a:r>
                        <a:rPr lang="en-US" sz="1200">
                          <a:effectLst/>
                        </a:rPr>
                        <a:t>1-800-544-6056​</a:t>
                      </a:r>
                      <a:br>
                        <a:rPr lang="en-US" sz="1200">
                          <a:effectLst/>
                        </a:rPr>
                      </a:br>
                      <a:r>
                        <a:rPr lang="en-US" sz="1200">
                          <a:effectLst/>
                          <a:hlinkClick r:id="rId3"/>
                        </a:rPr>
                        <a:t>website link</a:t>
                      </a:r>
                      <a:r>
                        <a:rPr lang="en-US" sz="1200">
                          <a:effectLst/>
                        </a:rPr>
                        <a:t>​</a:t>
                      </a:r>
                      <a:endParaRPr lang="en-US" sz="2000">
                        <a:effectLst/>
                      </a:endParaRPr>
                    </a:p>
                  </a:txBody>
                  <a:tcPr/>
                </a:tc>
                <a:extLst>
                  <a:ext uri="{0D108BD9-81ED-4DB2-BD59-A6C34878D82A}">
                    <a16:rowId xmlns:a16="http://schemas.microsoft.com/office/drawing/2014/main" val="1951613576"/>
                  </a:ext>
                </a:extLst>
              </a:tr>
              <a:tr h="458059">
                <a:tc>
                  <a:txBody>
                    <a:bodyPr/>
                    <a:lstStyle/>
                    <a:p>
                      <a:pPr fontAlgn="base"/>
                      <a:r>
                        <a:rPr lang="en-US" sz="1200">
                          <a:effectLst/>
                        </a:rPr>
                        <a:t>Federal Small Business Administration​</a:t>
                      </a:r>
                      <a:endParaRPr lang="en-US" sz="2000">
                        <a:effectLst/>
                      </a:endParaRPr>
                    </a:p>
                  </a:txBody>
                  <a:tcPr/>
                </a:tc>
                <a:tc>
                  <a:txBody>
                    <a:bodyPr/>
                    <a:lstStyle/>
                    <a:p>
                      <a:pPr fontAlgn="base"/>
                      <a:r>
                        <a:rPr lang="en-US" sz="1200">
                          <a:effectLst/>
                        </a:rPr>
                        <a:t>8(a) Program​</a:t>
                      </a:r>
                      <a:endParaRPr lang="en-US" sz="2000">
                        <a:effectLst/>
                      </a:endParaRPr>
                    </a:p>
                  </a:txBody>
                  <a:tcPr/>
                </a:tc>
                <a:tc>
                  <a:txBody>
                    <a:bodyPr/>
                    <a:lstStyle/>
                    <a:p>
                      <a:pPr fontAlgn="base"/>
                      <a:r>
                        <a:rPr lang="en-US" sz="1200">
                          <a:effectLst/>
                        </a:rPr>
                        <a:t>Directory of Certified 8a firms (SBA)-8a​</a:t>
                      </a:r>
                      <a:endParaRPr lang="en-US" sz="2000">
                        <a:effectLst/>
                      </a:endParaRPr>
                    </a:p>
                  </a:txBody>
                  <a:tcPr/>
                </a:tc>
                <a:tc>
                  <a:txBody>
                    <a:bodyPr/>
                    <a:lstStyle/>
                    <a:p>
                      <a:pPr algn="ctr" fontAlgn="base"/>
                      <a:r>
                        <a:rPr lang="en-US" sz="1200">
                          <a:effectLst/>
                        </a:rPr>
                        <a:t>1-202-272-0345​</a:t>
                      </a:r>
                      <a:br>
                        <a:rPr lang="en-US" sz="1200">
                          <a:effectLst/>
                        </a:rPr>
                      </a:br>
                      <a:r>
                        <a:rPr lang="en-US" sz="1200">
                          <a:effectLst/>
                          <a:hlinkClick r:id="rId4"/>
                        </a:rPr>
                        <a:t>website link</a:t>
                      </a:r>
                      <a:r>
                        <a:rPr lang="en-US" sz="1200">
                          <a:effectLst/>
                        </a:rPr>
                        <a:t>​</a:t>
                      </a:r>
                      <a:endParaRPr lang="en-US" sz="2000">
                        <a:effectLst/>
                      </a:endParaRPr>
                    </a:p>
                  </a:txBody>
                  <a:tcPr/>
                </a:tc>
                <a:extLst>
                  <a:ext uri="{0D108BD9-81ED-4DB2-BD59-A6C34878D82A}">
                    <a16:rowId xmlns:a16="http://schemas.microsoft.com/office/drawing/2014/main" val="216319988"/>
                  </a:ext>
                </a:extLst>
              </a:tr>
              <a:tr h="541901">
                <a:tc>
                  <a:txBody>
                    <a:bodyPr/>
                    <a:lstStyle/>
                    <a:p>
                      <a:pPr fontAlgn="base"/>
                      <a:r>
                        <a:rPr lang="en-US" sz="1200">
                          <a:effectLst/>
                        </a:rPr>
                        <a:t>Women's Business Enterprise National Council​</a:t>
                      </a:r>
                      <a:endParaRPr lang="en-US" sz="2000">
                        <a:effectLst/>
                      </a:endParaRPr>
                    </a:p>
                  </a:txBody>
                  <a:tcPr/>
                </a:tc>
                <a:tc>
                  <a:txBody>
                    <a:bodyPr/>
                    <a:lstStyle/>
                    <a:p>
                      <a:pPr fontAlgn="base"/>
                      <a:r>
                        <a:rPr lang="en-US" sz="1200">
                          <a:effectLst/>
                        </a:rPr>
                        <a:t>Women's Business Enterprise​</a:t>
                      </a:r>
                      <a:endParaRPr lang="en-US" sz="2000">
                        <a:effectLst/>
                      </a:endParaRPr>
                    </a:p>
                  </a:txBody>
                  <a:tcPr/>
                </a:tc>
                <a:tc>
                  <a:txBody>
                    <a:bodyPr/>
                    <a:lstStyle/>
                    <a:p>
                      <a:pPr fontAlgn="base"/>
                      <a:r>
                        <a:rPr lang="en-US" sz="1200">
                          <a:effectLst/>
                        </a:rPr>
                        <a:t>Women's Business Enterprise (WBENC)​</a:t>
                      </a:r>
                      <a:endParaRPr lang="en-US" sz="2000">
                        <a:effectLst/>
                      </a:endParaRPr>
                    </a:p>
                  </a:txBody>
                  <a:tcPr/>
                </a:tc>
                <a:tc>
                  <a:txBody>
                    <a:bodyPr/>
                    <a:lstStyle/>
                    <a:p>
                      <a:pPr algn="ctr" fontAlgn="base"/>
                      <a:r>
                        <a:rPr lang="en-US" sz="1200">
                          <a:effectLst/>
                        </a:rPr>
                        <a:t>1-202-595-2632​</a:t>
                      </a:r>
                      <a:br>
                        <a:rPr lang="en-US" sz="1200">
                          <a:effectLst/>
                        </a:rPr>
                      </a:br>
                      <a:r>
                        <a:rPr lang="en-US" sz="1200">
                          <a:effectLst/>
                          <a:hlinkClick r:id="rId5"/>
                        </a:rPr>
                        <a:t>website link</a:t>
                      </a:r>
                      <a:r>
                        <a:rPr lang="en-US" sz="1200">
                          <a:effectLst/>
                        </a:rPr>
                        <a:t>​</a:t>
                      </a:r>
                      <a:endParaRPr lang="en-US" sz="2000">
                        <a:effectLst/>
                      </a:endParaRPr>
                    </a:p>
                  </a:txBody>
                  <a:tcPr/>
                </a:tc>
                <a:extLst>
                  <a:ext uri="{0D108BD9-81ED-4DB2-BD59-A6C34878D82A}">
                    <a16:rowId xmlns:a16="http://schemas.microsoft.com/office/drawing/2014/main" val="1751210560"/>
                  </a:ext>
                </a:extLst>
              </a:tr>
              <a:tr h="541901">
                <a:tc>
                  <a:txBody>
                    <a:bodyPr/>
                    <a:lstStyle/>
                    <a:p>
                      <a:pPr fontAlgn="base"/>
                      <a:r>
                        <a:rPr lang="en-US" sz="1200">
                          <a:effectLst/>
                        </a:rPr>
                        <a:t>Capital Region Minority Supplier Development Council​</a:t>
                      </a:r>
                      <a:endParaRPr lang="en-US" sz="2000">
                        <a:effectLst/>
                      </a:endParaRPr>
                    </a:p>
                  </a:txBody>
                  <a:tcPr/>
                </a:tc>
                <a:tc>
                  <a:txBody>
                    <a:bodyPr/>
                    <a:lstStyle/>
                    <a:p>
                      <a:pPr fontAlgn="base"/>
                      <a:r>
                        <a:rPr lang="en-US" sz="1200">
                          <a:effectLst/>
                        </a:rPr>
                        <a:t>Minority Business Enterprise​</a:t>
                      </a:r>
                      <a:endParaRPr lang="en-US" sz="2000">
                        <a:effectLst/>
                      </a:endParaRPr>
                    </a:p>
                  </a:txBody>
                  <a:tcPr/>
                </a:tc>
                <a:tc>
                  <a:txBody>
                    <a:bodyPr/>
                    <a:lstStyle/>
                    <a:p>
                      <a:pPr fontAlgn="base"/>
                      <a:r>
                        <a:rPr lang="en-US" sz="1200">
                          <a:effectLst/>
                        </a:rPr>
                        <a:t>Minority Business Enterprise (MSDC)​</a:t>
                      </a:r>
                      <a:endParaRPr lang="en-US" sz="2000">
                        <a:effectLst/>
                      </a:endParaRPr>
                    </a:p>
                  </a:txBody>
                  <a:tcPr/>
                </a:tc>
                <a:tc>
                  <a:txBody>
                    <a:bodyPr/>
                    <a:lstStyle/>
                    <a:p>
                      <a:pPr algn="ctr" fontAlgn="base"/>
                      <a:r>
                        <a:rPr lang="en-US" sz="1200">
                          <a:effectLst/>
                        </a:rPr>
                        <a:t>1-301-593-5860​</a:t>
                      </a:r>
                      <a:br>
                        <a:rPr lang="en-US" sz="1200">
                          <a:effectLst/>
                        </a:rPr>
                      </a:br>
                      <a:r>
                        <a:rPr lang="en-US" sz="1200">
                          <a:effectLst/>
                          <a:hlinkClick r:id="rId6"/>
                        </a:rPr>
                        <a:t>website link</a:t>
                      </a:r>
                      <a:r>
                        <a:rPr lang="en-US" sz="1200">
                          <a:effectLst/>
                        </a:rPr>
                        <a:t>​</a:t>
                      </a:r>
                      <a:endParaRPr lang="en-US" sz="2000">
                        <a:effectLst/>
                      </a:endParaRPr>
                    </a:p>
                  </a:txBody>
                  <a:tcPr/>
                </a:tc>
                <a:extLst>
                  <a:ext uri="{0D108BD9-81ED-4DB2-BD59-A6C34878D82A}">
                    <a16:rowId xmlns:a16="http://schemas.microsoft.com/office/drawing/2014/main" val="109992640"/>
                  </a:ext>
                </a:extLst>
              </a:tr>
              <a:tr h="644146">
                <a:tc>
                  <a:txBody>
                    <a:bodyPr/>
                    <a:lstStyle/>
                    <a:p>
                      <a:pPr fontAlgn="base"/>
                      <a:r>
                        <a:rPr lang="en-US" sz="1200">
                          <a:effectLst/>
                        </a:rPr>
                        <a:t>City of Baltimore​</a:t>
                      </a:r>
                      <a:endParaRPr lang="en-US" sz="2000">
                        <a:effectLst/>
                      </a:endParaRPr>
                    </a:p>
                  </a:txBody>
                  <a:tcPr/>
                </a:tc>
                <a:tc>
                  <a:txBody>
                    <a:bodyPr/>
                    <a:lstStyle/>
                    <a:p>
                      <a:pPr fontAlgn="base"/>
                      <a:r>
                        <a:rPr lang="en-US" sz="1200">
                          <a:effectLst/>
                        </a:rPr>
                        <a:t>Minority and Women's Business Opportunity Office​</a:t>
                      </a:r>
                      <a:endParaRPr lang="en-US" sz="2000">
                        <a:effectLst/>
                      </a:endParaRPr>
                    </a:p>
                  </a:txBody>
                  <a:tcPr/>
                </a:tc>
                <a:tc>
                  <a:txBody>
                    <a:bodyPr/>
                    <a:lstStyle/>
                    <a:p>
                      <a:pPr fontAlgn="base"/>
                      <a:r>
                        <a:rPr lang="en-US" sz="1200">
                          <a:effectLst/>
                        </a:rPr>
                        <a:t>Minority and Women's Business Opportunity Office (MWBOO)​</a:t>
                      </a:r>
                      <a:endParaRPr lang="en-US" sz="2000">
                        <a:effectLst/>
                      </a:endParaRPr>
                    </a:p>
                  </a:txBody>
                  <a:tcPr/>
                </a:tc>
                <a:tc>
                  <a:txBody>
                    <a:bodyPr/>
                    <a:lstStyle/>
                    <a:p>
                      <a:pPr algn="ctr" fontAlgn="base"/>
                      <a:r>
                        <a:rPr lang="en-US" sz="1200" dirty="0">
                          <a:effectLst/>
                        </a:rPr>
                        <a:t>1-410-396-4355​</a:t>
                      </a:r>
                      <a:br>
                        <a:rPr lang="en-US" sz="1200" dirty="0">
                          <a:effectLst/>
                        </a:rPr>
                      </a:br>
                      <a:r>
                        <a:rPr lang="en-US" sz="1200" dirty="0">
                          <a:effectLst/>
                          <a:hlinkClick r:id="rId7"/>
                        </a:rPr>
                        <a:t>website link</a:t>
                      </a:r>
                      <a:r>
                        <a:rPr lang="en-US" sz="1200" dirty="0">
                          <a:effectLst/>
                        </a:rPr>
                        <a:t>​</a:t>
                      </a:r>
                      <a:endParaRPr lang="en-US" sz="2000" dirty="0">
                        <a:effectLst/>
                      </a:endParaRPr>
                    </a:p>
                  </a:txBody>
                  <a:tcPr/>
                </a:tc>
                <a:extLst>
                  <a:ext uri="{0D108BD9-81ED-4DB2-BD59-A6C34878D82A}">
                    <a16:rowId xmlns:a16="http://schemas.microsoft.com/office/drawing/2014/main" val="3567262918"/>
                  </a:ext>
                </a:extLst>
              </a:tr>
            </a:tbl>
          </a:graphicData>
        </a:graphic>
      </p:graphicFrame>
      <p:sp>
        <p:nvSpPr>
          <p:cNvPr id="6" name="Text Box 6">
            <a:extLst>
              <a:ext uri="{FF2B5EF4-FFF2-40B4-BE49-F238E27FC236}">
                <a16:creationId xmlns:a16="http://schemas.microsoft.com/office/drawing/2014/main" id="{24B88B4A-980E-4339-97EA-5E811DEC5EC8}"/>
              </a:ext>
            </a:extLst>
          </p:cNvPr>
          <p:cNvSpPr txBox="1">
            <a:spLocks noChangeArrowheads="1"/>
          </p:cNvSpPr>
          <p:nvPr/>
        </p:nvSpPr>
        <p:spPr bwMode="auto">
          <a:xfrm>
            <a:off x="823660" y="1934218"/>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lnSpc>
                <a:spcPct val="90000"/>
              </a:lnSpc>
              <a:spcBef>
                <a:spcPts val="1000"/>
              </a:spcBef>
              <a:buFont typeface="Arial" panose="020B0604020202020204" pitchFamily="34" charset="0"/>
              <a:buChar char="•"/>
              <a:defRPr sz="2800">
                <a:solidFill>
                  <a:schemeClr val="tx1"/>
                </a:solidFill>
                <a:latin typeface="Arial Narrow" panose="020B0606020202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Narrow" panose="020B0606020202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Narrow" panose="020B0606020202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Narrow" panose="020B0606020202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Narrow" panose="020B0606020202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Narrow" panose="020B0606020202030204" pitchFamily="34" charset="0"/>
              </a:defRPr>
            </a:lvl9pPr>
          </a:lstStyle>
          <a:p>
            <a:pPr algn="ctr" eaLnBrk="1" hangingPunct="1">
              <a:lnSpc>
                <a:spcPct val="100000"/>
              </a:lnSpc>
              <a:spcBef>
                <a:spcPct val="50000"/>
              </a:spcBef>
              <a:buFontTx/>
              <a:buNone/>
            </a:pPr>
            <a:r>
              <a:rPr lang="en-US" altLang="en-US" sz="3200" b="1" dirty="0">
                <a:solidFill>
                  <a:srgbClr val="006FAF"/>
                </a:solidFill>
                <a:latin typeface="Arial Narrow"/>
              </a:rPr>
              <a:t>MFD Certifications Accepted by Montgomery County</a:t>
            </a:r>
          </a:p>
        </p:txBody>
      </p:sp>
    </p:spTree>
    <p:extLst>
      <p:ext uri="{BB962C8B-B14F-4D97-AF65-F5344CB8AC3E}">
        <p14:creationId xmlns:p14="http://schemas.microsoft.com/office/powerpoint/2010/main" val="1693939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8976-85BD-49C1-9BF5-73EA4A2C544C}"/>
              </a:ext>
            </a:extLst>
          </p:cNvPr>
          <p:cNvSpPr>
            <a:spLocks noGrp="1"/>
          </p:cNvSpPr>
          <p:nvPr>
            <p:ph type="title"/>
          </p:nvPr>
        </p:nvSpPr>
        <p:spPr/>
        <p:txBody>
          <a:bodyPr/>
          <a:lstStyle/>
          <a:p>
            <a:r>
              <a:rPr lang="en-US" b="1"/>
              <a:t>Minority, Female, Disabled-Owned Business Program (MFD)</a:t>
            </a:r>
            <a:endParaRPr lang="en-US"/>
          </a:p>
        </p:txBody>
      </p:sp>
      <p:sp>
        <p:nvSpPr>
          <p:cNvPr id="6" name="Rectangle 5">
            <a:extLst>
              <a:ext uri="{FF2B5EF4-FFF2-40B4-BE49-F238E27FC236}">
                <a16:creationId xmlns:a16="http://schemas.microsoft.com/office/drawing/2014/main" id="{547CFD75-F839-4819-8BF8-D6817122F0E4}"/>
              </a:ext>
            </a:extLst>
          </p:cNvPr>
          <p:cNvSpPr/>
          <p:nvPr/>
        </p:nvSpPr>
        <p:spPr>
          <a:xfrm>
            <a:off x="3788419" y="2052937"/>
            <a:ext cx="3312702" cy="584775"/>
          </a:xfrm>
          <a:prstGeom prst="rect">
            <a:avLst/>
          </a:prstGeom>
        </p:spPr>
        <p:txBody>
          <a:bodyPr wrap="none">
            <a:spAutoFit/>
          </a:bodyPr>
          <a:lstStyle/>
          <a:p>
            <a:pPr>
              <a:spcBef>
                <a:spcPct val="50000"/>
              </a:spcBef>
            </a:pPr>
            <a:r>
              <a:rPr lang="en-US" altLang="en-US" sz="3200" b="1" dirty="0">
                <a:latin typeface="Arial Narrow" panose="020B0606020202030204" pitchFamily="34" charset="0"/>
              </a:rPr>
              <a:t>MFD Annual Report</a:t>
            </a:r>
          </a:p>
        </p:txBody>
      </p:sp>
      <p:graphicFrame>
        <p:nvGraphicFramePr>
          <p:cNvPr id="7" name="Group 218">
            <a:extLst>
              <a:ext uri="{FF2B5EF4-FFF2-40B4-BE49-F238E27FC236}">
                <a16:creationId xmlns:a16="http://schemas.microsoft.com/office/drawing/2014/main" id="{2CC6C0D4-4278-4E74-8D7A-59E6EDE258CE}"/>
              </a:ext>
            </a:extLst>
          </p:cNvPr>
          <p:cNvGraphicFramePr>
            <a:graphicFrameLocks noGrp="1"/>
          </p:cNvGraphicFramePr>
          <p:nvPr>
            <p:extLst>
              <p:ext uri="{D42A27DB-BD31-4B8C-83A1-F6EECF244321}">
                <p14:modId xmlns:p14="http://schemas.microsoft.com/office/powerpoint/2010/main" val="356777926"/>
              </p:ext>
            </p:extLst>
          </p:nvPr>
        </p:nvGraphicFramePr>
        <p:xfrm>
          <a:off x="1821280" y="3398883"/>
          <a:ext cx="7403289" cy="2379807"/>
        </p:xfrm>
        <a:graphic>
          <a:graphicData uri="http://schemas.openxmlformats.org/drawingml/2006/table">
            <a:tbl>
              <a:tblPr/>
              <a:tblGrid>
                <a:gridCol w="1528940">
                  <a:extLst>
                    <a:ext uri="{9D8B030D-6E8A-4147-A177-3AD203B41FA5}">
                      <a16:colId xmlns:a16="http://schemas.microsoft.com/office/drawing/2014/main" val="2084453205"/>
                    </a:ext>
                  </a:extLst>
                </a:gridCol>
                <a:gridCol w="1850822">
                  <a:extLst>
                    <a:ext uri="{9D8B030D-6E8A-4147-A177-3AD203B41FA5}">
                      <a16:colId xmlns:a16="http://schemas.microsoft.com/office/drawing/2014/main" val="1407988028"/>
                    </a:ext>
                  </a:extLst>
                </a:gridCol>
                <a:gridCol w="1931293">
                  <a:extLst>
                    <a:ext uri="{9D8B030D-6E8A-4147-A177-3AD203B41FA5}">
                      <a16:colId xmlns:a16="http://schemas.microsoft.com/office/drawing/2014/main" val="1706620427"/>
                    </a:ext>
                  </a:extLst>
                </a:gridCol>
                <a:gridCol w="2092234">
                  <a:extLst>
                    <a:ext uri="{9D8B030D-6E8A-4147-A177-3AD203B41FA5}">
                      <a16:colId xmlns:a16="http://schemas.microsoft.com/office/drawing/2014/main" val="4259325483"/>
                    </a:ext>
                  </a:extLst>
                </a:gridCol>
              </a:tblGrid>
              <a:tr h="920323">
                <a:tc>
                  <a:txBody>
                    <a:bodyPr/>
                    <a:lstStyle>
                      <a:lvl1pPr>
                        <a:lnSpc>
                          <a:spcPct val="90000"/>
                        </a:lnSpc>
                        <a:spcBef>
                          <a:spcPts val="1000"/>
                        </a:spcBef>
                        <a:buFont typeface="Arial" panose="020B0604020202020204" pitchFamily="34" charset="0"/>
                        <a:defRPr sz="2400">
                          <a:solidFill>
                            <a:schemeClr val="tx1"/>
                          </a:solidFill>
                          <a:latin typeface="Arial Narrow" panose="020B0606020202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Narrow" panose="020B060602020203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Narrow" panose="020B0606020202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Narrow" panose="020B0606020202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Narrow" panose="020B0606020202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Fiscal</a:t>
                      </a:r>
                      <a:endParaRPr kumimoji="0" lang="en-US" altLang="en-US" sz="1800" b="0" i="0" u="none" strike="noStrike" cap="none" normalizeH="0" baseline="0">
                        <a:ln>
                          <a:noFill/>
                        </a:ln>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Year</a:t>
                      </a:r>
                      <a:endParaRPr kumimoji="0" lang="en-US" altLang="en-US" sz="1800" b="0" i="0" u="none" strike="noStrike" cap="none" normalizeH="0" baseline="0">
                        <a:ln>
                          <a:noFill/>
                        </a:ln>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T="45693" marB="45693"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lvl1pPr>
                        <a:lnSpc>
                          <a:spcPct val="90000"/>
                        </a:lnSpc>
                        <a:spcBef>
                          <a:spcPts val="1000"/>
                        </a:spcBef>
                        <a:buFont typeface="Arial" panose="020B0604020202020204" pitchFamily="34" charset="0"/>
                        <a:defRPr sz="2400">
                          <a:solidFill>
                            <a:schemeClr val="tx1"/>
                          </a:solidFill>
                          <a:latin typeface="Arial Narrow" panose="020B0606020202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Narrow" panose="020B060602020203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Narrow" panose="020B0606020202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Narrow" panose="020B0606020202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Narrow" panose="020B0606020202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Total $Subject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to MFD</a:t>
                      </a:r>
                      <a:endParaRPr kumimoji="0" lang="en-US" altLang="en-US" sz="1800" b="0"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lvl1pPr>
                        <a:lnSpc>
                          <a:spcPct val="90000"/>
                        </a:lnSpc>
                        <a:spcBef>
                          <a:spcPts val="1000"/>
                        </a:spcBef>
                        <a:buFont typeface="Arial" panose="020B0604020202020204" pitchFamily="34" charset="0"/>
                        <a:defRPr sz="2400">
                          <a:solidFill>
                            <a:schemeClr val="tx1"/>
                          </a:solidFill>
                          <a:latin typeface="Arial Narrow" panose="020B0606020202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Narrow" panose="020B060602020203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Narrow" panose="020B0606020202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Narrow" panose="020B0606020202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Narrow" panose="020B0606020202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Total $ Encumbered to MFD</a:t>
                      </a:r>
                      <a:endParaRPr kumimoji="0" lang="en-US" altLang="en-US" sz="1800" b="0" i="0" u="none" strike="noStrike" cap="none" normalizeH="0" baseline="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lvl1pPr>
                        <a:lnSpc>
                          <a:spcPct val="90000"/>
                        </a:lnSpc>
                        <a:spcBef>
                          <a:spcPts val="1000"/>
                        </a:spcBef>
                        <a:buFont typeface="Arial" panose="020B0604020202020204" pitchFamily="34" charset="0"/>
                        <a:defRPr sz="2400">
                          <a:solidFill>
                            <a:schemeClr val="tx1"/>
                          </a:solidFill>
                          <a:latin typeface="Arial Narrow" panose="020B0606020202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Narrow" panose="020B060602020203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Narrow" panose="020B0606020202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Narrow" panose="020B0606020202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Narrow" panose="020B0606020202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 of Total $ Encumbered to MFD</a:t>
                      </a:r>
                      <a:endParaRPr kumimoji="0" lang="en-US" altLang="en-US" sz="1800" b="0"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2077122106"/>
                  </a:ext>
                </a:extLst>
              </a:tr>
              <a:tr h="361613">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FY 22</a:t>
                      </a:r>
                    </a:p>
                  </a:txBody>
                  <a:tcPr marL="68580" marR="68580" marT="0" marB="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$816,175,595</a:t>
                      </a:r>
                      <a:endParaRPr kumimoji="0" lang="en-US" alt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tab pos="1130300" algn="l"/>
                        </a:tabLst>
                      </a:pPr>
                      <a:r>
                        <a:rPr kumimoji="0" 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$212,449,525 </a:t>
                      </a:r>
                      <a:endParaRPr kumimoji="0" lang="en-US" alt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26.03% </a:t>
                      </a:r>
                      <a:endParaRPr kumimoji="0" lang="en-US" alt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4961850"/>
                  </a:ext>
                </a:extLst>
              </a:tr>
              <a:tr h="361613">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FY 21</a:t>
                      </a:r>
                    </a:p>
                  </a:txBody>
                  <a:tcPr marL="68580" marR="68580" marT="0" marB="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$746,510,083</a:t>
                      </a:r>
                      <a:endParaRPr kumimoji="0" lang="en-US" alt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tab pos="1130300" algn="l"/>
                        </a:tabLst>
                      </a:pPr>
                      <a:r>
                        <a:rPr kumimoji="0" 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$200,457,253</a:t>
                      </a:r>
                      <a:endParaRPr kumimoji="0" lang="en-US" alt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26.86%</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6811076"/>
                  </a:ext>
                </a:extLst>
              </a:tr>
              <a:tr h="368129">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FY 20</a:t>
                      </a:r>
                    </a:p>
                  </a:txBody>
                  <a:tcPr marL="68580" marR="68580" marT="0" marB="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$797,850,214</a:t>
                      </a:r>
                      <a:endParaRPr kumimoji="0" lang="en-US" alt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tab pos="1130300" algn="l"/>
                        </a:tabLst>
                      </a:pPr>
                      <a:r>
                        <a:rPr kumimoji="0" 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$182,655,316</a:t>
                      </a:r>
                      <a:endParaRPr kumimoji="0" lang="en-US" altLang="en-US" sz="1800" b="0" i="0" u="none" strike="noStrike" kern="1200"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22.89%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6996246"/>
                  </a:ext>
                </a:extLst>
              </a:tr>
              <a:tr h="368129">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FY 19</a:t>
                      </a:r>
                    </a:p>
                  </a:txBody>
                  <a:tcPr marL="68580" marR="68580" marT="0" marB="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$784,305,871</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tab pos="1130300" algn="l"/>
                        </a:tabLst>
                      </a:pPr>
                      <a:r>
                        <a:rPr kumimoji="0" lang="en-US" altLang="en-US" sz="1800" b="0"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$195,995,706</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Narrow" panose="020B0606020202030204" pitchFamily="34" charset="0"/>
                          <a:ea typeface="SimSun" panose="02010600030101010101" pitchFamily="2" charset="-122"/>
                          <a:cs typeface="Times New Roman" panose="02020603050405020304" pitchFamily="18" charset="0"/>
                        </a:rPr>
                        <a:t>24.41%</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5634297"/>
                  </a:ext>
                </a:extLst>
              </a:tr>
            </a:tbl>
          </a:graphicData>
        </a:graphic>
      </p:graphicFrame>
      <p:sp>
        <p:nvSpPr>
          <p:cNvPr id="8" name="TextBox 7">
            <a:extLst>
              <a:ext uri="{FF2B5EF4-FFF2-40B4-BE49-F238E27FC236}">
                <a16:creationId xmlns:a16="http://schemas.microsoft.com/office/drawing/2014/main" id="{2346FD3C-1DF6-4B17-A61C-BFFD09C2B52B}"/>
              </a:ext>
            </a:extLst>
          </p:cNvPr>
          <p:cNvSpPr txBox="1"/>
          <p:nvPr/>
        </p:nvSpPr>
        <p:spPr>
          <a:xfrm>
            <a:off x="2394389" y="2630054"/>
            <a:ext cx="6100762" cy="369332"/>
          </a:xfrm>
          <a:prstGeom prst="rect">
            <a:avLst/>
          </a:prstGeom>
          <a:noFill/>
        </p:spPr>
        <p:txBody>
          <a:bodyPr wrap="square">
            <a:spAutoFit/>
          </a:bodyPr>
          <a:lstStyle/>
          <a:p>
            <a:pPr algn="ctr">
              <a:lnSpc>
                <a:spcPct val="100000"/>
              </a:lnSpc>
              <a:spcBef>
                <a:spcPct val="50000"/>
              </a:spcBef>
              <a:buNone/>
            </a:pPr>
            <a:r>
              <a:rPr lang="en-US" altLang="en-US" sz="1800" dirty="0">
                <a:solidFill>
                  <a:srgbClr val="006FAF"/>
                </a:solidFill>
                <a:hlinkClick r:id="rId2"/>
              </a:rPr>
              <a:t>https://montgomerycountymd.gov/PRO/report/index.html</a:t>
            </a:r>
            <a:r>
              <a:rPr lang="en-US" altLang="en-US" sz="1800" dirty="0">
                <a:solidFill>
                  <a:srgbClr val="006FAF"/>
                </a:solidFill>
              </a:rPr>
              <a:t> </a:t>
            </a:r>
          </a:p>
        </p:txBody>
      </p:sp>
    </p:spTree>
    <p:extLst>
      <p:ext uri="{BB962C8B-B14F-4D97-AF65-F5344CB8AC3E}">
        <p14:creationId xmlns:p14="http://schemas.microsoft.com/office/powerpoint/2010/main" val="208657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4"/>
          <p:cNvSpPr txBox="1">
            <a:spLocks noGrp="1"/>
          </p:cNvSpPr>
          <p:nvPr>
            <p:ph type="ctrTitle"/>
          </p:nvPr>
        </p:nvSpPr>
        <p:spPr>
          <a:xfrm>
            <a:off x="618033" y="3828197"/>
            <a:ext cx="6590728" cy="1546400"/>
          </a:xfrm>
          <a:prstGeom prst="rect">
            <a:avLst/>
          </a:prstGeom>
        </p:spPr>
        <p:txBody>
          <a:bodyPr spcFirstLastPara="1" vert="horz" wrap="square" lIns="121900" tIns="121900" rIns="121900" bIns="121900" rtlCol="0" anchor="b" anchorCtr="0">
            <a:noAutofit/>
          </a:bodyPr>
          <a:lstStyle/>
          <a:p>
            <a:r>
              <a:rPr lang="en-US" b="1" dirty="0"/>
              <a:t>Online Open House: </a:t>
            </a:r>
            <a:br>
              <a:rPr lang="en-US" b="1" dirty="0"/>
            </a:br>
            <a:r>
              <a:rPr lang="en-US" b="1" dirty="0"/>
              <a:t>January 18, 2023</a:t>
            </a:r>
          </a:p>
        </p:txBody>
      </p:sp>
      <p:sp>
        <p:nvSpPr>
          <p:cNvPr id="222" name="Google Shape;222;p14"/>
          <p:cNvSpPr txBox="1">
            <a:spLocks noGrp="1"/>
          </p:cNvSpPr>
          <p:nvPr>
            <p:ph type="subTitle" idx="1"/>
          </p:nvPr>
        </p:nvSpPr>
        <p:spPr>
          <a:xfrm>
            <a:off x="618033" y="5300599"/>
            <a:ext cx="5459200" cy="1046400"/>
          </a:xfrm>
          <a:prstGeom prst="rect">
            <a:avLst/>
          </a:prstGeom>
        </p:spPr>
        <p:txBody>
          <a:bodyPr spcFirstLastPara="1" vert="horz" wrap="square" lIns="121900" tIns="121900" rIns="121900" bIns="121900" rtlCol="0" anchor="t" anchorCtr="0">
            <a:noAutofit/>
          </a:bodyPr>
          <a:lstStyle/>
          <a:p>
            <a:pPr marL="0" indent="0">
              <a:spcAft>
                <a:spcPts val="1333"/>
              </a:spcAft>
            </a:pPr>
            <a:r>
              <a:rPr lang="en-US" sz="2400" i="1">
                <a:solidFill>
                  <a:schemeClr val="tx1"/>
                </a:solidFill>
                <a:latin typeface="Calibri" panose="020F0502020204030204" pitchFamily="34" charset="0"/>
                <a:ea typeface="Calibri" panose="020F0502020204030204" pitchFamily="34" charset="0"/>
                <a:cs typeface="Times New Roman" panose="02020603050405020304" pitchFamily="18" charset="0"/>
              </a:rPr>
              <a:t>LSBRP and MFD Presentation</a:t>
            </a:r>
            <a:endParaRPr lang="en-US" i="1">
              <a:solidFill>
                <a:schemeClr val="tx1"/>
              </a:solidFill>
            </a:endParaRPr>
          </a:p>
        </p:txBody>
      </p:sp>
      <p:sp>
        <p:nvSpPr>
          <p:cNvPr id="223" name="Google Shape;223;p14"/>
          <p:cNvSpPr txBox="1">
            <a:spLocks noGrp="1"/>
          </p:cNvSpPr>
          <p:nvPr>
            <p:ph type="sldNum" idx="12"/>
          </p:nvPr>
        </p:nvSpPr>
        <p:spPr>
          <a:xfrm>
            <a:off x="10157333" y="6182000"/>
            <a:ext cx="1983200" cy="420800"/>
          </a:xfrm>
          <a:prstGeom prst="rect">
            <a:avLst/>
          </a:prstGeom>
        </p:spPr>
        <p:txBody>
          <a:bodyPr spcFirstLastPara="1" vert="horz" wrap="square" lIns="121900" tIns="121900" rIns="121900" bIns="121900" rtlCol="0" anchor="ctr" anchorCtr="0">
            <a:noAutofit/>
          </a:bodyPr>
          <a:lstStyle/>
          <a:p>
            <a:pPr defTabSz="1219170">
              <a:buClr>
                <a:srgbClr val="000000"/>
              </a:buClr>
              <a:defRPr/>
            </a:pPr>
            <a:fld id="{00000000-1234-1234-1234-123412341234}" type="slidenum">
              <a:rPr lang="en" sz="1600" b="1" kern="0">
                <a:solidFill>
                  <a:srgbClr val="FFFFFF"/>
                </a:solidFill>
                <a:latin typeface="Roboto Condensed"/>
                <a:ea typeface="Roboto Condensed"/>
                <a:sym typeface="Roboto Condensed"/>
              </a:rPr>
              <a:pPr defTabSz="1219170">
                <a:buClr>
                  <a:srgbClr val="000000"/>
                </a:buClr>
                <a:defRPr/>
              </a:pPr>
              <a:t>2</a:t>
            </a:fld>
            <a:endParaRPr sz="1600" b="1" kern="0">
              <a:solidFill>
                <a:srgbClr val="FFFFFF"/>
              </a:solidFill>
              <a:latin typeface="Roboto Condensed"/>
              <a:ea typeface="Roboto Condensed"/>
              <a:sym typeface="Roboto Condensed"/>
            </a:endParaRPr>
          </a:p>
        </p:txBody>
      </p:sp>
    </p:spTree>
    <p:extLst>
      <p:ext uri="{BB962C8B-B14F-4D97-AF65-F5344CB8AC3E}">
        <p14:creationId xmlns:p14="http://schemas.microsoft.com/office/powerpoint/2010/main" val="3776764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4"/>
          <p:cNvSpPr txBox="1">
            <a:spLocks noGrp="1"/>
          </p:cNvSpPr>
          <p:nvPr>
            <p:ph type="title"/>
          </p:nvPr>
        </p:nvSpPr>
        <p:spPr>
          <a:xfrm>
            <a:off x="1135832" y="182538"/>
            <a:ext cx="7323200" cy="1021600"/>
          </a:xfrm>
          <a:prstGeom prst="rect">
            <a:avLst/>
          </a:prstGeom>
        </p:spPr>
        <p:txBody>
          <a:bodyPr spcFirstLastPara="1" vert="horz" wrap="square" lIns="121900" tIns="121900" rIns="121900" bIns="121900" rtlCol="0" anchor="ctr" anchorCtr="0">
            <a:noAutofit/>
          </a:bodyPr>
          <a:lstStyle/>
          <a:p>
            <a:br>
              <a:rPr lang="en"/>
            </a:br>
            <a:r>
              <a:rPr lang="en" b="1"/>
              <a:t>Helpful Links</a:t>
            </a:r>
            <a:endParaRPr b="1"/>
          </a:p>
        </p:txBody>
      </p:sp>
      <p:sp>
        <p:nvSpPr>
          <p:cNvPr id="534" name="Google Shape;534;p34"/>
          <p:cNvSpPr txBox="1">
            <a:spLocks noGrp="1"/>
          </p:cNvSpPr>
          <p:nvPr>
            <p:ph type="body" idx="1"/>
          </p:nvPr>
        </p:nvSpPr>
        <p:spPr>
          <a:xfrm>
            <a:off x="1085700" y="2408800"/>
            <a:ext cx="8176800" cy="4194000"/>
          </a:xfrm>
          <a:prstGeom prst="rect">
            <a:avLst/>
          </a:prstGeom>
        </p:spPr>
        <p:txBody>
          <a:bodyPr spcFirstLastPara="1" vert="horz" wrap="square" lIns="121900" tIns="121900" rIns="121900" bIns="121900" rtlCol="0" anchor="ctr" anchorCtr="0">
            <a:noAutofit/>
          </a:bodyPr>
          <a:lstStyle/>
          <a:p>
            <a:pPr indent="-609585" defTabSz="1219170">
              <a:lnSpc>
                <a:spcPct val="100000"/>
              </a:lnSpc>
              <a:spcBef>
                <a:spcPts val="0"/>
              </a:spcBef>
              <a:buSzTx/>
              <a:buFont typeface="Arial" panose="020B0604020202020204" pitchFamily="34" charset="0"/>
              <a:buChar char="•"/>
              <a:defRPr/>
            </a:pPr>
            <a:endParaRPr lang="en-US" sz="2400" b="1">
              <a:solidFill>
                <a:srgbClr val="1F497D"/>
              </a:solidFill>
              <a:latin typeface="+mj-lt"/>
              <a:cs typeface="Times New Roman" panose="02020603050405020304" pitchFamily="18" charset="0"/>
            </a:endParaRPr>
          </a:p>
          <a:p>
            <a:pPr indent="-609585" defTabSz="1219170">
              <a:lnSpc>
                <a:spcPct val="100000"/>
              </a:lnSpc>
              <a:spcBef>
                <a:spcPts val="0"/>
              </a:spcBef>
              <a:buSzTx/>
              <a:buFont typeface="Arial" panose="020B0604020202020204" pitchFamily="34" charset="0"/>
              <a:buChar char="•"/>
              <a:defRPr/>
            </a:pPr>
            <a:endParaRPr sz="3200">
              <a:solidFill>
                <a:srgbClr val="3F5378"/>
              </a:solidFill>
            </a:endParaRPr>
          </a:p>
        </p:txBody>
      </p:sp>
      <p:sp>
        <p:nvSpPr>
          <p:cNvPr id="535" name="Google Shape;535;p34"/>
          <p:cNvSpPr txBox="1">
            <a:spLocks noGrp="1"/>
          </p:cNvSpPr>
          <p:nvPr>
            <p:ph type="sldNum" idx="12"/>
          </p:nvPr>
        </p:nvSpPr>
        <p:spPr>
          <a:xfrm>
            <a:off x="10157333" y="6182000"/>
            <a:ext cx="1983200" cy="420800"/>
          </a:xfrm>
          <a:prstGeom prst="rect">
            <a:avLst/>
          </a:prstGeom>
        </p:spPr>
        <p:txBody>
          <a:bodyPr spcFirstLastPara="1" vert="horz" wrap="square" lIns="121900" tIns="121900" rIns="121900" bIns="121900" rtlCol="0" anchor="ctr" anchorCtr="0">
            <a:noAutofit/>
          </a:bodyPr>
          <a:lstStyle/>
          <a:p>
            <a:pPr defTabSz="1219170">
              <a:buClr>
                <a:srgbClr val="000000"/>
              </a:buClr>
              <a:defRPr/>
            </a:pPr>
            <a:fld id="{00000000-1234-1234-1234-123412341234}" type="slidenum">
              <a:rPr lang="en" sz="1600" b="1" kern="0">
                <a:solidFill>
                  <a:srgbClr val="FFFFFF"/>
                </a:solidFill>
                <a:latin typeface="Roboto Condensed"/>
                <a:ea typeface="Roboto Condensed"/>
                <a:sym typeface="Roboto Condensed"/>
              </a:rPr>
              <a:pPr defTabSz="1219170">
                <a:buClr>
                  <a:srgbClr val="000000"/>
                </a:buClr>
                <a:defRPr/>
              </a:pPr>
              <a:t>20</a:t>
            </a:fld>
            <a:endParaRPr sz="1600" b="1" kern="0">
              <a:solidFill>
                <a:srgbClr val="FFFFFF"/>
              </a:solidFill>
              <a:latin typeface="Roboto Condensed"/>
              <a:ea typeface="Roboto Condensed"/>
              <a:sym typeface="Roboto Condensed"/>
            </a:endParaRPr>
          </a:p>
        </p:txBody>
      </p:sp>
      <p:sp>
        <p:nvSpPr>
          <p:cNvPr id="6" name="TextBox 5">
            <a:extLst>
              <a:ext uri="{FF2B5EF4-FFF2-40B4-BE49-F238E27FC236}">
                <a16:creationId xmlns:a16="http://schemas.microsoft.com/office/drawing/2014/main" id="{57350E39-300E-4023-BB97-40B8A344B65E}"/>
              </a:ext>
            </a:extLst>
          </p:cNvPr>
          <p:cNvSpPr txBox="1"/>
          <p:nvPr/>
        </p:nvSpPr>
        <p:spPr>
          <a:xfrm>
            <a:off x="335280" y="1902584"/>
            <a:ext cx="10292080" cy="4402167"/>
          </a:xfrm>
          <a:prstGeom prst="rect">
            <a:avLst/>
          </a:prstGeom>
          <a:noFill/>
        </p:spPr>
        <p:txBody>
          <a:bodyPr wrap="square">
            <a:spAutoFit/>
          </a:bodyPr>
          <a:lstStyle/>
          <a:p>
            <a:pPr marL="821246" indent="-609585" defTabSz="1219170">
              <a:buFont typeface="Arial" panose="020B0604020202020204" pitchFamily="34" charset="0"/>
              <a:buChar char="•"/>
              <a:defRPr/>
            </a:pPr>
            <a:r>
              <a:rPr lang="en-US" sz="1867">
                <a:solidFill>
                  <a:prstClr val="black"/>
                </a:solidFill>
                <a:latin typeface="Arial"/>
                <a:cs typeface="Times New Roman" panose="02020603050405020304" pitchFamily="18" charset="0"/>
                <a:sym typeface="Arial"/>
              </a:rPr>
              <a:t>Procurement website </a:t>
            </a:r>
            <a:r>
              <a:rPr lang="en-US" sz="1867">
                <a:solidFill>
                  <a:prstClr val="white"/>
                </a:solidFill>
                <a:latin typeface="Arial"/>
                <a:cs typeface="Times New Roman" panose="02020603050405020304" pitchFamily="18" charset="0"/>
                <a:sym typeface="Arial"/>
                <a:hlinkClick r:id="rId3"/>
              </a:rPr>
              <a:t>www.montgomerycountymd.gov/PRO</a:t>
            </a:r>
            <a:br>
              <a:rPr lang="en-US" sz="1867">
                <a:solidFill>
                  <a:prstClr val="white"/>
                </a:solidFill>
                <a:latin typeface="Arial"/>
                <a:cs typeface="Times New Roman" panose="02020603050405020304" pitchFamily="18" charset="0"/>
                <a:sym typeface="Arial"/>
              </a:rPr>
            </a:br>
            <a:r>
              <a:rPr lang="en-US" sz="1867">
                <a:solidFill>
                  <a:prstClr val="white"/>
                </a:solidFill>
                <a:latin typeface="Arial"/>
                <a:cs typeface="Times New Roman" panose="02020603050405020304" pitchFamily="18" charset="0"/>
                <a:sym typeface="Arial"/>
              </a:rPr>
              <a:t> </a:t>
            </a:r>
          </a:p>
          <a:p>
            <a:pPr marL="821246" indent="-609585" defTabSz="1219170">
              <a:buFont typeface="Arial" panose="020B0604020202020204" pitchFamily="34" charset="0"/>
              <a:buChar char="•"/>
              <a:defRPr/>
            </a:pPr>
            <a:r>
              <a:rPr lang="en-US" sz="1867">
                <a:solidFill>
                  <a:prstClr val="black"/>
                </a:solidFill>
                <a:latin typeface="Arial"/>
                <a:cs typeface="Times New Roman" panose="02020603050405020304" pitchFamily="18" charset="0"/>
                <a:sym typeface="Arial"/>
              </a:rPr>
              <a:t>Vendor Registration System </a:t>
            </a:r>
            <a:r>
              <a:rPr lang="en-US" sz="1867">
                <a:solidFill>
                  <a:prstClr val="white"/>
                </a:solidFill>
                <a:latin typeface="Arial"/>
                <a:cs typeface="Times New Roman" panose="02020603050405020304" pitchFamily="18" charset="0"/>
                <a:sym typeface="Arial"/>
                <a:hlinkClick r:id="rId4"/>
              </a:rPr>
              <a:t>www.mcipcc.net</a:t>
            </a:r>
            <a:r>
              <a:rPr lang="en-US" sz="1867">
                <a:solidFill>
                  <a:prstClr val="white"/>
                </a:solidFill>
                <a:latin typeface="Arial"/>
                <a:cs typeface="Times New Roman" panose="02020603050405020304" pitchFamily="18" charset="0"/>
                <a:sym typeface="Arial"/>
              </a:rPr>
              <a:t> </a:t>
            </a:r>
            <a:br>
              <a:rPr lang="en-US" sz="1867">
                <a:solidFill>
                  <a:prstClr val="white"/>
                </a:solidFill>
                <a:latin typeface="Arial"/>
                <a:cs typeface="Times New Roman" panose="02020603050405020304" pitchFamily="18" charset="0"/>
                <a:sym typeface="Arial"/>
              </a:rPr>
            </a:br>
            <a:endParaRPr lang="en-US" sz="1867">
              <a:solidFill>
                <a:prstClr val="white"/>
              </a:solidFill>
              <a:latin typeface="Arial"/>
              <a:cs typeface="Times New Roman" panose="02020603050405020304" pitchFamily="18" charset="0"/>
              <a:sym typeface="Arial"/>
            </a:endParaRPr>
          </a:p>
          <a:p>
            <a:pPr marL="821246" indent="-609585" defTabSz="1219170">
              <a:buFont typeface="Arial" panose="020B0604020202020204" pitchFamily="34" charset="0"/>
              <a:buChar char="•"/>
              <a:defRPr/>
            </a:pPr>
            <a:r>
              <a:rPr lang="en-US" sz="1867">
                <a:solidFill>
                  <a:prstClr val="black"/>
                </a:solidFill>
                <a:latin typeface="Arial"/>
                <a:cs typeface="Times New Roman" panose="02020603050405020304" pitchFamily="18" charset="0"/>
                <a:sym typeface="Arial"/>
              </a:rPr>
              <a:t>Vendor Resources </a:t>
            </a:r>
            <a:r>
              <a:rPr lang="en-US" sz="1867">
                <a:solidFill>
                  <a:prstClr val="white"/>
                </a:solidFill>
                <a:latin typeface="Arial"/>
                <a:cs typeface="Times New Roman" panose="02020603050405020304" pitchFamily="18" charset="0"/>
                <a:sym typeface="Arial"/>
                <a:hlinkClick r:id="rId5"/>
              </a:rPr>
              <a:t>https://www.montgomerycountymd.gov/PRO/vendor-resources/index.html</a:t>
            </a:r>
            <a:r>
              <a:rPr lang="en-US" sz="1867">
                <a:solidFill>
                  <a:prstClr val="white"/>
                </a:solidFill>
                <a:latin typeface="Arial"/>
                <a:cs typeface="Times New Roman" panose="02020603050405020304" pitchFamily="18" charset="0"/>
                <a:sym typeface="Arial"/>
              </a:rPr>
              <a:t> </a:t>
            </a:r>
            <a:br>
              <a:rPr lang="en-US" sz="1867">
                <a:solidFill>
                  <a:prstClr val="white"/>
                </a:solidFill>
                <a:latin typeface="Arial"/>
                <a:cs typeface="Times New Roman" panose="02020603050405020304" pitchFamily="18" charset="0"/>
                <a:sym typeface="Arial"/>
              </a:rPr>
            </a:br>
            <a:endParaRPr lang="en-US" sz="1867">
              <a:solidFill>
                <a:prstClr val="white"/>
              </a:solidFill>
              <a:latin typeface="Arial"/>
              <a:cs typeface="Times New Roman" panose="02020603050405020304" pitchFamily="18" charset="0"/>
              <a:sym typeface="Arial"/>
            </a:endParaRPr>
          </a:p>
          <a:p>
            <a:pPr marL="821246" indent="-609585" defTabSz="1219170">
              <a:buFont typeface="Arial" panose="020B0604020202020204" pitchFamily="34" charset="0"/>
              <a:buChar char="•"/>
              <a:defRPr/>
            </a:pPr>
            <a:r>
              <a:rPr lang="en-US" sz="1867" err="1">
                <a:solidFill>
                  <a:prstClr val="black"/>
                </a:solidFill>
                <a:latin typeface="Arial"/>
                <a:cs typeface="Times New Roman" panose="02020603050405020304" pitchFamily="18" charset="0"/>
                <a:sym typeface="Arial"/>
              </a:rPr>
              <a:t>PROjection</a:t>
            </a:r>
            <a:r>
              <a:rPr lang="en-US" sz="1867">
                <a:solidFill>
                  <a:prstClr val="black"/>
                </a:solidFill>
                <a:latin typeface="Arial"/>
                <a:cs typeface="Times New Roman" panose="02020603050405020304" pitchFamily="18" charset="0"/>
                <a:sym typeface="Arial"/>
              </a:rPr>
              <a:t> (Forecasting tool)</a:t>
            </a:r>
          </a:p>
          <a:p>
            <a:pPr marL="821246" lvl="1" defTabSz="1219170">
              <a:defRPr/>
            </a:pPr>
            <a:r>
              <a:rPr lang="en-US" sz="1867">
                <a:solidFill>
                  <a:prstClr val="white"/>
                </a:solidFill>
                <a:latin typeface="Arial"/>
                <a:cs typeface="Times New Roman" panose="02020603050405020304" pitchFamily="18" charset="0"/>
                <a:sym typeface="Arial"/>
                <a:hlinkClick r:id="rId6"/>
              </a:rPr>
              <a:t>https://www.montgomerycountymd.gov/PRO/solicitations/projections.html</a:t>
            </a:r>
            <a:r>
              <a:rPr lang="en-US" sz="1867">
                <a:solidFill>
                  <a:prstClr val="white"/>
                </a:solidFill>
                <a:latin typeface="Arial"/>
                <a:cs typeface="Times New Roman" panose="02020603050405020304" pitchFamily="18" charset="0"/>
                <a:sym typeface="Arial"/>
              </a:rPr>
              <a:t> </a:t>
            </a:r>
            <a:br>
              <a:rPr lang="en-US" sz="1867">
                <a:solidFill>
                  <a:prstClr val="white"/>
                </a:solidFill>
                <a:latin typeface="Arial"/>
                <a:cs typeface="Times New Roman" panose="02020603050405020304" pitchFamily="18" charset="0"/>
                <a:sym typeface="Arial"/>
              </a:rPr>
            </a:br>
            <a:endParaRPr lang="en-US" sz="1867">
              <a:solidFill>
                <a:prstClr val="white"/>
              </a:solidFill>
              <a:latin typeface="Arial"/>
              <a:cs typeface="Times New Roman" panose="02020603050405020304" pitchFamily="18" charset="0"/>
              <a:sym typeface="Arial"/>
            </a:endParaRPr>
          </a:p>
          <a:p>
            <a:pPr marL="821246" indent="-609585" defTabSz="1219170">
              <a:buFont typeface="Arial" panose="020B0604020202020204" pitchFamily="34" charset="0"/>
              <a:buChar char="•"/>
              <a:defRPr/>
            </a:pPr>
            <a:r>
              <a:rPr lang="en-US" sz="1867">
                <a:solidFill>
                  <a:prstClr val="black"/>
                </a:solidFill>
                <a:latin typeface="Arial"/>
                <a:cs typeface="Times New Roman" panose="02020603050405020304" pitchFamily="18" charset="0"/>
                <a:sym typeface="Arial"/>
              </a:rPr>
              <a:t>Subscribe to weekly newsletter</a:t>
            </a:r>
          </a:p>
          <a:p>
            <a:pPr marL="821246" lvl="1" defTabSz="1219170">
              <a:defRPr/>
            </a:pPr>
            <a:r>
              <a:rPr lang="en-US" sz="1867" u="sng">
                <a:solidFill>
                  <a:srgbClr val="0000FF"/>
                </a:solidFill>
                <a:latin typeface="Arial"/>
                <a:ea typeface="Calibri" panose="020F0502020204030204" pitchFamily="34" charset="0"/>
                <a:cs typeface="Times New Roman" panose="02020603050405020304" pitchFamily="18" charset="0"/>
                <a:sym typeface="Arial"/>
                <a:hlinkClick r:id="rId7"/>
              </a:rPr>
              <a:t>https://content.govdelivery.com/accounts/MDMONTGOMERY/bulletins/2fb9c49</a:t>
            </a:r>
            <a:r>
              <a:rPr lang="en-US" sz="1867">
                <a:solidFill>
                  <a:prstClr val="black"/>
                </a:solidFill>
                <a:latin typeface="Arial"/>
                <a:ea typeface="Calibri" panose="020F0502020204030204" pitchFamily="34" charset="0"/>
                <a:cs typeface="Times New Roman" panose="02020603050405020304" pitchFamily="18" charset="0"/>
                <a:sym typeface="Arial"/>
              </a:rPr>
              <a:t> </a:t>
            </a:r>
            <a:br>
              <a:rPr lang="en-US" sz="1867">
                <a:solidFill>
                  <a:prstClr val="black"/>
                </a:solidFill>
                <a:latin typeface="Arial"/>
                <a:ea typeface="Calibri" panose="020F0502020204030204" pitchFamily="34" charset="0"/>
                <a:cs typeface="Times New Roman" panose="02020603050405020304" pitchFamily="18" charset="0"/>
                <a:sym typeface="Arial"/>
              </a:rPr>
            </a:br>
            <a:endParaRPr lang="en-US" sz="1867">
              <a:solidFill>
                <a:prstClr val="white"/>
              </a:solidFill>
              <a:latin typeface="Arial"/>
              <a:cs typeface="Times New Roman" panose="02020603050405020304" pitchFamily="18" charset="0"/>
              <a:sym typeface="Arial"/>
            </a:endParaRPr>
          </a:p>
          <a:p>
            <a:pPr marL="821246" indent="-609585" defTabSz="1219170">
              <a:buFont typeface="Arial" panose="020B0604020202020204" pitchFamily="34" charset="0"/>
              <a:buChar char="•"/>
              <a:defRPr/>
            </a:pPr>
            <a:r>
              <a:rPr lang="en-US" sz="1867">
                <a:solidFill>
                  <a:prstClr val="black"/>
                </a:solidFill>
                <a:latin typeface="Arial"/>
                <a:cs typeface="Times New Roman" panose="02020603050405020304" pitchFamily="18" charset="0"/>
                <a:sym typeface="Arial"/>
              </a:rPr>
              <a:t>Monthly Virtual Open House (Third Wed 10AM-11AM)</a:t>
            </a:r>
          </a:p>
          <a:p>
            <a:pPr marL="821246" lvl="1" defTabSz="1219170">
              <a:defRPr/>
            </a:pPr>
            <a:r>
              <a:rPr lang="en-US" sz="1867">
                <a:solidFill>
                  <a:srgbClr val="003F80"/>
                </a:solidFill>
                <a:latin typeface="Arial"/>
                <a:cs typeface="Times New Roman" panose="02020603050405020304" pitchFamily="18" charset="0"/>
                <a:sym typeface="Arial"/>
              </a:rPr>
              <a:t>Check the event calendar on </a:t>
            </a:r>
            <a:r>
              <a:rPr lang="en-US" sz="1867">
                <a:solidFill>
                  <a:srgbClr val="003F80"/>
                </a:solidFill>
                <a:latin typeface="Arial"/>
                <a:cs typeface="Times New Roman" panose="02020603050405020304" pitchFamily="18" charset="0"/>
                <a:sym typeface="Arial"/>
                <a:hlinkClick r:id="rId8"/>
              </a:rPr>
              <a:t>www.montgomerycountymd.gov/pro</a:t>
            </a:r>
            <a:r>
              <a:rPr lang="en-US" sz="1867">
                <a:solidFill>
                  <a:srgbClr val="003F80"/>
                </a:solidFill>
                <a:latin typeface="Arial"/>
                <a:cs typeface="Times New Roman" panose="02020603050405020304" pitchFamily="18" charset="0"/>
                <a:sym typeface="Arial"/>
              </a:rPr>
              <a:t>)</a:t>
            </a:r>
            <a:endParaRPr lang="en-US" sz="1867">
              <a:solidFill>
                <a:prstClr val="white"/>
              </a:solidFill>
              <a:latin typeface="Arial"/>
              <a:cs typeface="Times New Roman" panose="02020603050405020304" pitchFamily="18" charset="0"/>
              <a:sym typeface="Arial"/>
            </a:endParaRPr>
          </a:p>
        </p:txBody>
      </p:sp>
    </p:spTree>
    <p:extLst>
      <p:ext uri="{BB962C8B-B14F-4D97-AF65-F5344CB8AC3E}">
        <p14:creationId xmlns:p14="http://schemas.microsoft.com/office/powerpoint/2010/main" val="817773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2"/>
        <p:cNvGrpSpPr/>
        <p:nvPr/>
      </p:nvGrpSpPr>
      <p:grpSpPr>
        <a:xfrm>
          <a:off x="0" y="0"/>
          <a:ext cx="0" cy="0"/>
          <a:chOff x="0" y="0"/>
          <a:chExt cx="0" cy="0"/>
        </a:xfrm>
      </p:grpSpPr>
      <p:sp useBgFill="1">
        <p:nvSpPr>
          <p:cNvPr id="542" name="Rectangle 541">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4" name="Rectangle 543">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3" name="Google Shape;533;p34"/>
          <p:cNvSpPr txBox="1">
            <a:spLocks noGrp="1"/>
          </p:cNvSpPr>
          <p:nvPr>
            <p:ph type="title"/>
          </p:nvPr>
        </p:nvSpPr>
        <p:spPr>
          <a:xfrm>
            <a:off x="804672" y="802955"/>
            <a:ext cx="4977976" cy="1454051"/>
          </a:xfrm>
          <a:prstGeom prst="rect">
            <a:avLst/>
          </a:prstGeom>
        </p:spPr>
        <p:txBody>
          <a:bodyPr spcFirstLastPara="1" vert="horz" lIns="91440" tIns="45720" rIns="91440" bIns="45720" rtlCol="0" anchor="ctr" anchorCtr="0">
            <a:normAutofit/>
          </a:bodyPr>
          <a:lstStyle/>
          <a:p>
            <a:pPr>
              <a:spcBef>
                <a:spcPct val="0"/>
              </a:spcBef>
            </a:pPr>
            <a:r>
              <a:rPr lang="en-US" sz="6000" b="1" kern="1200" dirty="0">
                <a:solidFill>
                  <a:schemeClr val="tx2"/>
                </a:solidFill>
                <a:latin typeface="+mj-lt"/>
                <a:ea typeface="+mj-ea"/>
                <a:cs typeface="+mj-cs"/>
              </a:rPr>
              <a:t>Questions?</a:t>
            </a:r>
            <a:endParaRPr lang="en-US" sz="6000" kern="1200" dirty="0">
              <a:solidFill>
                <a:schemeClr val="tx2"/>
              </a:solidFill>
              <a:latin typeface="+mj-lt"/>
              <a:cs typeface="Calibri Light"/>
            </a:endParaRPr>
          </a:p>
        </p:txBody>
      </p:sp>
      <p:sp>
        <p:nvSpPr>
          <p:cNvPr id="534" name="Google Shape;534;p34"/>
          <p:cNvSpPr txBox="1">
            <a:spLocks noGrp="1"/>
          </p:cNvSpPr>
          <p:nvPr>
            <p:ph type="body" idx="1"/>
          </p:nvPr>
        </p:nvSpPr>
        <p:spPr>
          <a:xfrm>
            <a:off x="804672" y="2421682"/>
            <a:ext cx="4977578" cy="3639289"/>
          </a:xfrm>
          <a:prstGeom prst="rect">
            <a:avLst/>
          </a:prstGeom>
        </p:spPr>
        <p:txBody>
          <a:bodyPr spcFirstLastPara="1" vert="horz" lIns="91440" tIns="45720" rIns="91440" bIns="45720" rtlCol="0" anchor="ctr" anchorCtr="0">
            <a:normAutofit/>
          </a:bodyPr>
          <a:lstStyle/>
          <a:p>
            <a:pPr marL="711200" lvl="1" indent="-228600">
              <a:buFont typeface="Arial" panose="020B0604020202020204" pitchFamily="34" charset="0"/>
              <a:buChar char="•"/>
            </a:pPr>
            <a:endParaRPr lang="en-US" sz="1800" b="1">
              <a:solidFill>
                <a:schemeClr val="tx2"/>
              </a:solidFill>
            </a:endParaRPr>
          </a:p>
          <a:p>
            <a:pPr marL="711200" lvl="1" indent="-228600">
              <a:buFont typeface="Arial" panose="020B0604020202020204" pitchFamily="34" charset="0"/>
              <a:buChar char="•"/>
              <a:defRPr/>
            </a:pPr>
            <a:endParaRPr lang="en-US" sz="1800" b="1">
              <a:solidFill>
                <a:schemeClr val="tx2"/>
              </a:solidFill>
            </a:endParaRPr>
          </a:p>
          <a:p>
            <a:pPr marL="608965" indent="-228600">
              <a:spcBef>
                <a:spcPts val="0"/>
              </a:spcBef>
              <a:buSzTx/>
              <a:buFont typeface="Arial" panose="020B0604020202020204" pitchFamily="34" charset="0"/>
              <a:buChar char="•"/>
              <a:defRPr/>
            </a:pPr>
            <a:endParaRPr lang="en-US" sz="1800" b="1">
              <a:solidFill>
                <a:schemeClr val="tx2"/>
              </a:solidFill>
            </a:endParaRPr>
          </a:p>
          <a:p>
            <a:pPr marL="608965" indent="-228600">
              <a:spcBef>
                <a:spcPts val="0"/>
              </a:spcBef>
              <a:buSzTx/>
              <a:buFont typeface="Arial" panose="020B0604020202020204" pitchFamily="34" charset="0"/>
              <a:buChar char="•"/>
              <a:defRPr/>
            </a:pPr>
            <a:endParaRPr lang="en-US" sz="1800">
              <a:solidFill>
                <a:schemeClr val="tx2"/>
              </a:solidFill>
            </a:endParaRPr>
          </a:p>
        </p:txBody>
      </p:sp>
      <p:grpSp>
        <p:nvGrpSpPr>
          <p:cNvPr id="546" name="Group 545">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547" name="Freeform: Shape 546">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8" name="Freeform: Shape 547">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9" name="Freeform: Shape 548">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0" name="Freeform: Shape 549">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39" name="Graphic 538" descr="Question mark">
            <a:extLst>
              <a:ext uri="{FF2B5EF4-FFF2-40B4-BE49-F238E27FC236}">
                <a16:creationId xmlns:a16="http://schemas.microsoft.com/office/drawing/2014/main" id="{43D89009-386B-BD52-ADCB-6355C3E405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
        <p:nvSpPr>
          <p:cNvPr id="535" name="Google Shape;535;p34"/>
          <p:cNvSpPr txBox="1">
            <a:spLocks noGrp="1"/>
          </p:cNvSpPr>
          <p:nvPr>
            <p:ph type="sldNum" idx="12"/>
          </p:nvPr>
        </p:nvSpPr>
        <p:spPr>
          <a:xfrm>
            <a:off x="8610600" y="6356350"/>
            <a:ext cx="2743200" cy="365125"/>
          </a:xfrm>
          <a:prstGeom prst="rect">
            <a:avLst/>
          </a:prstGeom>
        </p:spPr>
        <p:txBody>
          <a:bodyPr spcFirstLastPara="1" vert="horz" lIns="91440" tIns="45720" rIns="91440" bIns="45720" rtlCol="0" anchor="ctr" anchorCtr="0">
            <a:normAutofit/>
          </a:bodyPr>
          <a:lstStyle/>
          <a:p>
            <a:pPr>
              <a:spcAft>
                <a:spcPts val="600"/>
              </a:spcAft>
              <a:buClr>
                <a:srgbClr val="000000"/>
              </a:buClr>
              <a:defRPr/>
            </a:pPr>
            <a:fld id="{00000000-1234-1234-1234-123412341234}" type="slidenum">
              <a:rPr lang="en-US" b="1">
                <a:sym typeface="Roboto Condensed"/>
              </a:rPr>
              <a:pPr>
                <a:spcAft>
                  <a:spcPts val="600"/>
                </a:spcAft>
                <a:buClr>
                  <a:srgbClr val="000000"/>
                </a:buClr>
                <a:defRPr/>
              </a:pPr>
              <a:t>21</a:t>
            </a:fld>
            <a:endParaRPr lang="en-US" b="1">
              <a:sym typeface="Roboto Condensed"/>
            </a:endParaRPr>
          </a:p>
        </p:txBody>
      </p:sp>
    </p:spTree>
    <p:extLst>
      <p:ext uri="{BB962C8B-B14F-4D97-AF65-F5344CB8AC3E}">
        <p14:creationId xmlns:p14="http://schemas.microsoft.com/office/powerpoint/2010/main" val="546525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2"/>
        <p:cNvGrpSpPr/>
        <p:nvPr/>
      </p:nvGrpSpPr>
      <p:grpSpPr>
        <a:xfrm>
          <a:off x="0" y="0"/>
          <a:ext cx="0" cy="0"/>
          <a:chOff x="0" y="0"/>
          <a:chExt cx="0" cy="0"/>
        </a:xfrm>
      </p:grpSpPr>
      <p:sp useBgFill="1">
        <p:nvSpPr>
          <p:cNvPr id="548" name="Rectangle 54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3" name="Google Shape;533;p34"/>
          <p:cNvSpPr txBox="1">
            <a:spLocks noGrp="1"/>
          </p:cNvSpPr>
          <p:nvPr>
            <p:ph type="title"/>
          </p:nvPr>
        </p:nvSpPr>
        <p:spPr>
          <a:xfrm>
            <a:off x="635000" y="640823"/>
            <a:ext cx="3418659" cy="5583148"/>
          </a:xfrm>
          <a:prstGeom prst="rect">
            <a:avLst/>
          </a:prstGeom>
        </p:spPr>
        <p:txBody>
          <a:bodyPr spcFirstLastPara="1" vert="horz" lIns="91440" tIns="45720" rIns="91440" bIns="45720" rtlCol="0" anchor="ctr" anchorCtr="0">
            <a:normAutofit/>
          </a:bodyPr>
          <a:lstStyle/>
          <a:p>
            <a:pPr>
              <a:spcBef>
                <a:spcPct val="0"/>
              </a:spcBef>
            </a:pPr>
            <a:r>
              <a:rPr lang="en-US" sz="5400" b="1" kern="1200">
                <a:solidFill>
                  <a:schemeClr val="tx1"/>
                </a:solidFill>
                <a:latin typeface="+mj-lt"/>
                <a:ea typeface="+mj-ea"/>
                <a:cs typeface="+mj-cs"/>
              </a:rPr>
              <a:t>Contact Information</a:t>
            </a:r>
          </a:p>
        </p:txBody>
      </p:sp>
      <p:sp>
        <p:nvSpPr>
          <p:cNvPr id="550"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5" name="Google Shape;535;p34"/>
          <p:cNvSpPr txBox="1">
            <a:spLocks noGrp="1"/>
          </p:cNvSpPr>
          <p:nvPr>
            <p:ph type="sldNum" idx="12"/>
          </p:nvPr>
        </p:nvSpPr>
        <p:spPr>
          <a:xfrm>
            <a:off x="8610600" y="6356350"/>
            <a:ext cx="2743200" cy="365125"/>
          </a:xfrm>
          <a:prstGeom prst="rect">
            <a:avLst/>
          </a:prstGeom>
        </p:spPr>
        <p:txBody>
          <a:bodyPr spcFirstLastPara="1" vert="horz" lIns="91440" tIns="45720" rIns="91440" bIns="45720" rtlCol="0" anchor="ctr" anchorCtr="0">
            <a:normAutofit/>
          </a:bodyPr>
          <a:lstStyle/>
          <a:p>
            <a:pPr>
              <a:spcAft>
                <a:spcPts val="600"/>
              </a:spcAft>
              <a:buClr>
                <a:srgbClr val="000000"/>
              </a:buClr>
              <a:defRPr/>
            </a:pPr>
            <a:fld id="{00000000-1234-1234-1234-123412341234}" type="slidenum">
              <a:rPr lang="en-US" b="1">
                <a:sym typeface="Roboto Condensed"/>
              </a:rPr>
              <a:pPr>
                <a:spcAft>
                  <a:spcPts val="600"/>
                </a:spcAft>
                <a:buClr>
                  <a:srgbClr val="000000"/>
                </a:buClr>
                <a:defRPr/>
              </a:pPr>
              <a:t>22</a:t>
            </a:fld>
            <a:endParaRPr lang="en-US" b="1">
              <a:sym typeface="Roboto Condensed"/>
            </a:endParaRPr>
          </a:p>
        </p:txBody>
      </p:sp>
      <p:graphicFrame>
        <p:nvGraphicFramePr>
          <p:cNvPr id="539" name="Google Shape;534;p34">
            <a:extLst>
              <a:ext uri="{FF2B5EF4-FFF2-40B4-BE49-F238E27FC236}">
                <a16:creationId xmlns:a16="http://schemas.microsoft.com/office/drawing/2014/main" id="{F98DC59D-0CE7-DA24-43C1-8435BB6440CA}"/>
              </a:ext>
            </a:extLst>
          </p:cNvPr>
          <p:cNvGraphicFramePr/>
          <p:nvPr>
            <p:extLst>
              <p:ext uri="{D42A27DB-BD31-4B8C-83A1-F6EECF244321}">
                <p14:modId xmlns:p14="http://schemas.microsoft.com/office/powerpoint/2010/main" val="57660698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9795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4"/>
          <p:cNvSpPr txBox="1">
            <a:spLocks noGrp="1"/>
          </p:cNvSpPr>
          <p:nvPr>
            <p:ph type="title"/>
          </p:nvPr>
        </p:nvSpPr>
        <p:spPr>
          <a:xfrm>
            <a:off x="1085700" y="523433"/>
            <a:ext cx="7323200" cy="1021600"/>
          </a:xfrm>
          <a:prstGeom prst="rect">
            <a:avLst/>
          </a:prstGeom>
        </p:spPr>
        <p:txBody>
          <a:bodyPr spcFirstLastPara="1" vert="horz" wrap="square" lIns="121900" tIns="121900" rIns="121900" bIns="121900" rtlCol="0" anchor="ctr" anchorCtr="0">
            <a:noAutofit/>
          </a:bodyPr>
          <a:lstStyle/>
          <a:p>
            <a:r>
              <a:rPr lang="en" b="1" dirty="0"/>
              <a:t>Welcome</a:t>
            </a:r>
            <a:endParaRPr lang="en" b="1" dirty="0">
              <a:cs typeface="Calibri Light"/>
            </a:endParaRPr>
          </a:p>
        </p:txBody>
      </p:sp>
      <p:sp>
        <p:nvSpPr>
          <p:cNvPr id="534" name="Google Shape;534;p34"/>
          <p:cNvSpPr txBox="1">
            <a:spLocks noGrp="1"/>
          </p:cNvSpPr>
          <p:nvPr>
            <p:ph type="body" idx="1"/>
          </p:nvPr>
        </p:nvSpPr>
        <p:spPr>
          <a:xfrm>
            <a:off x="1085699" y="2408800"/>
            <a:ext cx="9927740" cy="4194000"/>
          </a:xfrm>
          <a:prstGeom prst="rect">
            <a:avLst/>
          </a:prstGeom>
        </p:spPr>
        <p:txBody>
          <a:bodyPr spcFirstLastPara="1" vert="horz" wrap="square" lIns="121900" tIns="121900" rIns="121900" bIns="121900" rtlCol="0" anchor="ctr" anchorCtr="0">
            <a:noAutofit/>
          </a:bodyPr>
          <a:lstStyle/>
          <a:p>
            <a:pPr marL="1218565" lvl="1" indent="-507365">
              <a:buFont typeface="Arial" panose="020B0604020202020204" pitchFamily="34" charset="0"/>
              <a:buChar char="•"/>
            </a:pPr>
            <a:r>
              <a:rPr lang="en-US" sz="3200" dirty="0">
                <a:latin typeface="+mj-lt"/>
                <a:cs typeface="Times New Roman"/>
              </a:rPr>
              <a:t>This meeting is being recorded for future use on our website and social media accounts</a:t>
            </a:r>
            <a:endParaRPr lang="en-US" dirty="0"/>
          </a:p>
          <a:p>
            <a:pPr marL="1218565" lvl="1" indent="-507365" defTabSz="1219170">
              <a:buFont typeface="Arial" panose="020B0604020202020204" pitchFamily="34" charset="0"/>
              <a:buChar char="•"/>
              <a:defRPr/>
            </a:pPr>
            <a:r>
              <a:rPr lang="en-US" sz="3200" dirty="0">
                <a:solidFill>
                  <a:srgbClr val="000000"/>
                </a:solidFill>
                <a:latin typeface="+mj-lt"/>
                <a:cs typeface="Times New Roman"/>
              </a:rPr>
              <a:t>Please hold your questions until the end, or type them in the chat box</a:t>
            </a:r>
          </a:p>
          <a:p>
            <a:pPr marL="1218565" lvl="1" indent="-507365" defTabSz="1219170">
              <a:buFont typeface="Arial" panose="020B0604020202020204" pitchFamily="34" charset="0"/>
              <a:buChar char="•"/>
              <a:defRPr/>
            </a:pPr>
            <a:r>
              <a:rPr lang="en-US" sz="3200" dirty="0">
                <a:solidFill>
                  <a:srgbClr val="000000"/>
                </a:solidFill>
                <a:latin typeface="+mj-lt"/>
                <a:cs typeface="Times New Roman"/>
              </a:rPr>
              <a:t>Please mute yourselves and turn off your camera during the presentation</a:t>
            </a:r>
          </a:p>
          <a:p>
            <a:pPr marL="1218565" lvl="1" indent="-507365" defTabSz="1219170">
              <a:buFont typeface="Arial" panose="020B0604020202020204" pitchFamily="34" charset="0"/>
              <a:buChar char="•"/>
              <a:defRPr/>
            </a:pPr>
            <a:r>
              <a:rPr lang="en-US" sz="3200" dirty="0">
                <a:solidFill>
                  <a:srgbClr val="000000"/>
                </a:solidFill>
                <a:latin typeface="+mj-lt"/>
                <a:cs typeface="Times New Roman"/>
              </a:rPr>
              <a:t>The recording and PPT slides will be available on our website very soon</a:t>
            </a:r>
            <a:endParaRPr lang="en-US" sz="3200" dirty="0">
              <a:solidFill>
                <a:srgbClr val="000000"/>
              </a:solidFill>
              <a:latin typeface="+mj-lt"/>
              <a:cs typeface="Times New Roman" panose="02020603050405020304" pitchFamily="18" charset="0"/>
            </a:endParaRPr>
          </a:p>
          <a:p>
            <a:pPr marL="608965" indent="-608965" defTabSz="1219170">
              <a:lnSpc>
                <a:spcPct val="100000"/>
              </a:lnSpc>
              <a:spcBef>
                <a:spcPts val="0"/>
              </a:spcBef>
              <a:buSzTx/>
              <a:buFont typeface="Arial" panose="020B0604020202020204" pitchFamily="34" charset="0"/>
              <a:buChar char="•"/>
              <a:defRPr/>
            </a:pPr>
            <a:endParaRPr lang="en-US" sz="3733" b="1">
              <a:solidFill>
                <a:srgbClr val="1F497D"/>
              </a:solidFill>
              <a:latin typeface="Calibri Light" panose="020F0302020204030204"/>
              <a:cs typeface="Times New Roman" panose="02020603050405020304" pitchFamily="18" charset="0"/>
            </a:endParaRPr>
          </a:p>
          <a:p>
            <a:pPr marL="608965" indent="-608965" defTabSz="1219170">
              <a:lnSpc>
                <a:spcPct val="100000"/>
              </a:lnSpc>
              <a:spcBef>
                <a:spcPts val="0"/>
              </a:spcBef>
              <a:buSzTx/>
              <a:buFont typeface="Arial" panose="020B0604020202020204" pitchFamily="34" charset="0"/>
              <a:buChar char="•"/>
              <a:defRPr/>
            </a:pPr>
            <a:endParaRPr lang="en-US" sz="3200">
              <a:solidFill>
                <a:srgbClr val="3F5378"/>
              </a:solidFill>
              <a:cs typeface="Calibri" panose="020F0502020204030204"/>
            </a:endParaRPr>
          </a:p>
        </p:txBody>
      </p:sp>
      <p:sp>
        <p:nvSpPr>
          <p:cNvPr id="535" name="Google Shape;535;p34"/>
          <p:cNvSpPr txBox="1">
            <a:spLocks noGrp="1"/>
          </p:cNvSpPr>
          <p:nvPr>
            <p:ph type="sldNum" idx="12"/>
          </p:nvPr>
        </p:nvSpPr>
        <p:spPr>
          <a:xfrm>
            <a:off x="10157333" y="6182000"/>
            <a:ext cx="1983200" cy="420800"/>
          </a:xfrm>
          <a:prstGeom prst="rect">
            <a:avLst/>
          </a:prstGeom>
        </p:spPr>
        <p:txBody>
          <a:bodyPr spcFirstLastPara="1" vert="horz" wrap="square" lIns="121900" tIns="121900" rIns="121900" bIns="121900" rtlCol="0" anchor="ctr" anchorCtr="0">
            <a:noAutofit/>
          </a:bodyPr>
          <a:lstStyle/>
          <a:p>
            <a:pPr defTabSz="1219170">
              <a:buClr>
                <a:srgbClr val="000000"/>
              </a:buClr>
              <a:defRPr/>
            </a:pPr>
            <a:fld id="{00000000-1234-1234-1234-123412341234}" type="slidenum">
              <a:rPr lang="en" sz="1600" b="1" kern="0">
                <a:solidFill>
                  <a:srgbClr val="FFFFFF"/>
                </a:solidFill>
                <a:latin typeface="Roboto Condensed"/>
                <a:ea typeface="Roboto Condensed"/>
                <a:sym typeface="Roboto Condensed"/>
              </a:rPr>
              <a:pPr defTabSz="1219170">
                <a:buClr>
                  <a:srgbClr val="000000"/>
                </a:buClr>
                <a:defRPr/>
              </a:pPr>
              <a:t>3</a:t>
            </a:fld>
            <a:endParaRPr sz="1600" b="1" kern="0">
              <a:solidFill>
                <a:srgbClr val="FFFFFF"/>
              </a:solidFill>
              <a:latin typeface="Roboto Condensed"/>
              <a:ea typeface="Roboto Condensed"/>
              <a:sym typeface="Roboto Condensed"/>
            </a:endParaRPr>
          </a:p>
        </p:txBody>
      </p:sp>
    </p:spTree>
    <p:extLst>
      <p:ext uri="{BB962C8B-B14F-4D97-AF65-F5344CB8AC3E}">
        <p14:creationId xmlns:p14="http://schemas.microsoft.com/office/powerpoint/2010/main" val="1842729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4"/>
          <p:cNvSpPr txBox="1">
            <a:spLocks noGrp="1"/>
          </p:cNvSpPr>
          <p:nvPr>
            <p:ph type="title"/>
          </p:nvPr>
        </p:nvSpPr>
        <p:spPr>
          <a:xfrm>
            <a:off x="1085700" y="523433"/>
            <a:ext cx="7323200" cy="1021600"/>
          </a:xfrm>
          <a:prstGeom prst="rect">
            <a:avLst/>
          </a:prstGeom>
        </p:spPr>
        <p:txBody>
          <a:bodyPr spcFirstLastPara="1" vert="horz" wrap="square" lIns="121900" tIns="121900" rIns="121900" bIns="121900" rtlCol="0" anchor="ctr" anchorCtr="0">
            <a:noAutofit/>
          </a:bodyPr>
          <a:lstStyle/>
          <a:p>
            <a:r>
              <a:rPr lang="en" b="1"/>
              <a:t>Montgomery County: </a:t>
            </a:r>
            <a:br>
              <a:rPr lang="en" b="1"/>
            </a:br>
            <a:r>
              <a:rPr lang="en" b="1"/>
              <a:t>Local Business Programs</a:t>
            </a:r>
            <a:endParaRPr b="1"/>
          </a:p>
        </p:txBody>
      </p:sp>
      <p:sp>
        <p:nvSpPr>
          <p:cNvPr id="534" name="Google Shape;534;p34"/>
          <p:cNvSpPr txBox="1">
            <a:spLocks noGrp="1"/>
          </p:cNvSpPr>
          <p:nvPr>
            <p:ph type="body" idx="1"/>
          </p:nvPr>
        </p:nvSpPr>
        <p:spPr>
          <a:xfrm>
            <a:off x="1085699" y="2408800"/>
            <a:ext cx="9927740" cy="4194000"/>
          </a:xfrm>
          <a:prstGeom prst="rect">
            <a:avLst/>
          </a:prstGeom>
        </p:spPr>
        <p:txBody>
          <a:bodyPr spcFirstLastPara="1" vert="horz" wrap="square" lIns="121900" tIns="121900" rIns="121900" bIns="121900" rtlCol="0" anchor="ctr" anchorCtr="0">
            <a:noAutofit/>
          </a:bodyPr>
          <a:lstStyle/>
          <a:p>
            <a:pPr marL="1218565" lvl="1" indent="-507365">
              <a:buFont typeface="Arial" panose="020B0604020202020204" pitchFamily="34" charset="0"/>
              <a:buChar char="•"/>
            </a:pPr>
            <a:r>
              <a:rPr lang="en-US" sz="3200">
                <a:latin typeface="+mj-lt"/>
                <a:cs typeface="Times New Roman"/>
              </a:rPr>
              <a:t>1</a:t>
            </a:r>
            <a:r>
              <a:rPr lang="en-US" sz="3200" baseline="30000">
                <a:latin typeface="+mj-lt"/>
                <a:cs typeface="Times New Roman"/>
              </a:rPr>
              <a:t>st</a:t>
            </a:r>
            <a:r>
              <a:rPr lang="en-US" sz="3200">
                <a:latin typeface="+mj-lt"/>
                <a:cs typeface="Times New Roman"/>
              </a:rPr>
              <a:t> Step for ALL vendors:</a:t>
            </a:r>
          </a:p>
          <a:p>
            <a:pPr marL="1218565" lvl="1" indent="-507365">
              <a:buFont typeface="Arial" panose="020B0604020202020204" pitchFamily="34" charset="0"/>
              <a:buChar char="•"/>
            </a:pPr>
            <a:r>
              <a:rPr lang="en-US" sz="3200">
                <a:latin typeface="+mj-lt"/>
                <a:cs typeface="Times New Roman"/>
              </a:rPr>
              <a:t>Register in our database: </a:t>
            </a:r>
            <a:r>
              <a:rPr lang="en-US" sz="3200">
                <a:latin typeface="+mj-lt"/>
                <a:cs typeface="Times New Roman"/>
                <a:hlinkClick r:id="rId3"/>
              </a:rPr>
              <a:t>www.mcipcc.net</a:t>
            </a:r>
            <a:endParaRPr lang="en-US" sz="3200">
              <a:latin typeface="+mj-lt"/>
              <a:cs typeface="Times New Roman"/>
            </a:endParaRPr>
          </a:p>
          <a:p>
            <a:pPr marL="1218565" lvl="1" indent="-507365">
              <a:buFont typeface="Arial" panose="020B0604020202020204" pitchFamily="34" charset="0"/>
              <a:buChar char="•"/>
            </a:pPr>
            <a:r>
              <a:rPr lang="en-US" sz="3200">
                <a:latin typeface="+mj-lt"/>
                <a:cs typeface="Times New Roman"/>
              </a:rPr>
              <a:t>Enter your commodity codes</a:t>
            </a:r>
          </a:p>
          <a:p>
            <a:pPr marL="608965" indent="-608965" defTabSz="1219170">
              <a:lnSpc>
                <a:spcPct val="100000"/>
              </a:lnSpc>
              <a:spcBef>
                <a:spcPts val="0"/>
              </a:spcBef>
              <a:buSzTx/>
              <a:buFont typeface="Arial" panose="020B0604020202020204" pitchFamily="34" charset="0"/>
              <a:buChar char="•"/>
              <a:defRPr/>
            </a:pPr>
            <a:endParaRPr lang="en-US" sz="3733" b="1">
              <a:solidFill>
                <a:srgbClr val="1F497D"/>
              </a:solidFill>
              <a:latin typeface="+mj-lt"/>
              <a:cs typeface="Times New Roman" panose="02020603050405020304" pitchFamily="18" charset="0"/>
            </a:endParaRPr>
          </a:p>
          <a:p>
            <a:pPr marL="608965" indent="-608965" defTabSz="1219170">
              <a:lnSpc>
                <a:spcPct val="100000"/>
              </a:lnSpc>
              <a:spcBef>
                <a:spcPts val="0"/>
              </a:spcBef>
              <a:buSzTx/>
              <a:buFont typeface="Arial" panose="020B0604020202020204" pitchFamily="34" charset="0"/>
              <a:buChar char="•"/>
              <a:defRPr/>
            </a:pPr>
            <a:endParaRPr sz="3200">
              <a:solidFill>
                <a:srgbClr val="3F5378"/>
              </a:solidFill>
              <a:cs typeface="Calibri" panose="020F0502020204030204"/>
            </a:endParaRPr>
          </a:p>
        </p:txBody>
      </p:sp>
      <p:sp>
        <p:nvSpPr>
          <p:cNvPr id="535" name="Google Shape;535;p34"/>
          <p:cNvSpPr txBox="1">
            <a:spLocks noGrp="1"/>
          </p:cNvSpPr>
          <p:nvPr>
            <p:ph type="sldNum" idx="12"/>
          </p:nvPr>
        </p:nvSpPr>
        <p:spPr>
          <a:xfrm>
            <a:off x="10157333" y="6182000"/>
            <a:ext cx="1983200" cy="420800"/>
          </a:xfrm>
          <a:prstGeom prst="rect">
            <a:avLst/>
          </a:prstGeom>
        </p:spPr>
        <p:txBody>
          <a:bodyPr spcFirstLastPara="1" vert="horz" wrap="square" lIns="121900" tIns="121900" rIns="121900" bIns="121900" rtlCol="0" anchor="ctr" anchorCtr="0">
            <a:noAutofit/>
          </a:bodyPr>
          <a:lstStyle/>
          <a:p>
            <a:pPr defTabSz="1219170">
              <a:buClr>
                <a:srgbClr val="000000"/>
              </a:buClr>
              <a:defRPr/>
            </a:pPr>
            <a:fld id="{00000000-1234-1234-1234-123412341234}" type="slidenum">
              <a:rPr lang="en" sz="1600" b="1" kern="0">
                <a:solidFill>
                  <a:srgbClr val="FFFFFF"/>
                </a:solidFill>
                <a:latin typeface="Roboto Condensed"/>
                <a:ea typeface="Roboto Condensed"/>
                <a:sym typeface="Roboto Condensed"/>
              </a:rPr>
              <a:pPr defTabSz="1219170">
                <a:buClr>
                  <a:srgbClr val="000000"/>
                </a:buClr>
                <a:defRPr/>
              </a:pPr>
              <a:t>4</a:t>
            </a:fld>
            <a:endParaRPr sz="1600" b="1" kern="0">
              <a:solidFill>
                <a:srgbClr val="FFFFFF"/>
              </a:solidFill>
              <a:latin typeface="Roboto Condensed"/>
              <a:ea typeface="Roboto Condensed"/>
              <a:sym typeface="Roboto Condensed"/>
            </a:endParaRPr>
          </a:p>
        </p:txBody>
      </p:sp>
    </p:spTree>
    <p:extLst>
      <p:ext uri="{BB962C8B-B14F-4D97-AF65-F5344CB8AC3E}">
        <p14:creationId xmlns:p14="http://schemas.microsoft.com/office/powerpoint/2010/main" val="2600485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4"/>
          <p:cNvSpPr txBox="1">
            <a:spLocks noGrp="1"/>
          </p:cNvSpPr>
          <p:nvPr>
            <p:ph type="title"/>
          </p:nvPr>
        </p:nvSpPr>
        <p:spPr>
          <a:xfrm>
            <a:off x="1085700" y="523433"/>
            <a:ext cx="7323200" cy="1021600"/>
          </a:xfrm>
          <a:prstGeom prst="rect">
            <a:avLst/>
          </a:prstGeom>
        </p:spPr>
        <p:txBody>
          <a:bodyPr spcFirstLastPara="1" vert="horz" wrap="square" lIns="121900" tIns="121900" rIns="121900" bIns="121900" rtlCol="0" anchor="ctr" anchorCtr="0">
            <a:noAutofit/>
          </a:bodyPr>
          <a:lstStyle/>
          <a:p>
            <a:r>
              <a:rPr lang="en" b="1"/>
              <a:t>Montgomery County: </a:t>
            </a:r>
            <a:br>
              <a:rPr lang="en" b="1"/>
            </a:br>
            <a:r>
              <a:rPr lang="en" b="1"/>
              <a:t>Local Business Programs</a:t>
            </a:r>
            <a:endParaRPr b="1"/>
          </a:p>
        </p:txBody>
      </p:sp>
      <p:sp>
        <p:nvSpPr>
          <p:cNvPr id="534" name="Google Shape;534;p34"/>
          <p:cNvSpPr txBox="1">
            <a:spLocks noGrp="1"/>
          </p:cNvSpPr>
          <p:nvPr>
            <p:ph type="body" idx="1"/>
          </p:nvPr>
        </p:nvSpPr>
        <p:spPr>
          <a:xfrm>
            <a:off x="1085700" y="2408800"/>
            <a:ext cx="8176800" cy="4194000"/>
          </a:xfrm>
          <a:prstGeom prst="rect">
            <a:avLst/>
          </a:prstGeom>
        </p:spPr>
        <p:txBody>
          <a:bodyPr spcFirstLastPara="1" vert="horz" wrap="square" lIns="121900" tIns="121900" rIns="121900" bIns="121900" rtlCol="0" anchor="ctr" anchorCtr="0">
            <a:noAutofit/>
          </a:bodyPr>
          <a:lstStyle/>
          <a:p>
            <a:pPr marL="1218565" lvl="1" indent="-507365">
              <a:buFont typeface="Arial" panose="020B0604020202020204" pitchFamily="34" charset="0"/>
              <a:buChar char="•"/>
            </a:pPr>
            <a:r>
              <a:rPr lang="en-US" sz="2800">
                <a:latin typeface="+mj-lt"/>
                <a:cs typeface="Times New Roman"/>
              </a:rPr>
              <a:t>Local Small Business Reserve Program (</a:t>
            </a:r>
            <a:r>
              <a:rPr lang="en-US" sz="2800">
                <a:latin typeface="+mj-lt"/>
                <a:cs typeface="Times New Roman"/>
                <a:hlinkClick r:id="rId3"/>
              </a:rPr>
              <a:t>LSBRP</a:t>
            </a:r>
            <a:r>
              <a:rPr lang="en-US" sz="2800">
                <a:latin typeface="+mj-lt"/>
                <a:cs typeface="Times New Roman"/>
              </a:rPr>
              <a:t>)</a:t>
            </a:r>
          </a:p>
          <a:p>
            <a:pPr marL="1218565" lvl="1" indent="-507365">
              <a:buFont typeface="Arial" panose="020B0604020202020204" pitchFamily="34" charset="0"/>
              <a:buChar char="•"/>
            </a:pPr>
            <a:endParaRPr lang="en-US" sz="2800">
              <a:latin typeface="+mj-lt"/>
              <a:cs typeface="Times New Roman" panose="02020603050405020304" pitchFamily="18" charset="0"/>
            </a:endParaRPr>
          </a:p>
          <a:p>
            <a:pPr marL="1218565" lvl="1" indent="-507365">
              <a:buFont typeface="Arial" panose="020B0604020202020204" pitchFamily="34" charset="0"/>
              <a:buChar char="•"/>
            </a:pPr>
            <a:r>
              <a:rPr lang="en-US" sz="2800">
                <a:latin typeface="+mj-lt"/>
                <a:cs typeface="Times New Roman"/>
              </a:rPr>
              <a:t>Local Business Preference Program (</a:t>
            </a:r>
            <a:r>
              <a:rPr lang="en-US" sz="2800">
                <a:latin typeface="+mj-lt"/>
                <a:cs typeface="Times New Roman"/>
                <a:hlinkClick r:id="rId4"/>
              </a:rPr>
              <a:t>LBPP</a:t>
            </a:r>
            <a:r>
              <a:rPr lang="en-US" sz="2800">
                <a:latin typeface="+mj-lt"/>
                <a:cs typeface="Times New Roman"/>
              </a:rPr>
              <a:t>)</a:t>
            </a:r>
          </a:p>
          <a:p>
            <a:pPr marL="1218565" lvl="1" indent="-507365">
              <a:buFont typeface="Arial" panose="020B0604020202020204" pitchFamily="34" charset="0"/>
              <a:buChar char="•"/>
            </a:pPr>
            <a:endParaRPr lang="en-US" sz="2800">
              <a:latin typeface="+mj-lt"/>
              <a:cs typeface="Times New Roman" panose="02020603050405020304" pitchFamily="18" charset="0"/>
            </a:endParaRPr>
          </a:p>
          <a:p>
            <a:pPr marL="1218565" lvl="1" indent="-507365">
              <a:buFont typeface="Arial" panose="020B0604020202020204" pitchFamily="34" charset="0"/>
              <a:buChar char="•"/>
            </a:pPr>
            <a:r>
              <a:rPr lang="en-US" sz="2800">
                <a:latin typeface="+mj-lt"/>
                <a:cs typeface="Times New Roman"/>
              </a:rPr>
              <a:t>Local Business Subcontracting Program (</a:t>
            </a:r>
            <a:r>
              <a:rPr lang="en-US" sz="2800">
                <a:latin typeface="+mj-lt"/>
                <a:cs typeface="Times New Roman"/>
                <a:hlinkClick r:id="rId5"/>
              </a:rPr>
              <a:t>LBSP</a:t>
            </a:r>
            <a:r>
              <a:rPr lang="en-US" sz="2800">
                <a:latin typeface="+mj-lt"/>
                <a:cs typeface="Times New Roman"/>
              </a:rPr>
              <a:t>)</a:t>
            </a:r>
          </a:p>
          <a:p>
            <a:pPr marL="608965" indent="-608965" defTabSz="1219170">
              <a:lnSpc>
                <a:spcPct val="100000"/>
              </a:lnSpc>
              <a:spcBef>
                <a:spcPts val="0"/>
              </a:spcBef>
              <a:buSzTx/>
              <a:buFont typeface="Arial" panose="020B0604020202020204" pitchFamily="34" charset="0"/>
              <a:buChar char="•"/>
              <a:defRPr/>
            </a:pPr>
            <a:endParaRPr lang="en-US" b="1">
              <a:solidFill>
                <a:srgbClr val="1F497D"/>
              </a:solidFill>
              <a:latin typeface="+mj-lt"/>
              <a:cs typeface="Times New Roman" panose="02020603050405020304" pitchFamily="18" charset="0"/>
            </a:endParaRPr>
          </a:p>
          <a:p>
            <a:pPr marL="608965" indent="-608965" defTabSz="1219170">
              <a:lnSpc>
                <a:spcPct val="100000"/>
              </a:lnSpc>
              <a:spcBef>
                <a:spcPts val="0"/>
              </a:spcBef>
              <a:buSzTx/>
              <a:buFont typeface="Arial" panose="020B0604020202020204" pitchFamily="34" charset="0"/>
              <a:buChar char="•"/>
              <a:defRPr/>
            </a:pPr>
            <a:endParaRPr>
              <a:solidFill>
                <a:srgbClr val="3F5378"/>
              </a:solidFill>
              <a:cs typeface="Calibri" panose="020F0502020204030204"/>
            </a:endParaRPr>
          </a:p>
        </p:txBody>
      </p:sp>
      <p:sp>
        <p:nvSpPr>
          <p:cNvPr id="535" name="Google Shape;535;p34"/>
          <p:cNvSpPr txBox="1">
            <a:spLocks noGrp="1"/>
          </p:cNvSpPr>
          <p:nvPr>
            <p:ph type="sldNum" idx="12"/>
          </p:nvPr>
        </p:nvSpPr>
        <p:spPr>
          <a:xfrm>
            <a:off x="10157333" y="6182000"/>
            <a:ext cx="1983200" cy="420800"/>
          </a:xfrm>
          <a:prstGeom prst="rect">
            <a:avLst/>
          </a:prstGeom>
        </p:spPr>
        <p:txBody>
          <a:bodyPr spcFirstLastPara="1" vert="horz" wrap="square" lIns="121900" tIns="121900" rIns="121900" bIns="121900" rtlCol="0" anchor="ctr" anchorCtr="0">
            <a:noAutofit/>
          </a:bodyPr>
          <a:lstStyle/>
          <a:p>
            <a:pPr defTabSz="1219170">
              <a:buClr>
                <a:srgbClr val="000000"/>
              </a:buClr>
              <a:defRPr/>
            </a:pPr>
            <a:fld id="{00000000-1234-1234-1234-123412341234}" type="slidenum">
              <a:rPr lang="en" sz="1600" b="1" kern="0">
                <a:solidFill>
                  <a:srgbClr val="FFFFFF"/>
                </a:solidFill>
                <a:latin typeface="Roboto Condensed"/>
                <a:ea typeface="Roboto Condensed"/>
                <a:sym typeface="Roboto Condensed"/>
              </a:rPr>
              <a:pPr defTabSz="1219170">
                <a:buClr>
                  <a:srgbClr val="000000"/>
                </a:buClr>
                <a:defRPr/>
              </a:pPr>
              <a:t>5</a:t>
            </a:fld>
            <a:endParaRPr sz="1600" b="1" kern="0">
              <a:solidFill>
                <a:srgbClr val="FFFFFF"/>
              </a:solidFill>
              <a:latin typeface="Roboto Condensed"/>
              <a:ea typeface="Roboto Condensed"/>
              <a:sym typeface="Roboto Condensed"/>
            </a:endParaRPr>
          </a:p>
        </p:txBody>
      </p:sp>
    </p:spTree>
    <p:extLst>
      <p:ext uri="{BB962C8B-B14F-4D97-AF65-F5344CB8AC3E}">
        <p14:creationId xmlns:p14="http://schemas.microsoft.com/office/powerpoint/2010/main" val="368421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4"/>
          <p:cNvSpPr txBox="1">
            <a:spLocks noGrp="1"/>
          </p:cNvSpPr>
          <p:nvPr>
            <p:ph type="title"/>
          </p:nvPr>
        </p:nvSpPr>
        <p:spPr>
          <a:xfrm>
            <a:off x="203384" y="272775"/>
            <a:ext cx="9057752" cy="951416"/>
          </a:xfrm>
          <a:prstGeom prst="rect">
            <a:avLst/>
          </a:prstGeom>
        </p:spPr>
        <p:txBody>
          <a:bodyPr spcFirstLastPara="1" vert="horz" wrap="square" lIns="121900" tIns="121900" rIns="121900" bIns="121900" rtlCol="0" anchor="ctr" anchorCtr="0">
            <a:noAutofit/>
          </a:bodyPr>
          <a:lstStyle/>
          <a:p>
            <a:br>
              <a:rPr lang="en"/>
            </a:br>
            <a:r>
              <a:rPr lang="en" b="1"/>
              <a:t>Local Small Business Reserve Program</a:t>
            </a:r>
            <a:endParaRPr b="1"/>
          </a:p>
        </p:txBody>
      </p:sp>
      <p:sp>
        <p:nvSpPr>
          <p:cNvPr id="534" name="Google Shape;534;p34"/>
          <p:cNvSpPr txBox="1">
            <a:spLocks noGrp="1"/>
          </p:cNvSpPr>
          <p:nvPr>
            <p:ph type="body" idx="1"/>
          </p:nvPr>
        </p:nvSpPr>
        <p:spPr>
          <a:xfrm>
            <a:off x="51468" y="2042160"/>
            <a:ext cx="9211033" cy="4560640"/>
          </a:xfrm>
          <a:prstGeom prst="rect">
            <a:avLst/>
          </a:prstGeom>
        </p:spPr>
        <p:txBody>
          <a:bodyPr spcFirstLastPara="1" vert="horz" wrap="square" lIns="121900" tIns="121900" rIns="121900" bIns="121900" rtlCol="0" anchor="ctr" anchorCtr="0">
            <a:noAutofit/>
          </a:bodyPr>
          <a:lstStyle/>
          <a:p>
            <a:pPr lvl="1">
              <a:buFont typeface="Arial" panose="020B0604020202020204" pitchFamily="34" charset="0"/>
              <a:buChar char="•"/>
            </a:pPr>
            <a:r>
              <a:rPr lang="en-US">
                <a:solidFill>
                  <a:srgbClr val="333333"/>
                </a:solidFill>
                <a:latin typeface="Open Sans" panose="020B0606030504020204" pitchFamily="34" charset="0"/>
              </a:rPr>
              <a:t>The Local Small Business Reserve Program (LSBRP) ensures that County departments award 25 percent (with specified exceptions) of their procurements for goods, services and construction to registered and certified local, small businesses.</a:t>
            </a:r>
          </a:p>
          <a:p>
            <a:pPr lvl="1">
              <a:buFont typeface="Arial" panose="020B0604020202020204" pitchFamily="34" charset="0"/>
              <a:buChar char="•"/>
            </a:pPr>
            <a:r>
              <a:rPr lang="en-US" b="1">
                <a:solidFill>
                  <a:srgbClr val="1F497D"/>
                </a:solidFill>
                <a:latin typeface="+mj-lt"/>
                <a:cs typeface="Times New Roman" panose="02020603050405020304" pitchFamily="18" charset="0"/>
                <a:hlinkClick r:id="rId3"/>
              </a:rPr>
              <a:t>https://www.montgomerycountymd.gov/PRO/DBRC/lsbrp.html</a:t>
            </a:r>
            <a:endParaRPr lang="en-US" b="1">
              <a:solidFill>
                <a:srgbClr val="1F497D"/>
              </a:solidFill>
              <a:latin typeface="+mj-lt"/>
              <a:cs typeface="Times New Roman" panose="02020603050405020304" pitchFamily="18" charset="0"/>
            </a:endParaRPr>
          </a:p>
          <a:p>
            <a:pPr lvl="1">
              <a:buFont typeface="Arial" panose="020B0604020202020204" pitchFamily="34" charset="0"/>
              <a:buChar char="•"/>
            </a:pPr>
            <a:endParaRPr lang="en-US" b="1">
              <a:solidFill>
                <a:srgbClr val="1F497D"/>
              </a:solidFill>
              <a:latin typeface="+mj-lt"/>
              <a:cs typeface="Times New Roman" panose="02020603050405020304" pitchFamily="18" charset="0"/>
            </a:endParaRPr>
          </a:p>
          <a:p>
            <a:pPr indent="-609585" defTabSz="1219170">
              <a:lnSpc>
                <a:spcPct val="100000"/>
              </a:lnSpc>
              <a:spcBef>
                <a:spcPts val="0"/>
              </a:spcBef>
              <a:buSzTx/>
              <a:buFont typeface="Arial" panose="020B0604020202020204" pitchFamily="34" charset="0"/>
              <a:buChar char="•"/>
              <a:defRPr/>
            </a:pPr>
            <a:endParaRPr sz="3200">
              <a:solidFill>
                <a:srgbClr val="3F5378"/>
              </a:solidFill>
            </a:endParaRPr>
          </a:p>
        </p:txBody>
      </p:sp>
      <p:sp>
        <p:nvSpPr>
          <p:cNvPr id="535" name="Google Shape;535;p34"/>
          <p:cNvSpPr txBox="1">
            <a:spLocks noGrp="1"/>
          </p:cNvSpPr>
          <p:nvPr>
            <p:ph type="sldNum" idx="12"/>
          </p:nvPr>
        </p:nvSpPr>
        <p:spPr>
          <a:xfrm>
            <a:off x="10157333" y="6182000"/>
            <a:ext cx="1983200" cy="420800"/>
          </a:xfrm>
          <a:prstGeom prst="rect">
            <a:avLst/>
          </a:prstGeom>
        </p:spPr>
        <p:txBody>
          <a:bodyPr spcFirstLastPara="1" vert="horz" wrap="square" lIns="121900" tIns="121900" rIns="121900" bIns="121900" rtlCol="0" anchor="ctr" anchorCtr="0">
            <a:noAutofit/>
          </a:bodyPr>
          <a:lstStyle/>
          <a:p>
            <a:pPr defTabSz="1219170">
              <a:buClr>
                <a:srgbClr val="000000"/>
              </a:buClr>
              <a:defRPr/>
            </a:pPr>
            <a:fld id="{00000000-1234-1234-1234-123412341234}" type="slidenum">
              <a:rPr lang="en" sz="1600" b="1" kern="0">
                <a:solidFill>
                  <a:srgbClr val="FFFFFF"/>
                </a:solidFill>
                <a:latin typeface="Roboto Condensed"/>
                <a:ea typeface="Roboto Condensed"/>
                <a:sym typeface="Roboto Condensed"/>
              </a:rPr>
              <a:pPr defTabSz="1219170">
                <a:buClr>
                  <a:srgbClr val="000000"/>
                </a:buClr>
                <a:defRPr/>
              </a:pPr>
              <a:t>6</a:t>
            </a:fld>
            <a:endParaRPr sz="1600" b="1" kern="0">
              <a:solidFill>
                <a:srgbClr val="FFFFFF"/>
              </a:solidFill>
              <a:latin typeface="Roboto Condensed"/>
              <a:ea typeface="Roboto Condensed"/>
              <a:sym typeface="Roboto Condensed"/>
            </a:endParaRPr>
          </a:p>
        </p:txBody>
      </p:sp>
    </p:spTree>
    <p:extLst>
      <p:ext uri="{BB962C8B-B14F-4D97-AF65-F5344CB8AC3E}">
        <p14:creationId xmlns:p14="http://schemas.microsoft.com/office/powerpoint/2010/main" val="2496646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4"/>
          <p:cNvSpPr txBox="1">
            <a:spLocks noGrp="1"/>
          </p:cNvSpPr>
          <p:nvPr>
            <p:ph type="title"/>
          </p:nvPr>
        </p:nvSpPr>
        <p:spPr>
          <a:xfrm>
            <a:off x="204749" y="445770"/>
            <a:ext cx="9057752" cy="951416"/>
          </a:xfrm>
          <a:prstGeom prst="rect">
            <a:avLst/>
          </a:prstGeom>
        </p:spPr>
        <p:txBody>
          <a:bodyPr spcFirstLastPara="1" vert="horz" wrap="square" lIns="121900" tIns="121900" rIns="121900" bIns="121900" rtlCol="0" anchor="ctr" anchorCtr="0">
            <a:noAutofit/>
          </a:bodyPr>
          <a:lstStyle/>
          <a:p>
            <a:br>
              <a:rPr lang="en" dirty="0"/>
            </a:br>
            <a:r>
              <a:rPr lang="en" b="1" dirty="0"/>
              <a:t>LSBRP: </a:t>
            </a:r>
            <a:r>
              <a:rPr lang="en-US" b="0" i="0" dirty="0">
                <a:solidFill>
                  <a:srgbClr val="333333"/>
                </a:solidFill>
                <a:effectLst/>
                <a:latin typeface="Lato" panose="020F0502020204030203" pitchFamily="34" charset="0"/>
              </a:rPr>
              <a:t>Do I Qualify?</a:t>
            </a:r>
            <a:br>
              <a:rPr lang="en-US" b="0" i="0" dirty="0">
                <a:solidFill>
                  <a:srgbClr val="333333"/>
                </a:solidFill>
                <a:effectLst/>
                <a:latin typeface="Lato" panose="020F0502020204030203" pitchFamily="34" charset="0"/>
              </a:rPr>
            </a:br>
            <a:endParaRPr b="1" dirty="0"/>
          </a:p>
        </p:txBody>
      </p:sp>
      <p:sp>
        <p:nvSpPr>
          <p:cNvPr id="534" name="Google Shape;534;p34"/>
          <p:cNvSpPr txBox="1">
            <a:spLocks noGrp="1"/>
          </p:cNvSpPr>
          <p:nvPr>
            <p:ph type="body" idx="1"/>
          </p:nvPr>
        </p:nvSpPr>
        <p:spPr>
          <a:xfrm>
            <a:off x="51468" y="2042160"/>
            <a:ext cx="9211033" cy="4560640"/>
          </a:xfrm>
          <a:prstGeom prst="rect">
            <a:avLst/>
          </a:prstGeom>
        </p:spPr>
        <p:txBody>
          <a:bodyPr spcFirstLastPara="1" vert="horz" wrap="square" lIns="121900" tIns="121900" rIns="121900" bIns="121900" rtlCol="0" anchor="ctr" anchorCtr="0">
            <a:noAutofit/>
          </a:bodyPr>
          <a:lstStyle/>
          <a:p>
            <a:pPr algn="l"/>
            <a:r>
              <a:rPr lang="en-US" b="0" i="0" dirty="0">
                <a:solidFill>
                  <a:srgbClr val="333333"/>
                </a:solidFill>
                <a:effectLst/>
                <a:latin typeface="Open Sans" panose="020B0606030504020204" pitchFamily="34" charset="0"/>
              </a:rPr>
              <a:t>Eligibility for the LSBRP is determined by ownership type, location, number of employees and gross sales.</a:t>
            </a:r>
          </a:p>
          <a:p>
            <a:pPr algn="l"/>
            <a:r>
              <a:rPr lang="en-US" b="0" i="0" dirty="0">
                <a:solidFill>
                  <a:srgbClr val="333333"/>
                </a:solidFill>
                <a:effectLst/>
                <a:latin typeface="Lato" panose="020F0502020204030203" pitchFamily="34" charset="0"/>
              </a:rPr>
              <a:t>Ownership</a:t>
            </a:r>
          </a:p>
          <a:p>
            <a:pPr lvl="1"/>
            <a:r>
              <a:rPr lang="en-US" b="0" i="0" dirty="0">
                <a:solidFill>
                  <a:srgbClr val="333333"/>
                </a:solidFill>
                <a:effectLst/>
                <a:latin typeface="Open Sans" panose="020B0606030504020204" pitchFamily="34" charset="0"/>
              </a:rPr>
              <a:t>Independently-owned businesses only; brokers and subsidiary businesses are not eligible. A federal tax number or W-9 in the name of the business is required.</a:t>
            </a:r>
          </a:p>
          <a:p>
            <a:pPr lvl="1">
              <a:buFont typeface="Arial" panose="020B0604020202020204" pitchFamily="34" charset="0"/>
              <a:buChar char="•"/>
            </a:pPr>
            <a:endParaRPr lang="en-US" b="1" dirty="0">
              <a:solidFill>
                <a:srgbClr val="1F497D"/>
              </a:solidFill>
              <a:latin typeface="+mj-lt"/>
              <a:cs typeface="Times New Roman" panose="02020603050405020304" pitchFamily="18" charset="0"/>
            </a:endParaRPr>
          </a:p>
          <a:p>
            <a:pPr indent="-609585" defTabSz="1219170">
              <a:lnSpc>
                <a:spcPct val="100000"/>
              </a:lnSpc>
              <a:spcBef>
                <a:spcPts val="0"/>
              </a:spcBef>
              <a:buSzTx/>
              <a:buFont typeface="Arial" panose="020B0604020202020204" pitchFamily="34" charset="0"/>
              <a:buChar char="•"/>
              <a:defRPr/>
            </a:pPr>
            <a:endParaRPr sz="3200" dirty="0">
              <a:solidFill>
                <a:srgbClr val="3F5378"/>
              </a:solidFill>
            </a:endParaRPr>
          </a:p>
        </p:txBody>
      </p:sp>
      <p:sp>
        <p:nvSpPr>
          <p:cNvPr id="535" name="Google Shape;535;p34"/>
          <p:cNvSpPr txBox="1">
            <a:spLocks noGrp="1"/>
          </p:cNvSpPr>
          <p:nvPr>
            <p:ph type="sldNum" idx="12"/>
          </p:nvPr>
        </p:nvSpPr>
        <p:spPr>
          <a:xfrm>
            <a:off x="10157333" y="6182000"/>
            <a:ext cx="1983200" cy="420800"/>
          </a:xfrm>
          <a:prstGeom prst="rect">
            <a:avLst/>
          </a:prstGeom>
        </p:spPr>
        <p:txBody>
          <a:bodyPr spcFirstLastPara="1" vert="horz" wrap="square" lIns="121900" tIns="121900" rIns="121900" bIns="121900" rtlCol="0" anchor="ctr" anchorCtr="0">
            <a:noAutofit/>
          </a:bodyPr>
          <a:lstStyle/>
          <a:p>
            <a:pPr defTabSz="1219170">
              <a:buClr>
                <a:srgbClr val="000000"/>
              </a:buClr>
              <a:defRPr/>
            </a:pPr>
            <a:fld id="{00000000-1234-1234-1234-123412341234}" type="slidenum">
              <a:rPr lang="en" sz="1600" b="1" kern="0">
                <a:solidFill>
                  <a:srgbClr val="FFFFFF"/>
                </a:solidFill>
                <a:latin typeface="Roboto Condensed"/>
                <a:ea typeface="Roboto Condensed"/>
                <a:sym typeface="Roboto Condensed"/>
              </a:rPr>
              <a:pPr defTabSz="1219170">
                <a:buClr>
                  <a:srgbClr val="000000"/>
                </a:buClr>
                <a:defRPr/>
              </a:pPr>
              <a:t>7</a:t>
            </a:fld>
            <a:endParaRPr sz="1600" b="1" kern="0">
              <a:solidFill>
                <a:srgbClr val="FFFFFF"/>
              </a:solidFill>
              <a:latin typeface="Roboto Condensed"/>
              <a:ea typeface="Roboto Condensed"/>
              <a:sym typeface="Roboto Condensed"/>
            </a:endParaRPr>
          </a:p>
        </p:txBody>
      </p:sp>
    </p:spTree>
    <p:extLst>
      <p:ext uri="{BB962C8B-B14F-4D97-AF65-F5344CB8AC3E}">
        <p14:creationId xmlns:p14="http://schemas.microsoft.com/office/powerpoint/2010/main" val="3330025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4"/>
          <p:cNvSpPr txBox="1">
            <a:spLocks noGrp="1"/>
          </p:cNvSpPr>
          <p:nvPr>
            <p:ph type="title"/>
          </p:nvPr>
        </p:nvSpPr>
        <p:spPr>
          <a:xfrm>
            <a:off x="203384" y="272775"/>
            <a:ext cx="9057752" cy="951416"/>
          </a:xfrm>
          <a:prstGeom prst="rect">
            <a:avLst/>
          </a:prstGeom>
        </p:spPr>
        <p:txBody>
          <a:bodyPr spcFirstLastPara="1" vert="horz" wrap="square" lIns="121900" tIns="121900" rIns="121900" bIns="121900" rtlCol="0" anchor="ctr" anchorCtr="0">
            <a:noAutofit/>
          </a:bodyPr>
          <a:lstStyle/>
          <a:p>
            <a:br>
              <a:rPr lang="en"/>
            </a:br>
            <a:r>
              <a:rPr lang="en" b="1"/>
              <a:t>Local Small Business Reserve Program</a:t>
            </a:r>
            <a:endParaRPr b="1"/>
          </a:p>
        </p:txBody>
      </p:sp>
      <p:sp>
        <p:nvSpPr>
          <p:cNvPr id="534" name="Google Shape;534;p34"/>
          <p:cNvSpPr txBox="1">
            <a:spLocks noGrp="1"/>
          </p:cNvSpPr>
          <p:nvPr>
            <p:ph type="body" idx="1"/>
          </p:nvPr>
        </p:nvSpPr>
        <p:spPr>
          <a:xfrm>
            <a:off x="51468" y="2042160"/>
            <a:ext cx="9211033" cy="4560640"/>
          </a:xfrm>
          <a:prstGeom prst="rect">
            <a:avLst/>
          </a:prstGeom>
        </p:spPr>
        <p:txBody>
          <a:bodyPr spcFirstLastPara="1" vert="horz" wrap="square" lIns="121900" tIns="121900" rIns="121900" bIns="121900" rtlCol="0" anchor="ctr" anchorCtr="0">
            <a:noAutofit/>
          </a:bodyPr>
          <a:lstStyle/>
          <a:p>
            <a:pPr algn="l"/>
            <a:r>
              <a:rPr lang="en-US" b="0" i="0" dirty="0">
                <a:solidFill>
                  <a:srgbClr val="333333"/>
                </a:solidFill>
                <a:effectLst/>
                <a:latin typeface="Lato" panose="020F0502020204030203" pitchFamily="34" charset="0"/>
              </a:rPr>
              <a:t>Location</a:t>
            </a:r>
          </a:p>
          <a:p>
            <a:pPr algn="l">
              <a:buFont typeface="Arial" panose="020B0604020202020204" pitchFamily="34" charset="0"/>
              <a:buChar char="•"/>
            </a:pPr>
            <a:r>
              <a:rPr lang="en-US" b="0" i="0" dirty="0">
                <a:solidFill>
                  <a:srgbClr val="333333"/>
                </a:solidFill>
                <a:effectLst/>
                <a:latin typeface="Open Sans" panose="020B0606030504020204" pitchFamily="34" charset="0"/>
              </a:rPr>
              <a:t>The business must have its principal place of business in Montgomery County defined as follows:</a:t>
            </a:r>
          </a:p>
          <a:p>
            <a:pPr lvl="1">
              <a:buFont typeface="Arial" panose="020B0604020202020204" pitchFamily="34" charset="0"/>
              <a:buChar char="•"/>
            </a:pPr>
            <a:r>
              <a:rPr lang="en-US" b="0" i="0" dirty="0">
                <a:solidFill>
                  <a:srgbClr val="333333"/>
                </a:solidFill>
                <a:effectLst/>
                <a:latin typeface="Open Sans" panose="020B0606030504020204" pitchFamily="34" charset="0"/>
              </a:rPr>
              <a:t>The business has its physical business location(s) only in Montgomery County; or</a:t>
            </a:r>
          </a:p>
          <a:p>
            <a:pPr lvl="1">
              <a:buFont typeface="Arial" panose="020B0604020202020204" pitchFamily="34" charset="0"/>
              <a:buChar char="•"/>
            </a:pPr>
            <a:r>
              <a:rPr lang="en-US" b="0" i="0" dirty="0">
                <a:solidFill>
                  <a:srgbClr val="333333"/>
                </a:solidFill>
                <a:effectLst/>
                <a:latin typeface="Open Sans" panose="020B0606030504020204" pitchFamily="34" charset="0"/>
              </a:rPr>
              <a:t>The business has physical business locations both in and outside of the County, but the County-based location(s) accounts for over 50% of the business's total number of employees, or over 50% of the business's gross sales.</a:t>
            </a:r>
          </a:p>
          <a:p>
            <a:pPr lvl="1">
              <a:buFont typeface="Arial" panose="020B0604020202020204" pitchFamily="34" charset="0"/>
              <a:buChar char="•"/>
            </a:pPr>
            <a:endParaRPr lang="en-US" b="1" dirty="0">
              <a:solidFill>
                <a:srgbClr val="1F497D"/>
              </a:solidFill>
              <a:latin typeface="+mj-lt"/>
              <a:cs typeface="Times New Roman" panose="02020603050405020304" pitchFamily="18" charset="0"/>
            </a:endParaRPr>
          </a:p>
          <a:p>
            <a:pPr indent="-609585" defTabSz="1219170">
              <a:lnSpc>
                <a:spcPct val="100000"/>
              </a:lnSpc>
              <a:spcBef>
                <a:spcPts val="0"/>
              </a:spcBef>
              <a:buSzTx/>
              <a:buFont typeface="Arial" panose="020B0604020202020204" pitchFamily="34" charset="0"/>
              <a:buChar char="•"/>
              <a:defRPr/>
            </a:pPr>
            <a:endParaRPr sz="3200" dirty="0">
              <a:solidFill>
                <a:srgbClr val="3F5378"/>
              </a:solidFill>
            </a:endParaRPr>
          </a:p>
        </p:txBody>
      </p:sp>
      <p:sp>
        <p:nvSpPr>
          <p:cNvPr id="535" name="Google Shape;535;p34"/>
          <p:cNvSpPr txBox="1">
            <a:spLocks noGrp="1"/>
          </p:cNvSpPr>
          <p:nvPr>
            <p:ph type="sldNum" idx="12"/>
          </p:nvPr>
        </p:nvSpPr>
        <p:spPr>
          <a:xfrm>
            <a:off x="10157333" y="6182000"/>
            <a:ext cx="1983200" cy="420800"/>
          </a:xfrm>
          <a:prstGeom prst="rect">
            <a:avLst/>
          </a:prstGeom>
        </p:spPr>
        <p:txBody>
          <a:bodyPr spcFirstLastPara="1" vert="horz" wrap="square" lIns="121900" tIns="121900" rIns="121900" bIns="121900" rtlCol="0" anchor="ctr" anchorCtr="0">
            <a:noAutofit/>
          </a:bodyPr>
          <a:lstStyle/>
          <a:p>
            <a:pPr defTabSz="1219170">
              <a:buClr>
                <a:srgbClr val="000000"/>
              </a:buClr>
              <a:defRPr/>
            </a:pPr>
            <a:fld id="{00000000-1234-1234-1234-123412341234}" type="slidenum">
              <a:rPr lang="en" sz="1600" b="1" kern="0">
                <a:solidFill>
                  <a:srgbClr val="FFFFFF"/>
                </a:solidFill>
                <a:latin typeface="Roboto Condensed"/>
                <a:ea typeface="Roboto Condensed"/>
                <a:sym typeface="Roboto Condensed"/>
              </a:rPr>
              <a:pPr defTabSz="1219170">
                <a:buClr>
                  <a:srgbClr val="000000"/>
                </a:buClr>
                <a:defRPr/>
              </a:pPr>
              <a:t>8</a:t>
            </a:fld>
            <a:endParaRPr sz="1600" b="1" kern="0">
              <a:solidFill>
                <a:srgbClr val="FFFFFF"/>
              </a:solidFill>
              <a:latin typeface="Roboto Condensed"/>
              <a:ea typeface="Roboto Condensed"/>
              <a:sym typeface="Roboto Condensed"/>
            </a:endParaRPr>
          </a:p>
        </p:txBody>
      </p:sp>
    </p:spTree>
    <p:extLst>
      <p:ext uri="{BB962C8B-B14F-4D97-AF65-F5344CB8AC3E}">
        <p14:creationId xmlns:p14="http://schemas.microsoft.com/office/powerpoint/2010/main" val="2588644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4"/>
          <p:cNvSpPr txBox="1">
            <a:spLocks noGrp="1"/>
          </p:cNvSpPr>
          <p:nvPr>
            <p:ph type="title"/>
          </p:nvPr>
        </p:nvSpPr>
        <p:spPr>
          <a:xfrm>
            <a:off x="1085700" y="523433"/>
            <a:ext cx="8305778" cy="1021600"/>
          </a:xfrm>
          <a:prstGeom prst="rect">
            <a:avLst/>
          </a:prstGeom>
        </p:spPr>
        <p:txBody>
          <a:bodyPr spcFirstLastPara="1" vert="horz" wrap="square" lIns="121900" tIns="121900" rIns="121900" bIns="121900" rtlCol="0" anchor="ctr" anchorCtr="0">
            <a:noAutofit/>
          </a:bodyPr>
          <a:lstStyle/>
          <a:p>
            <a:r>
              <a:rPr lang="en" b="1"/>
              <a:t>Local Business Preference Program</a:t>
            </a:r>
            <a:endParaRPr b="1"/>
          </a:p>
        </p:txBody>
      </p:sp>
      <p:sp>
        <p:nvSpPr>
          <p:cNvPr id="534" name="Google Shape;534;p34"/>
          <p:cNvSpPr txBox="1">
            <a:spLocks noGrp="1"/>
          </p:cNvSpPr>
          <p:nvPr>
            <p:ph type="body" idx="1"/>
          </p:nvPr>
        </p:nvSpPr>
        <p:spPr>
          <a:xfrm>
            <a:off x="264161" y="1920240"/>
            <a:ext cx="8998340" cy="4682560"/>
          </a:xfrm>
          <a:prstGeom prst="rect">
            <a:avLst/>
          </a:prstGeom>
        </p:spPr>
        <p:txBody>
          <a:bodyPr spcFirstLastPara="1" vert="horz" wrap="square" lIns="121900" tIns="121900" rIns="121900" bIns="121900" rtlCol="0" anchor="ctr" anchorCtr="0">
            <a:noAutofit/>
          </a:bodyPr>
          <a:lstStyle/>
          <a:p>
            <a:pPr lvl="1">
              <a:buFont typeface="Arial" panose="020B0604020202020204" pitchFamily="34" charset="0"/>
              <a:buChar char="•"/>
            </a:pPr>
            <a:r>
              <a:rPr lang="en-US">
                <a:solidFill>
                  <a:srgbClr val="333333"/>
                </a:solidFill>
                <a:latin typeface="Open Sans" panose="020B0606030504020204" pitchFamily="34" charset="0"/>
              </a:rPr>
              <a:t>The Local Business Preference Program (LBPP) is a local preference points program, so Montgomery County-based businesses will receive an extra 10% preference points on proposals.</a:t>
            </a:r>
          </a:p>
          <a:p>
            <a:pPr lvl="1">
              <a:buFont typeface="Arial" panose="020B0604020202020204" pitchFamily="34" charset="0"/>
              <a:buChar char="•"/>
            </a:pPr>
            <a:r>
              <a:rPr lang="en-US" b="1">
                <a:solidFill>
                  <a:srgbClr val="1F497D"/>
                </a:solidFill>
                <a:latin typeface="+mj-lt"/>
                <a:cs typeface="Times New Roman" panose="02020603050405020304" pitchFamily="18" charset="0"/>
                <a:hlinkClick r:id="rId3"/>
              </a:rPr>
              <a:t>https://www.montgomerycountymd.gov/PRO/DBRC/local-business-preference.html</a:t>
            </a:r>
            <a:endParaRPr lang="en-US" b="1">
              <a:solidFill>
                <a:srgbClr val="1F497D"/>
              </a:solidFill>
              <a:latin typeface="+mj-lt"/>
              <a:cs typeface="Times New Roman" panose="02020603050405020304" pitchFamily="18" charset="0"/>
            </a:endParaRPr>
          </a:p>
          <a:p>
            <a:pPr marL="711182" lvl="1" indent="0">
              <a:buNone/>
            </a:pPr>
            <a:endParaRPr lang="en-US" b="1">
              <a:solidFill>
                <a:srgbClr val="1F497D"/>
              </a:solidFill>
              <a:latin typeface="+mj-lt"/>
              <a:cs typeface="Times New Roman" panose="02020603050405020304" pitchFamily="18" charset="0"/>
            </a:endParaRPr>
          </a:p>
          <a:p>
            <a:pPr indent="-609585" defTabSz="1219170">
              <a:lnSpc>
                <a:spcPct val="100000"/>
              </a:lnSpc>
              <a:spcBef>
                <a:spcPts val="0"/>
              </a:spcBef>
              <a:buSzTx/>
              <a:buFont typeface="Arial" panose="020B0604020202020204" pitchFamily="34" charset="0"/>
              <a:buChar char="•"/>
              <a:defRPr/>
            </a:pPr>
            <a:endParaRPr sz="3200">
              <a:solidFill>
                <a:srgbClr val="3F5378"/>
              </a:solidFill>
            </a:endParaRPr>
          </a:p>
        </p:txBody>
      </p:sp>
      <p:sp>
        <p:nvSpPr>
          <p:cNvPr id="535" name="Google Shape;535;p34"/>
          <p:cNvSpPr txBox="1">
            <a:spLocks noGrp="1"/>
          </p:cNvSpPr>
          <p:nvPr>
            <p:ph type="sldNum" idx="12"/>
          </p:nvPr>
        </p:nvSpPr>
        <p:spPr>
          <a:xfrm>
            <a:off x="10157333" y="6182000"/>
            <a:ext cx="1983200" cy="420800"/>
          </a:xfrm>
          <a:prstGeom prst="rect">
            <a:avLst/>
          </a:prstGeom>
        </p:spPr>
        <p:txBody>
          <a:bodyPr spcFirstLastPara="1" vert="horz" wrap="square" lIns="121900" tIns="121900" rIns="121900" bIns="121900" rtlCol="0" anchor="ctr" anchorCtr="0">
            <a:noAutofit/>
          </a:bodyPr>
          <a:lstStyle/>
          <a:p>
            <a:pPr defTabSz="1219170">
              <a:buClr>
                <a:srgbClr val="000000"/>
              </a:buClr>
              <a:defRPr/>
            </a:pPr>
            <a:fld id="{00000000-1234-1234-1234-123412341234}" type="slidenum">
              <a:rPr lang="en" sz="1600" b="1" kern="0">
                <a:solidFill>
                  <a:srgbClr val="FFFFFF"/>
                </a:solidFill>
                <a:latin typeface="Roboto Condensed"/>
                <a:ea typeface="Roboto Condensed"/>
                <a:sym typeface="Roboto Condensed"/>
              </a:rPr>
              <a:pPr defTabSz="1219170">
                <a:buClr>
                  <a:srgbClr val="000000"/>
                </a:buClr>
                <a:defRPr/>
              </a:pPr>
              <a:t>9</a:t>
            </a:fld>
            <a:endParaRPr sz="1600" b="1" kern="0">
              <a:solidFill>
                <a:srgbClr val="FFFFFF"/>
              </a:solidFill>
              <a:latin typeface="Roboto Condensed"/>
              <a:ea typeface="Roboto Condensed"/>
              <a:sym typeface="Roboto Condensed"/>
            </a:endParaRPr>
          </a:p>
        </p:txBody>
      </p:sp>
    </p:spTree>
    <p:extLst>
      <p:ext uri="{BB962C8B-B14F-4D97-AF65-F5344CB8AC3E}">
        <p14:creationId xmlns:p14="http://schemas.microsoft.com/office/powerpoint/2010/main" val="1083586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26BC94D118974BB354943620154D02" ma:contentTypeVersion="15" ma:contentTypeDescription="Create a new document." ma:contentTypeScope="" ma:versionID="14bf95c805bc2b7b45d6ab401ef9680c">
  <xsd:schema xmlns:xsd="http://www.w3.org/2001/XMLSchema" xmlns:xs="http://www.w3.org/2001/XMLSchema" xmlns:p="http://schemas.microsoft.com/office/2006/metadata/properties" xmlns:ns2="3db6144d-1b28-44ae-a037-a107aa897c3c" xmlns:ns3="fb100aa8-0f1a-4bd3-a0e0-65dcec1b06d9" xmlns:ns4="9a510d0b-7a56-4ab8-9a79-fe499354d1a7" targetNamespace="http://schemas.microsoft.com/office/2006/metadata/properties" ma:root="true" ma:fieldsID="230be6bb4f5681407afdba1693b193f6" ns2:_="" ns3:_="" ns4:_="">
    <xsd:import namespace="3db6144d-1b28-44ae-a037-a107aa897c3c"/>
    <xsd:import namespace="fb100aa8-0f1a-4bd3-a0e0-65dcec1b06d9"/>
    <xsd:import namespace="9a510d0b-7a56-4ab8-9a79-fe499354d1a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WRLProjectComplete" minOccurs="0"/>
                <xsd:element ref="ns3:lcf76f155ced4ddcb4097134ff3c332f" minOccurs="0"/>
                <xsd:element ref="ns4:TaxCatchAll"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b6144d-1b28-44ae-a037-a107aa897c3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100aa8-0f1a-4bd3-a0e0-65dcec1b06d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WRLProjectComplete" ma:index="17" nillable="true" ma:displayName="WRLProject Complete" ma:default="0" ma:format="Dropdown" ma:internalName="WRLProjectComplete">
      <xsd:simpleType>
        <xsd:restriction base="dms:Boolea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8a4874a-8cf6-4bd1-a3b1-571cbf9a5b83"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510d0b-7a56-4ab8-9a79-fe499354d1a7"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f3fa2786-9b57-4921-b17d-b7f0ffc3012f}" ma:internalName="TaxCatchAll" ma:showField="CatchAllData" ma:web="9a510d0b-7a56-4ab8-9a79-fe499354d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100aa8-0f1a-4bd3-a0e0-65dcec1b06d9">
      <Terms xmlns="http://schemas.microsoft.com/office/infopath/2007/PartnerControls"/>
    </lcf76f155ced4ddcb4097134ff3c332f>
    <WRLProjectComplete xmlns="fb100aa8-0f1a-4bd3-a0e0-65dcec1b06d9">false</WRLProjectComplete>
    <TaxCatchAll xmlns="9a510d0b-7a56-4ab8-9a79-fe499354d1a7" xsi:nil="true"/>
    <SharedWithUsers xmlns="3db6144d-1b28-44ae-a037-a107aa897c3c">
      <UserInfo>
        <DisplayName>Denno, Grace</DisplayName>
        <AccountId>44</AccountId>
        <AccountType/>
      </UserInfo>
      <UserInfo>
        <DisplayName>Brown, Michael C.</DisplayName>
        <AccountId>75</AccountId>
        <AccountType/>
      </UserInfo>
      <UserInfo>
        <DisplayName>Boss, Alvin</DisplayName>
        <AccountId>74</AccountId>
        <AccountType/>
      </UserInfo>
    </SharedWithUsers>
  </documentManagement>
</p:properties>
</file>

<file path=customXml/itemProps1.xml><?xml version="1.0" encoding="utf-8"?>
<ds:datastoreItem xmlns:ds="http://schemas.openxmlformats.org/officeDocument/2006/customXml" ds:itemID="{0B970E42-7D87-421D-A9FA-5B02BD9B7CE8}">
  <ds:schemaRefs>
    <ds:schemaRef ds:uri="3db6144d-1b28-44ae-a037-a107aa897c3c"/>
    <ds:schemaRef ds:uri="9a510d0b-7a56-4ab8-9a79-fe499354d1a7"/>
    <ds:schemaRef ds:uri="fb100aa8-0f1a-4bd3-a0e0-65dcec1b06d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6124489-8F8C-4835-ADE4-B3423A52B332}">
  <ds:schemaRefs>
    <ds:schemaRef ds:uri="http://schemas.microsoft.com/sharepoint/v3/contenttype/forms"/>
  </ds:schemaRefs>
</ds:datastoreItem>
</file>

<file path=customXml/itemProps3.xml><?xml version="1.0" encoding="utf-8"?>
<ds:datastoreItem xmlns:ds="http://schemas.openxmlformats.org/officeDocument/2006/customXml" ds:itemID="{75ADD812-684A-4C87-9825-FEAF51706573}">
  <ds:schemaRefs>
    <ds:schemaRef ds:uri="3db6144d-1b28-44ae-a037-a107aa897c3c"/>
    <ds:schemaRef ds:uri="9a510d0b-7a56-4ab8-9a79-fe499354d1a7"/>
    <ds:schemaRef ds:uri="fb100aa8-0f1a-4bd3-a0e0-65dcec1b06d9"/>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1623</Words>
  <Application>Microsoft Office PowerPoint</Application>
  <PresentationFormat>Widescreen</PresentationFormat>
  <Paragraphs>292</Paragraphs>
  <Slides>22</Slides>
  <Notes>13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Online Open House:  January 18, 2023</vt:lpstr>
      <vt:lpstr>Welcome</vt:lpstr>
      <vt:lpstr>Montgomery County:  Local Business Programs</vt:lpstr>
      <vt:lpstr>Montgomery County:  Local Business Programs</vt:lpstr>
      <vt:lpstr> Local Small Business Reserve Program</vt:lpstr>
      <vt:lpstr> LSBRP: Do I Qualify? </vt:lpstr>
      <vt:lpstr> Local Small Business Reserve Program</vt:lpstr>
      <vt:lpstr>Local Business Preference Program</vt:lpstr>
      <vt:lpstr> Local Small Business Subcontracting Program</vt:lpstr>
      <vt:lpstr>LSBRP Annual Report FY22</vt:lpstr>
      <vt:lpstr>LSBRP Major Awards FY22 </vt:lpstr>
      <vt:lpstr>LSBRP Major Awards FY22 (continued) </vt:lpstr>
      <vt:lpstr> Minority, Female, Disabled-Owned Business Program (MFD) </vt:lpstr>
      <vt:lpstr>Minority, Female, Disabled-Owned Business Program (MFD)</vt:lpstr>
      <vt:lpstr>Minority, Female, Disabled-Owned Business Program (MFD)</vt:lpstr>
      <vt:lpstr>Minority, Female, Disabled-Owned Business Program (MFD)</vt:lpstr>
      <vt:lpstr>Minority, Female, Disabled-Owned Business Program (MFD)</vt:lpstr>
      <vt:lpstr>Minority, Female, Disabled-Owned Business Program (MFD)</vt:lpstr>
      <vt:lpstr> Helpful Links</vt:lpstr>
      <vt:lpstr>Questions?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Manimbo, Bethany</dc:creator>
  <cp:lastModifiedBy>Manimbo, Bethany</cp:lastModifiedBy>
  <cp:revision>189</cp:revision>
  <dcterms:created xsi:type="dcterms:W3CDTF">2023-01-12T21:56:50Z</dcterms:created>
  <dcterms:modified xsi:type="dcterms:W3CDTF">2023-01-18T17:07:19Z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0x0101009126BC94D118974BB354943620154D02</vt:lpwstr>
  </property>
  <property fmtid="{D5CDD505-2E9C-101B-9397-08002B2CF9AE}" pid="3" name="MediaServiceImageTags">
    <vt:lpwstr/>
  </property>
</Properties>
</file>