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8"/>
  </p:notesMasterIdLst>
  <p:sldIdLst>
    <p:sldId id="256" r:id="rId2"/>
    <p:sldId id="257" r:id="rId3"/>
    <p:sldId id="258" r:id="rId4"/>
    <p:sldId id="262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14" autoAdjust="0"/>
    <p:restoredTop sz="88837" autoAdjust="0"/>
  </p:normalViewPr>
  <p:slideViewPr>
    <p:cSldViewPr snapToGrid="0">
      <p:cViewPr varScale="1">
        <p:scale>
          <a:sx n="97" d="100"/>
          <a:sy n="97" d="100"/>
        </p:scale>
        <p:origin x="16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ontgomerycountymd.gov/covid19/get-help/caregivers.html" TargetMode="External"/><Relationship Id="rId2" Type="http://schemas.openxmlformats.org/officeDocument/2006/relationships/hyperlink" Target="http://www.montgomerycountymd.gov/wpa" TargetMode="External"/><Relationship Id="rId1" Type="http://schemas.openxmlformats.org/officeDocument/2006/relationships/hyperlink" Target="http://www.money4childcare.com/" TargetMode="External"/><Relationship Id="rId4" Type="http://schemas.openxmlformats.org/officeDocument/2006/relationships/hyperlink" Target="mailto:SchoolAgeGrant@MontgomeryCountyMD.gov" TargetMode="External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ontgomerycountymd.gov/covid19/get-help/caregivers.html" TargetMode="External"/><Relationship Id="rId2" Type="http://schemas.openxmlformats.org/officeDocument/2006/relationships/hyperlink" Target="http://www.montgomerycountymd.gov/wpa" TargetMode="External"/><Relationship Id="rId1" Type="http://schemas.openxmlformats.org/officeDocument/2006/relationships/hyperlink" Target="http://www.money4childcare.com/" TargetMode="External"/><Relationship Id="rId4" Type="http://schemas.openxmlformats.org/officeDocument/2006/relationships/hyperlink" Target="mailto:SchoolAgeGrant@MontgomeryCountyMD.gov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16C575-C673-4A51-A11B-589D74E6C420}" type="doc">
      <dgm:prSet loTypeId="urn:microsoft.com/office/officeart/2005/8/layout/hList1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6D3AF443-4B1F-4C5B-B5E2-3DFD1B4F6FAA}">
      <dgm:prSet custT="1"/>
      <dgm:spPr/>
      <dgm:t>
        <a:bodyPr/>
        <a:lstStyle/>
        <a:p>
          <a:r>
            <a:rPr lang="en-US" sz="1400" b="1" dirty="0"/>
            <a:t>Family Child Care </a:t>
          </a:r>
        </a:p>
      </dgm:t>
    </dgm:pt>
    <dgm:pt modelId="{65D3D73B-B0C8-4E9D-9BB1-3CE1046E0798}" type="parTrans" cxnId="{802F4ACF-E7BB-41CD-8C7F-B9C2CA0F934D}">
      <dgm:prSet/>
      <dgm:spPr/>
      <dgm:t>
        <a:bodyPr/>
        <a:lstStyle/>
        <a:p>
          <a:endParaRPr lang="en-US"/>
        </a:p>
      </dgm:t>
    </dgm:pt>
    <dgm:pt modelId="{A0D9088F-55D3-4AA8-AFB7-E19A8CA25155}" type="sibTrans" cxnId="{802F4ACF-E7BB-41CD-8C7F-B9C2CA0F934D}">
      <dgm:prSet/>
      <dgm:spPr/>
      <dgm:t>
        <a:bodyPr/>
        <a:lstStyle/>
        <a:p>
          <a:endParaRPr lang="en-US"/>
        </a:p>
      </dgm:t>
    </dgm:pt>
    <dgm:pt modelId="{A84552AF-2876-444F-8250-1125C97C9FFB}">
      <dgm:prSet custT="1"/>
      <dgm:spPr/>
      <dgm:t>
        <a:bodyPr/>
        <a:lstStyle/>
        <a:p>
          <a:r>
            <a:rPr lang="en-US" sz="1400" dirty="0"/>
            <a:t>home based, mixed age settings</a:t>
          </a:r>
        </a:p>
      </dgm:t>
    </dgm:pt>
    <dgm:pt modelId="{DA303C53-6C6F-4F95-9621-A45442DE2544}" type="parTrans" cxnId="{3F30700C-60FA-47A4-AD0A-A3D636D5BA3B}">
      <dgm:prSet/>
      <dgm:spPr/>
      <dgm:t>
        <a:bodyPr/>
        <a:lstStyle/>
        <a:p>
          <a:endParaRPr lang="en-US"/>
        </a:p>
      </dgm:t>
    </dgm:pt>
    <dgm:pt modelId="{A3C4FEE6-B5DA-4D7B-B20A-EC586DEAEFF3}" type="sibTrans" cxnId="{3F30700C-60FA-47A4-AD0A-A3D636D5BA3B}">
      <dgm:prSet/>
      <dgm:spPr/>
      <dgm:t>
        <a:bodyPr/>
        <a:lstStyle/>
        <a:p>
          <a:endParaRPr lang="en-US"/>
        </a:p>
      </dgm:t>
    </dgm:pt>
    <dgm:pt modelId="{C0B094D1-C904-440E-B7A7-5A8CBD39C563}">
      <dgm:prSet custT="1"/>
      <dgm:spPr/>
      <dgm:t>
        <a:bodyPr/>
        <a:lstStyle/>
        <a:p>
          <a:r>
            <a:rPr lang="en-US" sz="1400" dirty="0"/>
            <a:t>1 adult</a:t>
          </a:r>
        </a:p>
      </dgm:t>
    </dgm:pt>
    <dgm:pt modelId="{34BD25F3-390B-4E66-BBCF-257D13349C41}" type="parTrans" cxnId="{87CACA34-3262-46B8-8EA4-EA557C179F07}">
      <dgm:prSet/>
      <dgm:spPr/>
      <dgm:t>
        <a:bodyPr/>
        <a:lstStyle/>
        <a:p>
          <a:endParaRPr lang="en-US"/>
        </a:p>
      </dgm:t>
    </dgm:pt>
    <dgm:pt modelId="{487F31D3-C6FD-4B5B-9711-1B755C25CABD}" type="sibTrans" cxnId="{87CACA34-3262-46B8-8EA4-EA557C179F07}">
      <dgm:prSet/>
      <dgm:spPr/>
      <dgm:t>
        <a:bodyPr/>
        <a:lstStyle/>
        <a:p>
          <a:endParaRPr lang="en-US"/>
        </a:p>
      </dgm:t>
    </dgm:pt>
    <dgm:pt modelId="{865D2089-AB88-4864-AE6C-A490D527FFB1}">
      <dgm:prSet custT="1"/>
      <dgm:spPr/>
      <dgm:t>
        <a:bodyPr/>
        <a:lstStyle/>
        <a:p>
          <a:r>
            <a:rPr lang="en-US" sz="1400" dirty="0"/>
            <a:t>Maximum of 8 children (no more than 2 infants)</a:t>
          </a:r>
        </a:p>
      </dgm:t>
    </dgm:pt>
    <dgm:pt modelId="{55098FF5-5D62-449F-8FCF-2FD66FEBA04F}" type="parTrans" cxnId="{F3722603-1D23-4303-9F72-892557996C79}">
      <dgm:prSet/>
      <dgm:spPr/>
      <dgm:t>
        <a:bodyPr/>
        <a:lstStyle/>
        <a:p>
          <a:endParaRPr lang="en-US"/>
        </a:p>
      </dgm:t>
    </dgm:pt>
    <dgm:pt modelId="{91DE3D9F-6F04-4235-8124-2EFF6D45B477}" type="sibTrans" cxnId="{F3722603-1D23-4303-9F72-892557996C79}">
      <dgm:prSet/>
      <dgm:spPr/>
      <dgm:t>
        <a:bodyPr/>
        <a:lstStyle/>
        <a:p>
          <a:endParaRPr lang="en-US"/>
        </a:p>
      </dgm:t>
    </dgm:pt>
    <dgm:pt modelId="{85A0809A-4A77-433D-9620-BFFD328665FD}">
      <dgm:prSet custT="1"/>
      <dgm:spPr/>
      <dgm:t>
        <a:bodyPr/>
        <a:lstStyle/>
        <a:p>
          <a:r>
            <a:rPr lang="en-US" sz="1400" dirty="0"/>
            <a:t>Full-day/Full year</a:t>
          </a:r>
        </a:p>
      </dgm:t>
    </dgm:pt>
    <dgm:pt modelId="{9D51FE93-877B-4D2B-8C52-6610DA663633}" type="parTrans" cxnId="{33F5D042-9E14-4116-9CF9-B12D1FCE6AF6}">
      <dgm:prSet/>
      <dgm:spPr/>
      <dgm:t>
        <a:bodyPr/>
        <a:lstStyle/>
        <a:p>
          <a:endParaRPr lang="en-US"/>
        </a:p>
      </dgm:t>
    </dgm:pt>
    <dgm:pt modelId="{616FB200-4E4D-41E5-BF70-0AA9EF70F8AB}" type="sibTrans" cxnId="{33F5D042-9E14-4116-9CF9-B12D1FCE6AF6}">
      <dgm:prSet/>
      <dgm:spPr/>
      <dgm:t>
        <a:bodyPr/>
        <a:lstStyle/>
        <a:p>
          <a:endParaRPr lang="en-US"/>
        </a:p>
      </dgm:t>
    </dgm:pt>
    <dgm:pt modelId="{7B90FDE3-AE05-49B2-B792-617297C1D5DA}">
      <dgm:prSet custT="1"/>
      <dgm:spPr/>
      <dgm:t>
        <a:bodyPr/>
        <a:lstStyle/>
        <a:p>
          <a:r>
            <a:rPr lang="en-US" sz="1400" b="1" dirty="0"/>
            <a:t>Large Family</a:t>
          </a:r>
        </a:p>
        <a:p>
          <a:r>
            <a:rPr lang="en-US" sz="1400" b="1" dirty="0"/>
            <a:t>Child Care</a:t>
          </a:r>
        </a:p>
      </dgm:t>
    </dgm:pt>
    <dgm:pt modelId="{067F385B-8071-4D0A-B5F2-4B524128BC87}" type="parTrans" cxnId="{5094976B-21B9-4367-85C6-BDA69B3E0FAC}">
      <dgm:prSet/>
      <dgm:spPr/>
      <dgm:t>
        <a:bodyPr/>
        <a:lstStyle/>
        <a:p>
          <a:endParaRPr lang="en-US"/>
        </a:p>
      </dgm:t>
    </dgm:pt>
    <dgm:pt modelId="{2C320C8C-DA11-40BF-916B-A8345B20E569}" type="sibTrans" cxnId="{5094976B-21B9-4367-85C6-BDA69B3E0FAC}">
      <dgm:prSet/>
      <dgm:spPr/>
      <dgm:t>
        <a:bodyPr/>
        <a:lstStyle/>
        <a:p>
          <a:endParaRPr lang="en-US"/>
        </a:p>
      </dgm:t>
    </dgm:pt>
    <dgm:pt modelId="{CDEB003A-B5B2-433E-8E82-ADA3F1225798}">
      <dgm:prSet custT="1"/>
      <dgm:spPr/>
      <dgm:t>
        <a:bodyPr/>
        <a:lstStyle/>
        <a:p>
          <a:r>
            <a:rPr lang="en-US" sz="1400" dirty="0"/>
            <a:t>Home based, mixed age setting</a:t>
          </a:r>
        </a:p>
      </dgm:t>
    </dgm:pt>
    <dgm:pt modelId="{CC4446ED-EA0A-433B-8AC4-A77E16670193}" type="parTrans" cxnId="{01BB16C9-6B1A-46E9-A608-1C9DE700FBBF}">
      <dgm:prSet/>
      <dgm:spPr/>
      <dgm:t>
        <a:bodyPr/>
        <a:lstStyle/>
        <a:p>
          <a:endParaRPr lang="en-US"/>
        </a:p>
      </dgm:t>
    </dgm:pt>
    <dgm:pt modelId="{A76E42C7-F750-4F85-AA55-F6ECC25F26B7}" type="sibTrans" cxnId="{01BB16C9-6B1A-46E9-A608-1C9DE700FBBF}">
      <dgm:prSet/>
      <dgm:spPr/>
      <dgm:t>
        <a:bodyPr/>
        <a:lstStyle/>
        <a:p>
          <a:endParaRPr lang="en-US"/>
        </a:p>
      </dgm:t>
    </dgm:pt>
    <dgm:pt modelId="{746AB989-8FED-4E15-925F-07D7E90F058A}">
      <dgm:prSet custT="1"/>
      <dgm:spPr/>
      <dgm:t>
        <a:bodyPr/>
        <a:lstStyle/>
        <a:p>
          <a:r>
            <a:rPr lang="en-US" sz="1400"/>
            <a:t>2-3 staff</a:t>
          </a:r>
        </a:p>
      </dgm:t>
    </dgm:pt>
    <dgm:pt modelId="{A3C3DAAE-EAD3-43F9-8934-7250D906DA4D}" type="parTrans" cxnId="{464EB359-8A2A-46F1-858C-B88543F02B88}">
      <dgm:prSet/>
      <dgm:spPr/>
      <dgm:t>
        <a:bodyPr/>
        <a:lstStyle/>
        <a:p>
          <a:endParaRPr lang="en-US"/>
        </a:p>
      </dgm:t>
    </dgm:pt>
    <dgm:pt modelId="{DD8D0973-241B-461E-885D-5FB3ADD4B609}" type="sibTrans" cxnId="{464EB359-8A2A-46F1-858C-B88543F02B88}">
      <dgm:prSet/>
      <dgm:spPr/>
      <dgm:t>
        <a:bodyPr/>
        <a:lstStyle/>
        <a:p>
          <a:endParaRPr lang="en-US"/>
        </a:p>
      </dgm:t>
    </dgm:pt>
    <dgm:pt modelId="{8AF83C87-8206-4FBC-A95B-9517EF0BC632}">
      <dgm:prSet custT="1"/>
      <dgm:spPr/>
      <dgm:t>
        <a:bodyPr/>
        <a:lstStyle/>
        <a:p>
          <a:r>
            <a:rPr lang="en-US" sz="1400" dirty="0"/>
            <a:t>Maximum of 12 children (no more than 4 infants)</a:t>
          </a:r>
        </a:p>
      </dgm:t>
    </dgm:pt>
    <dgm:pt modelId="{C322C8C6-9137-4760-B3EE-D4AE91D03411}" type="parTrans" cxnId="{C5E3A1CF-1E82-43EA-A2FA-CFC57023D3DC}">
      <dgm:prSet/>
      <dgm:spPr/>
      <dgm:t>
        <a:bodyPr/>
        <a:lstStyle/>
        <a:p>
          <a:endParaRPr lang="en-US"/>
        </a:p>
      </dgm:t>
    </dgm:pt>
    <dgm:pt modelId="{E4D74DB5-1C35-4DA9-861F-FA8EE089F756}" type="sibTrans" cxnId="{C5E3A1CF-1E82-43EA-A2FA-CFC57023D3DC}">
      <dgm:prSet/>
      <dgm:spPr/>
      <dgm:t>
        <a:bodyPr/>
        <a:lstStyle/>
        <a:p>
          <a:endParaRPr lang="en-US"/>
        </a:p>
      </dgm:t>
    </dgm:pt>
    <dgm:pt modelId="{EC9D2841-97EF-4743-8766-5DA5ECE00989}">
      <dgm:prSet custT="1"/>
      <dgm:spPr/>
      <dgm:t>
        <a:bodyPr/>
        <a:lstStyle/>
        <a:p>
          <a:r>
            <a:rPr lang="en-US" sz="1400" dirty="0"/>
            <a:t>Full-day/Full year</a:t>
          </a:r>
        </a:p>
      </dgm:t>
    </dgm:pt>
    <dgm:pt modelId="{B564ECC4-6786-4600-82B8-D9C52C3CF2DA}" type="parTrans" cxnId="{B8FC4BED-3D64-4956-B412-E291ABA9B06D}">
      <dgm:prSet/>
      <dgm:spPr/>
      <dgm:t>
        <a:bodyPr/>
        <a:lstStyle/>
        <a:p>
          <a:endParaRPr lang="en-US"/>
        </a:p>
      </dgm:t>
    </dgm:pt>
    <dgm:pt modelId="{598156D8-A5D4-4D59-BA41-B0DC2E120596}" type="sibTrans" cxnId="{B8FC4BED-3D64-4956-B412-E291ABA9B06D}">
      <dgm:prSet/>
      <dgm:spPr/>
      <dgm:t>
        <a:bodyPr/>
        <a:lstStyle/>
        <a:p>
          <a:endParaRPr lang="en-US"/>
        </a:p>
      </dgm:t>
    </dgm:pt>
    <dgm:pt modelId="{4C581532-49C2-47C3-BF5F-928ACF0724F5}">
      <dgm:prSet custT="1"/>
      <dgm:spPr/>
      <dgm:t>
        <a:bodyPr/>
        <a:lstStyle/>
        <a:p>
          <a:r>
            <a:rPr lang="en-US" sz="1400" b="1" dirty="0"/>
            <a:t>Center Based Program</a:t>
          </a:r>
        </a:p>
      </dgm:t>
    </dgm:pt>
    <dgm:pt modelId="{85EAFD6E-657B-4988-AA61-48A2E72DA649}" type="parTrans" cxnId="{DA042D39-8421-485D-BEE6-D16F46CA43D4}">
      <dgm:prSet/>
      <dgm:spPr/>
      <dgm:t>
        <a:bodyPr/>
        <a:lstStyle/>
        <a:p>
          <a:endParaRPr lang="en-US"/>
        </a:p>
      </dgm:t>
    </dgm:pt>
    <dgm:pt modelId="{26094C9A-E5C8-43E6-B6E1-DBF38FF0BD0D}" type="sibTrans" cxnId="{DA042D39-8421-485D-BEE6-D16F46CA43D4}">
      <dgm:prSet/>
      <dgm:spPr/>
      <dgm:t>
        <a:bodyPr/>
        <a:lstStyle/>
        <a:p>
          <a:endParaRPr lang="en-US"/>
        </a:p>
      </dgm:t>
    </dgm:pt>
    <dgm:pt modelId="{32A6C759-5D80-404A-B35A-D7D725E56563}">
      <dgm:prSet custT="1"/>
      <dgm:spPr/>
      <dgm:t>
        <a:bodyPr/>
        <a:lstStyle/>
        <a:p>
          <a:r>
            <a:rPr lang="en-US" sz="1400" dirty="0"/>
            <a:t>Facility, grouped by age</a:t>
          </a:r>
        </a:p>
      </dgm:t>
    </dgm:pt>
    <dgm:pt modelId="{21A3CC86-F146-4777-8403-D1B90464D4D7}" type="parTrans" cxnId="{C8F9C836-8156-43A3-BB49-F4874C206A69}">
      <dgm:prSet/>
      <dgm:spPr/>
      <dgm:t>
        <a:bodyPr/>
        <a:lstStyle/>
        <a:p>
          <a:endParaRPr lang="en-US"/>
        </a:p>
      </dgm:t>
    </dgm:pt>
    <dgm:pt modelId="{E984BBB9-95B2-4DD1-AF33-30C19740187C}" type="sibTrans" cxnId="{C8F9C836-8156-43A3-BB49-F4874C206A69}">
      <dgm:prSet/>
      <dgm:spPr/>
      <dgm:t>
        <a:bodyPr/>
        <a:lstStyle/>
        <a:p>
          <a:endParaRPr lang="en-US"/>
        </a:p>
      </dgm:t>
    </dgm:pt>
    <dgm:pt modelId="{F5CE17CA-B897-44B0-8CAA-ADA9EC0DFAAA}">
      <dgm:prSet custT="1"/>
      <dgm:spPr/>
      <dgm:t>
        <a:bodyPr/>
        <a:lstStyle/>
        <a:p>
          <a:r>
            <a:rPr lang="en-US" sz="1400" dirty="0"/>
            <a:t>Staffing determined by age groups</a:t>
          </a:r>
        </a:p>
      </dgm:t>
    </dgm:pt>
    <dgm:pt modelId="{104C1F6B-D7B0-470C-8278-9461849D4F71}" type="parTrans" cxnId="{7486F624-FCCA-4CBF-B2D4-0B673737763C}">
      <dgm:prSet/>
      <dgm:spPr/>
      <dgm:t>
        <a:bodyPr/>
        <a:lstStyle/>
        <a:p>
          <a:endParaRPr lang="en-US"/>
        </a:p>
      </dgm:t>
    </dgm:pt>
    <dgm:pt modelId="{7363FBE8-BC18-4E17-9D64-4617C44D6A93}" type="sibTrans" cxnId="{7486F624-FCCA-4CBF-B2D4-0B673737763C}">
      <dgm:prSet/>
      <dgm:spPr/>
      <dgm:t>
        <a:bodyPr/>
        <a:lstStyle/>
        <a:p>
          <a:endParaRPr lang="en-US"/>
        </a:p>
      </dgm:t>
    </dgm:pt>
    <dgm:pt modelId="{4680AF28-3D99-4010-8849-0B5D3D605B3B}">
      <dgm:prSet custT="1"/>
      <dgm:spPr/>
      <dgm:t>
        <a:bodyPr/>
        <a:lstStyle/>
        <a:p>
          <a:r>
            <a:rPr lang="en-US" sz="1400"/>
            <a:t>Size varies</a:t>
          </a:r>
        </a:p>
      </dgm:t>
    </dgm:pt>
    <dgm:pt modelId="{0B21C5AE-09B3-46F1-AE45-1CF15B5DA543}" type="parTrans" cxnId="{258119E9-0624-406D-A07E-690C3DE319DA}">
      <dgm:prSet/>
      <dgm:spPr/>
      <dgm:t>
        <a:bodyPr/>
        <a:lstStyle/>
        <a:p>
          <a:endParaRPr lang="en-US"/>
        </a:p>
      </dgm:t>
    </dgm:pt>
    <dgm:pt modelId="{D46AA40E-B728-4334-AE7C-53237E2A2462}" type="sibTrans" cxnId="{258119E9-0624-406D-A07E-690C3DE319DA}">
      <dgm:prSet/>
      <dgm:spPr/>
      <dgm:t>
        <a:bodyPr/>
        <a:lstStyle/>
        <a:p>
          <a:endParaRPr lang="en-US"/>
        </a:p>
      </dgm:t>
    </dgm:pt>
    <dgm:pt modelId="{D3F604D2-50B3-47AE-B408-279844CA62F6}">
      <dgm:prSet custT="1"/>
      <dgm:spPr/>
      <dgm:t>
        <a:bodyPr/>
        <a:lstStyle/>
        <a:p>
          <a:r>
            <a:rPr lang="en-US" sz="1400" dirty="0"/>
            <a:t>Full-day/Full year</a:t>
          </a:r>
        </a:p>
      </dgm:t>
    </dgm:pt>
    <dgm:pt modelId="{2B3D1B93-33FF-4EAC-A9DB-8102EC2A42F6}" type="parTrans" cxnId="{C466F554-61B2-49E9-98FB-FA54D3D1285A}">
      <dgm:prSet/>
      <dgm:spPr/>
      <dgm:t>
        <a:bodyPr/>
        <a:lstStyle/>
        <a:p>
          <a:endParaRPr lang="en-US"/>
        </a:p>
      </dgm:t>
    </dgm:pt>
    <dgm:pt modelId="{7417431E-42A4-4A27-9AE0-FB04F58060E4}" type="sibTrans" cxnId="{C466F554-61B2-49E9-98FB-FA54D3D1285A}">
      <dgm:prSet/>
      <dgm:spPr/>
      <dgm:t>
        <a:bodyPr/>
        <a:lstStyle/>
        <a:p>
          <a:endParaRPr lang="en-US"/>
        </a:p>
      </dgm:t>
    </dgm:pt>
    <dgm:pt modelId="{FD6A1C4F-1B75-4596-A6F9-EC22A52C1CBE}">
      <dgm:prSet custT="1"/>
      <dgm:spPr/>
      <dgm:t>
        <a:bodyPr lIns="0" rIns="0"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400" b="1" dirty="0"/>
            <a:t>Early Head Start/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400" b="1" dirty="0"/>
            <a:t>Head Start/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400" b="1" dirty="0"/>
            <a:t>Public Pre-K</a:t>
          </a:r>
        </a:p>
      </dgm:t>
    </dgm:pt>
    <dgm:pt modelId="{EA3049B9-9192-46E3-90FC-11B824139AA9}" type="parTrans" cxnId="{E224E9C3-51DF-400E-B687-523058B592B0}">
      <dgm:prSet/>
      <dgm:spPr/>
      <dgm:t>
        <a:bodyPr/>
        <a:lstStyle/>
        <a:p>
          <a:endParaRPr lang="en-US"/>
        </a:p>
      </dgm:t>
    </dgm:pt>
    <dgm:pt modelId="{B6A56938-EFD3-421F-9C47-3025FDDB1D9F}" type="sibTrans" cxnId="{E224E9C3-51DF-400E-B687-523058B592B0}">
      <dgm:prSet/>
      <dgm:spPr/>
      <dgm:t>
        <a:bodyPr/>
        <a:lstStyle/>
        <a:p>
          <a:endParaRPr lang="en-US"/>
        </a:p>
      </dgm:t>
    </dgm:pt>
    <dgm:pt modelId="{EF115F79-067C-44CA-98CC-CD273494268E}">
      <dgm:prSet custT="1"/>
      <dgm:spPr/>
      <dgm:t>
        <a:bodyPr/>
        <a:lstStyle/>
        <a:p>
          <a:r>
            <a:rPr lang="en-US" sz="1400" dirty="0"/>
            <a:t>In an elementary school or facility, age specific</a:t>
          </a:r>
        </a:p>
      </dgm:t>
    </dgm:pt>
    <dgm:pt modelId="{3D08F174-6133-4319-A639-8EFB0785A928}" type="parTrans" cxnId="{ACB049B7-8992-4BD5-9FAC-ABC472B905C1}">
      <dgm:prSet/>
      <dgm:spPr/>
      <dgm:t>
        <a:bodyPr/>
        <a:lstStyle/>
        <a:p>
          <a:endParaRPr lang="en-US"/>
        </a:p>
      </dgm:t>
    </dgm:pt>
    <dgm:pt modelId="{7F5A7A18-3AB8-4B83-A7F7-F17B50914392}" type="sibTrans" cxnId="{ACB049B7-8992-4BD5-9FAC-ABC472B905C1}">
      <dgm:prSet/>
      <dgm:spPr/>
      <dgm:t>
        <a:bodyPr/>
        <a:lstStyle/>
        <a:p>
          <a:endParaRPr lang="en-US"/>
        </a:p>
      </dgm:t>
    </dgm:pt>
    <dgm:pt modelId="{EE1922B3-35F6-468C-9092-ED61B92C31C5}">
      <dgm:prSet custT="1"/>
      <dgm:spPr/>
      <dgm:t>
        <a:bodyPr/>
        <a:lstStyle/>
        <a:p>
          <a:r>
            <a:rPr lang="en-US" sz="1400" dirty="0"/>
            <a:t>Staffing determined by age groups</a:t>
          </a:r>
        </a:p>
      </dgm:t>
    </dgm:pt>
    <dgm:pt modelId="{5423FCB7-E1C4-4EF7-81CC-958E5773C706}" type="parTrans" cxnId="{8B9DA052-134A-4554-BC38-02B31ABFE62F}">
      <dgm:prSet/>
      <dgm:spPr/>
      <dgm:t>
        <a:bodyPr/>
        <a:lstStyle/>
        <a:p>
          <a:endParaRPr lang="en-US"/>
        </a:p>
      </dgm:t>
    </dgm:pt>
    <dgm:pt modelId="{6EBDFA9A-9AE2-40BC-9514-899AE0CB78A7}" type="sibTrans" cxnId="{8B9DA052-134A-4554-BC38-02B31ABFE62F}">
      <dgm:prSet/>
      <dgm:spPr/>
      <dgm:t>
        <a:bodyPr/>
        <a:lstStyle/>
        <a:p>
          <a:endParaRPr lang="en-US"/>
        </a:p>
      </dgm:t>
    </dgm:pt>
    <dgm:pt modelId="{7FA41341-8CFE-4BDD-AE2C-3DA4732C0635}">
      <dgm:prSet custT="1"/>
      <dgm:spPr/>
      <dgm:t>
        <a:bodyPr/>
        <a:lstStyle/>
        <a:p>
          <a:r>
            <a:rPr lang="en-US" sz="1400"/>
            <a:t>Size varies</a:t>
          </a:r>
        </a:p>
      </dgm:t>
    </dgm:pt>
    <dgm:pt modelId="{A97A0892-9A43-43AD-BB81-AC7B864427A8}" type="parTrans" cxnId="{9A121ABD-F3A4-4F38-9327-EB87793BED47}">
      <dgm:prSet/>
      <dgm:spPr/>
      <dgm:t>
        <a:bodyPr/>
        <a:lstStyle/>
        <a:p>
          <a:endParaRPr lang="en-US"/>
        </a:p>
      </dgm:t>
    </dgm:pt>
    <dgm:pt modelId="{24F43514-F8BF-4E5E-A90B-A2718A0E0CFD}" type="sibTrans" cxnId="{9A121ABD-F3A4-4F38-9327-EB87793BED47}">
      <dgm:prSet/>
      <dgm:spPr/>
      <dgm:t>
        <a:bodyPr/>
        <a:lstStyle/>
        <a:p>
          <a:endParaRPr lang="en-US"/>
        </a:p>
      </dgm:t>
    </dgm:pt>
    <dgm:pt modelId="{8D41718B-D363-40C3-8319-40463CE8CEA7}">
      <dgm:prSet custT="1"/>
      <dgm:spPr/>
      <dgm:t>
        <a:bodyPr/>
        <a:lstStyle/>
        <a:p>
          <a:r>
            <a:rPr lang="en-US" sz="1400" dirty="0"/>
            <a:t>Income eligible</a:t>
          </a:r>
        </a:p>
      </dgm:t>
    </dgm:pt>
    <dgm:pt modelId="{BBD1C35E-BDF3-4F8B-93B7-8CEF08D70E95}" type="parTrans" cxnId="{C817E452-89EE-4998-9B50-D801E135BF20}">
      <dgm:prSet/>
      <dgm:spPr/>
      <dgm:t>
        <a:bodyPr/>
        <a:lstStyle/>
        <a:p>
          <a:endParaRPr lang="en-US"/>
        </a:p>
      </dgm:t>
    </dgm:pt>
    <dgm:pt modelId="{7E09BFBC-3229-4A58-BF98-E8A34814F3B5}" type="sibTrans" cxnId="{C817E452-89EE-4998-9B50-D801E135BF20}">
      <dgm:prSet/>
      <dgm:spPr/>
      <dgm:t>
        <a:bodyPr/>
        <a:lstStyle/>
        <a:p>
          <a:endParaRPr lang="en-US"/>
        </a:p>
      </dgm:t>
    </dgm:pt>
    <dgm:pt modelId="{8BA73013-1028-4F95-84A6-D8F0F30A00B5}">
      <dgm:prSet custT="1"/>
      <dgm:spPr/>
      <dgm:t>
        <a:bodyPr/>
        <a:lstStyle/>
        <a:p>
          <a:r>
            <a:rPr lang="en-US" sz="1400" dirty="0"/>
            <a:t>Part-day/School year</a:t>
          </a:r>
        </a:p>
      </dgm:t>
    </dgm:pt>
    <dgm:pt modelId="{AD606072-8CDB-4EB6-A666-20C160A571A6}" type="parTrans" cxnId="{5098BC25-3D22-46A2-9BA4-23A2CD7F5B9B}">
      <dgm:prSet/>
      <dgm:spPr/>
      <dgm:t>
        <a:bodyPr/>
        <a:lstStyle/>
        <a:p>
          <a:endParaRPr lang="en-US"/>
        </a:p>
      </dgm:t>
    </dgm:pt>
    <dgm:pt modelId="{0EB9968A-71FF-4D77-9690-AF21D2EE3D1F}" type="sibTrans" cxnId="{5098BC25-3D22-46A2-9BA4-23A2CD7F5B9B}">
      <dgm:prSet/>
      <dgm:spPr/>
      <dgm:t>
        <a:bodyPr/>
        <a:lstStyle/>
        <a:p>
          <a:endParaRPr lang="en-US"/>
        </a:p>
      </dgm:t>
    </dgm:pt>
    <dgm:pt modelId="{94522188-EB0C-4F79-A5E9-96CF3BD9AADA}" type="pres">
      <dgm:prSet presAssocID="{1116C575-C673-4A51-A11B-589D74E6C420}" presName="Name0" presStyleCnt="0">
        <dgm:presLayoutVars>
          <dgm:dir/>
          <dgm:animLvl val="lvl"/>
          <dgm:resizeHandles val="exact"/>
        </dgm:presLayoutVars>
      </dgm:prSet>
      <dgm:spPr/>
    </dgm:pt>
    <dgm:pt modelId="{64C27938-A672-4094-B444-9C6BEA0C6C5C}" type="pres">
      <dgm:prSet presAssocID="{6D3AF443-4B1F-4C5B-B5E2-3DFD1B4F6FAA}" presName="composite" presStyleCnt="0"/>
      <dgm:spPr/>
    </dgm:pt>
    <dgm:pt modelId="{04977F15-1C99-437B-B058-0E4B56F8E898}" type="pres">
      <dgm:prSet presAssocID="{6D3AF443-4B1F-4C5B-B5E2-3DFD1B4F6FAA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578BF801-BEF5-47D7-944D-12FBA4A13712}" type="pres">
      <dgm:prSet presAssocID="{6D3AF443-4B1F-4C5B-B5E2-3DFD1B4F6FAA}" presName="desTx" presStyleLbl="alignAccFollowNode1" presStyleIdx="0" presStyleCnt="4">
        <dgm:presLayoutVars>
          <dgm:bulletEnabled val="1"/>
        </dgm:presLayoutVars>
      </dgm:prSet>
      <dgm:spPr/>
    </dgm:pt>
    <dgm:pt modelId="{E80D015E-4D00-4399-82EC-F8481F7E2DE4}" type="pres">
      <dgm:prSet presAssocID="{A0D9088F-55D3-4AA8-AFB7-E19A8CA25155}" presName="space" presStyleCnt="0"/>
      <dgm:spPr/>
    </dgm:pt>
    <dgm:pt modelId="{18FD5FF2-BA6E-46D5-B4AB-32B8E03A1133}" type="pres">
      <dgm:prSet presAssocID="{7B90FDE3-AE05-49B2-B792-617297C1D5DA}" presName="composite" presStyleCnt="0"/>
      <dgm:spPr/>
    </dgm:pt>
    <dgm:pt modelId="{852FC360-EA04-4550-800E-774A2E8BF57A}" type="pres">
      <dgm:prSet presAssocID="{7B90FDE3-AE05-49B2-B792-617297C1D5DA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C0D13631-ED38-4DEC-AB12-88DC32307FC5}" type="pres">
      <dgm:prSet presAssocID="{7B90FDE3-AE05-49B2-B792-617297C1D5DA}" presName="desTx" presStyleLbl="alignAccFollowNode1" presStyleIdx="1" presStyleCnt="4">
        <dgm:presLayoutVars>
          <dgm:bulletEnabled val="1"/>
        </dgm:presLayoutVars>
      </dgm:prSet>
      <dgm:spPr/>
    </dgm:pt>
    <dgm:pt modelId="{92C560DC-9E54-4B84-B19C-2559E87684C5}" type="pres">
      <dgm:prSet presAssocID="{2C320C8C-DA11-40BF-916B-A8345B20E569}" presName="space" presStyleCnt="0"/>
      <dgm:spPr/>
    </dgm:pt>
    <dgm:pt modelId="{0237981D-79EC-4A0A-9F48-8079B0B42BA4}" type="pres">
      <dgm:prSet presAssocID="{4C581532-49C2-47C3-BF5F-928ACF0724F5}" presName="composite" presStyleCnt="0"/>
      <dgm:spPr/>
    </dgm:pt>
    <dgm:pt modelId="{CC08D75F-6E07-466D-ACC2-559E3ABEC8FE}" type="pres">
      <dgm:prSet presAssocID="{4C581532-49C2-47C3-BF5F-928ACF0724F5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118DAE35-7306-4454-9CBA-AF73F220E98C}" type="pres">
      <dgm:prSet presAssocID="{4C581532-49C2-47C3-BF5F-928ACF0724F5}" presName="desTx" presStyleLbl="alignAccFollowNode1" presStyleIdx="2" presStyleCnt="4">
        <dgm:presLayoutVars>
          <dgm:bulletEnabled val="1"/>
        </dgm:presLayoutVars>
      </dgm:prSet>
      <dgm:spPr/>
    </dgm:pt>
    <dgm:pt modelId="{058ADAB0-3B64-4592-9A10-FFBB1C1B6DF5}" type="pres">
      <dgm:prSet presAssocID="{26094C9A-E5C8-43E6-B6E1-DBF38FF0BD0D}" presName="space" presStyleCnt="0"/>
      <dgm:spPr/>
    </dgm:pt>
    <dgm:pt modelId="{DFD1FBA4-95F0-4B72-839C-B91BB6C0396D}" type="pres">
      <dgm:prSet presAssocID="{FD6A1C4F-1B75-4596-A6F9-EC22A52C1CBE}" presName="composite" presStyleCnt="0"/>
      <dgm:spPr/>
    </dgm:pt>
    <dgm:pt modelId="{7C72A415-A515-40AE-8686-678064CE7AD3}" type="pres">
      <dgm:prSet presAssocID="{FD6A1C4F-1B75-4596-A6F9-EC22A52C1CBE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75392404-8CFD-4010-BADA-DCF9D0CD1B74}" type="pres">
      <dgm:prSet presAssocID="{FD6A1C4F-1B75-4596-A6F9-EC22A52C1CBE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F3722603-1D23-4303-9F72-892557996C79}" srcId="{6D3AF443-4B1F-4C5B-B5E2-3DFD1B4F6FAA}" destId="{865D2089-AB88-4864-AE6C-A490D527FFB1}" srcOrd="2" destOrd="0" parTransId="{55098FF5-5D62-449F-8FCF-2FD66FEBA04F}" sibTransId="{91DE3D9F-6F04-4235-8124-2EFF6D45B477}"/>
    <dgm:cxn modelId="{3F30700C-60FA-47A4-AD0A-A3D636D5BA3B}" srcId="{6D3AF443-4B1F-4C5B-B5E2-3DFD1B4F6FAA}" destId="{A84552AF-2876-444F-8250-1125C97C9FFB}" srcOrd="0" destOrd="0" parTransId="{DA303C53-6C6F-4F95-9621-A45442DE2544}" sibTransId="{A3C4FEE6-B5DA-4D7B-B20A-EC586DEAEFF3}"/>
    <dgm:cxn modelId="{F19FDE13-925C-443F-BB67-EB7F4249D88C}" type="presOf" srcId="{7FA41341-8CFE-4BDD-AE2C-3DA4732C0635}" destId="{75392404-8CFD-4010-BADA-DCF9D0CD1B74}" srcOrd="0" destOrd="2" presId="urn:microsoft.com/office/officeart/2005/8/layout/hList1"/>
    <dgm:cxn modelId="{7486F624-FCCA-4CBF-B2D4-0B673737763C}" srcId="{4C581532-49C2-47C3-BF5F-928ACF0724F5}" destId="{F5CE17CA-B897-44B0-8CAA-ADA9EC0DFAAA}" srcOrd="1" destOrd="0" parTransId="{104C1F6B-D7B0-470C-8278-9461849D4F71}" sibTransId="{7363FBE8-BC18-4E17-9D64-4617C44D6A93}"/>
    <dgm:cxn modelId="{5098BC25-3D22-46A2-9BA4-23A2CD7F5B9B}" srcId="{FD6A1C4F-1B75-4596-A6F9-EC22A52C1CBE}" destId="{8BA73013-1028-4F95-84A6-D8F0F30A00B5}" srcOrd="4" destOrd="0" parTransId="{AD606072-8CDB-4EB6-A666-20C160A571A6}" sibTransId="{0EB9968A-71FF-4D77-9690-AF21D2EE3D1F}"/>
    <dgm:cxn modelId="{B741D228-64D7-4255-ADD2-252827AE0A3E}" type="presOf" srcId="{CDEB003A-B5B2-433E-8E82-ADA3F1225798}" destId="{C0D13631-ED38-4DEC-AB12-88DC32307FC5}" srcOrd="0" destOrd="0" presId="urn:microsoft.com/office/officeart/2005/8/layout/hList1"/>
    <dgm:cxn modelId="{87CACA34-3262-46B8-8EA4-EA557C179F07}" srcId="{6D3AF443-4B1F-4C5B-B5E2-3DFD1B4F6FAA}" destId="{C0B094D1-C904-440E-B7A7-5A8CBD39C563}" srcOrd="1" destOrd="0" parTransId="{34BD25F3-390B-4E66-BBCF-257D13349C41}" sibTransId="{487F31D3-C6FD-4B5B-9711-1B755C25CABD}"/>
    <dgm:cxn modelId="{C8F9C836-8156-43A3-BB49-F4874C206A69}" srcId="{4C581532-49C2-47C3-BF5F-928ACF0724F5}" destId="{32A6C759-5D80-404A-B35A-D7D725E56563}" srcOrd="0" destOrd="0" parTransId="{21A3CC86-F146-4777-8403-D1B90464D4D7}" sibTransId="{E984BBB9-95B2-4DD1-AF33-30C19740187C}"/>
    <dgm:cxn modelId="{DA042D39-8421-485D-BEE6-D16F46CA43D4}" srcId="{1116C575-C673-4A51-A11B-589D74E6C420}" destId="{4C581532-49C2-47C3-BF5F-928ACF0724F5}" srcOrd="2" destOrd="0" parTransId="{85EAFD6E-657B-4988-AA61-48A2E72DA649}" sibTransId="{26094C9A-E5C8-43E6-B6E1-DBF38FF0BD0D}"/>
    <dgm:cxn modelId="{6E52E33B-1149-44F7-B9FE-3E0B0922C11D}" type="presOf" srcId="{6D3AF443-4B1F-4C5B-B5E2-3DFD1B4F6FAA}" destId="{04977F15-1C99-437B-B058-0E4B56F8E898}" srcOrd="0" destOrd="0" presId="urn:microsoft.com/office/officeart/2005/8/layout/hList1"/>
    <dgm:cxn modelId="{C572E73D-B87A-4DF8-9EED-09D9363BC169}" type="presOf" srcId="{4680AF28-3D99-4010-8849-0B5D3D605B3B}" destId="{118DAE35-7306-4454-9CBA-AF73F220E98C}" srcOrd="0" destOrd="2" presId="urn:microsoft.com/office/officeart/2005/8/layout/hList1"/>
    <dgm:cxn modelId="{A0DA565D-19D0-4670-BAA3-436D6E07C919}" type="presOf" srcId="{EC9D2841-97EF-4743-8766-5DA5ECE00989}" destId="{C0D13631-ED38-4DEC-AB12-88DC32307FC5}" srcOrd="0" destOrd="3" presId="urn:microsoft.com/office/officeart/2005/8/layout/hList1"/>
    <dgm:cxn modelId="{33F5D042-9E14-4116-9CF9-B12D1FCE6AF6}" srcId="{6D3AF443-4B1F-4C5B-B5E2-3DFD1B4F6FAA}" destId="{85A0809A-4A77-433D-9620-BFFD328665FD}" srcOrd="3" destOrd="0" parTransId="{9D51FE93-877B-4D2B-8C52-6610DA663633}" sibTransId="{616FB200-4E4D-41E5-BF70-0AA9EF70F8AB}"/>
    <dgm:cxn modelId="{DFC83E4A-7927-48EE-9848-11A993CFAA91}" type="presOf" srcId="{8D41718B-D363-40C3-8319-40463CE8CEA7}" destId="{75392404-8CFD-4010-BADA-DCF9D0CD1B74}" srcOrd="0" destOrd="3" presId="urn:microsoft.com/office/officeart/2005/8/layout/hList1"/>
    <dgm:cxn modelId="{5094976B-21B9-4367-85C6-BDA69B3E0FAC}" srcId="{1116C575-C673-4A51-A11B-589D74E6C420}" destId="{7B90FDE3-AE05-49B2-B792-617297C1D5DA}" srcOrd="1" destOrd="0" parTransId="{067F385B-8071-4D0A-B5F2-4B524128BC87}" sibTransId="{2C320C8C-DA11-40BF-916B-A8345B20E569}"/>
    <dgm:cxn modelId="{8B9DA052-134A-4554-BC38-02B31ABFE62F}" srcId="{FD6A1C4F-1B75-4596-A6F9-EC22A52C1CBE}" destId="{EE1922B3-35F6-468C-9092-ED61B92C31C5}" srcOrd="1" destOrd="0" parTransId="{5423FCB7-E1C4-4EF7-81CC-958E5773C706}" sibTransId="{6EBDFA9A-9AE2-40BC-9514-899AE0CB78A7}"/>
    <dgm:cxn modelId="{C817E452-89EE-4998-9B50-D801E135BF20}" srcId="{FD6A1C4F-1B75-4596-A6F9-EC22A52C1CBE}" destId="{8D41718B-D363-40C3-8319-40463CE8CEA7}" srcOrd="3" destOrd="0" parTransId="{BBD1C35E-BDF3-4F8B-93B7-8CEF08D70E95}" sibTransId="{7E09BFBC-3229-4A58-BF98-E8A34814F3B5}"/>
    <dgm:cxn modelId="{209B2373-A8D0-4293-A3C8-8C4E3CCD8767}" type="presOf" srcId="{D3F604D2-50B3-47AE-B408-279844CA62F6}" destId="{118DAE35-7306-4454-9CBA-AF73F220E98C}" srcOrd="0" destOrd="3" presId="urn:microsoft.com/office/officeart/2005/8/layout/hList1"/>
    <dgm:cxn modelId="{C466F554-61B2-49E9-98FB-FA54D3D1285A}" srcId="{4C581532-49C2-47C3-BF5F-928ACF0724F5}" destId="{D3F604D2-50B3-47AE-B408-279844CA62F6}" srcOrd="3" destOrd="0" parTransId="{2B3D1B93-33FF-4EAC-A9DB-8102EC2A42F6}" sibTransId="{7417431E-42A4-4A27-9AE0-FB04F58060E4}"/>
    <dgm:cxn modelId="{712EE375-83CB-44FC-90F8-6857C23C6166}" type="presOf" srcId="{746AB989-8FED-4E15-925F-07D7E90F058A}" destId="{C0D13631-ED38-4DEC-AB12-88DC32307FC5}" srcOrd="0" destOrd="1" presId="urn:microsoft.com/office/officeart/2005/8/layout/hList1"/>
    <dgm:cxn modelId="{1A0AF657-B382-476C-89D4-9AFA4FFD0E55}" type="presOf" srcId="{EF115F79-067C-44CA-98CC-CD273494268E}" destId="{75392404-8CFD-4010-BADA-DCF9D0CD1B74}" srcOrd="0" destOrd="0" presId="urn:microsoft.com/office/officeart/2005/8/layout/hList1"/>
    <dgm:cxn modelId="{3C46EB78-2D13-4F21-8D7E-BBF648399FD9}" type="presOf" srcId="{EE1922B3-35F6-468C-9092-ED61B92C31C5}" destId="{75392404-8CFD-4010-BADA-DCF9D0CD1B74}" srcOrd="0" destOrd="1" presId="urn:microsoft.com/office/officeart/2005/8/layout/hList1"/>
    <dgm:cxn modelId="{464EB359-8A2A-46F1-858C-B88543F02B88}" srcId="{7B90FDE3-AE05-49B2-B792-617297C1D5DA}" destId="{746AB989-8FED-4E15-925F-07D7E90F058A}" srcOrd="1" destOrd="0" parTransId="{A3C3DAAE-EAD3-43F9-8934-7250D906DA4D}" sibTransId="{DD8D0973-241B-461E-885D-5FB3ADD4B609}"/>
    <dgm:cxn modelId="{792E2588-77B0-45B8-BED5-F62343C73B85}" type="presOf" srcId="{F5CE17CA-B897-44B0-8CAA-ADA9EC0DFAAA}" destId="{118DAE35-7306-4454-9CBA-AF73F220E98C}" srcOrd="0" destOrd="1" presId="urn:microsoft.com/office/officeart/2005/8/layout/hList1"/>
    <dgm:cxn modelId="{160CC593-F5C4-4E4E-94A1-9F170881E261}" type="presOf" srcId="{7B90FDE3-AE05-49B2-B792-617297C1D5DA}" destId="{852FC360-EA04-4550-800E-774A2E8BF57A}" srcOrd="0" destOrd="0" presId="urn:microsoft.com/office/officeart/2005/8/layout/hList1"/>
    <dgm:cxn modelId="{708331AD-A7C9-4285-9E2F-0D260DA62706}" type="presOf" srcId="{85A0809A-4A77-433D-9620-BFFD328665FD}" destId="{578BF801-BEF5-47D7-944D-12FBA4A13712}" srcOrd="0" destOrd="3" presId="urn:microsoft.com/office/officeart/2005/8/layout/hList1"/>
    <dgm:cxn modelId="{692E3FB0-87C2-46F0-8290-A57650C4A006}" type="presOf" srcId="{A84552AF-2876-444F-8250-1125C97C9FFB}" destId="{578BF801-BEF5-47D7-944D-12FBA4A13712}" srcOrd="0" destOrd="0" presId="urn:microsoft.com/office/officeart/2005/8/layout/hList1"/>
    <dgm:cxn modelId="{ACB049B7-8992-4BD5-9FAC-ABC472B905C1}" srcId="{FD6A1C4F-1B75-4596-A6F9-EC22A52C1CBE}" destId="{EF115F79-067C-44CA-98CC-CD273494268E}" srcOrd="0" destOrd="0" parTransId="{3D08F174-6133-4319-A639-8EFB0785A928}" sibTransId="{7F5A7A18-3AB8-4B83-A7F7-F17B50914392}"/>
    <dgm:cxn modelId="{9A121ABD-F3A4-4F38-9327-EB87793BED47}" srcId="{FD6A1C4F-1B75-4596-A6F9-EC22A52C1CBE}" destId="{7FA41341-8CFE-4BDD-AE2C-3DA4732C0635}" srcOrd="2" destOrd="0" parTransId="{A97A0892-9A43-43AD-BB81-AC7B864427A8}" sibTransId="{24F43514-F8BF-4E5E-A90B-A2718A0E0CFD}"/>
    <dgm:cxn modelId="{3A8146BF-1B89-4987-814F-91AF36F8AFB7}" type="presOf" srcId="{8AF83C87-8206-4FBC-A95B-9517EF0BC632}" destId="{C0D13631-ED38-4DEC-AB12-88DC32307FC5}" srcOrd="0" destOrd="2" presId="urn:microsoft.com/office/officeart/2005/8/layout/hList1"/>
    <dgm:cxn modelId="{BEFE1EC1-FEC4-4AAF-A92B-2BD431924BB2}" type="presOf" srcId="{4C581532-49C2-47C3-BF5F-928ACF0724F5}" destId="{CC08D75F-6E07-466D-ACC2-559E3ABEC8FE}" srcOrd="0" destOrd="0" presId="urn:microsoft.com/office/officeart/2005/8/layout/hList1"/>
    <dgm:cxn modelId="{E224E9C3-51DF-400E-B687-523058B592B0}" srcId="{1116C575-C673-4A51-A11B-589D74E6C420}" destId="{FD6A1C4F-1B75-4596-A6F9-EC22A52C1CBE}" srcOrd="3" destOrd="0" parTransId="{EA3049B9-9192-46E3-90FC-11B824139AA9}" sibTransId="{B6A56938-EFD3-421F-9C47-3025FDDB1D9F}"/>
    <dgm:cxn modelId="{033E81C5-35F0-4C4B-8CE8-E8357D4E6F1E}" type="presOf" srcId="{8BA73013-1028-4F95-84A6-D8F0F30A00B5}" destId="{75392404-8CFD-4010-BADA-DCF9D0CD1B74}" srcOrd="0" destOrd="4" presId="urn:microsoft.com/office/officeart/2005/8/layout/hList1"/>
    <dgm:cxn modelId="{01BB16C9-6B1A-46E9-A608-1C9DE700FBBF}" srcId="{7B90FDE3-AE05-49B2-B792-617297C1D5DA}" destId="{CDEB003A-B5B2-433E-8E82-ADA3F1225798}" srcOrd="0" destOrd="0" parTransId="{CC4446ED-EA0A-433B-8AC4-A77E16670193}" sibTransId="{A76E42C7-F750-4F85-AA55-F6ECC25F26B7}"/>
    <dgm:cxn modelId="{802F4ACF-E7BB-41CD-8C7F-B9C2CA0F934D}" srcId="{1116C575-C673-4A51-A11B-589D74E6C420}" destId="{6D3AF443-4B1F-4C5B-B5E2-3DFD1B4F6FAA}" srcOrd="0" destOrd="0" parTransId="{65D3D73B-B0C8-4E9D-9BB1-3CE1046E0798}" sibTransId="{A0D9088F-55D3-4AA8-AFB7-E19A8CA25155}"/>
    <dgm:cxn modelId="{C5E3A1CF-1E82-43EA-A2FA-CFC57023D3DC}" srcId="{7B90FDE3-AE05-49B2-B792-617297C1D5DA}" destId="{8AF83C87-8206-4FBC-A95B-9517EF0BC632}" srcOrd="2" destOrd="0" parTransId="{C322C8C6-9137-4760-B3EE-D4AE91D03411}" sibTransId="{E4D74DB5-1C35-4DA9-861F-FA8EE089F756}"/>
    <dgm:cxn modelId="{150387D8-C9A3-4EBC-8AAC-E5D8E789B425}" type="presOf" srcId="{1116C575-C673-4A51-A11B-589D74E6C420}" destId="{94522188-EB0C-4F79-A5E9-96CF3BD9AADA}" srcOrd="0" destOrd="0" presId="urn:microsoft.com/office/officeart/2005/8/layout/hList1"/>
    <dgm:cxn modelId="{5148B8DC-608C-4F9B-8EA7-826EE3452C5F}" type="presOf" srcId="{C0B094D1-C904-440E-B7A7-5A8CBD39C563}" destId="{578BF801-BEF5-47D7-944D-12FBA4A13712}" srcOrd="0" destOrd="1" presId="urn:microsoft.com/office/officeart/2005/8/layout/hList1"/>
    <dgm:cxn modelId="{29A423E5-E728-48B5-ADE7-259870988F62}" type="presOf" srcId="{FD6A1C4F-1B75-4596-A6F9-EC22A52C1CBE}" destId="{7C72A415-A515-40AE-8686-678064CE7AD3}" srcOrd="0" destOrd="0" presId="urn:microsoft.com/office/officeart/2005/8/layout/hList1"/>
    <dgm:cxn modelId="{A8EC8BE6-9E40-4E47-8CF7-91F190E314C5}" type="presOf" srcId="{32A6C759-5D80-404A-B35A-D7D725E56563}" destId="{118DAE35-7306-4454-9CBA-AF73F220E98C}" srcOrd="0" destOrd="0" presId="urn:microsoft.com/office/officeart/2005/8/layout/hList1"/>
    <dgm:cxn modelId="{258119E9-0624-406D-A07E-690C3DE319DA}" srcId="{4C581532-49C2-47C3-BF5F-928ACF0724F5}" destId="{4680AF28-3D99-4010-8849-0B5D3D605B3B}" srcOrd="2" destOrd="0" parTransId="{0B21C5AE-09B3-46F1-AE45-1CF15B5DA543}" sibTransId="{D46AA40E-B728-4334-AE7C-53237E2A2462}"/>
    <dgm:cxn modelId="{B8FC4BED-3D64-4956-B412-E291ABA9B06D}" srcId="{7B90FDE3-AE05-49B2-B792-617297C1D5DA}" destId="{EC9D2841-97EF-4743-8766-5DA5ECE00989}" srcOrd="3" destOrd="0" parTransId="{B564ECC4-6786-4600-82B8-D9C52C3CF2DA}" sibTransId="{598156D8-A5D4-4D59-BA41-B0DC2E120596}"/>
    <dgm:cxn modelId="{A2BCA0FD-A929-4504-BD84-E381DF151E2A}" type="presOf" srcId="{865D2089-AB88-4864-AE6C-A490D527FFB1}" destId="{578BF801-BEF5-47D7-944D-12FBA4A13712}" srcOrd="0" destOrd="2" presId="urn:microsoft.com/office/officeart/2005/8/layout/hList1"/>
    <dgm:cxn modelId="{2F872A4D-570B-4BC2-A0AF-A0033585658D}" type="presParOf" srcId="{94522188-EB0C-4F79-A5E9-96CF3BD9AADA}" destId="{64C27938-A672-4094-B444-9C6BEA0C6C5C}" srcOrd="0" destOrd="0" presId="urn:microsoft.com/office/officeart/2005/8/layout/hList1"/>
    <dgm:cxn modelId="{03E7105E-CE6C-4DFD-9192-0E2CF7F229CA}" type="presParOf" srcId="{64C27938-A672-4094-B444-9C6BEA0C6C5C}" destId="{04977F15-1C99-437B-B058-0E4B56F8E898}" srcOrd="0" destOrd="0" presId="urn:microsoft.com/office/officeart/2005/8/layout/hList1"/>
    <dgm:cxn modelId="{7A838D52-2ED0-420B-80AC-07A806CFEE59}" type="presParOf" srcId="{64C27938-A672-4094-B444-9C6BEA0C6C5C}" destId="{578BF801-BEF5-47D7-944D-12FBA4A13712}" srcOrd="1" destOrd="0" presId="urn:microsoft.com/office/officeart/2005/8/layout/hList1"/>
    <dgm:cxn modelId="{C9E65380-6AC2-42C5-B3B6-310BA6886777}" type="presParOf" srcId="{94522188-EB0C-4F79-A5E9-96CF3BD9AADA}" destId="{E80D015E-4D00-4399-82EC-F8481F7E2DE4}" srcOrd="1" destOrd="0" presId="urn:microsoft.com/office/officeart/2005/8/layout/hList1"/>
    <dgm:cxn modelId="{8B3DD75C-C99C-4ED0-8C94-98F42618127C}" type="presParOf" srcId="{94522188-EB0C-4F79-A5E9-96CF3BD9AADA}" destId="{18FD5FF2-BA6E-46D5-B4AB-32B8E03A1133}" srcOrd="2" destOrd="0" presId="urn:microsoft.com/office/officeart/2005/8/layout/hList1"/>
    <dgm:cxn modelId="{9A4044A7-8A91-4B4D-81E0-881AD10FFF68}" type="presParOf" srcId="{18FD5FF2-BA6E-46D5-B4AB-32B8E03A1133}" destId="{852FC360-EA04-4550-800E-774A2E8BF57A}" srcOrd="0" destOrd="0" presId="urn:microsoft.com/office/officeart/2005/8/layout/hList1"/>
    <dgm:cxn modelId="{2736E0AB-21FF-4AF7-8B27-6040443A89C4}" type="presParOf" srcId="{18FD5FF2-BA6E-46D5-B4AB-32B8E03A1133}" destId="{C0D13631-ED38-4DEC-AB12-88DC32307FC5}" srcOrd="1" destOrd="0" presId="urn:microsoft.com/office/officeart/2005/8/layout/hList1"/>
    <dgm:cxn modelId="{51E378C1-25F2-4616-89C8-00783807E66F}" type="presParOf" srcId="{94522188-EB0C-4F79-A5E9-96CF3BD9AADA}" destId="{92C560DC-9E54-4B84-B19C-2559E87684C5}" srcOrd="3" destOrd="0" presId="urn:microsoft.com/office/officeart/2005/8/layout/hList1"/>
    <dgm:cxn modelId="{1265FF83-D98A-4EAC-BD55-ED6F0D2DE56D}" type="presParOf" srcId="{94522188-EB0C-4F79-A5E9-96CF3BD9AADA}" destId="{0237981D-79EC-4A0A-9F48-8079B0B42BA4}" srcOrd="4" destOrd="0" presId="urn:microsoft.com/office/officeart/2005/8/layout/hList1"/>
    <dgm:cxn modelId="{E5FEEB90-9A6C-479F-A7C9-2CFD86342085}" type="presParOf" srcId="{0237981D-79EC-4A0A-9F48-8079B0B42BA4}" destId="{CC08D75F-6E07-466D-ACC2-559E3ABEC8FE}" srcOrd="0" destOrd="0" presId="urn:microsoft.com/office/officeart/2005/8/layout/hList1"/>
    <dgm:cxn modelId="{0657B7C7-9279-436E-BBEB-5344F859FFFB}" type="presParOf" srcId="{0237981D-79EC-4A0A-9F48-8079B0B42BA4}" destId="{118DAE35-7306-4454-9CBA-AF73F220E98C}" srcOrd="1" destOrd="0" presId="urn:microsoft.com/office/officeart/2005/8/layout/hList1"/>
    <dgm:cxn modelId="{0AAEC2A3-16D7-4A67-A386-DF1784F34FA7}" type="presParOf" srcId="{94522188-EB0C-4F79-A5E9-96CF3BD9AADA}" destId="{058ADAB0-3B64-4592-9A10-FFBB1C1B6DF5}" srcOrd="5" destOrd="0" presId="urn:microsoft.com/office/officeart/2005/8/layout/hList1"/>
    <dgm:cxn modelId="{A85E64A2-0D09-4AB2-8BC2-83327A5143F3}" type="presParOf" srcId="{94522188-EB0C-4F79-A5E9-96CF3BD9AADA}" destId="{DFD1FBA4-95F0-4B72-839C-B91BB6C0396D}" srcOrd="6" destOrd="0" presId="urn:microsoft.com/office/officeart/2005/8/layout/hList1"/>
    <dgm:cxn modelId="{D1EDDC79-4CDD-4060-AF29-44D6381CBD6C}" type="presParOf" srcId="{DFD1FBA4-95F0-4B72-839C-B91BB6C0396D}" destId="{7C72A415-A515-40AE-8686-678064CE7AD3}" srcOrd="0" destOrd="0" presId="urn:microsoft.com/office/officeart/2005/8/layout/hList1"/>
    <dgm:cxn modelId="{0AE79F90-BD4E-4690-82F0-CB97F6069DB1}" type="presParOf" srcId="{DFD1FBA4-95F0-4B72-839C-B91BB6C0396D}" destId="{75392404-8CFD-4010-BADA-DCF9D0CD1B7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9B646D-ED64-4A9F-A2C5-E577BB26111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47A7290-F217-4099-8BEC-C65BBDE80665}">
      <dgm:prSet custT="1"/>
      <dgm:spPr/>
      <dgm:t>
        <a:bodyPr/>
        <a:lstStyle/>
        <a:p>
          <a:r>
            <a:rPr lang="en-US" sz="2400" dirty="0"/>
            <a:t>Maryland State Child Care Scholarship</a:t>
          </a:r>
        </a:p>
      </dgm:t>
    </dgm:pt>
    <dgm:pt modelId="{327A2C5A-8CF6-4F39-A74C-080FD8B5A1EA}" type="parTrans" cxnId="{B17103B6-E9C6-496E-8716-B742FB74A40D}">
      <dgm:prSet/>
      <dgm:spPr/>
      <dgm:t>
        <a:bodyPr/>
        <a:lstStyle/>
        <a:p>
          <a:endParaRPr lang="en-US"/>
        </a:p>
      </dgm:t>
    </dgm:pt>
    <dgm:pt modelId="{7EE6A131-CAA6-4523-9981-E44F037B833A}" type="sibTrans" cxnId="{B17103B6-E9C6-496E-8716-B742FB74A40D}">
      <dgm:prSet/>
      <dgm:spPr/>
      <dgm:t>
        <a:bodyPr/>
        <a:lstStyle/>
        <a:p>
          <a:endParaRPr lang="en-US"/>
        </a:p>
      </dgm:t>
    </dgm:pt>
    <dgm:pt modelId="{8DB32100-F64D-4979-92C2-4BDADDFAD281}">
      <dgm:prSet custT="1"/>
      <dgm:spPr/>
      <dgm:t>
        <a:bodyPr/>
        <a:lstStyle/>
        <a:p>
          <a:r>
            <a:rPr lang="en-US" sz="1800" dirty="0"/>
            <a:t>Provide financial assistance with child care costs to eligible families in Maryland</a:t>
          </a:r>
        </a:p>
      </dgm:t>
    </dgm:pt>
    <dgm:pt modelId="{354C3BF2-E169-49E2-A33F-9351B7C5880C}" type="parTrans" cxnId="{BFDE2260-42FC-40FC-BD10-50D2308983BE}">
      <dgm:prSet/>
      <dgm:spPr/>
      <dgm:t>
        <a:bodyPr/>
        <a:lstStyle/>
        <a:p>
          <a:endParaRPr lang="en-US"/>
        </a:p>
      </dgm:t>
    </dgm:pt>
    <dgm:pt modelId="{3B8F0D64-DCBB-47B1-87F8-80CD16550AEF}" type="sibTrans" cxnId="{BFDE2260-42FC-40FC-BD10-50D2308983BE}">
      <dgm:prSet/>
      <dgm:spPr/>
      <dgm:t>
        <a:bodyPr/>
        <a:lstStyle/>
        <a:p>
          <a:endParaRPr lang="en-US"/>
        </a:p>
      </dgm:t>
    </dgm:pt>
    <dgm:pt modelId="{0E48A10A-3E1A-412C-B812-1026A0A9C882}">
      <dgm:prSet custT="1"/>
      <dgm:spPr/>
      <dgm:t>
        <a:bodyPr/>
        <a:lstStyle/>
        <a:p>
          <a:r>
            <a:rPr lang="en-US" sz="1800" dirty="0">
              <a:hlinkClick xmlns:r="http://schemas.openxmlformats.org/officeDocument/2006/relationships" r:id="rId1"/>
            </a:rPr>
            <a:t>www.Money4ChildCare.com</a:t>
          </a:r>
          <a:r>
            <a:rPr lang="en-US" sz="1800" dirty="0"/>
            <a:t>  </a:t>
          </a:r>
        </a:p>
      </dgm:t>
    </dgm:pt>
    <dgm:pt modelId="{0E37790A-0394-4E28-BBCB-AD2B5F7DDA2F}" type="parTrans" cxnId="{A2C8D83F-663A-46C2-9AA4-C214D8ADF56F}">
      <dgm:prSet/>
      <dgm:spPr/>
      <dgm:t>
        <a:bodyPr/>
        <a:lstStyle/>
        <a:p>
          <a:endParaRPr lang="en-US"/>
        </a:p>
      </dgm:t>
    </dgm:pt>
    <dgm:pt modelId="{DB25B58F-A079-4618-8304-72B9D0CFC5E6}" type="sibTrans" cxnId="{A2C8D83F-663A-46C2-9AA4-C214D8ADF56F}">
      <dgm:prSet/>
      <dgm:spPr/>
      <dgm:t>
        <a:bodyPr/>
        <a:lstStyle/>
        <a:p>
          <a:endParaRPr lang="en-US"/>
        </a:p>
      </dgm:t>
    </dgm:pt>
    <dgm:pt modelId="{57DD2F80-AD16-49BC-B881-D5FFEEF7D276}">
      <dgm:prSet custT="1"/>
      <dgm:spPr/>
      <dgm:t>
        <a:bodyPr/>
        <a:lstStyle/>
        <a:p>
          <a:r>
            <a:rPr lang="en-US" sz="1800" dirty="0"/>
            <a:t>1.866.243.8796</a:t>
          </a:r>
        </a:p>
      </dgm:t>
    </dgm:pt>
    <dgm:pt modelId="{EF7D4C06-D731-4941-9AC1-831ECC304C35}" type="parTrans" cxnId="{9A966A49-C756-4EDF-AB36-48A2F55BCBB7}">
      <dgm:prSet/>
      <dgm:spPr/>
      <dgm:t>
        <a:bodyPr/>
        <a:lstStyle/>
        <a:p>
          <a:endParaRPr lang="en-US"/>
        </a:p>
      </dgm:t>
    </dgm:pt>
    <dgm:pt modelId="{7214898F-6AC0-437F-9790-E78FF9C48086}" type="sibTrans" cxnId="{9A966A49-C756-4EDF-AB36-48A2F55BCBB7}">
      <dgm:prSet/>
      <dgm:spPr/>
      <dgm:t>
        <a:bodyPr/>
        <a:lstStyle/>
        <a:p>
          <a:endParaRPr lang="en-US"/>
        </a:p>
      </dgm:t>
    </dgm:pt>
    <dgm:pt modelId="{07EA4C47-4D86-46E5-9CDE-D3AFA66E6735}">
      <dgm:prSet custT="1"/>
      <dgm:spPr/>
      <dgm:t>
        <a:bodyPr/>
        <a:lstStyle/>
        <a:p>
          <a:r>
            <a:rPr lang="en-US" sz="2400" dirty="0"/>
            <a:t>Montgomery County School Age Grant Subsidy</a:t>
          </a:r>
        </a:p>
      </dgm:t>
    </dgm:pt>
    <dgm:pt modelId="{046F6B3F-5E84-4CC2-9825-D36471D33D2B}" type="parTrans" cxnId="{073C1FD4-A3C8-4AC1-AC36-42172D2AE1D3}">
      <dgm:prSet/>
      <dgm:spPr/>
      <dgm:t>
        <a:bodyPr/>
        <a:lstStyle/>
        <a:p>
          <a:endParaRPr lang="en-US"/>
        </a:p>
      </dgm:t>
    </dgm:pt>
    <dgm:pt modelId="{748BE2BE-DA24-459A-BBE9-3FD58AC5E4F9}" type="sibTrans" cxnId="{073C1FD4-A3C8-4AC1-AC36-42172D2AE1D3}">
      <dgm:prSet/>
      <dgm:spPr/>
      <dgm:t>
        <a:bodyPr/>
        <a:lstStyle/>
        <a:p>
          <a:endParaRPr lang="en-US"/>
        </a:p>
      </dgm:t>
    </dgm:pt>
    <dgm:pt modelId="{67882FBB-1E09-46BD-9431-C14DC0C77969}">
      <dgm:prSet custT="1"/>
      <dgm:spPr/>
      <dgm:t>
        <a:bodyPr/>
        <a:lstStyle/>
        <a:p>
          <a:r>
            <a:rPr lang="en-US" sz="1800" dirty="0"/>
            <a:t>Provide financial assistance with child care costs to eligible families in Montgomery County</a:t>
          </a:r>
        </a:p>
      </dgm:t>
    </dgm:pt>
    <dgm:pt modelId="{235269B0-6250-4EBD-ABEE-615A04BA4F6D}" type="parTrans" cxnId="{CC6CA510-0ADB-4D60-B235-B755B0D48B5F}">
      <dgm:prSet/>
      <dgm:spPr/>
      <dgm:t>
        <a:bodyPr/>
        <a:lstStyle/>
        <a:p>
          <a:endParaRPr lang="en-US"/>
        </a:p>
      </dgm:t>
    </dgm:pt>
    <dgm:pt modelId="{C84A8D5C-186A-4DD2-8F84-E0D66D31B25C}" type="sibTrans" cxnId="{CC6CA510-0ADB-4D60-B235-B755B0D48B5F}">
      <dgm:prSet/>
      <dgm:spPr/>
      <dgm:t>
        <a:bodyPr/>
        <a:lstStyle/>
        <a:p>
          <a:endParaRPr lang="en-US"/>
        </a:p>
      </dgm:t>
    </dgm:pt>
    <dgm:pt modelId="{394DE952-3AA3-48F7-9437-C374B74BC7F0}">
      <dgm:prSet custT="1"/>
      <dgm:spPr/>
      <dgm:t>
        <a:bodyPr/>
        <a:lstStyle/>
        <a:p>
          <a:r>
            <a:rPr lang="en-US" sz="1800" dirty="0">
              <a:hlinkClick xmlns:r="http://schemas.openxmlformats.org/officeDocument/2006/relationships" r:id="rId2"/>
            </a:rPr>
            <a:t>www.MontgomeryCountyMD.gov/wpa</a:t>
          </a:r>
          <a:r>
            <a:rPr lang="en-US" sz="1800" dirty="0"/>
            <a:t> </a:t>
          </a:r>
        </a:p>
      </dgm:t>
    </dgm:pt>
    <dgm:pt modelId="{AA388B29-066C-4FCF-A7D8-D41792D6D774}" type="parTrans" cxnId="{5D7ED04F-A06C-4785-B8C5-DF013364F36B}">
      <dgm:prSet/>
      <dgm:spPr/>
      <dgm:t>
        <a:bodyPr/>
        <a:lstStyle/>
        <a:p>
          <a:endParaRPr lang="en-US"/>
        </a:p>
      </dgm:t>
    </dgm:pt>
    <dgm:pt modelId="{B081CD98-3864-494F-B03E-6B3748FA57E2}" type="sibTrans" cxnId="{5D7ED04F-A06C-4785-B8C5-DF013364F36B}">
      <dgm:prSet/>
      <dgm:spPr/>
      <dgm:t>
        <a:bodyPr/>
        <a:lstStyle/>
        <a:p>
          <a:endParaRPr lang="en-US"/>
        </a:p>
      </dgm:t>
    </dgm:pt>
    <dgm:pt modelId="{88E85D57-B020-499B-9DF0-D41400BDA450}">
      <dgm:prSet custT="1"/>
      <dgm:spPr/>
      <dgm:t>
        <a:bodyPr/>
        <a:lstStyle/>
        <a:p>
          <a:r>
            <a:rPr lang="en-US" sz="1800" dirty="0"/>
            <a:t>240.777.1177</a:t>
          </a:r>
        </a:p>
      </dgm:t>
    </dgm:pt>
    <dgm:pt modelId="{B2514CBE-6418-4514-AFA3-5868A7C7DF82}" type="parTrans" cxnId="{F28CEE62-9A7B-4E7D-85E2-617FDA36FECA}">
      <dgm:prSet/>
      <dgm:spPr/>
      <dgm:t>
        <a:bodyPr/>
        <a:lstStyle/>
        <a:p>
          <a:endParaRPr lang="en-US"/>
        </a:p>
      </dgm:t>
    </dgm:pt>
    <dgm:pt modelId="{4A134900-5629-4FA5-8343-9E580701A789}" type="sibTrans" cxnId="{F28CEE62-9A7B-4E7D-85E2-617FDA36FECA}">
      <dgm:prSet/>
      <dgm:spPr/>
      <dgm:t>
        <a:bodyPr/>
        <a:lstStyle/>
        <a:p>
          <a:endParaRPr lang="en-US"/>
        </a:p>
      </dgm:t>
    </dgm:pt>
    <dgm:pt modelId="{5EBB8206-C14A-4DBF-B424-D95034618B79}">
      <dgm:prSet custT="1"/>
      <dgm:spPr/>
      <dgm:t>
        <a:bodyPr/>
        <a:lstStyle/>
        <a:p>
          <a:r>
            <a:rPr lang="en-US" sz="1800" dirty="0"/>
            <a:t>Provide child care tuition assistance during COVID to families with school age children through August 2021</a:t>
          </a:r>
        </a:p>
      </dgm:t>
    </dgm:pt>
    <dgm:pt modelId="{F4F4D9BE-D17D-41F0-80E7-6403AFF69310}" type="parTrans" cxnId="{F479CCE4-CEA0-4127-95ED-9F9BB0EB3F1F}">
      <dgm:prSet/>
      <dgm:spPr/>
      <dgm:t>
        <a:bodyPr/>
        <a:lstStyle/>
        <a:p>
          <a:endParaRPr lang="en-US"/>
        </a:p>
      </dgm:t>
    </dgm:pt>
    <dgm:pt modelId="{AFDFFC5B-2782-4307-BF71-CCC52B40D41C}" type="sibTrans" cxnId="{F479CCE4-CEA0-4127-95ED-9F9BB0EB3F1F}">
      <dgm:prSet/>
      <dgm:spPr/>
      <dgm:t>
        <a:bodyPr/>
        <a:lstStyle/>
        <a:p>
          <a:endParaRPr lang="en-US"/>
        </a:p>
      </dgm:t>
    </dgm:pt>
    <dgm:pt modelId="{12CF1466-7D03-4562-ACD5-38D407989949}">
      <dgm:prSet custT="1"/>
      <dgm:spPr/>
      <dgm:t>
        <a:bodyPr/>
        <a:lstStyle/>
        <a:p>
          <a:r>
            <a:rPr lang="en-US" sz="1800" b="1" dirty="0">
              <a:hlinkClick xmlns:r="http://schemas.openxmlformats.org/officeDocument/2006/relationships" r:id="rId3"/>
            </a:rPr>
            <a:t>https://www.montgomerycountymd.gov/covid19/get-help/caregivers.html</a:t>
          </a:r>
          <a:endParaRPr lang="en-US" sz="1800" b="1" dirty="0"/>
        </a:p>
      </dgm:t>
    </dgm:pt>
    <dgm:pt modelId="{C912BFFE-77EB-47C9-A04F-E49685F9CD08}" type="parTrans" cxnId="{84CC6116-A962-4EE5-B6AA-4CBE3ACDDDA3}">
      <dgm:prSet/>
      <dgm:spPr/>
      <dgm:t>
        <a:bodyPr/>
        <a:lstStyle/>
        <a:p>
          <a:endParaRPr lang="en-US"/>
        </a:p>
      </dgm:t>
    </dgm:pt>
    <dgm:pt modelId="{3E364829-B699-49C5-ABCA-79FC142346B9}" type="sibTrans" cxnId="{84CC6116-A962-4EE5-B6AA-4CBE3ACDDDA3}">
      <dgm:prSet/>
      <dgm:spPr/>
      <dgm:t>
        <a:bodyPr/>
        <a:lstStyle/>
        <a:p>
          <a:endParaRPr lang="en-US"/>
        </a:p>
      </dgm:t>
    </dgm:pt>
    <dgm:pt modelId="{0C921572-758E-4C76-AE76-5425E1FB6524}">
      <dgm:prSet custT="1"/>
      <dgm:spPr/>
      <dgm:t>
        <a:bodyPr/>
        <a:lstStyle/>
        <a:p>
          <a:r>
            <a:rPr lang="en-US" sz="1800" b="1" dirty="0">
              <a:hlinkClick xmlns:r="http://schemas.openxmlformats.org/officeDocument/2006/relationships" r:id="rId4"/>
            </a:rPr>
            <a:t>SchoolAgeGrant@MontgomeryCountyMD.gov</a:t>
          </a:r>
          <a:r>
            <a:rPr lang="en-US" sz="1800" b="1" dirty="0"/>
            <a:t> </a:t>
          </a:r>
        </a:p>
      </dgm:t>
    </dgm:pt>
    <dgm:pt modelId="{6415D83E-569C-4ECA-8902-FD1372F65CD1}" type="parTrans" cxnId="{DEE5D0F0-31EE-429A-A868-3506D63C6122}">
      <dgm:prSet/>
      <dgm:spPr/>
      <dgm:t>
        <a:bodyPr/>
        <a:lstStyle/>
        <a:p>
          <a:endParaRPr lang="en-US"/>
        </a:p>
      </dgm:t>
    </dgm:pt>
    <dgm:pt modelId="{F269F463-0795-4A8F-8E84-976F800363E7}" type="sibTrans" cxnId="{DEE5D0F0-31EE-429A-A868-3506D63C6122}">
      <dgm:prSet/>
      <dgm:spPr/>
      <dgm:t>
        <a:bodyPr/>
        <a:lstStyle/>
        <a:p>
          <a:endParaRPr lang="en-US"/>
        </a:p>
      </dgm:t>
    </dgm:pt>
    <dgm:pt modelId="{CAF926EE-5C89-4FD7-8E7B-9D2652773834}">
      <dgm:prSet custT="1"/>
      <dgm:spPr/>
      <dgm:t>
        <a:bodyPr/>
        <a:lstStyle/>
        <a:p>
          <a:r>
            <a:rPr lang="en-US" sz="2400" dirty="0"/>
            <a:t>Montgomery County Working Parent’s Assistance Program</a:t>
          </a:r>
        </a:p>
      </dgm:t>
    </dgm:pt>
    <dgm:pt modelId="{F3D86537-D77F-4F94-88AD-C0D3556D6C9B}" type="sibTrans" cxnId="{ED734E44-13A3-4AD0-9E3B-DE2CA928DF23}">
      <dgm:prSet/>
      <dgm:spPr/>
      <dgm:t>
        <a:bodyPr/>
        <a:lstStyle/>
        <a:p>
          <a:endParaRPr lang="en-US"/>
        </a:p>
      </dgm:t>
    </dgm:pt>
    <dgm:pt modelId="{1C66689C-9742-40F4-8D52-7E74D112E492}" type="parTrans" cxnId="{ED734E44-13A3-4AD0-9E3B-DE2CA928DF23}">
      <dgm:prSet/>
      <dgm:spPr/>
      <dgm:t>
        <a:bodyPr/>
        <a:lstStyle/>
        <a:p>
          <a:endParaRPr lang="en-US"/>
        </a:p>
      </dgm:t>
    </dgm:pt>
    <dgm:pt modelId="{438EC09A-9EA0-4C36-9CDB-764C9AF61DE7}" type="pres">
      <dgm:prSet presAssocID="{AE9B646D-ED64-4A9F-A2C5-E577BB26111C}" presName="linear" presStyleCnt="0">
        <dgm:presLayoutVars>
          <dgm:animLvl val="lvl"/>
          <dgm:resizeHandles val="exact"/>
        </dgm:presLayoutVars>
      </dgm:prSet>
      <dgm:spPr/>
    </dgm:pt>
    <dgm:pt modelId="{569B7164-22AE-40BB-857C-B772D5525777}" type="pres">
      <dgm:prSet presAssocID="{547A7290-F217-4099-8BEC-C65BBDE8066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3DFCAF3-E83B-4EA9-A772-A35810C5F4DD}" type="pres">
      <dgm:prSet presAssocID="{547A7290-F217-4099-8BEC-C65BBDE80665}" presName="childText" presStyleLbl="revTx" presStyleIdx="0" presStyleCnt="3">
        <dgm:presLayoutVars>
          <dgm:bulletEnabled val="1"/>
        </dgm:presLayoutVars>
      </dgm:prSet>
      <dgm:spPr/>
    </dgm:pt>
    <dgm:pt modelId="{AB847431-DBCB-412A-BDE6-B6F1F783A4A8}" type="pres">
      <dgm:prSet presAssocID="{CAF926EE-5C89-4FD7-8E7B-9D265277383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02F58EE-FBEB-46B9-8E79-AD2ECEAF9530}" type="pres">
      <dgm:prSet presAssocID="{CAF926EE-5C89-4FD7-8E7B-9D2652773834}" presName="childText" presStyleLbl="revTx" presStyleIdx="1" presStyleCnt="3">
        <dgm:presLayoutVars>
          <dgm:bulletEnabled val="1"/>
        </dgm:presLayoutVars>
      </dgm:prSet>
      <dgm:spPr/>
    </dgm:pt>
    <dgm:pt modelId="{10450B16-8948-485F-A32B-8C037B146F9F}" type="pres">
      <dgm:prSet presAssocID="{07EA4C47-4D86-46E5-9CDE-D3AFA66E6735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72B617C2-5F44-438F-BA38-5BEC6FDA1B2D}" type="pres">
      <dgm:prSet presAssocID="{07EA4C47-4D86-46E5-9CDE-D3AFA66E6735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C2FB120F-D0FA-484C-9CE8-B7E5D950778F}" type="presOf" srcId="{0C921572-758E-4C76-AE76-5425E1FB6524}" destId="{72B617C2-5F44-438F-BA38-5BEC6FDA1B2D}" srcOrd="0" destOrd="2" presId="urn:microsoft.com/office/officeart/2005/8/layout/vList2"/>
    <dgm:cxn modelId="{CC6CA510-0ADB-4D60-B235-B755B0D48B5F}" srcId="{CAF926EE-5C89-4FD7-8E7B-9D2652773834}" destId="{67882FBB-1E09-46BD-9431-C14DC0C77969}" srcOrd="0" destOrd="0" parTransId="{235269B0-6250-4EBD-ABEE-615A04BA4F6D}" sibTransId="{C84A8D5C-186A-4DD2-8F84-E0D66D31B25C}"/>
    <dgm:cxn modelId="{84CC6116-A962-4EE5-B6AA-4CBE3ACDDDA3}" srcId="{07EA4C47-4D86-46E5-9CDE-D3AFA66E6735}" destId="{12CF1466-7D03-4562-ACD5-38D407989949}" srcOrd="1" destOrd="0" parTransId="{C912BFFE-77EB-47C9-A04F-E49685F9CD08}" sibTransId="{3E364829-B699-49C5-ABCA-79FC142346B9}"/>
    <dgm:cxn modelId="{00E76721-B5E5-41C9-9EDA-20A5BB85FF2E}" type="presOf" srcId="{07EA4C47-4D86-46E5-9CDE-D3AFA66E6735}" destId="{10450B16-8948-485F-A32B-8C037B146F9F}" srcOrd="0" destOrd="0" presId="urn:microsoft.com/office/officeart/2005/8/layout/vList2"/>
    <dgm:cxn modelId="{C0AD1A33-4337-4FC9-A1E1-7E7F1C989A75}" type="presOf" srcId="{AE9B646D-ED64-4A9F-A2C5-E577BB26111C}" destId="{438EC09A-9EA0-4C36-9CDB-764C9AF61DE7}" srcOrd="0" destOrd="0" presId="urn:microsoft.com/office/officeart/2005/8/layout/vList2"/>
    <dgm:cxn modelId="{E939D038-C27C-4E09-8329-F573562515BC}" type="presOf" srcId="{88E85D57-B020-499B-9DF0-D41400BDA450}" destId="{602F58EE-FBEB-46B9-8E79-AD2ECEAF9530}" srcOrd="0" destOrd="2" presId="urn:microsoft.com/office/officeart/2005/8/layout/vList2"/>
    <dgm:cxn modelId="{A2C8D83F-663A-46C2-9AA4-C214D8ADF56F}" srcId="{547A7290-F217-4099-8BEC-C65BBDE80665}" destId="{0E48A10A-3E1A-412C-B812-1026A0A9C882}" srcOrd="1" destOrd="0" parTransId="{0E37790A-0394-4E28-BBCB-AD2B5F7DDA2F}" sibTransId="{DB25B58F-A079-4618-8304-72B9D0CFC5E6}"/>
    <dgm:cxn modelId="{BFDE2260-42FC-40FC-BD10-50D2308983BE}" srcId="{547A7290-F217-4099-8BEC-C65BBDE80665}" destId="{8DB32100-F64D-4979-92C2-4BDADDFAD281}" srcOrd="0" destOrd="0" parTransId="{354C3BF2-E169-49E2-A33F-9351B7C5880C}" sibTransId="{3B8F0D64-DCBB-47B1-87F8-80CD16550AEF}"/>
    <dgm:cxn modelId="{F28CEE62-9A7B-4E7D-85E2-617FDA36FECA}" srcId="{CAF926EE-5C89-4FD7-8E7B-9D2652773834}" destId="{88E85D57-B020-499B-9DF0-D41400BDA450}" srcOrd="2" destOrd="0" parTransId="{B2514CBE-6418-4514-AFA3-5868A7C7DF82}" sibTransId="{4A134900-5629-4FA5-8343-9E580701A789}"/>
    <dgm:cxn modelId="{ED734E44-13A3-4AD0-9E3B-DE2CA928DF23}" srcId="{AE9B646D-ED64-4A9F-A2C5-E577BB26111C}" destId="{CAF926EE-5C89-4FD7-8E7B-9D2652773834}" srcOrd="1" destOrd="0" parTransId="{1C66689C-9742-40F4-8D52-7E74D112E492}" sibTransId="{F3D86537-D77F-4F94-88AD-C0D3556D6C9B}"/>
    <dgm:cxn modelId="{9A966A49-C756-4EDF-AB36-48A2F55BCBB7}" srcId="{547A7290-F217-4099-8BEC-C65BBDE80665}" destId="{57DD2F80-AD16-49BC-B881-D5FFEEF7D276}" srcOrd="2" destOrd="0" parTransId="{EF7D4C06-D731-4941-9AC1-831ECC304C35}" sibTransId="{7214898F-6AC0-437F-9790-E78FF9C48086}"/>
    <dgm:cxn modelId="{1F519B6B-5014-4941-8E51-8BB9FC8335CD}" type="presOf" srcId="{8DB32100-F64D-4979-92C2-4BDADDFAD281}" destId="{93DFCAF3-E83B-4EA9-A772-A35810C5F4DD}" srcOrd="0" destOrd="0" presId="urn:microsoft.com/office/officeart/2005/8/layout/vList2"/>
    <dgm:cxn modelId="{5D7ED04F-A06C-4785-B8C5-DF013364F36B}" srcId="{CAF926EE-5C89-4FD7-8E7B-9D2652773834}" destId="{394DE952-3AA3-48F7-9437-C374B74BC7F0}" srcOrd="1" destOrd="0" parTransId="{AA388B29-066C-4FCF-A7D8-D41792D6D774}" sibTransId="{B081CD98-3864-494F-B03E-6B3748FA57E2}"/>
    <dgm:cxn modelId="{F078A356-0E46-4B20-A131-8F3861B22517}" type="presOf" srcId="{547A7290-F217-4099-8BEC-C65BBDE80665}" destId="{569B7164-22AE-40BB-857C-B772D5525777}" srcOrd="0" destOrd="0" presId="urn:microsoft.com/office/officeart/2005/8/layout/vList2"/>
    <dgm:cxn modelId="{E7FDCE58-BD1C-4E0A-BC25-58E0E5347F2B}" type="presOf" srcId="{CAF926EE-5C89-4FD7-8E7B-9D2652773834}" destId="{AB847431-DBCB-412A-BDE6-B6F1F783A4A8}" srcOrd="0" destOrd="0" presId="urn:microsoft.com/office/officeart/2005/8/layout/vList2"/>
    <dgm:cxn modelId="{B16E6FB0-CB2B-4629-9B81-B2E380FDFE59}" type="presOf" srcId="{12CF1466-7D03-4562-ACD5-38D407989949}" destId="{72B617C2-5F44-438F-BA38-5BEC6FDA1B2D}" srcOrd="0" destOrd="1" presId="urn:microsoft.com/office/officeart/2005/8/layout/vList2"/>
    <dgm:cxn modelId="{B17103B6-E9C6-496E-8716-B742FB74A40D}" srcId="{AE9B646D-ED64-4A9F-A2C5-E577BB26111C}" destId="{547A7290-F217-4099-8BEC-C65BBDE80665}" srcOrd="0" destOrd="0" parTransId="{327A2C5A-8CF6-4F39-A74C-080FD8B5A1EA}" sibTransId="{7EE6A131-CAA6-4523-9981-E44F037B833A}"/>
    <dgm:cxn modelId="{A37743C9-91BF-4870-BA21-3CDFF5846DC1}" type="presOf" srcId="{0E48A10A-3E1A-412C-B812-1026A0A9C882}" destId="{93DFCAF3-E83B-4EA9-A772-A35810C5F4DD}" srcOrd="0" destOrd="1" presId="urn:microsoft.com/office/officeart/2005/8/layout/vList2"/>
    <dgm:cxn modelId="{69E4F7CD-F4AD-46B4-AF18-47CA8E70BD4B}" type="presOf" srcId="{394DE952-3AA3-48F7-9437-C374B74BC7F0}" destId="{602F58EE-FBEB-46B9-8E79-AD2ECEAF9530}" srcOrd="0" destOrd="1" presId="urn:microsoft.com/office/officeart/2005/8/layout/vList2"/>
    <dgm:cxn modelId="{073C1FD4-A3C8-4AC1-AC36-42172D2AE1D3}" srcId="{AE9B646D-ED64-4A9F-A2C5-E577BB26111C}" destId="{07EA4C47-4D86-46E5-9CDE-D3AFA66E6735}" srcOrd="2" destOrd="0" parTransId="{046F6B3F-5E84-4CC2-9825-D36471D33D2B}" sibTransId="{748BE2BE-DA24-459A-BBE9-3FD58AC5E4F9}"/>
    <dgm:cxn modelId="{3F809ED8-FC2D-4AAB-9E38-A3BC43238573}" type="presOf" srcId="{5EBB8206-C14A-4DBF-B424-D95034618B79}" destId="{72B617C2-5F44-438F-BA38-5BEC6FDA1B2D}" srcOrd="0" destOrd="0" presId="urn:microsoft.com/office/officeart/2005/8/layout/vList2"/>
    <dgm:cxn modelId="{EDF919E3-3A67-434C-96C4-7AE343C352FD}" type="presOf" srcId="{57DD2F80-AD16-49BC-B881-D5FFEEF7D276}" destId="{93DFCAF3-E83B-4EA9-A772-A35810C5F4DD}" srcOrd="0" destOrd="2" presId="urn:microsoft.com/office/officeart/2005/8/layout/vList2"/>
    <dgm:cxn modelId="{F479CCE4-CEA0-4127-95ED-9F9BB0EB3F1F}" srcId="{07EA4C47-4D86-46E5-9CDE-D3AFA66E6735}" destId="{5EBB8206-C14A-4DBF-B424-D95034618B79}" srcOrd="0" destOrd="0" parTransId="{F4F4D9BE-D17D-41F0-80E7-6403AFF69310}" sibTransId="{AFDFFC5B-2782-4307-BF71-CCC52B40D41C}"/>
    <dgm:cxn modelId="{1969F3E9-0DD5-4253-95EB-17B2EAD76B82}" type="presOf" srcId="{67882FBB-1E09-46BD-9431-C14DC0C77969}" destId="{602F58EE-FBEB-46B9-8E79-AD2ECEAF9530}" srcOrd="0" destOrd="0" presId="urn:microsoft.com/office/officeart/2005/8/layout/vList2"/>
    <dgm:cxn modelId="{DEE5D0F0-31EE-429A-A868-3506D63C6122}" srcId="{07EA4C47-4D86-46E5-9CDE-D3AFA66E6735}" destId="{0C921572-758E-4C76-AE76-5425E1FB6524}" srcOrd="2" destOrd="0" parTransId="{6415D83E-569C-4ECA-8902-FD1372F65CD1}" sibTransId="{F269F463-0795-4A8F-8E84-976F800363E7}"/>
    <dgm:cxn modelId="{62B2E541-7821-4C79-8015-D775086976D8}" type="presParOf" srcId="{438EC09A-9EA0-4C36-9CDB-764C9AF61DE7}" destId="{569B7164-22AE-40BB-857C-B772D5525777}" srcOrd="0" destOrd="0" presId="urn:microsoft.com/office/officeart/2005/8/layout/vList2"/>
    <dgm:cxn modelId="{FED4A3BF-FBA5-4E42-8A4E-02EBDCB3BC8F}" type="presParOf" srcId="{438EC09A-9EA0-4C36-9CDB-764C9AF61DE7}" destId="{93DFCAF3-E83B-4EA9-A772-A35810C5F4DD}" srcOrd="1" destOrd="0" presId="urn:microsoft.com/office/officeart/2005/8/layout/vList2"/>
    <dgm:cxn modelId="{0DE42D97-4DAC-4615-93D9-0065005F6641}" type="presParOf" srcId="{438EC09A-9EA0-4C36-9CDB-764C9AF61DE7}" destId="{AB847431-DBCB-412A-BDE6-B6F1F783A4A8}" srcOrd="2" destOrd="0" presId="urn:microsoft.com/office/officeart/2005/8/layout/vList2"/>
    <dgm:cxn modelId="{FEC21702-4D0C-4587-98B3-DF55E49B4F1F}" type="presParOf" srcId="{438EC09A-9EA0-4C36-9CDB-764C9AF61DE7}" destId="{602F58EE-FBEB-46B9-8E79-AD2ECEAF9530}" srcOrd="3" destOrd="0" presId="urn:microsoft.com/office/officeart/2005/8/layout/vList2"/>
    <dgm:cxn modelId="{CDF81516-7308-432A-ADC2-D1F2A266E8D3}" type="presParOf" srcId="{438EC09A-9EA0-4C36-9CDB-764C9AF61DE7}" destId="{10450B16-8948-485F-A32B-8C037B146F9F}" srcOrd="4" destOrd="0" presId="urn:microsoft.com/office/officeart/2005/8/layout/vList2"/>
    <dgm:cxn modelId="{2D4E7001-E539-4AFB-84AC-2DAA105D24E9}" type="presParOf" srcId="{438EC09A-9EA0-4C36-9CDB-764C9AF61DE7}" destId="{72B617C2-5F44-438F-BA38-5BEC6FDA1B2D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977F15-1C99-437B-B058-0E4B56F8E898}">
      <dsp:nvSpPr>
        <dsp:cNvPr id="0" name=""/>
        <dsp:cNvSpPr/>
      </dsp:nvSpPr>
      <dsp:spPr>
        <a:xfrm>
          <a:off x="2820" y="295411"/>
          <a:ext cx="1695814" cy="67832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Family Child Care </a:t>
          </a:r>
        </a:p>
      </dsp:txBody>
      <dsp:txXfrm>
        <a:off x="2820" y="295411"/>
        <a:ext cx="1695814" cy="678325"/>
      </dsp:txXfrm>
    </dsp:sp>
    <dsp:sp modelId="{578BF801-BEF5-47D7-944D-12FBA4A13712}">
      <dsp:nvSpPr>
        <dsp:cNvPr id="0" name=""/>
        <dsp:cNvSpPr/>
      </dsp:nvSpPr>
      <dsp:spPr>
        <a:xfrm>
          <a:off x="2820" y="973737"/>
          <a:ext cx="1695814" cy="281088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home based, mixed age settings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1 adult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Maximum of 8 children (no more than 2 infants)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Full-day/Full year</a:t>
          </a:r>
        </a:p>
      </dsp:txBody>
      <dsp:txXfrm>
        <a:off x="2820" y="973737"/>
        <a:ext cx="1695814" cy="2810880"/>
      </dsp:txXfrm>
    </dsp:sp>
    <dsp:sp modelId="{852FC360-EA04-4550-800E-774A2E8BF57A}">
      <dsp:nvSpPr>
        <dsp:cNvPr id="0" name=""/>
        <dsp:cNvSpPr/>
      </dsp:nvSpPr>
      <dsp:spPr>
        <a:xfrm>
          <a:off x="1936048" y="295411"/>
          <a:ext cx="1695814" cy="67832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Large Family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Child Care</a:t>
          </a:r>
        </a:p>
      </dsp:txBody>
      <dsp:txXfrm>
        <a:off x="1936048" y="295411"/>
        <a:ext cx="1695814" cy="678325"/>
      </dsp:txXfrm>
    </dsp:sp>
    <dsp:sp modelId="{C0D13631-ED38-4DEC-AB12-88DC32307FC5}">
      <dsp:nvSpPr>
        <dsp:cNvPr id="0" name=""/>
        <dsp:cNvSpPr/>
      </dsp:nvSpPr>
      <dsp:spPr>
        <a:xfrm>
          <a:off x="1936048" y="973737"/>
          <a:ext cx="1695814" cy="281088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Home based, mixed age setting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2-3 staff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Maximum of 12 children (no more than 4 infants)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Full-day/Full year</a:t>
          </a:r>
        </a:p>
      </dsp:txBody>
      <dsp:txXfrm>
        <a:off x="1936048" y="973737"/>
        <a:ext cx="1695814" cy="2810880"/>
      </dsp:txXfrm>
    </dsp:sp>
    <dsp:sp modelId="{CC08D75F-6E07-466D-ACC2-559E3ABEC8FE}">
      <dsp:nvSpPr>
        <dsp:cNvPr id="0" name=""/>
        <dsp:cNvSpPr/>
      </dsp:nvSpPr>
      <dsp:spPr>
        <a:xfrm>
          <a:off x="3869276" y="295411"/>
          <a:ext cx="1695814" cy="67832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Center Based Program</a:t>
          </a:r>
        </a:p>
      </dsp:txBody>
      <dsp:txXfrm>
        <a:off x="3869276" y="295411"/>
        <a:ext cx="1695814" cy="678325"/>
      </dsp:txXfrm>
    </dsp:sp>
    <dsp:sp modelId="{118DAE35-7306-4454-9CBA-AF73F220E98C}">
      <dsp:nvSpPr>
        <dsp:cNvPr id="0" name=""/>
        <dsp:cNvSpPr/>
      </dsp:nvSpPr>
      <dsp:spPr>
        <a:xfrm>
          <a:off x="3869276" y="973737"/>
          <a:ext cx="1695814" cy="281088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Facility, grouped by age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Staffing determined by age groups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Size varies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Full-day/Full year</a:t>
          </a:r>
        </a:p>
      </dsp:txBody>
      <dsp:txXfrm>
        <a:off x="3869276" y="973737"/>
        <a:ext cx="1695814" cy="2810880"/>
      </dsp:txXfrm>
    </dsp:sp>
    <dsp:sp modelId="{7C72A415-A515-40AE-8686-678064CE7AD3}">
      <dsp:nvSpPr>
        <dsp:cNvPr id="0" name=""/>
        <dsp:cNvSpPr/>
      </dsp:nvSpPr>
      <dsp:spPr>
        <a:xfrm>
          <a:off x="5802504" y="295411"/>
          <a:ext cx="1695814" cy="67832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6896" rIns="0" bIns="56896" numCol="1" spcCol="1270" anchor="ctr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/>
            <a:t>Early Head Start/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/>
            <a:t>Head Start/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/>
            <a:t>Public Pre-K</a:t>
          </a:r>
        </a:p>
      </dsp:txBody>
      <dsp:txXfrm>
        <a:off x="5802504" y="295411"/>
        <a:ext cx="1695814" cy="678325"/>
      </dsp:txXfrm>
    </dsp:sp>
    <dsp:sp modelId="{75392404-8CFD-4010-BADA-DCF9D0CD1B74}">
      <dsp:nvSpPr>
        <dsp:cNvPr id="0" name=""/>
        <dsp:cNvSpPr/>
      </dsp:nvSpPr>
      <dsp:spPr>
        <a:xfrm>
          <a:off x="5802504" y="973737"/>
          <a:ext cx="1695814" cy="281088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In an elementary school or facility, age specific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Staffing determined by age groups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Size varies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Income eligible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Part-day/School year</a:t>
          </a:r>
        </a:p>
      </dsp:txBody>
      <dsp:txXfrm>
        <a:off x="5802504" y="973737"/>
        <a:ext cx="1695814" cy="28108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9B7164-22AE-40BB-857C-B772D5525777}">
      <dsp:nvSpPr>
        <dsp:cNvPr id="0" name=""/>
        <dsp:cNvSpPr/>
      </dsp:nvSpPr>
      <dsp:spPr>
        <a:xfrm>
          <a:off x="0" y="22215"/>
          <a:ext cx="7680385" cy="692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Maryland State Child Care Scholarship</a:t>
          </a:r>
        </a:p>
      </dsp:txBody>
      <dsp:txXfrm>
        <a:off x="33812" y="56027"/>
        <a:ext cx="7612761" cy="625016"/>
      </dsp:txXfrm>
    </dsp:sp>
    <dsp:sp modelId="{93DFCAF3-E83B-4EA9-A772-A35810C5F4DD}">
      <dsp:nvSpPr>
        <dsp:cNvPr id="0" name=""/>
        <dsp:cNvSpPr/>
      </dsp:nvSpPr>
      <dsp:spPr>
        <a:xfrm>
          <a:off x="0" y="714855"/>
          <a:ext cx="7680385" cy="14935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3852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Provide financial assistance with child care costs to eligible families in Maryland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>
              <a:hlinkClick xmlns:r="http://schemas.openxmlformats.org/officeDocument/2006/relationships" r:id="rId1"/>
            </a:rPr>
            <a:t>www.Money4ChildCare.com</a:t>
          </a:r>
          <a:r>
            <a:rPr lang="en-US" sz="1800" kern="1200" dirty="0"/>
            <a:t> 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1.866.243.8796</a:t>
          </a:r>
        </a:p>
      </dsp:txBody>
      <dsp:txXfrm>
        <a:off x="0" y="714855"/>
        <a:ext cx="7680385" cy="1493505"/>
      </dsp:txXfrm>
    </dsp:sp>
    <dsp:sp modelId="{AB847431-DBCB-412A-BDE6-B6F1F783A4A8}">
      <dsp:nvSpPr>
        <dsp:cNvPr id="0" name=""/>
        <dsp:cNvSpPr/>
      </dsp:nvSpPr>
      <dsp:spPr>
        <a:xfrm>
          <a:off x="0" y="2208360"/>
          <a:ext cx="7680385" cy="692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Montgomery County Working Parent’s Assistance Program</a:t>
          </a:r>
        </a:p>
      </dsp:txBody>
      <dsp:txXfrm>
        <a:off x="33812" y="2242172"/>
        <a:ext cx="7612761" cy="625016"/>
      </dsp:txXfrm>
    </dsp:sp>
    <dsp:sp modelId="{602F58EE-FBEB-46B9-8E79-AD2ECEAF9530}">
      <dsp:nvSpPr>
        <dsp:cNvPr id="0" name=""/>
        <dsp:cNvSpPr/>
      </dsp:nvSpPr>
      <dsp:spPr>
        <a:xfrm>
          <a:off x="0" y="2901000"/>
          <a:ext cx="7680385" cy="11679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3852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Provide financial assistance with child care costs to eligible families in Montgomery County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>
              <a:hlinkClick xmlns:r="http://schemas.openxmlformats.org/officeDocument/2006/relationships" r:id="rId2"/>
            </a:rPr>
            <a:t>www.MontgomeryCountyMD.gov/wpa</a:t>
          </a:r>
          <a:r>
            <a:rPr lang="en-US" sz="1800" kern="1200" dirty="0"/>
            <a:t>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240.777.1177</a:t>
          </a:r>
        </a:p>
      </dsp:txBody>
      <dsp:txXfrm>
        <a:off x="0" y="2901000"/>
        <a:ext cx="7680385" cy="1167997"/>
      </dsp:txXfrm>
    </dsp:sp>
    <dsp:sp modelId="{10450B16-8948-485F-A32B-8C037B146F9F}">
      <dsp:nvSpPr>
        <dsp:cNvPr id="0" name=""/>
        <dsp:cNvSpPr/>
      </dsp:nvSpPr>
      <dsp:spPr>
        <a:xfrm>
          <a:off x="0" y="4068997"/>
          <a:ext cx="7680385" cy="692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Montgomery County School Age Grant Subsidy</a:t>
          </a:r>
        </a:p>
      </dsp:txBody>
      <dsp:txXfrm>
        <a:off x="33812" y="4102809"/>
        <a:ext cx="7612761" cy="625016"/>
      </dsp:txXfrm>
    </dsp:sp>
    <dsp:sp modelId="{72B617C2-5F44-438F-BA38-5BEC6FDA1B2D}">
      <dsp:nvSpPr>
        <dsp:cNvPr id="0" name=""/>
        <dsp:cNvSpPr/>
      </dsp:nvSpPr>
      <dsp:spPr>
        <a:xfrm>
          <a:off x="0" y="4761637"/>
          <a:ext cx="7680385" cy="1416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3852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Provide child care tuition assistance during COVID to families with school age children through August 2021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1" kern="1200" dirty="0">
              <a:hlinkClick xmlns:r="http://schemas.openxmlformats.org/officeDocument/2006/relationships" r:id="rId3"/>
            </a:rPr>
            <a:t>https://www.montgomerycountymd.gov/covid19/get-help/caregivers.html</a:t>
          </a:r>
          <a:endParaRPr lang="en-US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1" kern="1200" dirty="0">
              <a:hlinkClick xmlns:r="http://schemas.openxmlformats.org/officeDocument/2006/relationships" r:id="rId4"/>
            </a:rPr>
            <a:t>SchoolAgeGrant@MontgomeryCountyMD.gov</a:t>
          </a:r>
          <a:r>
            <a:rPr lang="en-US" sz="1800" b="1" kern="1200" dirty="0"/>
            <a:t> </a:t>
          </a:r>
        </a:p>
      </dsp:txBody>
      <dsp:txXfrm>
        <a:off x="0" y="4761637"/>
        <a:ext cx="7680385" cy="14169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2FD0E9-900A-4C0F-87BE-A21EA6391EB7}" type="datetimeFigureOut">
              <a:rPr lang="en-US" smtClean="0"/>
              <a:t>6/9/2021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287FD8-8206-4794-B108-5356CAA30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802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Selecting child care is one of the most important decisions your family will ever make. Take time to make the right choice.</a:t>
            </a:r>
          </a:p>
          <a:p>
            <a:r>
              <a:rPr lang="en-US" dirty="0"/>
              <a:t>LOCATE is  a free and confidential service available to any parent searching for regulated child care.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287FD8-8206-4794-B108-5356CAA30CF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528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FY21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DHHS-Early Childhood Services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FY21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DHHS-Early Childhood Services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FY21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DHHS-Early Childhood Services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FY21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DHHS-Early Childhood Services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FY21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DHHS-Early Childhood Services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FY21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DHHS-Early Childhood Services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FY21</a:t>
            </a:r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DHHS-Early Childhood Services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FY21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DHHS-Early Childhood Services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FY21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DHHS-Early Childhood Services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FY21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DHHS-Early Childhood Services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FY21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/>
              <a:t>DHHS-Early Childhood Services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FY21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DHHS-Early Childhood Services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2.png"/><Relationship Id="rId7" Type="http://schemas.openxmlformats.org/officeDocument/2006/relationships/image" Target="../media/image5.sv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hyperlink" Target="mailto:EarlyChildhoodServices@MontgomeryCountyMD.gov" TargetMode="External"/><Relationship Id="rId10" Type="http://schemas.openxmlformats.org/officeDocument/2006/relationships/image" Target="../media/image8.png"/><Relationship Id="rId4" Type="http://schemas.openxmlformats.org/officeDocument/2006/relationships/image" Target="../media/image3.svg"/><Relationship Id="rId9" Type="http://schemas.openxmlformats.org/officeDocument/2006/relationships/image" Target="../media/image7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rylandfamilynetwork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marylandexcels.org/" TargetMode="External"/><Relationship Id="rId4" Type="http://schemas.openxmlformats.org/officeDocument/2006/relationships/hyperlink" Target="http://www.checkccmd.org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E72CBEC-7BC8-4019-86DB-1B7604A47A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B3A7788-AA18-4395-B0A6-3C50CCB60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3724447" cy="139535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848EF24-56BA-4684-8BB7-8280CBCE3B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0323" y="767825"/>
            <a:ext cx="643467" cy="1395357"/>
          </a:xfrm>
          <a:prstGeom prst="rect">
            <a:avLst/>
          </a:prstGeom>
          <a:solidFill>
            <a:srgbClr val="BBBB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5C3D107-2A0D-4A60-B10A-7E5349DAF9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85999"/>
            <a:ext cx="3731816" cy="381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E42B6A5-A12D-4C68-892C-4844407DA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0323" y="2285999"/>
            <a:ext cx="645258" cy="3809999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4BB0A87A-2A8B-42BF-BC33-CA5DE58CBB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010" y="1032046"/>
            <a:ext cx="932688" cy="932688"/>
          </a:xfrm>
          <a:prstGeom prst="rect">
            <a:avLst/>
          </a:prstGeom>
        </p:spPr>
      </p:pic>
      <p:pic>
        <p:nvPicPr>
          <p:cNvPr id="7" name="Graphic 6" descr="Marker">
            <a:extLst>
              <a:ext uri="{FF2B5EF4-FFF2-40B4-BE49-F238E27FC236}">
                <a16:creationId xmlns:a16="http://schemas.microsoft.com/office/drawing/2014/main" id="{9F2A442A-E693-42EF-BE24-64BDB7EE68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4850" y="2472652"/>
            <a:ext cx="274320" cy="27432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B5B821D-F457-46C0-92F9-705381334A93}"/>
              </a:ext>
            </a:extLst>
          </p:cNvPr>
          <p:cNvSpPr txBox="1"/>
          <p:nvPr/>
        </p:nvSpPr>
        <p:spPr>
          <a:xfrm>
            <a:off x="108935" y="2653082"/>
            <a:ext cx="361997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1401 Rockville Pike, Suite 200</a:t>
            </a:r>
          </a:p>
          <a:p>
            <a:r>
              <a:rPr lang="en-US" sz="1400" dirty="0">
                <a:solidFill>
                  <a:schemeClr val="bg1"/>
                </a:solidFill>
              </a:rPr>
              <a:t>Rockville, MD 20852</a:t>
            </a:r>
          </a:p>
          <a:p>
            <a:endParaRPr lang="en-US" sz="1400" dirty="0">
              <a:solidFill>
                <a:schemeClr val="bg1"/>
              </a:solidFill>
            </a:endParaRPr>
          </a:p>
          <a:p>
            <a:endParaRPr lang="en-US" sz="1400" dirty="0">
              <a:solidFill>
                <a:schemeClr val="bg1"/>
              </a:solidFill>
            </a:endParaRPr>
          </a:p>
          <a:p>
            <a:r>
              <a:rPr lang="en-US" sz="1400" dirty="0">
                <a:solidFill>
                  <a:schemeClr val="bg1"/>
                </a:solidFill>
              </a:rPr>
              <a:t>240.777-GROW (4769)</a:t>
            </a:r>
          </a:p>
          <a:p>
            <a:endParaRPr lang="en-US" sz="1400" dirty="0">
              <a:solidFill>
                <a:schemeClr val="bg1"/>
              </a:solidFill>
            </a:endParaRPr>
          </a:p>
          <a:p>
            <a:endParaRPr lang="en-US" sz="1400" dirty="0">
              <a:solidFill>
                <a:schemeClr val="bg1"/>
              </a:solidFill>
            </a:endParaRPr>
          </a:p>
          <a:p>
            <a:r>
              <a:rPr lang="en-US" sz="1300" dirty="0">
                <a:solidFill>
                  <a:schemeClr val="bg1"/>
                </a:solidFill>
              </a:rPr>
              <a:t>www.MontgomeryCountyMD.gov </a:t>
            </a:r>
          </a:p>
          <a:p>
            <a:endParaRPr lang="en-US" sz="1300" dirty="0">
              <a:solidFill>
                <a:schemeClr val="bg1"/>
              </a:solidFill>
            </a:endParaRPr>
          </a:p>
          <a:p>
            <a:endParaRPr lang="en-US" sz="1300" dirty="0">
              <a:solidFill>
                <a:schemeClr val="bg1"/>
              </a:solidFill>
            </a:endParaRPr>
          </a:p>
          <a:p>
            <a:endParaRPr lang="en-US" sz="1300" dirty="0">
              <a:solidFill>
                <a:schemeClr val="bg1"/>
              </a:solidFill>
            </a:endParaRPr>
          </a:p>
          <a:p>
            <a:r>
              <a:rPr lang="en-US" sz="1200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EarlyChildhoodServices@MontgomeryCountyMD.gov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13" name="Graphic 12" descr="Call center">
            <a:extLst>
              <a:ext uri="{FF2B5EF4-FFF2-40B4-BE49-F238E27FC236}">
                <a16:creationId xmlns:a16="http://schemas.microsoft.com/office/drawing/2014/main" id="{7AA8D572-4F45-4E31-B306-8C9BE620172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70245" y="3291837"/>
            <a:ext cx="274320" cy="274320"/>
          </a:xfrm>
          <a:prstGeom prst="rect">
            <a:avLst/>
          </a:prstGeom>
        </p:spPr>
      </p:pic>
      <p:pic>
        <p:nvPicPr>
          <p:cNvPr id="17" name="Graphic 16" descr="Internet">
            <a:extLst>
              <a:ext uri="{FF2B5EF4-FFF2-40B4-BE49-F238E27FC236}">
                <a16:creationId xmlns:a16="http://schemas.microsoft.com/office/drawing/2014/main" id="{07B89373-90B1-4C9D-93BB-EFADA8D704B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84483" y="3954198"/>
            <a:ext cx="274320" cy="274320"/>
          </a:xfrm>
          <a:prstGeom prst="rect">
            <a:avLst/>
          </a:prstGeom>
        </p:spPr>
      </p:pic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D6708575-F000-4AF6-B18A-AA77266A41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380748" y="6356347"/>
            <a:ext cx="645259" cy="365125"/>
          </a:xfrm>
        </p:spPr>
        <p:txBody>
          <a:bodyPr/>
          <a:lstStyle/>
          <a:p>
            <a:r>
              <a:rPr lang="en-US" b="1" dirty="0"/>
              <a:t>FY21</a:t>
            </a:r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737C36A7-BED0-413D-AD9B-28B45B2E3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4483" y="6337296"/>
            <a:ext cx="3547333" cy="365125"/>
          </a:xfrm>
        </p:spPr>
        <p:txBody>
          <a:bodyPr/>
          <a:lstStyle/>
          <a:p>
            <a:r>
              <a:rPr lang="en-US" b="1" dirty="0"/>
              <a:t>DHHS-Early Childhood Services</a:t>
            </a:r>
          </a:p>
        </p:txBody>
      </p:sp>
      <p:pic>
        <p:nvPicPr>
          <p:cNvPr id="15" name="Graphic 14" descr="Email">
            <a:extLst>
              <a:ext uri="{FF2B5EF4-FFF2-40B4-BE49-F238E27FC236}">
                <a16:creationId xmlns:a16="http://schemas.microsoft.com/office/drawing/2014/main" id="{FA3D398C-77EB-4DBD-9EC3-2B9851D5FEA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84483" y="4645249"/>
            <a:ext cx="274320" cy="274320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9C21790D-DE88-4325-95E8-1FF8BFD81720}"/>
              </a:ext>
            </a:extLst>
          </p:cNvPr>
          <p:cNvGrpSpPr/>
          <p:nvPr/>
        </p:nvGrpSpPr>
        <p:grpSpPr>
          <a:xfrm>
            <a:off x="4013622" y="721236"/>
            <a:ext cx="7254894" cy="5415522"/>
            <a:chOff x="4337525" y="731376"/>
            <a:chExt cx="7254894" cy="5415522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79C2397C-70AE-4C27-99F4-CADBC290B6D1}"/>
                </a:ext>
              </a:extLst>
            </p:cNvPr>
            <p:cNvSpPr/>
            <p:nvPr/>
          </p:nvSpPr>
          <p:spPr>
            <a:xfrm>
              <a:off x="4337525" y="2099081"/>
              <a:ext cx="2627312" cy="2627312"/>
            </a:xfrm>
            <a:prstGeom prst="ellipse">
              <a:avLst/>
            </a:prstGeom>
            <a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79519816-5102-4BC3-B393-15D4A7FF5146}"/>
                </a:ext>
              </a:extLst>
            </p:cNvPr>
            <p:cNvGrpSpPr/>
            <p:nvPr/>
          </p:nvGrpSpPr>
          <p:grpSpPr>
            <a:xfrm>
              <a:off x="6448828" y="731376"/>
              <a:ext cx="4484894" cy="1573640"/>
              <a:chOff x="6448828" y="731376"/>
              <a:chExt cx="4484894" cy="1573640"/>
            </a:xfrm>
          </p:grpSpPr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EB23D56D-A8BD-429E-99C2-366E7552B05C}"/>
                  </a:ext>
                </a:extLst>
              </p:cNvPr>
              <p:cNvGrpSpPr/>
              <p:nvPr/>
            </p:nvGrpSpPr>
            <p:grpSpPr>
              <a:xfrm>
                <a:off x="6448828" y="731376"/>
                <a:ext cx="2131630" cy="1573640"/>
                <a:chOff x="6448828" y="731376"/>
                <a:chExt cx="2131630" cy="1573640"/>
              </a:xfrm>
            </p:grpSpPr>
            <p:sp>
              <p:nvSpPr>
                <p:cNvPr id="37" name="Freeform: Shape 36">
                  <a:extLst>
                    <a:ext uri="{FF2B5EF4-FFF2-40B4-BE49-F238E27FC236}">
                      <a16:creationId xmlns:a16="http://schemas.microsoft.com/office/drawing/2014/main" id="{5F1C0A85-524A-4201-B0C3-902C93AF2A45}"/>
                    </a:ext>
                  </a:extLst>
                </p:cNvPr>
                <p:cNvSpPr/>
                <p:nvPr/>
              </p:nvSpPr>
              <p:spPr>
                <a:xfrm rot="19105624">
                  <a:off x="6448828" y="2246833"/>
                  <a:ext cx="967991" cy="58183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>
                      <a:moveTo>
                        <a:pt x="0" y="29091"/>
                      </a:moveTo>
                      <a:lnTo>
                        <a:pt x="967991" y="29091"/>
                      </a:lnTo>
                    </a:path>
                  </a:pathLst>
                </a:custGeom>
                <a:noFill/>
              </p:spPr>
              <p:style>
                <a:lnRef idx="2">
                  <a:schemeClr val="accent1">
                    <a:shade val="60000"/>
                    <a:hueOff val="0"/>
                    <a:satOff val="0"/>
                    <a:lumOff val="0"/>
                    <a:alphaOff val="0"/>
                  </a:schemeClr>
                </a:lnRef>
                <a:fillRef idx="0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tx1">
                    <a:hueOff val="0"/>
                    <a:satOff val="0"/>
                    <a:lumOff val="0"/>
                    <a:alphaOff val="0"/>
                  </a:schemeClr>
                </a:fontRef>
              </p:style>
            </p:sp>
            <p:sp>
              <p:nvSpPr>
                <p:cNvPr id="38" name="Freeform: Shape 37">
                  <a:extLst>
                    <a:ext uri="{FF2B5EF4-FFF2-40B4-BE49-F238E27FC236}">
                      <a16:creationId xmlns:a16="http://schemas.microsoft.com/office/drawing/2014/main" id="{6A4A647F-9CD4-4263-9A7D-89F31C81BB25}"/>
                    </a:ext>
                  </a:extLst>
                </p:cNvPr>
                <p:cNvSpPr/>
                <p:nvPr/>
              </p:nvSpPr>
              <p:spPr>
                <a:xfrm>
                  <a:off x="7109669" y="731376"/>
                  <a:ext cx="1470789" cy="1470789"/>
                </a:xfrm>
                <a:custGeom>
                  <a:avLst/>
                  <a:gdLst>
                    <a:gd name="connsiteX0" fmla="*/ 0 w 1470789"/>
                    <a:gd name="connsiteY0" fmla="*/ 735395 h 1470789"/>
                    <a:gd name="connsiteX1" fmla="*/ 735395 w 1470789"/>
                    <a:gd name="connsiteY1" fmla="*/ 0 h 1470789"/>
                    <a:gd name="connsiteX2" fmla="*/ 1470790 w 1470789"/>
                    <a:gd name="connsiteY2" fmla="*/ 735395 h 1470789"/>
                    <a:gd name="connsiteX3" fmla="*/ 735395 w 1470789"/>
                    <a:gd name="connsiteY3" fmla="*/ 1470790 h 1470789"/>
                    <a:gd name="connsiteX4" fmla="*/ 0 w 1470789"/>
                    <a:gd name="connsiteY4" fmla="*/ 735395 h 14707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0789" h="1470789">
                      <a:moveTo>
                        <a:pt x="0" y="735395"/>
                      </a:moveTo>
                      <a:cubicBezTo>
                        <a:pt x="0" y="329248"/>
                        <a:pt x="329248" y="0"/>
                        <a:pt x="735395" y="0"/>
                      </a:cubicBezTo>
                      <a:cubicBezTo>
                        <a:pt x="1141542" y="0"/>
                        <a:pt x="1470790" y="329248"/>
                        <a:pt x="1470790" y="735395"/>
                      </a:cubicBezTo>
                      <a:cubicBezTo>
                        <a:pt x="1470790" y="1141542"/>
                        <a:pt x="1141542" y="1470790"/>
                        <a:pt x="735395" y="1470790"/>
                      </a:cubicBezTo>
                      <a:cubicBezTo>
                        <a:pt x="329248" y="1470790"/>
                        <a:pt x="0" y="1141542"/>
                        <a:pt x="0" y="735395"/>
                      </a:cubicBezTo>
                      <a:close/>
                    </a:path>
                  </a:pathLst>
                </a:custGeom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spcFirstLastPara="0" vert="horz" wrap="square" lIns="225552" tIns="225552" rIns="225552" bIns="225552" numCol="1" spcCol="1270" anchor="ctr" anchorCtr="0">
                  <a:noAutofit/>
                </a:bodyPr>
                <a:lstStyle/>
                <a:p>
                  <a:pPr marL="0" lvl="0" indent="0" algn="ctr" defTabSz="7112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r>
                    <a:rPr lang="en-US" sz="1600" b="1" kern="1200" dirty="0"/>
                    <a:t>Child Care Support Services</a:t>
                  </a:r>
                </a:p>
              </p:txBody>
            </p:sp>
          </p:grp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536EECD3-C613-40F1-B853-372B26C47086}"/>
                  </a:ext>
                </a:extLst>
              </p:cNvPr>
              <p:cNvSpPr/>
              <p:nvPr/>
            </p:nvSpPr>
            <p:spPr>
              <a:xfrm>
                <a:off x="8727538" y="731376"/>
                <a:ext cx="2206184" cy="1470789"/>
              </a:xfrm>
              <a:custGeom>
                <a:avLst/>
                <a:gdLst>
                  <a:gd name="connsiteX0" fmla="*/ 0 w 2206184"/>
                  <a:gd name="connsiteY0" fmla="*/ 0 h 1470789"/>
                  <a:gd name="connsiteX1" fmla="*/ 2206184 w 2206184"/>
                  <a:gd name="connsiteY1" fmla="*/ 0 h 1470789"/>
                  <a:gd name="connsiteX2" fmla="*/ 2206184 w 2206184"/>
                  <a:gd name="connsiteY2" fmla="*/ 1470789 h 1470789"/>
                  <a:gd name="connsiteX3" fmla="*/ 0 w 2206184"/>
                  <a:gd name="connsiteY3" fmla="*/ 1470789 h 1470789"/>
                  <a:gd name="connsiteX4" fmla="*/ 0 w 2206184"/>
                  <a:gd name="connsiteY4" fmla="*/ 0 h 14707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206184" h="1470789">
                    <a:moveTo>
                      <a:pt x="0" y="0"/>
                    </a:moveTo>
                    <a:lnTo>
                      <a:pt x="2206184" y="0"/>
                    </a:lnTo>
                    <a:lnTo>
                      <a:pt x="2206184" y="1470789"/>
                    </a:lnTo>
                    <a:lnTo>
                      <a:pt x="0" y="1470789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marL="114300" lvl="1" indent="-11430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en-US" sz="1400" kern="1200" dirty="0"/>
                  <a:t>Child Care in Public Space</a:t>
                </a:r>
              </a:p>
              <a:p>
                <a:pPr marL="114300" lvl="1" indent="-11430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en-US" sz="1400" kern="1200" dirty="0"/>
                  <a:t>Infant &amp; Early Childhood Mental Health Support Services</a:t>
                </a:r>
              </a:p>
              <a:p>
                <a:pPr marL="114300" lvl="1" indent="-11430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en-US" sz="1400" kern="1200" dirty="0"/>
                  <a:t>Child Care Resource &amp; Referral Center</a:t>
                </a:r>
              </a:p>
              <a:p>
                <a:pPr marL="114300" lvl="1" indent="-11430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en-US" sz="1400" dirty="0"/>
                  <a:t>Community Engagement</a:t>
                </a:r>
                <a:endParaRPr lang="en-US" sz="1400" kern="1200" dirty="0"/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BBE052A8-0C9A-41A2-9935-C9CA682D71F6}"/>
                </a:ext>
              </a:extLst>
            </p:cNvPr>
            <p:cNvGrpSpPr/>
            <p:nvPr/>
          </p:nvGrpSpPr>
          <p:grpSpPr>
            <a:xfrm>
              <a:off x="6570741" y="2624544"/>
              <a:ext cx="5021678" cy="1576387"/>
              <a:chOff x="6570741" y="2624544"/>
              <a:chExt cx="5021678" cy="1576387"/>
            </a:xfrm>
          </p:grpSpPr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D13A8101-0799-49A3-B824-F88169CBF9A0}"/>
                  </a:ext>
                </a:extLst>
              </p:cNvPr>
              <p:cNvGrpSpPr/>
              <p:nvPr/>
            </p:nvGrpSpPr>
            <p:grpSpPr>
              <a:xfrm>
                <a:off x="6570741" y="2624544"/>
                <a:ext cx="2499458" cy="1576387"/>
                <a:chOff x="6570741" y="2624544"/>
                <a:chExt cx="2499458" cy="1576387"/>
              </a:xfrm>
            </p:grpSpPr>
            <p:sp>
              <p:nvSpPr>
                <p:cNvPr id="33" name="Freeform: Shape 32">
                  <a:extLst>
                    <a:ext uri="{FF2B5EF4-FFF2-40B4-BE49-F238E27FC236}">
                      <a16:creationId xmlns:a16="http://schemas.microsoft.com/office/drawing/2014/main" id="{07FC320B-27A5-459B-9105-0583864A452B}"/>
                    </a:ext>
                  </a:extLst>
                </p:cNvPr>
                <p:cNvSpPr/>
                <p:nvPr/>
              </p:nvSpPr>
              <p:spPr>
                <a:xfrm>
                  <a:off x="6570741" y="3383646"/>
                  <a:ext cx="923071" cy="58183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>
                      <a:moveTo>
                        <a:pt x="0" y="29091"/>
                      </a:moveTo>
                      <a:lnTo>
                        <a:pt x="923071" y="29091"/>
                      </a:lnTo>
                    </a:path>
                  </a:pathLst>
                </a:custGeom>
                <a:noFill/>
              </p:spPr>
              <p:style>
                <a:lnRef idx="2">
                  <a:schemeClr val="accent1">
                    <a:shade val="60000"/>
                    <a:hueOff val="0"/>
                    <a:satOff val="0"/>
                    <a:lumOff val="0"/>
                    <a:alphaOff val="0"/>
                  </a:schemeClr>
                </a:lnRef>
                <a:fillRef idx="0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tx1">
                    <a:hueOff val="0"/>
                    <a:satOff val="0"/>
                    <a:lumOff val="0"/>
                    <a:alphaOff val="0"/>
                  </a:schemeClr>
                </a:fontRef>
              </p:style>
            </p:sp>
            <p:sp>
              <p:nvSpPr>
                <p:cNvPr id="34" name="Freeform: Shape 33">
                  <a:extLst>
                    <a:ext uri="{FF2B5EF4-FFF2-40B4-BE49-F238E27FC236}">
                      <a16:creationId xmlns:a16="http://schemas.microsoft.com/office/drawing/2014/main" id="{65EE3E02-C221-4DCF-8988-250984EC8F3B}"/>
                    </a:ext>
                  </a:extLst>
                </p:cNvPr>
                <p:cNvSpPr/>
                <p:nvPr/>
              </p:nvSpPr>
              <p:spPr>
                <a:xfrm>
                  <a:off x="7493812" y="2624544"/>
                  <a:ext cx="1576387" cy="1576387"/>
                </a:xfrm>
                <a:custGeom>
                  <a:avLst/>
                  <a:gdLst>
                    <a:gd name="connsiteX0" fmla="*/ 0 w 1576387"/>
                    <a:gd name="connsiteY0" fmla="*/ 788194 h 1576387"/>
                    <a:gd name="connsiteX1" fmla="*/ 788194 w 1576387"/>
                    <a:gd name="connsiteY1" fmla="*/ 0 h 1576387"/>
                    <a:gd name="connsiteX2" fmla="*/ 1576388 w 1576387"/>
                    <a:gd name="connsiteY2" fmla="*/ 788194 h 1576387"/>
                    <a:gd name="connsiteX3" fmla="*/ 788194 w 1576387"/>
                    <a:gd name="connsiteY3" fmla="*/ 1576388 h 1576387"/>
                    <a:gd name="connsiteX4" fmla="*/ 0 w 1576387"/>
                    <a:gd name="connsiteY4" fmla="*/ 788194 h 15763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76387" h="1576387">
                      <a:moveTo>
                        <a:pt x="0" y="788194"/>
                      </a:moveTo>
                      <a:cubicBezTo>
                        <a:pt x="0" y="352886"/>
                        <a:pt x="352886" y="0"/>
                        <a:pt x="788194" y="0"/>
                      </a:cubicBezTo>
                      <a:cubicBezTo>
                        <a:pt x="1223502" y="0"/>
                        <a:pt x="1576388" y="352886"/>
                        <a:pt x="1576388" y="788194"/>
                      </a:cubicBezTo>
                      <a:cubicBezTo>
                        <a:pt x="1576388" y="1223502"/>
                        <a:pt x="1223502" y="1576388"/>
                        <a:pt x="788194" y="1576388"/>
                      </a:cubicBezTo>
                      <a:cubicBezTo>
                        <a:pt x="352886" y="1576388"/>
                        <a:pt x="0" y="1223502"/>
                        <a:pt x="0" y="788194"/>
                      </a:cubicBezTo>
                      <a:close/>
                    </a:path>
                  </a:pathLst>
                </a:custGeom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spcFirstLastPara="0" vert="horz" wrap="square" lIns="241017" tIns="241017" rIns="241017" bIns="241017" numCol="1" spcCol="1270" anchor="ctr" anchorCtr="0">
                  <a:noAutofit/>
                </a:bodyPr>
                <a:lstStyle/>
                <a:p>
                  <a:pPr marL="0" lvl="0" indent="0" algn="ctr" defTabSz="7112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r>
                    <a:rPr lang="en-US" sz="1600" b="1" kern="1200" dirty="0"/>
                    <a:t>Early Intervention</a:t>
                  </a:r>
                </a:p>
              </p:txBody>
            </p:sp>
          </p:grp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84ABBD29-49B6-48E2-ADF2-C350C68DBE8A}"/>
                  </a:ext>
                </a:extLst>
              </p:cNvPr>
              <p:cNvSpPr/>
              <p:nvPr/>
            </p:nvSpPr>
            <p:spPr>
              <a:xfrm>
                <a:off x="9227838" y="2624544"/>
                <a:ext cx="2364581" cy="1576387"/>
              </a:xfrm>
              <a:custGeom>
                <a:avLst/>
                <a:gdLst>
                  <a:gd name="connsiteX0" fmla="*/ 0 w 2364581"/>
                  <a:gd name="connsiteY0" fmla="*/ 0 h 1576387"/>
                  <a:gd name="connsiteX1" fmla="*/ 2364581 w 2364581"/>
                  <a:gd name="connsiteY1" fmla="*/ 0 h 1576387"/>
                  <a:gd name="connsiteX2" fmla="*/ 2364581 w 2364581"/>
                  <a:gd name="connsiteY2" fmla="*/ 1576387 h 1576387"/>
                  <a:gd name="connsiteX3" fmla="*/ 0 w 2364581"/>
                  <a:gd name="connsiteY3" fmla="*/ 1576387 h 1576387"/>
                  <a:gd name="connsiteX4" fmla="*/ 0 w 2364581"/>
                  <a:gd name="connsiteY4" fmla="*/ 0 h 1576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64581" h="1576387">
                    <a:moveTo>
                      <a:pt x="0" y="0"/>
                    </a:moveTo>
                    <a:lnTo>
                      <a:pt x="2364581" y="0"/>
                    </a:lnTo>
                    <a:lnTo>
                      <a:pt x="2364581" y="1576387"/>
                    </a:lnTo>
                    <a:lnTo>
                      <a:pt x="0" y="1576387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marL="114300" lvl="1" indent="-11430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en-US" sz="1400" kern="1200" dirty="0"/>
                  <a:t>Infants &amp; Toddlers Program</a:t>
                </a:r>
              </a:p>
              <a:p>
                <a:pPr marL="114300" lvl="1" indent="-11430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en-US" sz="1400" kern="1200" dirty="0"/>
                  <a:t>Family Support Network</a:t>
                </a:r>
              </a:p>
              <a:p>
                <a:pPr marL="114300" lvl="1" indent="-11430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en-US" sz="1400" kern="1200" dirty="0"/>
                  <a:t>Contracted Intervention Services</a:t>
                </a:r>
              </a:p>
            </p:txBody>
          </p: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0FE47134-AF4E-43E9-B44A-AF85DA482F34}"/>
                </a:ext>
              </a:extLst>
            </p:cNvPr>
            <p:cNvGrpSpPr/>
            <p:nvPr/>
          </p:nvGrpSpPr>
          <p:grpSpPr>
            <a:xfrm>
              <a:off x="6460686" y="4513564"/>
              <a:ext cx="4610313" cy="1633334"/>
              <a:chOff x="6460686" y="4513564"/>
              <a:chExt cx="4610313" cy="1633334"/>
            </a:xfrm>
          </p:grpSpPr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073B7EF0-555A-4AEA-8948-FC20D0618897}"/>
                  </a:ext>
                </a:extLst>
              </p:cNvPr>
              <p:cNvGrpSpPr/>
              <p:nvPr/>
            </p:nvGrpSpPr>
            <p:grpSpPr>
              <a:xfrm>
                <a:off x="6460686" y="4513564"/>
                <a:ext cx="2088093" cy="1633334"/>
                <a:chOff x="6460686" y="4513564"/>
                <a:chExt cx="2088093" cy="1633334"/>
              </a:xfrm>
            </p:grpSpPr>
            <p:sp>
              <p:nvSpPr>
                <p:cNvPr id="29" name="Freeform: Shape 28">
                  <a:extLst>
                    <a:ext uri="{FF2B5EF4-FFF2-40B4-BE49-F238E27FC236}">
                      <a16:creationId xmlns:a16="http://schemas.microsoft.com/office/drawing/2014/main" id="{AF099ADD-1037-4D2A-BF12-F2164DF8472D}"/>
                    </a:ext>
                  </a:extLst>
                </p:cNvPr>
                <p:cNvSpPr/>
                <p:nvPr/>
              </p:nvSpPr>
              <p:spPr>
                <a:xfrm rot="2561529">
                  <a:off x="6460686" y="4513564"/>
                  <a:ext cx="830625" cy="58183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>
                      <a:moveTo>
                        <a:pt x="0" y="29091"/>
                      </a:moveTo>
                      <a:lnTo>
                        <a:pt x="830625" y="29091"/>
                      </a:lnTo>
                    </a:path>
                  </a:pathLst>
                </a:custGeom>
                <a:noFill/>
              </p:spPr>
              <p:style>
                <a:lnRef idx="2">
                  <a:schemeClr val="accent1">
                    <a:shade val="60000"/>
                    <a:hueOff val="0"/>
                    <a:satOff val="0"/>
                    <a:lumOff val="0"/>
                    <a:alphaOff val="0"/>
                  </a:schemeClr>
                </a:lnRef>
                <a:fillRef idx="0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tx1">
                    <a:hueOff val="0"/>
                    <a:satOff val="0"/>
                    <a:lumOff val="0"/>
                    <a:alphaOff val="0"/>
                  </a:schemeClr>
                </a:fontRef>
              </p:style>
            </p:sp>
            <p:sp>
              <p:nvSpPr>
                <p:cNvPr id="30" name="Freeform: Shape 29">
                  <a:extLst>
                    <a:ext uri="{FF2B5EF4-FFF2-40B4-BE49-F238E27FC236}">
                      <a16:creationId xmlns:a16="http://schemas.microsoft.com/office/drawing/2014/main" id="{26E03AEA-5A3E-48BC-BD16-22492184F1FD}"/>
                    </a:ext>
                  </a:extLst>
                </p:cNvPr>
                <p:cNvSpPr/>
                <p:nvPr/>
              </p:nvSpPr>
              <p:spPr>
                <a:xfrm>
                  <a:off x="6972392" y="4570511"/>
                  <a:ext cx="1576387" cy="1576387"/>
                </a:xfrm>
                <a:custGeom>
                  <a:avLst/>
                  <a:gdLst>
                    <a:gd name="connsiteX0" fmla="*/ 0 w 1576387"/>
                    <a:gd name="connsiteY0" fmla="*/ 788194 h 1576387"/>
                    <a:gd name="connsiteX1" fmla="*/ 788194 w 1576387"/>
                    <a:gd name="connsiteY1" fmla="*/ 0 h 1576387"/>
                    <a:gd name="connsiteX2" fmla="*/ 1576388 w 1576387"/>
                    <a:gd name="connsiteY2" fmla="*/ 788194 h 1576387"/>
                    <a:gd name="connsiteX3" fmla="*/ 788194 w 1576387"/>
                    <a:gd name="connsiteY3" fmla="*/ 1576388 h 1576387"/>
                    <a:gd name="connsiteX4" fmla="*/ 0 w 1576387"/>
                    <a:gd name="connsiteY4" fmla="*/ 788194 h 15763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76387" h="1576387">
                      <a:moveTo>
                        <a:pt x="0" y="788194"/>
                      </a:moveTo>
                      <a:cubicBezTo>
                        <a:pt x="0" y="352886"/>
                        <a:pt x="352886" y="0"/>
                        <a:pt x="788194" y="0"/>
                      </a:cubicBezTo>
                      <a:cubicBezTo>
                        <a:pt x="1223502" y="0"/>
                        <a:pt x="1576388" y="352886"/>
                        <a:pt x="1576388" y="788194"/>
                      </a:cubicBezTo>
                      <a:cubicBezTo>
                        <a:pt x="1576388" y="1223502"/>
                        <a:pt x="1223502" y="1576388"/>
                        <a:pt x="788194" y="1576388"/>
                      </a:cubicBezTo>
                      <a:cubicBezTo>
                        <a:pt x="352886" y="1576388"/>
                        <a:pt x="0" y="1223502"/>
                        <a:pt x="0" y="788194"/>
                      </a:cubicBezTo>
                      <a:close/>
                    </a:path>
                  </a:pathLst>
                </a:custGeom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spcFirstLastPara="0" vert="horz" wrap="square" lIns="241017" tIns="241017" rIns="241017" bIns="241017" numCol="1" spcCol="1270" anchor="ctr" anchorCtr="0">
                  <a:noAutofit/>
                </a:bodyPr>
                <a:lstStyle/>
                <a:p>
                  <a:pPr marL="0" lvl="0" indent="0" algn="ctr" defTabSz="7112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r>
                    <a:rPr lang="en-US" sz="1600" b="1" kern="1200"/>
                    <a:t>Policy, Partnerships &amp; Public Awareness</a:t>
                  </a:r>
                </a:p>
              </p:txBody>
            </p:sp>
          </p:grp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22F0CC67-2AC1-4F5B-944D-63CFF430AC39}"/>
                  </a:ext>
                </a:extLst>
              </p:cNvPr>
              <p:cNvSpPr/>
              <p:nvPr/>
            </p:nvSpPr>
            <p:spPr>
              <a:xfrm>
                <a:off x="8706418" y="4570511"/>
                <a:ext cx="2364581" cy="1576387"/>
              </a:xfrm>
              <a:custGeom>
                <a:avLst/>
                <a:gdLst>
                  <a:gd name="connsiteX0" fmla="*/ 0 w 2364581"/>
                  <a:gd name="connsiteY0" fmla="*/ 0 h 1576387"/>
                  <a:gd name="connsiteX1" fmla="*/ 2364581 w 2364581"/>
                  <a:gd name="connsiteY1" fmla="*/ 0 h 1576387"/>
                  <a:gd name="connsiteX2" fmla="*/ 2364581 w 2364581"/>
                  <a:gd name="connsiteY2" fmla="*/ 1576387 h 1576387"/>
                  <a:gd name="connsiteX3" fmla="*/ 0 w 2364581"/>
                  <a:gd name="connsiteY3" fmla="*/ 1576387 h 1576387"/>
                  <a:gd name="connsiteX4" fmla="*/ 0 w 2364581"/>
                  <a:gd name="connsiteY4" fmla="*/ 0 h 1576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64581" h="1576387">
                    <a:moveTo>
                      <a:pt x="0" y="0"/>
                    </a:moveTo>
                    <a:lnTo>
                      <a:pt x="2364581" y="0"/>
                    </a:lnTo>
                    <a:lnTo>
                      <a:pt x="2364581" y="1576387"/>
                    </a:lnTo>
                    <a:lnTo>
                      <a:pt x="0" y="1576387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marL="114300" lvl="1" indent="-11430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en-US" sz="1400" kern="1200" dirty="0"/>
                  <a:t>Commission on Child Care</a:t>
                </a:r>
              </a:p>
              <a:p>
                <a:pPr marL="114300" lvl="1" indent="-11430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en-US" sz="1400" kern="1200" dirty="0"/>
                  <a:t>Early Care &amp; Education Initiative </a:t>
                </a:r>
              </a:p>
              <a:p>
                <a:pPr marL="114300" lvl="1" indent="-11430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en-US" sz="1400" kern="1200" dirty="0"/>
                  <a:t>Early Care and Education Policy</a:t>
                </a:r>
              </a:p>
              <a:p>
                <a:pPr marL="114300" lvl="1" indent="-11430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en-US" sz="1400" kern="1200" dirty="0"/>
                  <a:t>Early Childhood Coordinating Council</a:t>
                </a:r>
              </a:p>
            </p:txBody>
          </p:sp>
        </p:grpSp>
      </p:grpSp>
      <p:pic>
        <p:nvPicPr>
          <p:cNvPr id="18" name="Picture 17" descr="Logo&#10;&#10;Description automatically generated">
            <a:extLst>
              <a:ext uri="{FF2B5EF4-FFF2-40B4-BE49-F238E27FC236}">
                <a16:creationId xmlns:a16="http://schemas.microsoft.com/office/drawing/2014/main" id="{9F0BEB5E-51D3-46D9-A66F-62389C1832F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295989" y="1012383"/>
            <a:ext cx="1645921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635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10905976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260B88-724D-4AE8-9B8F-00DFAB950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754" y="1087374"/>
            <a:ext cx="8983489" cy="1000978"/>
          </a:xfrm>
        </p:spPr>
        <p:txBody>
          <a:bodyPr>
            <a:normAutofit/>
          </a:bodyPr>
          <a:lstStyle/>
          <a:p>
            <a:r>
              <a:rPr lang="en-US" b="1" dirty="0"/>
              <a:t>Why Choose Regulated Child Care?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4533" y="758952"/>
            <a:ext cx="1185379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" y="2526526"/>
            <a:ext cx="1169701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79019" y="2526526"/>
            <a:ext cx="10920893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C73314-7F01-4443-8224-74D7E6B66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753" y="2535446"/>
            <a:ext cx="8983489" cy="3554457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State regulations to ensure health and safety</a:t>
            </a:r>
          </a:p>
          <a:p>
            <a:r>
              <a:rPr lang="en-US" sz="2400" dirty="0">
                <a:solidFill>
                  <a:schemeClr val="tx1"/>
                </a:solidFill>
              </a:rPr>
              <a:t>Staff have medical clearance and criminal background checks</a:t>
            </a:r>
          </a:p>
          <a:p>
            <a:r>
              <a:rPr lang="en-US" sz="2400" dirty="0">
                <a:solidFill>
                  <a:schemeClr val="tx1"/>
                </a:solidFill>
              </a:rPr>
              <a:t>Teacher qualifications</a:t>
            </a:r>
          </a:p>
          <a:p>
            <a:r>
              <a:rPr lang="en-US" sz="2400" dirty="0">
                <a:solidFill>
                  <a:schemeClr val="tx1"/>
                </a:solidFill>
              </a:rPr>
              <a:t>Child ratios ensure safety</a:t>
            </a:r>
          </a:p>
          <a:p>
            <a:r>
              <a:rPr lang="en-US" sz="2400" dirty="0">
                <a:solidFill>
                  <a:schemeClr val="tx1"/>
                </a:solidFill>
              </a:rPr>
              <a:t>Annual unannounced inspections </a:t>
            </a:r>
          </a:p>
          <a:p>
            <a:pPr>
              <a:buFont typeface="Wingdings 2" panose="05020102010507070707" pitchFamily="18" charset="2"/>
              <a:buChar char=""/>
            </a:pPr>
            <a:r>
              <a:rPr lang="en-US" sz="2400" dirty="0">
                <a:solidFill>
                  <a:schemeClr val="tx1"/>
                </a:solidFill>
              </a:rPr>
              <a:t> Programs in Maryland EXCELS go above licensing requirements</a:t>
            </a:r>
          </a:p>
        </p:txBody>
      </p:sp>
      <p:sp>
        <p:nvSpPr>
          <p:cNvPr id="11" name="Date Placeholder 18">
            <a:extLst>
              <a:ext uri="{FF2B5EF4-FFF2-40B4-BE49-F238E27FC236}">
                <a16:creationId xmlns:a16="http://schemas.microsoft.com/office/drawing/2014/main" id="{0BB9D82D-AFDC-413D-BD2E-EC7F1F9762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380748" y="6356347"/>
            <a:ext cx="645259" cy="365125"/>
          </a:xfrm>
        </p:spPr>
        <p:txBody>
          <a:bodyPr/>
          <a:lstStyle/>
          <a:p>
            <a:r>
              <a:rPr lang="en-US" b="1" dirty="0"/>
              <a:t>FY21</a:t>
            </a:r>
          </a:p>
        </p:txBody>
      </p:sp>
      <p:sp>
        <p:nvSpPr>
          <p:cNvPr id="13" name="Footer Placeholder 19">
            <a:extLst>
              <a:ext uri="{FF2B5EF4-FFF2-40B4-BE49-F238E27FC236}">
                <a16:creationId xmlns:a16="http://schemas.microsoft.com/office/drawing/2014/main" id="{05B97D5C-2BF9-4563-AE80-84AD23A0B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4483" y="6337296"/>
            <a:ext cx="3547333" cy="365125"/>
          </a:xfrm>
        </p:spPr>
        <p:txBody>
          <a:bodyPr/>
          <a:lstStyle/>
          <a:p>
            <a:r>
              <a:rPr lang="en-US" b="1" dirty="0"/>
              <a:t>DHHS-Early Childhood Services</a:t>
            </a:r>
          </a:p>
        </p:txBody>
      </p:sp>
    </p:spTree>
    <p:extLst>
      <p:ext uri="{BB962C8B-B14F-4D97-AF65-F5344CB8AC3E}">
        <p14:creationId xmlns:p14="http://schemas.microsoft.com/office/powerpoint/2010/main" val="680950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492F9E5-5B28-4104-9CDF-100EE9D85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F4A3EBA2-184A-4C53-80BF-FB3A6AC355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8008542" cy="53309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438EFCD-B361-4EDD-A82E-EF6FE99C1B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6729" y="757325"/>
            <a:ext cx="3549144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9FCEF0-CFB2-4DF5-9908-81E2AA432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9648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 b="1" dirty="0"/>
              <a:t>Regulated Child Care Options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D5DB082-BCCB-4994-AEE1-EF25FDAC82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4060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65A54D3B-F159-412E-8E2C-2AF5145FDB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8598528"/>
              </p:ext>
            </p:extLst>
          </p:nvPr>
        </p:nvGraphicFramePr>
        <p:xfrm>
          <a:off x="374500" y="1366684"/>
          <a:ext cx="7501139" cy="40800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Date Placeholder 18">
            <a:extLst>
              <a:ext uri="{FF2B5EF4-FFF2-40B4-BE49-F238E27FC236}">
                <a16:creationId xmlns:a16="http://schemas.microsoft.com/office/drawing/2014/main" id="{96F0DB39-A782-4223-BE69-4FC7AE9EB9CE}"/>
              </a:ext>
            </a:extLst>
          </p:cNvPr>
          <p:cNvSpPr txBox="1">
            <a:spLocks/>
          </p:cNvSpPr>
          <p:nvPr/>
        </p:nvSpPr>
        <p:spPr>
          <a:xfrm>
            <a:off x="11533148" y="6508747"/>
            <a:ext cx="6452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1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/>
              <a:t>FY21</a:t>
            </a:r>
            <a:endParaRPr lang="en-US" b="1" dirty="0"/>
          </a:p>
        </p:txBody>
      </p:sp>
      <p:sp>
        <p:nvSpPr>
          <p:cNvPr id="16" name="Footer Placeholder 19">
            <a:extLst>
              <a:ext uri="{FF2B5EF4-FFF2-40B4-BE49-F238E27FC236}">
                <a16:creationId xmlns:a16="http://schemas.microsoft.com/office/drawing/2014/main" id="{E61E733F-FDA8-4C76-B472-CB92BD5DA9D3}"/>
              </a:ext>
            </a:extLst>
          </p:cNvPr>
          <p:cNvSpPr txBox="1">
            <a:spLocks/>
          </p:cNvSpPr>
          <p:nvPr/>
        </p:nvSpPr>
        <p:spPr>
          <a:xfrm>
            <a:off x="336883" y="6489696"/>
            <a:ext cx="35473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1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DHHS-Early Childhood Services</a:t>
            </a:r>
          </a:p>
        </p:txBody>
      </p:sp>
      <p:sp>
        <p:nvSpPr>
          <p:cNvPr id="18" name="Date Placeholder 18">
            <a:extLst>
              <a:ext uri="{FF2B5EF4-FFF2-40B4-BE49-F238E27FC236}">
                <a16:creationId xmlns:a16="http://schemas.microsoft.com/office/drawing/2014/main" id="{FDFD3A88-4A99-4B37-A1AE-41B0E10B40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380748" y="6356347"/>
            <a:ext cx="645259" cy="365125"/>
          </a:xfrm>
        </p:spPr>
        <p:txBody>
          <a:bodyPr/>
          <a:lstStyle/>
          <a:p>
            <a:r>
              <a:rPr lang="en-US" b="1" dirty="0">
                <a:solidFill>
                  <a:schemeClr val="bg1">
                    <a:lumMod val="50000"/>
                    <a:lumOff val="50000"/>
                  </a:schemeClr>
                </a:solidFill>
              </a:rPr>
              <a:t>FY21</a:t>
            </a:r>
          </a:p>
        </p:txBody>
      </p:sp>
      <p:sp>
        <p:nvSpPr>
          <p:cNvPr id="19" name="Footer Placeholder 19">
            <a:extLst>
              <a:ext uri="{FF2B5EF4-FFF2-40B4-BE49-F238E27FC236}">
                <a16:creationId xmlns:a16="http://schemas.microsoft.com/office/drawing/2014/main" id="{BCA137C6-695E-4D7D-998D-0D0357F59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4483" y="6337296"/>
            <a:ext cx="3547333" cy="365125"/>
          </a:xfrm>
        </p:spPr>
        <p:txBody>
          <a:bodyPr/>
          <a:lstStyle/>
          <a:p>
            <a:r>
              <a:rPr lang="en-US" b="1" dirty="0">
                <a:solidFill>
                  <a:schemeClr val="bg1">
                    <a:lumMod val="50000"/>
                    <a:lumOff val="50000"/>
                  </a:schemeClr>
                </a:solidFill>
              </a:rPr>
              <a:t>DHHS-Early Childhood Services</a:t>
            </a:r>
          </a:p>
        </p:txBody>
      </p:sp>
    </p:spTree>
    <p:extLst>
      <p:ext uri="{BB962C8B-B14F-4D97-AF65-F5344CB8AC3E}">
        <p14:creationId xmlns:p14="http://schemas.microsoft.com/office/powerpoint/2010/main" val="26533346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6A0E5-23CD-412C-A69D-6BC29F97C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Child Care During COVID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FF52C-F49A-4813-BAF5-085390F380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During pandemic, few incidents of complete program closure due to outbreaks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Currently must follow CDC Guidelines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Increased sanitizing and disinfecting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Mask mandatory</a:t>
            </a:r>
          </a:p>
          <a:p>
            <a:pPr lvl="1"/>
            <a:r>
              <a:rPr lang="en-US" sz="2000" dirty="0" err="1">
                <a:solidFill>
                  <a:schemeClr val="tx1"/>
                </a:solidFill>
              </a:rPr>
              <a:t>Cohorting</a:t>
            </a:r>
            <a:r>
              <a:rPr lang="en-US" sz="2000" dirty="0">
                <a:solidFill>
                  <a:schemeClr val="tx1"/>
                </a:solidFill>
              </a:rPr>
              <a:t> of groups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Limit guests/non-personnel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In order to reopen, program must: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Submit mandatory COVID plan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Staff complete COVID training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County offers resources and supports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Child Care Health Nurse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Technical Assistance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Training</a:t>
            </a:r>
          </a:p>
        </p:txBody>
      </p:sp>
      <p:sp>
        <p:nvSpPr>
          <p:cNvPr id="6" name="Date Placeholder 18">
            <a:extLst>
              <a:ext uri="{FF2B5EF4-FFF2-40B4-BE49-F238E27FC236}">
                <a16:creationId xmlns:a16="http://schemas.microsoft.com/office/drawing/2014/main" id="{FBC7CFA0-9306-4F1A-A65B-35E79B28C3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380748" y="6356347"/>
            <a:ext cx="645259" cy="365125"/>
          </a:xfrm>
        </p:spPr>
        <p:txBody>
          <a:bodyPr/>
          <a:lstStyle/>
          <a:p>
            <a:r>
              <a:rPr lang="en-US" b="1" dirty="0"/>
              <a:t>FY21</a:t>
            </a:r>
          </a:p>
        </p:txBody>
      </p:sp>
      <p:sp>
        <p:nvSpPr>
          <p:cNvPr id="7" name="Footer Placeholder 19">
            <a:extLst>
              <a:ext uri="{FF2B5EF4-FFF2-40B4-BE49-F238E27FC236}">
                <a16:creationId xmlns:a16="http://schemas.microsoft.com/office/drawing/2014/main" id="{C2F44A57-3CAC-4FBE-954F-A890F78E1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4483" y="6337296"/>
            <a:ext cx="3547333" cy="365125"/>
          </a:xfrm>
        </p:spPr>
        <p:txBody>
          <a:bodyPr/>
          <a:lstStyle/>
          <a:p>
            <a:r>
              <a:rPr lang="en-US" b="1" dirty="0"/>
              <a:t>DHHS-Early Childhood Services</a:t>
            </a:r>
          </a:p>
        </p:txBody>
      </p:sp>
    </p:spTree>
    <p:extLst>
      <p:ext uri="{BB962C8B-B14F-4D97-AF65-F5344CB8AC3E}">
        <p14:creationId xmlns:p14="http://schemas.microsoft.com/office/powerpoint/2010/main" val="4293487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10905976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26ADAD-A847-4C82-905C-ACBD2A749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754" y="1087374"/>
            <a:ext cx="8983489" cy="1000978"/>
          </a:xfrm>
        </p:spPr>
        <p:txBody>
          <a:bodyPr>
            <a:normAutofit/>
          </a:bodyPr>
          <a:lstStyle/>
          <a:p>
            <a:r>
              <a:rPr lang="en-US" sz="4400" b="1" dirty="0"/>
              <a:t>How To Find Child Care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4533" y="758952"/>
            <a:ext cx="1185379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" y="2526526"/>
            <a:ext cx="1169701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79019" y="2526526"/>
            <a:ext cx="10920893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5DDC0-6322-460B-BF94-405390A9D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753" y="2535446"/>
            <a:ext cx="8983489" cy="3554457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LOCATE: Child Care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Speak to a trained counselor: 877.261.0060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Do your own search: </a:t>
            </a:r>
            <a:r>
              <a:rPr lang="en-US" sz="2400" b="1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www.MarylandFamilyNetwork.org</a:t>
            </a:r>
            <a:endParaRPr lang="en-US" sz="2400" b="1" dirty="0">
              <a:solidFill>
                <a:schemeClr val="tx1"/>
              </a:solidFill>
            </a:endParaRP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Specialized services for families with special needs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Verify Compliance: </a:t>
            </a:r>
            <a:r>
              <a:rPr lang="en-US" sz="2800" b="1" dirty="0">
                <a:solidFill>
                  <a:schemeClr val="tx1"/>
                </a:solidFill>
                <a:hlinkClick r:id="rId4"/>
              </a:rPr>
              <a:t>www.checkccmd.org</a:t>
            </a:r>
            <a:endParaRPr lang="en-US" sz="2800" b="1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Quality Indicators: </a:t>
            </a:r>
            <a:r>
              <a:rPr lang="en-US" sz="2800" b="1" dirty="0">
                <a:solidFill>
                  <a:schemeClr val="tx1"/>
                </a:solidFill>
                <a:hlinkClick r:id="rId5"/>
              </a:rPr>
              <a:t>www.MarylandEXCELS.org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1" name="Date Placeholder 18">
            <a:extLst>
              <a:ext uri="{FF2B5EF4-FFF2-40B4-BE49-F238E27FC236}">
                <a16:creationId xmlns:a16="http://schemas.microsoft.com/office/drawing/2014/main" id="{8A3B1CE8-A484-4CCD-934F-784C097DEC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380748" y="6356347"/>
            <a:ext cx="645259" cy="365125"/>
          </a:xfrm>
        </p:spPr>
        <p:txBody>
          <a:bodyPr/>
          <a:lstStyle/>
          <a:p>
            <a:r>
              <a:rPr lang="en-US" b="1" dirty="0"/>
              <a:t>FY21</a:t>
            </a:r>
          </a:p>
        </p:txBody>
      </p:sp>
      <p:sp>
        <p:nvSpPr>
          <p:cNvPr id="12" name="Footer Placeholder 19">
            <a:extLst>
              <a:ext uri="{FF2B5EF4-FFF2-40B4-BE49-F238E27FC236}">
                <a16:creationId xmlns:a16="http://schemas.microsoft.com/office/drawing/2014/main" id="{96483D1C-8F51-4907-B16E-BD2AAB201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4483" y="6337296"/>
            <a:ext cx="3547333" cy="365125"/>
          </a:xfrm>
        </p:spPr>
        <p:txBody>
          <a:bodyPr/>
          <a:lstStyle/>
          <a:p>
            <a:r>
              <a:rPr lang="en-US" b="1" dirty="0"/>
              <a:t>DHHS-Early Childhood Services</a:t>
            </a:r>
          </a:p>
        </p:txBody>
      </p:sp>
    </p:spTree>
    <p:extLst>
      <p:ext uri="{BB962C8B-B14F-4D97-AF65-F5344CB8AC3E}">
        <p14:creationId xmlns:p14="http://schemas.microsoft.com/office/powerpoint/2010/main" val="3272676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AAD8036-96D8-496C-8006-37ACA5AD8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4A4CBA9-3463-4C65-BF46-6B6C50E7F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42856" y="757325"/>
            <a:ext cx="3549144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6A343D-1894-49B1-A7A9-4AF71243A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5775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 sz="4400" b="1" dirty="0"/>
              <a:t>Child Care Supports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DCEED6C-D39C-40AA-B89E-52C3FA5A70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D4E8AA84-346B-405D-BC32-532AFA05D1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2940412"/>
              </p:ext>
            </p:extLst>
          </p:nvPr>
        </p:nvGraphicFramePr>
        <p:xfrm>
          <a:off x="866646" y="155579"/>
          <a:ext cx="7680385" cy="6200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Date Placeholder 18">
            <a:extLst>
              <a:ext uri="{FF2B5EF4-FFF2-40B4-BE49-F238E27FC236}">
                <a16:creationId xmlns:a16="http://schemas.microsoft.com/office/drawing/2014/main" id="{81544E6B-A798-4052-916F-72639F0DC4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380748" y="6356347"/>
            <a:ext cx="645259" cy="365125"/>
          </a:xfrm>
        </p:spPr>
        <p:txBody>
          <a:bodyPr/>
          <a:lstStyle/>
          <a:p>
            <a:r>
              <a:rPr lang="en-US" b="1" dirty="0"/>
              <a:t>FY21</a:t>
            </a:r>
          </a:p>
        </p:txBody>
      </p:sp>
      <p:sp>
        <p:nvSpPr>
          <p:cNvPr id="10" name="Footer Placeholder 19">
            <a:extLst>
              <a:ext uri="{FF2B5EF4-FFF2-40B4-BE49-F238E27FC236}">
                <a16:creationId xmlns:a16="http://schemas.microsoft.com/office/drawing/2014/main" id="{8C860772-A57E-4EEE-988C-BA5D0A9B1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4483" y="6337296"/>
            <a:ext cx="3547333" cy="365125"/>
          </a:xfrm>
        </p:spPr>
        <p:txBody>
          <a:bodyPr/>
          <a:lstStyle/>
          <a:p>
            <a:r>
              <a:rPr lang="en-US" b="1" dirty="0"/>
              <a:t>DHHS-Early Childhood Services</a:t>
            </a:r>
          </a:p>
        </p:txBody>
      </p:sp>
    </p:spTree>
    <p:extLst>
      <p:ext uri="{BB962C8B-B14F-4D97-AF65-F5344CB8AC3E}">
        <p14:creationId xmlns:p14="http://schemas.microsoft.com/office/powerpoint/2010/main" val="972339602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604</TotalTime>
  <Words>507</Words>
  <Application>Microsoft Office PowerPoint</Application>
  <PresentationFormat>Widescreen</PresentationFormat>
  <Paragraphs>109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Corbel</vt:lpstr>
      <vt:lpstr>Wingdings 2</vt:lpstr>
      <vt:lpstr>Frame</vt:lpstr>
      <vt:lpstr>PowerPoint Presentation</vt:lpstr>
      <vt:lpstr>Why Choose Regulated Child Care?</vt:lpstr>
      <vt:lpstr>Regulated Child Care Options</vt:lpstr>
      <vt:lpstr>Child Care During COVID</vt:lpstr>
      <vt:lpstr>How To Find Child Care</vt:lpstr>
      <vt:lpstr>Child Care Supports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 Link Provides referrals, outreach and engagement to community resources for children birth to 5 in Montgomery County  Infant &amp; Early Childhood Mental Health Services</dc:title>
  <dc:creator>Arnaiz, Jennifer</dc:creator>
  <cp:lastModifiedBy>Arnaiz, Jennifer</cp:lastModifiedBy>
  <cp:revision>28</cp:revision>
  <dcterms:created xsi:type="dcterms:W3CDTF">2020-10-20T16:17:49Z</dcterms:created>
  <dcterms:modified xsi:type="dcterms:W3CDTF">2021-06-09T19:41:55Z</dcterms:modified>
</cp:coreProperties>
</file>