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9812F2-D355-4DF1-A7BE-D6E69D54AF1C}" v="10" dt="2021-06-11T01:17:18.8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3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nne Benzion" userId="ef434e0b-32b5-4576-82a3-f0bb8ba5e0a9" providerId="ADAL" clId="{B39812F2-D355-4DF1-A7BE-D6E69D54AF1C}"/>
    <pc:docChg chg="undo custSel addSld delSld modSld sldOrd">
      <pc:chgData name="Lynne Benzion" userId="ef434e0b-32b5-4576-82a3-f0bb8ba5e0a9" providerId="ADAL" clId="{B39812F2-D355-4DF1-A7BE-D6E69D54AF1C}" dt="2021-06-11T01:18:45.004" v="679" actId="47"/>
      <pc:docMkLst>
        <pc:docMk/>
      </pc:docMkLst>
      <pc:sldChg chg="addSp modSp del mod">
        <pc:chgData name="Lynne Benzion" userId="ef434e0b-32b5-4576-82a3-f0bb8ba5e0a9" providerId="ADAL" clId="{B39812F2-D355-4DF1-A7BE-D6E69D54AF1C}" dt="2021-06-11T01:18:45.004" v="679" actId="47"/>
        <pc:sldMkLst>
          <pc:docMk/>
          <pc:sldMk cId="2917978289" sldId="256"/>
        </pc:sldMkLst>
        <pc:spChg chg="mod">
          <ac:chgData name="Lynne Benzion" userId="ef434e0b-32b5-4576-82a3-f0bb8ba5e0a9" providerId="ADAL" clId="{B39812F2-D355-4DF1-A7BE-D6E69D54AF1C}" dt="2021-06-11T00:49:07.522" v="188" actId="1076"/>
          <ac:spMkLst>
            <pc:docMk/>
            <pc:sldMk cId="2917978289" sldId="256"/>
            <ac:spMk id="2" creationId="{EBA323D1-54F7-4BFB-A504-3F21D4A561A4}"/>
          </ac:spMkLst>
        </pc:spChg>
        <pc:spChg chg="mod">
          <ac:chgData name="Lynne Benzion" userId="ef434e0b-32b5-4576-82a3-f0bb8ba5e0a9" providerId="ADAL" clId="{B39812F2-D355-4DF1-A7BE-D6E69D54AF1C}" dt="2021-06-11T01:15:07.578" v="607" actId="255"/>
          <ac:spMkLst>
            <pc:docMk/>
            <pc:sldMk cId="2917978289" sldId="256"/>
            <ac:spMk id="3" creationId="{09132BF3-CB16-42C4-A441-C399F7687B6F}"/>
          </ac:spMkLst>
        </pc:spChg>
        <pc:picChg chg="add mod">
          <ac:chgData name="Lynne Benzion" userId="ef434e0b-32b5-4576-82a3-f0bb8ba5e0a9" providerId="ADAL" clId="{B39812F2-D355-4DF1-A7BE-D6E69D54AF1C}" dt="2021-06-11T00:49:10.276" v="189" actId="1076"/>
          <ac:picMkLst>
            <pc:docMk/>
            <pc:sldMk cId="2917978289" sldId="256"/>
            <ac:picMk id="4" creationId="{6F2A1DF8-6042-4010-AC1C-568F81B21E6F}"/>
          </ac:picMkLst>
        </pc:picChg>
      </pc:sldChg>
      <pc:sldChg chg="modSp mod">
        <pc:chgData name="Lynne Benzion" userId="ef434e0b-32b5-4576-82a3-f0bb8ba5e0a9" providerId="ADAL" clId="{B39812F2-D355-4DF1-A7BE-D6E69D54AF1C}" dt="2021-06-11T00:56:55.388" v="220" actId="1076"/>
        <pc:sldMkLst>
          <pc:docMk/>
          <pc:sldMk cId="8264795" sldId="257"/>
        </pc:sldMkLst>
        <pc:spChg chg="mod">
          <ac:chgData name="Lynne Benzion" userId="ef434e0b-32b5-4576-82a3-f0bb8ba5e0a9" providerId="ADAL" clId="{B39812F2-D355-4DF1-A7BE-D6E69D54AF1C}" dt="2021-06-11T00:56:48.209" v="218" actId="1076"/>
          <ac:spMkLst>
            <pc:docMk/>
            <pc:sldMk cId="8264795" sldId="257"/>
            <ac:spMk id="2" creationId="{DDCFC121-C007-4A3A-A0F8-9CC56EFFD4A8}"/>
          </ac:spMkLst>
        </pc:spChg>
        <pc:spChg chg="mod">
          <ac:chgData name="Lynne Benzion" userId="ef434e0b-32b5-4576-82a3-f0bb8ba5e0a9" providerId="ADAL" clId="{B39812F2-D355-4DF1-A7BE-D6E69D54AF1C}" dt="2021-06-11T00:56:51.923" v="219" actId="1076"/>
          <ac:spMkLst>
            <pc:docMk/>
            <pc:sldMk cId="8264795" sldId="257"/>
            <ac:spMk id="8" creationId="{C6F2A39E-0C90-41A7-8613-970AD78B3904}"/>
          </ac:spMkLst>
        </pc:spChg>
        <pc:picChg chg="mod">
          <ac:chgData name="Lynne Benzion" userId="ef434e0b-32b5-4576-82a3-f0bb8ba5e0a9" providerId="ADAL" clId="{B39812F2-D355-4DF1-A7BE-D6E69D54AF1C}" dt="2021-06-11T00:56:55.388" v="220" actId="1076"/>
          <ac:picMkLst>
            <pc:docMk/>
            <pc:sldMk cId="8264795" sldId="257"/>
            <ac:picMk id="7" creationId="{30C1988F-F899-42BF-9643-4291B3EA92A6}"/>
          </ac:picMkLst>
        </pc:picChg>
      </pc:sldChg>
      <pc:sldChg chg="modSp mod">
        <pc:chgData name="Lynne Benzion" userId="ef434e0b-32b5-4576-82a3-f0bb8ba5e0a9" providerId="ADAL" clId="{B39812F2-D355-4DF1-A7BE-D6E69D54AF1C}" dt="2021-06-11T01:00:15.599" v="250" actId="20577"/>
        <pc:sldMkLst>
          <pc:docMk/>
          <pc:sldMk cId="2140271263" sldId="258"/>
        </pc:sldMkLst>
        <pc:spChg chg="mod">
          <ac:chgData name="Lynne Benzion" userId="ef434e0b-32b5-4576-82a3-f0bb8ba5e0a9" providerId="ADAL" clId="{B39812F2-D355-4DF1-A7BE-D6E69D54AF1C}" dt="2021-06-11T00:57:12.755" v="222" actId="1076"/>
          <ac:spMkLst>
            <pc:docMk/>
            <pc:sldMk cId="2140271263" sldId="258"/>
            <ac:spMk id="4" creationId="{B24DC7E1-ABE7-4C4B-8FE4-189C022BA9C7}"/>
          </ac:spMkLst>
        </pc:spChg>
        <pc:spChg chg="mod">
          <ac:chgData name="Lynne Benzion" userId="ef434e0b-32b5-4576-82a3-f0bb8ba5e0a9" providerId="ADAL" clId="{B39812F2-D355-4DF1-A7BE-D6E69D54AF1C}" dt="2021-06-11T01:00:15.599" v="250" actId="20577"/>
          <ac:spMkLst>
            <pc:docMk/>
            <pc:sldMk cId="2140271263" sldId="258"/>
            <ac:spMk id="9" creationId="{726FF391-AF8B-42C2-8A09-273C7BD148D2}"/>
          </ac:spMkLst>
        </pc:spChg>
        <pc:graphicFrameChg chg="mod">
          <ac:chgData name="Lynne Benzion" userId="ef434e0b-32b5-4576-82a3-f0bb8ba5e0a9" providerId="ADAL" clId="{B39812F2-D355-4DF1-A7BE-D6E69D54AF1C}" dt="2021-06-11T00:58:57.337" v="242" actId="1076"/>
          <ac:graphicFrameMkLst>
            <pc:docMk/>
            <pc:sldMk cId="2140271263" sldId="258"/>
            <ac:graphicFrameMk id="14" creationId="{9017DD55-DF1D-4C90-A32E-0F11E2FC0AB7}"/>
          </ac:graphicFrameMkLst>
        </pc:graphicFrameChg>
        <pc:graphicFrameChg chg="mod">
          <ac:chgData name="Lynne Benzion" userId="ef434e0b-32b5-4576-82a3-f0bb8ba5e0a9" providerId="ADAL" clId="{B39812F2-D355-4DF1-A7BE-D6E69D54AF1C}" dt="2021-06-11T00:58:53.943" v="241" actId="1076"/>
          <ac:graphicFrameMkLst>
            <pc:docMk/>
            <pc:sldMk cId="2140271263" sldId="258"/>
            <ac:graphicFrameMk id="18" creationId="{11D2711C-3E15-416B-96ED-86C1D68C6B71}"/>
          </ac:graphicFrameMkLst>
        </pc:graphicFrameChg>
      </pc:sldChg>
      <pc:sldChg chg="addSp delSp modSp mod">
        <pc:chgData name="Lynne Benzion" userId="ef434e0b-32b5-4576-82a3-f0bb8ba5e0a9" providerId="ADAL" clId="{B39812F2-D355-4DF1-A7BE-D6E69D54AF1C}" dt="2021-06-11T01:09:50.013" v="537" actId="20577"/>
        <pc:sldMkLst>
          <pc:docMk/>
          <pc:sldMk cId="3029809791" sldId="259"/>
        </pc:sldMkLst>
        <pc:spChg chg="add del mod">
          <ac:chgData name="Lynne Benzion" userId="ef434e0b-32b5-4576-82a3-f0bb8ba5e0a9" providerId="ADAL" clId="{B39812F2-D355-4DF1-A7BE-D6E69D54AF1C}" dt="2021-06-11T01:06:20.971" v="446" actId="21"/>
          <ac:spMkLst>
            <pc:docMk/>
            <pc:sldMk cId="3029809791" sldId="259"/>
            <ac:spMk id="6" creationId="{C3EB0234-8DBA-4F38-8317-1AB365016ED5}"/>
          </ac:spMkLst>
        </pc:spChg>
        <pc:spChg chg="mod">
          <ac:chgData name="Lynne Benzion" userId="ef434e0b-32b5-4576-82a3-f0bb8ba5e0a9" providerId="ADAL" clId="{B39812F2-D355-4DF1-A7BE-D6E69D54AF1C}" dt="2021-06-11T01:01:16.939" v="255" actId="14100"/>
          <ac:spMkLst>
            <pc:docMk/>
            <pc:sldMk cId="3029809791" sldId="259"/>
            <ac:spMk id="7" creationId="{713F864B-EDDA-4B9C-9D52-F97174BCAB99}"/>
          </ac:spMkLst>
        </pc:spChg>
        <pc:spChg chg="mod">
          <ac:chgData name="Lynne Benzion" userId="ef434e0b-32b5-4576-82a3-f0bb8ba5e0a9" providerId="ADAL" clId="{B39812F2-D355-4DF1-A7BE-D6E69D54AF1C}" dt="2021-06-11T01:09:50.013" v="537" actId="20577"/>
          <ac:spMkLst>
            <pc:docMk/>
            <pc:sldMk cId="3029809791" sldId="259"/>
            <ac:spMk id="9" creationId="{D4361967-81D9-48FD-A83B-B86B128AAC90}"/>
          </ac:spMkLst>
        </pc:spChg>
        <pc:graphicFrameChg chg="mod modGraphic">
          <ac:chgData name="Lynne Benzion" userId="ef434e0b-32b5-4576-82a3-f0bb8ba5e0a9" providerId="ADAL" clId="{B39812F2-D355-4DF1-A7BE-D6E69D54AF1C}" dt="2021-06-11T01:03:05.746" v="294" actId="14100"/>
          <ac:graphicFrameMkLst>
            <pc:docMk/>
            <pc:sldMk cId="3029809791" sldId="259"/>
            <ac:graphicFrameMk id="10" creationId="{70B0C540-A8D0-4946-AEC8-108696400853}"/>
          </ac:graphicFrameMkLst>
        </pc:graphicFrameChg>
      </pc:sldChg>
      <pc:sldChg chg="modSp mod">
        <pc:chgData name="Lynne Benzion" userId="ef434e0b-32b5-4576-82a3-f0bb8ba5e0a9" providerId="ADAL" clId="{B39812F2-D355-4DF1-A7BE-D6E69D54AF1C}" dt="2021-06-11T01:10:38.601" v="543" actId="1076"/>
        <pc:sldMkLst>
          <pc:docMk/>
          <pc:sldMk cId="1267186697" sldId="260"/>
        </pc:sldMkLst>
        <pc:spChg chg="mod">
          <ac:chgData name="Lynne Benzion" userId="ef434e0b-32b5-4576-82a3-f0bb8ba5e0a9" providerId="ADAL" clId="{B39812F2-D355-4DF1-A7BE-D6E69D54AF1C}" dt="2021-06-11T01:10:38.601" v="543" actId="1076"/>
          <ac:spMkLst>
            <pc:docMk/>
            <pc:sldMk cId="1267186697" sldId="260"/>
            <ac:spMk id="4" creationId="{2E56CCB3-64A6-4787-987E-C051E3DFBAD3}"/>
          </ac:spMkLst>
        </pc:spChg>
        <pc:picChg chg="mod">
          <ac:chgData name="Lynne Benzion" userId="ef434e0b-32b5-4576-82a3-f0bb8ba5e0a9" providerId="ADAL" clId="{B39812F2-D355-4DF1-A7BE-D6E69D54AF1C}" dt="2021-06-11T01:10:34.791" v="542" actId="14100"/>
          <ac:picMkLst>
            <pc:docMk/>
            <pc:sldMk cId="1267186697" sldId="260"/>
            <ac:picMk id="6" creationId="{49FAF673-616A-483A-943F-93600B28C048}"/>
          </ac:picMkLst>
        </pc:picChg>
      </pc:sldChg>
      <pc:sldChg chg="new del">
        <pc:chgData name="Lynne Benzion" userId="ef434e0b-32b5-4576-82a3-f0bb8ba5e0a9" providerId="ADAL" clId="{B39812F2-D355-4DF1-A7BE-D6E69D54AF1C}" dt="2021-06-11T01:12:37.047" v="547" actId="2696"/>
        <pc:sldMkLst>
          <pc:docMk/>
          <pc:sldMk cId="1230782409" sldId="261"/>
        </pc:sldMkLst>
      </pc:sldChg>
      <pc:sldChg chg="add del">
        <pc:chgData name="Lynne Benzion" userId="ef434e0b-32b5-4576-82a3-f0bb8ba5e0a9" providerId="ADAL" clId="{B39812F2-D355-4DF1-A7BE-D6E69D54AF1C}" dt="2021-06-11T01:15:54.158" v="612" actId="47"/>
        <pc:sldMkLst>
          <pc:docMk/>
          <pc:sldMk cId="150149406" sldId="262"/>
        </pc:sldMkLst>
      </pc:sldChg>
      <pc:sldChg chg="add">
        <pc:chgData name="Lynne Benzion" userId="ef434e0b-32b5-4576-82a3-f0bb8ba5e0a9" providerId="ADAL" clId="{B39812F2-D355-4DF1-A7BE-D6E69D54AF1C}" dt="2021-06-11T01:15:23.879" v="608"/>
        <pc:sldMkLst>
          <pc:docMk/>
          <pc:sldMk cId="3764090653" sldId="263"/>
        </pc:sldMkLst>
      </pc:sldChg>
      <pc:sldChg chg="addSp delSp modSp add mod ord">
        <pc:chgData name="Lynne Benzion" userId="ef434e0b-32b5-4576-82a3-f0bb8ba5e0a9" providerId="ADAL" clId="{B39812F2-D355-4DF1-A7BE-D6E69D54AF1C}" dt="2021-06-11T01:18:05.931" v="678" actId="1076"/>
        <pc:sldMkLst>
          <pc:docMk/>
          <pc:sldMk cId="4221510724" sldId="264"/>
        </pc:sldMkLst>
        <pc:spChg chg="mod">
          <ac:chgData name="Lynne Benzion" userId="ef434e0b-32b5-4576-82a3-f0bb8ba5e0a9" providerId="ADAL" clId="{B39812F2-D355-4DF1-A7BE-D6E69D54AF1C}" dt="2021-06-11T01:18:01.612" v="677" actId="14100"/>
          <ac:spMkLst>
            <pc:docMk/>
            <pc:sldMk cId="4221510724" sldId="264"/>
            <ac:spMk id="3" creationId="{09132BF3-CB16-42C4-A441-C399F7687B6F}"/>
          </ac:spMkLst>
        </pc:spChg>
        <pc:spChg chg="add del">
          <ac:chgData name="Lynne Benzion" userId="ef434e0b-32b5-4576-82a3-f0bb8ba5e0a9" providerId="ADAL" clId="{B39812F2-D355-4DF1-A7BE-D6E69D54AF1C}" dt="2021-06-11T01:17:27.997" v="671" actId="22"/>
          <ac:spMkLst>
            <pc:docMk/>
            <pc:sldMk cId="4221510724" sldId="264"/>
            <ac:spMk id="6" creationId="{82250189-D04B-4F19-82C5-B9894E930152}"/>
          </ac:spMkLst>
        </pc:spChg>
        <pc:spChg chg="add mod">
          <ac:chgData name="Lynne Benzion" userId="ef434e0b-32b5-4576-82a3-f0bb8ba5e0a9" providerId="ADAL" clId="{B39812F2-D355-4DF1-A7BE-D6E69D54AF1C}" dt="2021-06-11T01:17:50.115" v="673" actId="1076"/>
          <ac:spMkLst>
            <pc:docMk/>
            <pc:sldMk cId="4221510724" sldId="264"/>
            <ac:spMk id="8" creationId="{A1556561-6E97-4D5C-B4C7-615696FFC38E}"/>
          </ac:spMkLst>
        </pc:spChg>
        <pc:picChg chg="mod">
          <ac:chgData name="Lynne Benzion" userId="ef434e0b-32b5-4576-82a3-f0bb8ba5e0a9" providerId="ADAL" clId="{B39812F2-D355-4DF1-A7BE-D6E69D54AF1C}" dt="2021-06-11T01:18:05.931" v="678" actId="1076"/>
          <ac:picMkLst>
            <pc:docMk/>
            <pc:sldMk cId="4221510724" sldId="264"/>
            <ac:picMk id="4" creationId="{6F2A1DF8-6042-4010-AC1C-568F81B21E6F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bedf\AppData\Roaming\Microsoft\Excel\WomenLaborForceData%20(version%201)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bedf\AppData\Roaming\Microsoft\Excel\WomenLaborForceData%20(version%201).xlsb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effectLst/>
              </a:rPr>
              <a:t>Women by Race, Year over Year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Sheet1!$A$26</c:f>
              <c:strCache>
                <c:ptCount val="1"/>
                <c:pt idx="0">
                  <c:v>White, Women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Sheet1!$B$25:$J$25</c:f>
              <c:strCache>
                <c:ptCount val="9"/>
                <c:pt idx="0">
                  <c:v>Q1 2019</c:v>
                </c:pt>
                <c:pt idx="1">
                  <c:v>Q2 2019</c:v>
                </c:pt>
                <c:pt idx="2">
                  <c:v>Q3 2019</c:v>
                </c:pt>
                <c:pt idx="3">
                  <c:v>Q4 2019</c:v>
                </c:pt>
                <c:pt idx="4">
                  <c:v>Q1 2020</c:v>
                </c:pt>
                <c:pt idx="5">
                  <c:v>Q2 2020</c:v>
                </c:pt>
                <c:pt idx="6">
                  <c:v>Q3 2020</c:v>
                </c:pt>
                <c:pt idx="7">
                  <c:v>Q4 2020</c:v>
                </c:pt>
                <c:pt idx="8">
                  <c:v>Q1 2021</c:v>
                </c:pt>
              </c:strCache>
            </c:strRef>
          </c:cat>
          <c:val>
            <c:numRef>
              <c:f>Sheet1!$B$26:$J$26</c:f>
              <c:numCache>
                <c:formatCode>General</c:formatCode>
                <c:ptCount val="9"/>
                <c:pt idx="0">
                  <c:v>0.39999999999999858</c:v>
                </c:pt>
                <c:pt idx="1">
                  <c:v>0</c:v>
                </c:pt>
                <c:pt idx="2">
                  <c:v>0.39999999999999858</c:v>
                </c:pt>
                <c:pt idx="3">
                  <c:v>0.40000000000000568</c:v>
                </c:pt>
                <c:pt idx="4">
                  <c:v>0.20000000000000284</c:v>
                </c:pt>
                <c:pt idx="5">
                  <c:v>-1.5</c:v>
                </c:pt>
                <c:pt idx="6">
                  <c:v>-1.2999999999999972</c:v>
                </c:pt>
                <c:pt idx="7">
                  <c:v>-1.7000000000000028</c:v>
                </c:pt>
                <c:pt idx="8">
                  <c:v>-1.7000000000000028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3EE-4B81-BC4B-C92F852BAF9B}"/>
            </c:ext>
          </c:extLst>
        </c:ser>
        <c:ser>
          <c:idx val="1"/>
          <c:order val="1"/>
          <c:tx>
            <c:strRef>
              <c:f>Sheet1!$A$27</c:f>
              <c:strCache>
                <c:ptCount val="1"/>
                <c:pt idx="0">
                  <c:v>Hispanic/Latino, women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Sheet1!$B$25:$J$25</c:f>
              <c:strCache>
                <c:ptCount val="9"/>
                <c:pt idx="0">
                  <c:v>Q1 2019</c:v>
                </c:pt>
                <c:pt idx="1">
                  <c:v>Q2 2019</c:v>
                </c:pt>
                <c:pt idx="2">
                  <c:v>Q3 2019</c:v>
                </c:pt>
                <c:pt idx="3">
                  <c:v>Q4 2019</c:v>
                </c:pt>
                <c:pt idx="4">
                  <c:v>Q1 2020</c:v>
                </c:pt>
                <c:pt idx="5">
                  <c:v>Q2 2020</c:v>
                </c:pt>
                <c:pt idx="6">
                  <c:v>Q3 2020</c:v>
                </c:pt>
                <c:pt idx="7">
                  <c:v>Q4 2020</c:v>
                </c:pt>
                <c:pt idx="8">
                  <c:v>Q1 2021</c:v>
                </c:pt>
              </c:strCache>
            </c:strRef>
          </c:cat>
          <c:val>
            <c:numRef>
              <c:f>Sheet1!$B$27:$J$27</c:f>
              <c:numCache>
                <c:formatCode>General</c:formatCode>
                <c:ptCount val="9"/>
                <c:pt idx="0">
                  <c:v>1.6000000000000014</c:v>
                </c:pt>
                <c:pt idx="1">
                  <c:v>0.39999999999999858</c:v>
                </c:pt>
                <c:pt idx="2">
                  <c:v>1.1000000000000014</c:v>
                </c:pt>
                <c:pt idx="3">
                  <c:v>0.89999999999999858</c:v>
                </c:pt>
                <c:pt idx="4">
                  <c:v>1.0999999999999943</c:v>
                </c:pt>
                <c:pt idx="5">
                  <c:v>-2.0999999999999943</c:v>
                </c:pt>
                <c:pt idx="6">
                  <c:v>-2.3999999999999986</c:v>
                </c:pt>
                <c:pt idx="7">
                  <c:v>-3.1000000000000014</c:v>
                </c:pt>
                <c:pt idx="8">
                  <c:v>-3.3999999999999986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3EE-4B81-BC4B-C92F852BAF9B}"/>
            </c:ext>
          </c:extLst>
        </c:ser>
        <c:ser>
          <c:idx val="2"/>
          <c:order val="2"/>
          <c:tx>
            <c:strRef>
              <c:f>Sheet1!$A$28</c:f>
              <c:strCache>
                <c:ptCount val="1"/>
                <c:pt idx="0">
                  <c:v>Black, Women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Sheet1!$B$25:$J$25</c:f>
              <c:strCache>
                <c:ptCount val="9"/>
                <c:pt idx="0">
                  <c:v>Q1 2019</c:v>
                </c:pt>
                <c:pt idx="1">
                  <c:v>Q2 2019</c:v>
                </c:pt>
                <c:pt idx="2">
                  <c:v>Q3 2019</c:v>
                </c:pt>
                <c:pt idx="3">
                  <c:v>Q4 2019</c:v>
                </c:pt>
                <c:pt idx="4">
                  <c:v>Q1 2020</c:v>
                </c:pt>
                <c:pt idx="5">
                  <c:v>Q2 2020</c:v>
                </c:pt>
                <c:pt idx="6">
                  <c:v>Q3 2020</c:v>
                </c:pt>
                <c:pt idx="7">
                  <c:v>Q4 2020</c:v>
                </c:pt>
                <c:pt idx="8">
                  <c:v>Q1 2021</c:v>
                </c:pt>
              </c:strCache>
            </c:strRef>
          </c:cat>
          <c:val>
            <c:numRef>
              <c:f>Sheet1!$B$28:$J$28</c:f>
              <c:numCache>
                <c:formatCode>General</c:formatCode>
                <c:ptCount val="9"/>
                <c:pt idx="0">
                  <c:v>0</c:v>
                </c:pt>
                <c:pt idx="1">
                  <c:v>0.20000000000000284</c:v>
                </c:pt>
                <c:pt idx="2">
                  <c:v>-0.5</c:v>
                </c:pt>
                <c:pt idx="3">
                  <c:v>0.59999999999999432</c:v>
                </c:pt>
                <c:pt idx="4">
                  <c:v>0.60000000000000142</c:v>
                </c:pt>
                <c:pt idx="5">
                  <c:v>-2.8000000000000043</c:v>
                </c:pt>
                <c:pt idx="6">
                  <c:v>-2.3000000000000043</c:v>
                </c:pt>
                <c:pt idx="7">
                  <c:v>-2.7999999999999972</c:v>
                </c:pt>
                <c:pt idx="8">
                  <c:v>-3.2000000000000028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3EE-4B81-BC4B-C92F852BAF9B}"/>
            </c:ext>
          </c:extLst>
        </c:ser>
        <c:ser>
          <c:idx val="3"/>
          <c:order val="3"/>
          <c:tx>
            <c:strRef>
              <c:f>Sheet1!$A$29</c:f>
              <c:strCache>
                <c:ptCount val="1"/>
                <c:pt idx="0">
                  <c:v>Asian, Women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Sheet1!$B$25:$J$25</c:f>
              <c:strCache>
                <c:ptCount val="9"/>
                <c:pt idx="0">
                  <c:v>Q1 2019</c:v>
                </c:pt>
                <c:pt idx="1">
                  <c:v>Q2 2019</c:v>
                </c:pt>
                <c:pt idx="2">
                  <c:v>Q3 2019</c:v>
                </c:pt>
                <c:pt idx="3">
                  <c:v>Q4 2019</c:v>
                </c:pt>
                <c:pt idx="4">
                  <c:v>Q1 2020</c:v>
                </c:pt>
                <c:pt idx="5">
                  <c:v>Q2 2020</c:v>
                </c:pt>
                <c:pt idx="6">
                  <c:v>Q3 2020</c:v>
                </c:pt>
                <c:pt idx="7">
                  <c:v>Q4 2020</c:v>
                </c:pt>
                <c:pt idx="8">
                  <c:v>Q1 2021</c:v>
                </c:pt>
              </c:strCache>
            </c:strRef>
          </c:cat>
          <c:val>
            <c:numRef>
              <c:f>Sheet1!$B$29:$J$29</c:f>
              <c:numCache>
                <c:formatCode>General</c:formatCode>
                <c:ptCount val="9"/>
                <c:pt idx="0">
                  <c:v>2.0999999999999943</c:v>
                </c:pt>
                <c:pt idx="1">
                  <c:v>0.79999999999999716</c:v>
                </c:pt>
                <c:pt idx="2">
                  <c:v>0.20000000000000284</c:v>
                </c:pt>
                <c:pt idx="3">
                  <c:v>-0.30000000000000426</c:v>
                </c:pt>
                <c:pt idx="4">
                  <c:v>-1.3999999999999986</c:v>
                </c:pt>
                <c:pt idx="5">
                  <c:v>-2.3999999999999986</c:v>
                </c:pt>
                <c:pt idx="6">
                  <c:v>-0.39999999999999858</c:v>
                </c:pt>
                <c:pt idx="7">
                  <c:v>-2.1999999999999957</c:v>
                </c:pt>
                <c:pt idx="8">
                  <c:v>-1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3EE-4B81-BC4B-C92F852BAF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93787216"/>
        <c:axId val="1393788464"/>
      </c:lineChart>
      <c:catAx>
        <c:axId val="1393787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93788464"/>
        <c:crosses val="autoZero"/>
        <c:auto val="1"/>
        <c:lblAlgn val="ctr"/>
        <c:lblOffset val="100"/>
        <c:noMultiLvlLbl val="0"/>
      </c:catAx>
      <c:valAx>
        <c:axId val="1393788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93787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effectLst/>
              </a:rPr>
              <a:t>Men by Race, Year over Year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Sheet1!$A$20</c:f>
              <c:strCache>
                <c:ptCount val="1"/>
                <c:pt idx="0">
                  <c:v>White, Men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Sheet1!$B$19:$J$19</c:f>
              <c:strCache>
                <c:ptCount val="9"/>
                <c:pt idx="0">
                  <c:v>Q1 2019</c:v>
                </c:pt>
                <c:pt idx="1">
                  <c:v>Q2 2019</c:v>
                </c:pt>
                <c:pt idx="2">
                  <c:v>Q3 2019</c:v>
                </c:pt>
                <c:pt idx="3">
                  <c:v>Q4 2019</c:v>
                </c:pt>
                <c:pt idx="4">
                  <c:v>Q1 2020</c:v>
                </c:pt>
                <c:pt idx="5">
                  <c:v>Q2 2020</c:v>
                </c:pt>
                <c:pt idx="6">
                  <c:v>Q3 2020</c:v>
                </c:pt>
                <c:pt idx="7">
                  <c:v>Q4 2020</c:v>
                </c:pt>
                <c:pt idx="8">
                  <c:v>Q1 2021</c:v>
                </c:pt>
              </c:strCache>
            </c:strRef>
          </c:cat>
          <c:val>
            <c:numRef>
              <c:f>Sheet1!$B$20:$J$20</c:f>
              <c:numCache>
                <c:formatCode>General</c:formatCode>
                <c:ptCount val="9"/>
                <c:pt idx="0">
                  <c:v>-0.10000000000000853</c:v>
                </c:pt>
                <c:pt idx="1">
                  <c:v>-0.20000000000000284</c:v>
                </c:pt>
                <c:pt idx="2">
                  <c:v>0.20000000000000284</c:v>
                </c:pt>
                <c:pt idx="3">
                  <c:v>0</c:v>
                </c:pt>
                <c:pt idx="4">
                  <c:v>-0.29999999999999716</c:v>
                </c:pt>
                <c:pt idx="5">
                  <c:v>-2.2000000000000028</c:v>
                </c:pt>
                <c:pt idx="6">
                  <c:v>-1.5999999999999943</c:v>
                </c:pt>
                <c:pt idx="7">
                  <c:v>-1.6000000000000085</c:v>
                </c:pt>
                <c:pt idx="8">
                  <c:v>-1.7999999999999972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0F3-493B-AF54-6F82A5AE1B6F}"/>
            </c:ext>
          </c:extLst>
        </c:ser>
        <c:ser>
          <c:idx val="1"/>
          <c:order val="1"/>
          <c:tx>
            <c:strRef>
              <c:f>Sheet1!$A$21</c:f>
              <c:strCache>
                <c:ptCount val="1"/>
                <c:pt idx="0">
                  <c:v>Hispanic/Latino, men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Sheet1!$B$19:$J$19</c:f>
              <c:strCache>
                <c:ptCount val="9"/>
                <c:pt idx="0">
                  <c:v>Q1 2019</c:v>
                </c:pt>
                <c:pt idx="1">
                  <c:v>Q2 2019</c:v>
                </c:pt>
                <c:pt idx="2">
                  <c:v>Q3 2019</c:v>
                </c:pt>
                <c:pt idx="3">
                  <c:v>Q4 2019</c:v>
                </c:pt>
                <c:pt idx="4">
                  <c:v>Q1 2020</c:v>
                </c:pt>
                <c:pt idx="5">
                  <c:v>Q2 2020</c:v>
                </c:pt>
                <c:pt idx="6">
                  <c:v>Q3 2020</c:v>
                </c:pt>
                <c:pt idx="7">
                  <c:v>Q4 2020</c:v>
                </c:pt>
                <c:pt idx="8">
                  <c:v>Q1 2021</c:v>
                </c:pt>
              </c:strCache>
            </c:strRef>
          </c:cat>
          <c:val>
            <c:numRef>
              <c:f>Sheet1!$B$21:$J$21</c:f>
              <c:numCache>
                <c:formatCode>General</c:formatCode>
                <c:ptCount val="9"/>
                <c:pt idx="0">
                  <c:v>0.60000000000000853</c:v>
                </c:pt>
                <c:pt idx="1">
                  <c:v>-0.70000000000000284</c:v>
                </c:pt>
                <c:pt idx="2">
                  <c:v>-9.9999999999994316E-2</c:v>
                </c:pt>
                <c:pt idx="3">
                  <c:v>0.5</c:v>
                </c:pt>
                <c:pt idx="4">
                  <c:v>9.9999999999994316E-2</c:v>
                </c:pt>
                <c:pt idx="5">
                  <c:v>-2.2000000000000028</c:v>
                </c:pt>
                <c:pt idx="6">
                  <c:v>-1.4000000000000057</c:v>
                </c:pt>
                <c:pt idx="7">
                  <c:v>-1</c:v>
                </c:pt>
                <c:pt idx="8">
                  <c:v>-1.7999999999999972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0F3-493B-AF54-6F82A5AE1B6F}"/>
            </c:ext>
          </c:extLst>
        </c:ser>
        <c:ser>
          <c:idx val="2"/>
          <c:order val="2"/>
          <c:tx>
            <c:strRef>
              <c:f>Sheet1!$A$22</c:f>
              <c:strCache>
                <c:ptCount val="1"/>
                <c:pt idx="0">
                  <c:v>Black, Men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Sheet1!$B$19:$J$19</c:f>
              <c:strCache>
                <c:ptCount val="9"/>
                <c:pt idx="0">
                  <c:v>Q1 2019</c:v>
                </c:pt>
                <c:pt idx="1">
                  <c:v>Q2 2019</c:v>
                </c:pt>
                <c:pt idx="2">
                  <c:v>Q3 2019</c:v>
                </c:pt>
                <c:pt idx="3">
                  <c:v>Q4 2019</c:v>
                </c:pt>
                <c:pt idx="4">
                  <c:v>Q1 2020</c:v>
                </c:pt>
                <c:pt idx="5">
                  <c:v>Q2 2020</c:v>
                </c:pt>
                <c:pt idx="6">
                  <c:v>Q3 2020</c:v>
                </c:pt>
                <c:pt idx="7">
                  <c:v>Q4 2020</c:v>
                </c:pt>
                <c:pt idx="8">
                  <c:v>Q1 2021</c:v>
                </c:pt>
              </c:strCache>
            </c:strRef>
          </c:cat>
          <c:val>
            <c:numRef>
              <c:f>Sheet1!$B$22:$J$22</c:f>
              <c:numCache>
                <c:formatCode>General</c:formatCode>
                <c:ptCount val="9"/>
                <c:pt idx="0">
                  <c:v>-0.29999999999999716</c:v>
                </c:pt>
                <c:pt idx="1">
                  <c:v>0</c:v>
                </c:pt>
                <c:pt idx="2">
                  <c:v>0.20000000000000284</c:v>
                </c:pt>
                <c:pt idx="3">
                  <c:v>0.60000000000000853</c:v>
                </c:pt>
                <c:pt idx="4">
                  <c:v>-0.40000000000000568</c:v>
                </c:pt>
                <c:pt idx="5">
                  <c:v>-3.7000000000000028</c:v>
                </c:pt>
                <c:pt idx="6">
                  <c:v>-2.8999999999999915</c:v>
                </c:pt>
                <c:pt idx="7">
                  <c:v>-2.9000000000000057</c:v>
                </c:pt>
                <c:pt idx="8">
                  <c:v>-1.3999999999999915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0F3-493B-AF54-6F82A5AE1B6F}"/>
            </c:ext>
          </c:extLst>
        </c:ser>
        <c:ser>
          <c:idx val="3"/>
          <c:order val="3"/>
          <c:tx>
            <c:strRef>
              <c:f>Sheet1!$A$23</c:f>
              <c:strCache>
                <c:ptCount val="1"/>
                <c:pt idx="0">
                  <c:v>Asian, Men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Sheet1!$B$19:$J$19</c:f>
              <c:strCache>
                <c:ptCount val="9"/>
                <c:pt idx="0">
                  <c:v>Q1 2019</c:v>
                </c:pt>
                <c:pt idx="1">
                  <c:v>Q2 2019</c:v>
                </c:pt>
                <c:pt idx="2">
                  <c:v>Q3 2019</c:v>
                </c:pt>
                <c:pt idx="3">
                  <c:v>Q4 2019</c:v>
                </c:pt>
                <c:pt idx="4">
                  <c:v>Q1 2020</c:v>
                </c:pt>
                <c:pt idx="5">
                  <c:v>Q2 2020</c:v>
                </c:pt>
                <c:pt idx="6">
                  <c:v>Q3 2020</c:v>
                </c:pt>
                <c:pt idx="7">
                  <c:v>Q4 2020</c:v>
                </c:pt>
                <c:pt idx="8">
                  <c:v>Q1 2021</c:v>
                </c:pt>
              </c:strCache>
            </c:strRef>
          </c:cat>
          <c:val>
            <c:numRef>
              <c:f>Sheet1!$B$23:$J$23</c:f>
              <c:numCache>
                <c:formatCode>General</c:formatCode>
                <c:ptCount val="9"/>
                <c:pt idx="0">
                  <c:v>0.40000000000000568</c:v>
                </c:pt>
                <c:pt idx="1">
                  <c:v>-1.1000000000000085</c:v>
                </c:pt>
                <c:pt idx="2">
                  <c:v>-9.9999999999994316E-2</c:v>
                </c:pt>
                <c:pt idx="3">
                  <c:v>1.6000000000000085</c:v>
                </c:pt>
                <c:pt idx="4">
                  <c:v>0.79999999999999716</c:v>
                </c:pt>
                <c:pt idx="5">
                  <c:v>-1.7999999999999972</c:v>
                </c:pt>
                <c:pt idx="6">
                  <c:v>-0.80000000000001137</c:v>
                </c:pt>
                <c:pt idx="7">
                  <c:v>-1.6000000000000085</c:v>
                </c:pt>
                <c:pt idx="8">
                  <c:v>-1.5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0F3-493B-AF54-6F82A5AE1B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71673824"/>
        <c:axId val="971674656"/>
      </c:lineChart>
      <c:catAx>
        <c:axId val="971673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1674656"/>
        <c:crosses val="autoZero"/>
        <c:auto val="1"/>
        <c:lblAlgn val="ctr"/>
        <c:lblOffset val="100"/>
        <c:noMultiLvlLbl val="0"/>
      </c:catAx>
      <c:valAx>
        <c:axId val="971674656"/>
        <c:scaling>
          <c:orientation val="minMax"/>
          <c:max val="3"/>
          <c:min val="-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1673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BDE7E-7DB0-4861-A068-996C9B0BAA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091A2D-C3BA-4C1C-8AF3-0085C65339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8E59B-C50C-4E89-AF3C-E2D812EBA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164C-28FF-44EE-AF18-B5D24714927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74061-3523-442D-BE8F-55B15B0B2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61D48-FC0A-4C81-90CD-A243D9408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A61-C086-4870-83C8-DAD04A80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10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CB287-4B96-4BE8-AFA0-F4624BC51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E0FB9E-995E-48E2-B97E-55A398EB1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80365-281B-4897-8340-25F04F40B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164C-28FF-44EE-AF18-B5D24714927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2B6FBA-3B50-4BE3-8621-5D4B5221B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B036F-6B7C-4AA1-8E47-154882ACF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A61-C086-4870-83C8-DAD04A80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96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744AFA-88AD-419C-9B45-BAFF2FE834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A2F7E2-CA67-486D-9D16-BFC04DB6EA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59218-B928-4AE7-9156-77E8D9B24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164C-28FF-44EE-AF18-B5D24714927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AC470-DCA0-44E0-B9A2-C6E071528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99A85-F8EC-4B68-B5B4-621CC27EC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A61-C086-4870-83C8-DAD04A80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23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77918-2997-412B-A866-9111A1B03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D9C8E-C3F0-4A2D-A1A3-90D92FCFF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A1B6C7-C32F-425C-81D9-986431CB2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164C-28FF-44EE-AF18-B5D24714927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53420-A139-4DF9-8FE9-9246C3207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BDC68-ABB0-405A-AF61-E75212F6A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A61-C086-4870-83C8-DAD04A80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45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CC441-19EE-40D0-AE0D-51BF1C571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B0F92-A7C7-4070-B53B-4A31F30C2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FEFB2-8D3B-404A-8D4E-F060AD069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164C-28FF-44EE-AF18-B5D24714927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E5CA6-0F37-4122-B180-42601B238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86F53-ED85-4589-B221-C3E301E7E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A61-C086-4870-83C8-DAD04A80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34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23C07-FF9F-40B4-88BA-044FDF6DE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0CF85-5608-424D-8C60-7871F3CAEA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6E12C8-2BBB-48B2-93B7-A10B04CC6B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EEBF49-0F0D-4860-B39E-D74909E31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164C-28FF-44EE-AF18-B5D24714927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AAAEB6-BABF-49BB-A244-9007C32BE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E122DA-CE98-4DD6-AA09-D8D3D853E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A61-C086-4870-83C8-DAD04A80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873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F3F20-79C2-49CB-BE2E-7D5EAE063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587DC6-2158-4F78-82CE-303699F53A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B4CCF-C37A-469B-9168-636CC263E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FC5834-A023-45C0-ADE3-DB3947C251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CA3F89-0BC2-41B6-8E12-0A088A49D1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52A96-B3A0-4044-ADA1-9FA063C0D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164C-28FF-44EE-AF18-B5D24714927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496C76-BA5C-402F-B93A-E7715C4C2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CFBF5F-E7B0-4B4D-A919-9740BADCA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A61-C086-4870-83C8-DAD04A80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81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87056-66EB-4B8B-BCF5-3100D6811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DBE7CE-C62E-4401-AE3E-B3D50BE9B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164C-28FF-44EE-AF18-B5D24714927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86465F-C56B-4CC4-BC4B-BAAD2B6E6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91D51E-4EF8-48A1-83AC-7B2D403A5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A61-C086-4870-83C8-DAD04A80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288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9655C7-4459-4A37-BEB9-09D76F5E8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164C-28FF-44EE-AF18-B5D24714927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0211D4-F091-4D04-BFF5-41EC3B583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0C7F20-E6B2-4BC7-8994-1D7AEF628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A61-C086-4870-83C8-DAD04A80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80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00FA4-CDD9-481F-81A7-76FA2FE64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C16CF-6FE0-46E2-B2FF-C19405CD6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0BCA5B-1B8B-4FBB-B898-DCF0CC286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45DF2-129E-482B-AE64-65833D6C9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164C-28FF-44EE-AF18-B5D24714927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BF85A-0995-4708-87FA-251AD8FC6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45DC32-E8D8-40FE-8DA6-753AB57DA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A61-C086-4870-83C8-DAD04A80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25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E568A-9BF1-4BD4-9BB9-15359FDC3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0F5EA9-A77E-4009-A072-C70C2E56F3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8DFCB4-B596-40C1-8C06-3CCCCA4577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79986D-E6FA-4AEC-B085-F7A19E949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A164C-28FF-44EE-AF18-B5D24714927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54BBC6-E40F-45E7-B824-5C2D3744A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657455-3A40-4DBB-8165-6C9EE46DA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1A61-C086-4870-83C8-DAD04A80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4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DA693F-3626-438C-AFE2-1A92D0BB7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90267B-AFFB-4B70-8442-19F47E575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60C61-D229-4570-ABAB-40F1263AB3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A164C-28FF-44EE-AF18-B5D24714927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46F3D-ABE0-4FCD-846D-46E7DC843A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C3C21-64DC-464F-B1A2-189A3F2F7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41A61-C086-4870-83C8-DAD04A800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73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fred.stlouisfed.org/graph/?g=E1g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hbr.org/2018/01/when-more-women-join-the-workforce-wages-rise-including-for-men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Lynne@ThinkMoCo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thinkmoco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323D1-54F7-4BFB-A504-3F21D4A56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6834" y="1070628"/>
            <a:ext cx="9144000" cy="1353904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Addressing the Reduction of Women</a:t>
            </a:r>
            <a:br>
              <a:rPr lang="en-US" sz="40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</a:br>
            <a:r>
              <a:rPr lang="en-US" sz="40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in the U.S. Workforce </a:t>
            </a:r>
            <a:br>
              <a:rPr lang="en-US" sz="40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</a:br>
            <a:r>
              <a:rPr lang="en-US" sz="40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Post-COVID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132BF3-CB16-42C4-A441-C399F7687B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0417" y="2924888"/>
            <a:ext cx="9131166" cy="2619264"/>
          </a:xfrm>
        </p:spPr>
        <p:txBody>
          <a:bodyPr>
            <a:normAutofit fontScale="70000" lnSpcReduction="20000"/>
          </a:bodyPr>
          <a:lstStyle/>
          <a:p>
            <a:r>
              <a:rPr lang="en-US" sz="4300" dirty="0"/>
              <a:t>Lynne Stein Benzion, Director of Economic Development</a:t>
            </a:r>
          </a:p>
          <a:p>
            <a:r>
              <a:rPr lang="en-US" sz="4300" dirty="0"/>
              <a:t>Brandon Bedford, Research &amp; Policy Manager</a:t>
            </a:r>
            <a:br>
              <a:rPr lang="en-US" sz="4300" dirty="0"/>
            </a:br>
            <a:r>
              <a:rPr lang="en-US" sz="2000" dirty="0"/>
              <a:t> </a:t>
            </a:r>
          </a:p>
          <a:p>
            <a:r>
              <a:rPr lang="en-US" sz="4300" dirty="0"/>
              <a:t>Montgomery County Economic Development Corporation</a:t>
            </a:r>
          </a:p>
          <a:p>
            <a:endParaRPr lang="en-US" dirty="0"/>
          </a:p>
          <a:p>
            <a:pPr lvl="1"/>
            <a:r>
              <a:rPr lang="en-US" sz="4000" dirty="0"/>
              <a:t>June 11, 2021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2A1DF8-6042-4010-AC1C-568F81B21E6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4434" y="5457524"/>
            <a:ext cx="1828800" cy="1195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090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FC121-C007-4A3A-A0F8-9CC56EFF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128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Labor Force Participation Rate Nationally for Women since 1985</a:t>
            </a:r>
          </a:p>
        </p:txBody>
      </p:sp>
      <p:pic>
        <p:nvPicPr>
          <p:cNvPr id="7" name="FRED Graph Chart" descr="FRED Graph">
            <a:hlinkClick r:id="rId2" tooltip="View this chart in your browser. "/>
            <a:extLst>
              <a:ext uri="{FF2B5EF4-FFF2-40B4-BE49-F238E27FC236}">
                <a16:creationId xmlns:a16="http://schemas.microsoft.com/office/drawing/2014/main" id="{30C1988F-F899-42BF-9643-4291B3EA92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12509" y="1643245"/>
            <a:ext cx="6236918" cy="43513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6F2A39E-0C90-41A7-8613-970AD78B3904}"/>
              </a:ext>
            </a:extLst>
          </p:cNvPr>
          <p:cNvSpPr txBox="1"/>
          <p:nvPr/>
        </p:nvSpPr>
        <p:spPr>
          <a:xfrm>
            <a:off x="7055317" y="1872605"/>
            <a:ext cx="486075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Labor force participation rate for women now lowest since 1988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Spring 2020: dropped below 55% for the first time since 1986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Participation peaked in 2000; first big decline was after recession, next was pandemic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2.9 million women left workforce from Q1 to Q2 in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1.9 million fewer women in workforce in Q1 2021 than Q1 2020</a:t>
            </a:r>
          </a:p>
        </p:txBody>
      </p:sp>
    </p:spTree>
    <p:extLst>
      <p:ext uri="{BB962C8B-B14F-4D97-AF65-F5344CB8AC3E}">
        <p14:creationId xmlns:p14="http://schemas.microsoft.com/office/powerpoint/2010/main" val="8264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4DC7E1-ABE7-4C4B-8FE4-189C022BA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744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National Labor Force Participation by Race and Sex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6FF391-AF8B-42C2-8A09-273C7BD148D2}"/>
              </a:ext>
            </a:extLst>
          </p:cNvPr>
          <p:cNvSpPr txBox="1"/>
          <p:nvPr/>
        </p:nvSpPr>
        <p:spPr>
          <a:xfrm>
            <a:off x="413886" y="5559901"/>
            <a:ext cx="115021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All race/gender combinations saw significant declines in labor force participation; </a:t>
            </a:r>
            <a:br>
              <a:rPr lang="en-US" sz="2400" dirty="0"/>
            </a:br>
            <a:r>
              <a:rPr lang="en-US" sz="2400" b="1" dirty="0"/>
              <a:t>black and Hispanic women labor force participation continues to decline </a:t>
            </a:r>
          </a:p>
          <a:p>
            <a:pPr algn="ctr"/>
            <a:r>
              <a:rPr lang="en-US" sz="2400" dirty="0"/>
              <a:t>while other groups have shown some recovery </a:t>
            </a:r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9017DD55-DF1D-4C90-A32E-0F11E2FC0AB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56494364"/>
              </p:ext>
            </p:extLst>
          </p:nvPr>
        </p:nvGraphicFramePr>
        <p:xfrm>
          <a:off x="6096000" y="1298099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11D2711C-3E15-416B-96ED-86C1D68C6B7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3919453"/>
              </p:ext>
            </p:extLst>
          </p:nvPr>
        </p:nvGraphicFramePr>
        <p:xfrm>
          <a:off x="824964" y="1253331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40271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13F864B-EDDA-4B9C-9D52-F97174BCA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246"/>
            <a:ext cx="10515600" cy="905292"/>
          </a:xfrm>
        </p:spPr>
        <p:txBody>
          <a:bodyPr/>
          <a:lstStyle/>
          <a:p>
            <a:pPr algn="ctr"/>
            <a:r>
              <a:rPr lang="en-US" dirty="0"/>
              <a:t>Wages by Gender and Race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70B0C540-A8D0-4946-AEC8-10869640085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56153029"/>
              </p:ext>
            </p:extLst>
          </p:nvPr>
        </p:nvGraphicFramePr>
        <p:xfrm>
          <a:off x="644893" y="1334737"/>
          <a:ext cx="4763703" cy="3901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5087">
                  <a:extLst>
                    <a:ext uri="{9D8B030D-6E8A-4147-A177-3AD203B41FA5}">
                      <a16:colId xmlns:a16="http://schemas.microsoft.com/office/drawing/2014/main" val="3427189087"/>
                    </a:ext>
                  </a:extLst>
                </a:gridCol>
                <a:gridCol w="1027974">
                  <a:extLst>
                    <a:ext uri="{9D8B030D-6E8A-4147-A177-3AD203B41FA5}">
                      <a16:colId xmlns:a16="http://schemas.microsoft.com/office/drawing/2014/main" val="155487309"/>
                    </a:ext>
                  </a:extLst>
                </a:gridCol>
                <a:gridCol w="2760642">
                  <a:extLst>
                    <a:ext uri="{9D8B030D-6E8A-4147-A177-3AD203B41FA5}">
                      <a16:colId xmlns:a16="http://schemas.microsoft.com/office/drawing/2014/main" val="2297820646"/>
                    </a:ext>
                  </a:extLst>
                </a:gridCol>
              </a:tblGrid>
              <a:tr h="692362">
                <a:tc>
                  <a:txBody>
                    <a:bodyPr/>
                    <a:lstStyle/>
                    <a:p>
                      <a:r>
                        <a:rPr lang="en-US" dirty="0"/>
                        <a:t>Sex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Median Hourly Wage (All Occupations) (USA) (2019)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848729"/>
                  </a:ext>
                </a:extLst>
              </a:tr>
              <a:tr h="401130">
                <a:tc>
                  <a:txBody>
                    <a:bodyPr/>
                    <a:lstStyle/>
                    <a:p>
                      <a:r>
                        <a:rPr lang="en-US" dirty="0"/>
                        <a:t>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$17.22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1517719"/>
                  </a:ext>
                </a:extLst>
              </a:tr>
              <a:tr h="401130">
                <a:tc>
                  <a:txBody>
                    <a:bodyPr/>
                    <a:lstStyle/>
                    <a:p>
                      <a:r>
                        <a:rPr lang="en-US" dirty="0"/>
                        <a:t>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$17.10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5777523"/>
                  </a:ext>
                </a:extLst>
              </a:tr>
              <a:tr h="401130">
                <a:tc>
                  <a:txBody>
                    <a:bodyPr/>
                    <a:lstStyle/>
                    <a:p>
                      <a:r>
                        <a:rPr lang="en-US" dirty="0"/>
                        <a:t>Women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$15.29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158293"/>
                  </a:ext>
                </a:extLst>
              </a:tr>
              <a:tr h="401130">
                <a:tc>
                  <a:txBody>
                    <a:bodyPr/>
                    <a:lstStyle/>
                    <a:p>
                      <a:r>
                        <a:rPr lang="en-US" dirty="0"/>
                        <a:t>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Hispanic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6931598"/>
                  </a:ext>
                </a:extLst>
              </a:tr>
              <a:tr h="401130">
                <a:tc>
                  <a:txBody>
                    <a:bodyPr/>
                    <a:lstStyle/>
                    <a:p>
                      <a:r>
                        <a:rPr lang="en-US" dirty="0"/>
                        <a:t>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$14.98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607385"/>
                  </a:ext>
                </a:extLst>
              </a:tr>
              <a:tr h="401130">
                <a:tc>
                  <a:txBody>
                    <a:bodyPr/>
                    <a:lstStyle/>
                    <a:p>
                      <a:r>
                        <a:rPr lang="en-US" dirty="0"/>
                        <a:t>Women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$14.93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9079200"/>
                  </a:ext>
                </a:extLst>
              </a:tr>
              <a:tr h="401130">
                <a:tc>
                  <a:txBody>
                    <a:bodyPr/>
                    <a:lstStyle/>
                    <a:p>
                      <a:r>
                        <a:rPr lang="en-US" dirty="0"/>
                        <a:t>Women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Hispanic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$14.68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779724"/>
                  </a:ext>
                </a:extLst>
              </a:tr>
              <a:tr h="401130">
                <a:tc>
                  <a:txBody>
                    <a:bodyPr/>
                    <a:lstStyle/>
                    <a:p>
                      <a:r>
                        <a:rPr lang="en-US" dirty="0"/>
                        <a:t>Women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657501"/>
                  </a:ext>
                </a:extLst>
              </a:tr>
            </a:tbl>
          </a:graphicData>
        </a:graphic>
      </p:graphicFrame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4361967-81D9-48FD-A83B-B86B128AAC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12316" y="1087538"/>
            <a:ext cx="5907506" cy="5185970"/>
          </a:xfrm>
        </p:spPr>
        <p:txBody>
          <a:bodyPr>
            <a:noAutofit/>
          </a:bodyPr>
          <a:lstStyle/>
          <a:p>
            <a:r>
              <a:rPr lang="en-US" sz="2400" dirty="0"/>
              <a:t>Most long-term job losses nationwide are in low wage occupations (retail, hotels, restaurants, childcare)</a:t>
            </a:r>
          </a:p>
          <a:p>
            <a:r>
              <a:rPr lang="en-US" sz="2400" dirty="0"/>
              <a:t>Black and Hispanic women are disproportionately in low wage occupations</a:t>
            </a:r>
          </a:p>
          <a:p>
            <a:r>
              <a:rPr lang="en-US" sz="2400" dirty="0"/>
              <a:t>Low wage occupations less likely to have remote work ability than higher wage work</a:t>
            </a:r>
          </a:p>
          <a:p>
            <a:r>
              <a:rPr lang="en-US" sz="2400" dirty="0"/>
              <a:t>Long-term school closures led to workforce exits, as </a:t>
            </a:r>
            <a:r>
              <a:rPr lang="en-US" sz="2400" b="1" dirty="0"/>
              <a:t>daycare services cost more than total earnings for low wage workers</a:t>
            </a:r>
            <a:endParaRPr lang="en-US" sz="2400" dirty="0"/>
          </a:p>
          <a:p>
            <a:r>
              <a:rPr lang="en-US" sz="2400" dirty="0"/>
              <a:t>Caring for sick loved ones led to workforce exits:  COVID-19 disproportionately infected black and Hispanic communities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29809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DADF2-4096-40B3-917D-124CA4A44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Women in Labor Force Benefits Everyone</a:t>
            </a:r>
          </a:p>
        </p:txBody>
      </p:sp>
      <p:pic>
        <p:nvPicPr>
          <p:cNvPr id="6" name="Content Placeholder 5" descr="Chart, scatter chart&#10;&#10;Description automatically generated">
            <a:extLst>
              <a:ext uri="{FF2B5EF4-FFF2-40B4-BE49-F238E27FC236}">
                <a16:creationId xmlns:a16="http://schemas.microsoft.com/office/drawing/2014/main" id="{49FAF673-616A-483A-943F-93600B28C04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935" y="1568918"/>
            <a:ext cx="6743331" cy="4706754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6CCB3-64A6-4787-987E-C051E3DFBA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10400" y="1924334"/>
            <a:ext cx="5181600" cy="4351338"/>
          </a:xfrm>
        </p:spPr>
        <p:txBody>
          <a:bodyPr/>
          <a:lstStyle/>
          <a:p>
            <a:r>
              <a:rPr lang="en-US" dirty="0"/>
              <a:t>Countries with higher labor force participation have higher GDP</a:t>
            </a:r>
          </a:p>
          <a:p>
            <a:r>
              <a:rPr lang="en-US" dirty="0"/>
              <a:t>In the US, 10% increase in women working in a metro area is correlated with a 5% increase in overall average wages (</a:t>
            </a:r>
            <a:r>
              <a:rPr lang="en-US" dirty="0">
                <a:hlinkClick r:id="rId3"/>
              </a:rPr>
              <a:t>Harvard Business Review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67186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323D1-54F7-4BFB-A504-3F21D4A56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6834" y="1070628"/>
            <a:ext cx="9144000" cy="1353904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Addressing the Reduction of Women</a:t>
            </a:r>
            <a:br>
              <a:rPr lang="en-US" sz="40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</a:br>
            <a:r>
              <a:rPr lang="en-US" sz="40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in the U.S. Workforce </a:t>
            </a:r>
            <a:br>
              <a:rPr lang="en-US" sz="40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</a:br>
            <a:r>
              <a:rPr lang="en-US" sz="4000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Post-COVID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132BF3-CB16-42C4-A441-C399F7687B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0417" y="2924888"/>
            <a:ext cx="9131166" cy="2619264"/>
          </a:xfrm>
        </p:spPr>
        <p:txBody>
          <a:bodyPr>
            <a:normAutofit fontScale="70000" lnSpcReduction="20000"/>
          </a:bodyPr>
          <a:lstStyle/>
          <a:p>
            <a:r>
              <a:rPr lang="en-US" sz="4300" dirty="0"/>
              <a:t>Lynne Stein Benzion, Director of Economic Development</a:t>
            </a:r>
            <a:endParaRPr lang="en-US" sz="2000" dirty="0"/>
          </a:p>
          <a:p>
            <a:r>
              <a:rPr lang="en-US" sz="4300" dirty="0"/>
              <a:t>Montgomery County Economic Development Corporation</a:t>
            </a:r>
          </a:p>
          <a:p>
            <a:endParaRPr lang="en-US" dirty="0"/>
          </a:p>
          <a:p>
            <a:pPr lvl="1"/>
            <a:r>
              <a:rPr lang="en-US" sz="4000" dirty="0">
                <a:hlinkClick r:id="rId2"/>
              </a:rPr>
              <a:t>Lynne@ThinkMoCo.com</a:t>
            </a:r>
            <a:br>
              <a:rPr lang="en-US" sz="4000" dirty="0"/>
            </a:br>
            <a:endParaRPr lang="en-US" sz="4000" dirty="0"/>
          </a:p>
          <a:p>
            <a:pPr lvl="1"/>
            <a:br>
              <a:rPr lang="en-US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2A1DF8-6042-4010-AC1C-568F81B21E6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4434" y="4651967"/>
            <a:ext cx="1828800" cy="119516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1556561-6E97-4D5C-B4C7-615696FFC38E}"/>
              </a:ext>
            </a:extLst>
          </p:cNvPr>
          <p:cNvSpPr txBox="1"/>
          <p:nvPr/>
        </p:nvSpPr>
        <p:spPr>
          <a:xfrm>
            <a:off x="3961598" y="6150114"/>
            <a:ext cx="60976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www.ThinkMoCo.com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510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384</Words>
  <Application>Microsoft Office PowerPoint</Application>
  <PresentationFormat>Widescreen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Office Theme</vt:lpstr>
      <vt:lpstr>Addressing the Reduction of Women  in the U.S. Workforce  Post-COVID</vt:lpstr>
      <vt:lpstr>Labor Force Participation Rate Nationally for Women since 1985</vt:lpstr>
      <vt:lpstr>National Labor Force Participation by Race and Sex</vt:lpstr>
      <vt:lpstr>Wages by Gender and Race</vt:lpstr>
      <vt:lpstr>Women in Labor Force Benefits Everyone</vt:lpstr>
      <vt:lpstr>Addressing the Reduction of Women  in the U.S. Workforce  Post-COVID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 in Workforce Data</dc:title>
  <dc:creator>Bedford, Brandon</dc:creator>
  <cp:lastModifiedBy>Lynne Benzion</cp:lastModifiedBy>
  <cp:revision>9</cp:revision>
  <dcterms:created xsi:type="dcterms:W3CDTF">2021-05-14T12:15:39Z</dcterms:created>
  <dcterms:modified xsi:type="dcterms:W3CDTF">2021-06-11T01:19:12Z</dcterms:modified>
</cp:coreProperties>
</file>