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1"/>
  </p:notesMasterIdLst>
  <p:sldIdLst>
    <p:sldId id="256" r:id="rId2"/>
    <p:sldId id="266" r:id="rId3"/>
    <p:sldId id="268" r:id="rId4"/>
    <p:sldId id="270" r:id="rId5"/>
    <p:sldId id="267" r:id="rId6"/>
    <p:sldId id="271" r:id="rId7"/>
    <p:sldId id="273" r:id="rId8"/>
    <p:sldId id="272" r:id="rId9"/>
    <p:sldId id="274" r:id="rId10"/>
    <p:sldId id="275" r:id="rId11"/>
    <p:sldId id="276" r:id="rId12"/>
    <p:sldId id="265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968" autoAdjust="0"/>
  </p:normalViewPr>
  <p:slideViewPr>
    <p:cSldViewPr snapToGrid="0">
      <p:cViewPr varScale="1">
        <p:scale>
          <a:sx n="135" d="100"/>
          <a:sy n="135" d="100"/>
        </p:scale>
        <p:origin x="14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004C1-AADC-462B-B52C-87581B0BB958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DA318-9040-4DB1-A47B-D37F4FF0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8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DA318-9040-4DB1-A47B-D37F4FF0C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2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DA318-9040-4DB1-A47B-D37F4FF0C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DA318-9040-4DB1-A47B-D37F4FF0C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DA318-9040-4DB1-A47B-D37F4FF0C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9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DA318-9040-4DB1-A47B-D37F4FF0C4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8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D3D4-57AB-4A3C-8D11-975F97EED96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1F7-9EA3-4CB8-BCB1-8957AEB0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D3D4-57AB-4A3C-8D11-975F97EED96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1F7-9EA3-4CB8-BCB1-8957AEB0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865D3D4-57AB-4A3C-8D11-975F97EED96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08B51F7-9EA3-4CB8-BCB1-8957AEB0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8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D3D4-57AB-4A3C-8D11-975F97EED96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1F7-9EA3-4CB8-BCB1-8957AEB0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65D3D4-57AB-4A3C-8D11-975F97EED96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8B51F7-9EA3-4CB8-BCB1-8957AEB0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4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D3D4-57AB-4A3C-8D11-975F97EED96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1F7-9EA3-4CB8-BCB1-8957AEB0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D3D4-57AB-4A3C-8D11-975F97EED96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1F7-9EA3-4CB8-BCB1-8957AEB0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D3D4-57AB-4A3C-8D11-975F97EED96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1F7-9EA3-4CB8-BCB1-8957AEB0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D3D4-57AB-4A3C-8D11-975F97EED96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1F7-9EA3-4CB8-BCB1-8957AEB0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1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D3D4-57AB-4A3C-8D11-975F97EED96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1F7-9EA3-4CB8-BCB1-8957AEB0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D3D4-57AB-4A3C-8D11-975F97EED96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1F7-9EA3-4CB8-BCB1-8957AEB0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865D3D4-57AB-4A3C-8D11-975F97EED96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08B51F7-9EA3-4CB8-BCB1-8957AEB0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81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2B478-F99E-4C30-98FB-D20B6A665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8000" y="2167391"/>
            <a:ext cx="6280927" cy="252321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chemeClr val="tx2"/>
                </a:solidFill>
              </a:rPr>
              <a:t>Diversion Center Project Update</a:t>
            </a:r>
            <a:br>
              <a:rPr lang="en-US" sz="4400" dirty="0">
                <a:solidFill>
                  <a:schemeClr val="tx2"/>
                </a:solidFill>
              </a:rPr>
            </a:b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4.29.2024</a:t>
            </a:r>
            <a:br>
              <a:rPr lang="en-US" sz="4400" dirty="0">
                <a:solidFill>
                  <a:schemeClr val="tx2"/>
                </a:solidFill>
              </a:rPr>
            </a:b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Earl Stoddard, PhD, MPH, CEM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Assistant Chief Administrative Officer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Office of the County Executive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logo of a county&#10;&#10;Description automatically generated">
            <a:extLst>
              <a:ext uri="{FF2B5EF4-FFF2-40B4-BE49-F238E27FC236}">
                <a16:creationId xmlns:a16="http://schemas.microsoft.com/office/drawing/2014/main" id="{DD563D87-41E4-50CB-A543-B33AE24E5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00" y="2167390"/>
            <a:ext cx="2085627" cy="20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21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44C7-4F1B-7741-3761-F6E66596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>
            <a:normAutofit/>
          </a:bodyPr>
          <a:lstStyle/>
          <a:p>
            <a:r>
              <a:rPr lang="en-US" dirty="0"/>
              <a:t>Stakeholder Engagement Team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2E28-8047-3D70-0057-2F0DA702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96"/>
            <a:ext cx="10515600" cy="4205036"/>
          </a:xfrm>
        </p:spPr>
        <p:txBody>
          <a:bodyPr>
            <a:normAutofit/>
          </a:bodyPr>
          <a:lstStyle/>
          <a:p>
            <a:r>
              <a:rPr lang="en-US" dirty="0"/>
              <a:t>Legal processes if a client fails to complete diversion programming – Discussed 12/12</a:t>
            </a:r>
          </a:p>
          <a:p>
            <a:pPr lvl="2"/>
            <a:r>
              <a:rPr lang="en-US" dirty="0"/>
              <a:t>State’s Attorney McCarthy provided a list of crimes for which he would not support on 4/10. Subject to review and follow-up with the stakeholders.</a:t>
            </a:r>
          </a:p>
          <a:p>
            <a:pPr lvl="2"/>
            <a:r>
              <a:rPr lang="en-US" dirty="0"/>
              <a:t>If a client fails to complete the initial treatment course (as medically indicated; up to 72hours), police will return to complete to transport to central processing and charging.</a:t>
            </a:r>
          </a:p>
          <a:p>
            <a:pPr lvl="2"/>
            <a:r>
              <a:rPr lang="en-US" dirty="0"/>
              <a:t>Will need state legislative action to allow Emergency Evaluation Petition at the Diversion Center (instead of just a hospital ED).</a:t>
            </a:r>
          </a:p>
          <a:p>
            <a:pPr lvl="2"/>
            <a:r>
              <a:rPr lang="en-US" dirty="0"/>
              <a:t>Need more work for developmental disability allowance at facility.</a:t>
            </a:r>
          </a:p>
          <a:p>
            <a:pPr lvl="2"/>
            <a:r>
              <a:rPr lang="en-US" dirty="0"/>
              <a:t>Further conversations requested with Public Defender’s Office for pre-arrest vs. post-arrest diversion.</a:t>
            </a:r>
          </a:p>
          <a:p>
            <a:r>
              <a:rPr lang="en-US" dirty="0"/>
              <a:t>What happens if there is a walk-in – Discussed 11/9</a:t>
            </a:r>
          </a:p>
          <a:p>
            <a:pPr lvl="2"/>
            <a:r>
              <a:rPr lang="en-US" dirty="0"/>
              <a:t>Walk-ins will be discouraged by messaging.</a:t>
            </a:r>
          </a:p>
          <a:p>
            <a:pPr lvl="2"/>
            <a:r>
              <a:rPr lang="en-US" dirty="0"/>
              <a:t>Walk-ins will be diverted for assessment to the Crisis Center and only transported back (by official transport by government agency) if deemed appropriate after triage.</a:t>
            </a:r>
          </a:p>
        </p:txBody>
      </p:sp>
    </p:spTree>
    <p:extLst>
      <p:ext uri="{BB962C8B-B14F-4D97-AF65-F5344CB8AC3E}">
        <p14:creationId xmlns:p14="http://schemas.microsoft.com/office/powerpoint/2010/main" val="332377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44C7-4F1B-7741-3761-F6E66596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>
            <a:normAutofit/>
          </a:bodyPr>
          <a:lstStyle/>
          <a:p>
            <a:r>
              <a:rPr lang="en-US" dirty="0"/>
              <a:t>Stakeholder Engagement Team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2E28-8047-3D70-0057-2F0DA702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96"/>
            <a:ext cx="10515600" cy="42050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Referrals from the Crisis Center or Mobile Crisis Outreach Teams (MCOTs) – Discussed 11/9</a:t>
            </a:r>
          </a:p>
          <a:p>
            <a:pPr lvl="2"/>
            <a:r>
              <a:rPr lang="en-US" dirty="0"/>
              <a:t>Permissible. HHS will need to develop a direct transport capability to effectuate.</a:t>
            </a:r>
          </a:p>
          <a:p>
            <a:r>
              <a:rPr lang="en-US" dirty="0"/>
              <a:t>Client flow through the site from arrival based on different points of origination (pre-arrest, arrest, ED, </a:t>
            </a:r>
            <a:r>
              <a:rPr lang="en-US" dirty="0" err="1"/>
              <a:t>etc</a:t>
            </a:r>
            <a:r>
              <a:rPr lang="en-US" dirty="0"/>
              <a:t>) – Discussed 2/8</a:t>
            </a:r>
          </a:p>
          <a:p>
            <a:pPr lvl="2"/>
            <a:r>
              <a:rPr lang="en-US" dirty="0"/>
              <a:t>Proposed internal layout of facility discussed on 3/14, but an internal operator workgroup with consultation from experts that operate facilities in other states is ongoing.</a:t>
            </a:r>
          </a:p>
          <a:p>
            <a:r>
              <a:rPr lang="en-US" dirty="0"/>
              <a:t>Visitor Policy – Discussed 3/14</a:t>
            </a:r>
          </a:p>
          <a:p>
            <a:pPr lvl="2"/>
            <a:r>
              <a:rPr lang="en-US" dirty="0"/>
              <a:t>Original position was no visitors. However, after discussions with stakeholders, an alternate strategy was devised.</a:t>
            </a:r>
          </a:p>
          <a:p>
            <a:pPr lvl="2"/>
            <a:r>
              <a:rPr lang="en-US" dirty="0"/>
              <a:t>Consensus around allowing visitors ONLY under the following criteria:</a:t>
            </a:r>
          </a:p>
          <a:p>
            <a:pPr lvl="3"/>
            <a:r>
              <a:rPr lang="en-US" dirty="0"/>
              <a:t>Client and clinician agreement around the specific visitors.</a:t>
            </a:r>
          </a:p>
          <a:p>
            <a:pPr lvl="3"/>
            <a:r>
              <a:rPr lang="en-US" dirty="0"/>
              <a:t>Visitor hours will be limited (for example, 8am to 8pm).</a:t>
            </a:r>
          </a:p>
          <a:p>
            <a:pPr lvl="3"/>
            <a:r>
              <a:rPr lang="en-US" dirty="0"/>
              <a:t>Visiting both in-person, but also remote visitation capability.</a:t>
            </a:r>
          </a:p>
          <a:p>
            <a:pPr lvl="3"/>
            <a:r>
              <a:rPr lang="en-US" dirty="0"/>
              <a:t>Visitors may support discharge planning efforts.</a:t>
            </a:r>
          </a:p>
        </p:txBody>
      </p:sp>
    </p:spTree>
    <p:extLst>
      <p:ext uri="{BB962C8B-B14F-4D97-AF65-F5344CB8AC3E}">
        <p14:creationId xmlns:p14="http://schemas.microsoft.com/office/powerpoint/2010/main" val="74290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762E5D-DCE1-B262-E7AB-9E1B802272BA}"/>
              </a:ext>
            </a:extLst>
          </p:cNvPr>
          <p:cNvSpPr txBox="1"/>
          <p:nvPr/>
        </p:nvSpPr>
        <p:spPr>
          <a:xfrm>
            <a:off x="7193833" y="651546"/>
            <a:ext cx="4835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Location of the building on the site</a:t>
            </a:r>
            <a:r>
              <a:rPr lang="en-US" sz="3200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7213B4-B927-FC82-0429-371285B4775F}"/>
              </a:ext>
            </a:extLst>
          </p:cNvPr>
          <p:cNvGrpSpPr/>
          <p:nvPr/>
        </p:nvGrpSpPr>
        <p:grpSpPr>
          <a:xfrm>
            <a:off x="452518" y="416186"/>
            <a:ext cx="6585787" cy="6151676"/>
            <a:chOff x="1337021" y="353162"/>
            <a:chExt cx="6585787" cy="615167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0D165B0-368F-9954-EBA7-55D1F76BB397}"/>
                </a:ext>
              </a:extLst>
            </p:cNvPr>
            <p:cNvGrpSpPr/>
            <p:nvPr/>
          </p:nvGrpSpPr>
          <p:grpSpPr>
            <a:xfrm>
              <a:off x="1337021" y="353162"/>
              <a:ext cx="6585787" cy="6151676"/>
              <a:chOff x="2543416" y="290138"/>
              <a:chExt cx="6585787" cy="6151676"/>
            </a:xfrm>
          </p:grpSpPr>
          <p:pic>
            <p:nvPicPr>
              <p:cNvPr id="27" name="Picture 26" descr="Aerial view of a road with roads and buildings&#10;&#10;Description automatically generated">
                <a:extLst>
                  <a:ext uri="{FF2B5EF4-FFF2-40B4-BE49-F238E27FC236}">
                    <a16:creationId xmlns:a16="http://schemas.microsoft.com/office/drawing/2014/main" id="{2C7F6A18-3671-9DE7-89EC-6B5C49865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3416" y="290138"/>
                <a:ext cx="6585787" cy="6151676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AE25372-C38B-EBDD-353D-A56BD14615BB}"/>
                  </a:ext>
                </a:extLst>
              </p:cNvPr>
              <p:cNvSpPr/>
              <p:nvPr/>
            </p:nvSpPr>
            <p:spPr>
              <a:xfrm rot="3663625">
                <a:off x="4598059" y="1937218"/>
                <a:ext cx="889463" cy="43030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JC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DC896D0-76AD-BCCD-B643-B766E5C599FC}"/>
                  </a:ext>
                </a:extLst>
              </p:cNvPr>
              <p:cNvSpPr/>
              <p:nvPr/>
            </p:nvSpPr>
            <p:spPr>
              <a:xfrm rot="20236286">
                <a:off x="4897385" y="2668260"/>
                <a:ext cx="553250" cy="19210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DC</a:t>
                </a:r>
              </a:p>
            </p:txBody>
          </p:sp>
          <p:sp>
            <p:nvSpPr>
              <p:cNvPr id="30" name="Arrow: Down 29">
                <a:extLst>
                  <a:ext uri="{FF2B5EF4-FFF2-40B4-BE49-F238E27FC236}">
                    <a16:creationId xmlns:a16="http://schemas.microsoft.com/office/drawing/2014/main" id="{A26C1E05-F58D-6A28-886C-3EB7CA0B8C1E}"/>
                  </a:ext>
                </a:extLst>
              </p:cNvPr>
              <p:cNvSpPr/>
              <p:nvPr/>
            </p:nvSpPr>
            <p:spPr>
              <a:xfrm rot="20006379">
                <a:off x="6071940" y="2452450"/>
                <a:ext cx="170258" cy="2487913"/>
              </a:xfrm>
              <a:prstGeom prst="downArrow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BEAD555-5385-B3A7-8EED-5A11CE2AD56F}"/>
                  </a:ext>
                </a:extLst>
              </p:cNvPr>
              <p:cNvCxnSpPr/>
              <p:nvPr/>
            </p:nvCxnSpPr>
            <p:spPr>
              <a:xfrm flipV="1">
                <a:off x="5466265" y="4233903"/>
                <a:ext cx="1971880" cy="8298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B19AB60-6083-4ED7-F48E-EF3808DA5D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6589" y="2527500"/>
                <a:ext cx="1323690" cy="5788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FF5A1CE-D907-4103-57EC-E4521F26D990}"/>
                </a:ext>
              </a:extLst>
            </p:cNvPr>
            <p:cNvGrpSpPr/>
            <p:nvPr/>
          </p:nvGrpSpPr>
          <p:grpSpPr>
            <a:xfrm>
              <a:off x="3258542" y="2232682"/>
              <a:ext cx="3218574" cy="3722030"/>
              <a:chOff x="3258542" y="2232682"/>
              <a:chExt cx="3218574" cy="372203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8B4A50-FB30-D576-7A96-D7493A5FECC3}"/>
                  </a:ext>
                </a:extLst>
              </p:cNvPr>
              <p:cNvSpPr/>
              <p:nvPr/>
            </p:nvSpPr>
            <p:spPr>
              <a:xfrm rot="3663625">
                <a:off x="5817231" y="4790986"/>
                <a:ext cx="889463" cy="430306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JC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DB20C1-5887-2537-C6E9-B3B83ED5B130}"/>
                  </a:ext>
                </a:extLst>
              </p:cNvPr>
              <p:cNvSpPr/>
              <p:nvPr/>
            </p:nvSpPr>
            <p:spPr>
              <a:xfrm rot="20236286">
                <a:off x="4687260" y="5092117"/>
                <a:ext cx="553250" cy="19210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DC</a:t>
                </a:r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969E7291-477E-18DB-79AD-26E01C3D0466}"/>
                  </a:ext>
                </a:extLst>
              </p:cNvPr>
              <p:cNvSpPr/>
              <p:nvPr/>
            </p:nvSpPr>
            <p:spPr>
              <a:xfrm rot="14473182">
                <a:off x="4472393" y="5635959"/>
                <a:ext cx="315045" cy="171248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A89BD4AC-C45D-C0BE-77B6-AE278F315373}"/>
                  </a:ext>
                </a:extLst>
              </p:cNvPr>
              <p:cNvSpPr/>
              <p:nvPr/>
            </p:nvSpPr>
            <p:spPr>
              <a:xfrm rot="14473182">
                <a:off x="4355527" y="5711566"/>
                <a:ext cx="315045" cy="17124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7292E7A7-CC30-C068-00C0-8E5B56B21210}"/>
                  </a:ext>
                </a:extLst>
              </p:cNvPr>
              <p:cNvSpPr/>
              <p:nvPr/>
            </p:nvSpPr>
            <p:spPr>
              <a:xfrm rot="14473182">
                <a:off x="4176696" y="5311289"/>
                <a:ext cx="315045" cy="17124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E0DF5B63-DA6F-E370-4503-2A5272723DC7}"/>
                  </a:ext>
                </a:extLst>
              </p:cNvPr>
              <p:cNvSpPr/>
              <p:nvPr/>
            </p:nvSpPr>
            <p:spPr>
              <a:xfrm rot="14473182">
                <a:off x="3979683" y="4920515"/>
                <a:ext cx="315045" cy="17124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5B3CF4CD-4CE5-F53B-5355-89DCECE20739}"/>
                  </a:ext>
                </a:extLst>
              </p:cNvPr>
              <p:cNvSpPr/>
              <p:nvPr/>
            </p:nvSpPr>
            <p:spPr>
              <a:xfrm rot="14473182">
                <a:off x="3810095" y="4543408"/>
                <a:ext cx="315045" cy="17124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F83D8CC1-F7B5-AB88-AB65-4CB3444B137B}"/>
                  </a:ext>
                </a:extLst>
              </p:cNvPr>
              <p:cNvSpPr/>
              <p:nvPr/>
            </p:nvSpPr>
            <p:spPr>
              <a:xfrm rot="15258472">
                <a:off x="3643474" y="4147103"/>
                <a:ext cx="315045" cy="17124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46749323-D328-5EF5-5938-ABF927290FF1}"/>
                  </a:ext>
                </a:extLst>
              </p:cNvPr>
              <p:cNvSpPr/>
              <p:nvPr/>
            </p:nvSpPr>
            <p:spPr>
              <a:xfrm rot="15258472">
                <a:off x="3571741" y="3797482"/>
                <a:ext cx="315045" cy="17124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1E0F9396-FB8C-C2F2-477C-DBFD90C58C61}"/>
                  </a:ext>
                </a:extLst>
              </p:cNvPr>
              <p:cNvSpPr/>
              <p:nvPr/>
            </p:nvSpPr>
            <p:spPr>
              <a:xfrm rot="15258472">
                <a:off x="3462819" y="3405655"/>
                <a:ext cx="315045" cy="17124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FFF756C3-361A-80F3-78D8-07ACEF4A7BC4}"/>
                  </a:ext>
                </a:extLst>
              </p:cNvPr>
              <p:cNvSpPr/>
              <p:nvPr/>
            </p:nvSpPr>
            <p:spPr>
              <a:xfrm rot="15870216">
                <a:off x="3418202" y="3034932"/>
                <a:ext cx="315045" cy="17124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0F8603C4-0533-428F-51E8-AE755E523D70}"/>
                  </a:ext>
                </a:extLst>
              </p:cNvPr>
              <p:cNvSpPr/>
              <p:nvPr/>
            </p:nvSpPr>
            <p:spPr>
              <a:xfrm rot="15258472">
                <a:off x="3311681" y="2643123"/>
                <a:ext cx="315045" cy="17124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3B430B16-9407-7240-06D3-8A4764829C8D}"/>
                  </a:ext>
                </a:extLst>
              </p:cNvPr>
              <p:cNvSpPr/>
              <p:nvPr/>
            </p:nvSpPr>
            <p:spPr>
              <a:xfrm rot="15258472">
                <a:off x="3186643" y="2304581"/>
                <a:ext cx="315045" cy="17124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8CFA445-EB8C-7A65-EC44-B1DEA111772E}"/>
              </a:ext>
            </a:extLst>
          </p:cNvPr>
          <p:cNvSpPr txBox="1"/>
          <p:nvPr/>
        </p:nvSpPr>
        <p:spPr>
          <a:xfrm>
            <a:off x="7380785" y="1889483"/>
            <a:ext cx="42722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b="1" dirty="0"/>
              <a:t>Factors for the decision:</a:t>
            </a:r>
          </a:p>
          <a:p>
            <a:endParaRPr lang="en-US" sz="2000" b="1" dirty="0"/>
          </a:p>
          <a:p>
            <a:r>
              <a:rPr lang="en-US" sz="2000" b="1" dirty="0"/>
              <a:t>1- Larger area</a:t>
            </a:r>
          </a:p>
          <a:p>
            <a:r>
              <a:rPr lang="en-US" sz="2000" b="1" dirty="0"/>
              <a:t>2- Avoid traffic into 7 Locks</a:t>
            </a:r>
          </a:p>
          <a:p>
            <a:r>
              <a:rPr lang="en-US" sz="2000" b="1" dirty="0"/>
              <a:t>3- Better access to bus stop</a:t>
            </a:r>
          </a:p>
          <a:p>
            <a:pPr marL="284163" indent="-284163"/>
            <a:r>
              <a:rPr lang="en-US" sz="2000" b="1" dirty="0"/>
              <a:t>4- Better visual barrier from the community</a:t>
            </a:r>
          </a:p>
          <a:p>
            <a:pPr marL="284163" indent="-284163"/>
            <a:r>
              <a:rPr lang="en-US" sz="2000" b="1" dirty="0"/>
              <a:t>5- Storm Water Management constraints on the north side.</a:t>
            </a:r>
          </a:p>
        </p:txBody>
      </p:sp>
    </p:spTree>
    <p:extLst>
      <p:ext uri="{BB962C8B-B14F-4D97-AF65-F5344CB8AC3E}">
        <p14:creationId xmlns:p14="http://schemas.microsoft.com/office/powerpoint/2010/main" val="103477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762E5D-DCE1-B262-E7AB-9E1B802272BA}"/>
              </a:ext>
            </a:extLst>
          </p:cNvPr>
          <p:cNvSpPr txBox="1"/>
          <p:nvPr/>
        </p:nvSpPr>
        <p:spPr>
          <a:xfrm>
            <a:off x="7193833" y="1076848"/>
            <a:ext cx="483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New Location Elements</a:t>
            </a:r>
            <a:endParaRPr lang="en-US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CFA445-EB8C-7A65-EC44-B1DEA111772E}"/>
              </a:ext>
            </a:extLst>
          </p:cNvPr>
          <p:cNvSpPr txBox="1"/>
          <p:nvPr/>
        </p:nvSpPr>
        <p:spPr>
          <a:xfrm>
            <a:off x="7351591" y="2180106"/>
            <a:ext cx="42722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27013" indent="-227013"/>
            <a:r>
              <a:rPr lang="en-US" b="1" dirty="0"/>
              <a:t>1- Building the new Diversion Center at the location of the existing DGCS Facility.</a:t>
            </a:r>
          </a:p>
          <a:p>
            <a:r>
              <a:rPr lang="en-US" b="1" dirty="0"/>
              <a:t>2- Maintain 2 existing entrance driveways</a:t>
            </a:r>
          </a:p>
          <a:p>
            <a:pPr marL="227013" indent="-227013"/>
            <a:r>
              <a:rPr lang="en-US" b="1" dirty="0"/>
              <a:t>3- Locate future Judicial Center in the back/East </a:t>
            </a:r>
          </a:p>
          <a:p>
            <a:pPr marL="227013" indent="-227013"/>
            <a:r>
              <a:rPr lang="en-US" b="1" dirty="0"/>
              <a:t>4- Provide a visual barrier between DC and JC</a:t>
            </a:r>
          </a:p>
          <a:p>
            <a:pPr marL="227013" indent="-227013"/>
            <a:r>
              <a:rPr lang="en-US" b="1" dirty="0"/>
              <a:t>5- provide more residential façade for the new Diversion Center.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8B7818-FF19-85A1-08AC-1CF3B68DD31A}"/>
              </a:ext>
            </a:extLst>
          </p:cNvPr>
          <p:cNvGrpSpPr/>
          <p:nvPr/>
        </p:nvGrpSpPr>
        <p:grpSpPr>
          <a:xfrm>
            <a:off x="163033" y="1129756"/>
            <a:ext cx="6802334" cy="5489772"/>
            <a:chOff x="634607" y="420135"/>
            <a:chExt cx="6802334" cy="5489772"/>
          </a:xfrm>
        </p:grpSpPr>
        <p:pic>
          <p:nvPicPr>
            <p:cNvPr id="3" name="Picture 2" descr="Aerial view of a road with roads and buildings&#10;&#10;Description automatically generated">
              <a:extLst>
                <a:ext uri="{FF2B5EF4-FFF2-40B4-BE49-F238E27FC236}">
                  <a16:creationId xmlns:a16="http://schemas.microsoft.com/office/drawing/2014/main" id="{442B1F85-9991-62F0-4DC2-6EA947D29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19" t="46471" r="5726"/>
            <a:stretch/>
          </p:blipFill>
          <p:spPr>
            <a:xfrm>
              <a:off x="634607" y="420135"/>
              <a:ext cx="6802334" cy="5489772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4F74BE4-7BD9-934A-1410-E838EE4EF53D}"/>
                </a:ext>
              </a:extLst>
            </p:cNvPr>
            <p:cNvSpPr/>
            <p:nvPr/>
          </p:nvSpPr>
          <p:spPr>
            <a:xfrm>
              <a:off x="2899983" y="3481028"/>
              <a:ext cx="332301" cy="316441"/>
            </a:xfrm>
            <a:prstGeom prst="ellipse">
              <a:avLst/>
            </a:prstGeom>
            <a:solidFill>
              <a:srgbClr val="00B0F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09CD712-E429-BD0A-D6F3-11092965B0E5}"/>
                </a:ext>
              </a:extLst>
            </p:cNvPr>
            <p:cNvCxnSpPr/>
            <p:nvPr/>
          </p:nvCxnSpPr>
          <p:spPr>
            <a:xfrm>
              <a:off x="3983644" y="2906366"/>
              <a:ext cx="560934" cy="118915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9D0890-02A1-6631-FE69-857E261A7147}"/>
                </a:ext>
              </a:extLst>
            </p:cNvPr>
            <p:cNvSpPr/>
            <p:nvPr/>
          </p:nvSpPr>
          <p:spPr>
            <a:xfrm>
              <a:off x="5255190" y="3342080"/>
              <a:ext cx="332301" cy="317721"/>
            </a:xfrm>
            <a:prstGeom prst="ellipse">
              <a:avLst/>
            </a:prstGeom>
            <a:solidFill>
              <a:srgbClr val="00B0F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AFB1E7-65D9-4491-AFAA-1B37F55AFAA8}"/>
                </a:ext>
              </a:extLst>
            </p:cNvPr>
            <p:cNvCxnSpPr/>
            <p:nvPr/>
          </p:nvCxnSpPr>
          <p:spPr>
            <a:xfrm flipV="1">
              <a:off x="1983432" y="2155079"/>
              <a:ext cx="3256422" cy="1427548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C4D8AB3-A854-B6BC-DC12-40DC3BAB2DC1}"/>
                </a:ext>
              </a:extLst>
            </p:cNvPr>
            <p:cNvSpPr/>
            <p:nvPr/>
          </p:nvSpPr>
          <p:spPr>
            <a:xfrm rot="19941588">
              <a:off x="2442698" y="3608893"/>
              <a:ext cx="395117" cy="41208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79ACA255-66D3-18C2-CF45-D2CAEC3A8770}"/>
                </a:ext>
              </a:extLst>
            </p:cNvPr>
            <p:cNvSpPr/>
            <p:nvPr/>
          </p:nvSpPr>
          <p:spPr>
            <a:xfrm rot="19941588">
              <a:off x="1934378" y="3570416"/>
              <a:ext cx="395117" cy="38864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F6AECD09-7CD3-DDBC-C480-FD1B2A5423A9}"/>
                </a:ext>
              </a:extLst>
            </p:cNvPr>
            <p:cNvSpPr/>
            <p:nvPr/>
          </p:nvSpPr>
          <p:spPr>
            <a:xfrm rot="19941588">
              <a:off x="2172097" y="4084686"/>
              <a:ext cx="395117" cy="38864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35A7E454-EB04-2672-5835-DAB228D0DA12}"/>
                </a:ext>
              </a:extLst>
            </p:cNvPr>
            <p:cNvSpPr/>
            <p:nvPr/>
          </p:nvSpPr>
          <p:spPr>
            <a:xfrm rot="19941588">
              <a:off x="3884463" y="3440901"/>
              <a:ext cx="395117" cy="45916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40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64B739-398C-6980-BAC0-82C4C2B1E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46" y="191743"/>
            <a:ext cx="9998307" cy="64745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325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530A94-69F5-923C-4223-B951118B1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99" y="212124"/>
            <a:ext cx="9653487" cy="6433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07910A-3D00-8BC1-0CA5-5A21C992689B}"/>
              </a:ext>
            </a:extLst>
          </p:cNvPr>
          <p:cNvSpPr txBox="1"/>
          <p:nvPr/>
        </p:nvSpPr>
        <p:spPr>
          <a:xfrm>
            <a:off x="969699" y="3494368"/>
            <a:ext cx="2264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Enlarged Proposed Concept Plan for the Diversion Center Site</a:t>
            </a:r>
          </a:p>
        </p:txBody>
      </p:sp>
    </p:spTree>
    <p:extLst>
      <p:ext uri="{BB962C8B-B14F-4D97-AF65-F5344CB8AC3E}">
        <p14:creationId xmlns:p14="http://schemas.microsoft.com/office/powerpoint/2010/main" val="5378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FD35AB0-8ADC-DC67-7D6D-07EF7AFFAFE9}"/>
              </a:ext>
            </a:extLst>
          </p:cNvPr>
          <p:cNvGrpSpPr/>
          <p:nvPr/>
        </p:nvGrpSpPr>
        <p:grpSpPr>
          <a:xfrm>
            <a:off x="1270902" y="762813"/>
            <a:ext cx="8702246" cy="5801497"/>
            <a:chOff x="1270902" y="762813"/>
            <a:chExt cx="8702246" cy="5801497"/>
          </a:xfrm>
        </p:grpSpPr>
        <p:pic>
          <p:nvPicPr>
            <p:cNvPr id="4" name="Picture 3" descr="A blueprint of a building&#10;&#10;Description automatically generated">
              <a:extLst>
                <a:ext uri="{FF2B5EF4-FFF2-40B4-BE49-F238E27FC236}">
                  <a16:creationId xmlns:a16="http://schemas.microsoft.com/office/drawing/2014/main" id="{E7A4EC23-EE01-7160-10D9-84F16CA14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902" y="762813"/>
              <a:ext cx="8702246" cy="580149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87E902-6170-BDCA-681D-B07B690CEC66}"/>
                </a:ext>
              </a:extLst>
            </p:cNvPr>
            <p:cNvGrpSpPr/>
            <p:nvPr/>
          </p:nvGrpSpPr>
          <p:grpSpPr>
            <a:xfrm>
              <a:off x="4692134" y="2173919"/>
              <a:ext cx="2679774" cy="3791093"/>
              <a:chOff x="4692134" y="2173919"/>
              <a:chExt cx="2679774" cy="3791093"/>
            </a:xfrm>
          </p:grpSpPr>
          <p:sp>
            <p:nvSpPr>
              <p:cNvPr id="6" name="Arrow: Left 5">
                <a:extLst>
                  <a:ext uri="{FF2B5EF4-FFF2-40B4-BE49-F238E27FC236}">
                    <a16:creationId xmlns:a16="http://schemas.microsoft.com/office/drawing/2014/main" id="{71A4BBB2-320F-EB81-741A-B68F4EF864C0}"/>
                  </a:ext>
                </a:extLst>
              </p:cNvPr>
              <p:cNvSpPr/>
              <p:nvPr/>
            </p:nvSpPr>
            <p:spPr>
              <a:xfrm>
                <a:off x="5836585" y="2173919"/>
                <a:ext cx="1013361" cy="641268"/>
              </a:xfrm>
              <a:prstGeom prst="lef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Visitors Entrance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62F8E6-796E-A272-F5C0-8774EB2E5638}"/>
                  </a:ext>
                </a:extLst>
              </p:cNvPr>
              <p:cNvSpPr txBox="1"/>
              <p:nvPr/>
            </p:nvSpPr>
            <p:spPr>
              <a:xfrm>
                <a:off x="4692134" y="5595680"/>
                <a:ext cx="2679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Main Level Floor Plan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9481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82DB165-4096-D2AD-6DF3-6D4F75FD4D8E}"/>
              </a:ext>
            </a:extLst>
          </p:cNvPr>
          <p:cNvGrpSpPr/>
          <p:nvPr/>
        </p:nvGrpSpPr>
        <p:grpSpPr>
          <a:xfrm>
            <a:off x="1334649" y="387178"/>
            <a:ext cx="9397314" cy="6264876"/>
            <a:chOff x="1334649" y="387178"/>
            <a:chExt cx="9397314" cy="6264876"/>
          </a:xfrm>
        </p:grpSpPr>
        <p:pic>
          <p:nvPicPr>
            <p:cNvPr id="2" name="Picture 1" descr="A blueprint of a building&#10;&#10;Description automatically generated">
              <a:extLst>
                <a:ext uri="{FF2B5EF4-FFF2-40B4-BE49-F238E27FC236}">
                  <a16:creationId xmlns:a16="http://schemas.microsoft.com/office/drawing/2014/main" id="{79BDC3B9-4CBE-942C-E34C-6D08D8A74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649" y="387178"/>
              <a:ext cx="9397314" cy="626487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454715-AC23-1671-FC75-4D981B8C433B}"/>
                </a:ext>
              </a:extLst>
            </p:cNvPr>
            <p:cNvGrpSpPr/>
            <p:nvPr/>
          </p:nvGrpSpPr>
          <p:grpSpPr>
            <a:xfrm>
              <a:off x="1649939" y="1131124"/>
              <a:ext cx="2132214" cy="3966337"/>
              <a:chOff x="1649939" y="1131124"/>
              <a:chExt cx="2132214" cy="396633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33496C-A6AA-B717-6784-EB7987E5280E}"/>
                  </a:ext>
                </a:extLst>
              </p:cNvPr>
              <p:cNvSpPr txBox="1"/>
              <p:nvPr/>
            </p:nvSpPr>
            <p:spPr>
              <a:xfrm>
                <a:off x="1649939" y="3343135"/>
                <a:ext cx="148837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Patients arrive in public safety vehicles inside the sallyport.</a:t>
                </a:r>
              </a:p>
            </p:txBody>
          </p:sp>
          <p:sp>
            <p:nvSpPr>
              <p:cNvPr id="5" name="Arrow: Left 4">
                <a:extLst>
                  <a:ext uri="{FF2B5EF4-FFF2-40B4-BE49-F238E27FC236}">
                    <a16:creationId xmlns:a16="http://schemas.microsoft.com/office/drawing/2014/main" id="{E2476C3C-C080-F7FD-FD4F-577B1794CC5A}"/>
                  </a:ext>
                </a:extLst>
              </p:cNvPr>
              <p:cNvSpPr/>
              <p:nvPr/>
            </p:nvSpPr>
            <p:spPr>
              <a:xfrm rot="5400000">
                <a:off x="3423419" y="3264725"/>
                <a:ext cx="388918" cy="328551"/>
              </a:xfrm>
              <a:prstGeom prst="lef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0" name="Arrow: Left 9">
                <a:extLst>
                  <a:ext uri="{FF2B5EF4-FFF2-40B4-BE49-F238E27FC236}">
                    <a16:creationId xmlns:a16="http://schemas.microsoft.com/office/drawing/2014/main" id="{4BF8E645-D2F0-8001-20C7-1DA2EFED8D10}"/>
                  </a:ext>
                </a:extLst>
              </p:cNvPr>
              <p:cNvSpPr/>
              <p:nvPr/>
            </p:nvSpPr>
            <p:spPr>
              <a:xfrm rot="5400000">
                <a:off x="3423418" y="1161307"/>
                <a:ext cx="388918" cy="328551"/>
              </a:xfrm>
              <a:prstGeom prst="lef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8030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different buildings&#10;&#10;Description automatically generated">
            <a:extLst>
              <a:ext uri="{FF2B5EF4-FFF2-40B4-BE49-F238E27FC236}">
                <a16:creationId xmlns:a16="http://schemas.microsoft.com/office/drawing/2014/main" id="{34FDF3C4-D1AD-F4E0-C42F-09EB2B32A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8288" r="50544" b="52072"/>
          <a:stretch/>
        </p:blipFill>
        <p:spPr>
          <a:xfrm>
            <a:off x="576648" y="593124"/>
            <a:ext cx="5868185" cy="3344561"/>
          </a:xfrm>
          <a:prstGeom prst="rect">
            <a:avLst/>
          </a:prstGeom>
        </p:spPr>
      </p:pic>
      <p:pic>
        <p:nvPicPr>
          <p:cNvPr id="6" name="Picture 5" descr="Several different views of a building&#10;&#10;Description automatically generated">
            <a:extLst>
              <a:ext uri="{FF2B5EF4-FFF2-40B4-BE49-F238E27FC236}">
                <a16:creationId xmlns:a16="http://schemas.microsoft.com/office/drawing/2014/main" id="{CBD9140D-4278-281F-2FBA-F1D992F24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9" t="8287" r="4012" b="52073"/>
          <a:stretch/>
        </p:blipFill>
        <p:spPr>
          <a:xfrm>
            <a:off x="5179401" y="2718486"/>
            <a:ext cx="6625421" cy="3822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31D758-DA26-6034-EB14-B527141110B1}"/>
              </a:ext>
            </a:extLst>
          </p:cNvPr>
          <p:cNvSpPr txBox="1"/>
          <p:nvPr/>
        </p:nvSpPr>
        <p:spPr>
          <a:xfrm>
            <a:off x="7347463" y="1186867"/>
            <a:ext cx="314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Concept Façade Design</a:t>
            </a:r>
          </a:p>
        </p:txBody>
      </p:sp>
    </p:spTree>
    <p:extLst>
      <p:ext uri="{BB962C8B-B14F-4D97-AF65-F5344CB8AC3E}">
        <p14:creationId xmlns:p14="http://schemas.microsoft.com/office/powerpoint/2010/main" val="3451205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5A6E-2CD0-8106-F8B7-0EEA0D10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6129-59A3-103C-99E9-F82BB6CFE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Start Design …………………………..2/2024</a:t>
            </a:r>
          </a:p>
          <a:p>
            <a:r>
              <a:rPr lang="en-US" b="1" dirty="0"/>
              <a:t>File for Permit ……………………….12/2024</a:t>
            </a:r>
          </a:p>
          <a:p>
            <a:r>
              <a:rPr lang="en-US" b="1" dirty="0"/>
              <a:t>Bid ……………………………………….2/2025</a:t>
            </a:r>
          </a:p>
          <a:p>
            <a:r>
              <a:rPr lang="en-US" b="1" dirty="0"/>
              <a:t>Start Construction ……………………5/2025</a:t>
            </a:r>
          </a:p>
          <a:p>
            <a:r>
              <a:rPr lang="en-US" b="1" dirty="0"/>
              <a:t>Construction Completed ……………7/2026</a:t>
            </a:r>
          </a:p>
          <a:p>
            <a:r>
              <a:rPr lang="en-US" b="1" dirty="0"/>
              <a:t>Facility Open …………………………..9/2026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sz="1600" b="1" dirty="0"/>
              <a:t>Note: Dates are tentative</a:t>
            </a:r>
          </a:p>
        </p:txBody>
      </p:sp>
    </p:spTree>
    <p:extLst>
      <p:ext uri="{BB962C8B-B14F-4D97-AF65-F5344CB8AC3E}">
        <p14:creationId xmlns:p14="http://schemas.microsoft.com/office/powerpoint/2010/main" val="271306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FCF3A1-E376-6EDD-F2FD-D387A1471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973868"/>
              </p:ext>
            </p:extLst>
          </p:nvPr>
        </p:nvGraphicFramePr>
        <p:xfrm>
          <a:off x="913879" y="584218"/>
          <a:ext cx="10364241" cy="552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843">
                  <a:extLst>
                    <a:ext uri="{9D8B030D-6E8A-4147-A177-3AD203B41FA5}">
                      <a16:colId xmlns:a16="http://schemas.microsoft.com/office/drawing/2014/main" val="97620516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44054837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081561798"/>
                    </a:ext>
                  </a:extLst>
                </a:gridCol>
              </a:tblGrid>
              <a:tr h="7192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Restoration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Diversion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01219"/>
                  </a:ext>
                </a:extLst>
              </a:tr>
              <a:tr h="816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Hours of Operation</a:t>
                      </a:r>
                      <a:endParaRPr lang="en-US" sz="200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hours per day, 7 days per week, 365 days per year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hours per day, 7 days per week, 365 days per year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805526"/>
                  </a:ext>
                </a:extLst>
              </a:tr>
              <a:tr h="814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en-US" sz="2000" kern="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integrated care for adults and children with mental health conditions and/or addiction.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Decompression &amp; diversion via short-term crisis stabilization services, then referral to community-based resources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1609754"/>
                  </a:ext>
                </a:extLst>
              </a:tr>
              <a:tr h="2444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Population(s)</a:t>
                      </a:r>
                      <a:endParaRPr lang="en-US" sz="200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 residents experiencing a mental health and/or substance use crisis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 residents ages 18+ experiencing mental health and/or substance use crisis who have been: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Transferred after release from Montgomery County Detention Center (MCDC)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Transported by public safety responders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Transferred and transported from a hospital via ambulance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171346"/>
                  </a:ext>
                </a:extLst>
              </a:tr>
              <a:tr h="7192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Accessibility </a:t>
                      </a:r>
                      <a:endParaRPr lang="en-US" sz="200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to the general public, “no wrong door” policy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to county residents transported by MCPD, MCFRS, DOCR, DHHS, or hospitals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596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74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FCF3A1-E376-6EDD-F2FD-D387A1471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035849"/>
              </p:ext>
            </p:extLst>
          </p:nvPr>
        </p:nvGraphicFramePr>
        <p:xfrm>
          <a:off x="832460" y="1034716"/>
          <a:ext cx="10527080" cy="510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682">
                  <a:extLst>
                    <a:ext uri="{9D8B030D-6E8A-4147-A177-3AD203B41FA5}">
                      <a16:colId xmlns:a16="http://schemas.microsoft.com/office/drawing/2014/main" val="97620516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44054837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081561798"/>
                    </a:ext>
                  </a:extLst>
                </a:gridCol>
              </a:tblGrid>
              <a:tr h="7445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Restoration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Diversion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01219"/>
                  </a:ext>
                </a:extLst>
              </a:tr>
              <a:tr h="1262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Exclusion Criteria</a:t>
                      </a:r>
                      <a:endParaRPr lang="en-US" sz="200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Walk-ins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Referrals from community-based behavioral health organizations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Non-county residents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Children/adolescents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3360391"/>
                  </a:ext>
                </a:extLst>
              </a:tr>
              <a:tr h="1078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 </a:t>
                      </a:r>
                      <a:endParaRPr lang="en-US" sz="200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Geographic areas with greatest unmet need; highest number of crisis events (e.g., “hot spots”)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Centralized in the County with proximity to the MCDC/Central Processing Unit (CPU) to effectively divert prior to entry into the criminal justice system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805526"/>
                  </a:ext>
                </a:extLst>
              </a:tr>
              <a:tr h="20193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 </a:t>
                      </a:r>
                      <a:endParaRPr lang="en-US" sz="200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Short-term behavioral health crisis stabilization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include supported housing, residential and employment programs for walk-in clients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Discharge planning and referrals to community-based resources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Short-term behavioral health crisis stabilization for eligible clients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Discharge planning, referrals, &amp; transportation to community-based resources 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1609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79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04FB-EC8A-4B39-B3C8-BC13DE4C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572" y="244523"/>
            <a:ext cx="9784080" cy="1398881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Diversion Center Project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D2132C-ED4C-96CA-9B83-A911B0F8E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Held first stakeholder workgroup on 9/28/2023 and meetings have continued monthly since.</a:t>
            </a:r>
          </a:p>
          <a:p>
            <a:r>
              <a:rPr lang="en-US" dirty="0"/>
              <a:t>Stakeholder group did a site visit over to the Seven Locks property in October 2023.</a:t>
            </a:r>
          </a:p>
          <a:p>
            <a:r>
              <a:rPr lang="en-US" dirty="0"/>
              <a:t>Program of Requirements remains updated to reflect current scope.</a:t>
            </a:r>
          </a:p>
          <a:p>
            <a:r>
              <a:rPr lang="en-US" dirty="0"/>
              <a:t>County project website remains updated to reflect current scope.</a:t>
            </a:r>
          </a:p>
          <a:p>
            <a:r>
              <a:rPr lang="en-US" dirty="0"/>
              <a:t>County has onboarded an architect to begin design work based on the decisions and feedback provided by the both the external stakeholder group and an internal operator workgroup (DHHS, consultants)</a:t>
            </a:r>
          </a:p>
        </p:txBody>
      </p:sp>
    </p:spTree>
    <p:extLst>
      <p:ext uri="{BB962C8B-B14F-4D97-AF65-F5344CB8AC3E}">
        <p14:creationId xmlns:p14="http://schemas.microsoft.com/office/powerpoint/2010/main" val="236420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44C7-4F1B-7741-3761-F6E66596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>
            <a:normAutofit/>
          </a:bodyPr>
          <a:lstStyle/>
          <a:p>
            <a:r>
              <a:rPr lang="en-US" dirty="0"/>
              <a:t>Stakeholder Engagement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2E28-8047-3D70-0057-2F0DA702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96"/>
            <a:ext cx="10515600" cy="4205036"/>
          </a:xfrm>
        </p:spPr>
        <p:txBody>
          <a:bodyPr>
            <a:normAutofit/>
          </a:bodyPr>
          <a:lstStyle/>
          <a:p>
            <a:r>
              <a:rPr lang="en-US" dirty="0"/>
              <a:t>Current Composition:</a:t>
            </a:r>
          </a:p>
          <a:p>
            <a:pPr lvl="1"/>
            <a:r>
              <a:rPr lang="en-US" dirty="0"/>
              <a:t>3 members of neighboring community (Seven Locks Alliance)</a:t>
            </a:r>
          </a:p>
          <a:p>
            <a:pPr lvl="1"/>
            <a:r>
              <a:rPr lang="en-US" dirty="0"/>
              <a:t>2 members of the recovery community (NAMI &amp; STEER)</a:t>
            </a:r>
          </a:p>
          <a:p>
            <a:pPr lvl="1"/>
            <a:r>
              <a:rPr lang="en-US" dirty="0"/>
              <a:t>1 member from the Department of Health &amp; Human Services</a:t>
            </a:r>
          </a:p>
          <a:p>
            <a:pPr lvl="1"/>
            <a:r>
              <a:rPr lang="en-US" dirty="0"/>
              <a:t>1 member from the Department of General Services</a:t>
            </a:r>
          </a:p>
          <a:p>
            <a:pPr lvl="1"/>
            <a:r>
              <a:rPr lang="en-US" dirty="0"/>
              <a:t>1 member from the Department of Corrections &amp; Rehabilitation</a:t>
            </a:r>
          </a:p>
          <a:p>
            <a:pPr lvl="1"/>
            <a:r>
              <a:rPr lang="en-US" dirty="0"/>
              <a:t>ACAO Stoddard</a:t>
            </a:r>
          </a:p>
          <a:p>
            <a:r>
              <a:rPr lang="en-US" dirty="0"/>
              <a:t>Ad hoc participants have included Montgomery County Police Department, Fire Rescue Service, &amp; Office of the State’s Attorney.</a:t>
            </a:r>
          </a:p>
        </p:txBody>
      </p:sp>
    </p:spTree>
    <p:extLst>
      <p:ext uri="{BB962C8B-B14F-4D97-AF65-F5344CB8AC3E}">
        <p14:creationId xmlns:p14="http://schemas.microsoft.com/office/powerpoint/2010/main" val="58299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44C7-4F1B-7741-3761-F6E66596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>
            <a:normAutofit/>
          </a:bodyPr>
          <a:lstStyle/>
          <a:p>
            <a:r>
              <a:rPr lang="en-US" dirty="0"/>
              <a:t>Stakeholder Engagement Team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2E28-8047-3D70-0057-2F0DA702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96"/>
            <a:ext cx="10515600" cy="42050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Facility Placement on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Fencing, Sidewalks, Lighting, Traffic, Buffers, Landscaping, Sound attenuation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Signage at the facility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Post-Release Transport options for both diversion center and central processing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happens when there isn’t a referral and a client is approaching 72hrs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Legal processes if a client fails to complete diversion programming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happens if there is a walk-in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Referrals from the Crisis Center or Mobile Crisis Outreach Teams (MCOTs)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Client flow through the site from arrival based on different points of origination (pre-arrest, arrest, 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731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44C7-4F1B-7741-3761-F6E66596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>
            <a:normAutofit/>
          </a:bodyPr>
          <a:lstStyle/>
          <a:p>
            <a:r>
              <a:rPr lang="en-US" dirty="0"/>
              <a:t>Stakeholder Engagement Team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2E28-8047-3D70-0057-2F0DA702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96"/>
            <a:ext cx="10515600" cy="42050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Facility Placement on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Fencing, Sidewalks, Lighting, Traffic, Buffers, Landscaping, Sound attenuation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Signage at the facility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Post-Release Transport options for both diversion center and central processing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happens when there isn’t a referral and a client is approaching 72hrs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Legal processes if a client fails to complete diversion programming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happens if there is a walk-in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Referrals from the Crisis Center or Mobile Crisis Outreach Teams (MCOTs)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Client flow through the site from arrival based on different points of origination (pre-arrest, arrest, 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0D18C-7C33-2DB4-B7C2-CF8F4280068E}"/>
              </a:ext>
            </a:extLst>
          </p:cNvPr>
          <p:cNvSpPr txBox="1"/>
          <p:nvPr/>
        </p:nvSpPr>
        <p:spPr>
          <a:xfrm>
            <a:off x="665747" y="1917032"/>
            <a:ext cx="9272337" cy="12994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0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44C7-4F1B-7741-3761-F6E66596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>
            <a:normAutofit/>
          </a:bodyPr>
          <a:lstStyle/>
          <a:p>
            <a:r>
              <a:rPr lang="en-US" dirty="0"/>
              <a:t>Stakeholder Engagement Team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2E28-8047-3D70-0057-2F0DA702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96"/>
            <a:ext cx="10515600" cy="420503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Facility Placement on Site – Discussed 1/11, 2/8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Fencing, Sidewalks, Lighting, Traffic, Buffers, Landscaping, Sound attenuation – Discussed 10/28, 1/11, &amp; 2/8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Signage at the facility - Discussed 10/28, 1/11, &amp; 2/8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Post-Release Transport options for both diversion center and central processing – Discussed 10/28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happens when there isn’t a referral and a client is approaching 72hrs – Discussed 3/14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Legal processes if a client fails to complete diversion programming – Discussed 12/12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happens if there is a walk-in – Discussed 11/9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Referrals from the Crisis Center or Mobile Crisis Outreach Teams (MCOTs) – Discussed 11/9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Client flow through the site from arrival based on different points of origination (pre-arrest, arrest, ED, </a:t>
            </a:r>
            <a:r>
              <a:rPr lang="en-US" dirty="0" err="1"/>
              <a:t>etc</a:t>
            </a:r>
            <a:r>
              <a:rPr lang="en-US" dirty="0"/>
              <a:t>) – Discussed 2/8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Visitor Policy – Discussed 3/14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2E39D-BF25-B7C1-7869-D9A31782D967}"/>
              </a:ext>
            </a:extLst>
          </p:cNvPr>
          <p:cNvSpPr txBox="1"/>
          <p:nvPr/>
        </p:nvSpPr>
        <p:spPr>
          <a:xfrm>
            <a:off x="763556" y="1894146"/>
            <a:ext cx="10255898" cy="13314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8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44C7-4F1B-7741-3761-F6E66596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>
            <a:normAutofit/>
          </a:bodyPr>
          <a:lstStyle/>
          <a:p>
            <a:r>
              <a:rPr lang="en-US" dirty="0"/>
              <a:t>Stakeholder Engagement Team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2E28-8047-3D70-0057-2F0DA702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96"/>
            <a:ext cx="10515600" cy="4205036"/>
          </a:xfrm>
        </p:spPr>
        <p:txBody>
          <a:bodyPr>
            <a:normAutofit/>
          </a:bodyPr>
          <a:lstStyle/>
          <a:p>
            <a:r>
              <a:rPr lang="en-US" dirty="0"/>
              <a:t>Post-Release Transport options for both diversion center and central processing – Discussed 10/28</a:t>
            </a:r>
          </a:p>
          <a:p>
            <a:pPr lvl="2"/>
            <a:r>
              <a:rPr lang="en-US" dirty="0"/>
              <a:t>Reviewed bus needs, shuttle from court to MCDC post bond release (Mondays particularly).</a:t>
            </a:r>
          </a:p>
          <a:p>
            <a:pPr lvl="2"/>
            <a:r>
              <a:rPr lang="en-US" dirty="0"/>
              <a:t>Need for HHS to expand Uber, Lyft, and taxi contracts.</a:t>
            </a:r>
          </a:p>
          <a:p>
            <a:r>
              <a:rPr lang="en-US" dirty="0"/>
              <a:t>What happens when there isn’t a referral and a client is approaching 72hrs – Discussed 3/14</a:t>
            </a:r>
          </a:p>
          <a:p>
            <a:pPr lvl="2"/>
            <a:r>
              <a:rPr lang="en-US" dirty="0"/>
              <a:t>Discharge planning will begin at intake.</a:t>
            </a:r>
          </a:p>
          <a:p>
            <a:pPr lvl="2"/>
            <a:r>
              <a:rPr lang="en-US" dirty="0"/>
              <a:t>Metrics will be tracked for average length of stay.</a:t>
            </a:r>
          </a:p>
          <a:p>
            <a:pPr lvl="2"/>
            <a:r>
              <a:rPr lang="en-US" dirty="0"/>
              <a:t>The County will not release someone actively in crisis back into the community just because an arbitrary time period has been met.</a:t>
            </a:r>
          </a:p>
        </p:txBody>
      </p:sp>
    </p:spTree>
    <p:extLst>
      <p:ext uri="{BB962C8B-B14F-4D97-AF65-F5344CB8AC3E}">
        <p14:creationId xmlns:p14="http://schemas.microsoft.com/office/powerpoint/2010/main" val="2222078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1387</TotalTime>
  <Words>1405</Words>
  <Application>Microsoft Office PowerPoint</Application>
  <PresentationFormat>Widescreen</PresentationFormat>
  <Paragraphs>158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Corbel</vt:lpstr>
      <vt:lpstr>Symbol</vt:lpstr>
      <vt:lpstr>Wingdings</vt:lpstr>
      <vt:lpstr>Banded</vt:lpstr>
      <vt:lpstr>Diversion Center Project Update  4.29.2024  Earl Stoddard, PhD, MPH, CEM Assistant Chief Administrative Officer Office of the County Executive</vt:lpstr>
      <vt:lpstr>PowerPoint Presentation</vt:lpstr>
      <vt:lpstr>PowerPoint Presentation</vt:lpstr>
      <vt:lpstr>Diversion Center Project Update</vt:lpstr>
      <vt:lpstr>Stakeholder Engagement Team</vt:lpstr>
      <vt:lpstr>Stakeholder Engagement Team Issues</vt:lpstr>
      <vt:lpstr>Stakeholder Engagement Team Issues</vt:lpstr>
      <vt:lpstr>Stakeholder Engagement Team Issues</vt:lpstr>
      <vt:lpstr>Stakeholder Engagement Team Issues</vt:lpstr>
      <vt:lpstr>Stakeholder Engagement Team Issues</vt:lpstr>
      <vt:lpstr>Stakeholder Engagement Team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Montgomery County Contact Tracing Data</dc:title>
  <dc:creator>estoddard99@yahoo.com</dc:creator>
  <cp:lastModifiedBy>Omidvar, Hamid</cp:lastModifiedBy>
  <cp:revision>20</cp:revision>
  <dcterms:created xsi:type="dcterms:W3CDTF">2020-11-24T15:49:00Z</dcterms:created>
  <dcterms:modified xsi:type="dcterms:W3CDTF">2024-04-27T12:50:09Z</dcterms:modified>
</cp:coreProperties>
</file>