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70" r:id="rId8"/>
    <p:sldId id="262" r:id="rId9"/>
    <p:sldId id="263" r:id="rId10"/>
    <p:sldId id="258" r:id="rId11"/>
    <p:sldId id="264" r:id="rId12"/>
    <p:sldId id="260" r:id="rId13"/>
    <p:sldId id="261" r:id="rId14"/>
    <p:sldId id="259" r:id="rId15"/>
    <p:sldId id="269" r:id="rId16"/>
    <p:sldId id="265" r:id="rId17"/>
    <p:sldId id="26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48E1F6-B240-407B-8E8E-A69679CCDDD1}" v="26" dt="2021-08-25T21:40:38.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5" d="100"/>
          <a:sy n="85"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8C45-79E7-4CA2-9E73-E7A07D426B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02184E-1C87-4459-B2DE-FB0EE863E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38FABA-ECEF-4009-8D44-52107FE67C01}"/>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C0DCCBA6-1F78-4DC4-ACD5-7D1E07908E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44CBD4-4EB3-4A43-BD63-0A5EEDA32D9E}"/>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281298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BF814-65E2-4CAC-9526-16AECAFF35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691BCB-753A-4B2F-935D-3429C1AB73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A303B-1A69-429F-84B0-BF899CD1E0D2}"/>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78A8DF7D-6482-4EAC-A02B-AAA5F3F1F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91B009-5F88-4622-A098-EE2788F340DB}"/>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383155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8BDB5F-CC48-4B25-AAEC-774FC00324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CBAA97-0737-4A72-AA0D-E84FB2B6C4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4A80E1-663A-49F6-9B8D-99336EE8FC95}"/>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3B9C9B74-B659-4539-84A3-A8B5ECA8FF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150159-EA46-4A42-8917-3ED138709119}"/>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42843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AD59F-00B3-462B-B767-A5B9D945D5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9BF8D4-2068-458E-B59E-D6A00A67B1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1E7F8-37DE-42C1-B567-1AE5CCBA010B}"/>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09685407-4AE1-45B8-9976-B59C1C7F1E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512845-B8CA-4EFA-B6D0-0DA566A43745}"/>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37743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F4ED-D17D-4E10-9063-E9DC619614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631869-D56E-4DD4-A9E2-B0E730302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EE5C44-94FF-417E-9E6B-7FF6F37CC537}"/>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40272605-3F04-4207-9497-D63AEF04A5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20306C-FB07-4539-BDD8-7003B13F5551}"/>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372054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1AE2E-BD79-479F-8187-669EF74091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A1ADF-5690-46A8-8EC6-95BB7AA57B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6ED4A6-A441-430F-B1D9-81EA1C1DE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DCFF93-10A4-479B-9F58-EC2CD70A712E}"/>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6" name="Footer Placeholder 5">
            <a:extLst>
              <a:ext uri="{FF2B5EF4-FFF2-40B4-BE49-F238E27FC236}">
                <a16:creationId xmlns:a16="http://schemas.microsoft.com/office/drawing/2014/main" id="{CB179743-132D-47B6-8F77-A8C2379ABA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459CF7B-7BD4-4F7F-B673-9C17E1DBA579}"/>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249553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07E3-D49F-463A-BA51-B66B0EC2BE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471921-02F1-4E3E-BE64-D20B82E01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D8689B-23E3-4FC6-BE1C-8A04556EE1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A71FE4-D74D-4483-BFDE-6268A681FD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3A4E54-68D5-40EF-89BD-C1442F5BB3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301210-96A5-4EB4-AA90-5EAA07F8E2E6}"/>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8" name="Footer Placeholder 7">
            <a:extLst>
              <a:ext uri="{FF2B5EF4-FFF2-40B4-BE49-F238E27FC236}">
                <a16:creationId xmlns:a16="http://schemas.microsoft.com/office/drawing/2014/main" id="{490AEE34-3FFE-4224-B2BD-27376E52FC8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26D1D20-4215-4E4F-B9D9-172B5948AC7B}"/>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406553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1710-D504-4D2E-8CB3-5093506992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C82212-2EE8-4D30-893A-C3748D0CDC10}"/>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4" name="Footer Placeholder 3">
            <a:extLst>
              <a:ext uri="{FF2B5EF4-FFF2-40B4-BE49-F238E27FC236}">
                <a16:creationId xmlns:a16="http://schemas.microsoft.com/office/drawing/2014/main" id="{90551B57-1434-46A5-9ECF-96207DCDC92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6315B66-2CAA-4B97-8016-39028C67E957}"/>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233309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A2B67-33C0-45C8-959B-26400F151992}"/>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3" name="Footer Placeholder 2">
            <a:extLst>
              <a:ext uri="{FF2B5EF4-FFF2-40B4-BE49-F238E27FC236}">
                <a16:creationId xmlns:a16="http://schemas.microsoft.com/office/drawing/2014/main" id="{C4FE5E73-CCDE-4B42-8C73-46B7DB99B85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12A74E-6A45-4BEF-96AF-D79E441366C1}"/>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141116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9E10C-6F8D-4BE5-B97E-F6F896346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7BB579-50CC-47B0-B683-5FD6258ED7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AEC7D7-09E9-4D83-B9C2-1894F18C14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419CC9-A3DD-4E6E-B6EB-8FC763ACCF0A}"/>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6" name="Footer Placeholder 5">
            <a:extLst>
              <a:ext uri="{FF2B5EF4-FFF2-40B4-BE49-F238E27FC236}">
                <a16:creationId xmlns:a16="http://schemas.microsoft.com/office/drawing/2014/main" id="{8967ECB5-78FF-49B2-B7AE-6438409A15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D3E01A-4610-4526-A453-AB16FC0F7CE4}"/>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387623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2B997-6134-43CA-BD58-FB0196855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DE2A22-B95F-4E4F-A331-B9F7324D20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64DD079-BB75-4EE8-947D-569A3BA164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359D9F-01F5-497D-8AD2-F2EFA583FFE6}"/>
              </a:ext>
            </a:extLst>
          </p:cNvPr>
          <p:cNvSpPr>
            <a:spLocks noGrp="1"/>
          </p:cNvSpPr>
          <p:nvPr>
            <p:ph type="dt" sz="half" idx="10"/>
          </p:nvPr>
        </p:nvSpPr>
        <p:spPr/>
        <p:txBody>
          <a:bodyPr/>
          <a:lstStyle/>
          <a:p>
            <a:fld id="{816931D6-A80B-4606-9227-7EE16C26669B}" type="datetimeFigureOut">
              <a:rPr lang="en-US" smtClean="0"/>
              <a:t>9/2/2021</a:t>
            </a:fld>
            <a:endParaRPr lang="en-US" dirty="0"/>
          </a:p>
        </p:txBody>
      </p:sp>
      <p:sp>
        <p:nvSpPr>
          <p:cNvPr id="6" name="Footer Placeholder 5">
            <a:extLst>
              <a:ext uri="{FF2B5EF4-FFF2-40B4-BE49-F238E27FC236}">
                <a16:creationId xmlns:a16="http://schemas.microsoft.com/office/drawing/2014/main" id="{C91CD694-3EFC-43FD-9E1B-5035C242AD2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45E28D-E438-4517-B277-BDBFD6A05793}"/>
              </a:ext>
            </a:extLst>
          </p:cNvPr>
          <p:cNvSpPr>
            <a:spLocks noGrp="1"/>
          </p:cNvSpPr>
          <p:nvPr>
            <p:ph type="sldNum" sz="quarter" idx="12"/>
          </p:nvPr>
        </p:nvSpPr>
        <p:spPr/>
        <p:txBody>
          <a:bodyPr/>
          <a:lstStyle/>
          <a:p>
            <a:fld id="{771D1F30-D288-47B1-8A0F-C98F18DB93BC}" type="slidenum">
              <a:rPr lang="en-US" smtClean="0"/>
              <a:t>‹#›</a:t>
            </a:fld>
            <a:endParaRPr lang="en-US" dirty="0"/>
          </a:p>
        </p:txBody>
      </p:sp>
    </p:spTree>
    <p:extLst>
      <p:ext uri="{BB962C8B-B14F-4D97-AF65-F5344CB8AC3E}">
        <p14:creationId xmlns:p14="http://schemas.microsoft.com/office/powerpoint/2010/main" val="257076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A6514-6AC5-4B5A-8D48-24A39020E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95038E-94BE-482F-8EA5-E32B25C60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6195D-4E4F-44C8-8109-751F9EB746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931D6-A80B-4606-9227-7EE16C26669B}" type="datetimeFigureOut">
              <a:rPr lang="en-US" smtClean="0"/>
              <a:t>9/2/2021</a:t>
            </a:fld>
            <a:endParaRPr lang="en-US" dirty="0"/>
          </a:p>
        </p:txBody>
      </p:sp>
      <p:sp>
        <p:nvSpPr>
          <p:cNvPr id="5" name="Footer Placeholder 4">
            <a:extLst>
              <a:ext uri="{FF2B5EF4-FFF2-40B4-BE49-F238E27FC236}">
                <a16:creationId xmlns:a16="http://schemas.microsoft.com/office/drawing/2014/main" id="{B866B275-2273-45D8-9524-67EA71837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B80116A-D731-40F2-92F3-7B842ED5BC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D1F30-D288-47B1-8A0F-C98F18DB93BC}" type="slidenum">
              <a:rPr lang="en-US" smtClean="0"/>
              <a:t>‹#›</a:t>
            </a:fld>
            <a:endParaRPr lang="en-US" dirty="0"/>
          </a:p>
        </p:txBody>
      </p:sp>
    </p:spTree>
    <p:extLst>
      <p:ext uri="{BB962C8B-B14F-4D97-AF65-F5344CB8AC3E}">
        <p14:creationId xmlns:p14="http://schemas.microsoft.com/office/powerpoint/2010/main" val="212481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ontgomerycountymd.gov/DHCA/housing/landlordtenant/window_guard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ontgomerycountymd.gov/DHCA/community/co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HCA.code@montgomerycountymd.gov" TargetMode="External"/><Relationship Id="rId2" Type="http://schemas.openxmlformats.org/officeDocument/2006/relationships/hyperlink" Target="mailto:regulators@washga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overnor.maryland.gov/covid-19-pandemic-orders-and-guidance/" TargetMode="External"/><Relationship Id="rId2" Type="http://schemas.openxmlformats.org/officeDocument/2006/relationships/hyperlink" Target="https://www.montgomerycountymd.gov/DHCA/covid-19_summary_renter_relief.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ontgomerycountymd.gov/dh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72BC1CF5-415C-4DAE-B2C2-A8BF9A1D5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5">
            <a:extLst>
              <a:ext uri="{FF2B5EF4-FFF2-40B4-BE49-F238E27FC236}">
                <a16:creationId xmlns:a16="http://schemas.microsoft.com/office/drawing/2014/main" id="{6C651D0D-A2E7-46B3-BEEA-71161FCA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6">
            <a:extLst>
              <a:ext uri="{FF2B5EF4-FFF2-40B4-BE49-F238E27FC236}">
                <a16:creationId xmlns:a16="http://schemas.microsoft.com/office/drawing/2014/main" id="{9CBEA7DB-1BAC-4A39-817B-82928B7F8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EADF9EA0-3A2A-4F0A-9C86-FBAB53E9C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Rectangle 8">
            <a:extLst>
              <a:ext uri="{FF2B5EF4-FFF2-40B4-BE49-F238E27FC236}">
                <a16:creationId xmlns:a16="http://schemas.microsoft.com/office/drawing/2014/main" id="{A30A2C81-7CE8-4A85-9E15-548E7F466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258859" y="1118007"/>
            <a:ext cx="563429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DB19AEF-5B60-4273-9878-A63F740E7F04}"/>
              </a:ext>
            </a:extLst>
          </p:cNvPr>
          <p:cNvSpPr>
            <a:spLocks noGrp="1"/>
          </p:cNvSpPr>
          <p:nvPr>
            <p:ph type="ctrTitle"/>
          </p:nvPr>
        </p:nvSpPr>
        <p:spPr>
          <a:xfrm>
            <a:off x="1570455" y="1426969"/>
            <a:ext cx="5158973" cy="3005883"/>
          </a:xfrm>
        </p:spPr>
        <p:txBody>
          <a:bodyPr>
            <a:normAutofit fontScale="90000"/>
          </a:bodyPr>
          <a:lstStyle/>
          <a:p>
            <a:pPr algn="l"/>
            <a:r>
              <a:rPr lang="en-US" sz="5400" b="1" dirty="0">
                <a:solidFill>
                  <a:srgbClr val="FFFFFF"/>
                </a:solidFill>
              </a:rPr>
              <a:t>Landlord Updates –Office of Landlord-Tenant Affairs - OLTA</a:t>
            </a:r>
          </a:p>
        </p:txBody>
      </p:sp>
      <p:sp>
        <p:nvSpPr>
          <p:cNvPr id="3" name="Subtitle 2">
            <a:extLst>
              <a:ext uri="{FF2B5EF4-FFF2-40B4-BE49-F238E27FC236}">
                <a16:creationId xmlns:a16="http://schemas.microsoft.com/office/drawing/2014/main" id="{CA4CF43F-85A0-4095-ADD7-8814EBCD771B}"/>
              </a:ext>
            </a:extLst>
          </p:cNvPr>
          <p:cNvSpPr>
            <a:spLocks noGrp="1"/>
          </p:cNvSpPr>
          <p:nvPr>
            <p:ph type="subTitle" idx="1"/>
          </p:nvPr>
        </p:nvSpPr>
        <p:spPr>
          <a:xfrm>
            <a:off x="1524000" y="4810308"/>
            <a:ext cx="4572000" cy="1076551"/>
          </a:xfrm>
        </p:spPr>
        <p:txBody>
          <a:bodyPr>
            <a:normAutofit/>
          </a:bodyPr>
          <a:lstStyle/>
          <a:p>
            <a:pPr algn="r"/>
            <a:endParaRPr lang="en-US" sz="2000" dirty="0"/>
          </a:p>
          <a:p>
            <a:pPr algn="r"/>
            <a:r>
              <a:rPr lang="en-US" sz="2800" dirty="0"/>
              <a:t>New laws and updates</a:t>
            </a:r>
          </a:p>
        </p:txBody>
      </p:sp>
      <p:pic>
        <p:nvPicPr>
          <p:cNvPr id="7" name="Picture 6">
            <a:extLst>
              <a:ext uri="{FF2B5EF4-FFF2-40B4-BE49-F238E27FC236}">
                <a16:creationId xmlns:a16="http://schemas.microsoft.com/office/drawing/2014/main" id="{FDB5265A-88BA-4F3C-A251-EB526B729D9C}"/>
              </a:ext>
            </a:extLst>
          </p:cNvPr>
          <p:cNvPicPr/>
          <p:nvPr/>
        </p:nvPicPr>
        <p:blipFill>
          <a:blip r:embed="rId2"/>
          <a:stretch>
            <a:fillRect/>
          </a:stretch>
        </p:blipFill>
        <p:spPr>
          <a:xfrm>
            <a:off x="7426518" y="1930735"/>
            <a:ext cx="3966906" cy="3143397"/>
          </a:xfrm>
          <a:prstGeom prst="rect">
            <a:avLst/>
          </a:prstGeom>
        </p:spPr>
      </p:pic>
    </p:spTree>
    <p:extLst>
      <p:ext uri="{BB962C8B-B14F-4D97-AF65-F5344CB8AC3E}">
        <p14:creationId xmlns:p14="http://schemas.microsoft.com/office/powerpoint/2010/main" val="4230929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Rectangle 5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9E0F6E1-F53D-47BA-8E6E-58F18E2437E2}"/>
              </a:ext>
            </a:extLst>
          </p:cNvPr>
          <p:cNvSpPr>
            <a:spLocks noGrp="1"/>
          </p:cNvSpPr>
          <p:nvPr>
            <p:ph type="title"/>
          </p:nvPr>
        </p:nvSpPr>
        <p:spPr>
          <a:xfrm>
            <a:off x="958506" y="800392"/>
            <a:ext cx="10264697" cy="1212102"/>
          </a:xfrm>
        </p:spPr>
        <p:txBody>
          <a:bodyPr>
            <a:normAutofit fontScale="90000"/>
          </a:bodyPr>
          <a:lstStyle/>
          <a:p>
            <a:br>
              <a:rPr lang="en-US" sz="4000" b="1" dirty="0">
                <a:solidFill>
                  <a:srgbClr val="FFFFFF"/>
                </a:solidFill>
              </a:rPr>
            </a:br>
            <a:r>
              <a:rPr lang="en-US" sz="4000" b="1" dirty="0">
                <a:solidFill>
                  <a:srgbClr val="FFFFFF"/>
                </a:solidFill>
              </a:rPr>
              <a:t>Residential Tenant-Access to Counsel </a:t>
            </a:r>
            <a:br>
              <a:rPr lang="en-US" sz="1900" b="1" dirty="0">
                <a:solidFill>
                  <a:srgbClr val="FFFFFF"/>
                </a:solidFill>
              </a:rPr>
            </a:br>
            <a:br>
              <a:rPr lang="en-US" sz="1900" dirty="0">
                <a:solidFill>
                  <a:srgbClr val="FFFFFF"/>
                </a:solidFill>
              </a:rPr>
            </a:br>
            <a:endParaRPr lang="en-US" sz="1900" dirty="0">
              <a:solidFill>
                <a:srgbClr val="FFFFFF"/>
              </a:solidFill>
            </a:endParaRPr>
          </a:p>
        </p:txBody>
      </p:sp>
      <p:sp>
        <p:nvSpPr>
          <p:cNvPr id="3" name="Content Placeholder 2">
            <a:extLst>
              <a:ext uri="{FF2B5EF4-FFF2-40B4-BE49-F238E27FC236}">
                <a16:creationId xmlns:a16="http://schemas.microsoft.com/office/drawing/2014/main" id="{C08BF64F-59E8-4B61-83C1-FB8E253CFA86}"/>
              </a:ext>
            </a:extLst>
          </p:cNvPr>
          <p:cNvSpPr>
            <a:spLocks noGrp="1"/>
          </p:cNvSpPr>
          <p:nvPr>
            <p:ph idx="1"/>
          </p:nvPr>
        </p:nvSpPr>
        <p:spPr>
          <a:xfrm>
            <a:off x="1368637" y="2341848"/>
            <a:ext cx="9708995" cy="4139547"/>
          </a:xfrm>
        </p:spPr>
        <p:txBody>
          <a:bodyPr anchor="ctr">
            <a:normAutofit lnSpcReduction="10000"/>
          </a:bodyPr>
          <a:lstStyle/>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law requires each jurisdiction provide counsel for low and/or moderate-income tenants being sued for failure to pay rent in the District Court. It also requires landlords to provide tenants with ten days’ notice, on a form available through the District Court entitled </a:t>
            </a:r>
            <a:r>
              <a:rPr lang="en-US" sz="1600" b="1" i="1" dirty="0">
                <a:effectLst/>
                <a:latin typeface="Arial" panose="020B0604020202020204" pitchFamily="34" charset="0"/>
                <a:ea typeface="Times New Roman" panose="02020603050405020304" pitchFamily="18" charset="0"/>
                <a:cs typeface="Times New Roman" panose="02020603050405020304" pitchFamily="18" charset="0"/>
              </a:rPr>
              <a:t>“Notice of Intent to File a Complaint for Summary Ejectment”</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which will be available by October 1, 2021, when this law takes effect. This notice must contain the following: </a:t>
            </a: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The date of the notice and method of delivery;</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 description of the past due rent including the amount of rent and late fees, </a:t>
            </a:r>
            <a:r>
              <a:rPr lang="en-US" sz="1600" i="1" dirty="0">
                <a:effectLst/>
                <a:latin typeface="Arial" panose="020B0604020202020204" pitchFamily="34" charset="0"/>
                <a:ea typeface="Times New Roman" panose="02020603050405020304" pitchFamily="18" charset="0"/>
                <a:cs typeface="Times New Roman" panose="02020603050405020304" pitchFamily="18" charset="0"/>
              </a:rPr>
              <a:t>excluding charges related to utilities, services, other fees, fines, or court costs</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The specific time period covered by the notice;</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 statement informing the tenant that the landlord will promptly provide an itemized accounting of debts and credits on request;</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 statement that the landlord may file an eviction action in District Court if the tenant does not pay within 10 days after delivery of the notice and that the tenant has the legal right to dispute the charges; and</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Contact information for the landlord, nonprofit legal services organizations that may provide legal advice or representation to the tenant as compiled by the MLSC, the Alternative Dispute Resolution Office, and the Self-Help Center.</a:t>
            </a:r>
          </a:p>
          <a:p>
            <a:pPr marL="457200" marR="0">
              <a:spcBef>
                <a:spcPts val="0"/>
              </a:spcBef>
              <a:spcAft>
                <a:spcPts val="0"/>
              </a:spcAft>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For more detailed information, visit our website at </a:t>
            </a:r>
            <a:r>
              <a:rPr lang="en-US" sz="1600" i="1"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www.montgomerycountymd.gov/dhca-landlordtenant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t>
            </a:r>
          </a:p>
          <a:p>
            <a:pPr marL="0" indent="0">
              <a:buNone/>
            </a:pPr>
            <a:endParaRPr lang="en-US" sz="1300" dirty="0"/>
          </a:p>
        </p:txBody>
      </p:sp>
    </p:spTree>
    <p:extLst>
      <p:ext uri="{BB962C8B-B14F-4D97-AF65-F5344CB8AC3E}">
        <p14:creationId xmlns:p14="http://schemas.microsoft.com/office/powerpoint/2010/main" val="53519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1613BF8-59D2-4F34-BAF4-B756F6015FA5}"/>
              </a:ext>
            </a:extLst>
          </p:cNvPr>
          <p:cNvSpPr>
            <a:spLocks noGrp="1"/>
          </p:cNvSpPr>
          <p:nvPr>
            <p:ph type="title"/>
          </p:nvPr>
        </p:nvSpPr>
        <p:spPr>
          <a:xfrm>
            <a:off x="958506" y="800392"/>
            <a:ext cx="10264697" cy="1212102"/>
          </a:xfrm>
        </p:spPr>
        <p:txBody>
          <a:bodyPr>
            <a:normAutofit/>
          </a:bodyPr>
          <a:lstStyle/>
          <a:p>
            <a:br>
              <a:rPr lang="en-US" sz="2500" b="1" dirty="0">
                <a:solidFill>
                  <a:srgbClr val="FFFFFF"/>
                </a:solidFill>
              </a:rPr>
            </a:br>
            <a:r>
              <a:rPr lang="en-US" sz="3600" b="1" dirty="0">
                <a:solidFill>
                  <a:srgbClr val="FFFFFF"/>
                </a:solidFill>
              </a:rPr>
              <a:t>Window Guards</a:t>
            </a:r>
            <a:endParaRPr lang="en-US" sz="3600" dirty="0">
              <a:solidFill>
                <a:srgbClr val="FFFFFF"/>
              </a:solidFill>
            </a:endParaRPr>
          </a:p>
        </p:txBody>
      </p:sp>
      <p:sp>
        <p:nvSpPr>
          <p:cNvPr id="3" name="Content Placeholder 2">
            <a:extLst>
              <a:ext uri="{FF2B5EF4-FFF2-40B4-BE49-F238E27FC236}">
                <a16:creationId xmlns:a16="http://schemas.microsoft.com/office/drawing/2014/main" id="{544EDFDE-D4D3-4D4A-B395-3BA3C6CDE5E0}"/>
              </a:ext>
            </a:extLst>
          </p:cNvPr>
          <p:cNvSpPr>
            <a:spLocks noGrp="1"/>
          </p:cNvSpPr>
          <p:nvPr>
            <p:ph idx="1"/>
          </p:nvPr>
        </p:nvSpPr>
        <p:spPr>
          <a:xfrm>
            <a:off x="1368637" y="2341848"/>
            <a:ext cx="9708995" cy="4213120"/>
          </a:xfrm>
        </p:spPr>
        <p:txBody>
          <a:bodyPr anchor="ctr">
            <a:normAutofit/>
          </a:bodyPr>
          <a:lstStyle/>
          <a:p>
            <a:pPr marL="0" marR="26543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amendment to Chapter 29 requires all multifamily landlords:</a:t>
            </a:r>
          </a:p>
          <a:p>
            <a:pPr marL="0" marR="265430" indent="0">
              <a:spcBef>
                <a:spcPts val="0"/>
              </a:spcBef>
              <a:spcAft>
                <a:spcPts val="0"/>
              </a:spcAft>
              <a:buNone/>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R="265430">
              <a:spcBef>
                <a:spcPts val="0"/>
              </a:spcBef>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place window guards at all openable windows above the ground floor if you have children under the age of 11, or on request; </a:t>
            </a:r>
          </a:p>
          <a:p>
            <a:pPr marR="265430">
              <a:spcBef>
                <a:spcPts val="0"/>
              </a:spcBef>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5430">
              <a:spcBef>
                <a:spcPts val="0"/>
              </a:spcBef>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must install and maintain these window guards at the landlord’s expense;</a:t>
            </a:r>
          </a:p>
          <a:p>
            <a:pPr marR="265430">
              <a:spcBef>
                <a:spcPts val="0"/>
              </a:spcBef>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5430">
              <a:spcBef>
                <a:spcPts val="0"/>
              </a:spcBef>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must include a </a:t>
            </a:r>
            <a:r>
              <a:rPr lang="en-US" sz="1600" u="sng" dirty="0">
                <a:effectLst/>
                <a:latin typeface="Arial" panose="020B0604020202020204" pitchFamily="34" charset="0"/>
                <a:ea typeface="Times New Roman" panose="02020603050405020304" pitchFamily="18" charset="0"/>
                <a:cs typeface="Times New Roman" panose="02020603050405020304" pitchFamily="18" charset="0"/>
              </a:rPr>
              <a:t>Window Guard Addendum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at every lease signing, or the earlier of lease renewal or notice of rent increase; and </a:t>
            </a:r>
          </a:p>
          <a:p>
            <a:pPr marR="265430">
              <a:spcBef>
                <a:spcPts val="0"/>
              </a:spcBef>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5430">
              <a:spcBef>
                <a:spcPts val="0"/>
              </a:spcBef>
              <a:buFont typeface="Wingdings" panose="05000000000000000000" pitchFamily="2" charset="2"/>
              <a:buChar char="Ø"/>
            </a:pPr>
            <a:r>
              <a:rPr lang="en-US" sz="1600" dirty="0">
                <a:latin typeface="Arial" panose="020B0604020202020204" pitchFamily="34" charset="0"/>
                <a:ea typeface="Times New Roman" panose="02020603050405020304" pitchFamily="18" charset="0"/>
                <a:cs typeface="Times New Roman" panose="02020603050405020304" pitchFamily="18" charset="0"/>
              </a:rPr>
              <a:t>must include this information in every lease.</a:t>
            </a:r>
          </a:p>
          <a:p>
            <a:pPr marL="0" marR="265430" indent="0">
              <a:spcBef>
                <a:spcPts val="0"/>
              </a:spcBef>
              <a:spcAft>
                <a:spcPts val="0"/>
              </a:spcAft>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26543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Tenants must inform the landlord promptly of any problems with the devices. This law will take effect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January 1, 2022.</a:t>
            </a:r>
          </a:p>
          <a:p>
            <a:pPr marL="0" marR="265430" indent="0">
              <a:spcBef>
                <a:spcPts val="0"/>
              </a:spcBef>
              <a:spcAft>
                <a:spcPts val="0"/>
              </a:spcAft>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For more detailed information and/or a copy of the Window Guard Addendum, visit our website at </a:t>
            </a:r>
            <a:r>
              <a:rPr lang="en-US" sz="1800" i="1" u="sng" dirty="0">
                <a:solidFill>
                  <a:srgbClr val="0000FF"/>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https://www.montgomerycountymd.gov/DHCA/housing/landlordtenant/window_guards.html</a:t>
            </a:r>
            <a:r>
              <a:rPr lang="en-US" sz="1800" i="1" dirty="0">
                <a:solidFill>
                  <a:srgbClr val="0000FF"/>
                </a:solidFill>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Arial" panose="020B0604020202020204" pitchFamily="34" charset="0"/>
              </a:rPr>
              <a:t>or call 311 and ask for Code Enforcement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t>
            </a:r>
          </a:p>
          <a:p>
            <a:endParaRPr lang="en-US" sz="1300" dirty="0"/>
          </a:p>
        </p:txBody>
      </p:sp>
    </p:spTree>
    <p:extLst>
      <p:ext uri="{BB962C8B-B14F-4D97-AF65-F5344CB8AC3E}">
        <p14:creationId xmlns:p14="http://schemas.microsoft.com/office/powerpoint/2010/main" val="2501515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589600" y="481027"/>
            <a:ext cx="4462895" cy="768927"/>
            <a:chOff x="464022" y="819394"/>
            <a:chExt cx="6545580" cy="1127760"/>
          </a:xfrm>
        </p:grpSpPr>
        <p:sp>
          <p:nvSpPr>
            <p:cNvPr id="4" name="object 4"/>
            <p:cNvSpPr/>
            <p:nvPr/>
          </p:nvSpPr>
          <p:spPr>
            <a:xfrm>
              <a:off x="464022" y="823972"/>
              <a:ext cx="6545580" cy="1123315"/>
            </a:xfrm>
            <a:custGeom>
              <a:avLst/>
              <a:gdLst/>
              <a:ahLst/>
              <a:cxnLst/>
              <a:rect l="l" t="t" r="r" b="b"/>
              <a:pathLst>
                <a:path w="6545580" h="1123314">
                  <a:moveTo>
                    <a:pt x="6523796" y="1123023"/>
                  </a:moveTo>
                  <a:lnTo>
                    <a:pt x="6523796" y="0"/>
                  </a:lnTo>
                </a:path>
                <a:path w="6545580" h="1123314">
                  <a:moveTo>
                    <a:pt x="0" y="0"/>
                  </a:moveTo>
                  <a:lnTo>
                    <a:pt x="6545165" y="0"/>
                  </a:lnTo>
                </a:path>
              </a:pathLst>
            </a:custGeom>
            <a:ln w="9156">
              <a:solidFill>
                <a:srgbClr val="000000"/>
              </a:solidFill>
            </a:ln>
          </p:spPr>
          <p:txBody>
            <a:bodyPr wrap="square" lIns="0" tIns="0" rIns="0" bIns="0" rtlCol="0"/>
            <a:lstStyle/>
            <a:p>
              <a:endParaRPr sz="1227"/>
            </a:p>
          </p:txBody>
        </p:sp>
        <p:sp>
          <p:nvSpPr>
            <p:cNvPr id="5" name="object 5"/>
            <p:cNvSpPr/>
            <p:nvPr/>
          </p:nvSpPr>
          <p:spPr>
            <a:xfrm>
              <a:off x="464022" y="1525861"/>
              <a:ext cx="6533515" cy="406400"/>
            </a:xfrm>
            <a:custGeom>
              <a:avLst/>
              <a:gdLst/>
              <a:ahLst/>
              <a:cxnLst/>
              <a:rect l="l" t="t" r="r" b="b"/>
              <a:pathLst>
                <a:path w="6533515" h="406400">
                  <a:moveTo>
                    <a:pt x="0" y="0"/>
                  </a:moveTo>
                  <a:lnTo>
                    <a:pt x="6532954" y="0"/>
                  </a:lnTo>
                </a:path>
                <a:path w="6533515" h="406400">
                  <a:moveTo>
                    <a:pt x="0" y="405875"/>
                  </a:moveTo>
                  <a:lnTo>
                    <a:pt x="6532954" y="405875"/>
                  </a:lnTo>
                </a:path>
              </a:pathLst>
            </a:custGeom>
            <a:ln w="12208">
              <a:solidFill>
                <a:srgbClr val="000000"/>
              </a:solidFill>
            </a:ln>
          </p:spPr>
          <p:txBody>
            <a:bodyPr wrap="square" lIns="0" tIns="0" rIns="0" bIns="0" rtlCol="0"/>
            <a:lstStyle/>
            <a:p>
              <a:endParaRPr sz="1227"/>
            </a:p>
          </p:txBody>
        </p:sp>
      </p:grpSp>
      <p:sp>
        <p:nvSpPr>
          <p:cNvPr id="6" name="object 6"/>
          <p:cNvSpPr txBox="1"/>
          <p:nvPr/>
        </p:nvSpPr>
        <p:spPr>
          <a:xfrm>
            <a:off x="1614096" y="234583"/>
            <a:ext cx="2409392" cy="176610"/>
          </a:xfrm>
          <a:prstGeom prst="rect">
            <a:avLst/>
          </a:prstGeom>
        </p:spPr>
        <p:txBody>
          <a:bodyPr vert="horz" wrap="square" lIns="0" tIns="8659" rIns="0" bIns="0" rtlCol="0">
            <a:spAutoFit/>
          </a:bodyPr>
          <a:lstStyle/>
          <a:p>
            <a:pPr marL="8659">
              <a:spcBef>
                <a:spcPts val="68"/>
              </a:spcBef>
            </a:pPr>
            <a:r>
              <a:rPr sz="1091" b="1" u="heavy" spc="-3" dirty="0">
                <a:solidFill>
                  <a:srgbClr val="282828"/>
                </a:solidFill>
                <a:uFill>
                  <a:solidFill>
                    <a:srgbClr val="282828"/>
                  </a:solidFill>
                </a:uFill>
                <a:latin typeface="Arial"/>
                <a:cs typeface="Arial"/>
              </a:rPr>
              <a:t>WINDO</a:t>
            </a:r>
            <a:r>
              <a:rPr sz="1091" b="1" u="heavy" dirty="0">
                <a:solidFill>
                  <a:srgbClr val="282828"/>
                </a:solidFill>
                <a:uFill>
                  <a:solidFill>
                    <a:srgbClr val="282828"/>
                  </a:solidFill>
                </a:uFill>
                <a:latin typeface="Arial"/>
                <a:cs typeface="Arial"/>
              </a:rPr>
              <a:t>W</a:t>
            </a:r>
            <a:r>
              <a:rPr sz="1091" b="1" u="heavy" spc="68" dirty="0">
                <a:solidFill>
                  <a:srgbClr val="282828"/>
                </a:solidFill>
                <a:uFill>
                  <a:solidFill>
                    <a:srgbClr val="282828"/>
                  </a:solidFill>
                </a:uFill>
                <a:latin typeface="Arial"/>
                <a:cs typeface="Arial"/>
              </a:rPr>
              <a:t> </a:t>
            </a:r>
            <a:r>
              <a:rPr sz="1091" b="1" u="heavy" spc="-44" dirty="0">
                <a:solidFill>
                  <a:srgbClr val="282828"/>
                </a:solidFill>
                <a:uFill>
                  <a:solidFill>
                    <a:srgbClr val="282828"/>
                  </a:solidFill>
                </a:uFill>
                <a:latin typeface="Arial"/>
                <a:cs typeface="Arial"/>
              </a:rPr>
              <a:t>GUAR</a:t>
            </a:r>
            <a:r>
              <a:rPr sz="1091" b="1" u="heavy" spc="-41" dirty="0">
                <a:solidFill>
                  <a:srgbClr val="282828"/>
                </a:solidFill>
                <a:uFill>
                  <a:solidFill>
                    <a:srgbClr val="282828"/>
                  </a:solidFill>
                </a:uFill>
                <a:latin typeface="Arial"/>
                <a:cs typeface="Arial"/>
              </a:rPr>
              <a:t>D</a:t>
            </a:r>
            <a:r>
              <a:rPr sz="1091" b="1" u="heavy" spc="-37" dirty="0">
                <a:solidFill>
                  <a:srgbClr val="282828"/>
                </a:solidFill>
                <a:uFill>
                  <a:solidFill>
                    <a:srgbClr val="282828"/>
                  </a:solidFill>
                </a:uFill>
                <a:latin typeface="Arial"/>
                <a:cs typeface="Arial"/>
              </a:rPr>
              <a:t> </a:t>
            </a:r>
            <a:r>
              <a:rPr sz="1091" b="1" u="heavy" spc="-136" dirty="0">
                <a:solidFill>
                  <a:srgbClr val="282828"/>
                </a:solidFill>
                <a:uFill>
                  <a:solidFill>
                    <a:srgbClr val="282828"/>
                  </a:solidFill>
                </a:uFill>
                <a:latin typeface="Arial"/>
                <a:cs typeface="Arial"/>
              </a:rPr>
              <a:t>LEAS</a:t>
            </a:r>
            <a:r>
              <a:rPr sz="1091" b="1" u="heavy" spc="-133" dirty="0">
                <a:solidFill>
                  <a:srgbClr val="282828"/>
                </a:solidFill>
                <a:uFill>
                  <a:solidFill>
                    <a:srgbClr val="282828"/>
                  </a:solidFill>
                </a:uFill>
                <a:latin typeface="Arial"/>
                <a:cs typeface="Arial"/>
              </a:rPr>
              <a:t>E</a:t>
            </a:r>
            <a:r>
              <a:rPr sz="1091" b="1" u="heavy" spc="-7" dirty="0">
                <a:solidFill>
                  <a:srgbClr val="282828"/>
                </a:solidFill>
                <a:uFill>
                  <a:solidFill>
                    <a:srgbClr val="282828"/>
                  </a:solidFill>
                </a:uFill>
                <a:latin typeface="Arial"/>
                <a:cs typeface="Arial"/>
              </a:rPr>
              <a:t> </a:t>
            </a:r>
            <a:r>
              <a:rPr sz="1091" b="1" u="heavy" spc="-20" dirty="0">
                <a:solidFill>
                  <a:srgbClr val="282828"/>
                </a:solidFill>
                <a:uFill>
                  <a:solidFill>
                    <a:srgbClr val="282828"/>
                  </a:solidFill>
                </a:uFill>
                <a:latin typeface="Arial"/>
                <a:cs typeface="Arial"/>
              </a:rPr>
              <a:t>ADDENDUM</a:t>
            </a:r>
            <a:endParaRPr sz="1091" dirty="0">
              <a:latin typeface="Arial"/>
              <a:cs typeface="Arial"/>
            </a:endParaRPr>
          </a:p>
        </p:txBody>
      </p:sp>
      <p:sp>
        <p:nvSpPr>
          <p:cNvPr id="7" name="object 7"/>
          <p:cNvSpPr txBox="1"/>
          <p:nvPr/>
        </p:nvSpPr>
        <p:spPr>
          <a:xfrm>
            <a:off x="589600" y="481298"/>
            <a:ext cx="4569685" cy="3756238"/>
          </a:xfrm>
          <a:prstGeom prst="rect">
            <a:avLst/>
          </a:prstGeom>
        </p:spPr>
        <p:txBody>
          <a:bodyPr vert="horz" wrap="square" lIns="0" tIns="30307" rIns="0" bIns="0" rtlCol="0">
            <a:spAutoFit/>
          </a:bodyPr>
          <a:lstStyle/>
          <a:p>
            <a:pPr marR="433" algn="ctr">
              <a:spcBef>
                <a:spcPts val="239"/>
              </a:spcBef>
            </a:pPr>
            <a:r>
              <a:rPr sz="716" u="heavy" spc="48" dirty="0">
                <a:solidFill>
                  <a:srgbClr val="282828"/>
                </a:solidFill>
                <a:uFill>
                  <a:solidFill>
                    <a:srgbClr val="282828"/>
                  </a:solidFill>
                </a:uFill>
                <a:latin typeface="Arial"/>
                <a:cs typeface="Arial"/>
              </a:rPr>
              <a:t>Window</a:t>
            </a:r>
            <a:r>
              <a:rPr sz="716" u="heavy" spc="44" dirty="0">
                <a:solidFill>
                  <a:srgbClr val="282828"/>
                </a:solidFill>
                <a:uFill>
                  <a:solidFill>
                    <a:srgbClr val="282828"/>
                  </a:solidFill>
                </a:uFill>
                <a:latin typeface="Arial"/>
                <a:cs typeface="Arial"/>
              </a:rPr>
              <a:t> </a:t>
            </a:r>
            <a:r>
              <a:rPr sz="716" u="heavy" spc="7" dirty="0">
                <a:solidFill>
                  <a:srgbClr val="282828"/>
                </a:solidFill>
                <a:uFill>
                  <a:solidFill>
                    <a:srgbClr val="282828"/>
                  </a:solidFill>
                </a:uFill>
                <a:latin typeface="Arial"/>
                <a:cs typeface="Arial"/>
              </a:rPr>
              <a:t>Guards</a:t>
            </a:r>
            <a:r>
              <a:rPr sz="716" u="heavy" spc="-31" dirty="0">
                <a:solidFill>
                  <a:srgbClr val="282828"/>
                </a:solidFill>
                <a:uFill>
                  <a:solidFill>
                    <a:srgbClr val="282828"/>
                  </a:solidFill>
                </a:uFill>
                <a:latin typeface="Arial"/>
                <a:cs typeface="Arial"/>
              </a:rPr>
              <a:t> </a:t>
            </a:r>
            <a:r>
              <a:rPr sz="716" u="heavy" spc="-7" dirty="0">
                <a:solidFill>
                  <a:srgbClr val="282828"/>
                </a:solidFill>
                <a:uFill>
                  <a:solidFill>
                    <a:srgbClr val="282828"/>
                  </a:solidFill>
                </a:uFill>
                <a:latin typeface="Arial"/>
                <a:cs typeface="Arial"/>
              </a:rPr>
              <a:t>Save</a:t>
            </a:r>
            <a:r>
              <a:rPr sz="716" u="heavy" spc="-24" dirty="0">
                <a:solidFill>
                  <a:srgbClr val="282828"/>
                </a:solidFill>
                <a:uFill>
                  <a:solidFill>
                    <a:srgbClr val="282828"/>
                  </a:solidFill>
                </a:uFill>
                <a:latin typeface="Arial"/>
                <a:cs typeface="Arial"/>
              </a:rPr>
              <a:t> </a:t>
            </a:r>
            <a:r>
              <a:rPr sz="716" u="heavy" dirty="0">
                <a:solidFill>
                  <a:srgbClr val="282828"/>
                </a:solidFill>
                <a:uFill>
                  <a:solidFill>
                    <a:srgbClr val="282828"/>
                  </a:solidFill>
                </a:uFill>
                <a:latin typeface="Arial"/>
                <a:cs typeface="Arial"/>
              </a:rPr>
              <a:t>Lives</a:t>
            </a:r>
            <a:r>
              <a:rPr sz="716" dirty="0">
                <a:solidFill>
                  <a:srgbClr val="282828"/>
                </a:solidFill>
                <a:latin typeface="Arial"/>
                <a:cs typeface="Arial"/>
              </a:rPr>
              <a:t>!</a:t>
            </a:r>
            <a:endParaRPr sz="716" dirty="0">
              <a:latin typeface="Arial"/>
              <a:cs typeface="Arial"/>
            </a:endParaRPr>
          </a:p>
          <a:p>
            <a:pPr marL="76631" marR="80960" algn="ctr">
              <a:lnSpc>
                <a:spcPct val="116300"/>
              </a:lnSpc>
              <a:spcBef>
                <a:spcPts val="34"/>
              </a:spcBef>
            </a:pPr>
            <a:r>
              <a:rPr sz="716" spc="20" dirty="0">
                <a:solidFill>
                  <a:srgbClr val="282828"/>
                </a:solidFill>
                <a:latin typeface="Arial"/>
                <a:cs typeface="Arial"/>
              </a:rPr>
              <a:t>This</a:t>
            </a:r>
            <a:r>
              <a:rPr sz="716" spc="-14" dirty="0">
                <a:solidFill>
                  <a:srgbClr val="282828"/>
                </a:solidFill>
                <a:latin typeface="Arial"/>
                <a:cs typeface="Arial"/>
              </a:rPr>
              <a:t> </a:t>
            </a:r>
            <a:r>
              <a:rPr sz="716" dirty="0">
                <a:solidFill>
                  <a:srgbClr val="282828"/>
                </a:solidFill>
                <a:latin typeface="Arial"/>
                <a:cs typeface="Arial"/>
              </a:rPr>
              <a:t>MANDATORY</a:t>
            </a:r>
            <a:r>
              <a:rPr sz="716" spc="-3" dirty="0">
                <a:solidFill>
                  <a:srgbClr val="282828"/>
                </a:solidFill>
                <a:latin typeface="Arial"/>
                <a:cs typeface="Arial"/>
              </a:rPr>
              <a:t> </a:t>
            </a:r>
            <a:r>
              <a:rPr sz="716" spc="27" dirty="0">
                <a:solidFill>
                  <a:srgbClr val="282828"/>
                </a:solidFill>
                <a:latin typeface="Arial"/>
                <a:cs typeface="Arial"/>
              </a:rPr>
              <a:t>notice</a:t>
            </a:r>
            <a:r>
              <a:rPr sz="716" spc="-24" dirty="0">
                <a:solidFill>
                  <a:srgbClr val="282828"/>
                </a:solidFill>
                <a:latin typeface="Arial"/>
                <a:cs typeface="Arial"/>
              </a:rPr>
              <a:t> </a:t>
            </a:r>
            <a:r>
              <a:rPr sz="716" spc="27" dirty="0">
                <a:solidFill>
                  <a:srgbClr val="282828"/>
                </a:solidFill>
                <a:latin typeface="Arial"/>
                <a:cs typeface="Arial"/>
              </a:rPr>
              <a:t>must</a:t>
            </a:r>
            <a:r>
              <a:rPr sz="716" spc="10" dirty="0">
                <a:solidFill>
                  <a:srgbClr val="282828"/>
                </a:solidFill>
                <a:latin typeface="Arial"/>
                <a:cs typeface="Arial"/>
              </a:rPr>
              <a:t> </a:t>
            </a:r>
            <a:r>
              <a:rPr sz="716" spc="34" dirty="0">
                <a:solidFill>
                  <a:srgbClr val="282828"/>
                </a:solidFill>
                <a:latin typeface="Arial"/>
                <a:cs typeface="Arial"/>
              </a:rPr>
              <a:t>be</a:t>
            </a:r>
            <a:r>
              <a:rPr sz="716" spc="-78" dirty="0">
                <a:solidFill>
                  <a:srgbClr val="282828"/>
                </a:solidFill>
                <a:latin typeface="Arial"/>
                <a:cs typeface="Arial"/>
              </a:rPr>
              <a:t> </a:t>
            </a:r>
            <a:r>
              <a:rPr sz="716" spc="31" dirty="0">
                <a:solidFill>
                  <a:srgbClr val="282828"/>
                </a:solidFill>
                <a:latin typeface="Arial"/>
                <a:cs typeface="Arial"/>
              </a:rPr>
              <a:t>given</a:t>
            </a:r>
            <a:r>
              <a:rPr sz="716" spc="-55" dirty="0">
                <a:solidFill>
                  <a:srgbClr val="282828"/>
                </a:solidFill>
                <a:latin typeface="Arial"/>
                <a:cs typeface="Arial"/>
              </a:rPr>
              <a:t> </a:t>
            </a:r>
            <a:r>
              <a:rPr sz="716" spc="27" dirty="0">
                <a:solidFill>
                  <a:srgbClr val="282828"/>
                </a:solidFill>
                <a:latin typeface="Arial"/>
                <a:cs typeface="Arial"/>
              </a:rPr>
              <a:t>to</a:t>
            </a:r>
            <a:r>
              <a:rPr sz="716" spc="65" dirty="0">
                <a:solidFill>
                  <a:srgbClr val="282828"/>
                </a:solidFill>
                <a:latin typeface="Arial"/>
                <a:cs typeface="Arial"/>
              </a:rPr>
              <a:t> </a:t>
            </a:r>
            <a:r>
              <a:rPr sz="716" spc="34" dirty="0">
                <a:solidFill>
                  <a:srgbClr val="282828"/>
                </a:solidFill>
                <a:latin typeface="Arial"/>
                <a:cs typeface="Arial"/>
              </a:rPr>
              <a:t>tenants</a:t>
            </a:r>
            <a:r>
              <a:rPr sz="716" spc="20" dirty="0">
                <a:solidFill>
                  <a:srgbClr val="282828"/>
                </a:solidFill>
                <a:latin typeface="Arial"/>
                <a:cs typeface="Arial"/>
              </a:rPr>
              <a:t> </a:t>
            </a:r>
            <a:r>
              <a:rPr sz="716" spc="31" dirty="0">
                <a:solidFill>
                  <a:srgbClr val="282828"/>
                </a:solidFill>
                <a:latin typeface="Arial"/>
                <a:cs typeface="Arial"/>
              </a:rPr>
              <a:t>of</a:t>
            </a:r>
            <a:r>
              <a:rPr sz="716" spc="17" dirty="0">
                <a:solidFill>
                  <a:srgbClr val="282828"/>
                </a:solidFill>
                <a:latin typeface="Arial"/>
                <a:cs typeface="Arial"/>
              </a:rPr>
              <a:t> </a:t>
            </a:r>
            <a:r>
              <a:rPr sz="716" spc="41" dirty="0">
                <a:solidFill>
                  <a:srgbClr val="282828"/>
                </a:solidFill>
                <a:latin typeface="Arial"/>
                <a:cs typeface="Arial"/>
              </a:rPr>
              <a:t>multifamily</a:t>
            </a:r>
            <a:r>
              <a:rPr sz="716" spc="-10" dirty="0">
                <a:solidFill>
                  <a:srgbClr val="282828"/>
                </a:solidFill>
                <a:latin typeface="Arial"/>
                <a:cs typeface="Arial"/>
              </a:rPr>
              <a:t> </a:t>
            </a:r>
            <a:r>
              <a:rPr sz="716" spc="41" dirty="0">
                <a:solidFill>
                  <a:srgbClr val="282828"/>
                </a:solidFill>
                <a:latin typeface="Arial"/>
                <a:cs typeface="Arial"/>
              </a:rPr>
              <a:t>rental</a:t>
            </a:r>
            <a:r>
              <a:rPr sz="716" spc="-44" dirty="0">
                <a:solidFill>
                  <a:srgbClr val="282828"/>
                </a:solidFill>
                <a:latin typeface="Arial"/>
                <a:cs typeface="Arial"/>
              </a:rPr>
              <a:t> </a:t>
            </a:r>
            <a:r>
              <a:rPr sz="716" spc="44" dirty="0">
                <a:solidFill>
                  <a:srgbClr val="282828"/>
                </a:solidFill>
                <a:latin typeface="Arial"/>
                <a:cs typeface="Arial"/>
              </a:rPr>
              <a:t>units</a:t>
            </a:r>
            <a:r>
              <a:rPr sz="716" spc="-34" dirty="0">
                <a:solidFill>
                  <a:srgbClr val="282828"/>
                </a:solidFill>
                <a:latin typeface="Arial"/>
                <a:cs typeface="Arial"/>
              </a:rPr>
              <a:t> </a:t>
            </a:r>
            <a:r>
              <a:rPr sz="716" spc="44" dirty="0">
                <a:solidFill>
                  <a:srgbClr val="282828"/>
                </a:solidFill>
                <a:latin typeface="Arial"/>
                <a:cs typeface="Arial"/>
              </a:rPr>
              <a:t>at</a:t>
            </a:r>
            <a:r>
              <a:rPr sz="716" spc="-27" dirty="0">
                <a:solidFill>
                  <a:srgbClr val="282828"/>
                </a:solidFill>
                <a:latin typeface="Arial"/>
                <a:cs typeface="Arial"/>
              </a:rPr>
              <a:t> </a:t>
            </a:r>
            <a:r>
              <a:rPr sz="716" spc="20" dirty="0">
                <a:solidFill>
                  <a:srgbClr val="282828"/>
                </a:solidFill>
                <a:latin typeface="Arial"/>
                <a:cs typeface="Arial"/>
              </a:rPr>
              <a:t>least</a:t>
            </a:r>
            <a:r>
              <a:rPr sz="716" spc="10" dirty="0">
                <a:solidFill>
                  <a:srgbClr val="282828"/>
                </a:solidFill>
                <a:latin typeface="Arial"/>
                <a:cs typeface="Arial"/>
              </a:rPr>
              <a:t> </a:t>
            </a:r>
            <a:r>
              <a:rPr sz="716" spc="17" dirty="0">
                <a:solidFill>
                  <a:srgbClr val="282828"/>
                </a:solidFill>
                <a:latin typeface="Arial"/>
                <a:cs typeface="Arial"/>
              </a:rPr>
              <a:t>once</a:t>
            </a:r>
            <a:r>
              <a:rPr sz="716" spc="-34" dirty="0">
                <a:solidFill>
                  <a:srgbClr val="282828"/>
                </a:solidFill>
                <a:latin typeface="Arial"/>
                <a:cs typeface="Arial"/>
              </a:rPr>
              <a:t> </a:t>
            </a:r>
            <a:r>
              <a:rPr sz="716" spc="31" dirty="0">
                <a:solidFill>
                  <a:srgbClr val="282828"/>
                </a:solidFill>
                <a:latin typeface="Arial"/>
                <a:cs typeface="Arial"/>
              </a:rPr>
              <a:t>per</a:t>
            </a:r>
            <a:r>
              <a:rPr sz="716" spc="-24" dirty="0">
                <a:solidFill>
                  <a:srgbClr val="282828"/>
                </a:solidFill>
                <a:latin typeface="Arial"/>
                <a:cs typeface="Arial"/>
              </a:rPr>
              <a:t> </a:t>
            </a:r>
            <a:r>
              <a:rPr sz="716" spc="10" dirty="0">
                <a:solidFill>
                  <a:srgbClr val="282828"/>
                </a:solidFill>
                <a:latin typeface="Arial"/>
                <a:cs typeface="Arial"/>
              </a:rPr>
              <a:t>year </a:t>
            </a:r>
            <a:r>
              <a:rPr sz="716" spc="-191" dirty="0">
                <a:solidFill>
                  <a:srgbClr val="282828"/>
                </a:solidFill>
                <a:latin typeface="Arial"/>
                <a:cs typeface="Arial"/>
              </a:rPr>
              <a:t> </a:t>
            </a:r>
            <a:r>
              <a:rPr sz="716" spc="7" dirty="0">
                <a:solidFill>
                  <a:srgbClr val="282828"/>
                </a:solidFill>
                <a:latin typeface="Arial"/>
                <a:cs typeface="Arial"/>
              </a:rPr>
              <a:t>at</a:t>
            </a:r>
            <a:r>
              <a:rPr sz="716" spc="65" dirty="0">
                <a:solidFill>
                  <a:srgbClr val="282828"/>
                </a:solidFill>
                <a:latin typeface="Arial"/>
                <a:cs typeface="Arial"/>
              </a:rPr>
              <a:t> </a:t>
            </a:r>
            <a:r>
              <a:rPr sz="716" dirty="0">
                <a:solidFill>
                  <a:srgbClr val="282828"/>
                </a:solidFill>
                <a:latin typeface="Arial"/>
                <a:cs typeface="Arial"/>
              </a:rPr>
              <a:t>lease</a:t>
            </a:r>
            <a:r>
              <a:rPr sz="716" spc="-24" dirty="0">
                <a:solidFill>
                  <a:srgbClr val="282828"/>
                </a:solidFill>
                <a:latin typeface="Arial"/>
                <a:cs typeface="Arial"/>
              </a:rPr>
              <a:t> </a:t>
            </a:r>
            <a:r>
              <a:rPr sz="716" spc="10" dirty="0">
                <a:solidFill>
                  <a:srgbClr val="282828"/>
                </a:solidFill>
                <a:latin typeface="Arial"/>
                <a:cs typeface="Arial"/>
              </a:rPr>
              <a:t>signing,</a:t>
            </a:r>
            <a:r>
              <a:rPr sz="716" spc="-58" dirty="0">
                <a:solidFill>
                  <a:srgbClr val="282828"/>
                </a:solidFill>
                <a:latin typeface="Arial"/>
                <a:cs typeface="Arial"/>
              </a:rPr>
              <a:t> </a:t>
            </a:r>
            <a:r>
              <a:rPr sz="716" spc="7" dirty="0">
                <a:solidFill>
                  <a:srgbClr val="282828"/>
                </a:solidFill>
                <a:latin typeface="Arial"/>
                <a:cs typeface="Arial"/>
              </a:rPr>
              <a:t>lease</a:t>
            </a:r>
            <a:r>
              <a:rPr sz="716" dirty="0">
                <a:solidFill>
                  <a:srgbClr val="282828"/>
                </a:solidFill>
                <a:latin typeface="Arial"/>
                <a:cs typeface="Arial"/>
              </a:rPr>
              <a:t> </a:t>
            </a:r>
            <a:r>
              <a:rPr sz="716" spc="34" dirty="0">
                <a:solidFill>
                  <a:srgbClr val="282828"/>
                </a:solidFill>
                <a:latin typeface="Arial"/>
                <a:cs typeface="Arial"/>
              </a:rPr>
              <a:t>renewal,</a:t>
            </a:r>
            <a:r>
              <a:rPr sz="716" spc="3" dirty="0">
                <a:solidFill>
                  <a:srgbClr val="282828"/>
                </a:solidFill>
                <a:latin typeface="Arial"/>
                <a:cs typeface="Arial"/>
              </a:rPr>
              <a:t> </a:t>
            </a:r>
            <a:r>
              <a:rPr sz="716" spc="31" dirty="0">
                <a:solidFill>
                  <a:srgbClr val="282828"/>
                </a:solidFill>
                <a:latin typeface="Arial"/>
                <a:cs typeface="Arial"/>
              </a:rPr>
              <a:t>or</a:t>
            </a:r>
            <a:r>
              <a:rPr sz="716" spc="10" dirty="0">
                <a:solidFill>
                  <a:srgbClr val="282828"/>
                </a:solidFill>
                <a:latin typeface="Arial"/>
                <a:cs typeface="Arial"/>
              </a:rPr>
              <a:t> </a:t>
            </a:r>
            <a:r>
              <a:rPr sz="716" spc="68" dirty="0">
                <a:solidFill>
                  <a:srgbClr val="282828"/>
                </a:solidFill>
                <a:latin typeface="Arial"/>
                <a:cs typeface="Arial"/>
              </a:rPr>
              <a:t>with</a:t>
            </a:r>
            <a:r>
              <a:rPr sz="716" spc="-37" dirty="0">
                <a:solidFill>
                  <a:srgbClr val="282828"/>
                </a:solidFill>
                <a:latin typeface="Arial"/>
                <a:cs typeface="Arial"/>
              </a:rPr>
              <a:t> </a:t>
            </a:r>
            <a:r>
              <a:rPr sz="716" spc="10" dirty="0">
                <a:solidFill>
                  <a:srgbClr val="282828"/>
                </a:solidFill>
                <a:latin typeface="Arial"/>
                <a:cs typeface="Arial"/>
              </a:rPr>
              <a:t>a</a:t>
            </a:r>
            <a:r>
              <a:rPr sz="716" spc="-27" dirty="0">
                <a:solidFill>
                  <a:srgbClr val="282828"/>
                </a:solidFill>
                <a:latin typeface="Arial"/>
                <a:cs typeface="Arial"/>
              </a:rPr>
              <a:t> </a:t>
            </a:r>
            <a:r>
              <a:rPr sz="716" spc="24" dirty="0">
                <a:solidFill>
                  <a:srgbClr val="282828"/>
                </a:solidFill>
                <a:latin typeface="Arial"/>
                <a:cs typeface="Arial"/>
              </a:rPr>
              <a:t>notice</a:t>
            </a:r>
            <a:r>
              <a:rPr sz="716" dirty="0">
                <a:solidFill>
                  <a:srgbClr val="282828"/>
                </a:solidFill>
                <a:latin typeface="Arial"/>
                <a:cs typeface="Arial"/>
              </a:rPr>
              <a:t> </a:t>
            </a:r>
            <a:r>
              <a:rPr sz="716" spc="24" dirty="0">
                <a:solidFill>
                  <a:srgbClr val="282828"/>
                </a:solidFill>
                <a:latin typeface="Arial"/>
                <a:cs typeface="Arial"/>
              </a:rPr>
              <a:t>of</a:t>
            </a:r>
            <a:r>
              <a:rPr sz="716" spc="-3" dirty="0">
                <a:solidFill>
                  <a:srgbClr val="282828"/>
                </a:solidFill>
                <a:latin typeface="Arial"/>
                <a:cs typeface="Arial"/>
              </a:rPr>
              <a:t> </a:t>
            </a:r>
            <a:r>
              <a:rPr sz="716" spc="10" dirty="0">
                <a:solidFill>
                  <a:srgbClr val="282828"/>
                </a:solidFill>
                <a:latin typeface="Arial"/>
                <a:cs typeface="Arial"/>
              </a:rPr>
              <a:t>a</a:t>
            </a:r>
            <a:r>
              <a:rPr sz="716" spc="-27" dirty="0">
                <a:solidFill>
                  <a:srgbClr val="282828"/>
                </a:solidFill>
                <a:latin typeface="Arial"/>
                <a:cs typeface="Arial"/>
              </a:rPr>
              <a:t> </a:t>
            </a:r>
            <a:r>
              <a:rPr sz="716" spc="48" dirty="0">
                <a:solidFill>
                  <a:srgbClr val="282828"/>
                </a:solidFill>
                <a:latin typeface="Arial"/>
                <a:cs typeface="Arial"/>
              </a:rPr>
              <a:t>rent</a:t>
            </a:r>
            <a:r>
              <a:rPr sz="716" spc="-27" dirty="0">
                <a:solidFill>
                  <a:srgbClr val="282828"/>
                </a:solidFill>
                <a:latin typeface="Arial"/>
                <a:cs typeface="Arial"/>
              </a:rPr>
              <a:t> </a:t>
            </a:r>
            <a:r>
              <a:rPr sz="716" spc="14" dirty="0">
                <a:solidFill>
                  <a:srgbClr val="282828"/>
                </a:solidFill>
                <a:latin typeface="Arial"/>
                <a:cs typeface="Arial"/>
              </a:rPr>
              <a:t>increase.</a:t>
            </a:r>
            <a:endParaRPr sz="716" dirty="0">
              <a:latin typeface="Arial"/>
              <a:cs typeface="Arial"/>
            </a:endParaRPr>
          </a:p>
          <a:p>
            <a:pPr>
              <a:spcBef>
                <a:spcPts val="14"/>
              </a:spcBef>
            </a:pPr>
            <a:endParaRPr sz="580" dirty="0">
              <a:latin typeface="Arial"/>
              <a:cs typeface="Arial"/>
            </a:endParaRPr>
          </a:p>
          <a:p>
            <a:pPr marR="145036" algn="r">
              <a:lnSpc>
                <a:spcPts val="876"/>
              </a:lnSpc>
              <a:tabLst>
                <a:tab pos="665866" algn="l"/>
                <a:tab pos="1281944" algn="l"/>
                <a:tab pos="2464312" algn="l"/>
                <a:tab pos="4222493" algn="l"/>
              </a:tabLst>
            </a:pPr>
            <a:r>
              <a:rPr sz="580" b="1" spc="-44" dirty="0">
                <a:solidFill>
                  <a:srgbClr val="282828"/>
                </a:solidFill>
                <a:latin typeface="Arial"/>
                <a:cs typeface="Arial"/>
              </a:rPr>
              <a:t>For</a:t>
            </a:r>
            <a:r>
              <a:rPr sz="580" b="1" spc="-41" dirty="0">
                <a:solidFill>
                  <a:srgbClr val="282828"/>
                </a:solidFill>
                <a:latin typeface="Arial"/>
                <a:cs typeface="Arial"/>
              </a:rPr>
              <a:t> </a:t>
            </a:r>
            <a:r>
              <a:rPr sz="580" b="1" spc="-31" dirty="0">
                <a:solidFill>
                  <a:srgbClr val="282828"/>
                </a:solidFill>
                <a:latin typeface="Arial"/>
                <a:cs typeface="Arial"/>
              </a:rPr>
              <a:t>Landlord</a:t>
            </a:r>
            <a:r>
              <a:rPr sz="580" b="1" spc="-10" dirty="0">
                <a:solidFill>
                  <a:srgbClr val="282828"/>
                </a:solidFill>
                <a:latin typeface="Arial"/>
                <a:cs typeface="Arial"/>
              </a:rPr>
              <a:t> </a:t>
            </a:r>
            <a:r>
              <a:rPr sz="580" b="1" spc="-31" dirty="0">
                <a:solidFill>
                  <a:srgbClr val="282828"/>
                </a:solidFill>
                <a:latin typeface="Arial"/>
                <a:cs typeface="Arial"/>
              </a:rPr>
              <a:t>Use:	</a:t>
            </a:r>
            <a:r>
              <a:rPr sz="750" spc="-34" dirty="0">
                <a:solidFill>
                  <a:srgbClr val="383838"/>
                </a:solidFill>
                <a:latin typeface="Times New Roman"/>
                <a:cs typeface="Times New Roman"/>
              </a:rPr>
              <a:t>o</a:t>
            </a:r>
            <a:r>
              <a:rPr sz="750" spc="34" dirty="0">
                <a:solidFill>
                  <a:srgbClr val="383838"/>
                </a:solidFill>
                <a:latin typeface="Times New Roman"/>
                <a:cs typeface="Times New Roman"/>
              </a:rPr>
              <a:t> </a:t>
            </a:r>
            <a:r>
              <a:rPr sz="580" b="1" spc="-34" dirty="0">
                <a:solidFill>
                  <a:srgbClr val="282828"/>
                </a:solidFill>
                <a:latin typeface="Arial"/>
                <a:cs typeface="Arial"/>
              </a:rPr>
              <a:t>First</a:t>
            </a:r>
            <a:r>
              <a:rPr sz="580" b="1" spc="-24" dirty="0">
                <a:solidFill>
                  <a:srgbClr val="282828"/>
                </a:solidFill>
                <a:latin typeface="Arial"/>
                <a:cs typeface="Arial"/>
              </a:rPr>
              <a:t> </a:t>
            </a:r>
            <a:r>
              <a:rPr sz="580" b="1" spc="-27" dirty="0">
                <a:solidFill>
                  <a:srgbClr val="282828"/>
                </a:solidFill>
                <a:latin typeface="Arial"/>
                <a:cs typeface="Arial"/>
              </a:rPr>
              <a:t>Notice	</a:t>
            </a:r>
            <a:r>
              <a:rPr sz="580" b="1" spc="-14" dirty="0">
                <a:solidFill>
                  <a:srgbClr val="282828"/>
                </a:solidFill>
                <a:latin typeface="Arial"/>
                <a:cs typeface="Arial"/>
              </a:rPr>
              <a:t>Date</a:t>
            </a:r>
            <a:r>
              <a:rPr sz="580" b="1" spc="-31" dirty="0">
                <a:solidFill>
                  <a:srgbClr val="282828"/>
                </a:solidFill>
                <a:latin typeface="Arial"/>
                <a:cs typeface="Arial"/>
              </a:rPr>
              <a:t> </a:t>
            </a:r>
            <a:r>
              <a:rPr sz="580" b="1" spc="-20" dirty="0">
                <a:solidFill>
                  <a:srgbClr val="282828"/>
                </a:solidFill>
                <a:latin typeface="Arial"/>
                <a:cs typeface="Arial"/>
              </a:rPr>
              <a:t>Delivered:</a:t>
            </a:r>
            <a:r>
              <a:rPr sz="580" b="1" u="sng" spc="-20" dirty="0">
                <a:solidFill>
                  <a:srgbClr val="282828"/>
                </a:solidFill>
                <a:uFill>
                  <a:solidFill>
                    <a:srgbClr val="4A4A4A"/>
                  </a:solidFill>
                </a:uFill>
                <a:latin typeface="Arial"/>
                <a:cs typeface="Arial"/>
              </a:rPr>
              <a:t>	</a:t>
            </a:r>
            <a:r>
              <a:rPr sz="580" b="1" spc="-27" dirty="0">
                <a:solidFill>
                  <a:srgbClr val="282828"/>
                </a:solidFill>
                <a:latin typeface="Arial"/>
                <a:cs typeface="Arial"/>
              </a:rPr>
              <a:t>Delivery</a:t>
            </a:r>
            <a:r>
              <a:rPr sz="580" b="1" spc="-7" dirty="0">
                <a:solidFill>
                  <a:srgbClr val="282828"/>
                </a:solidFill>
                <a:latin typeface="Arial"/>
                <a:cs typeface="Arial"/>
              </a:rPr>
              <a:t> Method:</a:t>
            </a:r>
            <a:r>
              <a:rPr sz="580" b="1" spc="-14" dirty="0">
                <a:solidFill>
                  <a:srgbClr val="282828"/>
                </a:solidFill>
                <a:latin typeface="Arial"/>
                <a:cs typeface="Arial"/>
              </a:rPr>
              <a:t> </a:t>
            </a:r>
            <a:r>
              <a:rPr sz="750" spc="34" dirty="0">
                <a:solidFill>
                  <a:srgbClr val="383838"/>
                </a:solidFill>
                <a:latin typeface="Times New Roman"/>
                <a:cs typeface="Times New Roman"/>
              </a:rPr>
              <a:t>o</a:t>
            </a:r>
            <a:r>
              <a:rPr sz="750" spc="-37" dirty="0">
                <a:solidFill>
                  <a:srgbClr val="383838"/>
                </a:solidFill>
                <a:latin typeface="Times New Roman"/>
                <a:cs typeface="Times New Roman"/>
              </a:rPr>
              <a:t> </a:t>
            </a:r>
            <a:r>
              <a:rPr sz="580" b="1" spc="-48" dirty="0">
                <a:solidFill>
                  <a:srgbClr val="282828"/>
                </a:solidFill>
                <a:latin typeface="Arial"/>
                <a:cs typeface="Arial"/>
              </a:rPr>
              <a:t>By</a:t>
            </a:r>
            <a:r>
              <a:rPr sz="580" b="1" spc="-41" dirty="0">
                <a:solidFill>
                  <a:srgbClr val="282828"/>
                </a:solidFill>
                <a:latin typeface="Arial"/>
                <a:cs typeface="Arial"/>
              </a:rPr>
              <a:t> </a:t>
            </a:r>
            <a:r>
              <a:rPr sz="580" b="1" spc="-20" dirty="0">
                <a:solidFill>
                  <a:srgbClr val="282828"/>
                </a:solidFill>
                <a:latin typeface="Arial"/>
                <a:cs typeface="Arial"/>
              </a:rPr>
              <a:t>Hand</a:t>
            </a:r>
            <a:r>
              <a:rPr sz="580" b="1" spc="290" dirty="0">
                <a:solidFill>
                  <a:srgbClr val="282828"/>
                </a:solidFill>
                <a:latin typeface="Arial"/>
                <a:cs typeface="Arial"/>
              </a:rPr>
              <a:t> </a:t>
            </a:r>
            <a:r>
              <a:rPr sz="750" spc="34" dirty="0">
                <a:solidFill>
                  <a:srgbClr val="383838"/>
                </a:solidFill>
                <a:latin typeface="Times New Roman"/>
                <a:cs typeface="Times New Roman"/>
              </a:rPr>
              <a:t>o</a:t>
            </a:r>
            <a:r>
              <a:rPr sz="750" spc="-55" dirty="0">
                <a:solidFill>
                  <a:srgbClr val="383838"/>
                </a:solidFill>
                <a:latin typeface="Times New Roman"/>
                <a:cs typeface="Times New Roman"/>
              </a:rPr>
              <a:t> </a:t>
            </a:r>
            <a:r>
              <a:rPr sz="580" b="1" spc="7" dirty="0">
                <a:solidFill>
                  <a:srgbClr val="282828"/>
                </a:solidFill>
                <a:latin typeface="Arial"/>
                <a:cs typeface="Arial"/>
              </a:rPr>
              <a:t>Mail</a:t>
            </a:r>
            <a:r>
              <a:rPr sz="580" b="1" spc="95" dirty="0">
                <a:solidFill>
                  <a:srgbClr val="282828"/>
                </a:solidFill>
                <a:latin typeface="Arial"/>
                <a:cs typeface="Arial"/>
              </a:rPr>
              <a:t> </a:t>
            </a:r>
            <a:r>
              <a:rPr sz="716" spc="7" dirty="0">
                <a:solidFill>
                  <a:srgbClr val="383838"/>
                </a:solidFill>
                <a:latin typeface="Arial"/>
                <a:cs typeface="Arial"/>
              </a:rPr>
              <a:t>□</a:t>
            </a:r>
            <a:r>
              <a:rPr sz="716" spc="-72" dirty="0">
                <a:solidFill>
                  <a:srgbClr val="383838"/>
                </a:solidFill>
                <a:latin typeface="Arial"/>
                <a:cs typeface="Arial"/>
              </a:rPr>
              <a:t> </a:t>
            </a:r>
            <a:r>
              <a:rPr sz="580" b="1" spc="-17" dirty="0">
                <a:solidFill>
                  <a:srgbClr val="282828"/>
                </a:solidFill>
                <a:latin typeface="Arial"/>
                <a:cs typeface="Arial"/>
              </a:rPr>
              <a:t>Other	</a:t>
            </a:r>
            <a:r>
              <a:rPr sz="580" b="1" spc="-14" dirty="0">
                <a:solidFill>
                  <a:srgbClr val="282828"/>
                </a:solidFill>
                <a:latin typeface="Arial"/>
                <a:cs typeface="Arial"/>
              </a:rPr>
              <a:t>_</a:t>
            </a:r>
            <a:endParaRPr sz="580" dirty="0">
              <a:latin typeface="Arial"/>
              <a:cs typeface="Arial"/>
            </a:endParaRPr>
          </a:p>
          <a:p>
            <a:pPr marR="145036" algn="r">
              <a:lnSpc>
                <a:spcPts val="876"/>
              </a:lnSpc>
              <a:tabLst>
                <a:tab pos="1800177" algn="l"/>
                <a:tab pos="3556627" algn="l"/>
              </a:tabLst>
            </a:pPr>
            <a:r>
              <a:rPr sz="750" spc="-17" dirty="0">
                <a:solidFill>
                  <a:srgbClr val="383838"/>
                </a:solidFill>
                <a:latin typeface="Times New Roman"/>
                <a:cs typeface="Times New Roman"/>
              </a:rPr>
              <a:t>o</a:t>
            </a:r>
            <a:r>
              <a:rPr sz="750" spc="-3" dirty="0">
                <a:solidFill>
                  <a:srgbClr val="383838"/>
                </a:solidFill>
                <a:latin typeface="Times New Roman"/>
                <a:cs typeface="Times New Roman"/>
              </a:rPr>
              <a:t> </a:t>
            </a:r>
            <a:r>
              <a:rPr sz="580" b="1" spc="-48" dirty="0">
                <a:solidFill>
                  <a:srgbClr val="282828"/>
                </a:solidFill>
                <a:latin typeface="Arial"/>
                <a:cs typeface="Arial"/>
              </a:rPr>
              <a:t>Second</a:t>
            </a:r>
            <a:r>
              <a:rPr sz="580" b="1" spc="-20" dirty="0">
                <a:solidFill>
                  <a:srgbClr val="282828"/>
                </a:solidFill>
                <a:latin typeface="Arial"/>
                <a:cs typeface="Arial"/>
              </a:rPr>
              <a:t> </a:t>
            </a:r>
            <a:r>
              <a:rPr sz="580" b="1" spc="-24" dirty="0">
                <a:solidFill>
                  <a:srgbClr val="282828"/>
                </a:solidFill>
                <a:latin typeface="Arial"/>
                <a:cs typeface="Arial"/>
              </a:rPr>
              <a:t>Notice</a:t>
            </a:r>
            <a:r>
              <a:rPr sz="580" b="1" spc="177" dirty="0">
                <a:solidFill>
                  <a:srgbClr val="282828"/>
                </a:solidFill>
                <a:latin typeface="Arial"/>
                <a:cs typeface="Arial"/>
              </a:rPr>
              <a:t>  </a:t>
            </a:r>
            <a:r>
              <a:rPr sz="580" b="1" spc="-10" dirty="0">
                <a:solidFill>
                  <a:srgbClr val="282828"/>
                </a:solidFill>
                <a:latin typeface="Arial"/>
                <a:cs typeface="Arial"/>
              </a:rPr>
              <a:t>Date</a:t>
            </a:r>
            <a:r>
              <a:rPr sz="580" b="1" spc="-31" dirty="0">
                <a:solidFill>
                  <a:srgbClr val="282828"/>
                </a:solidFill>
                <a:latin typeface="Arial"/>
                <a:cs typeface="Arial"/>
              </a:rPr>
              <a:t> </a:t>
            </a:r>
            <a:r>
              <a:rPr sz="580" b="1" spc="-24" dirty="0">
                <a:solidFill>
                  <a:srgbClr val="282828"/>
                </a:solidFill>
                <a:latin typeface="Arial"/>
                <a:cs typeface="Arial"/>
              </a:rPr>
              <a:t>Delivered:</a:t>
            </a:r>
            <a:r>
              <a:rPr sz="580" b="1" u="sng" spc="-24" dirty="0">
                <a:solidFill>
                  <a:srgbClr val="282828"/>
                </a:solidFill>
                <a:uFill>
                  <a:solidFill>
                    <a:srgbClr val="000000"/>
                  </a:solidFill>
                </a:uFill>
                <a:latin typeface="Arial"/>
                <a:cs typeface="Arial"/>
              </a:rPr>
              <a:t>	</a:t>
            </a:r>
            <a:r>
              <a:rPr sz="580" b="1" spc="-27" dirty="0">
                <a:solidFill>
                  <a:srgbClr val="282828"/>
                </a:solidFill>
                <a:latin typeface="Arial"/>
                <a:cs typeface="Arial"/>
              </a:rPr>
              <a:t>Delivery</a:t>
            </a:r>
            <a:r>
              <a:rPr sz="580" b="1" spc="-24" dirty="0">
                <a:solidFill>
                  <a:srgbClr val="282828"/>
                </a:solidFill>
                <a:latin typeface="Arial"/>
                <a:cs typeface="Arial"/>
              </a:rPr>
              <a:t> </a:t>
            </a:r>
            <a:r>
              <a:rPr sz="580" b="1" spc="-7" dirty="0">
                <a:solidFill>
                  <a:srgbClr val="282828"/>
                </a:solidFill>
                <a:latin typeface="Arial"/>
                <a:cs typeface="Arial"/>
              </a:rPr>
              <a:t>Method:</a:t>
            </a:r>
            <a:r>
              <a:rPr sz="580" b="1" spc="-14" dirty="0">
                <a:solidFill>
                  <a:srgbClr val="282828"/>
                </a:solidFill>
                <a:latin typeface="Arial"/>
                <a:cs typeface="Arial"/>
              </a:rPr>
              <a:t> </a:t>
            </a:r>
            <a:r>
              <a:rPr sz="750" spc="34" dirty="0">
                <a:solidFill>
                  <a:srgbClr val="383838"/>
                </a:solidFill>
                <a:latin typeface="Times New Roman"/>
                <a:cs typeface="Times New Roman"/>
              </a:rPr>
              <a:t>o</a:t>
            </a:r>
            <a:r>
              <a:rPr sz="750" spc="-55" dirty="0">
                <a:solidFill>
                  <a:srgbClr val="383838"/>
                </a:solidFill>
                <a:latin typeface="Times New Roman"/>
                <a:cs typeface="Times New Roman"/>
              </a:rPr>
              <a:t> </a:t>
            </a:r>
            <a:r>
              <a:rPr sz="580" b="1" spc="-37" dirty="0">
                <a:solidFill>
                  <a:srgbClr val="282828"/>
                </a:solidFill>
                <a:latin typeface="Arial"/>
                <a:cs typeface="Arial"/>
              </a:rPr>
              <a:t>By</a:t>
            </a:r>
            <a:r>
              <a:rPr sz="580" b="1" spc="-48" dirty="0">
                <a:solidFill>
                  <a:srgbClr val="282828"/>
                </a:solidFill>
                <a:latin typeface="Arial"/>
                <a:cs typeface="Arial"/>
              </a:rPr>
              <a:t> </a:t>
            </a:r>
            <a:r>
              <a:rPr sz="580" b="1" spc="-20" dirty="0">
                <a:solidFill>
                  <a:srgbClr val="282828"/>
                </a:solidFill>
                <a:latin typeface="Arial"/>
                <a:cs typeface="Arial"/>
              </a:rPr>
              <a:t>Hand</a:t>
            </a:r>
            <a:r>
              <a:rPr sz="580" b="1" spc="290" dirty="0">
                <a:solidFill>
                  <a:srgbClr val="282828"/>
                </a:solidFill>
                <a:latin typeface="Arial"/>
                <a:cs typeface="Arial"/>
              </a:rPr>
              <a:t> </a:t>
            </a:r>
            <a:r>
              <a:rPr sz="750" spc="34" dirty="0">
                <a:solidFill>
                  <a:srgbClr val="383838"/>
                </a:solidFill>
                <a:latin typeface="Times New Roman"/>
                <a:cs typeface="Times New Roman"/>
              </a:rPr>
              <a:t>o</a:t>
            </a:r>
            <a:r>
              <a:rPr sz="750" spc="-55" dirty="0">
                <a:solidFill>
                  <a:srgbClr val="383838"/>
                </a:solidFill>
                <a:latin typeface="Times New Roman"/>
                <a:cs typeface="Times New Roman"/>
              </a:rPr>
              <a:t> </a:t>
            </a:r>
            <a:r>
              <a:rPr sz="580" b="1" spc="7" dirty="0">
                <a:solidFill>
                  <a:srgbClr val="282828"/>
                </a:solidFill>
                <a:latin typeface="Arial"/>
                <a:cs typeface="Arial"/>
              </a:rPr>
              <a:t>Mall</a:t>
            </a:r>
            <a:r>
              <a:rPr sz="580" b="1" spc="99" dirty="0">
                <a:solidFill>
                  <a:srgbClr val="282828"/>
                </a:solidFill>
                <a:latin typeface="Arial"/>
                <a:cs typeface="Arial"/>
              </a:rPr>
              <a:t> </a:t>
            </a:r>
            <a:r>
              <a:rPr sz="716" spc="7" dirty="0">
                <a:solidFill>
                  <a:srgbClr val="4B4B4B"/>
                </a:solidFill>
                <a:latin typeface="Arial"/>
                <a:cs typeface="Arial"/>
              </a:rPr>
              <a:t>□</a:t>
            </a:r>
            <a:r>
              <a:rPr sz="716" spc="-72" dirty="0">
                <a:solidFill>
                  <a:srgbClr val="4B4B4B"/>
                </a:solidFill>
                <a:latin typeface="Arial"/>
                <a:cs typeface="Arial"/>
              </a:rPr>
              <a:t> </a:t>
            </a:r>
            <a:r>
              <a:rPr sz="580" b="1" spc="-17" dirty="0">
                <a:solidFill>
                  <a:srgbClr val="282828"/>
                </a:solidFill>
                <a:latin typeface="Arial"/>
                <a:cs typeface="Arial"/>
              </a:rPr>
              <a:t>Other	</a:t>
            </a:r>
            <a:r>
              <a:rPr sz="580" b="1" spc="-14" dirty="0">
                <a:solidFill>
                  <a:srgbClr val="282828"/>
                </a:solidFill>
                <a:latin typeface="Arial"/>
                <a:cs typeface="Arial"/>
              </a:rPr>
              <a:t>_</a:t>
            </a:r>
            <a:endParaRPr sz="580" dirty="0">
              <a:latin typeface="Arial"/>
              <a:cs typeface="Arial"/>
            </a:endParaRPr>
          </a:p>
          <a:p>
            <a:pPr marL="87887" algn="ctr">
              <a:spcBef>
                <a:spcPts val="658"/>
              </a:spcBef>
            </a:pPr>
            <a:r>
              <a:rPr sz="716" b="1" u="heavy" spc="-51" dirty="0">
                <a:solidFill>
                  <a:srgbClr val="282828"/>
                </a:solidFill>
                <a:uFill>
                  <a:solidFill>
                    <a:srgbClr val="282828"/>
                  </a:solidFill>
                </a:uFill>
                <a:latin typeface="Arial"/>
                <a:cs typeface="Arial"/>
              </a:rPr>
              <a:t>A</a:t>
            </a:r>
            <a:r>
              <a:rPr sz="716" b="1" u="heavy" spc="-58" dirty="0">
                <a:solidFill>
                  <a:srgbClr val="282828"/>
                </a:solidFill>
                <a:uFill>
                  <a:solidFill>
                    <a:srgbClr val="282828"/>
                  </a:solidFill>
                </a:uFill>
                <a:latin typeface="Arial"/>
                <a:cs typeface="Arial"/>
              </a:rPr>
              <a:t> </a:t>
            </a:r>
            <a:r>
              <a:rPr sz="716" b="1" u="heavy" spc="-34" dirty="0">
                <a:solidFill>
                  <a:srgbClr val="282828"/>
                </a:solidFill>
                <a:uFill>
                  <a:solidFill>
                    <a:srgbClr val="282828"/>
                  </a:solidFill>
                </a:uFill>
                <a:latin typeface="Arial"/>
                <a:cs typeface="Arial"/>
              </a:rPr>
              <a:t>TENANT'S</a:t>
            </a:r>
            <a:r>
              <a:rPr sz="716" b="1" u="heavy" spc="14" dirty="0">
                <a:solidFill>
                  <a:srgbClr val="282828"/>
                </a:solidFill>
                <a:uFill>
                  <a:solidFill>
                    <a:srgbClr val="282828"/>
                  </a:solidFill>
                </a:uFill>
                <a:latin typeface="Arial"/>
                <a:cs typeface="Arial"/>
              </a:rPr>
              <a:t> </a:t>
            </a:r>
            <a:r>
              <a:rPr sz="716" b="1" u="heavy" spc="-68" dirty="0">
                <a:solidFill>
                  <a:srgbClr val="282828"/>
                </a:solidFill>
                <a:uFill>
                  <a:solidFill>
                    <a:srgbClr val="282828"/>
                  </a:solidFill>
                </a:uFill>
                <a:latin typeface="Arial"/>
                <a:cs typeface="Arial"/>
              </a:rPr>
              <a:t>LEGA</a:t>
            </a:r>
            <a:r>
              <a:rPr sz="716" b="1" u="heavy" spc="-58" dirty="0">
                <a:solidFill>
                  <a:srgbClr val="282828"/>
                </a:solidFill>
                <a:uFill>
                  <a:solidFill>
                    <a:srgbClr val="282828"/>
                  </a:solidFill>
                </a:uFill>
                <a:latin typeface="Arial"/>
                <a:cs typeface="Arial"/>
              </a:rPr>
              <a:t>L</a:t>
            </a:r>
            <a:r>
              <a:rPr sz="716" b="1" u="heavy" spc="-41" dirty="0">
                <a:solidFill>
                  <a:srgbClr val="282828"/>
                </a:solidFill>
                <a:uFill>
                  <a:solidFill>
                    <a:srgbClr val="282828"/>
                  </a:solidFill>
                </a:uFill>
                <a:latin typeface="Arial"/>
                <a:cs typeface="Arial"/>
              </a:rPr>
              <a:t> </a:t>
            </a:r>
            <a:r>
              <a:rPr sz="716" b="1" u="heavy" spc="-34" dirty="0">
                <a:solidFill>
                  <a:srgbClr val="282828"/>
                </a:solidFill>
                <a:uFill>
                  <a:solidFill>
                    <a:srgbClr val="282828"/>
                  </a:solidFill>
                </a:uFill>
                <a:latin typeface="Arial"/>
                <a:cs typeface="Arial"/>
              </a:rPr>
              <a:t>RIGHTS</a:t>
            </a:r>
            <a:r>
              <a:rPr sz="716" b="1" u="heavy" spc="-14" dirty="0">
                <a:solidFill>
                  <a:srgbClr val="282828"/>
                </a:solidFill>
                <a:uFill>
                  <a:solidFill>
                    <a:srgbClr val="282828"/>
                  </a:solidFill>
                </a:uFill>
                <a:latin typeface="Arial"/>
                <a:cs typeface="Arial"/>
              </a:rPr>
              <a:t> </a:t>
            </a:r>
            <a:r>
              <a:rPr sz="716" b="1" u="heavy" spc="-37" dirty="0">
                <a:solidFill>
                  <a:srgbClr val="282828"/>
                </a:solidFill>
                <a:uFill>
                  <a:solidFill>
                    <a:srgbClr val="282828"/>
                  </a:solidFill>
                </a:uFill>
                <a:latin typeface="Arial"/>
                <a:cs typeface="Arial"/>
              </a:rPr>
              <a:t>REGARDIN</a:t>
            </a:r>
            <a:r>
              <a:rPr sz="716" b="1" u="heavy" spc="-41" dirty="0">
                <a:solidFill>
                  <a:srgbClr val="282828"/>
                </a:solidFill>
                <a:uFill>
                  <a:solidFill>
                    <a:srgbClr val="282828"/>
                  </a:solidFill>
                </a:uFill>
                <a:latin typeface="Arial"/>
                <a:cs typeface="Arial"/>
              </a:rPr>
              <a:t>G</a:t>
            </a:r>
            <a:r>
              <a:rPr sz="716" b="1" u="heavy" spc="20" dirty="0">
                <a:solidFill>
                  <a:srgbClr val="282828"/>
                </a:solidFill>
                <a:uFill>
                  <a:solidFill>
                    <a:srgbClr val="282828"/>
                  </a:solidFill>
                </a:uFill>
                <a:latin typeface="Arial"/>
                <a:cs typeface="Arial"/>
              </a:rPr>
              <a:t> </a:t>
            </a:r>
            <a:r>
              <a:rPr sz="716" b="1" u="heavy" spc="7" dirty="0">
                <a:solidFill>
                  <a:srgbClr val="282828"/>
                </a:solidFill>
                <a:uFill>
                  <a:solidFill>
                    <a:srgbClr val="282828"/>
                  </a:solidFill>
                </a:uFill>
                <a:latin typeface="Arial"/>
                <a:cs typeface="Arial"/>
              </a:rPr>
              <a:t>WINDO</a:t>
            </a:r>
            <a:r>
              <a:rPr sz="716" b="1" u="heavy" spc="14" dirty="0">
                <a:solidFill>
                  <a:srgbClr val="282828"/>
                </a:solidFill>
                <a:uFill>
                  <a:solidFill>
                    <a:srgbClr val="282828"/>
                  </a:solidFill>
                </a:uFill>
                <a:latin typeface="Arial"/>
                <a:cs typeface="Arial"/>
              </a:rPr>
              <a:t>W</a:t>
            </a:r>
            <a:r>
              <a:rPr sz="716" b="1" u="heavy" spc="58" dirty="0">
                <a:solidFill>
                  <a:srgbClr val="282828"/>
                </a:solidFill>
                <a:uFill>
                  <a:solidFill>
                    <a:srgbClr val="282828"/>
                  </a:solidFill>
                </a:uFill>
                <a:latin typeface="Arial"/>
                <a:cs typeface="Arial"/>
              </a:rPr>
              <a:t> </a:t>
            </a:r>
            <a:r>
              <a:rPr sz="716" b="1" u="heavy" spc="-34" dirty="0">
                <a:solidFill>
                  <a:srgbClr val="282828"/>
                </a:solidFill>
                <a:uFill>
                  <a:solidFill>
                    <a:srgbClr val="282828"/>
                  </a:solidFill>
                </a:uFill>
                <a:latin typeface="Arial"/>
                <a:cs typeface="Arial"/>
              </a:rPr>
              <a:t>GUARDS</a:t>
            </a:r>
            <a:endParaRPr sz="716" dirty="0">
              <a:latin typeface="Arial"/>
              <a:cs typeface="Arial"/>
            </a:endParaRPr>
          </a:p>
          <a:p>
            <a:pPr marL="177074" marR="141572" indent="-2165">
              <a:lnSpc>
                <a:spcPct val="122100"/>
              </a:lnSpc>
              <a:spcBef>
                <a:spcPts val="484"/>
              </a:spcBef>
            </a:pPr>
            <a:r>
              <a:rPr sz="682" b="1" i="1" spc="-48" dirty="0">
                <a:solidFill>
                  <a:srgbClr val="282828"/>
                </a:solidFill>
                <a:latin typeface="Arial"/>
                <a:cs typeface="Arial"/>
              </a:rPr>
              <a:t>YOUR </a:t>
            </a:r>
            <a:r>
              <a:rPr sz="682" b="1" i="1" spc="-31" dirty="0">
                <a:solidFill>
                  <a:srgbClr val="282828"/>
                </a:solidFill>
                <a:latin typeface="Arial"/>
                <a:cs typeface="Arial"/>
              </a:rPr>
              <a:t>Landlord </a:t>
            </a:r>
            <a:r>
              <a:rPr sz="682" b="1" i="1" spc="-34" dirty="0">
                <a:solidFill>
                  <a:srgbClr val="282828"/>
                </a:solidFill>
                <a:latin typeface="Arial"/>
                <a:cs typeface="Arial"/>
              </a:rPr>
              <a:t>is </a:t>
            </a:r>
            <a:r>
              <a:rPr sz="682" b="1" i="1" u="heavy" spc="-20" dirty="0">
                <a:solidFill>
                  <a:srgbClr val="282828"/>
                </a:solidFill>
                <a:uFill>
                  <a:solidFill>
                    <a:srgbClr val="282828"/>
                  </a:solidFill>
                </a:uFill>
                <a:latin typeface="Arial"/>
                <a:cs typeface="Arial"/>
              </a:rPr>
              <a:t>re</a:t>
            </a:r>
            <a:r>
              <a:rPr sz="682" b="1" i="1" u="heavy" spc="-20" dirty="0">
                <a:solidFill>
                  <a:srgbClr val="4B4B4B"/>
                </a:solidFill>
                <a:uFill>
                  <a:solidFill>
                    <a:srgbClr val="282828"/>
                  </a:solidFill>
                </a:uFill>
                <a:latin typeface="Arial"/>
                <a:cs typeface="Arial"/>
              </a:rPr>
              <a:t>q</a:t>
            </a:r>
            <a:r>
              <a:rPr sz="682" b="1" i="1" u="heavy" spc="-20" dirty="0">
                <a:solidFill>
                  <a:srgbClr val="282828"/>
                </a:solidFill>
                <a:uFill>
                  <a:solidFill>
                    <a:srgbClr val="282828"/>
                  </a:solidFill>
                </a:uFill>
                <a:latin typeface="Arial"/>
                <a:cs typeface="Arial"/>
              </a:rPr>
              <a:t>uired</a:t>
            </a:r>
            <a:r>
              <a:rPr sz="682" b="1" i="1" spc="-20" dirty="0">
                <a:solidFill>
                  <a:srgbClr val="282828"/>
                </a:solidFill>
                <a:latin typeface="Arial"/>
                <a:cs typeface="Arial"/>
              </a:rPr>
              <a:t> </a:t>
            </a:r>
            <a:r>
              <a:rPr sz="682" spc="-17" dirty="0">
                <a:solidFill>
                  <a:srgbClr val="282828"/>
                </a:solidFill>
                <a:latin typeface="Arial"/>
                <a:cs typeface="Arial"/>
              </a:rPr>
              <a:t>to</a:t>
            </a:r>
            <a:r>
              <a:rPr sz="682" spc="153" dirty="0">
                <a:solidFill>
                  <a:srgbClr val="282828"/>
                </a:solidFill>
                <a:latin typeface="Arial"/>
                <a:cs typeface="Arial"/>
              </a:rPr>
              <a:t> </a:t>
            </a:r>
            <a:r>
              <a:rPr sz="682" spc="-3" dirty="0">
                <a:solidFill>
                  <a:srgbClr val="282828"/>
                </a:solidFill>
                <a:latin typeface="Arial"/>
                <a:cs typeface="Arial"/>
              </a:rPr>
              <a:t>install </a:t>
            </a:r>
            <a:r>
              <a:rPr sz="682" spc="-27" dirty="0">
                <a:solidFill>
                  <a:srgbClr val="282828"/>
                </a:solidFill>
                <a:latin typeface="Arial"/>
                <a:cs typeface="Arial"/>
              </a:rPr>
              <a:t>a </a:t>
            </a:r>
            <a:r>
              <a:rPr sz="682" spc="14" dirty="0">
                <a:solidFill>
                  <a:srgbClr val="282828"/>
                </a:solidFill>
                <a:latin typeface="Arial"/>
                <a:cs typeface="Arial"/>
              </a:rPr>
              <a:t>window </a:t>
            </a:r>
            <a:r>
              <a:rPr sz="682" dirty="0">
                <a:solidFill>
                  <a:srgbClr val="282828"/>
                </a:solidFill>
                <a:latin typeface="Arial"/>
                <a:cs typeface="Arial"/>
              </a:rPr>
              <a:t>guard </a:t>
            </a:r>
            <a:r>
              <a:rPr sz="682" spc="10" dirty="0">
                <a:solidFill>
                  <a:srgbClr val="282828"/>
                </a:solidFill>
                <a:latin typeface="Arial"/>
                <a:cs typeface="Arial"/>
              </a:rPr>
              <a:t>on </a:t>
            </a:r>
            <a:r>
              <a:rPr sz="682" spc="-10" dirty="0">
                <a:solidFill>
                  <a:srgbClr val="282828"/>
                </a:solidFill>
                <a:latin typeface="Arial"/>
                <a:cs typeface="Arial"/>
              </a:rPr>
              <a:t>any </a:t>
            </a:r>
            <a:r>
              <a:rPr sz="682" spc="3" dirty="0">
                <a:solidFill>
                  <a:srgbClr val="282828"/>
                </a:solidFill>
                <a:latin typeface="Arial"/>
                <a:cs typeface="Arial"/>
              </a:rPr>
              <a:t>window </a:t>
            </a:r>
            <a:r>
              <a:rPr sz="682" spc="14" dirty="0">
                <a:solidFill>
                  <a:srgbClr val="282828"/>
                </a:solidFill>
                <a:latin typeface="Arial"/>
                <a:cs typeface="Arial"/>
              </a:rPr>
              <a:t>in </a:t>
            </a:r>
            <a:r>
              <a:rPr sz="682" spc="7" dirty="0">
                <a:solidFill>
                  <a:srgbClr val="282828"/>
                </a:solidFill>
                <a:latin typeface="Arial"/>
                <a:cs typeface="Arial"/>
              </a:rPr>
              <a:t>your </a:t>
            </a:r>
            <a:r>
              <a:rPr sz="682" spc="10" dirty="0">
                <a:solidFill>
                  <a:srgbClr val="282828"/>
                </a:solidFill>
                <a:latin typeface="Arial"/>
                <a:cs typeface="Arial"/>
              </a:rPr>
              <a:t>apartment </a:t>
            </a:r>
            <a:r>
              <a:rPr sz="682" spc="20" dirty="0">
                <a:solidFill>
                  <a:srgbClr val="282828"/>
                </a:solidFill>
                <a:latin typeface="Arial"/>
                <a:cs typeface="Arial"/>
              </a:rPr>
              <a:t>that </a:t>
            </a:r>
            <a:r>
              <a:rPr sz="682" spc="-14" dirty="0">
                <a:solidFill>
                  <a:srgbClr val="282828"/>
                </a:solidFill>
                <a:latin typeface="Arial"/>
                <a:cs typeface="Arial"/>
              </a:rPr>
              <a:t>can </a:t>
            </a:r>
            <a:r>
              <a:rPr sz="682" spc="-10" dirty="0">
                <a:solidFill>
                  <a:srgbClr val="282828"/>
                </a:solidFill>
                <a:latin typeface="Arial"/>
                <a:cs typeface="Arial"/>
              </a:rPr>
              <a:t>be </a:t>
            </a:r>
            <a:r>
              <a:rPr sz="682" spc="-14" dirty="0">
                <a:solidFill>
                  <a:srgbClr val="282828"/>
                </a:solidFill>
                <a:latin typeface="Arial"/>
                <a:cs typeface="Arial"/>
              </a:rPr>
              <a:t>opened </a:t>
            </a:r>
            <a:r>
              <a:rPr sz="682" spc="-10" dirty="0">
                <a:solidFill>
                  <a:srgbClr val="282828"/>
                </a:solidFill>
                <a:latin typeface="Arial"/>
                <a:cs typeface="Arial"/>
              </a:rPr>
              <a:t> </a:t>
            </a:r>
            <a:r>
              <a:rPr sz="682" spc="-7" dirty="0">
                <a:solidFill>
                  <a:srgbClr val="282828"/>
                </a:solidFill>
                <a:latin typeface="Arial"/>
                <a:cs typeface="Arial"/>
              </a:rPr>
              <a:t>if</a:t>
            </a:r>
            <a:r>
              <a:rPr sz="682" spc="68" dirty="0">
                <a:solidFill>
                  <a:srgbClr val="282828"/>
                </a:solidFill>
                <a:latin typeface="Arial"/>
                <a:cs typeface="Arial"/>
              </a:rPr>
              <a:t> </a:t>
            </a:r>
            <a:r>
              <a:rPr sz="682" spc="-27" dirty="0">
                <a:solidFill>
                  <a:srgbClr val="282828"/>
                </a:solidFill>
                <a:latin typeface="Arial"/>
                <a:cs typeface="Arial"/>
              </a:rPr>
              <a:t>a</a:t>
            </a:r>
            <a:r>
              <a:rPr sz="682" spc="-24" dirty="0">
                <a:solidFill>
                  <a:srgbClr val="282828"/>
                </a:solidFill>
                <a:latin typeface="Arial"/>
                <a:cs typeface="Arial"/>
              </a:rPr>
              <a:t> </a:t>
            </a:r>
            <a:r>
              <a:rPr sz="682" spc="3" dirty="0">
                <a:solidFill>
                  <a:srgbClr val="282828"/>
                </a:solidFill>
                <a:latin typeface="Arial"/>
                <a:cs typeface="Arial"/>
              </a:rPr>
              <a:t>child</a:t>
            </a:r>
            <a:r>
              <a:rPr sz="682" spc="-31" dirty="0">
                <a:solidFill>
                  <a:srgbClr val="282828"/>
                </a:solidFill>
                <a:latin typeface="Arial"/>
                <a:cs typeface="Arial"/>
              </a:rPr>
              <a:t> </a:t>
            </a:r>
            <a:r>
              <a:rPr sz="682" spc="20" dirty="0">
                <a:solidFill>
                  <a:srgbClr val="282828"/>
                </a:solidFill>
                <a:latin typeface="Arial"/>
                <a:cs typeface="Arial"/>
              </a:rPr>
              <a:t>10</a:t>
            </a:r>
            <a:r>
              <a:rPr sz="682" spc="-48" dirty="0">
                <a:solidFill>
                  <a:srgbClr val="282828"/>
                </a:solidFill>
                <a:latin typeface="Arial"/>
                <a:cs typeface="Arial"/>
              </a:rPr>
              <a:t> </a:t>
            </a:r>
            <a:r>
              <a:rPr sz="682" spc="-3" dirty="0">
                <a:solidFill>
                  <a:srgbClr val="282828"/>
                </a:solidFill>
                <a:latin typeface="Arial"/>
                <a:cs typeface="Arial"/>
              </a:rPr>
              <a:t>years </a:t>
            </a:r>
            <a:r>
              <a:rPr sz="682" spc="10" dirty="0">
                <a:solidFill>
                  <a:srgbClr val="282828"/>
                </a:solidFill>
                <a:latin typeface="Arial"/>
                <a:cs typeface="Arial"/>
              </a:rPr>
              <a:t>old</a:t>
            </a:r>
            <a:r>
              <a:rPr sz="682" spc="-41" dirty="0">
                <a:solidFill>
                  <a:srgbClr val="282828"/>
                </a:solidFill>
                <a:latin typeface="Arial"/>
                <a:cs typeface="Arial"/>
              </a:rPr>
              <a:t> </a:t>
            </a:r>
            <a:r>
              <a:rPr sz="682" spc="14" dirty="0">
                <a:solidFill>
                  <a:srgbClr val="282828"/>
                </a:solidFill>
                <a:latin typeface="Arial"/>
                <a:cs typeface="Arial"/>
              </a:rPr>
              <a:t>or</a:t>
            </a:r>
            <a:r>
              <a:rPr sz="682" spc="-20" dirty="0">
                <a:solidFill>
                  <a:srgbClr val="282828"/>
                </a:solidFill>
                <a:latin typeface="Arial"/>
                <a:cs typeface="Arial"/>
              </a:rPr>
              <a:t> </a:t>
            </a:r>
            <a:r>
              <a:rPr sz="682" spc="-7" dirty="0">
                <a:solidFill>
                  <a:srgbClr val="282828"/>
                </a:solidFill>
                <a:latin typeface="Arial"/>
                <a:cs typeface="Arial"/>
              </a:rPr>
              <a:t>younger</a:t>
            </a:r>
            <a:r>
              <a:rPr sz="682" spc="31" dirty="0">
                <a:solidFill>
                  <a:srgbClr val="282828"/>
                </a:solidFill>
                <a:latin typeface="Arial"/>
                <a:cs typeface="Arial"/>
              </a:rPr>
              <a:t> </a:t>
            </a:r>
            <a:r>
              <a:rPr sz="682" spc="-10" dirty="0">
                <a:solidFill>
                  <a:srgbClr val="282828"/>
                </a:solidFill>
                <a:latin typeface="Arial"/>
                <a:cs typeface="Arial"/>
              </a:rPr>
              <a:t>lives</a:t>
            </a:r>
            <a:r>
              <a:rPr sz="682" spc="3" dirty="0">
                <a:solidFill>
                  <a:srgbClr val="282828"/>
                </a:solidFill>
                <a:latin typeface="Arial"/>
                <a:cs typeface="Arial"/>
              </a:rPr>
              <a:t> </a:t>
            </a:r>
            <a:r>
              <a:rPr sz="682" spc="31" dirty="0">
                <a:solidFill>
                  <a:srgbClr val="282828"/>
                </a:solidFill>
                <a:latin typeface="Arial"/>
                <a:cs typeface="Arial"/>
              </a:rPr>
              <a:t>with</a:t>
            </a:r>
            <a:r>
              <a:rPr sz="682" spc="-31" dirty="0">
                <a:solidFill>
                  <a:srgbClr val="282828"/>
                </a:solidFill>
                <a:latin typeface="Arial"/>
                <a:cs typeface="Arial"/>
              </a:rPr>
              <a:t> </a:t>
            </a:r>
            <a:r>
              <a:rPr sz="682" spc="-48" dirty="0">
                <a:solidFill>
                  <a:srgbClr val="282828"/>
                </a:solidFill>
                <a:latin typeface="Arial"/>
                <a:cs typeface="Arial"/>
              </a:rPr>
              <a:t>YOU</a:t>
            </a:r>
            <a:r>
              <a:rPr sz="682" spc="-7" dirty="0">
                <a:solidFill>
                  <a:srgbClr val="282828"/>
                </a:solidFill>
                <a:latin typeface="Arial"/>
                <a:cs typeface="Arial"/>
              </a:rPr>
              <a:t> </a:t>
            </a:r>
            <a:r>
              <a:rPr sz="682" spc="24" dirty="0">
                <a:solidFill>
                  <a:srgbClr val="383838"/>
                </a:solidFill>
                <a:latin typeface="Arial"/>
                <a:cs typeface="Arial"/>
              </a:rPr>
              <a:t>in</a:t>
            </a:r>
            <a:r>
              <a:rPr sz="682" spc="-37" dirty="0">
                <a:solidFill>
                  <a:srgbClr val="383838"/>
                </a:solidFill>
                <a:latin typeface="Arial"/>
                <a:cs typeface="Arial"/>
              </a:rPr>
              <a:t> </a:t>
            </a:r>
            <a:r>
              <a:rPr sz="682" spc="10" dirty="0">
                <a:solidFill>
                  <a:srgbClr val="282828"/>
                </a:solidFill>
                <a:latin typeface="Arial"/>
                <a:cs typeface="Arial"/>
              </a:rPr>
              <a:t>your</a:t>
            </a:r>
            <a:r>
              <a:rPr sz="682" spc="-14" dirty="0">
                <a:solidFill>
                  <a:srgbClr val="282828"/>
                </a:solidFill>
                <a:latin typeface="Arial"/>
                <a:cs typeface="Arial"/>
              </a:rPr>
              <a:t> </a:t>
            </a:r>
            <a:r>
              <a:rPr sz="682" spc="7" dirty="0">
                <a:solidFill>
                  <a:srgbClr val="282828"/>
                </a:solidFill>
                <a:latin typeface="Arial"/>
                <a:cs typeface="Arial"/>
              </a:rPr>
              <a:t>apartment.</a:t>
            </a:r>
            <a:endParaRPr sz="682" dirty="0">
              <a:latin typeface="Arial"/>
              <a:cs typeface="Arial"/>
            </a:endParaRPr>
          </a:p>
          <a:p>
            <a:pPr marL="175342" marR="223399" indent="-2598">
              <a:lnSpc>
                <a:spcPct val="122100"/>
              </a:lnSpc>
              <a:spcBef>
                <a:spcPts val="460"/>
              </a:spcBef>
            </a:pPr>
            <a:r>
              <a:rPr sz="682" b="1" i="1" spc="-37" dirty="0">
                <a:solidFill>
                  <a:srgbClr val="282828"/>
                </a:solidFill>
                <a:latin typeface="Arial"/>
                <a:cs typeface="Arial"/>
              </a:rPr>
              <a:t>YOU </a:t>
            </a:r>
            <a:r>
              <a:rPr sz="682" b="1" i="1" spc="-10" dirty="0">
                <a:solidFill>
                  <a:srgbClr val="282828"/>
                </a:solidFill>
                <a:latin typeface="Arial"/>
                <a:cs typeface="Arial"/>
              </a:rPr>
              <a:t>have </a:t>
            </a:r>
            <a:r>
              <a:rPr sz="682" b="1" i="1" spc="10" dirty="0">
                <a:solidFill>
                  <a:srgbClr val="282828"/>
                </a:solidFill>
                <a:latin typeface="Arial"/>
                <a:cs typeface="Arial"/>
              </a:rPr>
              <a:t>the </a:t>
            </a:r>
            <a:r>
              <a:rPr sz="682" b="1" i="1" u="heavy" spc="-14" dirty="0">
                <a:solidFill>
                  <a:srgbClr val="282828"/>
                </a:solidFill>
                <a:uFill>
                  <a:solidFill>
                    <a:srgbClr val="282828"/>
                  </a:solidFill>
                </a:uFill>
                <a:latin typeface="Arial"/>
                <a:cs typeface="Arial"/>
              </a:rPr>
              <a:t>right</a:t>
            </a:r>
            <a:r>
              <a:rPr sz="682" b="1" i="1" spc="-14" dirty="0">
                <a:solidFill>
                  <a:srgbClr val="282828"/>
                </a:solidFill>
                <a:latin typeface="Arial"/>
                <a:cs typeface="Arial"/>
              </a:rPr>
              <a:t> </a:t>
            </a:r>
            <a:r>
              <a:rPr sz="682" spc="-10" dirty="0">
                <a:solidFill>
                  <a:srgbClr val="282828"/>
                </a:solidFill>
                <a:latin typeface="Arial"/>
                <a:cs typeface="Arial"/>
              </a:rPr>
              <a:t>to </a:t>
            </a:r>
            <a:r>
              <a:rPr sz="682" dirty="0">
                <a:solidFill>
                  <a:srgbClr val="282828"/>
                </a:solidFill>
                <a:latin typeface="Arial"/>
                <a:cs typeface="Arial"/>
              </a:rPr>
              <a:t>request </a:t>
            </a:r>
            <a:r>
              <a:rPr sz="682" spc="7" dirty="0">
                <a:solidFill>
                  <a:srgbClr val="282828"/>
                </a:solidFill>
                <a:latin typeface="Arial"/>
                <a:cs typeface="Arial"/>
              </a:rPr>
              <a:t>at </a:t>
            </a:r>
            <a:r>
              <a:rPr sz="682" spc="-17" dirty="0">
                <a:solidFill>
                  <a:srgbClr val="282828"/>
                </a:solidFill>
                <a:latin typeface="Arial"/>
                <a:cs typeface="Arial"/>
              </a:rPr>
              <a:t>any </a:t>
            </a:r>
            <a:r>
              <a:rPr sz="682" spc="20" dirty="0">
                <a:solidFill>
                  <a:srgbClr val="282828"/>
                </a:solidFill>
                <a:latin typeface="Arial"/>
                <a:cs typeface="Arial"/>
              </a:rPr>
              <a:t>time </a:t>
            </a:r>
            <a:r>
              <a:rPr sz="682" spc="-24" dirty="0">
                <a:solidFill>
                  <a:srgbClr val="282828"/>
                </a:solidFill>
                <a:latin typeface="Arial"/>
                <a:cs typeface="Arial"/>
              </a:rPr>
              <a:t>.and </a:t>
            </a:r>
            <a:r>
              <a:rPr sz="682" spc="-20" dirty="0">
                <a:solidFill>
                  <a:srgbClr val="282828"/>
                </a:solidFill>
                <a:latin typeface="Arial"/>
                <a:cs typeface="Arial"/>
              </a:rPr>
              <a:t>for</a:t>
            </a:r>
            <a:r>
              <a:rPr sz="682" spc="-17" dirty="0">
                <a:solidFill>
                  <a:srgbClr val="282828"/>
                </a:solidFill>
                <a:latin typeface="Arial"/>
                <a:cs typeface="Arial"/>
              </a:rPr>
              <a:t> </a:t>
            </a:r>
            <a:r>
              <a:rPr sz="682" spc="-7" dirty="0">
                <a:solidFill>
                  <a:srgbClr val="282828"/>
                </a:solidFill>
                <a:latin typeface="Arial"/>
                <a:cs typeface="Arial"/>
              </a:rPr>
              <a:t>any </a:t>
            </a:r>
            <a:r>
              <a:rPr sz="682" dirty="0">
                <a:solidFill>
                  <a:srgbClr val="282828"/>
                </a:solidFill>
                <a:latin typeface="Arial"/>
                <a:cs typeface="Arial"/>
              </a:rPr>
              <a:t>reason </a:t>
            </a:r>
            <a:r>
              <a:rPr sz="682" spc="14" dirty="0">
                <a:solidFill>
                  <a:srgbClr val="282828"/>
                </a:solidFill>
                <a:latin typeface="Arial"/>
                <a:cs typeface="Arial"/>
              </a:rPr>
              <a:t>that </a:t>
            </a:r>
            <a:r>
              <a:rPr sz="682" spc="20" dirty="0">
                <a:solidFill>
                  <a:srgbClr val="282828"/>
                </a:solidFill>
                <a:latin typeface="Arial"/>
                <a:cs typeface="Arial"/>
              </a:rPr>
              <a:t>the </a:t>
            </a:r>
            <a:r>
              <a:rPr sz="682" spc="-3" dirty="0">
                <a:solidFill>
                  <a:srgbClr val="282828"/>
                </a:solidFill>
                <a:latin typeface="Arial"/>
                <a:cs typeface="Arial"/>
              </a:rPr>
              <a:t>Landlord </a:t>
            </a:r>
            <a:r>
              <a:rPr sz="682" spc="10" dirty="0">
                <a:solidFill>
                  <a:srgbClr val="282828"/>
                </a:solidFill>
                <a:latin typeface="Arial"/>
                <a:cs typeface="Arial"/>
              </a:rPr>
              <a:t>install window </a:t>
            </a:r>
            <a:r>
              <a:rPr sz="682" spc="-10" dirty="0">
                <a:solidFill>
                  <a:srgbClr val="282828"/>
                </a:solidFill>
                <a:latin typeface="Arial"/>
                <a:cs typeface="Arial"/>
              </a:rPr>
              <a:t>guards </a:t>
            </a:r>
            <a:r>
              <a:rPr sz="682" spc="10" dirty="0">
                <a:solidFill>
                  <a:srgbClr val="282828"/>
                </a:solidFill>
                <a:latin typeface="Arial"/>
                <a:cs typeface="Arial"/>
              </a:rPr>
              <a:t>in </a:t>
            </a:r>
            <a:r>
              <a:rPr sz="682" spc="-181" dirty="0">
                <a:solidFill>
                  <a:srgbClr val="282828"/>
                </a:solidFill>
                <a:latin typeface="Arial"/>
                <a:cs typeface="Arial"/>
              </a:rPr>
              <a:t> </a:t>
            </a:r>
            <a:r>
              <a:rPr sz="682" spc="17" dirty="0">
                <a:solidFill>
                  <a:srgbClr val="282828"/>
                </a:solidFill>
                <a:latin typeface="Arial"/>
                <a:cs typeface="Arial"/>
              </a:rPr>
              <a:t>your</a:t>
            </a:r>
            <a:r>
              <a:rPr sz="682" spc="3" dirty="0">
                <a:solidFill>
                  <a:srgbClr val="282828"/>
                </a:solidFill>
                <a:latin typeface="Arial"/>
                <a:cs typeface="Arial"/>
              </a:rPr>
              <a:t> </a:t>
            </a:r>
            <a:r>
              <a:rPr sz="682" spc="14" dirty="0">
                <a:solidFill>
                  <a:srgbClr val="282828"/>
                </a:solidFill>
                <a:latin typeface="Arial"/>
                <a:cs typeface="Arial"/>
              </a:rPr>
              <a:t>apartment</a:t>
            </a:r>
            <a:r>
              <a:rPr sz="682" spc="37" dirty="0">
                <a:solidFill>
                  <a:srgbClr val="282828"/>
                </a:solidFill>
                <a:latin typeface="Arial"/>
                <a:cs typeface="Arial"/>
              </a:rPr>
              <a:t> </a:t>
            </a:r>
            <a:r>
              <a:rPr sz="682" spc="-17" dirty="0">
                <a:solidFill>
                  <a:srgbClr val="282828"/>
                </a:solidFill>
                <a:latin typeface="Arial"/>
                <a:cs typeface="Arial"/>
              </a:rPr>
              <a:t>(regardless</a:t>
            </a:r>
            <a:r>
              <a:rPr sz="682" spc="24" dirty="0">
                <a:solidFill>
                  <a:srgbClr val="282828"/>
                </a:solidFill>
                <a:latin typeface="Arial"/>
                <a:cs typeface="Arial"/>
              </a:rPr>
              <a:t> of</a:t>
            </a:r>
            <a:r>
              <a:rPr sz="682" spc="-34" dirty="0">
                <a:solidFill>
                  <a:srgbClr val="282828"/>
                </a:solidFill>
                <a:latin typeface="Arial"/>
                <a:cs typeface="Arial"/>
              </a:rPr>
              <a:t> </a:t>
            </a:r>
            <a:r>
              <a:rPr sz="682" spc="17" dirty="0">
                <a:solidFill>
                  <a:srgbClr val="282828"/>
                </a:solidFill>
                <a:latin typeface="Arial"/>
                <a:cs typeface="Arial"/>
              </a:rPr>
              <a:t>the</a:t>
            </a:r>
            <a:r>
              <a:rPr sz="682" spc="-17" dirty="0">
                <a:solidFill>
                  <a:srgbClr val="282828"/>
                </a:solidFill>
                <a:latin typeface="Arial"/>
                <a:cs typeface="Arial"/>
              </a:rPr>
              <a:t> </a:t>
            </a:r>
            <a:r>
              <a:rPr sz="682" spc="-14" dirty="0">
                <a:solidFill>
                  <a:srgbClr val="282828"/>
                </a:solidFill>
                <a:latin typeface="Arial"/>
                <a:cs typeface="Arial"/>
              </a:rPr>
              <a:t>presence</a:t>
            </a:r>
            <a:r>
              <a:rPr sz="682" spc="24" dirty="0">
                <a:solidFill>
                  <a:srgbClr val="282828"/>
                </a:solidFill>
                <a:latin typeface="Arial"/>
                <a:cs typeface="Arial"/>
              </a:rPr>
              <a:t> </a:t>
            </a:r>
            <a:r>
              <a:rPr sz="682" spc="-10" dirty="0">
                <a:solidFill>
                  <a:srgbClr val="282828"/>
                </a:solidFill>
                <a:latin typeface="Arial"/>
                <a:cs typeface="Arial"/>
              </a:rPr>
              <a:t>of</a:t>
            </a:r>
            <a:r>
              <a:rPr sz="682" spc="72" dirty="0">
                <a:solidFill>
                  <a:srgbClr val="282828"/>
                </a:solidFill>
                <a:latin typeface="Arial"/>
                <a:cs typeface="Arial"/>
              </a:rPr>
              <a:t> </a:t>
            </a:r>
            <a:r>
              <a:rPr sz="682" spc="7" dirty="0">
                <a:solidFill>
                  <a:srgbClr val="282828"/>
                </a:solidFill>
                <a:latin typeface="Arial"/>
                <a:cs typeface="Arial"/>
              </a:rPr>
              <a:t>children).</a:t>
            </a:r>
            <a:endParaRPr sz="682" dirty="0">
              <a:latin typeface="Arial"/>
              <a:cs typeface="Arial"/>
            </a:endParaRPr>
          </a:p>
          <a:p>
            <a:pPr marL="177074" marR="245479" indent="-2165">
              <a:lnSpc>
                <a:spcPct val="119600"/>
              </a:lnSpc>
              <a:spcBef>
                <a:spcPts val="395"/>
              </a:spcBef>
            </a:pPr>
            <a:r>
              <a:rPr sz="682" b="1" i="1" spc="-48" dirty="0">
                <a:solidFill>
                  <a:srgbClr val="282828"/>
                </a:solidFill>
                <a:latin typeface="Arial"/>
                <a:cs typeface="Arial"/>
              </a:rPr>
              <a:t>YOUR </a:t>
            </a:r>
            <a:r>
              <a:rPr sz="682" b="1" i="1" spc="-14" dirty="0">
                <a:solidFill>
                  <a:srgbClr val="282828"/>
                </a:solidFill>
                <a:latin typeface="Arial"/>
                <a:cs typeface="Arial"/>
              </a:rPr>
              <a:t>landlord </a:t>
            </a:r>
            <a:r>
              <a:rPr sz="682" b="1" i="1" spc="-27" dirty="0">
                <a:solidFill>
                  <a:srgbClr val="282828"/>
                </a:solidFill>
                <a:latin typeface="Arial"/>
                <a:cs typeface="Arial"/>
              </a:rPr>
              <a:t>is </a:t>
            </a:r>
            <a:r>
              <a:rPr sz="750" b="1" u="heavy" spc="10" dirty="0">
                <a:solidFill>
                  <a:srgbClr val="282828"/>
                </a:solidFill>
                <a:uFill>
                  <a:solidFill>
                    <a:srgbClr val="282828"/>
                  </a:solidFill>
                </a:uFill>
                <a:latin typeface="Times New Roman"/>
                <a:cs typeface="Times New Roman"/>
              </a:rPr>
              <a:t>not </a:t>
            </a:r>
            <a:r>
              <a:rPr sz="682" b="1" i="1" u="heavy" spc="-3" dirty="0">
                <a:solidFill>
                  <a:srgbClr val="282828"/>
                </a:solidFill>
                <a:uFill>
                  <a:solidFill>
                    <a:srgbClr val="282828"/>
                  </a:solidFill>
                </a:uFill>
                <a:latin typeface="Arial"/>
                <a:cs typeface="Arial"/>
              </a:rPr>
              <a:t>re</a:t>
            </a:r>
            <a:r>
              <a:rPr sz="682" b="1" i="1" u="heavy" spc="-3" dirty="0">
                <a:solidFill>
                  <a:srgbClr val="4B4B4B"/>
                </a:solidFill>
                <a:uFill>
                  <a:solidFill>
                    <a:srgbClr val="282828"/>
                  </a:solidFill>
                </a:uFill>
                <a:latin typeface="Arial"/>
                <a:cs typeface="Arial"/>
              </a:rPr>
              <a:t>q</a:t>
            </a:r>
            <a:r>
              <a:rPr sz="682" b="1" i="1" u="heavy" spc="-3" dirty="0">
                <a:solidFill>
                  <a:srgbClr val="282828"/>
                </a:solidFill>
                <a:uFill>
                  <a:solidFill>
                    <a:srgbClr val="282828"/>
                  </a:solidFill>
                </a:uFill>
                <a:latin typeface="Arial"/>
                <a:cs typeface="Arial"/>
              </a:rPr>
              <a:t>uired</a:t>
            </a:r>
            <a:r>
              <a:rPr sz="682" spc="-3" dirty="0">
                <a:solidFill>
                  <a:srgbClr val="282828"/>
                </a:solidFill>
                <a:latin typeface="Arial"/>
                <a:cs typeface="Arial"/>
              </a:rPr>
              <a:t>to </a:t>
            </a:r>
            <a:r>
              <a:rPr sz="682" spc="7" dirty="0">
                <a:solidFill>
                  <a:srgbClr val="282828"/>
                </a:solidFill>
                <a:latin typeface="Arial"/>
                <a:cs typeface="Arial"/>
              </a:rPr>
              <a:t>install </a:t>
            </a:r>
            <a:r>
              <a:rPr sz="682" spc="14" dirty="0">
                <a:solidFill>
                  <a:srgbClr val="282828"/>
                </a:solidFill>
                <a:latin typeface="Arial"/>
                <a:cs typeface="Arial"/>
              </a:rPr>
              <a:t>window </a:t>
            </a:r>
            <a:r>
              <a:rPr sz="682" spc="-3" dirty="0">
                <a:solidFill>
                  <a:srgbClr val="282828"/>
                </a:solidFill>
                <a:latin typeface="Arial"/>
                <a:cs typeface="Arial"/>
              </a:rPr>
              <a:t>guards: </a:t>
            </a:r>
            <a:r>
              <a:rPr sz="682" spc="-7" dirty="0">
                <a:solidFill>
                  <a:srgbClr val="282828"/>
                </a:solidFill>
                <a:latin typeface="Arial"/>
                <a:cs typeface="Arial"/>
              </a:rPr>
              <a:t>(1) </a:t>
            </a:r>
            <a:r>
              <a:rPr sz="682" spc="24" dirty="0">
                <a:solidFill>
                  <a:srgbClr val="282828"/>
                </a:solidFill>
                <a:latin typeface="Arial"/>
                <a:cs typeface="Arial"/>
              </a:rPr>
              <a:t>on </a:t>
            </a:r>
            <a:r>
              <a:rPr sz="682" spc="-3" dirty="0">
                <a:solidFill>
                  <a:srgbClr val="282828"/>
                </a:solidFill>
                <a:latin typeface="Arial"/>
                <a:cs typeface="Arial"/>
              </a:rPr>
              <a:t>windows </a:t>
            </a:r>
            <a:r>
              <a:rPr sz="682" spc="20" dirty="0">
                <a:solidFill>
                  <a:srgbClr val="282828"/>
                </a:solidFill>
                <a:latin typeface="Arial"/>
                <a:cs typeface="Arial"/>
              </a:rPr>
              <a:t>that </a:t>
            </a:r>
            <a:r>
              <a:rPr sz="682" spc="14" dirty="0">
                <a:solidFill>
                  <a:srgbClr val="282828"/>
                </a:solidFill>
                <a:latin typeface="Arial"/>
                <a:cs typeface="Arial"/>
              </a:rPr>
              <a:t>do </a:t>
            </a:r>
            <a:r>
              <a:rPr sz="682" spc="24" dirty="0">
                <a:solidFill>
                  <a:srgbClr val="282828"/>
                </a:solidFill>
                <a:latin typeface="Arial"/>
                <a:cs typeface="Arial"/>
              </a:rPr>
              <a:t>not </a:t>
            </a:r>
            <a:r>
              <a:rPr sz="682" spc="7" dirty="0">
                <a:solidFill>
                  <a:srgbClr val="282828"/>
                </a:solidFill>
                <a:latin typeface="Arial"/>
                <a:cs typeface="Arial"/>
              </a:rPr>
              <a:t>open; </a:t>
            </a:r>
            <a:r>
              <a:rPr sz="682" spc="3" dirty="0">
                <a:solidFill>
                  <a:srgbClr val="282828"/>
                </a:solidFill>
                <a:latin typeface="Arial"/>
                <a:cs typeface="Arial"/>
              </a:rPr>
              <a:t>or, </a:t>
            </a:r>
            <a:r>
              <a:rPr sz="682" spc="-7" dirty="0">
                <a:solidFill>
                  <a:srgbClr val="282828"/>
                </a:solidFill>
                <a:latin typeface="Arial"/>
                <a:cs typeface="Arial"/>
              </a:rPr>
              <a:t>(2) if </a:t>
            </a:r>
            <a:r>
              <a:rPr sz="682" spc="7" dirty="0">
                <a:solidFill>
                  <a:srgbClr val="282828"/>
                </a:solidFill>
                <a:latin typeface="Arial"/>
                <a:cs typeface="Arial"/>
              </a:rPr>
              <a:t>your </a:t>
            </a:r>
            <a:r>
              <a:rPr sz="682" spc="10" dirty="0">
                <a:solidFill>
                  <a:srgbClr val="282828"/>
                </a:solidFill>
                <a:latin typeface="Arial"/>
                <a:cs typeface="Arial"/>
              </a:rPr>
              <a:t> apartment </a:t>
            </a:r>
            <a:r>
              <a:rPr sz="682" spc="-14" dirty="0">
                <a:solidFill>
                  <a:srgbClr val="282828"/>
                </a:solidFill>
                <a:latin typeface="Arial"/>
                <a:cs typeface="Arial"/>
              </a:rPr>
              <a:t>is </a:t>
            </a:r>
            <a:r>
              <a:rPr sz="682" spc="3" dirty="0">
                <a:solidFill>
                  <a:srgbClr val="282828"/>
                </a:solidFill>
                <a:latin typeface="Arial"/>
                <a:cs typeface="Arial"/>
              </a:rPr>
              <a:t>located </a:t>
            </a:r>
            <a:r>
              <a:rPr sz="682" spc="17" dirty="0">
                <a:solidFill>
                  <a:srgbClr val="282828"/>
                </a:solidFill>
                <a:latin typeface="Arial"/>
                <a:cs typeface="Arial"/>
              </a:rPr>
              <a:t>on </a:t>
            </a:r>
            <a:r>
              <a:rPr sz="682" spc="10" dirty="0">
                <a:solidFill>
                  <a:srgbClr val="282828"/>
                </a:solidFill>
                <a:latin typeface="Arial"/>
                <a:cs typeface="Arial"/>
              </a:rPr>
              <a:t>the </a:t>
            </a:r>
            <a:r>
              <a:rPr sz="682" dirty="0">
                <a:solidFill>
                  <a:srgbClr val="282828"/>
                </a:solidFill>
                <a:latin typeface="Arial"/>
                <a:cs typeface="Arial"/>
              </a:rPr>
              <a:t>ground-level </a:t>
            </a:r>
            <a:r>
              <a:rPr sz="682" spc="20" dirty="0">
                <a:solidFill>
                  <a:srgbClr val="282828"/>
                </a:solidFill>
                <a:latin typeface="Arial"/>
                <a:cs typeface="Arial"/>
              </a:rPr>
              <a:t>floor </a:t>
            </a:r>
            <a:r>
              <a:rPr sz="682" spc="24" dirty="0">
                <a:solidFill>
                  <a:srgbClr val="282828"/>
                </a:solidFill>
                <a:latin typeface="Arial"/>
                <a:cs typeface="Arial"/>
              </a:rPr>
              <a:t>of </a:t>
            </a:r>
            <a:r>
              <a:rPr sz="682" spc="27" dirty="0">
                <a:solidFill>
                  <a:srgbClr val="282828"/>
                </a:solidFill>
                <a:latin typeface="Arial"/>
                <a:cs typeface="Arial"/>
              </a:rPr>
              <a:t>the </a:t>
            </a:r>
            <a:r>
              <a:rPr sz="682" spc="7" dirty="0">
                <a:solidFill>
                  <a:srgbClr val="282828"/>
                </a:solidFill>
                <a:latin typeface="Arial"/>
                <a:cs typeface="Arial"/>
              </a:rPr>
              <a:t>building; </a:t>
            </a:r>
            <a:r>
              <a:rPr sz="682" spc="14" dirty="0">
                <a:solidFill>
                  <a:srgbClr val="282828"/>
                </a:solidFill>
                <a:latin typeface="Arial"/>
                <a:cs typeface="Arial"/>
              </a:rPr>
              <a:t>or, </a:t>
            </a:r>
            <a:r>
              <a:rPr sz="682" spc="-7" dirty="0">
                <a:solidFill>
                  <a:srgbClr val="282828"/>
                </a:solidFill>
                <a:latin typeface="Arial"/>
                <a:cs typeface="Arial"/>
              </a:rPr>
              <a:t>(3) </a:t>
            </a:r>
            <a:r>
              <a:rPr sz="682" spc="10" dirty="0">
                <a:solidFill>
                  <a:srgbClr val="282828"/>
                </a:solidFill>
                <a:latin typeface="Arial"/>
                <a:cs typeface="Arial"/>
              </a:rPr>
              <a:t>on </a:t>
            </a:r>
            <a:r>
              <a:rPr sz="682" dirty="0">
                <a:solidFill>
                  <a:srgbClr val="282828"/>
                </a:solidFill>
                <a:latin typeface="Arial"/>
                <a:cs typeface="Arial"/>
              </a:rPr>
              <a:t>any </a:t>
            </a:r>
            <a:r>
              <a:rPr sz="682" spc="20" dirty="0">
                <a:solidFill>
                  <a:srgbClr val="282828"/>
                </a:solidFill>
                <a:latin typeface="Arial"/>
                <a:cs typeface="Arial"/>
              </a:rPr>
              <a:t>window that </a:t>
            </a:r>
            <a:r>
              <a:rPr sz="682" spc="-20" dirty="0">
                <a:solidFill>
                  <a:srgbClr val="282828"/>
                </a:solidFill>
                <a:latin typeface="Arial"/>
                <a:cs typeface="Arial"/>
              </a:rPr>
              <a:t>has </a:t>
            </a:r>
            <a:r>
              <a:rPr sz="682" spc="-10" dirty="0">
                <a:solidFill>
                  <a:srgbClr val="282828"/>
                </a:solidFill>
                <a:latin typeface="Arial"/>
                <a:cs typeface="Arial"/>
              </a:rPr>
              <a:t>an </a:t>
            </a:r>
            <a:r>
              <a:rPr sz="682" spc="10" dirty="0">
                <a:solidFill>
                  <a:srgbClr val="282828"/>
                </a:solidFill>
                <a:latin typeface="Arial"/>
                <a:cs typeface="Arial"/>
              </a:rPr>
              <a:t>air </a:t>
            </a:r>
            <a:r>
              <a:rPr sz="682" spc="14" dirty="0">
                <a:solidFill>
                  <a:srgbClr val="282828"/>
                </a:solidFill>
                <a:latin typeface="Arial"/>
                <a:cs typeface="Arial"/>
              </a:rPr>
              <a:t> conditioning </a:t>
            </a:r>
            <a:r>
              <a:rPr sz="682" spc="24" dirty="0">
                <a:solidFill>
                  <a:srgbClr val="282828"/>
                </a:solidFill>
                <a:latin typeface="Arial"/>
                <a:cs typeface="Arial"/>
              </a:rPr>
              <a:t>unit </a:t>
            </a:r>
            <a:r>
              <a:rPr sz="682" dirty="0">
                <a:solidFill>
                  <a:srgbClr val="282828"/>
                </a:solidFill>
                <a:latin typeface="Arial"/>
                <a:cs typeface="Arial"/>
              </a:rPr>
              <a:t>permanently </a:t>
            </a:r>
            <a:r>
              <a:rPr sz="682" spc="7" dirty="0">
                <a:solidFill>
                  <a:srgbClr val="282828"/>
                </a:solidFill>
                <a:latin typeface="Arial"/>
                <a:cs typeface="Arial"/>
              </a:rPr>
              <a:t>bolted to </a:t>
            </a:r>
            <a:r>
              <a:rPr sz="682" spc="20" dirty="0">
                <a:solidFill>
                  <a:srgbClr val="282828"/>
                </a:solidFill>
                <a:latin typeface="Arial"/>
                <a:cs typeface="Arial"/>
              </a:rPr>
              <a:t>the window </a:t>
            </a:r>
            <a:r>
              <a:rPr sz="682" spc="-3" dirty="0">
                <a:solidFill>
                  <a:srgbClr val="282828"/>
                </a:solidFill>
                <a:latin typeface="Arial"/>
                <a:cs typeface="Arial"/>
              </a:rPr>
              <a:t>and </a:t>
            </a:r>
            <a:r>
              <a:rPr sz="682" spc="24" dirty="0">
                <a:solidFill>
                  <a:srgbClr val="282828"/>
                </a:solidFill>
                <a:latin typeface="Arial"/>
                <a:cs typeface="Arial"/>
              </a:rPr>
              <a:t>not </a:t>
            </a:r>
            <a:r>
              <a:rPr sz="682" dirty="0">
                <a:solidFill>
                  <a:srgbClr val="282828"/>
                </a:solidFill>
                <a:latin typeface="Arial"/>
                <a:cs typeface="Arial"/>
              </a:rPr>
              <a:t>surrounded by </a:t>
            </a:r>
            <a:r>
              <a:rPr sz="682" spc="-3" dirty="0">
                <a:solidFill>
                  <a:srgbClr val="282828"/>
                </a:solidFill>
                <a:latin typeface="Arial"/>
                <a:cs typeface="Arial"/>
              </a:rPr>
              <a:t>an </a:t>
            </a:r>
            <a:r>
              <a:rPr sz="682" spc="10" dirty="0">
                <a:solidFill>
                  <a:srgbClr val="282828"/>
                </a:solidFill>
                <a:latin typeface="Arial"/>
                <a:cs typeface="Arial"/>
              </a:rPr>
              <a:t>open </a:t>
            </a:r>
            <a:r>
              <a:rPr sz="682" spc="-27" dirty="0">
                <a:solidFill>
                  <a:srgbClr val="282828"/>
                </a:solidFill>
                <a:latin typeface="Arial"/>
                <a:cs typeface="Arial"/>
              </a:rPr>
              <a:t>space </a:t>
            </a:r>
            <a:r>
              <a:rPr sz="682" spc="-14" dirty="0">
                <a:solidFill>
                  <a:srgbClr val="282828"/>
                </a:solidFill>
                <a:latin typeface="Arial"/>
                <a:cs typeface="Arial"/>
              </a:rPr>
              <a:t>exceeding </a:t>
            </a:r>
            <a:r>
              <a:rPr sz="682" dirty="0">
                <a:solidFill>
                  <a:srgbClr val="282828"/>
                </a:solidFill>
                <a:latin typeface="Arial"/>
                <a:cs typeface="Arial"/>
              </a:rPr>
              <a:t>4 </a:t>
            </a:r>
            <a:r>
              <a:rPr sz="682" spc="3" dirty="0">
                <a:solidFill>
                  <a:srgbClr val="282828"/>
                </a:solidFill>
                <a:latin typeface="Arial"/>
                <a:cs typeface="Arial"/>
              </a:rPr>
              <a:t> </a:t>
            </a:r>
            <a:r>
              <a:rPr sz="682" spc="-10" dirty="0">
                <a:solidFill>
                  <a:srgbClr val="282828"/>
                </a:solidFill>
                <a:latin typeface="Arial"/>
                <a:cs typeface="Arial"/>
              </a:rPr>
              <a:t>inches.</a:t>
            </a:r>
            <a:endParaRPr sz="682" dirty="0">
              <a:latin typeface="Arial"/>
              <a:cs typeface="Arial"/>
            </a:endParaRPr>
          </a:p>
          <a:p>
            <a:pPr marL="180537" marR="307390" indent="-3896">
              <a:lnSpc>
                <a:spcPct val="122100"/>
              </a:lnSpc>
              <a:spcBef>
                <a:spcPts val="460"/>
              </a:spcBef>
            </a:pPr>
            <a:r>
              <a:rPr sz="682" b="1" i="1" spc="-48" dirty="0">
                <a:solidFill>
                  <a:srgbClr val="282828"/>
                </a:solidFill>
                <a:latin typeface="Arial"/>
                <a:cs typeface="Arial"/>
              </a:rPr>
              <a:t>YOUR </a:t>
            </a:r>
            <a:r>
              <a:rPr sz="682" b="1" i="1" spc="-27" dirty="0">
                <a:solidFill>
                  <a:srgbClr val="282828"/>
                </a:solidFill>
                <a:latin typeface="Arial"/>
                <a:cs typeface="Arial"/>
              </a:rPr>
              <a:t>Landlord</a:t>
            </a:r>
            <a:r>
              <a:rPr sz="682" b="1" i="1" spc="-24" dirty="0">
                <a:solidFill>
                  <a:srgbClr val="282828"/>
                </a:solidFill>
                <a:latin typeface="Arial"/>
                <a:cs typeface="Arial"/>
              </a:rPr>
              <a:t> </a:t>
            </a:r>
            <a:r>
              <a:rPr sz="682" b="1" i="1" spc="-34" dirty="0">
                <a:solidFill>
                  <a:srgbClr val="282828"/>
                </a:solidFill>
                <a:latin typeface="Arial"/>
                <a:cs typeface="Arial"/>
              </a:rPr>
              <a:t>is </a:t>
            </a:r>
            <a:r>
              <a:rPr sz="682" b="1" i="1" u="heavy" spc="-20" dirty="0">
                <a:solidFill>
                  <a:srgbClr val="4B4B4B"/>
                </a:solidFill>
                <a:uFill>
                  <a:solidFill>
                    <a:srgbClr val="282828"/>
                  </a:solidFill>
                </a:uFill>
                <a:latin typeface="Arial"/>
                <a:cs typeface="Arial"/>
              </a:rPr>
              <a:t>p</a:t>
            </a:r>
            <a:r>
              <a:rPr sz="682" b="1" i="1" u="heavy" spc="-20" dirty="0">
                <a:solidFill>
                  <a:srgbClr val="282828"/>
                </a:solidFill>
                <a:uFill>
                  <a:solidFill>
                    <a:srgbClr val="282828"/>
                  </a:solidFill>
                </a:uFill>
                <a:latin typeface="Arial"/>
                <a:cs typeface="Arial"/>
              </a:rPr>
              <a:t>rohibited</a:t>
            </a:r>
            <a:r>
              <a:rPr sz="682" b="1" i="1" spc="-20" dirty="0">
                <a:solidFill>
                  <a:srgbClr val="282828"/>
                </a:solidFill>
                <a:latin typeface="Arial"/>
                <a:cs typeface="Arial"/>
              </a:rPr>
              <a:t> </a:t>
            </a:r>
            <a:r>
              <a:rPr sz="682" spc="27" dirty="0">
                <a:solidFill>
                  <a:srgbClr val="282828"/>
                </a:solidFill>
                <a:latin typeface="Arial"/>
                <a:cs typeface="Arial"/>
              </a:rPr>
              <a:t>from </a:t>
            </a:r>
            <a:r>
              <a:rPr sz="682" spc="7" dirty="0">
                <a:solidFill>
                  <a:srgbClr val="282828"/>
                </a:solidFill>
                <a:latin typeface="Arial"/>
                <a:cs typeface="Arial"/>
              </a:rPr>
              <a:t>making </a:t>
            </a:r>
            <a:r>
              <a:rPr sz="682" spc="-34" dirty="0">
                <a:solidFill>
                  <a:srgbClr val="282828"/>
                </a:solidFill>
                <a:latin typeface="Arial"/>
                <a:cs typeface="Arial"/>
              </a:rPr>
              <a:t>YOU </a:t>
            </a:r>
            <a:r>
              <a:rPr sz="682" spc="-17" dirty="0">
                <a:solidFill>
                  <a:srgbClr val="282828"/>
                </a:solidFill>
                <a:latin typeface="Arial"/>
                <a:cs typeface="Arial"/>
              </a:rPr>
              <a:t>pay </a:t>
            </a:r>
            <a:r>
              <a:rPr sz="682" spc="-14" dirty="0">
                <a:solidFill>
                  <a:srgbClr val="282828"/>
                </a:solidFill>
                <a:latin typeface="Arial"/>
                <a:cs typeface="Arial"/>
              </a:rPr>
              <a:t>for</a:t>
            </a:r>
            <a:r>
              <a:rPr sz="682" spc="-10" dirty="0">
                <a:solidFill>
                  <a:srgbClr val="282828"/>
                </a:solidFill>
                <a:latin typeface="Arial"/>
                <a:cs typeface="Arial"/>
              </a:rPr>
              <a:t> </a:t>
            </a:r>
            <a:r>
              <a:rPr sz="682" spc="20" dirty="0">
                <a:solidFill>
                  <a:srgbClr val="282828"/>
                </a:solidFill>
                <a:latin typeface="Arial"/>
                <a:cs typeface="Arial"/>
              </a:rPr>
              <a:t>the </a:t>
            </a:r>
            <a:r>
              <a:rPr sz="682" spc="-3" dirty="0">
                <a:solidFill>
                  <a:srgbClr val="282828"/>
                </a:solidFill>
                <a:latin typeface="Arial"/>
                <a:cs typeface="Arial"/>
              </a:rPr>
              <a:t>cost </a:t>
            </a:r>
            <a:r>
              <a:rPr sz="682" spc="17" dirty="0">
                <a:solidFill>
                  <a:srgbClr val="282828"/>
                </a:solidFill>
                <a:latin typeface="Arial"/>
                <a:cs typeface="Arial"/>
              </a:rPr>
              <a:t>of </a:t>
            </a:r>
            <a:r>
              <a:rPr sz="682" spc="3" dirty="0">
                <a:solidFill>
                  <a:srgbClr val="282828"/>
                </a:solidFill>
                <a:latin typeface="Arial"/>
                <a:cs typeface="Arial"/>
              </a:rPr>
              <a:t>installing, </a:t>
            </a:r>
            <a:r>
              <a:rPr sz="682" spc="10" dirty="0">
                <a:solidFill>
                  <a:srgbClr val="282828"/>
                </a:solidFill>
                <a:latin typeface="Arial"/>
                <a:cs typeface="Arial"/>
              </a:rPr>
              <a:t>maintaining, </a:t>
            </a:r>
            <a:r>
              <a:rPr sz="682" spc="7" dirty="0">
                <a:solidFill>
                  <a:srgbClr val="282828"/>
                </a:solidFill>
                <a:latin typeface="Arial"/>
                <a:cs typeface="Arial"/>
              </a:rPr>
              <a:t>or repairing </a:t>
            </a:r>
            <a:r>
              <a:rPr sz="682" spc="-181" dirty="0">
                <a:solidFill>
                  <a:srgbClr val="282828"/>
                </a:solidFill>
                <a:latin typeface="Arial"/>
                <a:cs typeface="Arial"/>
              </a:rPr>
              <a:t> </a:t>
            </a:r>
            <a:r>
              <a:rPr sz="682" spc="14" dirty="0">
                <a:solidFill>
                  <a:srgbClr val="282828"/>
                </a:solidFill>
                <a:latin typeface="Arial"/>
                <a:cs typeface="Arial"/>
              </a:rPr>
              <a:t>window</a:t>
            </a:r>
            <a:r>
              <a:rPr sz="682" spc="17" dirty="0">
                <a:solidFill>
                  <a:srgbClr val="282828"/>
                </a:solidFill>
                <a:latin typeface="Arial"/>
                <a:cs typeface="Arial"/>
              </a:rPr>
              <a:t> </a:t>
            </a:r>
            <a:r>
              <a:rPr sz="682" spc="-3" dirty="0">
                <a:solidFill>
                  <a:srgbClr val="282828"/>
                </a:solidFill>
                <a:latin typeface="Arial"/>
                <a:cs typeface="Arial"/>
              </a:rPr>
              <a:t>guards</a:t>
            </a:r>
            <a:r>
              <a:rPr sz="682" spc="10" dirty="0">
                <a:solidFill>
                  <a:srgbClr val="282828"/>
                </a:solidFill>
                <a:latin typeface="Arial"/>
                <a:cs typeface="Arial"/>
              </a:rPr>
              <a:t> </a:t>
            </a:r>
            <a:r>
              <a:rPr sz="682" spc="24" dirty="0">
                <a:solidFill>
                  <a:srgbClr val="282828"/>
                </a:solidFill>
                <a:latin typeface="Arial"/>
                <a:cs typeface="Arial"/>
              </a:rPr>
              <a:t>in</a:t>
            </a:r>
            <a:r>
              <a:rPr sz="682" spc="-37" dirty="0">
                <a:solidFill>
                  <a:srgbClr val="282828"/>
                </a:solidFill>
                <a:latin typeface="Arial"/>
                <a:cs typeface="Arial"/>
              </a:rPr>
              <a:t> </a:t>
            </a:r>
            <a:r>
              <a:rPr sz="682" spc="10" dirty="0">
                <a:solidFill>
                  <a:srgbClr val="282828"/>
                </a:solidFill>
                <a:latin typeface="Arial"/>
                <a:cs typeface="Arial"/>
              </a:rPr>
              <a:t>your</a:t>
            </a:r>
            <a:r>
              <a:rPr sz="682" dirty="0">
                <a:solidFill>
                  <a:srgbClr val="282828"/>
                </a:solidFill>
                <a:latin typeface="Arial"/>
                <a:cs typeface="Arial"/>
              </a:rPr>
              <a:t> </a:t>
            </a:r>
            <a:r>
              <a:rPr sz="682" spc="7" dirty="0">
                <a:solidFill>
                  <a:srgbClr val="282828"/>
                </a:solidFill>
                <a:latin typeface="Arial"/>
                <a:cs typeface="Arial"/>
              </a:rPr>
              <a:t>apartment.</a:t>
            </a:r>
            <a:endParaRPr sz="682" dirty="0">
              <a:latin typeface="Arial"/>
              <a:cs typeface="Arial"/>
            </a:endParaRPr>
          </a:p>
          <a:p>
            <a:pPr marL="179671" marR="100010" indent="-2598">
              <a:lnSpc>
                <a:spcPct val="122100"/>
              </a:lnSpc>
              <a:spcBef>
                <a:spcPts val="457"/>
              </a:spcBef>
            </a:pPr>
            <a:r>
              <a:rPr sz="682" b="1" i="1" spc="-48" dirty="0">
                <a:solidFill>
                  <a:srgbClr val="282828"/>
                </a:solidFill>
                <a:latin typeface="Arial"/>
                <a:cs typeface="Arial"/>
              </a:rPr>
              <a:t>YOUR </a:t>
            </a:r>
            <a:r>
              <a:rPr sz="682" b="1" i="1" spc="-31" dirty="0">
                <a:solidFill>
                  <a:srgbClr val="282828"/>
                </a:solidFill>
                <a:latin typeface="Arial"/>
                <a:cs typeface="Arial"/>
              </a:rPr>
              <a:t>Landlord</a:t>
            </a:r>
            <a:r>
              <a:rPr sz="682" b="1" i="1" spc="-27" dirty="0">
                <a:solidFill>
                  <a:srgbClr val="282828"/>
                </a:solidFill>
                <a:latin typeface="Arial"/>
                <a:cs typeface="Arial"/>
              </a:rPr>
              <a:t> </a:t>
            </a:r>
            <a:r>
              <a:rPr sz="682" b="1" i="1" spc="-34" dirty="0">
                <a:solidFill>
                  <a:srgbClr val="282828"/>
                </a:solidFill>
                <a:latin typeface="Arial"/>
                <a:cs typeface="Arial"/>
              </a:rPr>
              <a:t>is </a:t>
            </a:r>
            <a:r>
              <a:rPr sz="682" b="1" i="1" u="heavy" dirty="0">
                <a:solidFill>
                  <a:srgbClr val="4B4B4B"/>
                </a:solidFill>
                <a:uFill>
                  <a:solidFill>
                    <a:srgbClr val="282828"/>
                  </a:solidFill>
                </a:uFill>
                <a:latin typeface="Arial"/>
                <a:cs typeface="Arial"/>
              </a:rPr>
              <a:t>p</a:t>
            </a:r>
            <a:r>
              <a:rPr sz="682" b="1" i="1" u="heavy" dirty="0">
                <a:solidFill>
                  <a:srgbClr val="282828"/>
                </a:solidFill>
                <a:uFill>
                  <a:solidFill>
                    <a:srgbClr val="282828"/>
                  </a:solidFill>
                </a:uFill>
                <a:latin typeface="Arial"/>
                <a:cs typeface="Arial"/>
              </a:rPr>
              <a:t>rohibited</a:t>
            </a:r>
            <a:r>
              <a:rPr sz="682" dirty="0">
                <a:solidFill>
                  <a:srgbClr val="282828"/>
                </a:solidFill>
                <a:latin typeface="Arial"/>
                <a:cs typeface="Arial"/>
              </a:rPr>
              <a:t>from </a:t>
            </a:r>
            <a:r>
              <a:rPr sz="682" spc="14" dirty="0">
                <a:solidFill>
                  <a:srgbClr val="282828"/>
                </a:solidFill>
                <a:latin typeface="Arial"/>
                <a:cs typeface="Arial"/>
              </a:rPr>
              <a:t>retaliating </a:t>
            </a:r>
            <a:r>
              <a:rPr sz="682" spc="-7" dirty="0">
                <a:solidFill>
                  <a:srgbClr val="282828"/>
                </a:solidFill>
                <a:latin typeface="Arial"/>
                <a:cs typeface="Arial"/>
              </a:rPr>
              <a:t>against </a:t>
            </a:r>
            <a:r>
              <a:rPr sz="682" spc="-51" dirty="0">
                <a:solidFill>
                  <a:srgbClr val="282828"/>
                </a:solidFill>
                <a:latin typeface="Arial"/>
                <a:cs typeface="Arial"/>
              </a:rPr>
              <a:t>YOU</a:t>
            </a:r>
            <a:r>
              <a:rPr sz="682" spc="-48" dirty="0">
                <a:solidFill>
                  <a:srgbClr val="282828"/>
                </a:solidFill>
                <a:latin typeface="Arial"/>
                <a:cs typeface="Arial"/>
              </a:rPr>
              <a:t> </a:t>
            </a:r>
            <a:r>
              <a:rPr sz="682" spc="-31" dirty="0">
                <a:solidFill>
                  <a:srgbClr val="282828"/>
                </a:solidFill>
                <a:latin typeface="Arial"/>
                <a:cs typeface="Arial"/>
              </a:rPr>
              <a:t>for</a:t>
            </a:r>
            <a:r>
              <a:rPr sz="682" spc="-27" dirty="0">
                <a:solidFill>
                  <a:srgbClr val="282828"/>
                </a:solidFill>
                <a:latin typeface="Arial"/>
                <a:cs typeface="Arial"/>
              </a:rPr>
              <a:t> </a:t>
            </a:r>
            <a:r>
              <a:rPr sz="682" dirty="0">
                <a:solidFill>
                  <a:srgbClr val="282828"/>
                </a:solidFill>
                <a:latin typeface="Arial"/>
                <a:cs typeface="Arial"/>
              </a:rPr>
              <a:t>requesting </a:t>
            </a:r>
            <a:r>
              <a:rPr sz="682" spc="20" dirty="0">
                <a:solidFill>
                  <a:srgbClr val="282828"/>
                </a:solidFill>
                <a:latin typeface="Arial"/>
                <a:cs typeface="Arial"/>
              </a:rPr>
              <a:t>that window </a:t>
            </a:r>
            <a:r>
              <a:rPr sz="682" spc="-10" dirty="0">
                <a:solidFill>
                  <a:srgbClr val="282828"/>
                </a:solidFill>
                <a:latin typeface="Arial"/>
                <a:cs typeface="Arial"/>
              </a:rPr>
              <a:t>guards </a:t>
            </a:r>
            <a:r>
              <a:rPr sz="682" spc="-17" dirty="0">
                <a:solidFill>
                  <a:srgbClr val="282828"/>
                </a:solidFill>
                <a:latin typeface="Arial"/>
                <a:cs typeface="Arial"/>
              </a:rPr>
              <a:t>be </a:t>
            </a:r>
            <a:r>
              <a:rPr sz="682" dirty="0">
                <a:solidFill>
                  <a:srgbClr val="282828"/>
                </a:solidFill>
                <a:latin typeface="Arial"/>
                <a:cs typeface="Arial"/>
              </a:rPr>
              <a:t>installed </a:t>
            </a:r>
            <a:r>
              <a:rPr sz="682" spc="20" dirty="0">
                <a:solidFill>
                  <a:srgbClr val="282828"/>
                </a:solidFill>
                <a:latin typeface="Arial"/>
                <a:cs typeface="Arial"/>
              </a:rPr>
              <a:t>in </a:t>
            </a:r>
            <a:r>
              <a:rPr sz="682" spc="-181" dirty="0">
                <a:solidFill>
                  <a:srgbClr val="282828"/>
                </a:solidFill>
                <a:latin typeface="Arial"/>
                <a:cs typeface="Arial"/>
              </a:rPr>
              <a:t> </a:t>
            </a:r>
            <a:r>
              <a:rPr sz="682" spc="14" dirty="0">
                <a:solidFill>
                  <a:srgbClr val="282828"/>
                </a:solidFill>
                <a:latin typeface="Arial"/>
                <a:cs typeface="Arial"/>
              </a:rPr>
              <a:t>your</a:t>
            </a:r>
            <a:r>
              <a:rPr sz="682" dirty="0">
                <a:solidFill>
                  <a:srgbClr val="282828"/>
                </a:solidFill>
                <a:latin typeface="Arial"/>
                <a:cs typeface="Arial"/>
              </a:rPr>
              <a:t> </a:t>
            </a:r>
            <a:r>
              <a:rPr sz="682" spc="10" dirty="0">
                <a:solidFill>
                  <a:srgbClr val="282828"/>
                </a:solidFill>
                <a:latin typeface="Arial"/>
                <a:cs typeface="Arial"/>
              </a:rPr>
              <a:t>apartment.</a:t>
            </a:r>
            <a:endParaRPr sz="682" dirty="0">
              <a:latin typeface="Arial"/>
              <a:cs typeface="Arial"/>
            </a:endParaRPr>
          </a:p>
          <a:p>
            <a:pPr marL="182702" marR="100010" indent="-3896">
              <a:lnSpc>
                <a:spcPct val="120100"/>
              </a:lnSpc>
              <a:spcBef>
                <a:spcPts val="460"/>
              </a:spcBef>
            </a:pPr>
            <a:r>
              <a:rPr sz="682" b="1" i="1" spc="-44" dirty="0">
                <a:solidFill>
                  <a:srgbClr val="282828"/>
                </a:solidFill>
                <a:latin typeface="Arial"/>
                <a:cs typeface="Arial"/>
              </a:rPr>
              <a:t>YOU </a:t>
            </a:r>
            <a:r>
              <a:rPr sz="682" b="1" i="1" spc="10" dirty="0">
                <a:solidFill>
                  <a:srgbClr val="282828"/>
                </a:solidFill>
                <a:latin typeface="Arial"/>
                <a:cs typeface="Arial"/>
              </a:rPr>
              <a:t>are </a:t>
            </a:r>
            <a:r>
              <a:rPr sz="682" b="1" i="1" u="heavy" spc="7" dirty="0">
                <a:solidFill>
                  <a:srgbClr val="4B4B4B"/>
                </a:solidFill>
                <a:uFill>
                  <a:solidFill>
                    <a:srgbClr val="282828"/>
                  </a:solidFill>
                </a:uFill>
                <a:latin typeface="Arial"/>
                <a:cs typeface="Arial"/>
              </a:rPr>
              <a:t>p</a:t>
            </a:r>
            <a:r>
              <a:rPr sz="682" b="1" i="1" u="heavy" spc="7" dirty="0">
                <a:solidFill>
                  <a:srgbClr val="282828"/>
                </a:solidFill>
                <a:uFill>
                  <a:solidFill>
                    <a:srgbClr val="282828"/>
                  </a:solidFill>
                </a:uFill>
                <a:latin typeface="Arial"/>
                <a:cs typeface="Arial"/>
              </a:rPr>
              <a:t>rohibited</a:t>
            </a:r>
            <a:r>
              <a:rPr sz="682" spc="7" dirty="0">
                <a:solidFill>
                  <a:srgbClr val="282828"/>
                </a:solidFill>
                <a:latin typeface="Arial"/>
                <a:cs typeface="Arial"/>
              </a:rPr>
              <a:t>from </a:t>
            </a:r>
            <a:r>
              <a:rPr sz="682" spc="10" dirty="0">
                <a:solidFill>
                  <a:srgbClr val="282828"/>
                </a:solidFill>
                <a:latin typeface="Arial"/>
                <a:cs typeface="Arial"/>
              </a:rPr>
              <a:t>interfering </a:t>
            </a:r>
            <a:r>
              <a:rPr sz="682" spc="34" dirty="0">
                <a:solidFill>
                  <a:srgbClr val="282828"/>
                </a:solidFill>
                <a:latin typeface="Arial"/>
                <a:cs typeface="Arial"/>
              </a:rPr>
              <a:t>with </a:t>
            </a:r>
            <a:r>
              <a:rPr sz="682" spc="20" dirty="0">
                <a:solidFill>
                  <a:srgbClr val="282828"/>
                </a:solidFill>
                <a:latin typeface="Arial"/>
                <a:cs typeface="Arial"/>
              </a:rPr>
              <a:t>the </a:t>
            </a:r>
            <a:r>
              <a:rPr sz="682" spc="10" dirty="0">
                <a:solidFill>
                  <a:srgbClr val="282828"/>
                </a:solidFill>
                <a:latin typeface="Arial"/>
                <a:cs typeface="Arial"/>
              </a:rPr>
              <a:t>installation </a:t>
            </a:r>
            <a:r>
              <a:rPr sz="682" spc="24" dirty="0">
                <a:solidFill>
                  <a:srgbClr val="282828"/>
                </a:solidFill>
                <a:latin typeface="Arial"/>
                <a:cs typeface="Arial"/>
              </a:rPr>
              <a:t>of </a:t>
            </a:r>
            <a:r>
              <a:rPr sz="682" spc="-48" dirty="0">
                <a:solidFill>
                  <a:srgbClr val="282828"/>
                </a:solidFill>
                <a:latin typeface="Arial"/>
                <a:cs typeface="Arial"/>
              </a:rPr>
              <a:t>a </a:t>
            </a:r>
            <a:r>
              <a:rPr sz="682" spc="7" dirty="0">
                <a:solidFill>
                  <a:srgbClr val="282828"/>
                </a:solidFill>
                <a:latin typeface="Arial"/>
                <a:cs typeface="Arial"/>
              </a:rPr>
              <a:t>window </a:t>
            </a:r>
            <a:r>
              <a:rPr sz="682" dirty="0">
                <a:solidFill>
                  <a:srgbClr val="282828"/>
                </a:solidFill>
                <a:latin typeface="Arial"/>
                <a:cs typeface="Arial"/>
              </a:rPr>
              <a:t>guard, </a:t>
            </a:r>
            <a:r>
              <a:rPr sz="682" spc="14" dirty="0">
                <a:solidFill>
                  <a:srgbClr val="282828"/>
                </a:solidFill>
                <a:latin typeface="Arial"/>
                <a:cs typeface="Arial"/>
              </a:rPr>
              <a:t>tampering </a:t>
            </a:r>
            <a:r>
              <a:rPr sz="682" spc="24" dirty="0">
                <a:solidFill>
                  <a:srgbClr val="282828"/>
                </a:solidFill>
                <a:latin typeface="Arial"/>
                <a:cs typeface="Arial"/>
              </a:rPr>
              <a:t>with </a:t>
            </a:r>
            <a:r>
              <a:rPr sz="682" spc="14" dirty="0">
                <a:solidFill>
                  <a:srgbClr val="282828"/>
                </a:solidFill>
                <a:latin typeface="Arial"/>
                <a:cs typeface="Arial"/>
              </a:rPr>
              <a:t>or </a:t>
            </a:r>
            <a:r>
              <a:rPr sz="682" spc="-10" dirty="0">
                <a:solidFill>
                  <a:srgbClr val="282828"/>
                </a:solidFill>
                <a:latin typeface="Arial"/>
                <a:cs typeface="Arial"/>
              </a:rPr>
              <a:t>modifyir:ig </a:t>
            </a:r>
            <a:r>
              <a:rPr sz="682" spc="-48" dirty="0">
                <a:solidFill>
                  <a:srgbClr val="282828"/>
                </a:solidFill>
                <a:latin typeface="Arial"/>
                <a:cs typeface="Arial"/>
              </a:rPr>
              <a:t>a </a:t>
            </a:r>
            <a:r>
              <a:rPr sz="682" spc="-181" dirty="0">
                <a:solidFill>
                  <a:srgbClr val="282828"/>
                </a:solidFill>
                <a:latin typeface="Arial"/>
                <a:cs typeface="Arial"/>
              </a:rPr>
              <a:t> </a:t>
            </a:r>
            <a:r>
              <a:rPr sz="682" spc="14" dirty="0">
                <a:solidFill>
                  <a:srgbClr val="282828"/>
                </a:solidFill>
                <a:latin typeface="Arial"/>
                <a:cs typeface="Arial"/>
              </a:rPr>
              <a:t>window</a:t>
            </a:r>
            <a:r>
              <a:rPr sz="682" spc="3" dirty="0">
                <a:solidFill>
                  <a:srgbClr val="282828"/>
                </a:solidFill>
                <a:latin typeface="Arial"/>
                <a:cs typeface="Arial"/>
              </a:rPr>
              <a:t> guard,</a:t>
            </a:r>
            <a:r>
              <a:rPr sz="682" spc="-20" dirty="0">
                <a:solidFill>
                  <a:srgbClr val="282828"/>
                </a:solidFill>
                <a:latin typeface="Arial"/>
                <a:cs typeface="Arial"/>
              </a:rPr>
              <a:t> </a:t>
            </a:r>
            <a:r>
              <a:rPr sz="682" spc="20" dirty="0">
                <a:solidFill>
                  <a:srgbClr val="282828"/>
                </a:solidFill>
                <a:latin typeface="Arial"/>
                <a:cs typeface="Arial"/>
              </a:rPr>
              <a:t>or</a:t>
            </a:r>
            <a:r>
              <a:rPr sz="682" dirty="0">
                <a:solidFill>
                  <a:srgbClr val="282828"/>
                </a:solidFill>
                <a:latin typeface="Arial"/>
                <a:cs typeface="Arial"/>
              </a:rPr>
              <a:t> </a:t>
            </a:r>
            <a:r>
              <a:rPr sz="682" spc="3" dirty="0">
                <a:solidFill>
                  <a:srgbClr val="282828"/>
                </a:solidFill>
                <a:latin typeface="Arial"/>
                <a:cs typeface="Arial"/>
              </a:rPr>
              <a:t>removing</a:t>
            </a:r>
            <a:r>
              <a:rPr sz="682" spc="-41" dirty="0">
                <a:solidFill>
                  <a:srgbClr val="282828"/>
                </a:solidFill>
                <a:latin typeface="Arial"/>
                <a:cs typeface="Arial"/>
              </a:rPr>
              <a:t> </a:t>
            </a:r>
            <a:r>
              <a:rPr sz="682" spc="-48" dirty="0">
                <a:solidFill>
                  <a:srgbClr val="282828"/>
                </a:solidFill>
                <a:latin typeface="Arial"/>
                <a:cs typeface="Arial"/>
              </a:rPr>
              <a:t>a</a:t>
            </a:r>
            <a:r>
              <a:rPr sz="682" spc="7" dirty="0">
                <a:solidFill>
                  <a:srgbClr val="282828"/>
                </a:solidFill>
                <a:latin typeface="Arial"/>
                <a:cs typeface="Arial"/>
              </a:rPr>
              <a:t> window</a:t>
            </a:r>
            <a:r>
              <a:rPr sz="682" spc="17" dirty="0">
                <a:solidFill>
                  <a:srgbClr val="282828"/>
                </a:solidFill>
                <a:latin typeface="Arial"/>
                <a:cs typeface="Arial"/>
              </a:rPr>
              <a:t> </a:t>
            </a:r>
            <a:r>
              <a:rPr sz="682" dirty="0">
                <a:solidFill>
                  <a:srgbClr val="282828"/>
                </a:solidFill>
                <a:latin typeface="Arial"/>
                <a:cs typeface="Arial"/>
              </a:rPr>
              <a:t>guard</a:t>
            </a:r>
            <a:r>
              <a:rPr sz="682" spc="-10" dirty="0">
                <a:solidFill>
                  <a:srgbClr val="282828"/>
                </a:solidFill>
                <a:latin typeface="Arial"/>
                <a:cs typeface="Arial"/>
              </a:rPr>
              <a:t> </a:t>
            </a:r>
            <a:r>
              <a:rPr sz="682" spc="27" dirty="0">
                <a:solidFill>
                  <a:srgbClr val="282828"/>
                </a:solidFill>
                <a:latin typeface="Arial"/>
                <a:cs typeface="Arial"/>
              </a:rPr>
              <a:t>that</a:t>
            </a:r>
            <a:r>
              <a:rPr sz="682" spc="7" dirty="0">
                <a:solidFill>
                  <a:srgbClr val="282828"/>
                </a:solidFill>
                <a:latin typeface="Arial"/>
                <a:cs typeface="Arial"/>
              </a:rPr>
              <a:t> </a:t>
            </a:r>
            <a:r>
              <a:rPr sz="682" spc="-20" dirty="0">
                <a:solidFill>
                  <a:srgbClr val="282828"/>
                </a:solidFill>
                <a:latin typeface="Arial"/>
                <a:cs typeface="Arial"/>
              </a:rPr>
              <a:t>has</a:t>
            </a:r>
            <a:r>
              <a:rPr sz="682" spc="-24" dirty="0">
                <a:solidFill>
                  <a:srgbClr val="282828"/>
                </a:solidFill>
                <a:latin typeface="Arial"/>
                <a:cs typeface="Arial"/>
              </a:rPr>
              <a:t> </a:t>
            </a:r>
            <a:r>
              <a:rPr sz="682" dirty="0">
                <a:solidFill>
                  <a:srgbClr val="282828"/>
                </a:solidFill>
                <a:latin typeface="Arial"/>
                <a:cs typeface="Arial"/>
              </a:rPr>
              <a:t>been</a:t>
            </a:r>
            <a:r>
              <a:rPr sz="682" spc="-20" dirty="0">
                <a:solidFill>
                  <a:srgbClr val="282828"/>
                </a:solidFill>
                <a:latin typeface="Arial"/>
                <a:cs typeface="Arial"/>
              </a:rPr>
              <a:t> </a:t>
            </a:r>
            <a:r>
              <a:rPr sz="682" spc="-3" dirty="0">
                <a:solidFill>
                  <a:srgbClr val="282828"/>
                </a:solidFill>
                <a:latin typeface="Arial"/>
                <a:cs typeface="Arial"/>
              </a:rPr>
              <a:t>installed.</a:t>
            </a:r>
            <a:endParaRPr sz="682" dirty="0">
              <a:latin typeface="Arial"/>
              <a:cs typeface="Arial"/>
            </a:endParaRPr>
          </a:p>
          <a:p>
            <a:pPr marL="179238">
              <a:spcBef>
                <a:spcPts val="641"/>
              </a:spcBef>
            </a:pPr>
            <a:r>
              <a:rPr sz="682" b="1" i="1" spc="-48" dirty="0">
                <a:solidFill>
                  <a:srgbClr val="282828"/>
                </a:solidFill>
                <a:latin typeface="Arial"/>
                <a:cs typeface="Arial"/>
              </a:rPr>
              <a:t>YOU</a:t>
            </a:r>
            <a:r>
              <a:rPr sz="682" b="1" i="1" spc="20" dirty="0">
                <a:solidFill>
                  <a:srgbClr val="282828"/>
                </a:solidFill>
                <a:latin typeface="Arial"/>
                <a:cs typeface="Arial"/>
              </a:rPr>
              <a:t> </a:t>
            </a:r>
            <a:r>
              <a:rPr sz="682" b="1" i="1" spc="3" dirty="0">
                <a:solidFill>
                  <a:srgbClr val="282828"/>
                </a:solidFill>
                <a:latin typeface="Arial"/>
                <a:cs typeface="Arial"/>
              </a:rPr>
              <a:t>are</a:t>
            </a:r>
            <a:r>
              <a:rPr sz="682" b="1" i="1" spc="-14" dirty="0">
                <a:solidFill>
                  <a:srgbClr val="282828"/>
                </a:solidFill>
                <a:latin typeface="Arial"/>
                <a:cs typeface="Arial"/>
              </a:rPr>
              <a:t> </a:t>
            </a:r>
            <a:r>
              <a:rPr sz="682" b="1" i="1" u="heavy" spc="3" dirty="0">
                <a:solidFill>
                  <a:srgbClr val="282828"/>
                </a:solidFill>
                <a:uFill>
                  <a:solidFill>
                    <a:srgbClr val="282828"/>
                  </a:solidFill>
                </a:uFill>
                <a:latin typeface="Arial"/>
                <a:cs typeface="Arial"/>
              </a:rPr>
              <a:t>re</a:t>
            </a:r>
            <a:r>
              <a:rPr sz="682" b="1" i="1" u="heavy" spc="3" dirty="0">
                <a:solidFill>
                  <a:srgbClr val="4B4B4B"/>
                </a:solidFill>
                <a:uFill>
                  <a:solidFill>
                    <a:srgbClr val="282828"/>
                  </a:solidFill>
                </a:uFill>
                <a:latin typeface="Arial"/>
                <a:cs typeface="Arial"/>
              </a:rPr>
              <a:t>q</a:t>
            </a:r>
            <a:r>
              <a:rPr sz="682" b="1" i="1" u="heavy" spc="3" dirty="0">
                <a:solidFill>
                  <a:srgbClr val="282828"/>
                </a:solidFill>
                <a:uFill>
                  <a:solidFill>
                    <a:srgbClr val="282828"/>
                  </a:solidFill>
                </a:uFill>
                <a:latin typeface="Arial"/>
                <a:cs typeface="Arial"/>
              </a:rPr>
              <a:t>uired</a:t>
            </a:r>
            <a:r>
              <a:rPr sz="682" b="1" i="1" spc="-119" dirty="0">
                <a:solidFill>
                  <a:srgbClr val="282828"/>
                </a:solidFill>
                <a:latin typeface="Arial"/>
                <a:cs typeface="Arial"/>
              </a:rPr>
              <a:t> </a:t>
            </a:r>
            <a:r>
              <a:rPr sz="682" spc="24" dirty="0">
                <a:solidFill>
                  <a:srgbClr val="282828"/>
                </a:solidFill>
                <a:latin typeface="Arial"/>
                <a:cs typeface="Arial"/>
              </a:rPr>
              <a:t>to</a:t>
            </a:r>
            <a:r>
              <a:rPr sz="682" spc="-7" dirty="0">
                <a:solidFill>
                  <a:srgbClr val="282828"/>
                </a:solidFill>
                <a:latin typeface="Arial"/>
                <a:cs typeface="Arial"/>
              </a:rPr>
              <a:t> </a:t>
            </a:r>
            <a:r>
              <a:rPr sz="682" spc="7" dirty="0">
                <a:solidFill>
                  <a:srgbClr val="282828"/>
                </a:solidFill>
                <a:latin typeface="Arial"/>
                <a:cs typeface="Arial"/>
              </a:rPr>
              <a:t>promptly</a:t>
            </a:r>
            <a:r>
              <a:rPr sz="682" spc="14" dirty="0">
                <a:solidFill>
                  <a:srgbClr val="282828"/>
                </a:solidFill>
                <a:latin typeface="Arial"/>
                <a:cs typeface="Arial"/>
              </a:rPr>
              <a:t> </a:t>
            </a:r>
            <a:r>
              <a:rPr sz="682" spc="7" dirty="0">
                <a:solidFill>
                  <a:srgbClr val="282828"/>
                </a:solidFill>
                <a:latin typeface="Arial"/>
                <a:cs typeface="Arial"/>
              </a:rPr>
              <a:t>review,</a:t>
            </a:r>
            <a:r>
              <a:rPr sz="682" spc="-10" dirty="0">
                <a:solidFill>
                  <a:srgbClr val="282828"/>
                </a:solidFill>
                <a:latin typeface="Arial"/>
                <a:cs typeface="Arial"/>
              </a:rPr>
              <a:t> </a:t>
            </a:r>
            <a:r>
              <a:rPr sz="682" spc="10" dirty="0">
                <a:solidFill>
                  <a:srgbClr val="282828"/>
                </a:solidFill>
                <a:latin typeface="Arial"/>
                <a:cs typeface="Arial"/>
              </a:rPr>
              <a:t>complete,</a:t>
            </a:r>
            <a:r>
              <a:rPr sz="682" spc="-3" dirty="0">
                <a:solidFill>
                  <a:srgbClr val="282828"/>
                </a:solidFill>
                <a:latin typeface="Arial"/>
                <a:cs typeface="Arial"/>
              </a:rPr>
              <a:t> </a:t>
            </a:r>
            <a:r>
              <a:rPr sz="682" spc="-7" dirty="0">
                <a:solidFill>
                  <a:srgbClr val="282828"/>
                </a:solidFill>
                <a:latin typeface="Arial"/>
                <a:cs typeface="Arial"/>
              </a:rPr>
              <a:t>sign,</a:t>
            </a:r>
            <a:r>
              <a:rPr sz="682" spc="-51" dirty="0">
                <a:solidFill>
                  <a:srgbClr val="282828"/>
                </a:solidFill>
                <a:latin typeface="Arial"/>
                <a:cs typeface="Arial"/>
              </a:rPr>
              <a:t> </a:t>
            </a:r>
            <a:r>
              <a:rPr sz="682" spc="7" dirty="0">
                <a:solidFill>
                  <a:srgbClr val="282828"/>
                </a:solidFill>
                <a:latin typeface="Arial"/>
                <a:cs typeface="Arial"/>
              </a:rPr>
              <a:t>and</a:t>
            </a:r>
            <a:r>
              <a:rPr sz="682" spc="-41" dirty="0">
                <a:solidFill>
                  <a:srgbClr val="282828"/>
                </a:solidFill>
                <a:latin typeface="Arial"/>
                <a:cs typeface="Arial"/>
              </a:rPr>
              <a:t> </a:t>
            </a:r>
            <a:r>
              <a:rPr sz="682" spc="20" dirty="0">
                <a:solidFill>
                  <a:srgbClr val="282828"/>
                </a:solidFill>
                <a:latin typeface="Arial"/>
                <a:cs typeface="Arial"/>
              </a:rPr>
              <a:t>return</a:t>
            </a:r>
            <a:r>
              <a:rPr sz="682" spc="-31" dirty="0">
                <a:solidFill>
                  <a:srgbClr val="282828"/>
                </a:solidFill>
                <a:latin typeface="Arial"/>
                <a:cs typeface="Arial"/>
              </a:rPr>
              <a:t> </a:t>
            </a:r>
            <a:r>
              <a:rPr sz="682" spc="14" dirty="0">
                <a:solidFill>
                  <a:srgbClr val="282828"/>
                </a:solidFill>
                <a:latin typeface="Arial"/>
                <a:cs typeface="Arial"/>
              </a:rPr>
              <a:t>this</a:t>
            </a:r>
            <a:r>
              <a:rPr sz="682" spc="-44" dirty="0">
                <a:solidFill>
                  <a:srgbClr val="282828"/>
                </a:solidFill>
                <a:latin typeface="Arial"/>
                <a:cs typeface="Arial"/>
              </a:rPr>
              <a:t> </a:t>
            </a:r>
            <a:r>
              <a:rPr sz="682" spc="24" dirty="0">
                <a:solidFill>
                  <a:srgbClr val="282828"/>
                </a:solidFill>
                <a:latin typeface="Arial"/>
                <a:cs typeface="Arial"/>
              </a:rPr>
              <a:t>form</a:t>
            </a:r>
            <a:r>
              <a:rPr sz="682" spc="-31" dirty="0">
                <a:solidFill>
                  <a:srgbClr val="282828"/>
                </a:solidFill>
                <a:latin typeface="Arial"/>
                <a:cs typeface="Arial"/>
              </a:rPr>
              <a:t> </a:t>
            </a:r>
            <a:r>
              <a:rPr sz="682" spc="20" dirty="0">
                <a:solidFill>
                  <a:srgbClr val="282828"/>
                </a:solidFill>
                <a:latin typeface="Arial"/>
                <a:cs typeface="Arial"/>
              </a:rPr>
              <a:t>to</a:t>
            </a:r>
            <a:r>
              <a:rPr sz="682" spc="17" dirty="0">
                <a:solidFill>
                  <a:srgbClr val="282828"/>
                </a:solidFill>
                <a:latin typeface="Arial"/>
                <a:cs typeface="Arial"/>
              </a:rPr>
              <a:t> </a:t>
            </a:r>
            <a:r>
              <a:rPr sz="682" spc="14" dirty="0">
                <a:solidFill>
                  <a:srgbClr val="282828"/>
                </a:solidFill>
                <a:latin typeface="Arial"/>
                <a:cs typeface="Arial"/>
              </a:rPr>
              <a:t>your</a:t>
            </a:r>
            <a:r>
              <a:rPr sz="682" spc="10" dirty="0">
                <a:solidFill>
                  <a:srgbClr val="282828"/>
                </a:solidFill>
                <a:latin typeface="Arial"/>
                <a:cs typeface="Arial"/>
              </a:rPr>
              <a:t> </a:t>
            </a:r>
            <a:r>
              <a:rPr sz="682" spc="-7" dirty="0">
                <a:solidFill>
                  <a:srgbClr val="282828"/>
                </a:solidFill>
                <a:latin typeface="Arial"/>
                <a:cs typeface="Arial"/>
              </a:rPr>
              <a:t>Landlord.</a:t>
            </a:r>
            <a:endParaRPr sz="682" dirty="0">
              <a:latin typeface="Arial"/>
              <a:cs typeface="Arial"/>
            </a:endParaRPr>
          </a:p>
          <a:p>
            <a:pPr marL="181836" marR="319079" indent="-3031">
              <a:lnSpc>
                <a:spcPct val="124200"/>
              </a:lnSpc>
              <a:spcBef>
                <a:spcPts val="440"/>
              </a:spcBef>
            </a:pPr>
            <a:r>
              <a:rPr sz="682" b="1" i="1" spc="-48" dirty="0">
                <a:solidFill>
                  <a:srgbClr val="282828"/>
                </a:solidFill>
                <a:latin typeface="Arial"/>
                <a:cs typeface="Arial"/>
              </a:rPr>
              <a:t>YOUR</a:t>
            </a:r>
            <a:r>
              <a:rPr sz="682" b="1" i="1" spc="17" dirty="0">
                <a:solidFill>
                  <a:srgbClr val="282828"/>
                </a:solidFill>
                <a:latin typeface="Arial"/>
                <a:cs typeface="Arial"/>
              </a:rPr>
              <a:t> </a:t>
            </a:r>
            <a:r>
              <a:rPr sz="682" b="1" i="1" spc="-31" dirty="0">
                <a:solidFill>
                  <a:srgbClr val="282828"/>
                </a:solidFill>
                <a:latin typeface="Arial"/>
                <a:cs typeface="Arial"/>
              </a:rPr>
              <a:t>Landlord</a:t>
            </a:r>
            <a:r>
              <a:rPr sz="682" b="1" i="1" spc="41" dirty="0">
                <a:solidFill>
                  <a:srgbClr val="282828"/>
                </a:solidFill>
                <a:latin typeface="Arial"/>
                <a:cs typeface="Arial"/>
              </a:rPr>
              <a:t> </a:t>
            </a:r>
            <a:r>
              <a:rPr sz="682" b="1" i="1" u="heavy" spc="-31" dirty="0">
                <a:solidFill>
                  <a:srgbClr val="282828"/>
                </a:solidFill>
                <a:uFill>
                  <a:solidFill>
                    <a:srgbClr val="282828"/>
                  </a:solidFill>
                </a:uFill>
                <a:latin typeface="Arial"/>
                <a:cs typeface="Arial"/>
              </a:rPr>
              <a:t>must</a:t>
            </a:r>
            <a:r>
              <a:rPr sz="682" b="1" i="1" spc="-17" dirty="0">
                <a:solidFill>
                  <a:srgbClr val="282828"/>
                </a:solidFill>
                <a:latin typeface="Arial"/>
                <a:cs typeface="Arial"/>
              </a:rPr>
              <a:t> </a:t>
            </a:r>
            <a:r>
              <a:rPr sz="682" b="1" i="1" spc="-24" dirty="0">
                <a:solidFill>
                  <a:srgbClr val="282828"/>
                </a:solidFill>
                <a:latin typeface="Arial"/>
                <a:cs typeface="Arial"/>
              </a:rPr>
              <a:t>demonstrate</a:t>
            </a:r>
            <a:r>
              <a:rPr sz="682" b="1" i="1" spc="51" dirty="0">
                <a:solidFill>
                  <a:srgbClr val="282828"/>
                </a:solidFill>
                <a:latin typeface="Arial"/>
                <a:cs typeface="Arial"/>
              </a:rPr>
              <a:t> </a:t>
            </a:r>
            <a:r>
              <a:rPr sz="682" spc="-17" dirty="0">
                <a:solidFill>
                  <a:srgbClr val="282828"/>
                </a:solidFill>
                <a:latin typeface="Arial"/>
                <a:cs typeface="Arial"/>
              </a:rPr>
              <a:t>to</a:t>
            </a:r>
            <a:r>
              <a:rPr sz="682" spc="106" dirty="0">
                <a:solidFill>
                  <a:srgbClr val="282828"/>
                </a:solidFill>
                <a:latin typeface="Arial"/>
                <a:cs typeface="Arial"/>
              </a:rPr>
              <a:t> </a:t>
            </a:r>
            <a:r>
              <a:rPr sz="682" spc="-58" dirty="0">
                <a:solidFill>
                  <a:srgbClr val="282828"/>
                </a:solidFill>
                <a:latin typeface="Arial"/>
                <a:cs typeface="Arial"/>
              </a:rPr>
              <a:t>YOU</a:t>
            </a:r>
            <a:r>
              <a:rPr sz="682" spc="-3" dirty="0">
                <a:solidFill>
                  <a:srgbClr val="282828"/>
                </a:solidFill>
                <a:latin typeface="Arial"/>
                <a:cs typeface="Arial"/>
              </a:rPr>
              <a:t> </a:t>
            </a:r>
            <a:r>
              <a:rPr sz="682" spc="27" dirty="0">
                <a:solidFill>
                  <a:srgbClr val="282828"/>
                </a:solidFill>
                <a:latin typeface="Arial"/>
                <a:cs typeface="Arial"/>
              </a:rPr>
              <a:t>the</a:t>
            </a:r>
            <a:r>
              <a:rPr sz="682" spc="3" dirty="0">
                <a:solidFill>
                  <a:srgbClr val="282828"/>
                </a:solidFill>
                <a:latin typeface="Arial"/>
                <a:cs typeface="Arial"/>
              </a:rPr>
              <a:t> </a:t>
            </a:r>
            <a:r>
              <a:rPr sz="682" spc="-14" dirty="0">
                <a:solidFill>
                  <a:srgbClr val="282828"/>
                </a:solidFill>
                <a:latin typeface="Arial"/>
                <a:cs typeface="Arial"/>
              </a:rPr>
              <a:t>safe</a:t>
            </a:r>
            <a:r>
              <a:rPr sz="682" spc="-3" dirty="0">
                <a:solidFill>
                  <a:srgbClr val="282828"/>
                </a:solidFill>
                <a:latin typeface="Arial"/>
                <a:cs typeface="Arial"/>
              </a:rPr>
              <a:t> and </a:t>
            </a:r>
            <a:r>
              <a:rPr sz="682" spc="10" dirty="0">
                <a:solidFill>
                  <a:srgbClr val="282828"/>
                </a:solidFill>
                <a:latin typeface="Arial"/>
                <a:cs typeface="Arial"/>
              </a:rPr>
              <a:t>proper</a:t>
            </a:r>
            <a:r>
              <a:rPr sz="682" spc="7" dirty="0">
                <a:solidFill>
                  <a:srgbClr val="282828"/>
                </a:solidFill>
                <a:latin typeface="Arial"/>
                <a:cs typeface="Arial"/>
              </a:rPr>
              <a:t> </a:t>
            </a:r>
            <a:r>
              <a:rPr sz="682" spc="-34" dirty="0">
                <a:solidFill>
                  <a:srgbClr val="282828"/>
                </a:solidFill>
                <a:latin typeface="Arial"/>
                <a:cs typeface="Arial"/>
              </a:rPr>
              <a:t>use</a:t>
            </a:r>
            <a:r>
              <a:rPr sz="682" dirty="0">
                <a:solidFill>
                  <a:srgbClr val="282828"/>
                </a:solidFill>
                <a:latin typeface="Arial"/>
                <a:cs typeface="Arial"/>
              </a:rPr>
              <a:t> </a:t>
            </a:r>
            <a:r>
              <a:rPr sz="682" spc="24" dirty="0">
                <a:solidFill>
                  <a:srgbClr val="282828"/>
                </a:solidFill>
                <a:latin typeface="Arial"/>
                <a:cs typeface="Arial"/>
              </a:rPr>
              <a:t>of</a:t>
            </a:r>
            <a:r>
              <a:rPr sz="682" spc="-7" dirty="0">
                <a:solidFill>
                  <a:srgbClr val="282828"/>
                </a:solidFill>
                <a:latin typeface="Arial"/>
                <a:cs typeface="Arial"/>
              </a:rPr>
              <a:t> </a:t>
            </a:r>
            <a:r>
              <a:rPr sz="682" spc="10" dirty="0">
                <a:solidFill>
                  <a:srgbClr val="282828"/>
                </a:solidFill>
                <a:latin typeface="Arial"/>
                <a:cs typeface="Arial"/>
              </a:rPr>
              <a:t>window</a:t>
            </a:r>
            <a:r>
              <a:rPr sz="682" spc="-3" dirty="0">
                <a:solidFill>
                  <a:srgbClr val="282828"/>
                </a:solidFill>
                <a:latin typeface="Arial"/>
                <a:cs typeface="Arial"/>
              </a:rPr>
              <a:t> </a:t>
            </a:r>
            <a:r>
              <a:rPr sz="682" spc="-7" dirty="0">
                <a:solidFill>
                  <a:srgbClr val="282828"/>
                </a:solidFill>
                <a:latin typeface="Arial"/>
                <a:cs typeface="Arial"/>
              </a:rPr>
              <a:t>guards</a:t>
            </a:r>
            <a:r>
              <a:rPr sz="682" dirty="0">
                <a:solidFill>
                  <a:srgbClr val="282828"/>
                </a:solidFill>
                <a:latin typeface="Arial"/>
                <a:cs typeface="Arial"/>
              </a:rPr>
              <a:t> installed</a:t>
            </a:r>
            <a:r>
              <a:rPr sz="682" spc="3" dirty="0">
                <a:solidFill>
                  <a:srgbClr val="282828"/>
                </a:solidFill>
                <a:latin typeface="Arial"/>
                <a:cs typeface="Arial"/>
              </a:rPr>
              <a:t> </a:t>
            </a:r>
            <a:r>
              <a:rPr sz="682" spc="24" dirty="0">
                <a:solidFill>
                  <a:srgbClr val="282828"/>
                </a:solidFill>
                <a:latin typeface="Arial"/>
                <a:cs typeface="Arial"/>
              </a:rPr>
              <a:t>in</a:t>
            </a:r>
            <a:r>
              <a:rPr sz="682" spc="-65" dirty="0">
                <a:solidFill>
                  <a:srgbClr val="282828"/>
                </a:solidFill>
                <a:latin typeface="Arial"/>
                <a:cs typeface="Arial"/>
              </a:rPr>
              <a:t> </a:t>
            </a:r>
            <a:r>
              <a:rPr sz="682" spc="14" dirty="0">
                <a:solidFill>
                  <a:srgbClr val="282828"/>
                </a:solidFill>
                <a:latin typeface="Arial"/>
                <a:cs typeface="Arial"/>
              </a:rPr>
              <a:t>your </a:t>
            </a:r>
            <a:r>
              <a:rPr sz="682" spc="17" dirty="0">
                <a:solidFill>
                  <a:srgbClr val="282828"/>
                </a:solidFill>
                <a:latin typeface="Arial"/>
                <a:cs typeface="Arial"/>
              </a:rPr>
              <a:t> </a:t>
            </a:r>
            <a:r>
              <a:rPr sz="682" spc="7" dirty="0">
                <a:solidFill>
                  <a:srgbClr val="282828"/>
                </a:solidFill>
                <a:latin typeface="Arial"/>
                <a:cs typeface="Arial"/>
              </a:rPr>
              <a:t>apartment.</a:t>
            </a:r>
            <a:endParaRPr sz="682" dirty="0">
              <a:latin typeface="Arial"/>
              <a:cs typeface="Arial"/>
            </a:endParaRPr>
          </a:p>
          <a:p>
            <a:pPr marL="73167" algn="ctr">
              <a:spcBef>
                <a:spcPts val="607"/>
              </a:spcBef>
            </a:pPr>
            <a:r>
              <a:rPr sz="682" b="1" u="heavy" spc="-37" dirty="0">
                <a:solidFill>
                  <a:srgbClr val="282828"/>
                </a:solidFill>
                <a:uFill>
                  <a:solidFill>
                    <a:srgbClr val="282828"/>
                  </a:solidFill>
                </a:uFill>
                <a:latin typeface="Arial"/>
                <a:cs typeface="Arial"/>
              </a:rPr>
              <a:t>TENANTS</a:t>
            </a:r>
            <a:r>
              <a:rPr sz="682" b="1" u="heavy" spc="-37" dirty="0">
                <a:solidFill>
                  <a:srgbClr val="4B4B4B"/>
                </a:solidFill>
                <a:uFill>
                  <a:solidFill>
                    <a:srgbClr val="282828"/>
                  </a:solidFill>
                </a:uFill>
                <a:latin typeface="Arial"/>
                <a:cs typeface="Arial"/>
              </a:rPr>
              <a:t>,</a:t>
            </a:r>
            <a:r>
              <a:rPr sz="682" b="1" u="heavy" spc="-58" dirty="0">
                <a:solidFill>
                  <a:srgbClr val="4B4B4B"/>
                </a:solidFill>
                <a:uFill>
                  <a:solidFill>
                    <a:srgbClr val="282828"/>
                  </a:solidFill>
                </a:uFill>
                <a:latin typeface="Arial"/>
                <a:cs typeface="Arial"/>
              </a:rPr>
              <a:t> </a:t>
            </a:r>
            <a:r>
              <a:rPr sz="682" b="1" u="heavy" spc="-82" dirty="0">
                <a:solidFill>
                  <a:srgbClr val="282828"/>
                </a:solidFill>
                <a:uFill>
                  <a:solidFill>
                    <a:srgbClr val="282828"/>
                  </a:solidFill>
                </a:uFill>
                <a:latin typeface="Arial"/>
                <a:cs typeface="Arial"/>
              </a:rPr>
              <a:t>PLEASE</a:t>
            </a:r>
            <a:r>
              <a:rPr sz="682" b="1" u="heavy" spc="-24" dirty="0">
                <a:solidFill>
                  <a:srgbClr val="282828"/>
                </a:solidFill>
                <a:uFill>
                  <a:solidFill>
                    <a:srgbClr val="282828"/>
                  </a:solidFill>
                </a:uFill>
                <a:latin typeface="Arial"/>
                <a:cs typeface="Arial"/>
              </a:rPr>
              <a:t> </a:t>
            </a:r>
            <a:r>
              <a:rPr sz="682" b="1" u="heavy" spc="-92" dirty="0">
                <a:solidFill>
                  <a:srgbClr val="282828"/>
                </a:solidFill>
                <a:uFill>
                  <a:solidFill>
                    <a:srgbClr val="282828"/>
                  </a:solidFill>
                </a:uFill>
                <a:latin typeface="Arial"/>
                <a:cs typeface="Arial"/>
              </a:rPr>
              <a:t>PLACE</a:t>
            </a:r>
            <a:r>
              <a:rPr sz="682" b="1" u="heavy" spc="-17" dirty="0">
                <a:solidFill>
                  <a:srgbClr val="282828"/>
                </a:solidFill>
                <a:uFill>
                  <a:solidFill>
                    <a:srgbClr val="282828"/>
                  </a:solidFill>
                </a:uFill>
                <a:latin typeface="Arial"/>
                <a:cs typeface="Arial"/>
              </a:rPr>
              <a:t> </a:t>
            </a:r>
            <a:r>
              <a:rPr sz="682" b="1" u="heavy" spc="-41" dirty="0">
                <a:solidFill>
                  <a:srgbClr val="282828"/>
                </a:solidFill>
                <a:uFill>
                  <a:solidFill>
                    <a:srgbClr val="282828"/>
                  </a:solidFill>
                </a:uFill>
                <a:latin typeface="Arial"/>
                <a:cs typeface="Arial"/>
              </a:rPr>
              <a:t>A</a:t>
            </a:r>
            <a:r>
              <a:rPr sz="682" b="1" u="heavy" spc="-61" dirty="0">
                <a:solidFill>
                  <a:srgbClr val="282828"/>
                </a:solidFill>
                <a:uFill>
                  <a:solidFill>
                    <a:srgbClr val="282828"/>
                  </a:solidFill>
                </a:uFill>
                <a:latin typeface="Arial"/>
                <a:cs typeface="Arial"/>
              </a:rPr>
              <a:t> </a:t>
            </a:r>
            <a:r>
              <a:rPr sz="682" b="1" u="heavy" spc="-68" dirty="0">
                <a:solidFill>
                  <a:srgbClr val="282828"/>
                </a:solidFill>
                <a:uFill>
                  <a:solidFill>
                    <a:srgbClr val="282828"/>
                  </a:solidFill>
                </a:uFill>
                <a:latin typeface="Arial"/>
                <a:cs typeface="Arial"/>
              </a:rPr>
              <a:t>CHECKMARK</a:t>
            </a:r>
            <a:r>
              <a:rPr sz="682" b="1" u="heavy" spc="17" dirty="0">
                <a:solidFill>
                  <a:srgbClr val="282828"/>
                </a:solidFill>
                <a:uFill>
                  <a:solidFill>
                    <a:srgbClr val="282828"/>
                  </a:solidFill>
                </a:uFill>
                <a:latin typeface="Arial"/>
                <a:cs typeface="Arial"/>
              </a:rPr>
              <a:t> </a:t>
            </a:r>
            <a:r>
              <a:rPr sz="682" b="1" u="heavy" spc="-41" dirty="0">
                <a:solidFill>
                  <a:srgbClr val="282828"/>
                </a:solidFill>
                <a:uFill>
                  <a:solidFill>
                    <a:srgbClr val="282828"/>
                  </a:solidFill>
                </a:uFill>
                <a:latin typeface="Arial"/>
                <a:cs typeface="Arial"/>
              </a:rPr>
              <a:t>NEXT</a:t>
            </a:r>
            <a:r>
              <a:rPr sz="682" b="1" u="heavy" spc="-37" dirty="0">
                <a:solidFill>
                  <a:srgbClr val="282828"/>
                </a:solidFill>
                <a:uFill>
                  <a:solidFill>
                    <a:srgbClr val="282828"/>
                  </a:solidFill>
                </a:uFill>
                <a:latin typeface="Arial"/>
                <a:cs typeface="Arial"/>
              </a:rPr>
              <a:t> </a:t>
            </a:r>
            <a:r>
              <a:rPr sz="682" b="1" u="heavy" spc="-20" dirty="0">
                <a:solidFill>
                  <a:srgbClr val="282828"/>
                </a:solidFill>
                <a:uFill>
                  <a:solidFill>
                    <a:srgbClr val="282828"/>
                  </a:solidFill>
                </a:uFill>
                <a:latin typeface="Arial"/>
                <a:cs typeface="Arial"/>
              </a:rPr>
              <a:t>TO</a:t>
            </a:r>
            <a:r>
              <a:rPr sz="682" b="1" u="heavy" spc="-41" dirty="0">
                <a:solidFill>
                  <a:srgbClr val="282828"/>
                </a:solidFill>
                <a:uFill>
                  <a:solidFill>
                    <a:srgbClr val="282828"/>
                  </a:solidFill>
                </a:uFill>
                <a:latin typeface="Arial"/>
                <a:cs typeface="Arial"/>
              </a:rPr>
              <a:t> </a:t>
            </a:r>
            <a:r>
              <a:rPr sz="682" b="1" u="heavy" spc="-51" dirty="0">
                <a:solidFill>
                  <a:srgbClr val="282828"/>
                </a:solidFill>
                <a:uFill>
                  <a:solidFill>
                    <a:srgbClr val="282828"/>
                  </a:solidFill>
                </a:uFill>
                <a:latin typeface="Arial"/>
                <a:cs typeface="Arial"/>
              </a:rPr>
              <a:t>ANY</a:t>
            </a:r>
            <a:r>
              <a:rPr sz="682" b="1" u="heavy" spc="-7" dirty="0">
                <a:solidFill>
                  <a:srgbClr val="282828"/>
                </a:solidFill>
                <a:uFill>
                  <a:solidFill>
                    <a:srgbClr val="282828"/>
                  </a:solidFill>
                </a:uFill>
                <a:latin typeface="Arial"/>
                <a:cs typeface="Arial"/>
              </a:rPr>
              <a:t> </a:t>
            </a:r>
            <a:r>
              <a:rPr sz="682" b="1" u="heavy" spc="-51" dirty="0">
                <a:solidFill>
                  <a:srgbClr val="282828"/>
                </a:solidFill>
                <a:uFill>
                  <a:solidFill>
                    <a:srgbClr val="282828"/>
                  </a:solidFill>
                </a:uFill>
                <a:latin typeface="Arial"/>
                <a:cs typeface="Arial"/>
              </a:rPr>
              <a:t>OF</a:t>
            </a:r>
            <a:r>
              <a:rPr sz="682" b="1" u="heavy" spc="-44" dirty="0">
                <a:solidFill>
                  <a:srgbClr val="282828"/>
                </a:solidFill>
                <a:uFill>
                  <a:solidFill>
                    <a:srgbClr val="282828"/>
                  </a:solidFill>
                </a:uFill>
                <a:latin typeface="Arial"/>
                <a:cs typeface="Arial"/>
              </a:rPr>
              <a:t> </a:t>
            </a:r>
            <a:r>
              <a:rPr sz="682" b="1" u="heavy" spc="-48" dirty="0">
                <a:solidFill>
                  <a:srgbClr val="282828"/>
                </a:solidFill>
                <a:uFill>
                  <a:solidFill>
                    <a:srgbClr val="282828"/>
                  </a:solidFill>
                </a:uFill>
                <a:latin typeface="Arial"/>
                <a:cs typeface="Arial"/>
              </a:rPr>
              <a:t>THE</a:t>
            </a:r>
            <a:r>
              <a:rPr sz="682" b="1" u="heavy" spc="-55" dirty="0">
                <a:solidFill>
                  <a:srgbClr val="282828"/>
                </a:solidFill>
                <a:uFill>
                  <a:solidFill>
                    <a:srgbClr val="282828"/>
                  </a:solidFill>
                </a:uFill>
                <a:latin typeface="Arial"/>
                <a:cs typeface="Arial"/>
              </a:rPr>
              <a:t> </a:t>
            </a:r>
            <a:r>
              <a:rPr sz="682" b="1" u="heavy" spc="-65" dirty="0">
                <a:solidFill>
                  <a:srgbClr val="282828"/>
                </a:solidFill>
                <a:uFill>
                  <a:solidFill>
                    <a:srgbClr val="282828"/>
                  </a:solidFill>
                </a:uFill>
                <a:latin typeface="Arial"/>
                <a:cs typeface="Arial"/>
              </a:rPr>
              <a:t>BELOW</a:t>
            </a:r>
            <a:r>
              <a:rPr sz="682" b="1" u="heavy" spc="-14" dirty="0">
                <a:solidFill>
                  <a:srgbClr val="282828"/>
                </a:solidFill>
                <a:uFill>
                  <a:solidFill>
                    <a:srgbClr val="282828"/>
                  </a:solidFill>
                </a:uFill>
                <a:latin typeface="Arial"/>
                <a:cs typeface="Arial"/>
              </a:rPr>
              <a:t> </a:t>
            </a:r>
            <a:r>
              <a:rPr sz="682" b="1" u="heavy" spc="-51" dirty="0">
                <a:solidFill>
                  <a:srgbClr val="282828"/>
                </a:solidFill>
                <a:uFill>
                  <a:solidFill>
                    <a:srgbClr val="282828"/>
                  </a:solidFill>
                </a:uFill>
                <a:latin typeface="Arial"/>
                <a:cs typeface="Arial"/>
              </a:rPr>
              <a:t>STATEMENTS</a:t>
            </a:r>
            <a:r>
              <a:rPr sz="682" b="1" u="heavy" spc="-31" dirty="0">
                <a:solidFill>
                  <a:srgbClr val="282828"/>
                </a:solidFill>
                <a:uFill>
                  <a:solidFill>
                    <a:srgbClr val="282828"/>
                  </a:solidFill>
                </a:uFill>
                <a:latin typeface="Arial"/>
                <a:cs typeface="Arial"/>
              </a:rPr>
              <a:t> </a:t>
            </a:r>
            <a:r>
              <a:rPr sz="682" b="1" u="heavy" spc="-41" dirty="0">
                <a:solidFill>
                  <a:srgbClr val="282828"/>
                </a:solidFill>
                <a:uFill>
                  <a:solidFill>
                    <a:srgbClr val="282828"/>
                  </a:solidFill>
                </a:uFill>
                <a:latin typeface="Arial"/>
                <a:cs typeface="Arial"/>
              </a:rPr>
              <a:t>THAT</a:t>
            </a:r>
            <a:r>
              <a:rPr sz="682" b="1" u="heavy" spc="-10" dirty="0">
                <a:solidFill>
                  <a:srgbClr val="282828"/>
                </a:solidFill>
                <a:uFill>
                  <a:solidFill>
                    <a:srgbClr val="282828"/>
                  </a:solidFill>
                </a:uFill>
                <a:latin typeface="Arial"/>
                <a:cs typeface="Arial"/>
              </a:rPr>
              <a:t> </a:t>
            </a:r>
            <a:r>
              <a:rPr sz="682" b="1" u="heavy" spc="-85" dirty="0">
                <a:solidFill>
                  <a:srgbClr val="282828"/>
                </a:solidFill>
                <a:uFill>
                  <a:solidFill>
                    <a:srgbClr val="282828"/>
                  </a:solidFill>
                </a:uFill>
                <a:latin typeface="Arial"/>
                <a:cs typeface="Arial"/>
              </a:rPr>
              <a:t>APPLY</a:t>
            </a:r>
            <a:r>
              <a:rPr sz="682" b="1" u="heavy" spc="-37" dirty="0">
                <a:solidFill>
                  <a:srgbClr val="282828"/>
                </a:solidFill>
                <a:uFill>
                  <a:solidFill>
                    <a:srgbClr val="282828"/>
                  </a:solidFill>
                </a:uFill>
                <a:latin typeface="Arial"/>
                <a:cs typeface="Arial"/>
              </a:rPr>
              <a:t> </a:t>
            </a:r>
            <a:r>
              <a:rPr sz="682" b="1" u="heavy" spc="-31" dirty="0">
                <a:solidFill>
                  <a:srgbClr val="282828"/>
                </a:solidFill>
                <a:uFill>
                  <a:solidFill>
                    <a:srgbClr val="282828"/>
                  </a:solidFill>
                </a:uFill>
                <a:latin typeface="Arial"/>
                <a:cs typeface="Arial"/>
              </a:rPr>
              <a:t>TO</a:t>
            </a:r>
            <a:r>
              <a:rPr sz="682" b="1" u="heavy" spc="-20" dirty="0">
                <a:solidFill>
                  <a:srgbClr val="282828"/>
                </a:solidFill>
                <a:uFill>
                  <a:solidFill>
                    <a:srgbClr val="282828"/>
                  </a:solidFill>
                </a:uFill>
                <a:latin typeface="Arial"/>
                <a:cs typeface="Arial"/>
              </a:rPr>
              <a:t> </a:t>
            </a:r>
            <a:r>
              <a:rPr sz="682" b="1" u="heavy" spc="-37" dirty="0">
                <a:solidFill>
                  <a:srgbClr val="282828"/>
                </a:solidFill>
                <a:uFill>
                  <a:solidFill>
                    <a:srgbClr val="282828"/>
                  </a:solidFill>
                </a:uFill>
                <a:latin typeface="Arial"/>
                <a:cs typeface="Arial"/>
              </a:rPr>
              <a:t>YOU:</a:t>
            </a:r>
            <a:endParaRPr sz="682" dirty="0">
              <a:latin typeface="Arial"/>
              <a:cs typeface="Arial"/>
            </a:endParaRPr>
          </a:p>
        </p:txBody>
      </p:sp>
      <p:sp>
        <p:nvSpPr>
          <p:cNvPr id="8" name="object 8"/>
          <p:cNvSpPr txBox="1"/>
          <p:nvPr/>
        </p:nvSpPr>
        <p:spPr>
          <a:xfrm>
            <a:off x="1087623" y="4635130"/>
            <a:ext cx="2334491" cy="113709"/>
          </a:xfrm>
          <a:prstGeom prst="rect">
            <a:avLst/>
          </a:prstGeom>
        </p:spPr>
        <p:txBody>
          <a:bodyPr vert="horz" wrap="square" lIns="0" tIns="8659" rIns="0" bIns="0" rtlCol="0">
            <a:spAutoFit/>
          </a:bodyPr>
          <a:lstStyle/>
          <a:p>
            <a:pPr marL="8659">
              <a:spcBef>
                <a:spcPts val="68"/>
              </a:spcBef>
            </a:pPr>
            <a:r>
              <a:rPr sz="682" spc="20" dirty="0">
                <a:solidFill>
                  <a:srgbClr val="282828"/>
                </a:solidFill>
                <a:latin typeface="Arial"/>
                <a:cs typeface="Arial"/>
              </a:rPr>
              <a:t>Window</a:t>
            </a:r>
            <a:r>
              <a:rPr sz="682" spc="14" dirty="0">
                <a:solidFill>
                  <a:srgbClr val="282828"/>
                </a:solidFill>
                <a:latin typeface="Arial"/>
                <a:cs typeface="Arial"/>
              </a:rPr>
              <a:t> </a:t>
            </a:r>
            <a:r>
              <a:rPr sz="682" spc="-17" dirty="0">
                <a:solidFill>
                  <a:srgbClr val="282828"/>
                </a:solidFill>
                <a:latin typeface="Arial"/>
                <a:cs typeface="Arial"/>
              </a:rPr>
              <a:t>guards</a:t>
            </a:r>
            <a:r>
              <a:rPr sz="682" dirty="0">
                <a:solidFill>
                  <a:srgbClr val="282828"/>
                </a:solidFill>
                <a:latin typeface="Arial"/>
                <a:cs typeface="Arial"/>
              </a:rPr>
              <a:t> </a:t>
            </a:r>
            <a:r>
              <a:rPr sz="682" spc="-3" dirty="0">
                <a:solidFill>
                  <a:srgbClr val="282828"/>
                </a:solidFill>
                <a:latin typeface="Arial"/>
                <a:cs typeface="Arial"/>
              </a:rPr>
              <a:t>are</a:t>
            </a:r>
            <a:r>
              <a:rPr sz="682" spc="-31" dirty="0">
                <a:solidFill>
                  <a:srgbClr val="282828"/>
                </a:solidFill>
                <a:latin typeface="Arial"/>
                <a:cs typeface="Arial"/>
              </a:rPr>
              <a:t> </a:t>
            </a:r>
            <a:r>
              <a:rPr sz="682" spc="20" dirty="0">
                <a:solidFill>
                  <a:srgbClr val="282828"/>
                </a:solidFill>
                <a:latin typeface="Arial"/>
                <a:cs typeface="Arial"/>
              </a:rPr>
              <a:t>not</a:t>
            </a:r>
            <a:r>
              <a:rPr sz="682" spc="-10" dirty="0">
                <a:solidFill>
                  <a:srgbClr val="282828"/>
                </a:solidFill>
                <a:latin typeface="Arial"/>
                <a:cs typeface="Arial"/>
              </a:rPr>
              <a:t> </a:t>
            </a:r>
            <a:r>
              <a:rPr sz="682" spc="7" dirty="0">
                <a:solidFill>
                  <a:srgbClr val="282828"/>
                </a:solidFill>
                <a:latin typeface="Arial"/>
                <a:cs typeface="Arial"/>
              </a:rPr>
              <a:t>currently</a:t>
            </a:r>
            <a:r>
              <a:rPr sz="682" spc="31" dirty="0">
                <a:solidFill>
                  <a:srgbClr val="282828"/>
                </a:solidFill>
                <a:latin typeface="Arial"/>
                <a:cs typeface="Arial"/>
              </a:rPr>
              <a:t> </a:t>
            </a:r>
            <a:r>
              <a:rPr sz="682" spc="3" dirty="0">
                <a:solidFill>
                  <a:srgbClr val="282828"/>
                </a:solidFill>
                <a:latin typeface="Arial"/>
                <a:cs typeface="Arial"/>
              </a:rPr>
              <a:t>installed</a:t>
            </a:r>
            <a:r>
              <a:rPr sz="682" spc="24" dirty="0">
                <a:solidFill>
                  <a:srgbClr val="282828"/>
                </a:solidFill>
                <a:latin typeface="Arial"/>
                <a:cs typeface="Arial"/>
              </a:rPr>
              <a:t> in</a:t>
            </a:r>
            <a:r>
              <a:rPr sz="682" spc="-34" dirty="0">
                <a:solidFill>
                  <a:srgbClr val="282828"/>
                </a:solidFill>
                <a:latin typeface="Arial"/>
                <a:cs typeface="Arial"/>
              </a:rPr>
              <a:t> </a:t>
            </a:r>
            <a:r>
              <a:rPr sz="682" spc="14" dirty="0">
                <a:solidFill>
                  <a:srgbClr val="282828"/>
                </a:solidFill>
                <a:latin typeface="Arial"/>
                <a:cs typeface="Arial"/>
              </a:rPr>
              <a:t>my</a:t>
            </a:r>
            <a:r>
              <a:rPr sz="682" spc="-24" dirty="0">
                <a:solidFill>
                  <a:srgbClr val="282828"/>
                </a:solidFill>
                <a:latin typeface="Arial"/>
                <a:cs typeface="Arial"/>
              </a:rPr>
              <a:t> </a:t>
            </a:r>
            <a:r>
              <a:rPr sz="682" spc="7" dirty="0">
                <a:solidFill>
                  <a:srgbClr val="282828"/>
                </a:solidFill>
                <a:latin typeface="Arial"/>
                <a:cs typeface="Arial"/>
              </a:rPr>
              <a:t>apartment.</a:t>
            </a:r>
            <a:endParaRPr sz="682">
              <a:latin typeface="Arial"/>
              <a:cs typeface="Arial"/>
            </a:endParaRPr>
          </a:p>
        </p:txBody>
      </p:sp>
      <p:sp>
        <p:nvSpPr>
          <p:cNvPr id="9" name="object 9"/>
          <p:cNvSpPr txBox="1"/>
          <p:nvPr/>
        </p:nvSpPr>
        <p:spPr>
          <a:xfrm>
            <a:off x="1087623" y="4834510"/>
            <a:ext cx="3462338" cy="113709"/>
          </a:xfrm>
          <a:prstGeom prst="rect">
            <a:avLst/>
          </a:prstGeom>
        </p:spPr>
        <p:txBody>
          <a:bodyPr vert="horz" wrap="square" lIns="0" tIns="8659" rIns="0" bIns="0" rtlCol="0">
            <a:spAutoFit/>
          </a:bodyPr>
          <a:lstStyle/>
          <a:p>
            <a:pPr marL="8659">
              <a:spcBef>
                <a:spcPts val="68"/>
              </a:spcBef>
            </a:pPr>
            <a:r>
              <a:rPr sz="682" spc="17" dirty="0">
                <a:solidFill>
                  <a:srgbClr val="282828"/>
                </a:solidFill>
                <a:latin typeface="Arial"/>
                <a:cs typeface="Arial"/>
              </a:rPr>
              <a:t>Window</a:t>
            </a:r>
            <a:r>
              <a:rPr sz="682" spc="37" dirty="0">
                <a:solidFill>
                  <a:srgbClr val="282828"/>
                </a:solidFill>
                <a:latin typeface="Arial"/>
                <a:cs typeface="Arial"/>
              </a:rPr>
              <a:t> </a:t>
            </a:r>
            <a:r>
              <a:rPr sz="682" spc="-17" dirty="0">
                <a:solidFill>
                  <a:srgbClr val="282828"/>
                </a:solidFill>
                <a:latin typeface="Arial"/>
                <a:cs typeface="Arial"/>
              </a:rPr>
              <a:t>guards</a:t>
            </a:r>
            <a:r>
              <a:rPr sz="682" dirty="0">
                <a:solidFill>
                  <a:srgbClr val="282828"/>
                </a:solidFill>
                <a:latin typeface="Arial"/>
                <a:cs typeface="Arial"/>
              </a:rPr>
              <a:t> </a:t>
            </a:r>
            <a:r>
              <a:rPr sz="682" spc="-10" dirty="0">
                <a:solidFill>
                  <a:srgbClr val="282828"/>
                </a:solidFill>
                <a:latin typeface="Arial"/>
                <a:cs typeface="Arial"/>
              </a:rPr>
              <a:t>are </a:t>
            </a:r>
            <a:r>
              <a:rPr sz="682" spc="20" dirty="0">
                <a:solidFill>
                  <a:srgbClr val="282828"/>
                </a:solidFill>
                <a:latin typeface="Arial"/>
                <a:cs typeface="Arial"/>
              </a:rPr>
              <a:t>not</a:t>
            </a:r>
            <a:r>
              <a:rPr sz="682" spc="-20" dirty="0">
                <a:solidFill>
                  <a:srgbClr val="282828"/>
                </a:solidFill>
                <a:latin typeface="Arial"/>
                <a:cs typeface="Arial"/>
              </a:rPr>
              <a:t> </a:t>
            </a:r>
            <a:r>
              <a:rPr sz="682" spc="7" dirty="0">
                <a:solidFill>
                  <a:srgbClr val="282828"/>
                </a:solidFill>
                <a:latin typeface="Arial"/>
                <a:cs typeface="Arial"/>
              </a:rPr>
              <a:t>required</a:t>
            </a:r>
            <a:r>
              <a:rPr sz="682" dirty="0">
                <a:solidFill>
                  <a:srgbClr val="282828"/>
                </a:solidFill>
                <a:latin typeface="Arial"/>
                <a:cs typeface="Arial"/>
              </a:rPr>
              <a:t> </a:t>
            </a:r>
            <a:r>
              <a:rPr sz="682" spc="3" dirty="0">
                <a:solidFill>
                  <a:srgbClr val="282828"/>
                </a:solidFill>
                <a:latin typeface="Arial"/>
                <a:cs typeface="Arial"/>
              </a:rPr>
              <a:t>in </a:t>
            </a:r>
            <a:r>
              <a:rPr sz="682" spc="20" dirty="0">
                <a:solidFill>
                  <a:srgbClr val="282828"/>
                </a:solidFill>
                <a:latin typeface="Arial"/>
                <a:cs typeface="Arial"/>
              </a:rPr>
              <a:t>my</a:t>
            </a:r>
            <a:r>
              <a:rPr sz="682" spc="-10" dirty="0">
                <a:solidFill>
                  <a:srgbClr val="282828"/>
                </a:solidFill>
                <a:latin typeface="Arial"/>
                <a:cs typeface="Arial"/>
              </a:rPr>
              <a:t> </a:t>
            </a:r>
            <a:r>
              <a:rPr sz="682" spc="14" dirty="0">
                <a:solidFill>
                  <a:srgbClr val="282828"/>
                </a:solidFill>
                <a:latin typeface="Arial"/>
                <a:cs typeface="Arial"/>
              </a:rPr>
              <a:t>apartment</a:t>
            </a:r>
            <a:r>
              <a:rPr sz="682" spc="24" dirty="0">
                <a:solidFill>
                  <a:srgbClr val="282828"/>
                </a:solidFill>
                <a:latin typeface="Arial"/>
                <a:cs typeface="Arial"/>
              </a:rPr>
              <a:t> </a:t>
            </a:r>
            <a:r>
              <a:rPr sz="682" spc="-31" dirty="0">
                <a:solidFill>
                  <a:srgbClr val="282828"/>
                </a:solidFill>
                <a:latin typeface="Arial"/>
                <a:cs typeface="Arial"/>
              </a:rPr>
              <a:t>because</a:t>
            </a:r>
            <a:r>
              <a:rPr sz="682" spc="51" dirty="0">
                <a:solidFill>
                  <a:srgbClr val="282828"/>
                </a:solidFill>
                <a:latin typeface="Arial"/>
                <a:cs typeface="Arial"/>
              </a:rPr>
              <a:t> </a:t>
            </a:r>
            <a:r>
              <a:rPr sz="682" spc="-14" dirty="0">
                <a:solidFill>
                  <a:srgbClr val="282828"/>
                </a:solidFill>
                <a:latin typeface="Arial"/>
                <a:cs typeface="Arial"/>
              </a:rPr>
              <a:t>it</a:t>
            </a:r>
            <a:r>
              <a:rPr sz="682" spc="89" dirty="0">
                <a:solidFill>
                  <a:srgbClr val="282828"/>
                </a:solidFill>
                <a:latin typeface="Arial"/>
                <a:cs typeface="Arial"/>
              </a:rPr>
              <a:t> </a:t>
            </a:r>
            <a:r>
              <a:rPr sz="682" spc="-7" dirty="0">
                <a:solidFill>
                  <a:srgbClr val="282828"/>
                </a:solidFill>
                <a:latin typeface="Arial"/>
                <a:cs typeface="Arial"/>
              </a:rPr>
              <a:t>is</a:t>
            </a:r>
            <a:r>
              <a:rPr sz="682" spc="-34" dirty="0">
                <a:solidFill>
                  <a:srgbClr val="282828"/>
                </a:solidFill>
                <a:latin typeface="Arial"/>
                <a:cs typeface="Arial"/>
              </a:rPr>
              <a:t> </a:t>
            </a:r>
            <a:r>
              <a:rPr sz="682" dirty="0">
                <a:solidFill>
                  <a:srgbClr val="282828"/>
                </a:solidFill>
                <a:latin typeface="Arial"/>
                <a:cs typeface="Arial"/>
              </a:rPr>
              <a:t>located</a:t>
            </a:r>
            <a:r>
              <a:rPr sz="682" spc="3" dirty="0">
                <a:solidFill>
                  <a:srgbClr val="282828"/>
                </a:solidFill>
                <a:latin typeface="Arial"/>
                <a:cs typeface="Arial"/>
              </a:rPr>
              <a:t> </a:t>
            </a:r>
            <a:r>
              <a:rPr sz="682" spc="17" dirty="0">
                <a:solidFill>
                  <a:srgbClr val="282828"/>
                </a:solidFill>
                <a:latin typeface="Arial"/>
                <a:cs typeface="Arial"/>
              </a:rPr>
              <a:t>on</a:t>
            </a:r>
            <a:r>
              <a:rPr sz="682" spc="-3" dirty="0">
                <a:solidFill>
                  <a:srgbClr val="282828"/>
                </a:solidFill>
                <a:latin typeface="Arial"/>
                <a:cs typeface="Arial"/>
              </a:rPr>
              <a:t> </a:t>
            </a:r>
            <a:r>
              <a:rPr sz="682" spc="-65" dirty="0">
                <a:solidFill>
                  <a:srgbClr val="282828"/>
                </a:solidFill>
                <a:latin typeface="Arial"/>
                <a:cs typeface="Arial"/>
              </a:rPr>
              <a:t>a</a:t>
            </a:r>
            <a:r>
              <a:rPr sz="682" spc="7" dirty="0">
                <a:solidFill>
                  <a:srgbClr val="282828"/>
                </a:solidFill>
                <a:latin typeface="Arial"/>
                <a:cs typeface="Arial"/>
              </a:rPr>
              <a:t> </a:t>
            </a:r>
            <a:r>
              <a:rPr sz="682" spc="3" dirty="0">
                <a:solidFill>
                  <a:srgbClr val="282828"/>
                </a:solidFill>
                <a:latin typeface="Arial"/>
                <a:cs typeface="Arial"/>
              </a:rPr>
              <a:t>ground</a:t>
            </a:r>
            <a:r>
              <a:rPr sz="682" dirty="0">
                <a:solidFill>
                  <a:srgbClr val="282828"/>
                </a:solidFill>
                <a:latin typeface="Arial"/>
                <a:cs typeface="Arial"/>
              </a:rPr>
              <a:t> </a:t>
            </a:r>
            <a:r>
              <a:rPr sz="682" spc="10" dirty="0">
                <a:solidFill>
                  <a:srgbClr val="282828"/>
                </a:solidFill>
                <a:latin typeface="Arial"/>
                <a:cs typeface="Arial"/>
              </a:rPr>
              <a:t>floor.</a:t>
            </a:r>
            <a:endParaRPr sz="682" dirty="0">
              <a:latin typeface="Arial"/>
              <a:cs typeface="Arial"/>
            </a:endParaRPr>
          </a:p>
        </p:txBody>
      </p:sp>
      <p:sp>
        <p:nvSpPr>
          <p:cNvPr id="10" name="object 10"/>
          <p:cNvSpPr txBox="1"/>
          <p:nvPr/>
        </p:nvSpPr>
        <p:spPr>
          <a:xfrm>
            <a:off x="1087871" y="5018324"/>
            <a:ext cx="2866159" cy="113709"/>
          </a:xfrm>
          <a:prstGeom prst="rect">
            <a:avLst/>
          </a:prstGeom>
        </p:spPr>
        <p:txBody>
          <a:bodyPr vert="horz" wrap="square" lIns="0" tIns="8659" rIns="0" bIns="0" rtlCol="0">
            <a:spAutoFit/>
          </a:bodyPr>
          <a:lstStyle/>
          <a:p>
            <a:pPr marL="8659">
              <a:spcBef>
                <a:spcPts val="68"/>
              </a:spcBef>
            </a:pPr>
            <a:r>
              <a:rPr sz="682" spc="17" dirty="0">
                <a:solidFill>
                  <a:srgbClr val="282828"/>
                </a:solidFill>
                <a:latin typeface="Arial"/>
                <a:cs typeface="Arial"/>
              </a:rPr>
              <a:t>At</a:t>
            </a:r>
            <a:r>
              <a:rPr sz="682" spc="-17" dirty="0">
                <a:solidFill>
                  <a:srgbClr val="282828"/>
                </a:solidFill>
                <a:latin typeface="Arial"/>
                <a:cs typeface="Arial"/>
              </a:rPr>
              <a:t> </a:t>
            </a:r>
            <a:r>
              <a:rPr sz="682" spc="3" dirty="0">
                <a:solidFill>
                  <a:srgbClr val="282828"/>
                </a:solidFill>
                <a:latin typeface="Arial"/>
                <a:cs typeface="Arial"/>
              </a:rPr>
              <a:t>least</a:t>
            </a:r>
            <a:r>
              <a:rPr sz="682" spc="-14" dirty="0">
                <a:solidFill>
                  <a:srgbClr val="282828"/>
                </a:solidFill>
                <a:latin typeface="Arial"/>
                <a:cs typeface="Arial"/>
              </a:rPr>
              <a:t> </a:t>
            </a:r>
            <a:r>
              <a:rPr sz="682" spc="3" dirty="0">
                <a:solidFill>
                  <a:srgbClr val="282828"/>
                </a:solidFill>
                <a:latin typeface="Arial"/>
                <a:cs typeface="Arial"/>
              </a:rPr>
              <a:t>one</a:t>
            </a:r>
            <a:r>
              <a:rPr sz="682" spc="-27" dirty="0">
                <a:solidFill>
                  <a:srgbClr val="282828"/>
                </a:solidFill>
                <a:latin typeface="Arial"/>
                <a:cs typeface="Arial"/>
              </a:rPr>
              <a:t> </a:t>
            </a:r>
            <a:r>
              <a:rPr sz="682" spc="7" dirty="0">
                <a:solidFill>
                  <a:srgbClr val="282828"/>
                </a:solidFill>
                <a:latin typeface="Arial"/>
                <a:cs typeface="Arial"/>
              </a:rPr>
              <a:t>child</a:t>
            </a:r>
            <a:r>
              <a:rPr sz="682" spc="-58" dirty="0">
                <a:solidFill>
                  <a:srgbClr val="282828"/>
                </a:solidFill>
                <a:latin typeface="Arial"/>
                <a:cs typeface="Arial"/>
              </a:rPr>
              <a:t> </a:t>
            </a:r>
            <a:r>
              <a:rPr sz="682" spc="10" dirty="0">
                <a:solidFill>
                  <a:srgbClr val="282828"/>
                </a:solidFill>
                <a:latin typeface="Arial"/>
                <a:cs typeface="Arial"/>
              </a:rPr>
              <a:t>10</a:t>
            </a:r>
            <a:r>
              <a:rPr sz="682" spc="-41" dirty="0">
                <a:solidFill>
                  <a:srgbClr val="282828"/>
                </a:solidFill>
                <a:latin typeface="Arial"/>
                <a:cs typeface="Arial"/>
              </a:rPr>
              <a:t> </a:t>
            </a:r>
            <a:r>
              <a:rPr sz="682" spc="-17" dirty="0">
                <a:solidFill>
                  <a:srgbClr val="282828"/>
                </a:solidFill>
                <a:latin typeface="Arial"/>
                <a:cs typeface="Arial"/>
              </a:rPr>
              <a:t>years </a:t>
            </a:r>
            <a:r>
              <a:rPr sz="682" spc="17" dirty="0">
                <a:solidFill>
                  <a:srgbClr val="282828"/>
                </a:solidFill>
                <a:latin typeface="Arial"/>
                <a:cs typeface="Arial"/>
              </a:rPr>
              <a:t>old</a:t>
            </a:r>
            <a:r>
              <a:rPr sz="682" spc="-31" dirty="0">
                <a:solidFill>
                  <a:srgbClr val="282828"/>
                </a:solidFill>
                <a:latin typeface="Arial"/>
                <a:cs typeface="Arial"/>
              </a:rPr>
              <a:t> </a:t>
            </a:r>
            <a:r>
              <a:rPr sz="682" spc="17" dirty="0">
                <a:solidFill>
                  <a:srgbClr val="282828"/>
                </a:solidFill>
                <a:latin typeface="Arial"/>
                <a:cs typeface="Arial"/>
              </a:rPr>
              <a:t>or</a:t>
            </a:r>
            <a:r>
              <a:rPr sz="682" spc="10" dirty="0">
                <a:solidFill>
                  <a:srgbClr val="282828"/>
                </a:solidFill>
                <a:latin typeface="Arial"/>
                <a:cs typeface="Arial"/>
              </a:rPr>
              <a:t> </a:t>
            </a:r>
            <a:r>
              <a:rPr sz="682" spc="3" dirty="0">
                <a:solidFill>
                  <a:srgbClr val="282828"/>
                </a:solidFill>
                <a:latin typeface="Arial"/>
                <a:cs typeface="Arial"/>
              </a:rPr>
              <a:t>younger</a:t>
            </a:r>
            <a:r>
              <a:rPr sz="682" spc="7" dirty="0">
                <a:solidFill>
                  <a:srgbClr val="282828"/>
                </a:solidFill>
                <a:latin typeface="Arial"/>
                <a:cs typeface="Arial"/>
              </a:rPr>
              <a:t> </a:t>
            </a:r>
            <a:r>
              <a:rPr sz="682" spc="14" dirty="0">
                <a:solidFill>
                  <a:srgbClr val="282828"/>
                </a:solidFill>
                <a:latin typeface="Arial"/>
                <a:cs typeface="Arial"/>
              </a:rPr>
              <a:t>currently </a:t>
            </a:r>
            <a:r>
              <a:rPr sz="682" spc="-10" dirty="0">
                <a:solidFill>
                  <a:srgbClr val="282828"/>
                </a:solidFill>
                <a:latin typeface="Arial"/>
                <a:cs typeface="Arial"/>
              </a:rPr>
              <a:t>lives</a:t>
            </a:r>
            <a:r>
              <a:rPr sz="682" spc="-24" dirty="0">
                <a:solidFill>
                  <a:srgbClr val="282828"/>
                </a:solidFill>
                <a:latin typeface="Arial"/>
                <a:cs typeface="Arial"/>
              </a:rPr>
              <a:t> </a:t>
            </a:r>
            <a:r>
              <a:rPr sz="682" spc="-7" dirty="0">
                <a:solidFill>
                  <a:srgbClr val="282828"/>
                </a:solidFill>
                <a:latin typeface="Arial"/>
                <a:cs typeface="Arial"/>
              </a:rPr>
              <a:t>in</a:t>
            </a:r>
            <a:r>
              <a:rPr sz="682" spc="14" dirty="0">
                <a:solidFill>
                  <a:srgbClr val="282828"/>
                </a:solidFill>
                <a:latin typeface="Arial"/>
                <a:cs typeface="Arial"/>
              </a:rPr>
              <a:t> </a:t>
            </a:r>
            <a:r>
              <a:rPr sz="682" spc="20" dirty="0">
                <a:solidFill>
                  <a:srgbClr val="282828"/>
                </a:solidFill>
                <a:latin typeface="Arial"/>
                <a:cs typeface="Arial"/>
              </a:rPr>
              <a:t>my</a:t>
            </a:r>
            <a:r>
              <a:rPr sz="682" spc="-41" dirty="0">
                <a:solidFill>
                  <a:srgbClr val="282828"/>
                </a:solidFill>
                <a:latin typeface="Arial"/>
                <a:cs typeface="Arial"/>
              </a:rPr>
              <a:t> </a:t>
            </a:r>
            <a:r>
              <a:rPr sz="682" spc="7" dirty="0">
                <a:solidFill>
                  <a:srgbClr val="282828"/>
                </a:solidFill>
                <a:latin typeface="Arial"/>
                <a:cs typeface="Arial"/>
              </a:rPr>
              <a:t>apartment.</a:t>
            </a:r>
            <a:endParaRPr sz="682" dirty="0">
              <a:latin typeface="Arial"/>
              <a:cs typeface="Arial"/>
            </a:endParaRPr>
          </a:p>
        </p:txBody>
      </p:sp>
      <p:sp>
        <p:nvSpPr>
          <p:cNvPr id="11" name="object 11"/>
          <p:cNvSpPr txBox="1"/>
          <p:nvPr/>
        </p:nvSpPr>
        <p:spPr>
          <a:xfrm>
            <a:off x="1087623" y="5215406"/>
            <a:ext cx="2544474" cy="113709"/>
          </a:xfrm>
          <a:prstGeom prst="rect">
            <a:avLst/>
          </a:prstGeom>
        </p:spPr>
        <p:txBody>
          <a:bodyPr vert="horz" wrap="square" lIns="0" tIns="8659" rIns="0" bIns="0" rtlCol="0">
            <a:spAutoFit/>
          </a:bodyPr>
          <a:lstStyle/>
          <a:p>
            <a:pPr marL="8659">
              <a:spcBef>
                <a:spcPts val="68"/>
              </a:spcBef>
            </a:pPr>
            <a:r>
              <a:rPr sz="682" spc="7" dirty="0">
                <a:solidFill>
                  <a:srgbClr val="282828"/>
                </a:solidFill>
                <a:latin typeface="Arial"/>
                <a:cs typeface="Arial"/>
              </a:rPr>
              <a:t>I</a:t>
            </a:r>
            <a:r>
              <a:rPr sz="682" spc="17" dirty="0">
                <a:solidFill>
                  <a:srgbClr val="282828"/>
                </a:solidFill>
                <a:latin typeface="Arial"/>
                <a:cs typeface="Arial"/>
              </a:rPr>
              <a:t> </a:t>
            </a:r>
            <a:r>
              <a:rPr sz="682" spc="14" dirty="0">
                <a:solidFill>
                  <a:srgbClr val="282828"/>
                </a:solidFill>
                <a:latin typeface="Arial"/>
                <a:cs typeface="Arial"/>
              </a:rPr>
              <a:t>want</a:t>
            </a:r>
            <a:r>
              <a:rPr sz="682" spc="17" dirty="0">
                <a:solidFill>
                  <a:srgbClr val="282828"/>
                </a:solidFill>
                <a:latin typeface="Arial"/>
                <a:cs typeface="Arial"/>
              </a:rPr>
              <a:t> </a:t>
            </a:r>
            <a:r>
              <a:rPr sz="682" spc="7" dirty="0">
                <a:solidFill>
                  <a:srgbClr val="282828"/>
                </a:solidFill>
                <a:latin typeface="Arial"/>
                <a:cs typeface="Arial"/>
              </a:rPr>
              <a:t>window</a:t>
            </a:r>
            <a:r>
              <a:rPr sz="682" spc="17" dirty="0">
                <a:solidFill>
                  <a:srgbClr val="282828"/>
                </a:solidFill>
                <a:latin typeface="Arial"/>
                <a:cs typeface="Arial"/>
              </a:rPr>
              <a:t> </a:t>
            </a:r>
            <a:r>
              <a:rPr sz="682" spc="-17" dirty="0">
                <a:solidFill>
                  <a:srgbClr val="282828"/>
                </a:solidFill>
                <a:latin typeface="Arial"/>
                <a:cs typeface="Arial"/>
              </a:rPr>
              <a:t>guards</a:t>
            </a:r>
            <a:r>
              <a:rPr sz="682" spc="-7" dirty="0">
                <a:solidFill>
                  <a:srgbClr val="282828"/>
                </a:solidFill>
                <a:latin typeface="Arial"/>
                <a:cs typeface="Arial"/>
              </a:rPr>
              <a:t> </a:t>
            </a:r>
            <a:r>
              <a:rPr sz="682" dirty="0">
                <a:solidFill>
                  <a:srgbClr val="282828"/>
                </a:solidFill>
                <a:latin typeface="Arial"/>
                <a:cs typeface="Arial"/>
              </a:rPr>
              <a:t>installed</a:t>
            </a:r>
            <a:r>
              <a:rPr sz="682" spc="17" dirty="0">
                <a:solidFill>
                  <a:srgbClr val="282828"/>
                </a:solidFill>
                <a:latin typeface="Arial"/>
                <a:cs typeface="Arial"/>
              </a:rPr>
              <a:t> </a:t>
            </a:r>
            <a:r>
              <a:rPr sz="682" dirty="0">
                <a:solidFill>
                  <a:srgbClr val="282828"/>
                </a:solidFill>
                <a:latin typeface="Arial"/>
                <a:cs typeface="Arial"/>
              </a:rPr>
              <a:t>in</a:t>
            </a:r>
            <a:r>
              <a:rPr sz="682" spc="27" dirty="0">
                <a:solidFill>
                  <a:srgbClr val="282828"/>
                </a:solidFill>
                <a:latin typeface="Arial"/>
                <a:cs typeface="Arial"/>
              </a:rPr>
              <a:t> </a:t>
            </a:r>
            <a:r>
              <a:rPr sz="682" spc="14" dirty="0">
                <a:solidFill>
                  <a:srgbClr val="282828"/>
                </a:solidFill>
                <a:latin typeface="Arial"/>
                <a:cs typeface="Arial"/>
              </a:rPr>
              <a:t>my</a:t>
            </a:r>
            <a:r>
              <a:rPr sz="682" spc="-10" dirty="0">
                <a:solidFill>
                  <a:srgbClr val="282828"/>
                </a:solidFill>
                <a:latin typeface="Arial"/>
                <a:cs typeface="Arial"/>
              </a:rPr>
              <a:t> </a:t>
            </a:r>
            <a:r>
              <a:rPr sz="682" spc="10" dirty="0">
                <a:solidFill>
                  <a:srgbClr val="282828"/>
                </a:solidFill>
                <a:latin typeface="Arial"/>
                <a:cs typeface="Arial"/>
              </a:rPr>
              <a:t>apartment</a:t>
            </a:r>
            <a:r>
              <a:rPr sz="682" spc="55" dirty="0">
                <a:solidFill>
                  <a:srgbClr val="282828"/>
                </a:solidFill>
                <a:latin typeface="Arial"/>
                <a:cs typeface="Arial"/>
              </a:rPr>
              <a:t> </a:t>
            </a:r>
            <a:r>
              <a:rPr sz="682" spc="14" dirty="0">
                <a:solidFill>
                  <a:srgbClr val="282828"/>
                </a:solidFill>
                <a:latin typeface="Arial"/>
                <a:cs typeface="Arial"/>
              </a:rPr>
              <a:t>(for</a:t>
            </a:r>
            <a:r>
              <a:rPr sz="682" spc="-7" dirty="0">
                <a:solidFill>
                  <a:srgbClr val="282828"/>
                </a:solidFill>
                <a:latin typeface="Arial"/>
                <a:cs typeface="Arial"/>
              </a:rPr>
              <a:t> </a:t>
            </a:r>
            <a:r>
              <a:rPr sz="682" spc="-17" dirty="0">
                <a:solidFill>
                  <a:srgbClr val="282828"/>
                </a:solidFill>
                <a:latin typeface="Arial"/>
                <a:cs typeface="Arial"/>
              </a:rPr>
              <a:t>any</a:t>
            </a:r>
            <a:r>
              <a:rPr sz="682" spc="-7" dirty="0">
                <a:solidFill>
                  <a:srgbClr val="282828"/>
                </a:solidFill>
                <a:latin typeface="Arial"/>
                <a:cs typeface="Arial"/>
              </a:rPr>
              <a:t> reason).</a:t>
            </a:r>
            <a:endParaRPr sz="682" dirty="0">
              <a:latin typeface="Arial"/>
              <a:cs typeface="Arial"/>
            </a:endParaRPr>
          </a:p>
        </p:txBody>
      </p:sp>
      <p:sp>
        <p:nvSpPr>
          <p:cNvPr id="12" name="object 12"/>
          <p:cNvSpPr txBox="1"/>
          <p:nvPr/>
        </p:nvSpPr>
        <p:spPr>
          <a:xfrm>
            <a:off x="836667" y="4345578"/>
            <a:ext cx="2441431" cy="1212483"/>
          </a:xfrm>
          <a:prstGeom prst="rect">
            <a:avLst/>
          </a:prstGeom>
        </p:spPr>
        <p:txBody>
          <a:bodyPr vert="horz" wrap="square" lIns="0" tIns="70139" rIns="0" bIns="0" rtlCol="0">
            <a:spAutoFit/>
          </a:bodyPr>
          <a:lstStyle/>
          <a:p>
            <a:pPr marL="8659">
              <a:spcBef>
                <a:spcPts val="552"/>
              </a:spcBef>
              <a:tabLst>
                <a:tab pos="267559" algn="l"/>
              </a:tabLst>
            </a:pPr>
            <a:r>
              <a:rPr sz="920" spc="44" dirty="0">
                <a:solidFill>
                  <a:srgbClr val="282828"/>
                </a:solidFill>
                <a:latin typeface="Times New Roman"/>
                <a:cs typeface="Times New Roman"/>
              </a:rPr>
              <a:t>D	</a:t>
            </a:r>
            <a:r>
              <a:rPr sz="682" spc="20" dirty="0">
                <a:solidFill>
                  <a:srgbClr val="282828"/>
                </a:solidFill>
                <a:latin typeface="Arial"/>
                <a:cs typeface="Arial"/>
              </a:rPr>
              <a:t>Window</a:t>
            </a:r>
            <a:r>
              <a:rPr sz="682" spc="14" dirty="0">
                <a:solidFill>
                  <a:srgbClr val="282828"/>
                </a:solidFill>
                <a:latin typeface="Arial"/>
                <a:cs typeface="Arial"/>
              </a:rPr>
              <a:t> </a:t>
            </a:r>
            <a:r>
              <a:rPr sz="682" spc="-17" dirty="0">
                <a:solidFill>
                  <a:srgbClr val="282828"/>
                </a:solidFill>
                <a:latin typeface="Arial"/>
                <a:cs typeface="Arial"/>
              </a:rPr>
              <a:t>guards</a:t>
            </a:r>
            <a:r>
              <a:rPr sz="682" dirty="0">
                <a:solidFill>
                  <a:srgbClr val="282828"/>
                </a:solidFill>
                <a:latin typeface="Arial"/>
                <a:cs typeface="Arial"/>
              </a:rPr>
              <a:t> </a:t>
            </a:r>
            <a:r>
              <a:rPr sz="682" spc="-3" dirty="0">
                <a:solidFill>
                  <a:srgbClr val="282828"/>
                </a:solidFill>
                <a:latin typeface="Arial"/>
                <a:cs typeface="Arial"/>
              </a:rPr>
              <a:t>are</a:t>
            </a:r>
            <a:r>
              <a:rPr sz="682" spc="-31" dirty="0">
                <a:solidFill>
                  <a:srgbClr val="282828"/>
                </a:solidFill>
                <a:latin typeface="Arial"/>
                <a:cs typeface="Arial"/>
              </a:rPr>
              <a:t> </a:t>
            </a:r>
            <a:r>
              <a:rPr sz="682" spc="7" dirty="0">
                <a:solidFill>
                  <a:srgbClr val="282828"/>
                </a:solidFill>
                <a:latin typeface="Arial"/>
                <a:cs typeface="Arial"/>
              </a:rPr>
              <a:t>currently</a:t>
            </a:r>
            <a:r>
              <a:rPr sz="682" spc="17" dirty="0">
                <a:solidFill>
                  <a:srgbClr val="282828"/>
                </a:solidFill>
                <a:latin typeface="Arial"/>
                <a:cs typeface="Arial"/>
              </a:rPr>
              <a:t> </a:t>
            </a:r>
            <a:r>
              <a:rPr sz="682" spc="3" dirty="0">
                <a:solidFill>
                  <a:srgbClr val="282828"/>
                </a:solidFill>
                <a:latin typeface="Arial"/>
                <a:cs typeface="Arial"/>
              </a:rPr>
              <a:t>installed</a:t>
            </a:r>
            <a:r>
              <a:rPr sz="682" spc="20" dirty="0">
                <a:solidFill>
                  <a:srgbClr val="282828"/>
                </a:solidFill>
                <a:latin typeface="Arial"/>
                <a:cs typeface="Arial"/>
              </a:rPr>
              <a:t> </a:t>
            </a:r>
            <a:r>
              <a:rPr sz="682" spc="3" dirty="0">
                <a:solidFill>
                  <a:srgbClr val="282828"/>
                </a:solidFill>
                <a:latin typeface="Arial"/>
                <a:cs typeface="Arial"/>
              </a:rPr>
              <a:t>in </a:t>
            </a:r>
            <a:r>
              <a:rPr sz="682" spc="14" dirty="0">
                <a:solidFill>
                  <a:srgbClr val="282828"/>
                </a:solidFill>
                <a:latin typeface="Arial"/>
                <a:cs typeface="Arial"/>
              </a:rPr>
              <a:t>my</a:t>
            </a:r>
            <a:r>
              <a:rPr sz="682" spc="-3" dirty="0">
                <a:solidFill>
                  <a:srgbClr val="282828"/>
                </a:solidFill>
                <a:latin typeface="Arial"/>
                <a:cs typeface="Arial"/>
              </a:rPr>
              <a:t> </a:t>
            </a:r>
            <a:r>
              <a:rPr sz="682" spc="7" dirty="0">
                <a:solidFill>
                  <a:srgbClr val="282828"/>
                </a:solidFill>
                <a:latin typeface="Arial"/>
                <a:cs typeface="Arial"/>
              </a:rPr>
              <a:t>apartment.</a:t>
            </a:r>
            <a:endParaRPr sz="682" dirty="0">
              <a:latin typeface="Arial"/>
              <a:cs typeface="Arial"/>
            </a:endParaRPr>
          </a:p>
          <a:p>
            <a:pPr marL="10391" marR="2334429" indent="-2165">
              <a:lnSpc>
                <a:spcPct val="143900"/>
              </a:lnSpc>
            </a:pPr>
            <a:r>
              <a:rPr sz="920" spc="31" dirty="0">
                <a:solidFill>
                  <a:srgbClr val="282828"/>
                </a:solidFill>
                <a:latin typeface="Times New Roman"/>
                <a:cs typeface="Times New Roman"/>
              </a:rPr>
              <a:t>D  D</a:t>
            </a:r>
            <a:endParaRPr sz="920" dirty="0">
              <a:latin typeface="Times New Roman"/>
              <a:cs typeface="Times New Roman"/>
            </a:endParaRPr>
          </a:p>
          <a:p>
            <a:pPr marL="10391" marR="2333996" indent="-2165" algn="just">
              <a:lnSpc>
                <a:spcPct val="145400"/>
              </a:lnSpc>
            </a:pPr>
            <a:r>
              <a:rPr sz="920" spc="37" dirty="0">
                <a:solidFill>
                  <a:srgbClr val="282828"/>
                </a:solidFill>
                <a:latin typeface="Times New Roman"/>
                <a:cs typeface="Times New Roman"/>
              </a:rPr>
              <a:t>D  </a:t>
            </a:r>
            <a:r>
              <a:rPr sz="920" spc="17" dirty="0">
                <a:solidFill>
                  <a:srgbClr val="282828"/>
                </a:solidFill>
                <a:latin typeface="Times New Roman"/>
                <a:cs typeface="Times New Roman"/>
              </a:rPr>
              <a:t>D  </a:t>
            </a:r>
            <a:r>
              <a:rPr sz="920" spc="44" dirty="0">
                <a:solidFill>
                  <a:srgbClr val="282828"/>
                </a:solidFill>
                <a:latin typeface="Times New Roman"/>
                <a:cs typeface="Times New Roman"/>
              </a:rPr>
              <a:t>D</a:t>
            </a:r>
            <a:endParaRPr sz="920" dirty="0">
              <a:latin typeface="Times New Roman"/>
              <a:cs typeface="Times New Roman"/>
            </a:endParaRPr>
          </a:p>
        </p:txBody>
      </p:sp>
      <p:sp>
        <p:nvSpPr>
          <p:cNvPr id="13" name="object 13"/>
          <p:cNvSpPr txBox="1"/>
          <p:nvPr/>
        </p:nvSpPr>
        <p:spPr>
          <a:xfrm>
            <a:off x="1087623" y="5419692"/>
            <a:ext cx="3828617" cy="349665"/>
          </a:xfrm>
          <a:prstGeom prst="rect">
            <a:avLst/>
          </a:prstGeom>
        </p:spPr>
        <p:txBody>
          <a:bodyPr vert="horz" wrap="square" lIns="0" tIns="6494" rIns="0" bIns="0" rtlCol="0">
            <a:spAutoFit/>
          </a:bodyPr>
          <a:lstStyle/>
          <a:p>
            <a:pPr marL="8659" marR="3464" indent="1299">
              <a:lnSpc>
                <a:spcPct val="112100"/>
              </a:lnSpc>
              <a:spcBef>
                <a:spcPts val="51"/>
              </a:spcBef>
            </a:pPr>
            <a:r>
              <a:rPr sz="682" spc="-10" dirty="0">
                <a:solidFill>
                  <a:srgbClr val="282828"/>
                </a:solidFill>
                <a:latin typeface="Arial"/>
                <a:cs typeface="Arial"/>
              </a:rPr>
              <a:t>One </a:t>
            </a:r>
            <a:r>
              <a:rPr sz="682" spc="20" dirty="0">
                <a:solidFill>
                  <a:srgbClr val="282828"/>
                </a:solidFill>
                <a:latin typeface="Arial"/>
                <a:cs typeface="Arial"/>
              </a:rPr>
              <a:t>or </a:t>
            </a:r>
            <a:r>
              <a:rPr sz="682" spc="10" dirty="0">
                <a:solidFill>
                  <a:srgbClr val="282828"/>
                </a:solidFill>
                <a:latin typeface="Arial"/>
                <a:cs typeface="Arial"/>
              </a:rPr>
              <a:t>more </a:t>
            </a:r>
            <a:r>
              <a:rPr sz="682" spc="7" dirty="0">
                <a:solidFill>
                  <a:srgbClr val="282828"/>
                </a:solidFill>
                <a:latin typeface="Arial"/>
                <a:cs typeface="Arial"/>
              </a:rPr>
              <a:t>window </a:t>
            </a:r>
            <a:r>
              <a:rPr sz="682" spc="-17" dirty="0">
                <a:solidFill>
                  <a:srgbClr val="282828"/>
                </a:solidFill>
                <a:latin typeface="Arial"/>
                <a:cs typeface="Arial"/>
              </a:rPr>
              <a:t>guards </a:t>
            </a:r>
            <a:r>
              <a:rPr sz="682" spc="24" dirty="0">
                <a:solidFill>
                  <a:srgbClr val="282828"/>
                </a:solidFill>
                <a:latin typeface="Arial"/>
                <a:cs typeface="Arial"/>
              </a:rPr>
              <a:t>in </a:t>
            </a:r>
            <a:r>
              <a:rPr sz="682" spc="14" dirty="0">
                <a:solidFill>
                  <a:srgbClr val="282828"/>
                </a:solidFill>
                <a:latin typeface="Arial"/>
                <a:cs typeface="Arial"/>
              </a:rPr>
              <a:t>my </a:t>
            </a:r>
            <a:r>
              <a:rPr sz="682" spc="37" dirty="0">
                <a:solidFill>
                  <a:srgbClr val="282828"/>
                </a:solidFill>
                <a:latin typeface="Arial"/>
                <a:cs typeface="Arial"/>
              </a:rPr>
              <a:t>apartmen </a:t>
            </a:r>
            <a:r>
              <a:rPr sz="682" spc="-10" dirty="0">
                <a:solidFill>
                  <a:srgbClr val="282828"/>
                </a:solidFill>
                <a:latin typeface="Arial"/>
                <a:cs typeface="Arial"/>
              </a:rPr>
              <a:t>needs </a:t>
            </a:r>
            <a:r>
              <a:rPr sz="682" dirty="0">
                <a:solidFill>
                  <a:srgbClr val="282828"/>
                </a:solidFill>
                <a:latin typeface="Arial"/>
                <a:cs typeface="Arial"/>
              </a:rPr>
              <a:t>repair </a:t>
            </a:r>
            <a:r>
              <a:rPr sz="682" spc="17" dirty="0">
                <a:solidFill>
                  <a:srgbClr val="282828"/>
                </a:solidFill>
                <a:latin typeface="Arial"/>
                <a:cs typeface="Arial"/>
              </a:rPr>
              <a:t>and/or </a:t>
            </a:r>
            <a:r>
              <a:rPr sz="682" spc="3" dirty="0">
                <a:solidFill>
                  <a:srgbClr val="282828"/>
                </a:solidFill>
                <a:latin typeface="Arial"/>
                <a:cs typeface="Arial"/>
              </a:rPr>
              <a:t>maintenance.</a:t>
            </a:r>
            <a:r>
              <a:rPr sz="682" spc="7" dirty="0">
                <a:solidFill>
                  <a:srgbClr val="282828"/>
                </a:solidFill>
                <a:latin typeface="Arial"/>
                <a:cs typeface="Arial"/>
              </a:rPr>
              <a:t> </a:t>
            </a:r>
            <a:r>
              <a:rPr sz="682" spc="-24" dirty="0">
                <a:solidFill>
                  <a:srgbClr val="282828"/>
                </a:solidFill>
                <a:latin typeface="Arial"/>
                <a:cs typeface="Arial"/>
              </a:rPr>
              <a:t>The </a:t>
            </a:r>
            <a:r>
              <a:rPr sz="682" spc="-17" dirty="0">
                <a:solidFill>
                  <a:srgbClr val="282828"/>
                </a:solidFill>
                <a:latin typeface="Arial"/>
                <a:cs typeface="Arial"/>
              </a:rPr>
              <a:t>specific </a:t>
            </a:r>
            <a:r>
              <a:rPr sz="682" spc="-14" dirty="0">
                <a:solidFill>
                  <a:srgbClr val="282828"/>
                </a:solidFill>
                <a:latin typeface="Arial"/>
                <a:cs typeface="Arial"/>
              </a:rPr>
              <a:t> </a:t>
            </a:r>
            <a:r>
              <a:rPr sz="682" spc="24" dirty="0">
                <a:solidFill>
                  <a:srgbClr val="282828"/>
                </a:solidFill>
                <a:latin typeface="Arial"/>
                <a:cs typeface="Arial"/>
              </a:rPr>
              <a:t>window </a:t>
            </a:r>
            <a:r>
              <a:rPr sz="682" spc="-17" dirty="0">
                <a:solidFill>
                  <a:srgbClr val="282828"/>
                </a:solidFill>
                <a:latin typeface="Arial"/>
                <a:cs typeface="Arial"/>
              </a:rPr>
              <a:t>guard(s) </a:t>
            </a:r>
            <a:r>
              <a:rPr sz="682" spc="-7" dirty="0">
                <a:solidFill>
                  <a:srgbClr val="282828"/>
                </a:solidFill>
                <a:latin typeface="Arial"/>
                <a:cs typeface="Arial"/>
              </a:rPr>
              <a:t>needing </a:t>
            </a:r>
            <a:r>
              <a:rPr sz="682" dirty="0">
                <a:solidFill>
                  <a:srgbClr val="282828"/>
                </a:solidFill>
                <a:latin typeface="Arial"/>
                <a:cs typeface="Arial"/>
              </a:rPr>
              <a:t>this </a:t>
            </a:r>
            <a:r>
              <a:rPr sz="682" spc="-7" dirty="0">
                <a:solidFill>
                  <a:srgbClr val="282828"/>
                </a:solidFill>
                <a:latin typeface="Arial"/>
                <a:cs typeface="Arial"/>
              </a:rPr>
              <a:t>service </a:t>
            </a:r>
            <a:r>
              <a:rPr sz="682" spc="7" dirty="0">
                <a:solidFill>
                  <a:srgbClr val="282828"/>
                </a:solidFill>
                <a:latin typeface="Arial"/>
                <a:cs typeface="Arial"/>
              </a:rPr>
              <a:t>are </a:t>
            </a:r>
            <a:r>
              <a:rPr sz="682" spc="10" dirty="0">
                <a:solidFill>
                  <a:srgbClr val="282828"/>
                </a:solidFill>
                <a:latin typeface="Arial"/>
                <a:cs typeface="Arial"/>
              </a:rPr>
              <a:t>listed </a:t>
            </a:r>
            <a:r>
              <a:rPr sz="682" spc="34" dirty="0">
                <a:solidFill>
                  <a:srgbClr val="282828"/>
                </a:solidFill>
                <a:latin typeface="Arial"/>
                <a:cs typeface="Arial"/>
              </a:rPr>
              <a:t>on </a:t>
            </a:r>
            <a:r>
              <a:rPr sz="682" spc="20" dirty="0">
                <a:solidFill>
                  <a:srgbClr val="282828"/>
                </a:solidFill>
                <a:latin typeface="Arial"/>
                <a:cs typeface="Arial"/>
              </a:rPr>
              <a:t>the </a:t>
            </a:r>
            <a:r>
              <a:rPr sz="682" spc="-24" dirty="0">
                <a:solidFill>
                  <a:srgbClr val="282828"/>
                </a:solidFill>
                <a:latin typeface="Arial"/>
                <a:cs typeface="Arial"/>
              </a:rPr>
              <a:t>back </a:t>
            </a:r>
            <a:r>
              <a:rPr sz="682" spc="24" dirty="0">
                <a:solidFill>
                  <a:srgbClr val="282828"/>
                </a:solidFill>
                <a:latin typeface="Arial"/>
                <a:cs typeface="Arial"/>
              </a:rPr>
              <a:t>of </a:t>
            </a:r>
            <a:r>
              <a:rPr sz="682" spc="7" dirty="0">
                <a:solidFill>
                  <a:srgbClr val="282828"/>
                </a:solidFill>
                <a:latin typeface="Arial"/>
                <a:cs typeface="Arial"/>
              </a:rPr>
              <a:t>this </a:t>
            </a:r>
            <a:r>
              <a:rPr sz="682" spc="20" dirty="0">
                <a:solidFill>
                  <a:srgbClr val="282828"/>
                </a:solidFill>
                <a:latin typeface="Arial"/>
                <a:cs typeface="Arial"/>
              </a:rPr>
              <a:t>form. </a:t>
            </a:r>
            <a:r>
              <a:rPr sz="682" b="1" u="heavy" spc="-48" dirty="0">
                <a:solidFill>
                  <a:srgbClr val="DA3477"/>
                </a:solidFill>
                <a:uFill>
                  <a:solidFill>
                    <a:srgbClr val="DA3477"/>
                  </a:solidFill>
                </a:uFill>
                <a:latin typeface="Arial"/>
                <a:cs typeface="Arial"/>
              </a:rPr>
              <a:t>(LANDLORD:</a:t>
            </a:r>
            <a:r>
              <a:rPr sz="682" b="1" spc="-44" dirty="0">
                <a:solidFill>
                  <a:srgbClr val="DA3477"/>
                </a:solidFill>
                <a:latin typeface="Arial"/>
                <a:cs typeface="Arial"/>
              </a:rPr>
              <a:t> </a:t>
            </a:r>
            <a:r>
              <a:rPr sz="682" b="1" spc="14" dirty="0">
                <a:solidFill>
                  <a:srgbClr val="DA3477"/>
                </a:solidFill>
                <a:latin typeface="Arial"/>
                <a:cs typeface="Arial"/>
              </a:rPr>
              <a:t>if </a:t>
            </a:r>
            <a:r>
              <a:rPr sz="682" b="1" spc="-24" dirty="0">
                <a:solidFill>
                  <a:srgbClr val="DA3477"/>
                </a:solidFill>
                <a:latin typeface="Arial"/>
                <a:cs typeface="Arial"/>
              </a:rPr>
              <a:t>this </a:t>
            </a:r>
            <a:r>
              <a:rPr sz="682" b="1" spc="-41" dirty="0">
                <a:solidFill>
                  <a:srgbClr val="DA3477"/>
                </a:solidFill>
                <a:latin typeface="Arial"/>
                <a:cs typeface="Arial"/>
              </a:rPr>
              <a:t>box </a:t>
            </a:r>
            <a:r>
              <a:rPr sz="682" b="1" spc="-17" dirty="0">
                <a:solidFill>
                  <a:srgbClr val="DA3477"/>
                </a:solidFill>
                <a:latin typeface="Arial"/>
                <a:cs typeface="Arial"/>
              </a:rPr>
              <a:t>is </a:t>
            </a:r>
            <a:r>
              <a:rPr sz="682" b="1" spc="-181" dirty="0">
                <a:solidFill>
                  <a:srgbClr val="DA3477"/>
                </a:solidFill>
                <a:latin typeface="Arial"/>
                <a:cs typeface="Arial"/>
              </a:rPr>
              <a:t> </a:t>
            </a:r>
            <a:r>
              <a:rPr sz="682" b="1" spc="-24" dirty="0">
                <a:solidFill>
                  <a:srgbClr val="DA3477"/>
                </a:solidFill>
                <a:latin typeface="Arial"/>
                <a:cs typeface="Arial"/>
              </a:rPr>
              <a:t>checked,</a:t>
            </a:r>
            <a:r>
              <a:rPr sz="682" b="1" spc="10" dirty="0">
                <a:solidFill>
                  <a:srgbClr val="DA3477"/>
                </a:solidFill>
                <a:latin typeface="Arial"/>
                <a:cs typeface="Arial"/>
              </a:rPr>
              <a:t> </a:t>
            </a:r>
            <a:r>
              <a:rPr sz="682" b="1" spc="-37" dirty="0">
                <a:solidFill>
                  <a:srgbClr val="DA3477"/>
                </a:solidFill>
                <a:latin typeface="Arial"/>
                <a:cs typeface="Arial"/>
              </a:rPr>
              <a:t>see</a:t>
            </a:r>
            <a:r>
              <a:rPr sz="682" b="1" spc="-27" dirty="0">
                <a:solidFill>
                  <a:srgbClr val="DA3477"/>
                </a:solidFill>
                <a:latin typeface="Arial"/>
                <a:cs typeface="Arial"/>
              </a:rPr>
              <a:t> </a:t>
            </a:r>
            <a:r>
              <a:rPr sz="682" b="1" spc="10" dirty="0">
                <a:solidFill>
                  <a:srgbClr val="DA3477"/>
                </a:solidFill>
                <a:latin typeface="Arial"/>
                <a:cs typeface="Arial"/>
              </a:rPr>
              <a:t>the</a:t>
            </a:r>
            <a:r>
              <a:rPr sz="682" b="1" spc="-55" dirty="0">
                <a:solidFill>
                  <a:srgbClr val="DA3477"/>
                </a:solidFill>
                <a:latin typeface="Arial"/>
                <a:cs typeface="Arial"/>
              </a:rPr>
              <a:t> </a:t>
            </a:r>
            <a:r>
              <a:rPr sz="682" b="1" spc="-20" dirty="0">
                <a:solidFill>
                  <a:srgbClr val="DA3477"/>
                </a:solidFill>
                <a:latin typeface="Arial"/>
                <a:cs typeface="Arial"/>
              </a:rPr>
              <a:t>list</a:t>
            </a:r>
            <a:r>
              <a:rPr sz="682" b="1" spc="-37" dirty="0">
                <a:solidFill>
                  <a:srgbClr val="DA3477"/>
                </a:solidFill>
                <a:latin typeface="Arial"/>
                <a:cs typeface="Arial"/>
              </a:rPr>
              <a:t> </a:t>
            </a:r>
            <a:r>
              <a:rPr sz="682" b="1" spc="-14" dirty="0">
                <a:solidFill>
                  <a:srgbClr val="DA3477"/>
                </a:solidFill>
                <a:latin typeface="Arial"/>
                <a:cs typeface="Arial"/>
              </a:rPr>
              <a:t>on</a:t>
            </a:r>
            <a:r>
              <a:rPr sz="682" b="1" spc="-31" dirty="0">
                <a:solidFill>
                  <a:srgbClr val="DA3477"/>
                </a:solidFill>
                <a:latin typeface="Arial"/>
                <a:cs typeface="Arial"/>
              </a:rPr>
              <a:t> </a:t>
            </a:r>
            <a:r>
              <a:rPr sz="682" b="1" spc="3" dirty="0">
                <a:solidFill>
                  <a:srgbClr val="DA3477"/>
                </a:solidFill>
                <a:latin typeface="Arial"/>
                <a:cs typeface="Arial"/>
              </a:rPr>
              <a:t>the</a:t>
            </a:r>
            <a:r>
              <a:rPr sz="682" b="1" spc="-31" dirty="0">
                <a:solidFill>
                  <a:srgbClr val="DA3477"/>
                </a:solidFill>
                <a:latin typeface="Arial"/>
                <a:cs typeface="Arial"/>
              </a:rPr>
              <a:t> back</a:t>
            </a:r>
            <a:r>
              <a:rPr sz="682" b="1" spc="3" dirty="0">
                <a:solidFill>
                  <a:srgbClr val="DA3477"/>
                </a:solidFill>
                <a:latin typeface="Arial"/>
                <a:cs typeface="Arial"/>
              </a:rPr>
              <a:t> </a:t>
            </a:r>
            <a:r>
              <a:rPr sz="682" b="1" spc="-17" dirty="0">
                <a:solidFill>
                  <a:srgbClr val="DA3477"/>
                </a:solidFill>
                <a:latin typeface="Arial"/>
                <a:cs typeface="Arial"/>
              </a:rPr>
              <a:t>of</a:t>
            </a:r>
            <a:r>
              <a:rPr sz="682" b="1" spc="-20" dirty="0">
                <a:solidFill>
                  <a:srgbClr val="DA3477"/>
                </a:solidFill>
                <a:latin typeface="Arial"/>
                <a:cs typeface="Arial"/>
              </a:rPr>
              <a:t> </a:t>
            </a:r>
            <a:r>
              <a:rPr sz="682" b="1" spc="-3" dirty="0">
                <a:solidFill>
                  <a:srgbClr val="DA3477"/>
                </a:solidFill>
                <a:latin typeface="Arial"/>
                <a:cs typeface="Arial"/>
              </a:rPr>
              <a:t>this</a:t>
            </a:r>
            <a:r>
              <a:rPr sz="682" b="1" spc="-31" dirty="0">
                <a:solidFill>
                  <a:srgbClr val="DA3477"/>
                </a:solidFill>
                <a:latin typeface="Arial"/>
                <a:cs typeface="Arial"/>
              </a:rPr>
              <a:t> </a:t>
            </a:r>
            <a:r>
              <a:rPr sz="682" b="1" spc="3" dirty="0">
                <a:solidFill>
                  <a:srgbClr val="DA3477"/>
                </a:solidFill>
                <a:latin typeface="Arial"/>
                <a:cs typeface="Arial"/>
              </a:rPr>
              <a:t>form.)</a:t>
            </a:r>
            <a:endParaRPr sz="682" dirty="0">
              <a:latin typeface="Arial"/>
              <a:cs typeface="Arial"/>
            </a:endParaRPr>
          </a:p>
        </p:txBody>
      </p:sp>
      <p:sp>
        <p:nvSpPr>
          <p:cNvPr id="14" name="object 14"/>
          <p:cNvSpPr txBox="1"/>
          <p:nvPr/>
        </p:nvSpPr>
        <p:spPr>
          <a:xfrm>
            <a:off x="836667" y="5753281"/>
            <a:ext cx="4212648" cy="754910"/>
          </a:xfrm>
          <a:prstGeom prst="rect">
            <a:avLst/>
          </a:prstGeom>
        </p:spPr>
        <p:txBody>
          <a:bodyPr vert="horz" wrap="square" lIns="0" tIns="8659" rIns="0" bIns="0" rtlCol="0">
            <a:spAutoFit/>
          </a:bodyPr>
          <a:lstStyle/>
          <a:p>
            <a:pPr marL="18617">
              <a:spcBef>
                <a:spcPts val="68"/>
              </a:spcBef>
              <a:tabLst>
                <a:tab pos="278382" algn="l"/>
              </a:tabLst>
            </a:pPr>
            <a:r>
              <a:rPr sz="920" spc="44" dirty="0">
                <a:solidFill>
                  <a:srgbClr val="282828"/>
                </a:solidFill>
                <a:latin typeface="Times New Roman"/>
                <a:cs typeface="Times New Roman"/>
              </a:rPr>
              <a:t>D	</a:t>
            </a:r>
            <a:r>
              <a:rPr sz="682" spc="41" dirty="0">
                <a:solidFill>
                  <a:srgbClr val="282828"/>
                </a:solidFill>
                <a:latin typeface="Arial"/>
                <a:cs typeface="Arial"/>
              </a:rPr>
              <a:t>My</a:t>
            </a:r>
            <a:r>
              <a:rPr sz="682" spc="-17" dirty="0">
                <a:solidFill>
                  <a:srgbClr val="282828"/>
                </a:solidFill>
                <a:latin typeface="Arial"/>
                <a:cs typeface="Arial"/>
              </a:rPr>
              <a:t> </a:t>
            </a:r>
            <a:r>
              <a:rPr sz="682" dirty="0">
                <a:solidFill>
                  <a:srgbClr val="282828"/>
                </a:solidFill>
                <a:latin typeface="Arial"/>
                <a:cs typeface="Arial"/>
              </a:rPr>
              <a:t>Landlord</a:t>
            </a:r>
            <a:r>
              <a:rPr sz="682" spc="3" dirty="0">
                <a:solidFill>
                  <a:srgbClr val="282828"/>
                </a:solidFill>
                <a:latin typeface="Arial"/>
                <a:cs typeface="Arial"/>
              </a:rPr>
              <a:t> </a:t>
            </a:r>
            <a:r>
              <a:rPr sz="682" dirty="0">
                <a:solidFill>
                  <a:srgbClr val="282828"/>
                </a:solidFill>
                <a:latin typeface="Arial"/>
                <a:cs typeface="Arial"/>
              </a:rPr>
              <a:t>demonstrated</a:t>
            </a:r>
            <a:r>
              <a:rPr sz="682" spc="14" dirty="0">
                <a:solidFill>
                  <a:srgbClr val="282828"/>
                </a:solidFill>
                <a:latin typeface="Arial"/>
                <a:cs typeface="Arial"/>
              </a:rPr>
              <a:t> </a:t>
            </a:r>
            <a:r>
              <a:rPr sz="682" dirty="0">
                <a:solidFill>
                  <a:srgbClr val="282828"/>
                </a:solidFill>
                <a:latin typeface="Arial"/>
                <a:cs typeface="Arial"/>
              </a:rPr>
              <a:t>to</a:t>
            </a:r>
            <a:r>
              <a:rPr sz="682" spc="72" dirty="0">
                <a:solidFill>
                  <a:srgbClr val="282828"/>
                </a:solidFill>
                <a:latin typeface="Arial"/>
                <a:cs typeface="Arial"/>
              </a:rPr>
              <a:t> </a:t>
            </a:r>
            <a:r>
              <a:rPr sz="682" spc="14" dirty="0">
                <a:solidFill>
                  <a:srgbClr val="282828"/>
                </a:solidFill>
                <a:latin typeface="Arial"/>
                <a:cs typeface="Arial"/>
              </a:rPr>
              <a:t>me</a:t>
            </a:r>
            <a:r>
              <a:rPr sz="682" spc="-20" dirty="0">
                <a:solidFill>
                  <a:srgbClr val="282828"/>
                </a:solidFill>
                <a:latin typeface="Arial"/>
                <a:cs typeface="Arial"/>
              </a:rPr>
              <a:t> </a:t>
            </a:r>
            <a:r>
              <a:rPr sz="682" spc="20" dirty="0">
                <a:solidFill>
                  <a:srgbClr val="282828"/>
                </a:solidFill>
                <a:latin typeface="Arial"/>
                <a:cs typeface="Arial"/>
              </a:rPr>
              <a:t>how</a:t>
            </a:r>
            <a:r>
              <a:rPr sz="682" spc="7" dirty="0">
                <a:solidFill>
                  <a:srgbClr val="282828"/>
                </a:solidFill>
                <a:latin typeface="Arial"/>
                <a:cs typeface="Arial"/>
              </a:rPr>
              <a:t> </a:t>
            </a:r>
            <a:r>
              <a:rPr sz="682" spc="14" dirty="0">
                <a:solidFill>
                  <a:srgbClr val="282828"/>
                </a:solidFill>
                <a:latin typeface="Arial"/>
                <a:cs typeface="Arial"/>
              </a:rPr>
              <a:t>to</a:t>
            </a:r>
            <a:r>
              <a:rPr sz="682" spc="17" dirty="0">
                <a:solidFill>
                  <a:srgbClr val="282828"/>
                </a:solidFill>
                <a:latin typeface="Arial"/>
                <a:cs typeface="Arial"/>
              </a:rPr>
              <a:t> </a:t>
            </a:r>
            <a:r>
              <a:rPr sz="682" spc="-7" dirty="0">
                <a:solidFill>
                  <a:srgbClr val="282828"/>
                </a:solidFill>
                <a:latin typeface="Arial"/>
                <a:cs typeface="Arial"/>
              </a:rPr>
              <a:t>safely </a:t>
            </a:r>
            <a:r>
              <a:rPr sz="682" spc="3" dirty="0">
                <a:solidFill>
                  <a:srgbClr val="282828"/>
                </a:solidFill>
                <a:latin typeface="Arial"/>
                <a:cs typeface="Arial"/>
              </a:rPr>
              <a:t>operate</a:t>
            </a:r>
            <a:r>
              <a:rPr sz="682" spc="17" dirty="0">
                <a:solidFill>
                  <a:srgbClr val="282828"/>
                </a:solidFill>
                <a:latin typeface="Arial"/>
                <a:cs typeface="Arial"/>
              </a:rPr>
              <a:t> the</a:t>
            </a:r>
            <a:r>
              <a:rPr sz="682" spc="-7" dirty="0">
                <a:solidFill>
                  <a:srgbClr val="282828"/>
                </a:solidFill>
                <a:latin typeface="Arial"/>
                <a:cs typeface="Arial"/>
              </a:rPr>
              <a:t> </a:t>
            </a:r>
            <a:r>
              <a:rPr sz="682" spc="10" dirty="0">
                <a:solidFill>
                  <a:srgbClr val="282828"/>
                </a:solidFill>
                <a:latin typeface="Arial"/>
                <a:cs typeface="Arial"/>
              </a:rPr>
              <a:t>window</a:t>
            </a:r>
            <a:r>
              <a:rPr sz="682" spc="14" dirty="0">
                <a:solidFill>
                  <a:srgbClr val="282828"/>
                </a:solidFill>
                <a:latin typeface="Arial"/>
                <a:cs typeface="Arial"/>
              </a:rPr>
              <a:t> </a:t>
            </a:r>
            <a:r>
              <a:rPr sz="682" spc="-10" dirty="0">
                <a:solidFill>
                  <a:srgbClr val="282828"/>
                </a:solidFill>
                <a:latin typeface="Arial"/>
                <a:cs typeface="Arial"/>
              </a:rPr>
              <a:t>guards</a:t>
            </a:r>
            <a:r>
              <a:rPr sz="682" spc="17" dirty="0">
                <a:solidFill>
                  <a:srgbClr val="282828"/>
                </a:solidFill>
                <a:latin typeface="Arial"/>
                <a:cs typeface="Arial"/>
              </a:rPr>
              <a:t> </a:t>
            </a:r>
            <a:r>
              <a:rPr sz="682" spc="24" dirty="0">
                <a:solidFill>
                  <a:srgbClr val="282828"/>
                </a:solidFill>
                <a:latin typeface="Arial"/>
                <a:cs typeface="Arial"/>
              </a:rPr>
              <a:t>in</a:t>
            </a:r>
            <a:r>
              <a:rPr sz="682" spc="-37" dirty="0">
                <a:solidFill>
                  <a:srgbClr val="282828"/>
                </a:solidFill>
                <a:latin typeface="Arial"/>
                <a:cs typeface="Arial"/>
              </a:rPr>
              <a:t> </a:t>
            </a:r>
            <a:r>
              <a:rPr sz="682" spc="3" dirty="0">
                <a:solidFill>
                  <a:srgbClr val="282828"/>
                </a:solidFill>
                <a:latin typeface="Arial"/>
                <a:cs typeface="Arial"/>
              </a:rPr>
              <a:t>my</a:t>
            </a:r>
            <a:r>
              <a:rPr sz="682" spc="-3" dirty="0">
                <a:solidFill>
                  <a:srgbClr val="282828"/>
                </a:solidFill>
                <a:latin typeface="Arial"/>
                <a:cs typeface="Arial"/>
              </a:rPr>
              <a:t> </a:t>
            </a:r>
            <a:r>
              <a:rPr sz="682" spc="3" dirty="0">
                <a:solidFill>
                  <a:srgbClr val="282828"/>
                </a:solidFill>
                <a:latin typeface="Arial"/>
                <a:cs typeface="Arial"/>
              </a:rPr>
              <a:t>apartment.</a:t>
            </a:r>
            <a:endParaRPr sz="682" dirty="0">
              <a:latin typeface="Arial"/>
              <a:cs typeface="Arial"/>
            </a:endParaRPr>
          </a:p>
          <a:p>
            <a:pPr>
              <a:spcBef>
                <a:spcPts val="31"/>
              </a:spcBef>
            </a:pPr>
            <a:endParaRPr sz="1500" dirty="0">
              <a:latin typeface="Arial"/>
              <a:cs typeface="Arial"/>
            </a:endParaRPr>
          </a:p>
          <a:p>
            <a:pPr marL="8659">
              <a:tabLst>
                <a:tab pos="2745292" algn="l"/>
                <a:tab pos="4092610" algn="l"/>
              </a:tabLst>
            </a:pPr>
            <a:r>
              <a:rPr sz="682" b="1" spc="-17" dirty="0">
                <a:solidFill>
                  <a:srgbClr val="282828"/>
                </a:solidFill>
                <a:latin typeface="Arial"/>
                <a:cs typeface="Arial"/>
              </a:rPr>
              <a:t>Tenan</a:t>
            </a:r>
            <a:r>
              <a:rPr sz="682" b="1" spc="-7" dirty="0">
                <a:solidFill>
                  <a:srgbClr val="282828"/>
                </a:solidFill>
                <a:latin typeface="Arial"/>
                <a:cs typeface="Arial"/>
              </a:rPr>
              <a:t>t</a:t>
            </a:r>
            <a:r>
              <a:rPr sz="682" b="1" dirty="0">
                <a:solidFill>
                  <a:srgbClr val="282828"/>
                </a:solidFill>
                <a:latin typeface="Arial"/>
                <a:cs typeface="Arial"/>
              </a:rPr>
              <a:t> </a:t>
            </a:r>
            <a:r>
              <a:rPr sz="682" b="1" spc="-14" dirty="0">
                <a:solidFill>
                  <a:srgbClr val="282828"/>
                </a:solidFill>
                <a:latin typeface="Arial"/>
                <a:cs typeface="Arial"/>
              </a:rPr>
              <a:t>Name</a:t>
            </a:r>
            <a:r>
              <a:rPr sz="682" b="1" spc="-7" dirty="0">
                <a:solidFill>
                  <a:srgbClr val="282828"/>
                </a:solidFill>
                <a:latin typeface="Arial"/>
                <a:cs typeface="Arial"/>
              </a:rPr>
              <a:t>(</a:t>
            </a:r>
            <a:r>
              <a:rPr sz="682" b="1" spc="-14" dirty="0">
                <a:solidFill>
                  <a:srgbClr val="282828"/>
                </a:solidFill>
                <a:latin typeface="Arial"/>
                <a:cs typeface="Arial"/>
              </a:rPr>
              <a:t>s</a:t>
            </a:r>
            <a:r>
              <a:rPr sz="682" b="1" spc="-7" dirty="0">
                <a:solidFill>
                  <a:srgbClr val="282828"/>
                </a:solidFill>
                <a:latin typeface="Arial"/>
                <a:cs typeface="Arial"/>
              </a:rPr>
              <a:t>):</a:t>
            </a:r>
            <a:r>
              <a:rPr sz="682" b="1" dirty="0">
                <a:solidFill>
                  <a:srgbClr val="282828"/>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89"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757575"/>
                </a:solidFill>
                <a:latin typeface="Arial"/>
                <a:cs typeface="Arial"/>
              </a:rPr>
              <a:t>_</a:t>
            </a:r>
            <a:r>
              <a:rPr sz="682" b="1" dirty="0">
                <a:solidFill>
                  <a:srgbClr val="757575"/>
                </a:solidFill>
                <a:latin typeface="Arial"/>
                <a:cs typeface="Arial"/>
              </a:rPr>
              <a:t>  </a:t>
            </a:r>
            <a:r>
              <a:rPr sz="682" b="1" spc="-58" dirty="0">
                <a:solidFill>
                  <a:srgbClr val="757575"/>
                </a:solidFill>
                <a:latin typeface="Arial"/>
                <a:cs typeface="Arial"/>
              </a:rPr>
              <a:t> </a:t>
            </a:r>
            <a:r>
              <a:rPr sz="682" b="1" spc="-10" dirty="0">
                <a:solidFill>
                  <a:srgbClr val="757575"/>
                </a:solidFill>
                <a:latin typeface="Arial"/>
                <a:cs typeface="Arial"/>
              </a:rPr>
              <a:t>_</a:t>
            </a:r>
            <a:r>
              <a:rPr sz="682" b="1" dirty="0">
                <a:solidFill>
                  <a:srgbClr val="757575"/>
                </a:solidFill>
                <a:latin typeface="Arial"/>
                <a:cs typeface="Arial"/>
              </a:rPr>
              <a:t>  </a:t>
            </a:r>
            <a:r>
              <a:rPr sz="682" b="1" spc="-58" dirty="0">
                <a:solidFill>
                  <a:srgbClr val="757575"/>
                </a:solidFill>
                <a:latin typeface="Arial"/>
                <a:cs typeface="Arial"/>
              </a:rPr>
              <a:t> </a:t>
            </a:r>
            <a:r>
              <a:rPr sz="682" b="1" spc="-10" dirty="0">
                <a:solidFill>
                  <a:srgbClr val="757575"/>
                </a:solidFill>
                <a:latin typeface="Arial"/>
                <a:cs typeface="Arial"/>
              </a:rPr>
              <a:t>_</a:t>
            </a:r>
            <a:r>
              <a:rPr sz="682" b="1" dirty="0">
                <a:solidFill>
                  <a:srgbClr val="757575"/>
                </a:solidFill>
                <a:latin typeface="Arial"/>
                <a:cs typeface="Arial"/>
              </a:rPr>
              <a:t>  </a:t>
            </a:r>
            <a:r>
              <a:rPr sz="682" b="1" spc="-58" dirty="0">
                <a:solidFill>
                  <a:srgbClr val="757575"/>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4B4B4B"/>
                </a:solidFill>
                <a:latin typeface="Arial"/>
                <a:cs typeface="Arial"/>
              </a:rPr>
              <a:t>_</a:t>
            </a:r>
            <a:r>
              <a:rPr sz="682" b="1" dirty="0">
                <a:solidFill>
                  <a:srgbClr val="4B4B4B"/>
                </a:solidFill>
                <a:latin typeface="Arial"/>
                <a:cs typeface="Arial"/>
              </a:rPr>
              <a:t>  </a:t>
            </a:r>
            <a:r>
              <a:rPr sz="682" b="1" spc="-58" dirty="0">
                <a:solidFill>
                  <a:srgbClr val="4B4B4B"/>
                </a:solidFill>
                <a:latin typeface="Arial"/>
                <a:cs typeface="Arial"/>
              </a:rPr>
              <a:t> </a:t>
            </a:r>
            <a:r>
              <a:rPr sz="682" b="1" spc="-10" dirty="0">
                <a:solidFill>
                  <a:srgbClr val="757575"/>
                </a:solidFill>
                <a:latin typeface="Arial"/>
                <a:cs typeface="Arial"/>
              </a:rPr>
              <a:t>_</a:t>
            </a:r>
            <a:r>
              <a:rPr sz="682" b="1" dirty="0">
                <a:solidFill>
                  <a:srgbClr val="757575"/>
                </a:solidFill>
                <a:latin typeface="Arial"/>
                <a:cs typeface="Arial"/>
              </a:rPr>
              <a:t>	</a:t>
            </a:r>
            <a:r>
              <a:rPr sz="682" b="1" spc="-7" dirty="0">
                <a:solidFill>
                  <a:srgbClr val="282828"/>
                </a:solidFill>
                <a:latin typeface="Arial"/>
                <a:cs typeface="Arial"/>
              </a:rPr>
              <a:t>Apt</a:t>
            </a:r>
            <a:r>
              <a:rPr sz="682" b="1" spc="-3" dirty="0">
                <a:solidFill>
                  <a:srgbClr val="282828"/>
                </a:solidFill>
                <a:latin typeface="Arial"/>
                <a:cs typeface="Arial"/>
              </a:rPr>
              <a:t>.</a:t>
            </a:r>
            <a:r>
              <a:rPr sz="682" b="1" spc="-31" dirty="0">
                <a:solidFill>
                  <a:srgbClr val="282828"/>
                </a:solidFill>
                <a:latin typeface="Arial"/>
                <a:cs typeface="Arial"/>
              </a:rPr>
              <a:t> </a:t>
            </a:r>
            <a:r>
              <a:rPr sz="682" b="1" spc="-10" dirty="0">
                <a:solidFill>
                  <a:srgbClr val="282828"/>
                </a:solidFill>
                <a:latin typeface="Arial"/>
                <a:cs typeface="Arial"/>
              </a:rPr>
              <a:t>Number</a:t>
            </a:r>
            <a:r>
              <a:rPr sz="682" b="1" spc="-3" dirty="0">
                <a:solidFill>
                  <a:srgbClr val="282828"/>
                </a:solidFill>
                <a:latin typeface="Arial"/>
                <a:cs typeface="Arial"/>
              </a:rPr>
              <a:t>:</a:t>
            </a:r>
            <a:r>
              <a:rPr sz="682" b="1" spc="3" dirty="0">
                <a:solidFill>
                  <a:srgbClr val="282828"/>
                </a:solidFill>
                <a:latin typeface="Arial"/>
                <a:cs typeface="Arial"/>
              </a:rPr>
              <a:t> </a:t>
            </a:r>
            <a:r>
              <a:rPr sz="682" b="1" u="sng" dirty="0">
                <a:solidFill>
                  <a:srgbClr val="282828"/>
                </a:solidFill>
                <a:uFill>
                  <a:solidFill>
                    <a:srgbClr val="5F5F5F"/>
                  </a:solidFill>
                </a:uFill>
                <a:latin typeface="Arial"/>
                <a:cs typeface="Arial"/>
              </a:rPr>
              <a:t> 	</a:t>
            </a:r>
            <a:r>
              <a:rPr sz="682" b="1" spc="494" dirty="0">
                <a:solidFill>
                  <a:srgbClr val="757575"/>
                </a:solidFill>
                <a:latin typeface="Arial"/>
                <a:cs typeface="Arial"/>
              </a:rPr>
              <a:t>_</a:t>
            </a:r>
            <a:endParaRPr sz="682" dirty="0">
              <a:latin typeface="Arial"/>
              <a:cs typeface="Arial"/>
            </a:endParaRPr>
          </a:p>
          <a:p>
            <a:pPr marL="946413">
              <a:spcBef>
                <a:spcPts val="313"/>
              </a:spcBef>
            </a:pPr>
            <a:r>
              <a:rPr sz="648" i="1" spc="14" dirty="0">
                <a:solidFill>
                  <a:srgbClr val="282828"/>
                </a:solidFill>
                <a:latin typeface="Arial"/>
                <a:cs typeface="Arial"/>
              </a:rPr>
              <a:t>(Print)</a:t>
            </a:r>
            <a:endParaRPr sz="648" dirty="0">
              <a:latin typeface="Arial"/>
              <a:cs typeface="Arial"/>
            </a:endParaRPr>
          </a:p>
          <a:p>
            <a:pPr marL="10391">
              <a:spcBef>
                <a:spcPts val="170"/>
              </a:spcBef>
            </a:pPr>
            <a:r>
              <a:rPr sz="682" b="1" spc="-14" dirty="0">
                <a:solidFill>
                  <a:srgbClr val="282828"/>
                </a:solidFill>
                <a:latin typeface="Arial"/>
                <a:cs typeface="Arial"/>
              </a:rPr>
              <a:t>Tenant</a:t>
            </a:r>
            <a:r>
              <a:rPr sz="682" b="1" spc="7" dirty="0">
                <a:solidFill>
                  <a:srgbClr val="282828"/>
                </a:solidFill>
                <a:latin typeface="Arial"/>
                <a:cs typeface="Arial"/>
              </a:rPr>
              <a:t> </a:t>
            </a:r>
            <a:r>
              <a:rPr sz="682" b="1" spc="-27" dirty="0">
                <a:solidFill>
                  <a:srgbClr val="282828"/>
                </a:solidFill>
                <a:latin typeface="Arial"/>
                <a:cs typeface="Arial"/>
              </a:rPr>
              <a:t>Signature(s):</a:t>
            </a:r>
            <a:r>
              <a:rPr sz="682" b="1" spc="41" dirty="0">
                <a:solidFill>
                  <a:srgbClr val="282828"/>
                </a:solidFill>
                <a:latin typeface="Arial"/>
                <a:cs typeface="Arial"/>
              </a:rPr>
              <a:t> </a:t>
            </a:r>
            <a:r>
              <a:rPr sz="682" b="1" spc="-27" dirty="0">
                <a:solidFill>
                  <a:srgbClr val="757575"/>
                </a:solidFill>
                <a:latin typeface="Arial"/>
                <a:cs typeface="Arial"/>
              </a:rPr>
              <a:t>_</a:t>
            </a:r>
            <a:r>
              <a:rPr sz="682" b="1" spc="307"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757575"/>
                </a:solidFill>
                <a:latin typeface="Arial"/>
                <a:cs typeface="Arial"/>
              </a:rPr>
              <a:t>_</a:t>
            </a:r>
            <a:r>
              <a:rPr sz="682" b="1" spc="344"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4B4B4B"/>
                </a:solidFill>
                <a:latin typeface="Arial"/>
                <a:cs typeface="Arial"/>
              </a:rPr>
              <a:t>_</a:t>
            </a:r>
            <a:r>
              <a:rPr sz="682" b="1" spc="341" dirty="0">
                <a:solidFill>
                  <a:srgbClr val="4B4B4B"/>
                </a:solidFill>
                <a:latin typeface="Arial"/>
                <a:cs typeface="Arial"/>
              </a:rPr>
              <a:t> </a:t>
            </a:r>
            <a:r>
              <a:rPr sz="682" b="1" spc="-27" dirty="0">
                <a:solidFill>
                  <a:srgbClr val="757575"/>
                </a:solidFill>
                <a:latin typeface="Arial"/>
                <a:cs typeface="Arial"/>
              </a:rPr>
              <a:t>_</a:t>
            </a:r>
            <a:r>
              <a:rPr sz="682" b="1" spc="344"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41" dirty="0">
                <a:solidFill>
                  <a:srgbClr val="757575"/>
                </a:solidFill>
                <a:latin typeface="Arial"/>
                <a:cs typeface="Arial"/>
              </a:rPr>
              <a:t> </a:t>
            </a:r>
            <a:r>
              <a:rPr sz="682" b="1" spc="-27" dirty="0">
                <a:solidFill>
                  <a:srgbClr val="757575"/>
                </a:solidFill>
                <a:latin typeface="Arial"/>
                <a:cs typeface="Arial"/>
              </a:rPr>
              <a:t>_</a:t>
            </a:r>
            <a:r>
              <a:rPr sz="682" b="1" spc="337" dirty="0">
                <a:solidFill>
                  <a:srgbClr val="757575"/>
                </a:solidFill>
                <a:latin typeface="Arial"/>
                <a:cs typeface="Arial"/>
              </a:rPr>
              <a:t> </a:t>
            </a:r>
            <a:r>
              <a:rPr sz="682" b="1" spc="-3" dirty="0">
                <a:solidFill>
                  <a:srgbClr val="282828"/>
                </a:solidFill>
                <a:latin typeface="Arial"/>
                <a:cs typeface="Arial"/>
              </a:rPr>
              <a:t>Date:</a:t>
            </a:r>
            <a:r>
              <a:rPr sz="682" b="1" spc="-24" dirty="0">
                <a:solidFill>
                  <a:srgbClr val="282828"/>
                </a:solidFill>
                <a:latin typeface="Arial"/>
                <a:cs typeface="Arial"/>
              </a:rPr>
              <a:t> </a:t>
            </a:r>
            <a:r>
              <a:rPr sz="682" b="1" dirty="0">
                <a:solidFill>
                  <a:srgbClr val="757575"/>
                </a:solidFill>
                <a:latin typeface="Arial"/>
                <a:cs typeface="Arial"/>
              </a:rPr>
              <a:t>_</a:t>
            </a:r>
            <a:r>
              <a:rPr sz="682" b="1" spc="279" dirty="0">
                <a:solidFill>
                  <a:srgbClr val="757575"/>
                </a:solidFill>
                <a:latin typeface="Arial"/>
                <a:cs typeface="Arial"/>
              </a:rPr>
              <a:t> </a:t>
            </a:r>
            <a:r>
              <a:rPr sz="682" b="1" dirty="0">
                <a:solidFill>
                  <a:srgbClr val="757575"/>
                </a:solidFill>
                <a:latin typeface="Arial"/>
                <a:cs typeface="Arial"/>
              </a:rPr>
              <a:t>_</a:t>
            </a:r>
            <a:r>
              <a:rPr sz="682" b="1" spc="313" dirty="0">
                <a:solidFill>
                  <a:srgbClr val="757575"/>
                </a:solidFill>
                <a:latin typeface="Arial"/>
                <a:cs typeface="Arial"/>
              </a:rPr>
              <a:t> </a:t>
            </a:r>
            <a:r>
              <a:rPr sz="682" b="1" dirty="0">
                <a:solidFill>
                  <a:srgbClr val="757575"/>
                </a:solidFill>
                <a:latin typeface="Arial"/>
                <a:cs typeface="Arial"/>
              </a:rPr>
              <a:t>_</a:t>
            </a:r>
            <a:r>
              <a:rPr sz="682" b="1" spc="313" dirty="0">
                <a:solidFill>
                  <a:srgbClr val="757575"/>
                </a:solidFill>
                <a:latin typeface="Arial"/>
                <a:cs typeface="Arial"/>
              </a:rPr>
              <a:t> </a:t>
            </a:r>
            <a:r>
              <a:rPr sz="682" b="1" dirty="0">
                <a:solidFill>
                  <a:srgbClr val="757575"/>
                </a:solidFill>
                <a:latin typeface="Arial"/>
                <a:cs typeface="Arial"/>
              </a:rPr>
              <a:t>_</a:t>
            </a:r>
            <a:r>
              <a:rPr sz="682" b="1" spc="317" dirty="0">
                <a:solidFill>
                  <a:srgbClr val="757575"/>
                </a:solidFill>
                <a:latin typeface="Arial"/>
                <a:cs typeface="Arial"/>
              </a:rPr>
              <a:t> </a:t>
            </a:r>
            <a:r>
              <a:rPr sz="682" b="1" dirty="0">
                <a:solidFill>
                  <a:srgbClr val="4B4B4B"/>
                </a:solidFill>
                <a:latin typeface="Arial"/>
                <a:cs typeface="Arial"/>
              </a:rPr>
              <a:t>_</a:t>
            </a:r>
            <a:r>
              <a:rPr sz="682" b="1" spc="313" dirty="0">
                <a:solidFill>
                  <a:srgbClr val="4B4B4B"/>
                </a:solidFill>
                <a:latin typeface="Arial"/>
                <a:cs typeface="Arial"/>
              </a:rPr>
              <a:t> </a:t>
            </a:r>
            <a:r>
              <a:rPr sz="682" b="1" dirty="0">
                <a:solidFill>
                  <a:srgbClr val="4B4B4B"/>
                </a:solidFill>
                <a:latin typeface="Arial"/>
                <a:cs typeface="Arial"/>
              </a:rPr>
              <a:t>_</a:t>
            </a:r>
            <a:r>
              <a:rPr sz="682" b="1" spc="313" dirty="0">
                <a:solidFill>
                  <a:srgbClr val="4B4B4B"/>
                </a:solidFill>
                <a:latin typeface="Arial"/>
                <a:cs typeface="Arial"/>
              </a:rPr>
              <a:t> </a:t>
            </a:r>
            <a:r>
              <a:rPr sz="682" b="1" dirty="0">
                <a:solidFill>
                  <a:srgbClr val="4B4B4B"/>
                </a:solidFill>
                <a:latin typeface="Arial"/>
                <a:cs typeface="Arial"/>
              </a:rPr>
              <a:t>_</a:t>
            </a:r>
            <a:r>
              <a:rPr sz="682" b="1" spc="313" dirty="0">
                <a:solidFill>
                  <a:srgbClr val="4B4B4B"/>
                </a:solidFill>
                <a:latin typeface="Arial"/>
                <a:cs typeface="Arial"/>
              </a:rPr>
              <a:t> </a:t>
            </a:r>
            <a:r>
              <a:rPr sz="682" b="1" dirty="0">
                <a:solidFill>
                  <a:srgbClr val="757575"/>
                </a:solidFill>
                <a:latin typeface="Arial"/>
                <a:cs typeface="Arial"/>
              </a:rPr>
              <a:t>_</a:t>
            </a:r>
            <a:endParaRPr sz="682" dirty="0">
              <a:latin typeface="Arial"/>
              <a:cs typeface="Arial"/>
            </a:endParaRPr>
          </a:p>
        </p:txBody>
      </p:sp>
      <p:sp>
        <p:nvSpPr>
          <p:cNvPr id="16" name="TextBox 15">
            <a:extLst>
              <a:ext uri="{FF2B5EF4-FFF2-40B4-BE49-F238E27FC236}">
                <a16:creationId xmlns:a16="http://schemas.microsoft.com/office/drawing/2014/main" id="{A70CC249-CB19-48B5-87FA-4965D4EEC14C}"/>
              </a:ext>
            </a:extLst>
          </p:cNvPr>
          <p:cNvSpPr txBox="1"/>
          <p:nvPr/>
        </p:nvSpPr>
        <p:spPr>
          <a:xfrm>
            <a:off x="5860761" y="305015"/>
            <a:ext cx="4991100" cy="817531"/>
          </a:xfrm>
          <a:prstGeom prst="rect">
            <a:avLst/>
          </a:prstGeom>
          <a:noFill/>
        </p:spPr>
        <p:txBody>
          <a:bodyPr wrap="square">
            <a:spAutoFit/>
          </a:bodyPr>
          <a:lstStyle/>
          <a:p>
            <a:pPr marL="8659" marR="329903" indent="-433">
              <a:lnSpc>
                <a:spcPct val="112100"/>
              </a:lnSpc>
              <a:spcBef>
                <a:spcPts val="68"/>
              </a:spcBef>
            </a:pPr>
            <a:r>
              <a:rPr lang="en-US" sz="720" b="1" u="heavy" spc="-58" dirty="0">
                <a:solidFill>
                  <a:srgbClr val="212121"/>
                </a:solidFill>
                <a:uFill>
                  <a:solidFill>
                    <a:srgbClr val="212121"/>
                  </a:solidFill>
                </a:uFill>
                <a:latin typeface="Arial"/>
                <a:cs typeface="Arial"/>
              </a:rPr>
              <a:t>PART </a:t>
            </a:r>
            <a:r>
              <a:rPr lang="en-US" sz="720" b="1" u="heavy" spc="-51" dirty="0">
                <a:solidFill>
                  <a:srgbClr val="212121"/>
                </a:solidFill>
                <a:uFill>
                  <a:solidFill>
                    <a:srgbClr val="212121"/>
                  </a:solidFill>
                </a:uFill>
                <a:latin typeface="Arial"/>
                <a:cs typeface="Arial"/>
              </a:rPr>
              <a:t>B </a:t>
            </a:r>
            <a:r>
              <a:rPr lang="en-US" sz="720" u="heavy" spc="-24" dirty="0">
                <a:solidFill>
                  <a:srgbClr val="212121"/>
                </a:solidFill>
                <a:uFill>
                  <a:solidFill>
                    <a:srgbClr val="212121"/>
                  </a:solidFill>
                </a:uFill>
                <a:latin typeface="Arial"/>
                <a:cs typeface="Arial"/>
              </a:rPr>
              <a:t>-</a:t>
            </a:r>
            <a:r>
              <a:rPr lang="en-US" sz="720" u="heavy" spc="-20" dirty="0">
                <a:solidFill>
                  <a:srgbClr val="212121"/>
                </a:solidFill>
                <a:uFill>
                  <a:solidFill>
                    <a:srgbClr val="212121"/>
                  </a:solidFill>
                </a:uFill>
                <a:latin typeface="Arial"/>
                <a:cs typeface="Arial"/>
              </a:rPr>
              <a:t> </a:t>
            </a:r>
            <a:r>
              <a:rPr lang="en-US" sz="720" b="1" u="heavy" spc="-14" dirty="0">
                <a:solidFill>
                  <a:srgbClr val="212121"/>
                </a:solidFill>
                <a:uFill>
                  <a:solidFill>
                    <a:srgbClr val="212121"/>
                  </a:solidFill>
                </a:uFill>
                <a:latin typeface="Arial"/>
                <a:cs typeface="Arial"/>
              </a:rPr>
              <a:t>TO </a:t>
            </a:r>
            <a:r>
              <a:rPr lang="en-US" sz="720" b="1" u="heavy" spc="-82" dirty="0">
                <a:solidFill>
                  <a:srgbClr val="212121"/>
                </a:solidFill>
                <a:uFill>
                  <a:solidFill>
                    <a:srgbClr val="212121"/>
                  </a:solidFill>
                </a:uFill>
                <a:latin typeface="Arial"/>
                <a:cs typeface="Arial"/>
              </a:rPr>
              <a:t>BE </a:t>
            </a:r>
            <a:r>
              <a:rPr lang="en-US" sz="720" b="1" u="heavy" spc="-65" dirty="0">
                <a:solidFill>
                  <a:srgbClr val="212121"/>
                </a:solidFill>
                <a:uFill>
                  <a:solidFill>
                    <a:srgbClr val="212121"/>
                  </a:solidFill>
                </a:uFill>
                <a:latin typeface="Arial"/>
                <a:cs typeface="Arial"/>
              </a:rPr>
              <a:t>COMPLETED</a:t>
            </a:r>
            <a:r>
              <a:rPr lang="en-US" sz="720" b="1" u="heavy" spc="-61" dirty="0">
                <a:solidFill>
                  <a:srgbClr val="212121"/>
                </a:solidFill>
                <a:uFill>
                  <a:solidFill>
                    <a:srgbClr val="212121"/>
                  </a:solidFill>
                </a:uFill>
                <a:latin typeface="Arial"/>
                <a:cs typeface="Arial"/>
              </a:rPr>
              <a:t> </a:t>
            </a:r>
            <a:r>
              <a:rPr lang="en-US" sz="720" b="1" u="heavy" spc="-82" dirty="0">
                <a:solidFill>
                  <a:srgbClr val="212121"/>
                </a:solidFill>
                <a:uFill>
                  <a:solidFill>
                    <a:srgbClr val="212121"/>
                  </a:solidFill>
                </a:uFill>
                <a:latin typeface="Arial"/>
                <a:cs typeface="Arial"/>
              </a:rPr>
              <a:t>AFTER</a:t>
            </a:r>
            <a:r>
              <a:rPr lang="en-US" sz="720" b="1" u="heavy" spc="-78" dirty="0">
                <a:solidFill>
                  <a:srgbClr val="212121"/>
                </a:solidFill>
                <a:uFill>
                  <a:solidFill>
                    <a:srgbClr val="212121"/>
                  </a:solidFill>
                </a:uFill>
                <a:latin typeface="Arial"/>
                <a:cs typeface="Arial"/>
              </a:rPr>
              <a:t> </a:t>
            </a:r>
            <a:r>
              <a:rPr lang="en-US" sz="720" b="1" u="heavy" spc="-48" dirty="0">
                <a:solidFill>
                  <a:srgbClr val="212121"/>
                </a:solidFill>
                <a:uFill>
                  <a:solidFill>
                    <a:srgbClr val="212121"/>
                  </a:solidFill>
                </a:uFill>
                <a:latin typeface="Arial"/>
                <a:cs typeface="Arial"/>
              </a:rPr>
              <a:t>THE </a:t>
            </a:r>
            <a:r>
              <a:rPr lang="en-US" sz="720" b="1" u="heavy" spc="-51" dirty="0">
                <a:solidFill>
                  <a:srgbClr val="212121"/>
                </a:solidFill>
                <a:uFill>
                  <a:solidFill>
                    <a:srgbClr val="212121"/>
                  </a:solidFill>
                </a:uFill>
                <a:latin typeface="Arial"/>
                <a:cs typeface="Arial"/>
              </a:rPr>
              <a:t>INSTALLATION</a:t>
            </a:r>
            <a:r>
              <a:rPr lang="en-US" sz="720" b="1" u="heavy" spc="-48" dirty="0">
                <a:solidFill>
                  <a:srgbClr val="212121"/>
                </a:solidFill>
                <a:uFill>
                  <a:solidFill>
                    <a:srgbClr val="212121"/>
                  </a:solidFill>
                </a:uFill>
                <a:latin typeface="Arial"/>
                <a:cs typeface="Arial"/>
              </a:rPr>
              <a:t> </a:t>
            </a:r>
            <a:r>
              <a:rPr lang="en-US" sz="720" b="1" u="heavy" spc="-58" dirty="0">
                <a:solidFill>
                  <a:srgbClr val="212121"/>
                </a:solidFill>
                <a:uFill>
                  <a:solidFill>
                    <a:srgbClr val="212121"/>
                  </a:solidFill>
                </a:uFill>
                <a:latin typeface="Arial"/>
                <a:cs typeface="Arial"/>
              </a:rPr>
              <a:t>OR </a:t>
            </a:r>
            <a:r>
              <a:rPr lang="en-US" sz="720" b="1" u="heavy" spc="-65" dirty="0">
                <a:solidFill>
                  <a:srgbClr val="212121"/>
                </a:solidFill>
                <a:uFill>
                  <a:solidFill>
                    <a:srgbClr val="212121"/>
                  </a:solidFill>
                </a:uFill>
                <a:latin typeface="Arial"/>
                <a:cs typeface="Arial"/>
              </a:rPr>
              <a:t>REPAIR </a:t>
            </a:r>
            <a:r>
              <a:rPr lang="en-US" sz="720" b="1" u="heavy" spc="-41" dirty="0">
                <a:solidFill>
                  <a:srgbClr val="212121"/>
                </a:solidFill>
                <a:uFill>
                  <a:solidFill>
                    <a:srgbClr val="212121"/>
                  </a:solidFill>
                </a:uFill>
                <a:latin typeface="Arial"/>
                <a:cs typeface="Arial"/>
              </a:rPr>
              <a:t>OF </a:t>
            </a:r>
            <a:r>
              <a:rPr lang="en-US" sz="720" b="1" u="heavy" spc="-10" dirty="0">
                <a:solidFill>
                  <a:srgbClr val="212121"/>
                </a:solidFill>
                <a:uFill>
                  <a:solidFill>
                    <a:srgbClr val="212121"/>
                  </a:solidFill>
                </a:uFill>
                <a:latin typeface="Arial"/>
                <a:cs typeface="Arial"/>
              </a:rPr>
              <a:t>WINDOW </a:t>
            </a:r>
            <a:r>
              <a:rPr lang="en-US" sz="720" b="1" u="heavy" spc="-55" dirty="0">
                <a:solidFill>
                  <a:srgbClr val="212121"/>
                </a:solidFill>
                <a:uFill>
                  <a:solidFill>
                    <a:srgbClr val="212121"/>
                  </a:solidFill>
                </a:uFill>
                <a:latin typeface="Arial"/>
                <a:cs typeface="Arial"/>
              </a:rPr>
              <a:t>GUARDS </a:t>
            </a:r>
            <a:r>
              <a:rPr lang="en-US" sz="720" b="1" u="heavy" spc="14" dirty="0">
                <a:solidFill>
                  <a:srgbClr val="212121"/>
                </a:solidFill>
                <a:uFill>
                  <a:solidFill>
                    <a:srgbClr val="212121"/>
                  </a:solidFill>
                </a:uFill>
                <a:latin typeface="Arial"/>
                <a:cs typeface="Arial"/>
              </a:rPr>
              <a:t>IN </a:t>
            </a:r>
            <a:r>
              <a:rPr lang="en-US" sz="720" b="1" u="heavy" spc="-65" dirty="0">
                <a:solidFill>
                  <a:srgbClr val="212121"/>
                </a:solidFill>
                <a:uFill>
                  <a:solidFill>
                    <a:srgbClr val="212121"/>
                  </a:solidFill>
                </a:uFill>
                <a:latin typeface="Arial"/>
                <a:cs typeface="Arial"/>
              </a:rPr>
              <a:t>YOUR </a:t>
            </a:r>
            <a:r>
              <a:rPr lang="en-US" sz="720" b="1" spc="-61" dirty="0">
                <a:solidFill>
                  <a:srgbClr val="212121"/>
                </a:solidFill>
                <a:latin typeface="Arial"/>
                <a:cs typeface="Arial"/>
              </a:rPr>
              <a:t> </a:t>
            </a:r>
            <a:r>
              <a:rPr lang="en-US" sz="720" b="1" u="heavy" spc="-41" dirty="0">
                <a:solidFill>
                  <a:srgbClr val="212121"/>
                </a:solidFill>
                <a:uFill>
                  <a:solidFill>
                    <a:srgbClr val="212121"/>
                  </a:solidFill>
                </a:uFill>
                <a:latin typeface="Arial"/>
                <a:cs typeface="Arial"/>
              </a:rPr>
              <a:t>APARTMENT:</a:t>
            </a:r>
            <a:endParaRPr lang="en-US" sz="720" dirty="0">
              <a:latin typeface="Arial"/>
              <a:cs typeface="Arial"/>
            </a:endParaRPr>
          </a:p>
          <a:p>
            <a:pPr marL="277949" marR="3464" indent="-261065">
              <a:tabLst>
                <a:tab pos="275785" algn="l"/>
              </a:tabLst>
            </a:pPr>
            <a:r>
              <a:rPr lang="en-US" sz="700" spc="34" dirty="0">
                <a:solidFill>
                  <a:srgbClr val="212121"/>
                </a:solidFill>
                <a:latin typeface="Times New Roman"/>
                <a:cs typeface="Times New Roman"/>
              </a:rPr>
              <a:t> D</a:t>
            </a:r>
            <a:r>
              <a:rPr lang="en-US" sz="2400" spc="34" dirty="0">
                <a:solidFill>
                  <a:srgbClr val="212121"/>
                </a:solidFill>
                <a:latin typeface="Times New Roman"/>
                <a:cs typeface="Times New Roman"/>
              </a:rPr>
              <a:t>	 </a:t>
            </a:r>
            <a:r>
              <a:rPr lang="en-US" sz="700" spc="31" dirty="0">
                <a:solidFill>
                  <a:srgbClr val="212121"/>
                </a:solidFill>
                <a:latin typeface="Arial"/>
                <a:cs typeface="Arial"/>
              </a:rPr>
              <a:t>Window</a:t>
            </a:r>
            <a:r>
              <a:rPr lang="en-US" sz="700" spc="34" dirty="0">
                <a:solidFill>
                  <a:srgbClr val="212121"/>
                </a:solidFill>
                <a:latin typeface="Arial"/>
                <a:cs typeface="Arial"/>
              </a:rPr>
              <a:t> </a:t>
            </a:r>
            <a:r>
              <a:rPr lang="en-US" sz="700" spc="-3" dirty="0">
                <a:solidFill>
                  <a:srgbClr val="212121"/>
                </a:solidFill>
                <a:latin typeface="Arial"/>
                <a:cs typeface="Arial"/>
              </a:rPr>
              <a:t>guards</a:t>
            </a:r>
            <a:r>
              <a:rPr lang="en-US" sz="700" spc="17" dirty="0">
                <a:solidFill>
                  <a:srgbClr val="212121"/>
                </a:solidFill>
                <a:latin typeface="Arial"/>
                <a:cs typeface="Arial"/>
              </a:rPr>
              <a:t> </a:t>
            </a:r>
            <a:r>
              <a:rPr lang="en-US" sz="700" spc="3" dirty="0">
                <a:solidFill>
                  <a:srgbClr val="212121"/>
                </a:solidFill>
                <a:latin typeface="Arial"/>
                <a:cs typeface="Arial"/>
              </a:rPr>
              <a:t>have</a:t>
            </a:r>
            <a:r>
              <a:rPr lang="en-US" sz="700" spc="14" dirty="0">
                <a:solidFill>
                  <a:srgbClr val="212121"/>
                </a:solidFill>
                <a:latin typeface="Arial"/>
                <a:cs typeface="Arial"/>
              </a:rPr>
              <a:t> </a:t>
            </a:r>
            <a:r>
              <a:rPr lang="en-US" sz="700" spc="20" dirty="0">
                <a:solidFill>
                  <a:srgbClr val="212121"/>
                </a:solidFill>
                <a:latin typeface="Arial"/>
                <a:cs typeface="Arial"/>
              </a:rPr>
              <a:t>been</a:t>
            </a:r>
            <a:r>
              <a:rPr lang="en-US" sz="700" spc="-17" dirty="0">
                <a:solidFill>
                  <a:srgbClr val="212121"/>
                </a:solidFill>
                <a:latin typeface="Arial"/>
                <a:cs typeface="Arial"/>
              </a:rPr>
              <a:t> </a:t>
            </a:r>
            <a:r>
              <a:rPr lang="en-US" sz="700" spc="17" dirty="0">
                <a:solidFill>
                  <a:srgbClr val="212121"/>
                </a:solidFill>
                <a:latin typeface="Arial"/>
                <a:cs typeface="Arial"/>
              </a:rPr>
              <a:t>installed</a:t>
            </a:r>
            <a:r>
              <a:rPr lang="en-US" sz="700" spc="10" dirty="0">
                <a:solidFill>
                  <a:srgbClr val="212121"/>
                </a:solidFill>
                <a:latin typeface="Arial"/>
                <a:cs typeface="Arial"/>
              </a:rPr>
              <a:t> </a:t>
            </a:r>
            <a:r>
              <a:rPr lang="en-US" sz="700" spc="17" dirty="0">
                <a:solidFill>
                  <a:srgbClr val="212121"/>
                </a:solidFill>
                <a:latin typeface="Arial"/>
                <a:cs typeface="Arial"/>
              </a:rPr>
              <a:t>in </a:t>
            </a:r>
            <a:r>
              <a:rPr lang="en-US" sz="700" spc="41" dirty="0">
                <a:solidFill>
                  <a:srgbClr val="212121"/>
                </a:solidFill>
                <a:latin typeface="Arial"/>
                <a:cs typeface="Arial"/>
              </a:rPr>
              <a:t>my</a:t>
            </a:r>
            <a:r>
              <a:rPr lang="en-US" sz="700" spc="7" dirty="0">
                <a:solidFill>
                  <a:srgbClr val="212121"/>
                </a:solidFill>
                <a:latin typeface="Arial"/>
                <a:cs typeface="Arial"/>
              </a:rPr>
              <a:t> </a:t>
            </a:r>
            <a:r>
              <a:rPr lang="en-US" sz="700" spc="17" dirty="0">
                <a:solidFill>
                  <a:srgbClr val="212121"/>
                </a:solidFill>
                <a:latin typeface="Arial"/>
                <a:cs typeface="Arial"/>
              </a:rPr>
              <a:t>apartment</a:t>
            </a:r>
            <a:r>
              <a:rPr lang="en-US" sz="700" spc="44" dirty="0">
                <a:solidFill>
                  <a:srgbClr val="212121"/>
                </a:solidFill>
                <a:latin typeface="Arial"/>
                <a:cs typeface="Arial"/>
              </a:rPr>
              <a:t> </a:t>
            </a:r>
            <a:r>
              <a:rPr lang="en-US" sz="700" spc="-27" dirty="0">
                <a:solidFill>
                  <a:srgbClr val="212121"/>
                </a:solidFill>
                <a:latin typeface="Arial"/>
                <a:cs typeface="Arial"/>
              </a:rPr>
              <a:t>as</a:t>
            </a:r>
            <a:r>
              <a:rPr lang="en-US" sz="700" dirty="0">
                <a:solidFill>
                  <a:srgbClr val="212121"/>
                </a:solidFill>
                <a:latin typeface="Arial"/>
                <a:cs typeface="Arial"/>
              </a:rPr>
              <a:t> </a:t>
            </a:r>
            <a:r>
              <a:rPr lang="en-US" sz="700" spc="-14" dirty="0">
                <a:solidFill>
                  <a:srgbClr val="212121"/>
                </a:solidFill>
                <a:latin typeface="Arial"/>
                <a:cs typeface="Arial"/>
              </a:rPr>
              <a:t>I</a:t>
            </a:r>
            <a:r>
              <a:rPr lang="en-US" sz="700" spc="20" dirty="0">
                <a:solidFill>
                  <a:srgbClr val="212121"/>
                </a:solidFill>
                <a:latin typeface="Arial"/>
                <a:cs typeface="Arial"/>
              </a:rPr>
              <a:t> </a:t>
            </a:r>
            <a:r>
              <a:rPr lang="en-US" sz="700" spc="17" dirty="0">
                <a:solidFill>
                  <a:srgbClr val="212121"/>
                </a:solidFill>
                <a:latin typeface="Arial"/>
                <a:cs typeface="Arial"/>
              </a:rPr>
              <a:t>requested,</a:t>
            </a:r>
            <a:r>
              <a:rPr lang="en-US" sz="700" spc="7" dirty="0">
                <a:solidFill>
                  <a:srgbClr val="212121"/>
                </a:solidFill>
                <a:latin typeface="Arial"/>
                <a:cs typeface="Arial"/>
              </a:rPr>
              <a:t> </a:t>
            </a:r>
            <a:r>
              <a:rPr lang="en-US" sz="700" spc="14" dirty="0">
                <a:solidFill>
                  <a:srgbClr val="212121"/>
                </a:solidFill>
                <a:latin typeface="Arial"/>
                <a:cs typeface="Arial"/>
              </a:rPr>
              <a:t>or</a:t>
            </a:r>
            <a:r>
              <a:rPr lang="en-US" sz="700" spc="61" dirty="0">
                <a:solidFill>
                  <a:srgbClr val="212121"/>
                </a:solidFill>
                <a:latin typeface="Arial"/>
                <a:cs typeface="Arial"/>
              </a:rPr>
              <a:t> </a:t>
            </a:r>
            <a:r>
              <a:rPr lang="en-US" sz="700" spc="-3" dirty="0">
                <a:solidFill>
                  <a:srgbClr val="212121"/>
                </a:solidFill>
                <a:latin typeface="Arial"/>
                <a:cs typeface="Arial"/>
              </a:rPr>
              <a:t>because</a:t>
            </a:r>
            <a:r>
              <a:rPr lang="en-US" sz="700" spc="27" dirty="0">
                <a:solidFill>
                  <a:srgbClr val="212121"/>
                </a:solidFill>
                <a:latin typeface="Arial"/>
                <a:cs typeface="Arial"/>
              </a:rPr>
              <a:t> </a:t>
            </a:r>
            <a:r>
              <a:rPr lang="en-US" sz="700" dirty="0">
                <a:solidFill>
                  <a:srgbClr val="212121"/>
                </a:solidFill>
                <a:latin typeface="Arial"/>
                <a:cs typeface="Arial"/>
              </a:rPr>
              <a:t>I</a:t>
            </a:r>
            <a:r>
              <a:rPr lang="en-US" sz="700" spc="3" dirty="0">
                <a:solidFill>
                  <a:srgbClr val="212121"/>
                </a:solidFill>
                <a:latin typeface="Arial"/>
                <a:cs typeface="Arial"/>
              </a:rPr>
              <a:t> have</a:t>
            </a:r>
            <a:r>
              <a:rPr lang="en-US" sz="700" spc="14" dirty="0">
                <a:solidFill>
                  <a:srgbClr val="212121"/>
                </a:solidFill>
                <a:latin typeface="Arial"/>
                <a:cs typeface="Arial"/>
              </a:rPr>
              <a:t> </a:t>
            </a:r>
            <a:r>
              <a:rPr lang="en-US" sz="700" spc="17" dirty="0">
                <a:solidFill>
                  <a:srgbClr val="212121"/>
                </a:solidFill>
                <a:latin typeface="Arial"/>
                <a:cs typeface="Arial"/>
              </a:rPr>
              <a:t>children under </a:t>
            </a:r>
            <a:r>
              <a:rPr lang="en-US" sz="700" spc="20" dirty="0">
                <a:solidFill>
                  <a:srgbClr val="212121"/>
                </a:solidFill>
                <a:latin typeface="Arial"/>
                <a:cs typeface="Arial"/>
              </a:rPr>
              <a:t> </a:t>
            </a:r>
            <a:r>
              <a:rPr lang="en-US" sz="700" spc="17" dirty="0">
                <a:solidFill>
                  <a:srgbClr val="212121"/>
                </a:solidFill>
                <a:latin typeface="Arial"/>
                <a:cs typeface="Arial"/>
              </a:rPr>
              <a:t>the</a:t>
            </a:r>
          </a:p>
          <a:p>
            <a:pPr marL="277949" marR="3464" indent="-261065">
              <a:tabLst>
                <a:tab pos="275785" algn="l"/>
              </a:tabLst>
            </a:pPr>
            <a:r>
              <a:rPr lang="en-US" sz="700" spc="17" dirty="0">
                <a:solidFill>
                  <a:srgbClr val="212121"/>
                </a:solidFill>
                <a:latin typeface="Arial"/>
                <a:cs typeface="Arial"/>
              </a:rPr>
              <a:t>        </a:t>
            </a:r>
            <a:r>
              <a:rPr lang="en-US" sz="700" spc="68" dirty="0">
                <a:solidFill>
                  <a:srgbClr val="212121"/>
                </a:solidFill>
                <a:latin typeface="Arial"/>
                <a:cs typeface="Arial"/>
              </a:rPr>
              <a:t>   </a:t>
            </a:r>
            <a:r>
              <a:rPr lang="en-US" sz="700" spc="-3" dirty="0">
                <a:solidFill>
                  <a:srgbClr val="212121"/>
                </a:solidFill>
                <a:latin typeface="Arial"/>
                <a:cs typeface="Arial"/>
              </a:rPr>
              <a:t>age</a:t>
            </a:r>
            <a:r>
              <a:rPr lang="en-US" sz="700" spc="-34" dirty="0">
                <a:solidFill>
                  <a:srgbClr val="212121"/>
                </a:solidFill>
                <a:latin typeface="Arial"/>
                <a:cs typeface="Arial"/>
              </a:rPr>
              <a:t> </a:t>
            </a:r>
            <a:r>
              <a:rPr lang="en-US" sz="700" spc="-3" dirty="0">
                <a:solidFill>
                  <a:srgbClr val="212121"/>
                </a:solidFill>
                <a:latin typeface="Arial"/>
                <a:cs typeface="Arial"/>
              </a:rPr>
              <a:t>of</a:t>
            </a:r>
            <a:r>
              <a:rPr lang="en-US" sz="700" spc="48" dirty="0">
                <a:solidFill>
                  <a:srgbClr val="212121"/>
                </a:solidFill>
                <a:latin typeface="Arial"/>
                <a:cs typeface="Arial"/>
              </a:rPr>
              <a:t> </a:t>
            </a:r>
            <a:r>
              <a:rPr lang="en-US" sz="700" spc="-3" dirty="0">
                <a:solidFill>
                  <a:srgbClr val="212121"/>
                </a:solidFill>
                <a:latin typeface="Arial"/>
                <a:cs typeface="Arial"/>
              </a:rPr>
              <a:t>11</a:t>
            </a:r>
            <a:r>
              <a:rPr lang="en-US" sz="700" spc="10" dirty="0">
                <a:solidFill>
                  <a:srgbClr val="212121"/>
                </a:solidFill>
                <a:latin typeface="Arial"/>
                <a:cs typeface="Arial"/>
              </a:rPr>
              <a:t> </a:t>
            </a:r>
            <a:r>
              <a:rPr lang="en-US" sz="700" spc="-3" dirty="0">
                <a:solidFill>
                  <a:srgbClr val="212121"/>
                </a:solidFill>
                <a:latin typeface="Arial"/>
                <a:cs typeface="Arial"/>
              </a:rPr>
              <a:t>in</a:t>
            </a:r>
            <a:r>
              <a:rPr lang="en-US" sz="700" spc="34" dirty="0">
                <a:solidFill>
                  <a:srgbClr val="212121"/>
                </a:solidFill>
                <a:latin typeface="Arial"/>
                <a:cs typeface="Arial"/>
              </a:rPr>
              <a:t> </a:t>
            </a:r>
            <a:r>
              <a:rPr lang="en-US" sz="700" spc="24" dirty="0">
                <a:solidFill>
                  <a:srgbClr val="212121"/>
                </a:solidFill>
                <a:latin typeface="Arial"/>
                <a:cs typeface="Arial"/>
              </a:rPr>
              <a:t>my</a:t>
            </a:r>
            <a:r>
              <a:rPr lang="en-US" sz="700" dirty="0">
                <a:solidFill>
                  <a:srgbClr val="212121"/>
                </a:solidFill>
                <a:latin typeface="Arial"/>
                <a:cs typeface="Arial"/>
              </a:rPr>
              <a:t> </a:t>
            </a:r>
            <a:r>
              <a:rPr lang="en-US" sz="700" spc="27" dirty="0">
                <a:solidFill>
                  <a:srgbClr val="212121"/>
                </a:solidFill>
                <a:latin typeface="Arial"/>
                <a:cs typeface="Arial"/>
              </a:rPr>
              <a:t>home.</a:t>
            </a:r>
            <a:endParaRPr lang="en-US" sz="700" dirty="0">
              <a:latin typeface="Arial"/>
              <a:cs typeface="Arial"/>
            </a:endParaRPr>
          </a:p>
        </p:txBody>
      </p:sp>
      <p:sp>
        <p:nvSpPr>
          <p:cNvPr id="17" name="object 3">
            <a:extLst>
              <a:ext uri="{FF2B5EF4-FFF2-40B4-BE49-F238E27FC236}">
                <a16:creationId xmlns:a16="http://schemas.microsoft.com/office/drawing/2014/main" id="{ED93AF2E-B79D-4A08-B0D6-99A926805319}"/>
              </a:ext>
            </a:extLst>
          </p:cNvPr>
          <p:cNvSpPr txBox="1"/>
          <p:nvPr/>
        </p:nvSpPr>
        <p:spPr>
          <a:xfrm>
            <a:off x="5967551" y="1101254"/>
            <a:ext cx="4737389" cy="850874"/>
          </a:xfrm>
          <a:prstGeom prst="rect">
            <a:avLst/>
          </a:prstGeom>
        </p:spPr>
        <p:txBody>
          <a:bodyPr vert="horz" wrap="square" lIns="0" tIns="108585" rIns="0" bIns="0" rtlCol="0">
            <a:spAutoFit/>
          </a:bodyPr>
          <a:lstStyle/>
          <a:p>
            <a:pPr marL="15240">
              <a:lnSpc>
                <a:spcPct val="100000"/>
              </a:lnSpc>
              <a:spcBef>
                <a:spcPts val="855"/>
              </a:spcBef>
              <a:tabLst>
                <a:tab pos="396875" algn="l"/>
              </a:tabLst>
            </a:pPr>
            <a:r>
              <a:rPr sz="700" spc="50" dirty="0">
                <a:solidFill>
                  <a:srgbClr val="212121"/>
                </a:solidFill>
                <a:latin typeface="Times New Roman"/>
                <a:cs typeface="Times New Roman"/>
              </a:rPr>
              <a:t>D</a:t>
            </a:r>
            <a:r>
              <a:rPr lang="en-US" sz="700" spc="50" dirty="0">
                <a:solidFill>
                  <a:srgbClr val="212121"/>
                </a:solidFill>
                <a:latin typeface="Times New Roman"/>
                <a:cs typeface="Times New Roman"/>
              </a:rPr>
              <a:t>         </a:t>
            </a:r>
            <a:r>
              <a:rPr sz="700" spc="30" dirty="0">
                <a:solidFill>
                  <a:srgbClr val="212121"/>
                </a:solidFill>
                <a:latin typeface="Arial"/>
                <a:cs typeface="Arial"/>
              </a:rPr>
              <a:t>My</a:t>
            </a:r>
            <a:r>
              <a:rPr sz="700" spc="125" dirty="0">
                <a:solidFill>
                  <a:srgbClr val="212121"/>
                </a:solidFill>
                <a:latin typeface="Arial"/>
                <a:cs typeface="Arial"/>
              </a:rPr>
              <a:t> </a:t>
            </a:r>
            <a:r>
              <a:rPr sz="700" spc="25" dirty="0">
                <a:solidFill>
                  <a:srgbClr val="212121"/>
                </a:solidFill>
                <a:latin typeface="Arial"/>
                <a:cs typeface="Arial"/>
              </a:rPr>
              <a:t>landlord</a:t>
            </a:r>
            <a:r>
              <a:rPr sz="700" spc="10" dirty="0">
                <a:solidFill>
                  <a:srgbClr val="212121"/>
                </a:solidFill>
                <a:latin typeface="Arial"/>
                <a:cs typeface="Arial"/>
              </a:rPr>
              <a:t> </a:t>
            </a:r>
            <a:r>
              <a:rPr sz="700" spc="25" dirty="0">
                <a:solidFill>
                  <a:srgbClr val="212121"/>
                </a:solidFill>
                <a:latin typeface="Arial"/>
                <a:cs typeface="Arial"/>
              </a:rPr>
              <a:t>did</a:t>
            </a:r>
            <a:r>
              <a:rPr sz="700" spc="5" dirty="0">
                <a:solidFill>
                  <a:srgbClr val="212121"/>
                </a:solidFill>
                <a:latin typeface="Arial"/>
                <a:cs typeface="Arial"/>
              </a:rPr>
              <a:t> </a:t>
            </a:r>
            <a:r>
              <a:rPr sz="700" spc="25" dirty="0">
                <a:solidFill>
                  <a:srgbClr val="212121"/>
                </a:solidFill>
                <a:latin typeface="Arial"/>
                <a:cs typeface="Arial"/>
              </a:rPr>
              <a:t>not</a:t>
            </a:r>
            <a:r>
              <a:rPr sz="700" spc="80" dirty="0">
                <a:solidFill>
                  <a:srgbClr val="212121"/>
                </a:solidFill>
                <a:latin typeface="Arial"/>
                <a:cs typeface="Arial"/>
              </a:rPr>
              <a:t> </a:t>
            </a:r>
            <a:r>
              <a:rPr sz="700" spc="10" dirty="0">
                <a:solidFill>
                  <a:srgbClr val="212121"/>
                </a:solidFill>
                <a:latin typeface="Arial"/>
                <a:cs typeface="Arial"/>
              </a:rPr>
              <a:t>charge</a:t>
            </a:r>
            <a:r>
              <a:rPr sz="700" spc="15" dirty="0">
                <a:solidFill>
                  <a:srgbClr val="212121"/>
                </a:solidFill>
                <a:latin typeface="Arial"/>
                <a:cs typeface="Arial"/>
              </a:rPr>
              <a:t> </a:t>
            </a:r>
            <a:r>
              <a:rPr sz="700" spc="65" dirty="0">
                <a:solidFill>
                  <a:srgbClr val="212121"/>
                </a:solidFill>
                <a:latin typeface="Arial"/>
                <a:cs typeface="Arial"/>
              </a:rPr>
              <a:t>me</a:t>
            </a:r>
            <a:r>
              <a:rPr sz="700" spc="-30" dirty="0">
                <a:solidFill>
                  <a:srgbClr val="212121"/>
                </a:solidFill>
                <a:latin typeface="Arial"/>
                <a:cs typeface="Arial"/>
              </a:rPr>
              <a:t> </a:t>
            </a:r>
            <a:r>
              <a:rPr sz="700" spc="30" dirty="0">
                <a:solidFill>
                  <a:srgbClr val="212121"/>
                </a:solidFill>
                <a:latin typeface="Arial"/>
                <a:cs typeface="Arial"/>
              </a:rPr>
              <a:t>for</a:t>
            </a:r>
            <a:r>
              <a:rPr sz="700" spc="75" dirty="0">
                <a:solidFill>
                  <a:srgbClr val="212121"/>
                </a:solidFill>
                <a:latin typeface="Arial"/>
                <a:cs typeface="Arial"/>
              </a:rPr>
              <a:t> </a:t>
            </a:r>
            <a:r>
              <a:rPr sz="700" spc="40" dirty="0">
                <a:solidFill>
                  <a:srgbClr val="212121"/>
                </a:solidFill>
                <a:latin typeface="Arial"/>
                <a:cs typeface="Arial"/>
              </a:rPr>
              <a:t>the </a:t>
            </a:r>
            <a:r>
              <a:rPr sz="700" spc="25" dirty="0">
                <a:solidFill>
                  <a:srgbClr val="212121"/>
                </a:solidFill>
                <a:latin typeface="Arial"/>
                <a:cs typeface="Arial"/>
              </a:rPr>
              <a:t>cost</a:t>
            </a:r>
            <a:r>
              <a:rPr sz="700" spc="-35" dirty="0">
                <a:solidFill>
                  <a:srgbClr val="212121"/>
                </a:solidFill>
                <a:latin typeface="Arial"/>
                <a:cs typeface="Arial"/>
              </a:rPr>
              <a:t> </a:t>
            </a:r>
            <a:r>
              <a:rPr sz="700" spc="20" dirty="0">
                <a:solidFill>
                  <a:srgbClr val="212121"/>
                </a:solidFill>
                <a:latin typeface="Arial"/>
                <a:cs typeface="Arial"/>
              </a:rPr>
              <a:t>of</a:t>
            </a:r>
            <a:r>
              <a:rPr sz="700" spc="65" dirty="0">
                <a:solidFill>
                  <a:srgbClr val="212121"/>
                </a:solidFill>
                <a:latin typeface="Arial"/>
                <a:cs typeface="Arial"/>
              </a:rPr>
              <a:t> </a:t>
            </a:r>
            <a:r>
              <a:rPr sz="700" spc="15" dirty="0">
                <a:solidFill>
                  <a:srgbClr val="212121"/>
                </a:solidFill>
                <a:latin typeface="Arial"/>
                <a:cs typeface="Arial"/>
              </a:rPr>
              <a:t>installing</a:t>
            </a:r>
            <a:r>
              <a:rPr sz="700" spc="10" dirty="0">
                <a:solidFill>
                  <a:srgbClr val="212121"/>
                </a:solidFill>
                <a:latin typeface="Arial"/>
                <a:cs typeface="Arial"/>
              </a:rPr>
              <a:t> </a:t>
            </a:r>
            <a:r>
              <a:rPr sz="700" spc="45" dirty="0">
                <a:solidFill>
                  <a:srgbClr val="212121"/>
                </a:solidFill>
                <a:latin typeface="Arial"/>
                <a:cs typeface="Arial"/>
              </a:rPr>
              <a:t>window</a:t>
            </a:r>
            <a:r>
              <a:rPr sz="700" spc="-5" dirty="0">
                <a:solidFill>
                  <a:srgbClr val="212121"/>
                </a:solidFill>
                <a:latin typeface="Arial"/>
                <a:cs typeface="Arial"/>
              </a:rPr>
              <a:t> </a:t>
            </a:r>
            <a:r>
              <a:rPr sz="700" spc="10" dirty="0">
                <a:solidFill>
                  <a:srgbClr val="212121"/>
                </a:solidFill>
                <a:latin typeface="Arial"/>
                <a:cs typeface="Arial"/>
              </a:rPr>
              <a:t>guards</a:t>
            </a:r>
            <a:r>
              <a:rPr lang="en-US" sz="700" spc="10" dirty="0">
                <a:solidFill>
                  <a:srgbClr val="212121"/>
                </a:solidFill>
                <a:latin typeface="Arial"/>
                <a:cs typeface="Arial"/>
              </a:rPr>
              <a:t>.</a:t>
            </a:r>
          </a:p>
          <a:p>
            <a:pPr marL="15240">
              <a:lnSpc>
                <a:spcPct val="100000"/>
              </a:lnSpc>
              <a:tabLst>
                <a:tab pos="396875" algn="l"/>
              </a:tabLst>
            </a:pPr>
            <a:endParaRPr lang="en-US" sz="700" spc="10" dirty="0">
              <a:solidFill>
                <a:srgbClr val="212121"/>
              </a:solidFill>
              <a:latin typeface="Arial"/>
              <a:cs typeface="Arial"/>
            </a:endParaRPr>
          </a:p>
          <a:p>
            <a:pPr marL="12700"/>
            <a:r>
              <a:rPr lang="en-US" sz="700" spc="65" dirty="0">
                <a:solidFill>
                  <a:srgbClr val="212121"/>
                </a:solidFill>
                <a:latin typeface="Times New Roman"/>
                <a:cs typeface="Times New Roman"/>
              </a:rPr>
              <a:t>D        </a:t>
            </a:r>
            <a:r>
              <a:rPr lang="en-US" sz="700" spc="45" dirty="0">
                <a:solidFill>
                  <a:srgbClr val="212121"/>
                </a:solidFill>
                <a:latin typeface="Arial"/>
                <a:cs typeface="Arial"/>
              </a:rPr>
              <a:t>My</a:t>
            </a:r>
            <a:r>
              <a:rPr lang="en-US" sz="700" spc="60" dirty="0">
                <a:solidFill>
                  <a:srgbClr val="212121"/>
                </a:solidFill>
                <a:latin typeface="Arial"/>
                <a:cs typeface="Arial"/>
              </a:rPr>
              <a:t> </a:t>
            </a:r>
            <a:r>
              <a:rPr lang="en-US" sz="700" spc="10" dirty="0">
                <a:solidFill>
                  <a:srgbClr val="212121"/>
                </a:solidFill>
                <a:latin typeface="Arial"/>
                <a:cs typeface="Arial"/>
              </a:rPr>
              <a:t>Landlord</a:t>
            </a:r>
            <a:r>
              <a:rPr lang="en-US" sz="700" spc="35" dirty="0">
                <a:solidFill>
                  <a:srgbClr val="212121"/>
                </a:solidFill>
                <a:latin typeface="Arial"/>
                <a:cs typeface="Arial"/>
              </a:rPr>
              <a:t> </a:t>
            </a:r>
            <a:r>
              <a:rPr lang="en-US" sz="700" spc="-10" dirty="0">
                <a:solidFill>
                  <a:srgbClr val="212121"/>
                </a:solidFill>
                <a:latin typeface="Arial"/>
                <a:cs typeface="Arial"/>
              </a:rPr>
              <a:t>has</a:t>
            </a:r>
            <a:r>
              <a:rPr lang="en-US" sz="700" spc="-25" dirty="0">
                <a:solidFill>
                  <a:srgbClr val="212121"/>
                </a:solidFill>
                <a:latin typeface="Arial"/>
                <a:cs typeface="Arial"/>
              </a:rPr>
              <a:t> </a:t>
            </a:r>
            <a:r>
              <a:rPr lang="en-US" sz="700" spc="35" dirty="0">
                <a:solidFill>
                  <a:srgbClr val="212121"/>
                </a:solidFill>
                <a:latin typeface="Arial"/>
                <a:cs typeface="Arial"/>
              </a:rPr>
              <a:t>demonstrated </a:t>
            </a:r>
            <a:r>
              <a:rPr lang="en-US" sz="700" spc="25" dirty="0">
                <a:solidFill>
                  <a:srgbClr val="212121"/>
                </a:solidFill>
                <a:latin typeface="Arial"/>
                <a:cs typeface="Arial"/>
              </a:rPr>
              <a:t>to</a:t>
            </a:r>
            <a:r>
              <a:rPr lang="en-US" sz="700" spc="80" dirty="0">
                <a:solidFill>
                  <a:srgbClr val="212121"/>
                </a:solidFill>
                <a:latin typeface="Arial"/>
                <a:cs typeface="Arial"/>
              </a:rPr>
              <a:t> </a:t>
            </a:r>
            <a:r>
              <a:rPr lang="en-US" sz="700" spc="65" dirty="0">
                <a:solidFill>
                  <a:srgbClr val="212121"/>
                </a:solidFill>
                <a:latin typeface="Arial"/>
                <a:cs typeface="Arial"/>
              </a:rPr>
              <a:t>me</a:t>
            </a:r>
            <a:r>
              <a:rPr lang="en-US" sz="700" spc="-15" dirty="0">
                <a:solidFill>
                  <a:srgbClr val="212121"/>
                </a:solidFill>
                <a:latin typeface="Arial"/>
                <a:cs typeface="Arial"/>
              </a:rPr>
              <a:t> </a:t>
            </a:r>
            <a:r>
              <a:rPr lang="en-US" sz="700" spc="55" dirty="0">
                <a:solidFill>
                  <a:srgbClr val="212121"/>
                </a:solidFill>
                <a:latin typeface="Arial"/>
                <a:cs typeface="Arial"/>
              </a:rPr>
              <a:t>how</a:t>
            </a:r>
            <a:r>
              <a:rPr lang="en-US" sz="700" spc="5" dirty="0">
                <a:solidFill>
                  <a:srgbClr val="212121"/>
                </a:solidFill>
                <a:latin typeface="Arial"/>
                <a:cs typeface="Arial"/>
              </a:rPr>
              <a:t> </a:t>
            </a:r>
            <a:r>
              <a:rPr lang="en-US" sz="700" spc="35" dirty="0">
                <a:solidFill>
                  <a:srgbClr val="212121"/>
                </a:solidFill>
                <a:latin typeface="Arial"/>
                <a:cs typeface="Arial"/>
              </a:rPr>
              <a:t>to</a:t>
            </a:r>
            <a:r>
              <a:rPr lang="en-US" sz="700" spc="50" dirty="0">
                <a:solidFill>
                  <a:srgbClr val="212121"/>
                </a:solidFill>
                <a:latin typeface="Arial"/>
                <a:cs typeface="Arial"/>
              </a:rPr>
              <a:t> </a:t>
            </a:r>
            <a:r>
              <a:rPr lang="en-US" sz="700" dirty="0">
                <a:solidFill>
                  <a:srgbClr val="212121"/>
                </a:solidFill>
                <a:latin typeface="Arial"/>
                <a:cs typeface="Arial"/>
              </a:rPr>
              <a:t>safely</a:t>
            </a:r>
            <a:r>
              <a:rPr lang="en-US" sz="700" spc="30" dirty="0">
                <a:solidFill>
                  <a:srgbClr val="212121"/>
                </a:solidFill>
                <a:latin typeface="Arial"/>
                <a:cs typeface="Arial"/>
              </a:rPr>
              <a:t> </a:t>
            </a:r>
            <a:r>
              <a:rPr lang="en-US" sz="700" spc="10" dirty="0">
                <a:solidFill>
                  <a:srgbClr val="212121"/>
                </a:solidFill>
                <a:latin typeface="Arial"/>
                <a:cs typeface="Arial"/>
              </a:rPr>
              <a:t>and</a:t>
            </a:r>
            <a:r>
              <a:rPr lang="en-US" sz="700" spc="-5" dirty="0">
                <a:solidFill>
                  <a:srgbClr val="212121"/>
                </a:solidFill>
                <a:latin typeface="Arial"/>
                <a:cs typeface="Arial"/>
              </a:rPr>
              <a:t> </a:t>
            </a:r>
            <a:r>
              <a:rPr lang="en-US" sz="700" spc="35" dirty="0">
                <a:solidFill>
                  <a:srgbClr val="212121"/>
                </a:solidFill>
                <a:latin typeface="Arial"/>
                <a:cs typeface="Arial"/>
              </a:rPr>
              <a:t>properly</a:t>
            </a:r>
            <a:r>
              <a:rPr lang="en-US" sz="700" spc="40" dirty="0">
                <a:solidFill>
                  <a:srgbClr val="212121"/>
                </a:solidFill>
                <a:latin typeface="Arial"/>
                <a:cs typeface="Arial"/>
              </a:rPr>
              <a:t> </a:t>
            </a:r>
            <a:r>
              <a:rPr lang="en-US" sz="700" spc="25" dirty="0">
                <a:solidFill>
                  <a:srgbClr val="212121"/>
                </a:solidFill>
                <a:latin typeface="Arial"/>
                <a:cs typeface="Arial"/>
              </a:rPr>
              <a:t>operate the</a:t>
            </a:r>
            <a:r>
              <a:rPr lang="en-US" sz="700" spc="90" dirty="0">
                <a:solidFill>
                  <a:srgbClr val="212121"/>
                </a:solidFill>
                <a:latin typeface="Arial"/>
                <a:cs typeface="Arial"/>
              </a:rPr>
              <a:t> </a:t>
            </a:r>
            <a:r>
              <a:rPr lang="en-US" sz="700" spc="45" dirty="0">
                <a:solidFill>
                  <a:srgbClr val="212121"/>
                </a:solidFill>
                <a:latin typeface="Arial"/>
                <a:cs typeface="Arial"/>
              </a:rPr>
              <a:t>window</a:t>
            </a:r>
            <a:r>
              <a:rPr lang="en-US" sz="700" spc="20" dirty="0">
                <a:solidFill>
                  <a:srgbClr val="212121"/>
                </a:solidFill>
                <a:latin typeface="Arial"/>
                <a:cs typeface="Arial"/>
              </a:rPr>
              <a:t> </a:t>
            </a:r>
            <a:r>
              <a:rPr lang="en-US" sz="700" spc="-5" dirty="0">
                <a:solidFill>
                  <a:srgbClr val="212121"/>
                </a:solidFill>
                <a:latin typeface="Arial"/>
                <a:cs typeface="Arial"/>
              </a:rPr>
              <a:t>guards</a:t>
            </a:r>
            <a:r>
              <a:rPr lang="en-US" sz="700" spc="40" dirty="0">
                <a:solidFill>
                  <a:srgbClr val="212121"/>
                </a:solidFill>
                <a:latin typeface="Arial"/>
                <a:cs typeface="Arial"/>
              </a:rPr>
              <a:t> </a:t>
            </a:r>
            <a:r>
              <a:rPr lang="en-US" sz="700" spc="-5" dirty="0">
                <a:solidFill>
                  <a:srgbClr val="212121"/>
                </a:solidFill>
                <a:latin typeface="Arial"/>
                <a:cs typeface="Arial"/>
              </a:rPr>
              <a:t>in</a:t>
            </a:r>
            <a:r>
              <a:rPr lang="en-US" sz="700" spc="25" dirty="0">
                <a:solidFill>
                  <a:srgbClr val="212121"/>
                </a:solidFill>
                <a:latin typeface="Arial"/>
                <a:cs typeface="Arial"/>
              </a:rPr>
              <a:t> </a:t>
            </a:r>
            <a:r>
              <a:rPr lang="en-US" sz="700" dirty="0">
                <a:solidFill>
                  <a:srgbClr val="212121"/>
                </a:solidFill>
                <a:latin typeface="Arial"/>
                <a:cs typeface="Arial"/>
              </a:rPr>
              <a:t>my</a:t>
            </a:r>
          </a:p>
          <a:p>
            <a:pPr marL="12700"/>
            <a:r>
              <a:rPr lang="en-US" sz="700" dirty="0">
                <a:solidFill>
                  <a:srgbClr val="212121"/>
                </a:solidFill>
                <a:latin typeface="Arial"/>
                <a:cs typeface="Arial"/>
              </a:rPr>
              <a:t>             </a:t>
            </a:r>
            <a:r>
              <a:rPr lang="en-US" sz="700" spc="5" dirty="0">
                <a:solidFill>
                  <a:srgbClr val="212121"/>
                </a:solidFill>
                <a:latin typeface="Arial"/>
                <a:cs typeface="Arial"/>
              </a:rPr>
              <a:t> </a:t>
            </a:r>
            <a:r>
              <a:rPr lang="en-US" sz="700" spc="35" dirty="0">
                <a:solidFill>
                  <a:srgbClr val="212121"/>
                </a:solidFill>
                <a:latin typeface="Arial"/>
                <a:cs typeface="Arial"/>
              </a:rPr>
              <a:t>apartment.</a:t>
            </a:r>
            <a:endParaRPr lang="en-US" sz="700" dirty="0">
              <a:latin typeface="Arial"/>
              <a:cs typeface="Arial"/>
            </a:endParaRPr>
          </a:p>
          <a:p>
            <a:pPr marL="12700">
              <a:lnSpc>
                <a:spcPct val="100000"/>
              </a:lnSpc>
              <a:spcBef>
                <a:spcPts val="760"/>
              </a:spcBef>
            </a:pPr>
            <a:endParaRPr lang="en-US" sz="1350" dirty="0">
              <a:latin typeface="Times New Roman"/>
              <a:cs typeface="Times New Roman"/>
            </a:endParaRPr>
          </a:p>
        </p:txBody>
      </p:sp>
      <p:sp>
        <p:nvSpPr>
          <p:cNvPr id="18" name="object 3">
            <a:extLst>
              <a:ext uri="{FF2B5EF4-FFF2-40B4-BE49-F238E27FC236}">
                <a16:creationId xmlns:a16="http://schemas.microsoft.com/office/drawing/2014/main" id="{4554E2AB-3EF1-4FC4-A429-2EE65888492F}"/>
              </a:ext>
            </a:extLst>
          </p:cNvPr>
          <p:cNvSpPr txBox="1"/>
          <p:nvPr/>
        </p:nvSpPr>
        <p:spPr>
          <a:xfrm>
            <a:off x="5967551" y="1722826"/>
            <a:ext cx="4884310" cy="1830629"/>
          </a:xfrm>
          <a:prstGeom prst="rect">
            <a:avLst/>
          </a:prstGeom>
        </p:spPr>
        <p:txBody>
          <a:bodyPr vert="horz" wrap="square" lIns="0" tIns="108585" rIns="0" bIns="0" rtlCol="0">
            <a:spAutoFit/>
          </a:bodyPr>
          <a:lstStyle/>
          <a:p>
            <a:pPr marL="12700"/>
            <a:r>
              <a:rPr sz="700" spc="65" dirty="0">
                <a:solidFill>
                  <a:srgbClr val="212121"/>
                </a:solidFill>
                <a:latin typeface="Times New Roman"/>
                <a:cs typeface="Times New Roman"/>
              </a:rPr>
              <a:t>D</a:t>
            </a:r>
            <a:r>
              <a:rPr lang="en-US" sz="700" spc="65" dirty="0">
                <a:solidFill>
                  <a:srgbClr val="212121"/>
                </a:solidFill>
                <a:latin typeface="Times New Roman"/>
                <a:cs typeface="Times New Roman"/>
              </a:rPr>
              <a:t>       </a:t>
            </a:r>
            <a:r>
              <a:rPr lang="en-US" sz="700" spc="7" dirty="0">
                <a:solidFill>
                  <a:srgbClr val="212121"/>
                </a:solidFill>
                <a:latin typeface="Arial"/>
                <a:cs typeface="Arial"/>
              </a:rPr>
              <a:t>I acknowledge </a:t>
            </a:r>
            <a:r>
              <a:rPr lang="en-US" sz="700" spc="31" dirty="0">
                <a:solidFill>
                  <a:srgbClr val="212121"/>
                </a:solidFill>
                <a:latin typeface="Arial"/>
                <a:cs typeface="Arial"/>
              </a:rPr>
              <a:t>that </a:t>
            </a:r>
            <a:r>
              <a:rPr lang="en-US" sz="700" spc="17" dirty="0">
                <a:solidFill>
                  <a:srgbClr val="212121"/>
                </a:solidFill>
                <a:latin typeface="Arial"/>
                <a:cs typeface="Arial"/>
              </a:rPr>
              <a:t>it </a:t>
            </a:r>
            <a:r>
              <a:rPr lang="en-US" sz="700" spc="7" dirty="0">
                <a:solidFill>
                  <a:srgbClr val="212121"/>
                </a:solidFill>
                <a:latin typeface="Arial"/>
                <a:cs typeface="Arial"/>
              </a:rPr>
              <a:t>is </a:t>
            </a:r>
            <a:r>
              <a:rPr lang="en-US" sz="700" spc="-7" dirty="0">
                <a:solidFill>
                  <a:srgbClr val="212121"/>
                </a:solidFill>
                <a:latin typeface="Arial"/>
                <a:cs typeface="Arial"/>
              </a:rPr>
              <a:t>a </a:t>
            </a:r>
            <a:r>
              <a:rPr lang="en-US" sz="700" spc="27" dirty="0">
                <a:solidFill>
                  <a:srgbClr val="212121"/>
                </a:solidFill>
                <a:latin typeface="Arial"/>
                <a:cs typeface="Arial"/>
              </a:rPr>
              <a:t>violation of law </a:t>
            </a:r>
            <a:r>
              <a:rPr lang="en-US" sz="700" spc="20" dirty="0">
                <a:solidFill>
                  <a:srgbClr val="212121"/>
                </a:solidFill>
                <a:latin typeface="Arial"/>
                <a:cs typeface="Arial"/>
              </a:rPr>
              <a:t>for </a:t>
            </a:r>
            <a:r>
              <a:rPr lang="en-US" sz="700" spc="27" dirty="0">
                <a:solidFill>
                  <a:srgbClr val="212121"/>
                </a:solidFill>
                <a:latin typeface="Arial"/>
                <a:cs typeface="Arial"/>
              </a:rPr>
              <a:t>me </a:t>
            </a:r>
            <a:r>
              <a:rPr lang="en-US" sz="700" spc="14" dirty="0">
                <a:solidFill>
                  <a:srgbClr val="212121"/>
                </a:solidFill>
                <a:latin typeface="Arial"/>
                <a:cs typeface="Arial"/>
              </a:rPr>
              <a:t>to </a:t>
            </a:r>
            <a:r>
              <a:rPr lang="en-US" sz="700" spc="24" dirty="0">
                <a:solidFill>
                  <a:srgbClr val="212121"/>
                </a:solidFill>
                <a:latin typeface="Arial"/>
                <a:cs typeface="Arial"/>
              </a:rPr>
              <a:t>interfere </a:t>
            </a:r>
            <a:r>
              <a:rPr lang="en-US" sz="700" spc="44" dirty="0">
                <a:solidFill>
                  <a:srgbClr val="212121"/>
                </a:solidFill>
                <a:latin typeface="Arial"/>
                <a:cs typeface="Arial"/>
              </a:rPr>
              <a:t>with </a:t>
            </a:r>
            <a:r>
              <a:rPr lang="en-US" sz="700" spc="27" dirty="0">
                <a:solidFill>
                  <a:srgbClr val="212121"/>
                </a:solidFill>
                <a:latin typeface="Arial"/>
                <a:cs typeface="Arial"/>
              </a:rPr>
              <a:t>the </a:t>
            </a:r>
            <a:r>
              <a:rPr lang="en-US" sz="700" spc="17" dirty="0">
                <a:solidFill>
                  <a:srgbClr val="212121"/>
                </a:solidFill>
                <a:latin typeface="Arial"/>
                <a:cs typeface="Arial"/>
              </a:rPr>
              <a:t>installation </a:t>
            </a:r>
            <a:r>
              <a:rPr lang="en-US" sz="700" spc="20" dirty="0">
                <a:solidFill>
                  <a:srgbClr val="212121"/>
                </a:solidFill>
                <a:latin typeface="Arial"/>
                <a:cs typeface="Arial"/>
              </a:rPr>
              <a:t>of </a:t>
            </a:r>
            <a:r>
              <a:rPr lang="en-US" sz="700" spc="-27" dirty="0">
                <a:solidFill>
                  <a:srgbClr val="212121"/>
                </a:solidFill>
                <a:latin typeface="Arial"/>
                <a:cs typeface="Arial"/>
              </a:rPr>
              <a:t>a </a:t>
            </a:r>
            <a:r>
              <a:rPr lang="en-US" sz="700" spc="20" dirty="0">
                <a:solidFill>
                  <a:srgbClr val="212121"/>
                </a:solidFill>
                <a:latin typeface="Arial"/>
                <a:cs typeface="Arial"/>
              </a:rPr>
              <a:t>window </a:t>
            </a:r>
            <a:r>
              <a:rPr lang="en-US" sz="700" spc="17" dirty="0">
                <a:solidFill>
                  <a:srgbClr val="212121"/>
                </a:solidFill>
                <a:latin typeface="Arial"/>
                <a:cs typeface="Arial"/>
              </a:rPr>
              <a:t>guard, </a:t>
            </a:r>
            <a:r>
              <a:rPr lang="en-US" sz="700" spc="20" dirty="0">
                <a:solidFill>
                  <a:srgbClr val="212121"/>
                </a:solidFill>
                <a:latin typeface="Arial"/>
                <a:cs typeface="Arial"/>
              </a:rPr>
              <a:t> </a:t>
            </a:r>
            <a:r>
              <a:rPr lang="en-US" sz="700" spc="17" dirty="0">
                <a:solidFill>
                  <a:srgbClr val="212121"/>
                </a:solidFill>
                <a:latin typeface="Arial"/>
                <a:cs typeface="Arial"/>
              </a:rPr>
              <a:t>or to</a:t>
            </a:r>
          </a:p>
          <a:p>
            <a:pPr marL="12700"/>
            <a:r>
              <a:rPr lang="en-US" sz="700" spc="17" dirty="0">
                <a:solidFill>
                  <a:srgbClr val="212121"/>
                </a:solidFill>
                <a:latin typeface="Arial"/>
                <a:cs typeface="Arial"/>
              </a:rPr>
              <a:t>          tamper </a:t>
            </a:r>
            <a:r>
              <a:rPr lang="en-US" sz="700" spc="34" dirty="0">
                <a:solidFill>
                  <a:srgbClr val="212121"/>
                </a:solidFill>
                <a:latin typeface="Arial"/>
                <a:cs typeface="Arial"/>
              </a:rPr>
              <a:t>with, </a:t>
            </a:r>
            <a:r>
              <a:rPr lang="en-US" sz="700" spc="31" dirty="0">
                <a:solidFill>
                  <a:srgbClr val="212121"/>
                </a:solidFill>
                <a:latin typeface="Arial"/>
                <a:cs typeface="Arial"/>
              </a:rPr>
              <a:t>modify, </a:t>
            </a:r>
            <a:r>
              <a:rPr lang="en-US" sz="700" spc="27" dirty="0">
                <a:solidFill>
                  <a:srgbClr val="212121"/>
                </a:solidFill>
                <a:latin typeface="Arial"/>
                <a:cs typeface="Arial"/>
              </a:rPr>
              <a:t>or </a:t>
            </a:r>
            <a:r>
              <a:rPr lang="en-US" sz="700" spc="24" dirty="0">
                <a:solidFill>
                  <a:srgbClr val="212121"/>
                </a:solidFill>
                <a:latin typeface="Arial"/>
                <a:cs typeface="Arial"/>
              </a:rPr>
              <a:t>remove </a:t>
            </a:r>
            <a:r>
              <a:rPr lang="en-US" sz="700" spc="-44" dirty="0">
                <a:solidFill>
                  <a:srgbClr val="212121"/>
                </a:solidFill>
                <a:latin typeface="Arial"/>
                <a:cs typeface="Arial"/>
              </a:rPr>
              <a:t>a </a:t>
            </a:r>
            <a:r>
              <a:rPr lang="en-US" sz="700" spc="31" dirty="0">
                <a:solidFill>
                  <a:srgbClr val="212121"/>
                </a:solidFill>
                <a:latin typeface="Arial"/>
                <a:cs typeface="Arial"/>
              </a:rPr>
              <a:t>window </a:t>
            </a:r>
            <a:r>
              <a:rPr lang="en-US" sz="700" spc="14" dirty="0">
                <a:solidFill>
                  <a:srgbClr val="212121"/>
                </a:solidFill>
                <a:latin typeface="Arial"/>
                <a:cs typeface="Arial"/>
              </a:rPr>
              <a:t>guard </a:t>
            </a:r>
            <a:r>
              <a:rPr lang="en-US" sz="700" spc="37" dirty="0">
                <a:solidFill>
                  <a:srgbClr val="212121"/>
                </a:solidFill>
                <a:latin typeface="Arial"/>
                <a:cs typeface="Arial"/>
              </a:rPr>
              <a:t>that </a:t>
            </a:r>
            <a:r>
              <a:rPr lang="en-US" sz="700" spc="-7" dirty="0">
                <a:solidFill>
                  <a:srgbClr val="212121"/>
                </a:solidFill>
                <a:latin typeface="Arial"/>
                <a:cs typeface="Arial"/>
              </a:rPr>
              <a:t>has </a:t>
            </a:r>
            <a:r>
              <a:rPr lang="en-US" sz="700" spc="10" dirty="0">
                <a:solidFill>
                  <a:srgbClr val="212121"/>
                </a:solidFill>
                <a:latin typeface="Arial"/>
                <a:cs typeface="Arial"/>
              </a:rPr>
              <a:t>been </a:t>
            </a:r>
            <a:r>
              <a:rPr lang="en-US" sz="700" spc="14" dirty="0">
                <a:solidFill>
                  <a:srgbClr val="212121"/>
                </a:solidFill>
                <a:latin typeface="Arial"/>
                <a:cs typeface="Arial"/>
              </a:rPr>
              <a:t>installed.</a:t>
            </a:r>
            <a:r>
              <a:rPr lang="en-US" sz="700" spc="17" dirty="0">
                <a:solidFill>
                  <a:srgbClr val="212121"/>
                </a:solidFill>
                <a:latin typeface="Arial"/>
                <a:cs typeface="Arial"/>
              </a:rPr>
              <a:t> </a:t>
            </a:r>
            <a:r>
              <a:rPr lang="en-US" sz="700" spc="31" dirty="0">
                <a:solidFill>
                  <a:srgbClr val="212121"/>
                </a:solidFill>
                <a:latin typeface="Arial"/>
                <a:cs typeface="Arial"/>
              </a:rPr>
              <a:t>My </a:t>
            </a:r>
            <a:r>
              <a:rPr lang="en-US" sz="700" spc="3" dirty="0">
                <a:solidFill>
                  <a:srgbClr val="212121"/>
                </a:solidFill>
                <a:latin typeface="Arial"/>
                <a:cs typeface="Arial"/>
              </a:rPr>
              <a:t>landlord </a:t>
            </a:r>
            <a:r>
              <a:rPr lang="en-US" sz="700" spc="14" dirty="0">
                <a:solidFill>
                  <a:srgbClr val="212121"/>
                </a:solidFill>
                <a:latin typeface="Arial"/>
                <a:cs typeface="Arial"/>
              </a:rPr>
              <a:t>may </a:t>
            </a:r>
            <a:r>
              <a:rPr lang="en-US" sz="700" spc="17" dirty="0">
                <a:solidFill>
                  <a:srgbClr val="212121"/>
                </a:solidFill>
                <a:latin typeface="Arial"/>
                <a:cs typeface="Arial"/>
              </a:rPr>
              <a:t> </a:t>
            </a:r>
            <a:r>
              <a:rPr lang="en-US" sz="700" spc="10" dirty="0">
                <a:solidFill>
                  <a:srgbClr val="212121"/>
                </a:solidFill>
                <a:latin typeface="Arial"/>
                <a:cs typeface="Arial"/>
              </a:rPr>
              <a:t>charge</a:t>
            </a:r>
            <a:r>
              <a:rPr lang="en-US" sz="700" spc="20" dirty="0">
                <a:solidFill>
                  <a:srgbClr val="212121"/>
                </a:solidFill>
                <a:latin typeface="Arial"/>
                <a:cs typeface="Arial"/>
              </a:rPr>
              <a:t> </a:t>
            </a:r>
            <a:r>
              <a:rPr lang="en-US" sz="700" spc="27" dirty="0">
                <a:solidFill>
                  <a:srgbClr val="212121"/>
                </a:solidFill>
                <a:latin typeface="Arial"/>
                <a:cs typeface="Arial"/>
              </a:rPr>
              <a:t>me</a:t>
            </a:r>
            <a:r>
              <a:rPr lang="en-US" sz="700" spc="-17" dirty="0">
                <a:solidFill>
                  <a:srgbClr val="212121"/>
                </a:solidFill>
                <a:latin typeface="Arial"/>
                <a:cs typeface="Arial"/>
              </a:rPr>
              <a:t> </a:t>
            </a:r>
            <a:r>
              <a:rPr lang="en-US" sz="700" spc="10" dirty="0">
                <a:solidFill>
                  <a:srgbClr val="212121"/>
                </a:solidFill>
                <a:latin typeface="Arial"/>
                <a:cs typeface="Arial"/>
              </a:rPr>
              <a:t>for</a:t>
            </a:r>
            <a:r>
              <a:rPr lang="en-US" sz="700" spc="48" dirty="0">
                <a:solidFill>
                  <a:srgbClr val="212121"/>
                </a:solidFill>
                <a:latin typeface="Arial"/>
                <a:cs typeface="Arial"/>
              </a:rPr>
              <a:t> </a:t>
            </a:r>
            <a:r>
              <a:rPr lang="en-US" sz="700" spc="27" dirty="0">
                <a:solidFill>
                  <a:srgbClr val="212121"/>
                </a:solidFill>
                <a:latin typeface="Arial"/>
                <a:cs typeface="Arial"/>
              </a:rPr>
              <a:t>the</a:t>
            </a:r>
          </a:p>
          <a:p>
            <a:pPr marL="12700"/>
            <a:r>
              <a:rPr lang="en-US" sz="700" spc="27" dirty="0">
                <a:solidFill>
                  <a:srgbClr val="212121"/>
                </a:solidFill>
                <a:latin typeface="Arial"/>
                <a:cs typeface="Arial"/>
              </a:rPr>
              <a:t>    </a:t>
            </a:r>
            <a:r>
              <a:rPr lang="en-US" sz="700" spc="-7" dirty="0">
                <a:solidFill>
                  <a:srgbClr val="212121"/>
                </a:solidFill>
                <a:latin typeface="Arial"/>
                <a:cs typeface="Arial"/>
              </a:rPr>
              <a:t>      </a:t>
            </a:r>
            <a:r>
              <a:rPr lang="en-US" sz="700" spc="10" dirty="0">
                <a:solidFill>
                  <a:srgbClr val="212121"/>
                </a:solidFill>
                <a:latin typeface="Arial"/>
                <a:cs typeface="Arial"/>
              </a:rPr>
              <a:t>cost </a:t>
            </a:r>
            <a:r>
              <a:rPr lang="en-US" sz="700" spc="7" dirty="0">
                <a:solidFill>
                  <a:srgbClr val="212121"/>
                </a:solidFill>
                <a:latin typeface="Arial"/>
                <a:cs typeface="Arial"/>
              </a:rPr>
              <a:t>to</a:t>
            </a:r>
            <a:r>
              <a:rPr lang="en-US" sz="700" spc="78" dirty="0">
                <a:solidFill>
                  <a:srgbClr val="212121"/>
                </a:solidFill>
                <a:latin typeface="Arial"/>
                <a:cs typeface="Arial"/>
              </a:rPr>
              <a:t> </a:t>
            </a:r>
            <a:r>
              <a:rPr lang="en-US" sz="700" spc="20" dirty="0">
                <a:solidFill>
                  <a:srgbClr val="212121"/>
                </a:solidFill>
                <a:latin typeface="Arial"/>
                <a:cs typeface="Arial"/>
              </a:rPr>
              <a:t>repair</a:t>
            </a:r>
            <a:r>
              <a:rPr lang="en-US" sz="700" spc="17" dirty="0">
                <a:solidFill>
                  <a:srgbClr val="212121"/>
                </a:solidFill>
                <a:latin typeface="Arial"/>
                <a:cs typeface="Arial"/>
              </a:rPr>
              <a:t> </a:t>
            </a:r>
            <a:r>
              <a:rPr lang="en-US" sz="700" spc="7" dirty="0">
                <a:solidFill>
                  <a:srgbClr val="212121"/>
                </a:solidFill>
                <a:latin typeface="Arial"/>
                <a:cs typeface="Arial"/>
              </a:rPr>
              <a:t>any</a:t>
            </a:r>
            <a:r>
              <a:rPr lang="en-US" sz="700" spc="20" dirty="0">
                <a:solidFill>
                  <a:srgbClr val="212121"/>
                </a:solidFill>
                <a:latin typeface="Arial"/>
                <a:cs typeface="Arial"/>
              </a:rPr>
              <a:t> </a:t>
            </a:r>
            <a:r>
              <a:rPr lang="en-US" sz="700" spc="3" dirty="0">
                <a:solidFill>
                  <a:srgbClr val="212121"/>
                </a:solidFill>
                <a:latin typeface="Arial"/>
                <a:cs typeface="Arial"/>
              </a:rPr>
              <a:t>damage</a:t>
            </a:r>
            <a:r>
              <a:rPr lang="en-US" sz="700" dirty="0">
                <a:solidFill>
                  <a:srgbClr val="212121"/>
                </a:solidFill>
                <a:latin typeface="Arial"/>
                <a:cs typeface="Arial"/>
              </a:rPr>
              <a:t> </a:t>
            </a:r>
            <a:r>
              <a:rPr lang="en-US" sz="700" spc="3" dirty="0">
                <a:solidFill>
                  <a:srgbClr val="212121"/>
                </a:solidFill>
                <a:latin typeface="Arial"/>
                <a:cs typeface="Arial"/>
              </a:rPr>
              <a:t>to</a:t>
            </a:r>
            <a:r>
              <a:rPr lang="en-US" sz="700" spc="92" dirty="0">
                <a:solidFill>
                  <a:srgbClr val="212121"/>
                </a:solidFill>
                <a:latin typeface="Arial"/>
                <a:cs typeface="Arial"/>
              </a:rPr>
              <a:t> </a:t>
            </a:r>
            <a:r>
              <a:rPr lang="en-US" sz="700" spc="-27" dirty="0">
                <a:solidFill>
                  <a:srgbClr val="212121"/>
                </a:solidFill>
                <a:latin typeface="Arial"/>
                <a:cs typeface="Arial"/>
              </a:rPr>
              <a:t>a</a:t>
            </a:r>
            <a:r>
              <a:rPr lang="en-US" sz="700" dirty="0">
                <a:solidFill>
                  <a:srgbClr val="212121"/>
                </a:solidFill>
                <a:latin typeface="Arial"/>
                <a:cs typeface="Arial"/>
              </a:rPr>
              <a:t> </a:t>
            </a:r>
            <a:r>
              <a:rPr lang="en-US" sz="700" spc="31" dirty="0">
                <a:solidFill>
                  <a:srgbClr val="212121"/>
                </a:solidFill>
                <a:latin typeface="Arial"/>
                <a:cs typeface="Arial"/>
              </a:rPr>
              <a:t>window</a:t>
            </a:r>
            <a:r>
              <a:rPr lang="en-US" sz="700" spc="10" dirty="0">
                <a:solidFill>
                  <a:srgbClr val="212121"/>
                </a:solidFill>
                <a:latin typeface="Arial"/>
                <a:cs typeface="Arial"/>
              </a:rPr>
              <a:t> </a:t>
            </a:r>
            <a:r>
              <a:rPr lang="en-US" sz="700" spc="17" dirty="0">
                <a:solidFill>
                  <a:srgbClr val="212121"/>
                </a:solidFill>
                <a:latin typeface="Arial"/>
                <a:cs typeface="Arial"/>
              </a:rPr>
              <a:t>guard</a:t>
            </a:r>
            <a:r>
              <a:rPr lang="en-US" sz="700" spc="-7" dirty="0">
                <a:solidFill>
                  <a:srgbClr val="212121"/>
                </a:solidFill>
                <a:latin typeface="Arial"/>
                <a:cs typeface="Arial"/>
              </a:rPr>
              <a:t> </a:t>
            </a:r>
            <a:r>
              <a:rPr lang="en-US" sz="700" dirty="0">
                <a:solidFill>
                  <a:srgbClr val="212121"/>
                </a:solidFill>
                <a:latin typeface="Arial"/>
                <a:cs typeface="Arial"/>
              </a:rPr>
              <a:t>caused</a:t>
            </a:r>
            <a:r>
              <a:rPr lang="en-US" sz="700" spc="20" dirty="0">
                <a:solidFill>
                  <a:srgbClr val="212121"/>
                </a:solidFill>
                <a:latin typeface="Arial"/>
                <a:cs typeface="Arial"/>
              </a:rPr>
              <a:t> </a:t>
            </a:r>
            <a:r>
              <a:rPr lang="en-US" sz="700" spc="27" dirty="0">
                <a:solidFill>
                  <a:srgbClr val="212121"/>
                </a:solidFill>
                <a:latin typeface="Arial"/>
                <a:cs typeface="Arial"/>
              </a:rPr>
              <a:t>by</a:t>
            </a:r>
            <a:r>
              <a:rPr lang="en-US" sz="700" spc="-27" dirty="0">
                <a:solidFill>
                  <a:srgbClr val="212121"/>
                </a:solidFill>
                <a:latin typeface="Arial"/>
                <a:cs typeface="Arial"/>
              </a:rPr>
              <a:t> </a:t>
            </a:r>
            <a:r>
              <a:rPr lang="en-US" sz="700" spc="27" dirty="0">
                <a:solidFill>
                  <a:srgbClr val="212121"/>
                </a:solidFill>
                <a:latin typeface="Arial"/>
                <a:cs typeface="Arial"/>
              </a:rPr>
              <a:t>me</a:t>
            </a:r>
            <a:r>
              <a:rPr lang="en-US" sz="700" spc="3" dirty="0">
                <a:solidFill>
                  <a:srgbClr val="212121"/>
                </a:solidFill>
                <a:latin typeface="Arial"/>
                <a:cs typeface="Arial"/>
              </a:rPr>
              <a:t> </a:t>
            </a:r>
            <a:r>
              <a:rPr lang="en-US" sz="700" spc="14" dirty="0">
                <a:solidFill>
                  <a:srgbClr val="212121"/>
                </a:solidFill>
                <a:latin typeface="Arial"/>
                <a:cs typeface="Arial"/>
              </a:rPr>
              <a:t>or</a:t>
            </a:r>
            <a:r>
              <a:rPr lang="en-US" sz="700" spc="20" dirty="0">
                <a:solidFill>
                  <a:srgbClr val="212121"/>
                </a:solidFill>
                <a:latin typeface="Arial"/>
                <a:cs typeface="Arial"/>
              </a:rPr>
              <a:t> </a:t>
            </a:r>
            <a:r>
              <a:rPr lang="en-US" sz="700" spc="41" dirty="0">
                <a:solidFill>
                  <a:srgbClr val="212121"/>
                </a:solidFill>
                <a:latin typeface="Arial"/>
                <a:cs typeface="Arial"/>
              </a:rPr>
              <a:t>my</a:t>
            </a:r>
            <a:r>
              <a:rPr lang="en-US" sz="700" spc="-10" dirty="0">
                <a:solidFill>
                  <a:srgbClr val="212121"/>
                </a:solidFill>
                <a:latin typeface="Arial"/>
                <a:cs typeface="Arial"/>
              </a:rPr>
              <a:t> </a:t>
            </a:r>
            <a:r>
              <a:rPr lang="en-US" sz="700" spc="14" dirty="0">
                <a:solidFill>
                  <a:srgbClr val="212121"/>
                </a:solidFill>
                <a:latin typeface="Arial"/>
                <a:cs typeface="Arial"/>
              </a:rPr>
              <a:t>family.</a:t>
            </a:r>
            <a:endParaRPr lang="en-US" sz="700" dirty="0">
              <a:latin typeface="Arial"/>
              <a:cs typeface="Arial"/>
            </a:endParaRPr>
          </a:p>
          <a:p>
            <a:pPr>
              <a:spcBef>
                <a:spcPts val="31"/>
              </a:spcBef>
            </a:pPr>
            <a:endParaRPr lang="en-US" sz="1600" dirty="0">
              <a:latin typeface="Arial"/>
              <a:cs typeface="Arial"/>
            </a:endParaRPr>
          </a:p>
          <a:p>
            <a:pPr marL="10391">
              <a:tabLst>
                <a:tab pos="2732736" algn="l"/>
                <a:tab pos="4079622" algn="l"/>
              </a:tabLst>
            </a:pPr>
            <a:r>
              <a:rPr lang="en-US" sz="800" b="1" spc="-24" dirty="0">
                <a:solidFill>
                  <a:srgbClr val="212121"/>
                </a:solidFill>
                <a:latin typeface="Times New Roman"/>
                <a:cs typeface="Times New Roman"/>
              </a:rPr>
              <a:t>Tenan</a:t>
            </a:r>
            <a:r>
              <a:rPr lang="en-US" sz="800" b="1" spc="-14" dirty="0">
                <a:solidFill>
                  <a:srgbClr val="212121"/>
                </a:solidFill>
                <a:latin typeface="Times New Roman"/>
                <a:cs typeface="Times New Roman"/>
              </a:rPr>
              <a:t>t</a:t>
            </a:r>
            <a:r>
              <a:rPr lang="en-US" sz="800" b="1" spc="27" dirty="0">
                <a:solidFill>
                  <a:srgbClr val="212121"/>
                </a:solidFill>
                <a:latin typeface="Times New Roman"/>
                <a:cs typeface="Times New Roman"/>
              </a:rPr>
              <a:t> </a:t>
            </a:r>
            <a:r>
              <a:rPr lang="en-US" sz="800" b="1" spc="-27" dirty="0">
                <a:solidFill>
                  <a:srgbClr val="212121"/>
                </a:solidFill>
                <a:latin typeface="Times New Roman"/>
                <a:cs typeface="Times New Roman"/>
              </a:rPr>
              <a:t>Name</a:t>
            </a:r>
            <a:r>
              <a:rPr lang="en-US" sz="800" b="1" spc="-14" dirty="0">
                <a:solidFill>
                  <a:srgbClr val="212121"/>
                </a:solidFill>
                <a:latin typeface="Times New Roman"/>
                <a:cs typeface="Times New Roman"/>
              </a:rPr>
              <a:t>(</a:t>
            </a:r>
            <a:r>
              <a:rPr lang="en-US" sz="800" b="1" spc="-20" dirty="0">
                <a:solidFill>
                  <a:srgbClr val="212121"/>
                </a:solidFill>
                <a:latin typeface="Times New Roman"/>
                <a:cs typeface="Times New Roman"/>
              </a:rPr>
              <a:t>s</a:t>
            </a:r>
            <a:r>
              <a:rPr lang="en-US" sz="800" b="1" spc="-14" dirty="0">
                <a:solidFill>
                  <a:srgbClr val="212121"/>
                </a:solidFill>
                <a:latin typeface="Times New Roman"/>
                <a:cs typeface="Times New Roman"/>
              </a:rPr>
              <a:t>):</a:t>
            </a:r>
            <a:r>
              <a:rPr lang="en-US" sz="800" b="1" spc="20" dirty="0">
                <a:solidFill>
                  <a:srgbClr val="212121"/>
                </a:solidFill>
                <a:latin typeface="Times New Roman"/>
                <a:cs typeface="Times New Roman"/>
              </a:rPr>
              <a:t> </a:t>
            </a:r>
            <a:r>
              <a:rPr lang="en-US" sz="800" b="1" u="sng" dirty="0">
                <a:solidFill>
                  <a:srgbClr val="212121"/>
                </a:solidFill>
                <a:uFill>
                  <a:solidFill>
                    <a:srgbClr val="5D5D5D"/>
                  </a:solidFill>
                </a:uFill>
                <a:latin typeface="Times New Roman"/>
                <a:cs typeface="Times New Roman"/>
              </a:rPr>
              <a:t> 	</a:t>
            </a:r>
            <a:r>
              <a:rPr lang="en-US" sz="800" b="1" spc="-37" dirty="0">
                <a:solidFill>
                  <a:srgbClr val="212121"/>
                </a:solidFill>
                <a:latin typeface="Times New Roman"/>
                <a:cs typeface="Times New Roman"/>
              </a:rPr>
              <a:t>Apt</a:t>
            </a:r>
            <a:r>
              <a:rPr lang="en-US" sz="800" b="1" spc="-17" dirty="0">
                <a:solidFill>
                  <a:srgbClr val="212121"/>
                </a:solidFill>
                <a:latin typeface="Times New Roman"/>
                <a:cs typeface="Times New Roman"/>
              </a:rPr>
              <a:t>.</a:t>
            </a:r>
            <a:r>
              <a:rPr lang="en-US" sz="800" b="1" spc="27" dirty="0">
                <a:solidFill>
                  <a:srgbClr val="212121"/>
                </a:solidFill>
                <a:latin typeface="Times New Roman"/>
                <a:cs typeface="Times New Roman"/>
              </a:rPr>
              <a:t> </a:t>
            </a:r>
            <a:r>
              <a:rPr lang="en-US" sz="800" b="1" spc="-41" dirty="0">
                <a:solidFill>
                  <a:srgbClr val="212121"/>
                </a:solidFill>
                <a:latin typeface="Times New Roman"/>
                <a:cs typeface="Times New Roman"/>
              </a:rPr>
              <a:t>Number</a:t>
            </a:r>
            <a:r>
              <a:rPr lang="en-US" sz="800" b="1" spc="-20" dirty="0">
                <a:solidFill>
                  <a:srgbClr val="212121"/>
                </a:solidFill>
                <a:latin typeface="Times New Roman"/>
                <a:cs typeface="Times New Roman"/>
              </a:rPr>
              <a:t>:</a:t>
            </a:r>
            <a:r>
              <a:rPr lang="en-US" sz="800" b="1" spc="41" dirty="0">
                <a:solidFill>
                  <a:srgbClr val="212121"/>
                </a:solidFill>
                <a:latin typeface="Times New Roman"/>
                <a:cs typeface="Times New Roman"/>
              </a:rPr>
              <a:t> </a:t>
            </a:r>
            <a:r>
              <a:rPr lang="en-US" sz="800" b="1" u="sng" dirty="0">
                <a:solidFill>
                  <a:srgbClr val="212121"/>
                </a:solidFill>
                <a:uFill>
                  <a:solidFill>
                    <a:srgbClr val="5D5D5D"/>
                  </a:solidFill>
                </a:uFill>
                <a:latin typeface="Times New Roman"/>
                <a:cs typeface="Times New Roman"/>
              </a:rPr>
              <a:t> 	</a:t>
            </a:r>
            <a:r>
              <a:rPr lang="en-US" sz="800" b="1" spc="494" dirty="0">
                <a:solidFill>
                  <a:srgbClr val="5E5E5E"/>
                </a:solidFill>
                <a:latin typeface="Times New Roman"/>
                <a:cs typeface="Times New Roman"/>
              </a:rPr>
              <a:t>_</a:t>
            </a:r>
            <a:endParaRPr lang="en-US" sz="800" dirty="0">
              <a:latin typeface="Times New Roman"/>
              <a:cs typeface="Times New Roman"/>
            </a:endParaRPr>
          </a:p>
          <a:p>
            <a:pPr marL="936889">
              <a:spcBef>
                <a:spcPts val="283"/>
              </a:spcBef>
            </a:pPr>
            <a:r>
              <a:rPr lang="en-US" sz="800" i="1" spc="3" dirty="0">
                <a:solidFill>
                  <a:srgbClr val="212121"/>
                </a:solidFill>
                <a:latin typeface="Arial"/>
                <a:cs typeface="Arial"/>
              </a:rPr>
              <a:t>(Print)</a:t>
            </a:r>
            <a:endParaRPr lang="en-US" sz="800" dirty="0">
              <a:latin typeface="Arial"/>
              <a:cs typeface="Arial"/>
            </a:endParaRPr>
          </a:p>
          <a:p>
            <a:pPr marL="8659">
              <a:spcBef>
                <a:spcPts val="181"/>
              </a:spcBef>
              <a:tabLst>
                <a:tab pos="3065669" algn="l"/>
                <a:tab pos="4004723" algn="l"/>
              </a:tabLst>
            </a:pPr>
            <a:r>
              <a:rPr lang="en-US" sz="800" b="1" spc="-24" dirty="0">
                <a:solidFill>
                  <a:srgbClr val="212121"/>
                </a:solidFill>
                <a:latin typeface="Times New Roman"/>
                <a:cs typeface="Times New Roman"/>
              </a:rPr>
              <a:t>Tenant</a:t>
            </a:r>
            <a:r>
              <a:rPr lang="en-US" sz="800" b="1" spc="10" dirty="0">
                <a:solidFill>
                  <a:srgbClr val="212121"/>
                </a:solidFill>
                <a:latin typeface="Times New Roman"/>
                <a:cs typeface="Times New Roman"/>
              </a:rPr>
              <a:t> </a:t>
            </a:r>
            <a:r>
              <a:rPr lang="en-US" sz="800" b="1" spc="-27" dirty="0">
                <a:solidFill>
                  <a:srgbClr val="212121"/>
                </a:solidFill>
                <a:latin typeface="Times New Roman"/>
                <a:cs typeface="Times New Roman"/>
              </a:rPr>
              <a:t>Signature(s):</a:t>
            </a:r>
            <a:r>
              <a:rPr lang="en-US" sz="800" b="1" u="sng" spc="-27" dirty="0">
                <a:solidFill>
                  <a:srgbClr val="212121"/>
                </a:solidFill>
                <a:uFill>
                  <a:solidFill>
                    <a:srgbClr val="484848"/>
                  </a:solidFill>
                </a:uFill>
                <a:latin typeface="Times New Roman"/>
                <a:cs typeface="Times New Roman"/>
              </a:rPr>
              <a:t>	</a:t>
            </a:r>
            <a:r>
              <a:rPr lang="en-US" sz="800" b="1" spc="-61" dirty="0">
                <a:solidFill>
                  <a:srgbClr val="212121"/>
                </a:solidFill>
                <a:latin typeface="Times New Roman"/>
                <a:cs typeface="Times New Roman"/>
              </a:rPr>
              <a:t>Date</a:t>
            </a:r>
            <a:r>
              <a:rPr lang="en-US" sz="800" b="1" spc="-61" dirty="0">
                <a:solidFill>
                  <a:srgbClr val="5E5E5E"/>
                </a:solidFill>
                <a:latin typeface="Times New Roman"/>
                <a:cs typeface="Times New Roman"/>
              </a:rPr>
              <a:t>-</a:t>
            </a:r>
            <a:r>
              <a:rPr lang="en-US" sz="800" b="1" spc="-61" dirty="0">
                <a:solidFill>
                  <a:srgbClr val="212121"/>
                </a:solidFill>
                <a:latin typeface="Times New Roman"/>
                <a:cs typeface="Times New Roman"/>
              </a:rPr>
              <a:t>:</a:t>
            </a:r>
            <a:r>
              <a:rPr lang="en-US" sz="800" b="1" spc="211" dirty="0">
                <a:solidFill>
                  <a:srgbClr val="212121"/>
                </a:solidFill>
                <a:latin typeface="Times New Roman"/>
                <a:cs typeface="Times New Roman"/>
              </a:rPr>
              <a:t> </a:t>
            </a:r>
            <a:r>
              <a:rPr lang="en-US" sz="800" b="1" spc="3" dirty="0">
                <a:solidFill>
                  <a:srgbClr val="5E5E5E"/>
                </a:solidFill>
                <a:latin typeface="Times New Roman"/>
                <a:cs typeface="Times New Roman"/>
              </a:rPr>
              <a:t>-  </a:t>
            </a:r>
            <a:r>
              <a:rPr lang="en-US" sz="800" b="1" spc="61" dirty="0">
                <a:solidFill>
                  <a:srgbClr val="5E5E5E"/>
                </a:solidFill>
                <a:latin typeface="Times New Roman"/>
                <a:cs typeface="Times New Roman"/>
              </a:rPr>
              <a:t> </a:t>
            </a:r>
            <a:r>
              <a:rPr lang="en-US" sz="800" b="1" spc="3" dirty="0">
                <a:solidFill>
                  <a:srgbClr val="5E5E5E"/>
                </a:solidFill>
                <a:latin typeface="Times New Roman"/>
                <a:cs typeface="Times New Roman"/>
              </a:rPr>
              <a:t>-  </a:t>
            </a:r>
            <a:r>
              <a:rPr lang="en-US" sz="800" b="1" spc="65" dirty="0">
                <a:solidFill>
                  <a:srgbClr val="5E5E5E"/>
                </a:solidFill>
                <a:latin typeface="Times New Roman"/>
                <a:cs typeface="Times New Roman"/>
              </a:rPr>
              <a:t> </a:t>
            </a:r>
            <a:r>
              <a:rPr lang="en-US" sz="800" b="1" spc="3" dirty="0">
                <a:solidFill>
                  <a:srgbClr val="5E5E5E"/>
                </a:solidFill>
                <a:latin typeface="Times New Roman"/>
                <a:cs typeface="Times New Roman"/>
              </a:rPr>
              <a:t>-  </a:t>
            </a:r>
            <a:r>
              <a:rPr lang="en-US" sz="800" b="1" spc="61" dirty="0">
                <a:solidFill>
                  <a:srgbClr val="5E5E5E"/>
                </a:solidFill>
                <a:latin typeface="Times New Roman"/>
                <a:cs typeface="Times New Roman"/>
              </a:rPr>
              <a:t> </a:t>
            </a:r>
            <a:r>
              <a:rPr lang="en-US" sz="800" b="1" spc="3" dirty="0">
                <a:solidFill>
                  <a:srgbClr val="5E5E5E"/>
                </a:solidFill>
                <a:latin typeface="Times New Roman"/>
                <a:cs typeface="Times New Roman"/>
              </a:rPr>
              <a:t>-  </a:t>
            </a:r>
            <a:r>
              <a:rPr lang="en-US" sz="800" b="1" spc="61" dirty="0">
                <a:solidFill>
                  <a:srgbClr val="5E5E5E"/>
                </a:solidFill>
                <a:latin typeface="Times New Roman"/>
                <a:cs typeface="Times New Roman"/>
              </a:rPr>
              <a:t> </a:t>
            </a:r>
            <a:r>
              <a:rPr lang="en-US" sz="800" b="1" spc="3" dirty="0">
                <a:solidFill>
                  <a:srgbClr val="5E5E5E"/>
                </a:solidFill>
                <a:latin typeface="Times New Roman"/>
                <a:cs typeface="Times New Roman"/>
              </a:rPr>
              <a:t>-	-</a:t>
            </a:r>
            <a:endParaRPr lang="en-US" sz="800" dirty="0">
              <a:latin typeface="Times New Roman"/>
              <a:cs typeface="Times New Roman"/>
            </a:endParaRPr>
          </a:p>
          <a:p>
            <a:pPr marL="14720">
              <a:spcBef>
                <a:spcPts val="68"/>
              </a:spcBef>
            </a:pPr>
            <a:endParaRPr lang="en-US" sz="800" u="heavy" spc="20" dirty="0">
              <a:solidFill>
                <a:srgbClr val="212121"/>
              </a:solidFill>
              <a:uFill>
                <a:solidFill>
                  <a:srgbClr val="212121"/>
                </a:solidFill>
              </a:uFill>
              <a:latin typeface="Arial"/>
              <a:cs typeface="Arial"/>
            </a:endParaRPr>
          </a:p>
          <a:p>
            <a:pPr marL="14720">
              <a:spcBef>
                <a:spcPts val="68"/>
              </a:spcBef>
            </a:pPr>
            <a:endParaRPr lang="en-US" sz="800" u="heavy" spc="20" dirty="0">
              <a:solidFill>
                <a:srgbClr val="212121"/>
              </a:solidFill>
              <a:uFill>
                <a:solidFill>
                  <a:srgbClr val="212121"/>
                </a:solidFill>
              </a:uFill>
              <a:latin typeface="Arial"/>
              <a:cs typeface="Arial"/>
            </a:endParaRPr>
          </a:p>
          <a:p>
            <a:pPr marL="14720">
              <a:spcBef>
                <a:spcPts val="68"/>
              </a:spcBef>
            </a:pPr>
            <a:r>
              <a:rPr lang="en-US" sz="800" u="heavy" spc="20" dirty="0">
                <a:solidFill>
                  <a:srgbClr val="212121"/>
                </a:solidFill>
                <a:uFill>
                  <a:solidFill>
                    <a:srgbClr val="212121"/>
                  </a:solidFill>
                </a:uFill>
                <a:latin typeface="Arial"/>
                <a:cs typeface="Arial"/>
              </a:rPr>
              <a:t>Addendum:</a:t>
            </a:r>
            <a:endParaRPr lang="en-US" sz="800" dirty="0">
              <a:latin typeface="Arial"/>
              <a:cs typeface="Arial"/>
            </a:endParaRPr>
          </a:p>
          <a:p>
            <a:pPr>
              <a:lnSpc>
                <a:spcPct val="100000"/>
              </a:lnSpc>
            </a:pPr>
            <a:endParaRPr lang="en-US" sz="800" dirty="0">
              <a:latin typeface="Arial"/>
              <a:cs typeface="Arial"/>
            </a:endParaRPr>
          </a:p>
          <a:p>
            <a:pPr marL="8659">
              <a:spcBef>
                <a:spcPts val="535"/>
              </a:spcBef>
            </a:pPr>
            <a:r>
              <a:rPr lang="en-US" sz="700" spc="10" dirty="0">
                <a:solidFill>
                  <a:srgbClr val="212121"/>
                </a:solidFill>
                <a:latin typeface="Arial"/>
                <a:cs typeface="Arial"/>
              </a:rPr>
              <a:t>To </a:t>
            </a:r>
            <a:r>
              <a:rPr lang="en-US" sz="700" spc="14" dirty="0">
                <a:solidFill>
                  <a:srgbClr val="212121"/>
                </a:solidFill>
                <a:latin typeface="Arial"/>
                <a:cs typeface="Arial"/>
              </a:rPr>
              <a:t>My</a:t>
            </a:r>
            <a:r>
              <a:rPr lang="en-US" sz="700" spc="78" dirty="0">
                <a:solidFill>
                  <a:srgbClr val="212121"/>
                </a:solidFill>
                <a:latin typeface="Arial"/>
                <a:cs typeface="Arial"/>
              </a:rPr>
              <a:t> </a:t>
            </a:r>
            <a:r>
              <a:rPr lang="en-US" sz="700" spc="10" dirty="0">
                <a:solidFill>
                  <a:srgbClr val="212121"/>
                </a:solidFill>
                <a:latin typeface="Arial"/>
                <a:cs typeface="Arial"/>
              </a:rPr>
              <a:t>Landlord</a:t>
            </a:r>
            <a:r>
              <a:rPr lang="en-US" sz="700" dirty="0">
                <a:solidFill>
                  <a:srgbClr val="212121"/>
                </a:solidFill>
                <a:latin typeface="Arial"/>
                <a:cs typeface="Arial"/>
              </a:rPr>
              <a:t> </a:t>
            </a:r>
            <a:r>
              <a:rPr lang="en-US" sz="700" spc="10" dirty="0">
                <a:solidFill>
                  <a:srgbClr val="3A3A3A"/>
                </a:solidFill>
                <a:latin typeface="Arial"/>
                <a:cs typeface="Arial"/>
              </a:rPr>
              <a:t>-</a:t>
            </a:r>
            <a:r>
              <a:rPr lang="en-US" sz="700" spc="-24" dirty="0">
                <a:solidFill>
                  <a:srgbClr val="3A3A3A"/>
                </a:solidFill>
                <a:latin typeface="Arial"/>
                <a:cs typeface="Arial"/>
              </a:rPr>
              <a:t> </a:t>
            </a:r>
            <a:r>
              <a:rPr lang="en-US" sz="700" spc="-7" dirty="0">
                <a:solidFill>
                  <a:srgbClr val="212121"/>
                </a:solidFill>
                <a:latin typeface="Arial"/>
                <a:cs typeface="Arial"/>
              </a:rPr>
              <a:t>The</a:t>
            </a:r>
            <a:r>
              <a:rPr lang="en-US" sz="700" spc="17" dirty="0">
                <a:solidFill>
                  <a:srgbClr val="212121"/>
                </a:solidFill>
                <a:latin typeface="Arial"/>
                <a:cs typeface="Arial"/>
              </a:rPr>
              <a:t> </a:t>
            </a:r>
            <a:r>
              <a:rPr lang="en-US" sz="700" spc="27" dirty="0">
                <a:solidFill>
                  <a:srgbClr val="212121"/>
                </a:solidFill>
                <a:latin typeface="Arial"/>
                <a:cs typeface="Arial"/>
              </a:rPr>
              <a:t>Window</a:t>
            </a:r>
            <a:r>
              <a:rPr lang="en-US" sz="700" spc="10" dirty="0">
                <a:solidFill>
                  <a:srgbClr val="212121"/>
                </a:solidFill>
                <a:latin typeface="Arial"/>
                <a:cs typeface="Arial"/>
              </a:rPr>
              <a:t> </a:t>
            </a:r>
            <a:r>
              <a:rPr lang="en-US" sz="700" spc="3" dirty="0">
                <a:solidFill>
                  <a:srgbClr val="212121"/>
                </a:solidFill>
                <a:latin typeface="Arial"/>
                <a:cs typeface="Arial"/>
              </a:rPr>
              <a:t>Guards</a:t>
            </a:r>
            <a:r>
              <a:rPr lang="en-US" sz="700" spc="24" dirty="0">
                <a:solidFill>
                  <a:srgbClr val="212121"/>
                </a:solidFill>
                <a:latin typeface="Arial"/>
                <a:cs typeface="Arial"/>
              </a:rPr>
              <a:t> </a:t>
            </a:r>
            <a:r>
              <a:rPr lang="en-US" sz="700" spc="17" dirty="0">
                <a:solidFill>
                  <a:srgbClr val="212121"/>
                </a:solidFill>
                <a:latin typeface="Arial"/>
                <a:cs typeface="Arial"/>
              </a:rPr>
              <a:t>listed</a:t>
            </a:r>
            <a:r>
              <a:rPr lang="en-US" sz="700" spc="20" dirty="0">
                <a:solidFill>
                  <a:srgbClr val="212121"/>
                </a:solidFill>
                <a:latin typeface="Arial"/>
                <a:cs typeface="Arial"/>
              </a:rPr>
              <a:t> </a:t>
            </a:r>
            <a:r>
              <a:rPr lang="en-US" sz="700" spc="24" dirty="0">
                <a:solidFill>
                  <a:srgbClr val="212121"/>
                </a:solidFill>
                <a:latin typeface="Arial"/>
                <a:cs typeface="Arial"/>
              </a:rPr>
              <a:t>below </a:t>
            </a:r>
            <a:r>
              <a:rPr lang="en-US" sz="700" spc="17" dirty="0">
                <a:solidFill>
                  <a:srgbClr val="212121"/>
                </a:solidFill>
                <a:latin typeface="Arial"/>
                <a:cs typeface="Arial"/>
              </a:rPr>
              <a:t>require</a:t>
            </a:r>
            <a:r>
              <a:rPr lang="en-US" sz="700" spc="44" dirty="0">
                <a:solidFill>
                  <a:srgbClr val="212121"/>
                </a:solidFill>
                <a:latin typeface="Arial"/>
                <a:cs typeface="Arial"/>
              </a:rPr>
              <a:t> </a:t>
            </a:r>
            <a:r>
              <a:rPr lang="en-US" sz="700" spc="17" dirty="0">
                <a:solidFill>
                  <a:srgbClr val="212121"/>
                </a:solidFill>
                <a:latin typeface="Arial"/>
                <a:cs typeface="Arial"/>
              </a:rPr>
              <a:t>repair or</a:t>
            </a:r>
            <a:r>
              <a:rPr lang="en-US" sz="700" spc="34" dirty="0">
                <a:solidFill>
                  <a:srgbClr val="212121"/>
                </a:solidFill>
                <a:latin typeface="Arial"/>
                <a:cs typeface="Arial"/>
              </a:rPr>
              <a:t> </a:t>
            </a:r>
            <a:r>
              <a:rPr lang="en-US" sz="700" spc="14" dirty="0">
                <a:solidFill>
                  <a:srgbClr val="212121"/>
                </a:solidFill>
                <a:latin typeface="Arial"/>
                <a:cs typeface="Arial"/>
              </a:rPr>
              <a:t>maintenance</a:t>
            </a:r>
            <a:endParaRPr sz="700" dirty="0">
              <a:latin typeface="Times New Roman"/>
              <a:cs typeface="Times New Roman"/>
            </a:endParaRPr>
          </a:p>
        </p:txBody>
      </p:sp>
      <p:sp>
        <p:nvSpPr>
          <p:cNvPr id="21" name="TextBox 20">
            <a:extLst>
              <a:ext uri="{FF2B5EF4-FFF2-40B4-BE49-F238E27FC236}">
                <a16:creationId xmlns:a16="http://schemas.microsoft.com/office/drawing/2014/main" id="{44A105A5-42F4-4BBD-A773-49B04AE708FD}"/>
              </a:ext>
            </a:extLst>
          </p:cNvPr>
          <p:cNvSpPr txBox="1"/>
          <p:nvPr/>
        </p:nvSpPr>
        <p:spPr>
          <a:xfrm>
            <a:off x="6426200" y="4502150"/>
            <a:ext cx="41529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Window Guard Lease Addendum</a:t>
            </a:r>
          </a:p>
        </p:txBody>
      </p:sp>
      <p:sp>
        <p:nvSpPr>
          <p:cNvPr id="23" name="Rectangle: Single Corner Rounded 22">
            <a:extLst>
              <a:ext uri="{FF2B5EF4-FFF2-40B4-BE49-F238E27FC236}">
                <a16:creationId xmlns:a16="http://schemas.microsoft.com/office/drawing/2014/main" id="{7F954EB1-217C-4146-95D0-7F816041B9D4}"/>
              </a:ext>
            </a:extLst>
          </p:cNvPr>
          <p:cNvSpPr/>
          <p:nvPr/>
        </p:nvSpPr>
        <p:spPr>
          <a:xfrm>
            <a:off x="836667" y="4457416"/>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Single Corner Rounded 23">
            <a:extLst>
              <a:ext uri="{FF2B5EF4-FFF2-40B4-BE49-F238E27FC236}">
                <a16:creationId xmlns:a16="http://schemas.microsoft.com/office/drawing/2014/main" id="{51677F4D-04D1-45A4-8DBF-8190D09F804C}"/>
              </a:ext>
            </a:extLst>
          </p:cNvPr>
          <p:cNvSpPr/>
          <p:nvPr/>
        </p:nvSpPr>
        <p:spPr>
          <a:xfrm>
            <a:off x="836667" y="4615955"/>
            <a:ext cx="106417" cy="134117"/>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Single Corner Rounded 24">
            <a:extLst>
              <a:ext uri="{FF2B5EF4-FFF2-40B4-BE49-F238E27FC236}">
                <a16:creationId xmlns:a16="http://schemas.microsoft.com/office/drawing/2014/main" id="{54700E4A-C57C-4091-8841-F6B371772B7A}"/>
              </a:ext>
            </a:extLst>
          </p:cNvPr>
          <p:cNvSpPr/>
          <p:nvPr/>
        </p:nvSpPr>
        <p:spPr>
          <a:xfrm>
            <a:off x="828784" y="4818434"/>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Single Corner Rounded 25">
            <a:extLst>
              <a:ext uri="{FF2B5EF4-FFF2-40B4-BE49-F238E27FC236}">
                <a16:creationId xmlns:a16="http://schemas.microsoft.com/office/drawing/2014/main" id="{378A076A-BAD9-4664-90E4-90D36A8B0373}"/>
              </a:ext>
            </a:extLst>
          </p:cNvPr>
          <p:cNvSpPr/>
          <p:nvPr/>
        </p:nvSpPr>
        <p:spPr>
          <a:xfrm>
            <a:off x="836667" y="5026806"/>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Single Corner Rounded 26">
            <a:extLst>
              <a:ext uri="{FF2B5EF4-FFF2-40B4-BE49-F238E27FC236}">
                <a16:creationId xmlns:a16="http://schemas.microsoft.com/office/drawing/2014/main" id="{D7F3ABF4-923D-4480-A20C-D41BAC62F371}"/>
              </a:ext>
            </a:extLst>
          </p:cNvPr>
          <p:cNvSpPr/>
          <p:nvPr/>
        </p:nvSpPr>
        <p:spPr>
          <a:xfrm>
            <a:off x="836667" y="5218771"/>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Single Corner Rounded 27">
            <a:extLst>
              <a:ext uri="{FF2B5EF4-FFF2-40B4-BE49-F238E27FC236}">
                <a16:creationId xmlns:a16="http://schemas.microsoft.com/office/drawing/2014/main" id="{548712D7-C0F2-4D9E-906D-96BE50E64168}"/>
              </a:ext>
            </a:extLst>
          </p:cNvPr>
          <p:cNvSpPr/>
          <p:nvPr/>
        </p:nvSpPr>
        <p:spPr>
          <a:xfrm>
            <a:off x="828784" y="5402697"/>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Single Corner Rounded 28">
            <a:extLst>
              <a:ext uri="{FF2B5EF4-FFF2-40B4-BE49-F238E27FC236}">
                <a16:creationId xmlns:a16="http://schemas.microsoft.com/office/drawing/2014/main" id="{D9FBFC17-C569-4E64-8CB2-5BBC59807D40}"/>
              </a:ext>
            </a:extLst>
          </p:cNvPr>
          <p:cNvSpPr/>
          <p:nvPr/>
        </p:nvSpPr>
        <p:spPr>
          <a:xfrm>
            <a:off x="836667" y="5793140"/>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Single Corner Rounded 29">
            <a:extLst>
              <a:ext uri="{FF2B5EF4-FFF2-40B4-BE49-F238E27FC236}">
                <a16:creationId xmlns:a16="http://schemas.microsoft.com/office/drawing/2014/main" id="{F17318A1-C237-4B1D-8007-94A6347EC85B}"/>
              </a:ext>
            </a:extLst>
          </p:cNvPr>
          <p:cNvSpPr/>
          <p:nvPr/>
        </p:nvSpPr>
        <p:spPr>
          <a:xfrm>
            <a:off x="5967551" y="771081"/>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Single Corner Rounded 30">
            <a:extLst>
              <a:ext uri="{FF2B5EF4-FFF2-40B4-BE49-F238E27FC236}">
                <a16:creationId xmlns:a16="http://schemas.microsoft.com/office/drawing/2014/main" id="{8FFCED5F-2797-4BD2-A4B1-3CE2D6B65B56}"/>
              </a:ext>
            </a:extLst>
          </p:cNvPr>
          <p:cNvSpPr/>
          <p:nvPr/>
        </p:nvSpPr>
        <p:spPr>
          <a:xfrm>
            <a:off x="5984183" y="1210997"/>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Single Corner Rounded 31">
            <a:extLst>
              <a:ext uri="{FF2B5EF4-FFF2-40B4-BE49-F238E27FC236}">
                <a16:creationId xmlns:a16="http://schemas.microsoft.com/office/drawing/2014/main" id="{58E17850-9CF6-4BA9-AE13-75105E0D5677}"/>
              </a:ext>
            </a:extLst>
          </p:cNvPr>
          <p:cNvSpPr/>
          <p:nvPr/>
        </p:nvSpPr>
        <p:spPr>
          <a:xfrm>
            <a:off x="5967551" y="1452719"/>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Single Corner Rounded 32">
            <a:extLst>
              <a:ext uri="{FF2B5EF4-FFF2-40B4-BE49-F238E27FC236}">
                <a16:creationId xmlns:a16="http://schemas.microsoft.com/office/drawing/2014/main" id="{C3540610-8337-4D3B-A3C2-7F4F55A97170}"/>
              </a:ext>
            </a:extLst>
          </p:cNvPr>
          <p:cNvSpPr/>
          <p:nvPr/>
        </p:nvSpPr>
        <p:spPr>
          <a:xfrm>
            <a:off x="5967551" y="1802091"/>
            <a:ext cx="114300" cy="113709"/>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3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6052778-9719-47D8-92DE-ED8C70AFE453}"/>
              </a:ext>
            </a:extLst>
          </p:cNvPr>
          <p:cNvSpPr>
            <a:spLocks noGrp="1"/>
          </p:cNvSpPr>
          <p:nvPr>
            <p:ph type="title"/>
          </p:nvPr>
        </p:nvSpPr>
        <p:spPr>
          <a:xfrm>
            <a:off x="958506" y="800392"/>
            <a:ext cx="10264697" cy="1212102"/>
          </a:xfrm>
        </p:spPr>
        <p:txBody>
          <a:bodyPr>
            <a:normAutofit/>
          </a:bodyPr>
          <a:lstStyle/>
          <a:p>
            <a:r>
              <a:rPr lang="en-US" sz="4000" b="1">
                <a:solidFill>
                  <a:srgbClr val="FFFFFF"/>
                </a:solidFill>
              </a:rPr>
              <a:t>Mercury Service Regulators</a:t>
            </a:r>
          </a:p>
        </p:txBody>
      </p:sp>
      <p:sp>
        <p:nvSpPr>
          <p:cNvPr id="3" name="Content Placeholder 2">
            <a:extLst>
              <a:ext uri="{FF2B5EF4-FFF2-40B4-BE49-F238E27FC236}">
                <a16:creationId xmlns:a16="http://schemas.microsoft.com/office/drawing/2014/main" id="{340B8485-4B04-4AA3-8049-7C4392C94439}"/>
              </a:ext>
            </a:extLst>
          </p:cNvPr>
          <p:cNvSpPr>
            <a:spLocks noGrp="1"/>
          </p:cNvSpPr>
          <p:nvPr>
            <p:ph idx="1"/>
          </p:nvPr>
        </p:nvSpPr>
        <p:spPr>
          <a:xfrm>
            <a:off x="1316765" y="2177170"/>
            <a:ext cx="9708995" cy="4045115"/>
          </a:xfrm>
        </p:spPr>
        <p:txBody>
          <a:bodyPr anchor="ctr">
            <a:normAutofit fontScale="92500" lnSpcReduction="10000"/>
          </a:bodyPr>
          <a:lstStyle/>
          <a:p>
            <a:pPr marL="0" marR="0" indent="0">
              <a:lnSpc>
                <a:spcPct val="107000"/>
              </a:lnSpc>
              <a:spcBef>
                <a:spcPts val="0"/>
              </a:spcBef>
              <a:spcAft>
                <a:spcPts val="80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 Mercury Service Regulator</a:t>
            </a:r>
            <a:r>
              <a:rPr lang="en-US" sz="1800" dirty="0">
                <a:effectLst/>
                <a:latin typeface="Calibri" panose="020F0502020204030204" pitchFamily="34" charset="0"/>
                <a:ea typeface="Calibri" panose="020F0502020204030204" pitchFamily="34" charset="0"/>
                <a:cs typeface="Times New Roman" panose="02020603050405020304" pitchFamily="18" charset="0"/>
              </a:rPr>
              <a:t> is a device that is installed and owned by a gas utility company to regulate the supply of natural gas to a structure. It contains mercury and may be located inside a structure. The new law passed by Council requires landlords of multifamily rental properties built before January 1, 1968, to:</a:t>
            </a: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make reasonable efforts to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photograph</a:t>
            </a:r>
            <a:r>
              <a:rPr lang="en-US" sz="1800" dirty="0">
                <a:effectLst/>
                <a:latin typeface="Calibri" panose="020F0502020204030204" pitchFamily="34" charset="0"/>
                <a:ea typeface="Calibri" panose="020F0502020204030204" pitchFamily="34" charset="0"/>
                <a:cs typeface="Times New Roman" panose="02020603050405020304" pitchFamily="18" charset="0"/>
              </a:rPr>
              <a:t> any indoor gas service regulators in their buildings; </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provide copies of those photos to Washington Gas by October 7, 2021; and, </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indent="-285750">
              <a:lnSpc>
                <a:spcPct val="107000"/>
              </a:lnSpc>
              <a:spcBef>
                <a:spcPts val="0"/>
              </a:spcBef>
              <a:spcAft>
                <a:spcPts val="0"/>
              </a:spcAft>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notify your tenants within 30 days if Washington Gas replaces any indoor mercury service regulators. On </a:t>
            </a:r>
          </a:p>
          <a:p>
            <a:pPr marL="0" marR="0" indent="0">
              <a:lnSpc>
                <a:spcPct val="107000"/>
              </a:lnSpc>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receipt of such notification from Washington Gas, you must also cc: </a:t>
            </a:r>
            <a:r>
              <a:rPr lang="en-US" sz="1800" dirty="0">
                <a:latin typeface="Calibri" panose="020F0502020204030204" pitchFamily="34" charset="0"/>
                <a:ea typeface="Calibri" panose="020F0502020204030204" pitchFamily="34" charset="0"/>
                <a:cs typeface="Times New Roman" panose="02020603050405020304" pitchFamily="18" charset="0"/>
              </a:rPr>
              <a:t>DHCA via email at</a:t>
            </a:r>
          </a:p>
          <a:p>
            <a:pPr marL="0" marR="0" indent="0">
              <a:lnSpc>
                <a:spcPct val="107000"/>
              </a:lnSpc>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DHCA.code@montgomerycountymd.gov</a:t>
            </a:r>
          </a:p>
          <a:p>
            <a:pPr marL="0" marR="0" lvl="0" indent="0">
              <a:lnSpc>
                <a:spcPct val="107000"/>
              </a:lnSpc>
              <a:spcBef>
                <a:spcPts val="0"/>
              </a:spcBef>
              <a:spcAft>
                <a:spcPts val="800"/>
              </a:spcAft>
              <a:buNone/>
            </a:pPr>
            <a:endParaRPr lang="en-US" sz="1800" i="1"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DHCA will provide landlords with copies of the required notification to tenants at our website: </a:t>
            </a:r>
            <a:r>
              <a:rPr lang="en-US" sz="1800" i="1" u="sng" dirty="0">
                <a:solidFill>
                  <a:srgbClr val="0000FF"/>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https://www.montgomerycountymd.gov/DHCA/community/code/</a:t>
            </a:r>
            <a:r>
              <a:rPr lang="en-US" sz="1800" i="1" dirty="0">
                <a:solidFill>
                  <a:srgbClr val="0000FF"/>
                </a:solidFill>
                <a:effectLst/>
                <a:latin typeface="Calibri" panose="020F0502020204030204" pitchFamily="34" charset="0"/>
                <a:ea typeface="Calibri" panose="020F0502020204030204" pitchFamily="34" charset="0"/>
              </a:rPr>
              <a:t>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t>
            </a:r>
          </a:p>
          <a:p>
            <a:pPr marL="0" marR="0" lvl="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indent="0" algn="just">
              <a:lnSpc>
                <a:spcPct val="150000"/>
              </a:lnSpc>
              <a:spcBef>
                <a:spcPts val="0"/>
              </a:spcBef>
              <a:spcAft>
                <a:spcPts val="0"/>
              </a:spcAft>
              <a:buNone/>
              <a:tabLst>
                <a:tab pos="2743200" algn="ctr"/>
                <a:tab pos="5486400" algn="r"/>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902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61114" y="1130185"/>
            <a:ext cx="4043795" cy="1236067"/>
          </a:xfrm>
          <a:prstGeom prst="rect">
            <a:avLst/>
          </a:prstGeom>
        </p:spPr>
        <p:txBody>
          <a:bodyPr vert="horz" wrap="square" lIns="0" tIns="8659" rIns="0" bIns="0" rtlCol="0">
            <a:spAutoFit/>
          </a:bodyPr>
          <a:lstStyle/>
          <a:p>
            <a:pPr marL="8659" marR="43727">
              <a:lnSpc>
                <a:spcPct val="110000"/>
              </a:lnSpc>
              <a:spcBef>
                <a:spcPts val="68"/>
              </a:spcBef>
            </a:pPr>
            <a:r>
              <a:rPr sz="818" dirty="0">
                <a:latin typeface="Calibri"/>
                <a:cs typeface="Calibri"/>
              </a:rPr>
              <a:t>A</a:t>
            </a:r>
            <a:r>
              <a:rPr sz="818" spc="3" dirty="0">
                <a:latin typeface="Calibri"/>
                <a:cs typeface="Calibri"/>
              </a:rPr>
              <a:t> </a:t>
            </a:r>
            <a:r>
              <a:rPr sz="818" b="1" dirty="0">
                <a:latin typeface="Calibri"/>
                <a:cs typeface="Calibri"/>
              </a:rPr>
              <a:t>mercury</a:t>
            </a:r>
            <a:r>
              <a:rPr sz="818" b="1" spc="3" dirty="0">
                <a:latin typeface="Calibri"/>
                <a:cs typeface="Calibri"/>
              </a:rPr>
              <a:t> </a:t>
            </a:r>
            <a:r>
              <a:rPr sz="818" b="1" spc="-3" dirty="0">
                <a:latin typeface="Calibri"/>
                <a:cs typeface="Calibri"/>
              </a:rPr>
              <a:t>gas</a:t>
            </a:r>
            <a:r>
              <a:rPr sz="818" b="1" spc="7" dirty="0">
                <a:latin typeface="Calibri"/>
                <a:cs typeface="Calibri"/>
              </a:rPr>
              <a:t> </a:t>
            </a:r>
            <a:r>
              <a:rPr sz="818" b="1" spc="-3" dirty="0">
                <a:latin typeface="Calibri"/>
                <a:cs typeface="Calibri"/>
              </a:rPr>
              <a:t>service</a:t>
            </a:r>
            <a:r>
              <a:rPr sz="818" b="1" spc="-7" dirty="0">
                <a:latin typeface="Calibri"/>
                <a:cs typeface="Calibri"/>
              </a:rPr>
              <a:t> </a:t>
            </a:r>
            <a:r>
              <a:rPr sz="818" b="1" spc="-3" dirty="0">
                <a:latin typeface="Calibri"/>
                <a:cs typeface="Calibri"/>
              </a:rPr>
              <a:t>regulator</a:t>
            </a:r>
            <a:r>
              <a:rPr sz="818" b="1" spc="10" dirty="0">
                <a:latin typeface="Calibri"/>
                <a:cs typeface="Calibri"/>
              </a:rPr>
              <a:t> </a:t>
            </a:r>
            <a:r>
              <a:rPr sz="818" dirty="0">
                <a:latin typeface="Calibri"/>
                <a:cs typeface="Calibri"/>
              </a:rPr>
              <a:t>is</a:t>
            </a:r>
            <a:r>
              <a:rPr sz="818" spc="-3" dirty="0">
                <a:latin typeface="Calibri"/>
                <a:cs typeface="Calibri"/>
              </a:rPr>
              <a:t> the</a:t>
            </a:r>
            <a:r>
              <a:rPr sz="818" spc="7" dirty="0">
                <a:latin typeface="Calibri"/>
                <a:cs typeface="Calibri"/>
              </a:rPr>
              <a:t> </a:t>
            </a:r>
            <a:r>
              <a:rPr sz="818" spc="-3" dirty="0">
                <a:latin typeface="Calibri"/>
                <a:cs typeface="Calibri"/>
              </a:rPr>
              <a:t>mechanism</a:t>
            </a:r>
            <a:r>
              <a:rPr sz="818" spc="7" dirty="0">
                <a:latin typeface="Calibri"/>
                <a:cs typeface="Calibri"/>
              </a:rPr>
              <a:t> </a:t>
            </a:r>
            <a:r>
              <a:rPr sz="818" spc="-3" dirty="0">
                <a:latin typeface="Calibri"/>
                <a:cs typeface="Calibri"/>
              </a:rPr>
              <a:t>used</a:t>
            </a:r>
            <a:r>
              <a:rPr sz="818" spc="7" dirty="0">
                <a:latin typeface="Calibri"/>
                <a:cs typeface="Calibri"/>
              </a:rPr>
              <a:t> </a:t>
            </a:r>
            <a:r>
              <a:rPr sz="818" spc="-3" dirty="0">
                <a:latin typeface="Calibri"/>
                <a:cs typeface="Calibri"/>
              </a:rPr>
              <a:t>to</a:t>
            </a:r>
            <a:r>
              <a:rPr sz="818" spc="7" dirty="0">
                <a:latin typeface="Calibri"/>
                <a:cs typeface="Calibri"/>
              </a:rPr>
              <a:t> </a:t>
            </a:r>
            <a:r>
              <a:rPr sz="818" spc="-3" dirty="0">
                <a:latin typeface="Calibri"/>
                <a:cs typeface="Calibri"/>
              </a:rPr>
              <a:t>control the flow</a:t>
            </a:r>
            <a:r>
              <a:rPr sz="818" spc="10" dirty="0">
                <a:latin typeface="Calibri"/>
                <a:cs typeface="Calibri"/>
              </a:rPr>
              <a:t> </a:t>
            </a:r>
            <a:r>
              <a:rPr sz="818" spc="-3" dirty="0">
                <a:latin typeface="Calibri"/>
                <a:cs typeface="Calibri"/>
              </a:rPr>
              <a:t>of</a:t>
            </a:r>
            <a:r>
              <a:rPr sz="818" spc="10" dirty="0">
                <a:latin typeface="Calibri"/>
                <a:cs typeface="Calibri"/>
              </a:rPr>
              <a:t> </a:t>
            </a:r>
            <a:r>
              <a:rPr sz="818" spc="-3" dirty="0">
                <a:latin typeface="Calibri"/>
                <a:cs typeface="Calibri"/>
              </a:rPr>
              <a:t>natural</a:t>
            </a:r>
            <a:r>
              <a:rPr sz="818" spc="7" dirty="0">
                <a:latin typeface="Calibri"/>
                <a:cs typeface="Calibri"/>
              </a:rPr>
              <a:t> </a:t>
            </a:r>
            <a:r>
              <a:rPr sz="818" dirty="0">
                <a:latin typeface="Calibri"/>
                <a:cs typeface="Calibri"/>
              </a:rPr>
              <a:t>gas</a:t>
            </a:r>
            <a:r>
              <a:rPr sz="818" spc="-3" dirty="0">
                <a:latin typeface="Calibri"/>
                <a:cs typeface="Calibri"/>
              </a:rPr>
              <a:t> </a:t>
            </a:r>
            <a:r>
              <a:rPr sz="818" dirty="0">
                <a:latin typeface="Calibri"/>
                <a:cs typeface="Calibri"/>
              </a:rPr>
              <a:t>from </a:t>
            </a:r>
            <a:r>
              <a:rPr sz="818" spc="-173" dirty="0">
                <a:latin typeface="Calibri"/>
                <a:cs typeface="Calibri"/>
              </a:rPr>
              <a:t> </a:t>
            </a:r>
            <a:r>
              <a:rPr sz="818" dirty="0">
                <a:latin typeface="Calibri"/>
                <a:cs typeface="Calibri"/>
              </a:rPr>
              <a:t>the</a:t>
            </a:r>
            <a:r>
              <a:rPr sz="818" spc="-7" dirty="0">
                <a:latin typeface="Calibri"/>
                <a:cs typeface="Calibri"/>
              </a:rPr>
              <a:t> </a:t>
            </a:r>
            <a:r>
              <a:rPr sz="818" spc="-3" dirty="0">
                <a:latin typeface="Calibri"/>
                <a:cs typeface="Calibri"/>
              </a:rPr>
              <a:t>gas</a:t>
            </a:r>
            <a:r>
              <a:rPr sz="818" dirty="0">
                <a:latin typeface="Calibri"/>
                <a:cs typeface="Calibri"/>
              </a:rPr>
              <a:t> </a:t>
            </a:r>
            <a:r>
              <a:rPr sz="818" spc="-3" dirty="0">
                <a:latin typeface="Calibri"/>
                <a:cs typeface="Calibri"/>
              </a:rPr>
              <a:t>service </a:t>
            </a:r>
            <a:r>
              <a:rPr sz="818" dirty="0">
                <a:latin typeface="Calibri"/>
                <a:cs typeface="Calibri"/>
              </a:rPr>
              <a:t>delivery</a:t>
            </a:r>
            <a:r>
              <a:rPr sz="818" spc="-10" dirty="0">
                <a:latin typeface="Calibri"/>
                <a:cs typeface="Calibri"/>
              </a:rPr>
              <a:t> </a:t>
            </a:r>
            <a:r>
              <a:rPr sz="818" spc="-3" dirty="0">
                <a:latin typeface="Calibri"/>
                <a:cs typeface="Calibri"/>
              </a:rPr>
              <a:t>line</a:t>
            </a:r>
            <a:r>
              <a:rPr sz="818" spc="3" dirty="0">
                <a:latin typeface="Calibri"/>
                <a:cs typeface="Calibri"/>
              </a:rPr>
              <a:t> </a:t>
            </a:r>
            <a:r>
              <a:rPr sz="818" spc="-3" dirty="0">
                <a:latin typeface="Calibri"/>
                <a:cs typeface="Calibri"/>
              </a:rPr>
              <a:t>into </a:t>
            </a:r>
            <a:r>
              <a:rPr sz="818" dirty="0">
                <a:latin typeface="Calibri"/>
                <a:cs typeface="Calibri"/>
              </a:rPr>
              <a:t>a</a:t>
            </a:r>
            <a:r>
              <a:rPr sz="818" spc="-7" dirty="0">
                <a:latin typeface="Calibri"/>
                <a:cs typeface="Calibri"/>
              </a:rPr>
              <a:t> </a:t>
            </a:r>
            <a:r>
              <a:rPr sz="818" dirty="0">
                <a:latin typeface="Calibri"/>
                <a:cs typeface="Calibri"/>
              </a:rPr>
              <a:t>building.</a:t>
            </a:r>
          </a:p>
          <a:p>
            <a:pPr>
              <a:spcBef>
                <a:spcPts val="17"/>
              </a:spcBef>
            </a:pPr>
            <a:endParaRPr sz="716" dirty="0">
              <a:latin typeface="Calibri"/>
              <a:cs typeface="Calibri"/>
            </a:endParaRPr>
          </a:p>
          <a:p>
            <a:pPr marL="8659"/>
            <a:r>
              <a:rPr sz="818" b="1" u="sng" spc="-3" dirty="0">
                <a:uFill>
                  <a:solidFill>
                    <a:srgbClr val="000000"/>
                  </a:solidFill>
                </a:uFill>
                <a:latin typeface="Calibri"/>
                <a:cs typeface="Calibri"/>
              </a:rPr>
              <a:t>REQUIREMENTS:</a:t>
            </a:r>
            <a:endParaRPr sz="818" dirty="0">
              <a:latin typeface="Calibri"/>
              <a:cs typeface="Calibri"/>
            </a:endParaRPr>
          </a:p>
          <a:p>
            <a:pPr marL="320378" marR="3464" indent="-155859">
              <a:lnSpc>
                <a:spcPct val="101699"/>
              </a:lnSpc>
              <a:spcBef>
                <a:spcPts val="620"/>
              </a:spcBef>
              <a:buFont typeface="Wingdings"/>
              <a:buChar char=""/>
              <a:tabLst>
                <a:tab pos="320378" algn="l"/>
              </a:tabLst>
            </a:pPr>
            <a:r>
              <a:rPr sz="818" spc="-3" dirty="0">
                <a:latin typeface="Calibri"/>
                <a:cs typeface="Calibri"/>
              </a:rPr>
              <a:t>Landlords </a:t>
            </a:r>
            <a:r>
              <a:rPr sz="818" dirty="0">
                <a:latin typeface="Calibri"/>
                <a:cs typeface="Calibri"/>
              </a:rPr>
              <a:t>are </a:t>
            </a:r>
            <a:r>
              <a:rPr sz="818" spc="-3" dirty="0">
                <a:latin typeface="Calibri"/>
                <a:cs typeface="Calibri"/>
              </a:rPr>
              <a:t>required by </a:t>
            </a:r>
            <a:r>
              <a:rPr sz="818" dirty="0">
                <a:latin typeface="Calibri"/>
                <a:cs typeface="Calibri"/>
              </a:rPr>
              <a:t>law </a:t>
            </a:r>
            <a:r>
              <a:rPr sz="818" spc="-3" dirty="0">
                <a:latin typeface="Calibri"/>
                <a:cs typeface="Calibri"/>
              </a:rPr>
              <a:t>to </a:t>
            </a:r>
            <a:r>
              <a:rPr sz="818" spc="-7" dirty="0">
                <a:latin typeface="Calibri"/>
                <a:cs typeface="Calibri"/>
              </a:rPr>
              <a:t>provide </a:t>
            </a:r>
            <a:r>
              <a:rPr sz="818" spc="-3" dirty="0">
                <a:latin typeface="Calibri"/>
                <a:cs typeface="Calibri"/>
              </a:rPr>
              <a:t>this </a:t>
            </a:r>
            <a:r>
              <a:rPr sz="818" spc="-7" dirty="0">
                <a:latin typeface="Calibri"/>
                <a:cs typeface="Calibri"/>
              </a:rPr>
              <a:t>written notice </a:t>
            </a:r>
            <a:r>
              <a:rPr sz="818" dirty="0">
                <a:latin typeface="Calibri"/>
                <a:cs typeface="Calibri"/>
              </a:rPr>
              <a:t>to </a:t>
            </a:r>
            <a:r>
              <a:rPr sz="818" spc="-3" dirty="0">
                <a:latin typeface="Calibri"/>
                <a:cs typeface="Calibri"/>
              </a:rPr>
              <a:t>tenants within </a:t>
            </a:r>
            <a:r>
              <a:rPr sz="818" dirty="0">
                <a:latin typeface="Calibri"/>
                <a:cs typeface="Calibri"/>
              </a:rPr>
              <a:t>30 </a:t>
            </a:r>
            <a:r>
              <a:rPr sz="818" spc="-3" dirty="0">
                <a:latin typeface="Calibri"/>
                <a:cs typeface="Calibri"/>
              </a:rPr>
              <a:t>days </a:t>
            </a:r>
            <a:r>
              <a:rPr sz="818" dirty="0">
                <a:latin typeface="Calibri"/>
                <a:cs typeface="Calibri"/>
              </a:rPr>
              <a:t> </a:t>
            </a:r>
            <a:r>
              <a:rPr sz="818" spc="-7" dirty="0">
                <a:latin typeface="Calibri"/>
                <a:cs typeface="Calibri"/>
              </a:rPr>
              <a:t>after</a:t>
            </a:r>
            <a:r>
              <a:rPr sz="818" dirty="0">
                <a:latin typeface="Calibri"/>
                <a:cs typeface="Calibri"/>
              </a:rPr>
              <a:t> </a:t>
            </a:r>
            <a:r>
              <a:rPr sz="818" spc="-7" dirty="0">
                <a:latin typeface="Calibri"/>
                <a:cs typeface="Calibri"/>
              </a:rPr>
              <a:t>Washington</a:t>
            </a:r>
            <a:r>
              <a:rPr sz="818" spc="3" dirty="0">
                <a:latin typeface="Calibri"/>
                <a:cs typeface="Calibri"/>
              </a:rPr>
              <a:t> </a:t>
            </a:r>
            <a:r>
              <a:rPr sz="818" spc="-7" dirty="0">
                <a:latin typeface="Calibri"/>
                <a:cs typeface="Calibri"/>
              </a:rPr>
              <a:t>Gas</a:t>
            </a:r>
            <a:r>
              <a:rPr sz="818" dirty="0">
                <a:latin typeface="Calibri"/>
                <a:cs typeface="Calibri"/>
              </a:rPr>
              <a:t> </a:t>
            </a:r>
            <a:r>
              <a:rPr sz="818" spc="-7" dirty="0">
                <a:latin typeface="Calibri"/>
                <a:cs typeface="Calibri"/>
              </a:rPr>
              <a:t>informs</a:t>
            </a:r>
            <a:r>
              <a:rPr sz="818" spc="-14" dirty="0">
                <a:latin typeface="Calibri"/>
                <a:cs typeface="Calibri"/>
              </a:rPr>
              <a:t> </a:t>
            </a:r>
            <a:r>
              <a:rPr sz="818" spc="-3" dirty="0">
                <a:latin typeface="Calibri"/>
                <a:cs typeface="Calibri"/>
              </a:rPr>
              <a:t>the</a:t>
            </a:r>
            <a:r>
              <a:rPr sz="818" spc="-7" dirty="0">
                <a:latin typeface="Calibri"/>
                <a:cs typeface="Calibri"/>
              </a:rPr>
              <a:t> landlord</a:t>
            </a:r>
            <a:r>
              <a:rPr sz="818" spc="-3" dirty="0">
                <a:latin typeface="Calibri"/>
                <a:cs typeface="Calibri"/>
              </a:rPr>
              <a:t> that</a:t>
            </a:r>
            <a:r>
              <a:rPr sz="818" spc="-7" dirty="0">
                <a:latin typeface="Calibri"/>
                <a:cs typeface="Calibri"/>
              </a:rPr>
              <a:t> </a:t>
            </a:r>
            <a:r>
              <a:rPr sz="818" spc="-3" dirty="0">
                <a:latin typeface="Calibri"/>
                <a:cs typeface="Calibri"/>
              </a:rPr>
              <a:t>any </a:t>
            </a:r>
            <a:r>
              <a:rPr sz="818" spc="-7" dirty="0">
                <a:latin typeface="Calibri"/>
                <a:cs typeface="Calibri"/>
              </a:rPr>
              <a:t>indoor</a:t>
            </a:r>
            <a:r>
              <a:rPr sz="818" dirty="0">
                <a:latin typeface="Calibri"/>
                <a:cs typeface="Calibri"/>
              </a:rPr>
              <a:t> </a:t>
            </a:r>
            <a:r>
              <a:rPr sz="818" spc="-7" dirty="0">
                <a:latin typeface="Calibri"/>
                <a:cs typeface="Calibri"/>
              </a:rPr>
              <a:t>mercury</a:t>
            </a:r>
            <a:r>
              <a:rPr sz="818" spc="-3" dirty="0">
                <a:latin typeface="Calibri"/>
                <a:cs typeface="Calibri"/>
              </a:rPr>
              <a:t> gas </a:t>
            </a:r>
            <a:r>
              <a:rPr sz="818" spc="-7" dirty="0">
                <a:latin typeface="Calibri"/>
                <a:cs typeface="Calibri"/>
              </a:rPr>
              <a:t>service</a:t>
            </a:r>
            <a:r>
              <a:rPr sz="818" spc="3" dirty="0">
                <a:latin typeface="Calibri"/>
                <a:cs typeface="Calibri"/>
              </a:rPr>
              <a:t> </a:t>
            </a:r>
            <a:r>
              <a:rPr sz="818" spc="-7" dirty="0">
                <a:latin typeface="Calibri"/>
                <a:cs typeface="Calibri"/>
              </a:rPr>
              <a:t>regulator </a:t>
            </a:r>
            <a:r>
              <a:rPr sz="818" spc="-173" dirty="0">
                <a:latin typeface="Calibri"/>
                <a:cs typeface="Calibri"/>
              </a:rPr>
              <a:t> </a:t>
            </a:r>
            <a:r>
              <a:rPr sz="818" spc="-7" dirty="0">
                <a:latin typeface="Calibri"/>
                <a:cs typeface="Calibri"/>
              </a:rPr>
              <a:t>present </a:t>
            </a:r>
            <a:r>
              <a:rPr sz="818" spc="-3" dirty="0">
                <a:latin typeface="Calibri"/>
                <a:cs typeface="Calibri"/>
              </a:rPr>
              <a:t>on</a:t>
            </a:r>
            <a:r>
              <a:rPr sz="818" spc="-10" dirty="0">
                <a:latin typeface="Calibri"/>
                <a:cs typeface="Calibri"/>
              </a:rPr>
              <a:t> </a:t>
            </a:r>
            <a:r>
              <a:rPr sz="818" spc="-3" dirty="0">
                <a:latin typeface="Calibri"/>
                <a:cs typeface="Calibri"/>
              </a:rPr>
              <a:t>the</a:t>
            </a:r>
            <a:r>
              <a:rPr sz="818" spc="-14" dirty="0">
                <a:latin typeface="Calibri"/>
                <a:cs typeface="Calibri"/>
              </a:rPr>
              <a:t> </a:t>
            </a:r>
            <a:r>
              <a:rPr sz="818" spc="-3" dirty="0">
                <a:latin typeface="Calibri"/>
                <a:cs typeface="Calibri"/>
              </a:rPr>
              <a:t>rental</a:t>
            </a:r>
            <a:r>
              <a:rPr sz="818" spc="-14" dirty="0">
                <a:latin typeface="Calibri"/>
                <a:cs typeface="Calibri"/>
              </a:rPr>
              <a:t> </a:t>
            </a:r>
            <a:r>
              <a:rPr sz="818" spc="-3" dirty="0">
                <a:latin typeface="Calibri"/>
                <a:cs typeface="Calibri"/>
              </a:rPr>
              <a:t>property</a:t>
            </a:r>
            <a:r>
              <a:rPr sz="818" spc="-17" dirty="0">
                <a:latin typeface="Calibri"/>
                <a:cs typeface="Calibri"/>
              </a:rPr>
              <a:t> </a:t>
            </a:r>
            <a:r>
              <a:rPr sz="818" spc="-3" dirty="0">
                <a:latin typeface="Calibri"/>
                <a:cs typeface="Calibri"/>
              </a:rPr>
              <a:t>has</a:t>
            </a:r>
            <a:r>
              <a:rPr sz="818" spc="-7" dirty="0">
                <a:latin typeface="Calibri"/>
                <a:cs typeface="Calibri"/>
              </a:rPr>
              <a:t> been</a:t>
            </a:r>
            <a:r>
              <a:rPr sz="818" spc="-3" dirty="0">
                <a:latin typeface="Calibri"/>
                <a:cs typeface="Calibri"/>
              </a:rPr>
              <a:t> </a:t>
            </a:r>
            <a:r>
              <a:rPr sz="818" spc="-7" dirty="0">
                <a:latin typeface="Calibri"/>
                <a:cs typeface="Calibri"/>
              </a:rPr>
              <a:t>removed</a:t>
            </a:r>
            <a:r>
              <a:rPr sz="818" spc="-3" dirty="0">
                <a:latin typeface="Calibri"/>
                <a:cs typeface="Calibri"/>
              </a:rPr>
              <a:t> and</a:t>
            </a:r>
            <a:r>
              <a:rPr sz="818" spc="-10" dirty="0">
                <a:latin typeface="Calibri"/>
                <a:cs typeface="Calibri"/>
              </a:rPr>
              <a:t> </a:t>
            </a:r>
            <a:r>
              <a:rPr sz="818" spc="-3" dirty="0">
                <a:latin typeface="Calibri"/>
                <a:cs typeface="Calibri"/>
              </a:rPr>
              <a:t>replaced.</a:t>
            </a:r>
            <a:endParaRPr sz="818" dirty="0">
              <a:latin typeface="Calibri"/>
              <a:cs typeface="Calibri"/>
            </a:endParaRPr>
          </a:p>
          <a:p>
            <a:pPr marL="319945" marR="472774" indent="-155859">
              <a:lnSpc>
                <a:spcPct val="101699"/>
              </a:lnSpc>
              <a:spcBef>
                <a:spcPts val="10"/>
              </a:spcBef>
              <a:buFont typeface="Wingdings"/>
              <a:buChar char=""/>
              <a:tabLst>
                <a:tab pos="320378" algn="l"/>
              </a:tabLst>
            </a:pPr>
            <a:r>
              <a:rPr sz="818" dirty="0">
                <a:latin typeface="Calibri"/>
                <a:cs typeface="Calibri"/>
              </a:rPr>
              <a:t>Your </a:t>
            </a:r>
            <a:r>
              <a:rPr sz="818" spc="-3" dirty="0">
                <a:latin typeface="Calibri"/>
                <a:cs typeface="Calibri"/>
              </a:rPr>
              <a:t>Landlord </a:t>
            </a:r>
            <a:r>
              <a:rPr sz="818" dirty="0">
                <a:latin typeface="Calibri"/>
                <a:cs typeface="Calibri"/>
              </a:rPr>
              <a:t>is </a:t>
            </a:r>
            <a:r>
              <a:rPr sz="818" spc="-3" dirty="0">
                <a:latin typeface="Calibri"/>
                <a:cs typeface="Calibri"/>
              </a:rPr>
              <a:t>required </a:t>
            </a:r>
            <a:r>
              <a:rPr sz="818" dirty="0">
                <a:latin typeface="Calibri"/>
                <a:cs typeface="Calibri"/>
              </a:rPr>
              <a:t>by law to </a:t>
            </a:r>
            <a:r>
              <a:rPr sz="818" spc="-7" dirty="0">
                <a:latin typeface="Calibri"/>
                <a:cs typeface="Calibri"/>
              </a:rPr>
              <a:t>send </a:t>
            </a:r>
            <a:r>
              <a:rPr sz="818" dirty="0">
                <a:latin typeface="Calibri"/>
                <a:cs typeface="Calibri"/>
              </a:rPr>
              <a:t>a </a:t>
            </a:r>
            <a:r>
              <a:rPr sz="818" spc="-3" dirty="0">
                <a:latin typeface="Calibri"/>
                <a:cs typeface="Calibri"/>
              </a:rPr>
              <a:t>copy </a:t>
            </a:r>
            <a:r>
              <a:rPr sz="818" dirty="0">
                <a:latin typeface="Calibri"/>
                <a:cs typeface="Calibri"/>
              </a:rPr>
              <a:t>of </a:t>
            </a:r>
            <a:r>
              <a:rPr sz="818" spc="-3" dirty="0">
                <a:latin typeface="Calibri"/>
                <a:cs typeface="Calibri"/>
              </a:rPr>
              <a:t>your </a:t>
            </a:r>
            <a:r>
              <a:rPr sz="818" dirty="0">
                <a:latin typeface="Calibri"/>
                <a:cs typeface="Calibri"/>
              </a:rPr>
              <a:t>tenant </a:t>
            </a:r>
            <a:r>
              <a:rPr sz="818" spc="-3" dirty="0">
                <a:latin typeface="Calibri"/>
                <a:cs typeface="Calibri"/>
              </a:rPr>
              <a:t>notice </a:t>
            </a:r>
            <a:r>
              <a:rPr sz="818" dirty="0">
                <a:latin typeface="Calibri"/>
                <a:cs typeface="Calibri"/>
              </a:rPr>
              <a:t>to </a:t>
            </a:r>
            <a:r>
              <a:rPr sz="818" spc="3" dirty="0">
                <a:latin typeface="Calibri"/>
                <a:cs typeface="Calibri"/>
              </a:rPr>
              <a:t>the </a:t>
            </a:r>
            <a:r>
              <a:rPr sz="818" spc="7" dirty="0">
                <a:latin typeface="Calibri"/>
                <a:cs typeface="Calibri"/>
              </a:rPr>
              <a:t> </a:t>
            </a:r>
            <a:r>
              <a:rPr sz="818" spc="-3" dirty="0">
                <a:latin typeface="Calibri"/>
                <a:cs typeface="Calibri"/>
              </a:rPr>
              <a:t>Montgomery County</a:t>
            </a:r>
            <a:r>
              <a:rPr sz="818" spc="7" dirty="0">
                <a:latin typeface="Calibri"/>
                <a:cs typeface="Calibri"/>
              </a:rPr>
              <a:t> </a:t>
            </a:r>
            <a:r>
              <a:rPr sz="818" spc="-3" dirty="0">
                <a:latin typeface="Calibri"/>
                <a:cs typeface="Calibri"/>
              </a:rPr>
              <a:t>Department</a:t>
            </a:r>
            <a:r>
              <a:rPr sz="818" spc="3" dirty="0">
                <a:latin typeface="Calibri"/>
                <a:cs typeface="Calibri"/>
              </a:rPr>
              <a:t> </a:t>
            </a:r>
            <a:r>
              <a:rPr sz="818" spc="-3" dirty="0">
                <a:latin typeface="Calibri"/>
                <a:cs typeface="Calibri"/>
              </a:rPr>
              <a:t>of</a:t>
            </a:r>
            <a:r>
              <a:rPr sz="818" spc="17" dirty="0">
                <a:latin typeface="Calibri"/>
                <a:cs typeface="Calibri"/>
              </a:rPr>
              <a:t> </a:t>
            </a:r>
            <a:r>
              <a:rPr sz="818" spc="-3" dirty="0">
                <a:latin typeface="Calibri"/>
                <a:cs typeface="Calibri"/>
              </a:rPr>
              <a:t>Housing</a:t>
            </a:r>
            <a:r>
              <a:rPr sz="818" spc="7" dirty="0">
                <a:latin typeface="Calibri"/>
                <a:cs typeface="Calibri"/>
              </a:rPr>
              <a:t> </a:t>
            </a:r>
            <a:r>
              <a:rPr sz="818" spc="-3" dirty="0">
                <a:latin typeface="Calibri"/>
                <a:cs typeface="Calibri"/>
              </a:rPr>
              <a:t>and</a:t>
            </a:r>
            <a:r>
              <a:rPr sz="818" spc="7" dirty="0">
                <a:latin typeface="Calibri"/>
                <a:cs typeface="Calibri"/>
              </a:rPr>
              <a:t> </a:t>
            </a:r>
            <a:r>
              <a:rPr sz="818" spc="-3" dirty="0">
                <a:latin typeface="Calibri"/>
                <a:cs typeface="Calibri"/>
              </a:rPr>
              <a:t>Community</a:t>
            </a:r>
            <a:r>
              <a:rPr sz="818" spc="7" dirty="0">
                <a:latin typeface="Calibri"/>
                <a:cs typeface="Calibri"/>
              </a:rPr>
              <a:t> </a:t>
            </a:r>
            <a:r>
              <a:rPr sz="818" spc="-3" dirty="0">
                <a:latin typeface="Calibri"/>
                <a:cs typeface="Calibri"/>
              </a:rPr>
              <a:t>Affairs</a:t>
            </a:r>
            <a:r>
              <a:rPr sz="818" spc="7" dirty="0">
                <a:latin typeface="Calibri"/>
                <a:cs typeface="Calibri"/>
              </a:rPr>
              <a:t> </a:t>
            </a:r>
            <a:r>
              <a:rPr sz="818" spc="-3" dirty="0">
                <a:latin typeface="Calibri"/>
                <a:cs typeface="Calibri"/>
              </a:rPr>
              <a:t>(DHCA).</a:t>
            </a:r>
            <a:endParaRPr sz="818" dirty="0">
              <a:latin typeface="Calibri"/>
              <a:cs typeface="Calibri"/>
            </a:endParaRPr>
          </a:p>
        </p:txBody>
      </p:sp>
      <p:sp>
        <p:nvSpPr>
          <p:cNvPr id="3" name="object 3"/>
          <p:cNvSpPr txBox="1"/>
          <p:nvPr/>
        </p:nvSpPr>
        <p:spPr>
          <a:xfrm>
            <a:off x="4061114" y="3083675"/>
            <a:ext cx="3996603" cy="417626"/>
          </a:xfrm>
          <a:prstGeom prst="rect">
            <a:avLst/>
          </a:prstGeom>
        </p:spPr>
        <p:txBody>
          <a:bodyPr vert="horz" wrap="square" lIns="0" tIns="9092" rIns="0" bIns="0" rtlCol="0">
            <a:spAutoFit/>
          </a:bodyPr>
          <a:lstStyle/>
          <a:p>
            <a:pPr marL="8659" marR="3464">
              <a:lnSpc>
                <a:spcPct val="109600"/>
              </a:lnSpc>
              <a:spcBef>
                <a:spcPts val="72"/>
              </a:spcBef>
            </a:pPr>
            <a:r>
              <a:rPr sz="818" dirty="0">
                <a:latin typeface="Calibri"/>
                <a:cs typeface="Calibri"/>
              </a:rPr>
              <a:t>You</a:t>
            </a:r>
            <a:r>
              <a:rPr sz="818" spc="10" dirty="0">
                <a:latin typeface="Calibri"/>
                <a:cs typeface="Calibri"/>
              </a:rPr>
              <a:t> </a:t>
            </a:r>
            <a:r>
              <a:rPr sz="818" spc="-3" dirty="0">
                <a:latin typeface="Calibri"/>
                <a:cs typeface="Calibri"/>
              </a:rPr>
              <a:t>may</a:t>
            </a:r>
            <a:r>
              <a:rPr sz="818" spc="3" dirty="0">
                <a:latin typeface="Calibri"/>
                <a:cs typeface="Calibri"/>
              </a:rPr>
              <a:t> </a:t>
            </a:r>
            <a:r>
              <a:rPr sz="818" spc="-3" dirty="0">
                <a:latin typeface="Calibri"/>
                <a:cs typeface="Calibri"/>
              </a:rPr>
              <a:t>obtain</a:t>
            </a:r>
            <a:r>
              <a:rPr sz="818" spc="14" dirty="0">
                <a:latin typeface="Calibri"/>
                <a:cs typeface="Calibri"/>
              </a:rPr>
              <a:t> </a:t>
            </a:r>
            <a:r>
              <a:rPr sz="818" spc="-3" dirty="0">
                <a:latin typeface="Calibri"/>
                <a:cs typeface="Calibri"/>
              </a:rPr>
              <a:t>more</a:t>
            </a:r>
            <a:r>
              <a:rPr sz="818" spc="7" dirty="0">
                <a:latin typeface="Calibri"/>
                <a:cs typeface="Calibri"/>
              </a:rPr>
              <a:t> </a:t>
            </a:r>
            <a:r>
              <a:rPr sz="818" spc="-3" dirty="0">
                <a:latin typeface="Calibri"/>
                <a:cs typeface="Calibri"/>
              </a:rPr>
              <a:t>information</a:t>
            </a:r>
            <a:r>
              <a:rPr sz="818" spc="14" dirty="0">
                <a:latin typeface="Calibri"/>
                <a:cs typeface="Calibri"/>
              </a:rPr>
              <a:t> </a:t>
            </a:r>
            <a:r>
              <a:rPr sz="818" spc="-3" dirty="0">
                <a:latin typeface="Calibri"/>
                <a:cs typeface="Calibri"/>
              </a:rPr>
              <a:t>about</a:t>
            </a:r>
            <a:r>
              <a:rPr sz="818" dirty="0">
                <a:latin typeface="Calibri"/>
                <a:cs typeface="Calibri"/>
              </a:rPr>
              <a:t> </a:t>
            </a:r>
            <a:r>
              <a:rPr sz="818" spc="-3" dirty="0">
                <a:latin typeface="Calibri"/>
                <a:cs typeface="Calibri"/>
              </a:rPr>
              <a:t>the</a:t>
            </a:r>
            <a:r>
              <a:rPr sz="818" spc="7" dirty="0">
                <a:latin typeface="Calibri"/>
                <a:cs typeface="Calibri"/>
              </a:rPr>
              <a:t> </a:t>
            </a:r>
            <a:r>
              <a:rPr sz="818" spc="-3" dirty="0">
                <a:latin typeface="Calibri"/>
                <a:cs typeface="Calibri"/>
              </a:rPr>
              <a:t>replacement</a:t>
            </a:r>
            <a:r>
              <a:rPr sz="818" spc="3" dirty="0">
                <a:latin typeface="Calibri"/>
                <a:cs typeface="Calibri"/>
              </a:rPr>
              <a:t> </a:t>
            </a:r>
            <a:r>
              <a:rPr sz="818" dirty="0">
                <a:latin typeface="Calibri"/>
                <a:cs typeface="Calibri"/>
              </a:rPr>
              <a:t>of </a:t>
            </a:r>
            <a:r>
              <a:rPr sz="818" spc="-3" dirty="0">
                <a:latin typeface="Calibri"/>
                <a:cs typeface="Calibri"/>
              </a:rPr>
              <a:t>mercury</a:t>
            </a:r>
            <a:r>
              <a:rPr sz="818" spc="7" dirty="0">
                <a:latin typeface="Calibri"/>
                <a:cs typeface="Calibri"/>
              </a:rPr>
              <a:t> </a:t>
            </a:r>
            <a:r>
              <a:rPr sz="818" spc="-3" dirty="0">
                <a:latin typeface="Calibri"/>
                <a:cs typeface="Calibri"/>
              </a:rPr>
              <a:t>gas service</a:t>
            </a:r>
            <a:r>
              <a:rPr sz="818" spc="7" dirty="0">
                <a:latin typeface="Calibri"/>
                <a:cs typeface="Calibri"/>
              </a:rPr>
              <a:t> </a:t>
            </a:r>
            <a:r>
              <a:rPr sz="818" spc="-3" dirty="0">
                <a:latin typeface="Calibri"/>
                <a:cs typeface="Calibri"/>
              </a:rPr>
              <a:t>regulators</a:t>
            </a:r>
            <a:r>
              <a:rPr sz="818" dirty="0">
                <a:latin typeface="Calibri"/>
                <a:cs typeface="Calibri"/>
              </a:rPr>
              <a:t> by </a:t>
            </a:r>
            <a:r>
              <a:rPr sz="818" spc="-177" dirty="0">
                <a:latin typeface="Calibri"/>
                <a:cs typeface="Calibri"/>
              </a:rPr>
              <a:t> </a:t>
            </a:r>
            <a:r>
              <a:rPr sz="818" dirty="0">
                <a:latin typeface="Calibri"/>
                <a:cs typeface="Calibri"/>
              </a:rPr>
              <a:t>calling </a:t>
            </a:r>
            <a:r>
              <a:rPr sz="818" spc="-3" dirty="0">
                <a:latin typeface="Calibri"/>
                <a:cs typeface="Calibri"/>
              </a:rPr>
              <a:t>Washington</a:t>
            </a:r>
            <a:r>
              <a:rPr sz="818" spc="7" dirty="0">
                <a:latin typeface="Calibri"/>
                <a:cs typeface="Calibri"/>
              </a:rPr>
              <a:t> </a:t>
            </a:r>
            <a:r>
              <a:rPr sz="818" spc="-3" dirty="0">
                <a:latin typeface="Calibri"/>
                <a:cs typeface="Calibri"/>
              </a:rPr>
              <a:t>Gas</a:t>
            </a:r>
            <a:r>
              <a:rPr sz="818" spc="-7" dirty="0">
                <a:latin typeface="Calibri"/>
                <a:cs typeface="Calibri"/>
              </a:rPr>
              <a:t> at</a:t>
            </a:r>
            <a:r>
              <a:rPr sz="818" spc="7" dirty="0">
                <a:latin typeface="Calibri"/>
                <a:cs typeface="Calibri"/>
              </a:rPr>
              <a:t> </a:t>
            </a:r>
            <a:r>
              <a:rPr sz="818" b="1" spc="-3" dirty="0">
                <a:latin typeface="Calibri"/>
                <a:cs typeface="Calibri"/>
              </a:rPr>
              <a:t>1-844-WASHGAS</a:t>
            </a:r>
            <a:r>
              <a:rPr sz="818" b="1" dirty="0">
                <a:latin typeface="Calibri"/>
                <a:cs typeface="Calibri"/>
              </a:rPr>
              <a:t> </a:t>
            </a:r>
            <a:r>
              <a:rPr sz="818" b="1" spc="-3" dirty="0">
                <a:latin typeface="Calibri"/>
                <a:cs typeface="Calibri"/>
              </a:rPr>
              <a:t>(1-844-927-4427)</a:t>
            </a:r>
            <a:r>
              <a:rPr sz="818" b="1" spc="-7" dirty="0">
                <a:latin typeface="Calibri"/>
                <a:cs typeface="Calibri"/>
              </a:rPr>
              <a:t> </a:t>
            </a:r>
            <a:r>
              <a:rPr sz="818" b="1" dirty="0">
                <a:latin typeface="Calibri"/>
                <a:cs typeface="Calibri"/>
              </a:rPr>
              <a:t>or</a:t>
            </a:r>
            <a:r>
              <a:rPr sz="818" b="1" spc="-3" dirty="0">
                <a:latin typeface="Calibri"/>
                <a:cs typeface="Calibri"/>
              </a:rPr>
              <a:t> </a:t>
            </a:r>
            <a:r>
              <a:rPr sz="818" b="1" dirty="0">
                <a:latin typeface="Calibri"/>
                <a:cs typeface="Calibri"/>
              </a:rPr>
              <a:t>via </a:t>
            </a:r>
            <a:r>
              <a:rPr sz="818" b="1" spc="-3" dirty="0">
                <a:latin typeface="Calibri"/>
                <a:cs typeface="Calibri"/>
              </a:rPr>
              <a:t>email at </a:t>
            </a:r>
            <a:r>
              <a:rPr sz="818" b="1" dirty="0">
                <a:latin typeface="Calibri"/>
                <a:cs typeface="Calibri"/>
              </a:rPr>
              <a:t> </a:t>
            </a:r>
            <a:r>
              <a:rPr sz="818" b="1" u="sng" spc="-3" dirty="0">
                <a:uFill>
                  <a:solidFill>
                    <a:srgbClr val="000000"/>
                  </a:solidFill>
                </a:uFill>
                <a:latin typeface="Calibri"/>
                <a:cs typeface="Calibri"/>
                <a:hlinkClick r:id="rId2"/>
              </a:rPr>
              <a:t>regulators@washgas.com.</a:t>
            </a:r>
            <a:endParaRPr sz="818">
              <a:latin typeface="Calibri"/>
              <a:cs typeface="Calibri"/>
            </a:endParaRPr>
          </a:p>
        </p:txBody>
      </p:sp>
      <p:grpSp>
        <p:nvGrpSpPr>
          <p:cNvPr id="4" name="object 4"/>
          <p:cNvGrpSpPr/>
          <p:nvPr/>
        </p:nvGrpSpPr>
        <p:grpSpPr>
          <a:xfrm>
            <a:off x="4066525" y="3620938"/>
            <a:ext cx="4136881" cy="2760085"/>
            <a:chOff x="909637" y="5310708"/>
            <a:chExt cx="6067425" cy="4048125"/>
          </a:xfrm>
        </p:grpSpPr>
        <p:sp>
          <p:nvSpPr>
            <p:cNvPr id="5" name="object 5"/>
            <p:cNvSpPr/>
            <p:nvPr/>
          </p:nvSpPr>
          <p:spPr>
            <a:xfrm>
              <a:off x="914400" y="5315470"/>
              <a:ext cx="6057900" cy="4038600"/>
            </a:xfrm>
            <a:custGeom>
              <a:avLst/>
              <a:gdLst/>
              <a:ahLst/>
              <a:cxnLst/>
              <a:rect l="l" t="t" r="r" b="b"/>
              <a:pathLst>
                <a:path w="6057900" h="4038600">
                  <a:moveTo>
                    <a:pt x="6057900" y="0"/>
                  </a:moveTo>
                  <a:lnTo>
                    <a:pt x="0" y="0"/>
                  </a:lnTo>
                  <a:lnTo>
                    <a:pt x="0" y="4038600"/>
                  </a:lnTo>
                  <a:lnTo>
                    <a:pt x="6057900" y="4038600"/>
                  </a:lnTo>
                  <a:lnTo>
                    <a:pt x="6057900" y="0"/>
                  </a:lnTo>
                  <a:close/>
                </a:path>
              </a:pathLst>
            </a:custGeom>
            <a:solidFill>
              <a:srgbClr val="D9D9D9"/>
            </a:solidFill>
          </p:spPr>
          <p:txBody>
            <a:bodyPr wrap="square" lIns="0" tIns="0" rIns="0" bIns="0" rtlCol="0"/>
            <a:lstStyle/>
            <a:p>
              <a:endParaRPr sz="1227"/>
            </a:p>
          </p:txBody>
        </p:sp>
        <p:sp>
          <p:nvSpPr>
            <p:cNvPr id="6" name="object 6"/>
            <p:cNvSpPr/>
            <p:nvPr/>
          </p:nvSpPr>
          <p:spPr>
            <a:xfrm>
              <a:off x="914400" y="5315470"/>
              <a:ext cx="6057900" cy="4038600"/>
            </a:xfrm>
            <a:custGeom>
              <a:avLst/>
              <a:gdLst/>
              <a:ahLst/>
              <a:cxnLst/>
              <a:rect l="l" t="t" r="r" b="b"/>
              <a:pathLst>
                <a:path w="6057900" h="4038600">
                  <a:moveTo>
                    <a:pt x="0" y="0"/>
                  </a:moveTo>
                  <a:lnTo>
                    <a:pt x="6057900" y="0"/>
                  </a:lnTo>
                  <a:lnTo>
                    <a:pt x="6057900" y="4038600"/>
                  </a:lnTo>
                  <a:lnTo>
                    <a:pt x="0" y="4038600"/>
                  </a:lnTo>
                  <a:lnTo>
                    <a:pt x="0" y="0"/>
                  </a:lnTo>
                  <a:close/>
                </a:path>
              </a:pathLst>
            </a:custGeom>
            <a:ln w="9525">
              <a:solidFill>
                <a:srgbClr val="000000"/>
              </a:solidFill>
            </a:ln>
          </p:spPr>
          <p:txBody>
            <a:bodyPr wrap="square" lIns="0" tIns="0" rIns="0" bIns="0" rtlCol="0"/>
            <a:lstStyle/>
            <a:p>
              <a:endParaRPr sz="1227"/>
            </a:p>
          </p:txBody>
        </p:sp>
      </p:grpSp>
      <p:sp>
        <p:nvSpPr>
          <p:cNvPr id="7" name="object 7"/>
          <p:cNvSpPr txBox="1"/>
          <p:nvPr/>
        </p:nvSpPr>
        <p:spPr>
          <a:xfrm>
            <a:off x="4097827" y="3646863"/>
            <a:ext cx="974148" cy="113271"/>
          </a:xfrm>
          <a:prstGeom prst="rect">
            <a:avLst/>
          </a:prstGeom>
        </p:spPr>
        <p:txBody>
          <a:bodyPr vert="horz" wrap="square" lIns="0" tIns="8226" rIns="0" bIns="0" rtlCol="0">
            <a:spAutoFit/>
          </a:bodyPr>
          <a:lstStyle/>
          <a:p>
            <a:pPr>
              <a:spcBef>
                <a:spcPts val="65"/>
              </a:spcBef>
            </a:pPr>
            <a:r>
              <a:rPr sz="682" b="1" u="sng" spc="-7" dirty="0">
                <a:uFill>
                  <a:solidFill>
                    <a:srgbClr val="000000"/>
                  </a:solidFill>
                </a:uFill>
                <a:latin typeface="Calibri"/>
                <a:cs typeface="Calibri"/>
              </a:rPr>
              <a:t>FOR </a:t>
            </a:r>
            <a:r>
              <a:rPr sz="682" b="1" u="sng" spc="-3" dirty="0">
                <a:uFill>
                  <a:solidFill>
                    <a:srgbClr val="000000"/>
                  </a:solidFill>
                </a:uFill>
                <a:latin typeface="Calibri"/>
                <a:cs typeface="Calibri"/>
              </a:rPr>
              <a:t>LANDLORD</a:t>
            </a:r>
            <a:r>
              <a:rPr sz="682" b="1" u="sng" spc="-7" dirty="0">
                <a:uFill>
                  <a:solidFill>
                    <a:srgbClr val="000000"/>
                  </a:solidFill>
                </a:uFill>
                <a:latin typeface="Calibri"/>
                <a:cs typeface="Calibri"/>
              </a:rPr>
              <a:t> USE </a:t>
            </a:r>
            <a:r>
              <a:rPr sz="682" b="1" u="sng" spc="-3" dirty="0">
                <a:uFill>
                  <a:solidFill>
                    <a:srgbClr val="000000"/>
                  </a:solidFill>
                </a:uFill>
                <a:latin typeface="Calibri"/>
                <a:cs typeface="Calibri"/>
              </a:rPr>
              <a:t>ONLY:</a:t>
            </a:r>
            <a:endParaRPr sz="682">
              <a:latin typeface="Calibri"/>
              <a:cs typeface="Calibri"/>
            </a:endParaRPr>
          </a:p>
        </p:txBody>
      </p:sp>
      <p:sp>
        <p:nvSpPr>
          <p:cNvPr id="8" name="object 8"/>
          <p:cNvSpPr txBox="1"/>
          <p:nvPr/>
        </p:nvSpPr>
        <p:spPr>
          <a:xfrm>
            <a:off x="5282391" y="3655175"/>
            <a:ext cx="2562658" cy="103257"/>
          </a:xfrm>
          <a:prstGeom prst="rect">
            <a:avLst/>
          </a:prstGeom>
        </p:spPr>
        <p:txBody>
          <a:bodyPr vert="horz" wrap="square" lIns="0" tIns="8659" rIns="0" bIns="0" rtlCol="0">
            <a:spAutoFit/>
          </a:bodyPr>
          <a:lstStyle/>
          <a:p>
            <a:pPr>
              <a:spcBef>
                <a:spcPts val="68"/>
              </a:spcBef>
              <a:tabLst>
                <a:tab pos="2553497" algn="l"/>
              </a:tabLst>
            </a:pPr>
            <a:r>
              <a:rPr sz="614" b="1" spc="-3" dirty="0">
                <a:latin typeface="Calibri"/>
                <a:cs typeface="Calibri"/>
              </a:rPr>
              <a:t>Date Removal</a:t>
            </a:r>
            <a:r>
              <a:rPr sz="614" b="1" spc="-7" dirty="0">
                <a:latin typeface="Calibri"/>
                <a:cs typeface="Calibri"/>
              </a:rPr>
              <a:t> </a:t>
            </a:r>
            <a:r>
              <a:rPr sz="614" b="1" spc="-3" dirty="0">
                <a:latin typeface="Calibri"/>
                <a:cs typeface="Calibri"/>
              </a:rPr>
              <a:t>Notice </a:t>
            </a:r>
            <a:r>
              <a:rPr sz="614" b="1" dirty="0">
                <a:latin typeface="Calibri"/>
                <a:cs typeface="Calibri"/>
              </a:rPr>
              <a:t>from</a:t>
            </a:r>
            <a:r>
              <a:rPr sz="614" b="1" spc="-3" dirty="0">
                <a:latin typeface="Calibri"/>
                <a:cs typeface="Calibri"/>
              </a:rPr>
              <a:t> </a:t>
            </a:r>
            <a:r>
              <a:rPr sz="614" b="1" dirty="0">
                <a:latin typeface="Calibri"/>
                <a:cs typeface="Calibri"/>
              </a:rPr>
              <a:t>WGL </a:t>
            </a:r>
            <a:r>
              <a:rPr sz="614" b="1" spc="-3" dirty="0">
                <a:latin typeface="Calibri"/>
                <a:cs typeface="Calibri"/>
              </a:rPr>
              <a:t>was received: </a:t>
            </a:r>
            <a:r>
              <a:rPr sz="614" b="1" u="sng" spc="-3" dirty="0">
                <a:uFill>
                  <a:solidFill>
                    <a:srgbClr val="000000"/>
                  </a:solidFill>
                </a:uFill>
                <a:latin typeface="Calibri"/>
                <a:cs typeface="Calibri"/>
              </a:rPr>
              <a:t> 	</a:t>
            </a:r>
            <a:endParaRPr sz="614">
              <a:latin typeface="Calibri"/>
              <a:cs typeface="Calibri"/>
            </a:endParaRPr>
          </a:p>
        </p:txBody>
      </p:sp>
      <p:sp>
        <p:nvSpPr>
          <p:cNvPr id="9" name="object 9"/>
          <p:cNvSpPr txBox="1"/>
          <p:nvPr/>
        </p:nvSpPr>
        <p:spPr>
          <a:xfrm>
            <a:off x="4097672" y="3847433"/>
            <a:ext cx="3753716" cy="2383561"/>
          </a:xfrm>
          <a:prstGeom prst="rect">
            <a:avLst/>
          </a:prstGeom>
        </p:spPr>
        <p:txBody>
          <a:bodyPr vert="horz" wrap="square" lIns="0" tIns="8659" rIns="0" bIns="0" rtlCol="0">
            <a:spAutoFit/>
          </a:bodyPr>
          <a:lstStyle/>
          <a:p>
            <a:pPr>
              <a:spcBef>
                <a:spcPts val="68"/>
              </a:spcBef>
              <a:tabLst>
                <a:tab pos="2145233" algn="l"/>
                <a:tab pos="3742359" algn="l"/>
              </a:tabLst>
            </a:pPr>
            <a:r>
              <a:rPr sz="614" b="1" spc="-3" dirty="0">
                <a:latin typeface="Calibri"/>
                <a:cs typeface="Calibri"/>
              </a:rPr>
              <a:t>Tenant</a:t>
            </a:r>
            <a:r>
              <a:rPr sz="614" b="1" spc="3" dirty="0">
                <a:latin typeface="Calibri"/>
                <a:cs typeface="Calibri"/>
              </a:rPr>
              <a:t> </a:t>
            </a:r>
            <a:r>
              <a:rPr sz="614" b="1" spc="-3" dirty="0">
                <a:latin typeface="Calibri"/>
                <a:cs typeface="Calibri"/>
              </a:rPr>
              <a:t>Name:</a:t>
            </a:r>
            <a:r>
              <a:rPr sz="614" b="1" u="sng" spc="-3" dirty="0">
                <a:uFill>
                  <a:solidFill>
                    <a:srgbClr val="000000"/>
                  </a:solidFill>
                </a:uFill>
                <a:latin typeface="Calibri"/>
                <a:cs typeface="Calibri"/>
              </a:rPr>
              <a:t>	</a:t>
            </a:r>
            <a:r>
              <a:rPr sz="614" b="1" spc="-3" dirty="0">
                <a:latin typeface="Calibri"/>
                <a:cs typeface="Calibri"/>
              </a:rPr>
              <a:t>Apt.</a:t>
            </a:r>
            <a:r>
              <a:rPr sz="614" b="1" spc="-20" dirty="0">
                <a:latin typeface="Calibri"/>
                <a:cs typeface="Calibri"/>
              </a:rPr>
              <a:t> </a:t>
            </a:r>
            <a:r>
              <a:rPr sz="614" b="1" spc="-3" dirty="0">
                <a:latin typeface="Calibri"/>
                <a:cs typeface="Calibri"/>
              </a:rPr>
              <a:t>Number </a:t>
            </a:r>
            <a:r>
              <a:rPr sz="614" b="1" u="sng" spc="-3" dirty="0">
                <a:uFill>
                  <a:solidFill>
                    <a:srgbClr val="000000"/>
                  </a:solidFill>
                </a:uFill>
                <a:latin typeface="Calibri"/>
                <a:cs typeface="Calibri"/>
              </a:rPr>
              <a:t> 	</a:t>
            </a:r>
            <a:endParaRPr sz="614">
              <a:latin typeface="Calibri"/>
              <a:cs typeface="Calibri"/>
            </a:endParaRPr>
          </a:p>
          <a:p>
            <a:pPr marR="15153">
              <a:lnSpc>
                <a:spcPct val="203300"/>
              </a:lnSpc>
              <a:tabLst>
                <a:tab pos="1926163" algn="l"/>
                <a:tab pos="2173807" algn="l"/>
                <a:tab pos="3732402" algn="l"/>
              </a:tabLst>
            </a:pPr>
            <a:r>
              <a:rPr sz="614" b="1" spc="-3" dirty="0">
                <a:latin typeface="Calibri"/>
                <a:cs typeface="Calibri"/>
              </a:rPr>
              <a:t>Delivery</a:t>
            </a:r>
            <a:r>
              <a:rPr sz="614" b="1" spc="14" dirty="0">
                <a:latin typeface="Calibri"/>
                <a:cs typeface="Calibri"/>
              </a:rPr>
              <a:t> </a:t>
            </a:r>
            <a:r>
              <a:rPr sz="614" b="1" spc="-3" dirty="0">
                <a:latin typeface="Calibri"/>
                <a:cs typeface="Calibri"/>
              </a:rPr>
              <a:t>Method:</a:t>
            </a:r>
            <a:r>
              <a:rPr sz="614" b="1" u="sng" spc="-3" dirty="0">
                <a:uFill>
                  <a:solidFill>
                    <a:srgbClr val="000000"/>
                  </a:solidFill>
                </a:uFill>
                <a:latin typeface="Calibri"/>
                <a:cs typeface="Calibri"/>
              </a:rPr>
              <a:t>		</a:t>
            </a:r>
            <a:r>
              <a:rPr sz="614" b="1" spc="-3" dirty="0">
                <a:latin typeface="Calibri"/>
                <a:cs typeface="Calibri"/>
              </a:rPr>
              <a:t>Date</a:t>
            </a:r>
            <a:r>
              <a:rPr sz="614" b="1" spc="-17" dirty="0">
                <a:latin typeface="Calibri"/>
                <a:cs typeface="Calibri"/>
              </a:rPr>
              <a:t> </a:t>
            </a:r>
            <a:r>
              <a:rPr sz="614" b="1" spc="-3" dirty="0">
                <a:latin typeface="Calibri"/>
                <a:cs typeface="Calibri"/>
              </a:rPr>
              <a:t>Sent</a:t>
            </a:r>
            <a:r>
              <a:rPr sz="614" b="1" spc="-17" dirty="0">
                <a:latin typeface="Calibri"/>
                <a:cs typeface="Calibri"/>
              </a:rPr>
              <a:t> </a:t>
            </a:r>
            <a:r>
              <a:rPr sz="614" b="1" dirty="0">
                <a:latin typeface="Calibri"/>
                <a:cs typeface="Calibri"/>
              </a:rPr>
              <a:t>to</a:t>
            </a:r>
            <a:r>
              <a:rPr sz="614" b="1" spc="-7" dirty="0">
                <a:latin typeface="Calibri"/>
                <a:cs typeface="Calibri"/>
              </a:rPr>
              <a:t> </a:t>
            </a:r>
            <a:r>
              <a:rPr sz="614" b="1" spc="-3" dirty="0">
                <a:latin typeface="Calibri"/>
                <a:cs typeface="Calibri"/>
              </a:rPr>
              <a:t>Tenant: </a:t>
            </a:r>
            <a:r>
              <a:rPr sz="614" b="1" dirty="0">
                <a:latin typeface="Calibri"/>
                <a:cs typeface="Calibri"/>
              </a:rPr>
              <a:t> </a:t>
            </a:r>
            <a:r>
              <a:rPr sz="614" b="1" u="sng" dirty="0">
                <a:uFill>
                  <a:solidFill>
                    <a:srgbClr val="000000"/>
                  </a:solidFill>
                </a:uFill>
                <a:latin typeface="Calibri"/>
                <a:cs typeface="Calibri"/>
              </a:rPr>
              <a:t> 	</a:t>
            </a:r>
            <a:r>
              <a:rPr sz="614" b="1" dirty="0">
                <a:latin typeface="Calibri"/>
                <a:cs typeface="Calibri"/>
              </a:rPr>
              <a:t> </a:t>
            </a:r>
            <a:r>
              <a:rPr sz="614" b="1" spc="-3" dirty="0">
                <a:latin typeface="Calibri"/>
                <a:cs typeface="Calibri"/>
              </a:rPr>
              <a:t>                                            </a:t>
            </a:r>
            <a:r>
              <a:rPr sz="614" b="1" spc="10" dirty="0">
                <a:latin typeface="Calibri"/>
                <a:cs typeface="Calibri"/>
              </a:rPr>
              <a:t> </a:t>
            </a:r>
            <a:r>
              <a:rPr sz="614" b="1" spc="-3" dirty="0">
                <a:latin typeface="Calibri"/>
                <a:cs typeface="Calibri"/>
              </a:rPr>
              <a:t>Date</a:t>
            </a:r>
            <a:r>
              <a:rPr sz="614" b="1" spc="-20" dirty="0">
                <a:latin typeface="Calibri"/>
                <a:cs typeface="Calibri"/>
              </a:rPr>
              <a:t> </a:t>
            </a:r>
            <a:r>
              <a:rPr sz="614" b="1" spc="-3" dirty="0">
                <a:latin typeface="Calibri"/>
                <a:cs typeface="Calibri"/>
              </a:rPr>
              <a:t>Sent</a:t>
            </a:r>
            <a:r>
              <a:rPr sz="614" b="1" spc="-17" dirty="0">
                <a:latin typeface="Calibri"/>
                <a:cs typeface="Calibri"/>
              </a:rPr>
              <a:t> </a:t>
            </a:r>
            <a:r>
              <a:rPr sz="614" b="1" dirty="0">
                <a:latin typeface="Calibri"/>
                <a:cs typeface="Calibri"/>
              </a:rPr>
              <a:t>to</a:t>
            </a:r>
            <a:r>
              <a:rPr sz="614" b="1" spc="-20" dirty="0">
                <a:latin typeface="Calibri"/>
                <a:cs typeface="Calibri"/>
              </a:rPr>
              <a:t> </a:t>
            </a:r>
            <a:r>
              <a:rPr sz="614" b="1" spc="-3" dirty="0">
                <a:latin typeface="Calibri"/>
                <a:cs typeface="Calibri"/>
              </a:rPr>
              <a:t>DHCA: </a:t>
            </a:r>
            <a:r>
              <a:rPr sz="614" b="1" u="sng" spc="-3" dirty="0">
                <a:uFill>
                  <a:solidFill>
                    <a:srgbClr val="000000"/>
                  </a:solidFill>
                </a:uFill>
                <a:latin typeface="Calibri"/>
                <a:cs typeface="Calibri"/>
              </a:rPr>
              <a:t> 	</a:t>
            </a:r>
            <a:endParaRPr sz="614">
              <a:latin typeface="Calibri"/>
              <a:cs typeface="Calibri"/>
            </a:endParaRPr>
          </a:p>
          <a:p>
            <a:pPr>
              <a:spcBef>
                <a:spcPts val="10"/>
              </a:spcBef>
            </a:pPr>
            <a:endParaRPr sz="614">
              <a:latin typeface="Calibri"/>
              <a:cs typeface="Calibri"/>
            </a:endParaRPr>
          </a:p>
          <a:p>
            <a:pPr>
              <a:lnSpc>
                <a:spcPct val="100000"/>
              </a:lnSpc>
            </a:pPr>
            <a:r>
              <a:rPr sz="614" b="1" spc="-3" dirty="0">
                <a:latin typeface="Calibri"/>
                <a:cs typeface="Calibri"/>
              </a:rPr>
              <a:t>Person</a:t>
            </a:r>
            <a:r>
              <a:rPr sz="614" b="1" dirty="0">
                <a:latin typeface="Calibri"/>
                <a:cs typeface="Calibri"/>
              </a:rPr>
              <a:t> </a:t>
            </a:r>
            <a:r>
              <a:rPr sz="614" b="1" spc="-3" dirty="0">
                <a:latin typeface="Calibri"/>
                <a:cs typeface="Calibri"/>
              </a:rPr>
              <a:t>who</a:t>
            </a:r>
            <a:r>
              <a:rPr sz="614" b="1" spc="3" dirty="0">
                <a:latin typeface="Calibri"/>
                <a:cs typeface="Calibri"/>
              </a:rPr>
              <a:t> </a:t>
            </a:r>
            <a:r>
              <a:rPr sz="614" b="1" spc="-3" dirty="0">
                <a:latin typeface="Calibri"/>
                <a:cs typeface="Calibri"/>
              </a:rPr>
              <a:t>sent</a:t>
            </a:r>
            <a:r>
              <a:rPr sz="614" b="1" spc="3" dirty="0">
                <a:latin typeface="Calibri"/>
                <a:cs typeface="Calibri"/>
              </a:rPr>
              <a:t> </a:t>
            </a:r>
            <a:r>
              <a:rPr sz="614" b="1" dirty="0">
                <a:latin typeface="Calibri"/>
                <a:cs typeface="Calibri"/>
              </a:rPr>
              <a:t>a</a:t>
            </a:r>
            <a:r>
              <a:rPr sz="614" b="1" spc="7" dirty="0">
                <a:latin typeface="Calibri"/>
                <a:cs typeface="Calibri"/>
              </a:rPr>
              <a:t> </a:t>
            </a:r>
            <a:r>
              <a:rPr sz="614" b="1" spc="-3" dirty="0">
                <a:latin typeface="Calibri"/>
                <a:cs typeface="Calibri"/>
              </a:rPr>
              <a:t>copy</a:t>
            </a:r>
            <a:r>
              <a:rPr sz="614" b="1" spc="7" dirty="0">
                <a:latin typeface="Calibri"/>
                <a:cs typeface="Calibri"/>
              </a:rPr>
              <a:t> </a:t>
            </a:r>
            <a:r>
              <a:rPr sz="614" b="1" spc="-3" dirty="0">
                <a:latin typeface="Calibri"/>
                <a:cs typeface="Calibri"/>
              </a:rPr>
              <a:t>of</a:t>
            </a:r>
            <a:r>
              <a:rPr sz="614" b="1" spc="7" dirty="0">
                <a:latin typeface="Calibri"/>
                <a:cs typeface="Calibri"/>
              </a:rPr>
              <a:t> </a:t>
            </a:r>
            <a:r>
              <a:rPr sz="614" b="1" spc="-3" dirty="0">
                <a:latin typeface="Calibri"/>
                <a:cs typeface="Calibri"/>
              </a:rPr>
              <a:t>the</a:t>
            </a:r>
            <a:r>
              <a:rPr sz="614" b="1" spc="7" dirty="0">
                <a:latin typeface="Calibri"/>
                <a:cs typeface="Calibri"/>
              </a:rPr>
              <a:t> </a:t>
            </a:r>
            <a:r>
              <a:rPr sz="614" b="1" spc="-3" dirty="0">
                <a:latin typeface="Calibri"/>
                <a:cs typeface="Calibri"/>
              </a:rPr>
              <a:t>property’s</a:t>
            </a:r>
            <a:r>
              <a:rPr sz="614" b="1" spc="3" dirty="0">
                <a:latin typeface="Calibri"/>
                <a:cs typeface="Calibri"/>
              </a:rPr>
              <a:t> </a:t>
            </a:r>
            <a:r>
              <a:rPr sz="614" b="1" spc="-3" dirty="0">
                <a:latin typeface="Calibri"/>
                <a:cs typeface="Calibri"/>
              </a:rPr>
              <a:t>mercury</a:t>
            </a:r>
            <a:r>
              <a:rPr sz="614" b="1" spc="10" dirty="0">
                <a:latin typeface="Calibri"/>
                <a:cs typeface="Calibri"/>
              </a:rPr>
              <a:t> </a:t>
            </a:r>
            <a:r>
              <a:rPr sz="614" b="1" spc="-3" dirty="0">
                <a:latin typeface="Calibri"/>
                <a:cs typeface="Calibri"/>
              </a:rPr>
              <a:t>service</a:t>
            </a:r>
            <a:r>
              <a:rPr sz="614" b="1" spc="3" dirty="0">
                <a:latin typeface="Calibri"/>
                <a:cs typeface="Calibri"/>
              </a:rPr>
              <a:t> </a:t>
            </a:r>
            <a:r>
              <a:rPr sz="614" b="1" spc="-3" dirty="0">
                <a:latin typeface="Calibri"/>
                <a:cs typeface="Calibri"/>
              </a:rPr>
              <a:t>regulator</a:t>
            </a:r>
            <a:r>
              <a:rPr sz="614" b="1" spc="7" dirty="0">
                <a:latin typeface="Calibri"/>
                <a:cs typeface="Calibri"/>
              </a:rPr>
              <a:t> </a:t>
            </a:r>
            <a:r>
              <a:rPr sz="614" b="1" spc="-3" dirty="0">
                <a:latin typeface="Calibri"/>
                <a:cs typeface="Calibri"/>
              </a:rPr>
              <a:t>replacement</a:t>
            </a:r>
            <a:r>
              <a:rPr sz="614" b="1" spc="3" dirty="0">
                <a:latin typeface="Calibri"/>
                <a:cs typeface="Calibri"/>
              </a:rPr>
              <a:t> </a:t>
            </a:r>
            <a:r>
              <a:rPr sz="614" b="1" spc="-3" dirty="0">
                <a:latin typeface="Calibri"/>
                <a:cs typeface="Calibri"/>
              </a:rPr>
              <a:t>tenant</a:t>
            </a:r>
            <a:r>
              <a:rPr sz="614" b="1" spc="7" dirty="0">
                <a:latin typeface="Calibri"/>
                <a:cs typeface="Calibri"/>
              </a:rPr>
              <a:t> </a:t>
            </a:r>
            <a:r>
              <a:rPr sz="614" b="1" spc="-3" dirty="0">
                <a:latin typeface="Calibri"/>
                <a:cs typeface="Calibri"/>
              </a:rPr>
              <a:t>notice</a:t>
            </a:r>
            <a:r>
              <a:rPr sz="614" b="1" spc="7" dirty="0">
                <a:latin typeface="Calibri"/>
                <a:cs typeface="Calibri"/>
              </a:rPr>
              <a:t> </a:t>
            </a:r>
            <a:r>
              <a:rPr sz="614" b="1" dirty="0">
                <a:latin typeface="Calibri"/>
                <a:cs typeface="Calibri"/>
              </a:rPr>
              <a:t>to</a:t>
            </a:r>
            <a:r>
              <a:rPr sz="614" b="1" spc="3" dirty="0">
                <a:latin typeface="Calibri"/>
                <a:cs typeface="Calibri"/>
              </a:rPr>
              <a:t> </a:t>
            </a:r>
            <a:r>
              <a:rPr sz="614" b="1" spc="-3" dirty="0">
                <a:latin typeface="Calibri"/>
                <a:cs typeface="Calibri"/>
              </a:rPr>
              <a:t>DHCA:</a:t>
            </a:r>
            <a:endParaRPr sz="614">
              <a:latin typeface="Calibri"/>
              <a:cs typeface="Calibri"/>
            </a:endParaRPr>
          </a:p>
          <a:p>
            <a:pPr marR="3464" algn="just">
              <a:lnSpc>
                <a:spcPct val="203300"/>
              </a:lnSpc>
              <a:tabLst>
                <a:tab pos="1493220" algn="l"/>
                <a:tab pos="2153026" algn="l"/>
                <a:tab pos="3704260" algn="l"/>
                <a:tab pos="3734999" algn="l"/>
              </a:tabLst>
            </a:pPr>
            <a:r>
              <a:rPr sz="614" b="1" spc="-3" dirty="0">
                <a:latin typeface="Calibri"/>
                <a:cs typeface="Calibri"/>
              </a:rPr>
              <a:t>(</a:t>
            </a:r>
            <a:r>
              <a:rPr sz="614" b="1" dirty="0">
                <a:latin typeface="Calibri"/>
                <a:cs typeface="Calibri"/>
              </a:rPr>
              <a:t>Pr</a:t>
            </a:r>
            <a:r>
              <a:rPr sz="614" b="1" spc="-3" dirty="0">
                <a:latin typeface="Calibri"/>
                <a:cs typeface="Calibri"/>
              </a:rPr>
              <a:t>in</a:t>
            </a:r>
            <a:r>
              <a:rPr sz="614" b="1" dirty="0">
                <a:latin typeface="Calibri"/>
                <a:cs typeface="Calibri"/>
              </a:rPr>
              <a:t>t </a:t>
            </a:r>
            <a:r>
              <a:rPr sz="614" b="1" spc="-3" dirty="0">
                <a:latin typeface="Calibri"/>
                <a:cs typeface="Calibri"/>
              </a:rPr>
              <a:t>Nam</a:t>
            </a:r>
            <a:r>
              <a:rPr sz="614" b="1" dirty="0">
                <a:latin typeface="Calibri"/>
                <a:cs typeface="Calibri"/>
              </a:rPr>
              <a:t>e</a:t>
            </a:r>
            <a:r>
              <a:rPr sz="614" b="1" spc="-3" dirty="0">
                <a:latin typeface="Calibri"/>
                <a:cs typeface="Calibri"/>
              </a:rPr>
              <a:t>)</a:t>
            </a:r>
            <a:r>
              <a:rPr sz="614" b="1" dirty="0">
                <a:latin typeface="Calibri"/>
                <a:cs typeface="Calibri"/>
              </a:rPr>
              <a:t>: </a:t>
            </a:r>
            <a:r>
              <a:rPr sz="614" b="1" u="sng" dirty="0">
                <a:uFill>
                  <a:solidFill>
                    <a:srgbClr val="000000"/>
                  </a:solidFill>
                </a:uFill>
                <a:latin typeface="Calibri"/>
                <a:cs typeface="Calibri"/>
              </a:rPr>
              <a:t> 				</a:t>
            </a:r>
            <a:r>
              <a:rPr sz="614" b="1" dirty="0">
                <a:latin typeface="Calibri"/>
                <a:cs typeface="Calibri"/>
              </a:rPr>
              <a:t> J</a:t>
            </a:r>
            <a:r>
              <a:rPr sz="614" b="1" spc="-3" dirty="0">
                <a:latin typeface="Calibri"/>
                <a:cs typeface="Calibri"/>
              </a:rPr>
              <a:t>o</a:t>
            </a:r>
            <a:r>
              <a:rPr sz="614" b="1" dirty="0">
                <a:latin typeface="Calibri"/>
                <a:cs typeface="Calibri"/>
              </a:rPr>
              <a:t>b</a:t>
            </a:r>
            <a:r>
              <a:rPr sz="614" b="1" spc="-3" dirty="0">
                <a:latin typeface="Calibri"/>
                <a:cs typeface="Calibri"/>
              </a:rPr>
              <a:t> Ti</a:t>
            </a:r>
            <a:r>
              <a:rPr sz="614" b="1" dirty="0">
                <a:latin typeface="Calibri"/>
                <a:cs typeface="Calibri"/>
              </a:rPr>
              <a:t>t</a:t>
            </a:r>
            <a:r>
              <a:rPr sz="614" b="1" spc="-3" dirty="0">
                <a:latin typeface="Calibri"/>
                <a:cs typeface="Calibri"/>
              </a:rPr>
              <a:t>l</a:t>
            </a:r>
            <a:r>
              <a:rPr sz="614" b="1" dirty="0">
                <a:latin typeface="Calibri"/>
                <a:cs typeface="Calibri"/>
              </a:rPr>
              <a:t>e:</a:t>
            </a:r>
            <a:r>
              <a:rPr sz="614" b="1" u="sng" dirty="0">
                <a:uFill>
                  <a:solidFill>
                    <a:srgbClr val="000000"/>
                  </a:solidFill>
                </a:uFill>
                <a:latin typeface="Calibri"/>
                <a:cs typeface="Calibri"/>
              </a:rPr>
              <a:t> 	</a:t>
            </a:r>
            <a:r>
              <a:rPr sz="614" b="1" dirty="0">
                <a:latin typeface="Calibri"/>
                <a:cs typeface="Calibri"/>
              </a:rPr>
              <a:t>_ </a:t>
            </a:r>
            <a:r>
              <a:rPr sz="614" b="1" spc="-3" dirty="0">
                <a:latin typeface="Calibri"/>
                <a:cs typeface="Calibri"/>
              </a:rPr>
              <a:t> </a:t>
            </a:r>
            <a:r>
              <a:rPr sz="614" b="1" dirty="0">
                <a:latin typeface="Calibri"/>
                <a:cs typeface="Calibri"/>
              </a:rPr>
              <a:t>C</a:t>
            </a:r>
            <a:r>
              <a:rPr sz="614" b="1" spc="-3" dirty="0">
                <a:latin typeface="Calibri"/>
                <a:cs typeface="Calibri"/>
              </a:rPr>
              <a:t>on</a:t>
            </a:r>
            <a:r>
              <a:rPr sz="614" b="1" dirty="0">
                <a:latin typeface="Calibri"/>
                <a:cs typeface="Calibri"/>
              </a:rPr>
              <a:t>t</a:t>
            </a:r>
            <a:r>
              <a:rPr sz="614" b="1" spc="-3" dirty="0">
                <a:latin typeface="Calibri"/>
                <a:cs typeface="Calibri"/>
              </a:rPr>
              <a:t>ac</a:t>
            </a:r>
            <a:r>
              <a:rPr sz="614" b="1" dirty="0">
                <a:latin typeface="Calibri"/>
                <a:cs typeface="Calibri"/>
              </a:rPr>
              <a:t>t P</a:t>
            </a:r>
            <a:r>
              <a:rPr sz="614" b="1" spc="3" dirty="0">
                <a:latin typeface="Calibri"/>
                <a:cs typeface="Calibri"/>
              </a:rPr>
              <a:t>h</a:t>
            </a:r>
            <a:r>
              <a:rPr sz="614" b="1" spc="-3" dirty="0">
                <a:latin typeface="Calibri"/>
                <a:cs typeface="Calibri"/>
              </a:rPr>
              <a:t>on</a:t>
            </a:r>
            <a:r>
              <a:rPr sz="614" b="1" dirty="0">
                <a:latin typeface="Calibri"/>
                <a:cs typeface="Calibri"/>
              </a:rPr>
              <a:t>e</a:t>
            </a:r>
            <a:r>
              <a:rPr sz="614" b="1" spc="10" dirty="0">
                <a:latin typeface="Calibri"/>
                <a:cs typeface="Calibri"/>
              </a:rPr>
              <a:t> </a:t>
            </a:r>
            <a:r>
              <a:rPr sz="614" b="1" spc="-3" dirty="0">
                <a:latin typeface="Calibri"/>
                <a:cs typeface="Calibri"/>
              </a:rPr>
              <a:t>Numb</a:t>
            </a:r>
            <a:r>
              <a:rPr sz="614" b="1" dirty="0">
                <a:latin typeface="Calibri"/>
                <a:cs typeface="Calibri"/>
              </a:rPr>
              <a:t>e</a:t>
            </a:r>
            <a:r>
              <a:rPr sz="614" b="1" spc="3" dirty="0">
                <a:latin typeface="Calibri"/>
                <a:cs typeface="Calibri"/>
              </a:rPr>
              <a:t>r</a:t>
            </a:r>
            <a:r>
              <a:rPr sz="614" b="1" dirty="0">
                <a:latin typeface="Calibri"/>
                <a:cs typeface="Calibri"/>
              </a:rPr>
              <a:t>:</a:t>
            </a:r>
            <a:r>
              <a:rPr sz="614" b="1" u="sng" dirty="0">
                <a:uFill>
                  <a:solidFill>
                    <a:srgbClr val="000000"/>
                  </a:solidFill>
                </a:uFill>
                <a:latin typeface="Calibri"/>
                <a:cs typeface="Calibri"/>
              </a:rPr>
              <a:t> 	</a:t>
            </a:r>
            <a:r>
              <a:rPr sz="614" b="1" dirty="0">
                <a:latin typeface="Calibri"/>
                <a:cs typeface="Calibri"/>
              </a:rPr>
              <a:t>_  C</a:t>
            </a:r>
            <a:r>
              <a:rPr sz="614" b="1" spc="-3" dirty="0">
                <a:latin typeface="Calibri"/>
                <a:cs typeface="Calibri"/>
              </a:rPr>
              <a:t>on</a:t>
            </a:r>
            <a:r>
              <a:rPr sz="614" b="1" dirty="0">
                <a:latin typeface="Calibri"/>
                <a:cs typeface="Calibri"/>
              </a:rPr>
              <a:t>t</a:t>
            </a:r>
            <a:r>
              <a:rPr sz="614" b="1" spc="-3" dirty="0">
                <a:latin typeface="Calibri"/>
                <a:cs typeface="Calibri"/>
              </a:rPr>
              <a:t>ac</a:t>
            </a:r>
            <a:r>
              <a:rPr sz="614" b="1" dirty="0">
                <a:latin typeface="Calibri"/>
                <a:cs typeface="Calibri"/>
              </a:rPr>
              <a:t>t </a:t>
            </a:r>
            <a:r>
              <a:rPr sz="614" b="1" spc="3" dirty="0">
                <a:latin typeface="Calibri"/>
                <a:cs typeface="Calibri"/>
              </a:rPr>
              <a:t>E</a:t>
            </a:r>
            <a:r>
              <a:rPr sz="614" b="1" spc="-3" dirty="0">
                <a:latin typeface="Calibri"/>
                <a:cs typeface="Calibri"/>
              </a:rPr>
              <a:t>mail</a:t>
            </a:r>
            <a:r>
              <a:rPr sz="614" b="1" dirty="0">
                <a:latin typeface="Calibri"/>
                <a:cs typeface="Calibri"/>
              </a:rPr>
              <a:t>: </a:t>
            </a:r>
            <a:r>
              <a:rPr sz="614" b="1" u="sng" dirty="0">
                <a:uFill>
                  <a:solidFill>
                    <a:srgbClr val="000000"/>
                  </a:solidFill>
                </a:uFill>
                <a:latin typeface="Calibri"/>
                <a:cs typeface="Calibri"/>
              </a:rPr>
              <a:t> 		</a:t>
            </a:r>
            <a:endParaRPr sz="614">
              <a:latin typeface="Calibri"/>
              <a:cs typeface="Calibri"/>
            </a:endParaRPr>
          </a:p>
          <a:p>
            <a:pPr>
              <a:spcBef>
                <a:spcPts val="14"/>
              </a:spcBef>
            </a:pPr>
            <a:endParaRPr sz="614">
              <a:latin typeface="Calibri"/>
              <a:cs typeface="Calibri"/>
            </a:endParaRPr>
          </a:p>
          <a:p>
            <a:pPr>
              <a:tabLst>
                <a:tab pos="3722877" algn="l"/>
              </a:tabLst>
            </a:pPr>
            <a:r>
              <a:rPr sz="614" b="1" spc="-3" dirty="0">
                <a:latin typeface="Calibri"/>
                <a:cs typeface="Calibri"/>
              </a:rPr>
              <a:t>Signature: </a:t>
            </a:r>
            <a:r>
              <a:rPr sz="614" b="1" u="sng" spc="-3" dirty="0">
                <a:uFill>
                  <a:solidFill>
                    <a:srgbClr val="000000"/>
                  </a:solidFill>
                </a:uFill>
                <a:latin typeface="Calibri"/>
                <a:cs typeface="Calibri"/>
              </a:rPr>
              <a:t> 	</a:t>
            </a:r>
            <a:endParaRPr sz="614">
              <a:latin typeface="Calibri"/>
              <a:cs typeface="Calibri"/>
            </a:endParaRPr>
          </a:p>
          <a:p>
            <a:pPr marL="1210509">
              <a:spcBef>
                <a:spcPts val="433"/>
              </a:spcBef>
            </a:pPr>
            <a:r>
              <a:rPr sz="614" b="1" spc="-3" dirty="0">
                <a:latin typeface="Calibri"/>
                <a:cs typeface="Calibri"/>
              </a:rPr>
              <a:t>LANDLORD </a:t>
            </a:r>
            <a:r>
              <a:rPr sz="614" b="1" dirty="0">
                <a:latin typeface="Calibri"/>
                <a:cs typeface="Calibri"/>
              </a:rPr>
              <a:t>–</a:t>
            </a:r>
            <a:r>
              <a:rPr sz="614" b="1" spc="-3" dirty="0">
                <a:latin typeface="Calibri"/>
                <a:cs typeface="Calibri"/>
              </a:rPr>
              <a:t> Please</a:t>
            </a:r>
            <a:r>
              <a:rPr sz="614" b="1" dirty="0">
                <a:latin typeface="Calibri"/>
                <a:cs typeface="Calibri"/>
              </a:rPr>
              <a:t> </a:t>
            </a:r>
            <a:r>
              <a:rPr sz="614" b="1" spc="-3" dirty="0">
                <a:latin typeface="Calibri"/>
                <a:cs typeface="Calibri"/>
              </a:rPr>
              <a:t>submit</a:t>
            </a:r>
            <a:r>
              <a:rPr sz="614" b="1" dirty="0">
                <a:latin typeface="Calibri"/>
                <a:cs typeface="Calibri"/>
              </a:rPr>
              <a:t> a </a:t>
            </a:r>
            <a:r>
              <a:rPr sz="614" b="1" spc="-3" dirty="0">
                <a:latin typeface="Calibri"/>
                <a:cs typeface="Calibri"/>
              </a:rPr>
              <a:t>copy</a:t>
            </a:r>
            <a:r>
              <a:rPr sz="614" b="1" spc="7" dirty="0">
                <a:latin typeface="Calibri"/>
                <a:cs typeface="Calibri"/>
              </a:rPr>
              <a:t> </a:t>
            </a:r>
            <a:r>
              <a:rPr sz="614" b="1" spc="-3" dirty="0">
                <a:latin typeface="Calibri"/>
                <a:cs typeface="Calibri"/>
              </a:rPr>
              <a:t>of</a:t>
            </a:r>
            <a:r>
              <a:rPr sz="614" b="1" dirty="0">
                <a:latin typeface="Calibri"/>
                <a:cs typeface="Calibri"/>
              </a:rPr>
              <a:t> </a:t>
            </a:r>
            <a:r>
              <a:rPr sz="614" b="1" spc="-3" dirty="0">
                <a:latin typeface="Calibri"/>
                <a:cs typeface="Calibri"/>
              </a:rPr>
              <a:t>this</a:t>
            </a:r>
            <a:r>
              <a:rPr sz="614" b="1" dirty="0">
                <a:latin typeface="Calibri"/>
                <a:cs typeface="Calibri"/>
              </a:rPr>
              <a:t> </a:t>
            </a:r>
            <a:r>
              <a:rPr sz="614" b="1" spc="-3" dirty="0">
                <a:latin typeface="Calibri"/>
                <a:cs typeface="Calibri"/>
              </a:rPr>
              <a:t>form</a:t>
            </a:r>
            <a:r>
              <a:rPr sz="614" b="1" dirty="0">
                <a:latin typeface="Calibri"/>
                <a:cs typeface="Calibri"/>
              </a:rPr>
              <a:t> </a:t>
            </a:r>
            <a:r>
              <a:rPr sz="614" b="1" spc="-3" dirty="0">
                <a:latin typeface="Calibri"/>
                <a:cs typeface="Calibri"/>
              </a:rPr>
              <a:t>to:</a:t>
            </a:r>
            <a:endParaRPr sz="614">
              <a:latin typeface="Calibri"/>
              <a:cs typeface="Calibri"/>
            </a:endParaRPr>
          </a:p>
          <a:p>
            <a:pPr>
              <a:spcBef>
                <a:spcPts val="423"/>
              </a:spcBef>
            </a:pPr>
            <a:r>
              <a:rPr sz="682" b="1" u="sng" spc="-3" dirty="0">
                <a:uFill>
                  <a:solidFill>
                    <a:srgbClr val="000000"/>
                  </a:solidFill>
                </a:uFill>
                <a:latin typeface="Calibri"/>
                <a:cs typeface="Calibri"/>
                <a:hlinkClick r:id="rId3"/>
              </a:rPr>
              <a:t>DHCA.code@montgomerycountymd.gov</a:t>
            </a:r>
            <a:endParaRPr sz="682">
              <a:latin typeface="Calibri"/>
              <a:cs typeface="Calibri"/>
            </a:endParaRPr>
          </a:p>
          <a:p>
            <a:pPr>
              <a:spcBef>
                <a:spcPts val="518"/>
              </a:spcBef>
            </a:pPr>
            <a:r>
              <a:rPr sz="614" b="1" spc="-3" dirty="0">
                <a:latin typeface="Calibri"/>
                <a:cs typeface="Calibri"/>
              </a:rPr>
              <a:t>SUBJECT </a:t>
            </a:r>
            <a:r>
              <a:rPr sz="614" b="1" dirty="0">
                <a:latin typeface="Calibri"/>
                <a:cs typeface="Calibri"/>
              </a:rPr>
              <a:t>LINE:</a:t>
            </a:r>
            <a:r>
              <a:rPr sz="614" b="1" spc="3" dirty="0">
                <a:latin typeface="Calibri"/>
                <a:cs typeface="Calibri"/>
              </a:rPr>
              <a:t> </a:t>
            </a:r>
            <a:r>
              <a:rPr sz="614" b="1" spc="-3" dirty="0">
                <a:latin typeface="Calibri"/>
                <a:cs typeface="Calibri"/>
              </a:rPr>
              <a:t>Mercury</a:t>
            </a:r>
            <a:r>
              <a:rPr sz="614" b="1" spc="7" dirty="0">
                <a:latin typeface="Calibri"/>
                <a:cs typeface="Calibri"/>
              </a:rPr>
              <a:t> </a:t>
            </a:r>
            <a:r>
              <a:rPr sz="614" b="1" spc="-3" dirty="0">
                <a:latin typeface="Calibri"/>
                <a:cs typeface="Calibri"/>
              </a:rPr>
              <a:t>Gas</a:t>
            </a:r>
            <a:r>
              <a:rPr sz="614" b="1" spc="-7" dirty="0">
                <a:latin typeface="Calibri"/>
                <a:cs typeface="Calibri"/>
              </a:rPr>
              <a:t> </a:t>
            </a:r>
            <a:r>
              <a:rPr sz="614" b="1" spc="-3" dirty="0">
                <a:latin typeface="Calibri"/>
                <a:cs typeface="Calibri"/>
              </a:rPr>
              <a:t>Service</a:t>
            </a:r>
            <a:r>
              <a:rPr sz="614" b="1" spc="3" dirty="0">
                <a:latin typeface="Calibri"/>
                <a:cs typeface="Calibri"/>
              </a:rPr>
              <a:t> </a:t>
            </a:r>
            <a:r>
              <a:rPr sz="614" b="1" spc="-3" dirty="0">
                <a:latin typeface="Calibri"/>
                <a:cs typeface="Calibri"/>
              </a:rPr>
              <a:t>Regulator</a:t>
            </a:r>
            <a:r>
              <a:rPr sz="614" b="1" spc="3" dirty="0">
                <a:latin typeface="Calibri"/>
                <a:cs typeface="Calibri"/>
              </a:rPr>
              <a:t> </a:t>
            </a:r>
            <a:r>
              <a:rPr sz="614" b="1" spc="-3" dirty="0">
                <a:latin typeface="Calibri"/>
                <a:cs typeface="Calibri"/>
              </a:rPr>
              <a:t>Replacement</a:t>
            </a:r>
            <a:r>
              <a:rPr sz="614" b="1" spc="3" dirty="0">
                <a:latin typeface="Calibri"/>
                <a:cs typeface="Calibri"/>
              </a:rPr>
              <a:t> </a:t>
            </a:r>
            <a:r>
              <a:rPr sz="614" b="1" dirty="0">
                <a:latin typeface="Calibri"/>
                <a:cs typeface="Calibri"/>
              </a:rPr>
              <a:t>- </a:t>
            </a:r>
            <a:r>
              <a:rPr sz="614" b="1" spc="-3" dirty="0">
                <a:latin typeface="Calibri"/>
                <a:cs typeface="Calibri"/>
              </a:rPr>
              <a:t>(Add</a:t>
            </a:r>
            <a:r>
              <a:rPr sz="614" b="1" spc="7" dirty="0">
                <a:latin typeface="Calibri"/>
                <a:cs typeface="Calibri"/>
              </a:rPr>
              <a:t> </a:t>
            </a:r>
            <a:r>
              <a:rPr sz="614" b="1" spc="-3" dirty="0">
                <a:latin typeface="Calibri"/>
                <a:cs typeface="Calibri"/>
              </a:rPr>
              <a:t>Your</a:t>
            </a:r>
            <a:r>
              <a:rPr sz="614" b="1" spc="3" dirty="0">
                <a:latin typeface="Calibri"/>
                <a:cs typeface="Calibri"/>
              </a:rPr>
              <a:t> </a:t>
            </a:r>
            <a:r>
              <a:rPr sz="614" b="1" spc="-3" dirty="0">
                <a:latin typeface="Calibri"/>
                <a:cs typeface="Calibri"/>
              </a:rPr>
              <a:t>Apartment</a:t>
            </a:r>
            <a:r>
              <a:rPr sz="614" b="1" spc="3" dirty="0">
                <a:latin typeface="Calibri"/>
                <a:cs typeface="Calibri"/>
              </a:rPr>
              <a:t> </a:t>
            </a:r>
            <a:r>
              <a:rPr sz="614" b="1" spc="-3" dirty="0">
                <a:latin typeface="Calibri"/>
                <a:cs typeface="Calibri"/>
              </a:rPr>
              <a:t>Complex’s</a:t>
            </a:r>
            <a:r>
              <a:rPr sz="614" b="1" spc="3" dirty="0">
                <a:latin typeface="Calibri"/>
                <a:cs typeface="Calibri"/>
              </a:rPr>
              <a:t> </a:t>
            </a:r>
            <a:r>
              <a:rPr sz="614" b="1" dirty="0">
                <a:latin typeface="Calibri"/>
                <a:cs typeface="Calibri"/>
              </a:rPr>
              <a:t>Name)</a:t>
            </a:r>
            <a:endParaRPr sz="614">
              <a:latin typeface="Calibri"/>
              <a:cs typeface="Calibri"/>
            </a:endParaRPr>
          </a:p>
          <a:p>
            <a:pPr>
              <a:spcBef>
                <a:spcPts val="37"/>
              </a:spcBef>
            </a:pPr>
            <a:endParaRPr sz="580">
              <a:latin typeface="Calibri"/>
              <a:cs typeface="Calibri"/>
            </a:endParaRPr>
          </a:p>
          <a:p>
            <a:pPr marL="660671" marR="836446" indent="-661103">
              <a:lnSpc>
                <a:spcPct val="102200"/>
              </a:lnSpc>
              <a:tabLst>
                <a:tab pos="660671" algn="l"/>
              </a:tabLst>
            </a:pPr>
            <a:r>
              <a:rPr sz="614" b="1" dirty="0">
                <a:latin typeface="Calibri"/>
                <a:cs typeface="Calibri"/>
              </a:rPr>
              <a:t>Or </a:t>
            </a:r>
            <a:r>
              <a:rPr sz="614" b="1" spc="-3" dirty="0">
                <a:latin typeface="Calibri"/>
                <a:cs typeface="Calibri"/>
              </a:rPr>
              <a:t>mail</a:t>
            </a:r>
            <a:r>
              <a:rPr sz="614" b="1" dirty="0">
                <a:latin typeface="Calibri"/>
                <a:cs typeface="Calibri"/>
              </a:rPr>
              <a:t> a </a:t>
            </a:r>
            <a:r>
              <a:rPr sz="614" b="1" spc="-3" dirty="0">
                <a:latin typeface="Calibri"/>
                <a:cs typeface="Calibri"/>
              </a:rPr>
              <a:t>copy</a:t>
            </a:r>
            <a:r>
              <a:rPr sz="614" b="1" spc="7" dirty="0">
                <a:latin typeface="Calibri"/>
                <a:cs typeface="Calibri"/>
              </a:rPr>
              <a:t> </a:t>
            </a:r>
            <a:r>
              <a:rPr sz="614" b="1" spc="-3" dirty="0">
                <a:latin typeface="Calibri"/>
                <a:cs typeface="Calibri"/>
              </a:rPr>
              <a:t>to:	Montgomery</a:t>
            </a:r>
            <a:r>
              <a:rPr sz="614" b="1" spc="7" dirty="0">
                <a:latin typeface="Calibri"/>
                <a:cs typeface="Calibri"/>
              </a:rPr>
              <a:t> </a:t>
            </a:r>
            <a:r>
              <a:rPr sz="614" b="1" spc="-3" dirty="0">
                <a:latin typeface="Calibri"/>
                <a:cs typeface="Calibri"/>
              </a:rPr>
              <a:t>County</a:t>
            </a:r>
            <a:r>
              <a:rPr sz="614" b="1" spc="7" dirty="0">
                <a:latin typeface="Calibri"/>
                <a:cs typeface="Calibri"/>
              </a:rPr>
              <a:t> </a:t>
            </a:r>
            <a:r>
              <a:rPr sz="614" b="1" spc="-3" dirty="0">
                <a:latin typeface="Calibri"/>
                <a:cs typeface="Calibri"/>
              </a:rPr>
              <a:t>Dept.</a:t>
            </a:r>
            <a:r>
              <a:rPr sz="614" b="1" spc="3" dirty="0">
                <a:latin typeface="Calibri"/>
                <a:cs typeface="Calibri"/>
              </a:rPr>
              <a:t> </a:t>
            </a:r>
            <a:r>
              <a:rPr sz="614" b="1" spc="-3" dirty="0">
                <a:latin typeface="Calibri"/>
                <a:cs typeface="Calibri"/>
              </a:rPr>
              <a:t>of</a:t>
            </a:r>
            <a:r>
              <a:rPr sz="614" b="1" spc="3" dirty="0">
                <a:latin typeface="Calibri"/>
                <a:cs typeface="Calibri"/>
              </a:rPr>
              <a:t> </a:t>
            </a:r>
            <a:r>
              <a:rPr sz="614" b="1" spc="-3" dirty="0">
                <a:latin typeface="Calibri"/>
                <a:cs typeface="Calibri"/>
              </a:rPr>
              <a:t>Housing</a:t>
            </a:r>
            <a:r>
              <a:rPr sz="614" b="1" spc="7" dirty="0">
                <a:latin typeface="Calibri"/>
                <a:cs typeface="Calibri"/>
              </a:rPr>
              <a:t> </a:t>
            </a:r>
            <a:r>
              <a:rPr sz="614" b="1" spc="-3" dirty="0">
                <a:latin typeface="Calibri"/>
                <a:cs typeface="Calibri"/>
              </a:rPr>
              <a:t>and</a:t>
            </a:r>
            <a:r>
              <a:rPr sz="614" b="1" dirty="0">
                <a:latin typeface="Calibri"/>
                <a:cs typeface="Calibri"/>
              </a:rPr>
              <a:t> </a:t>
            </a:r>
            <a:r>
              <a:rPr sz="614" b="1" spc="-3" dirty="0">
                <a:latin typeface="Calibri"/>
                <a:cs typeface="Calibri"/>
              </a:rPr>
              <a:t>Community</a:t>
            </a:r>
            <a:r>
              <a:rPr sz="614" b="1" spc="7" dirty="0">
                <a:latin typeface="Calibri"/>
                <a:cs typeface="Calibri"/>
              </a:rPr>
              <a:t> </a:t>
            </a:r>
            <a:r>
              <a:rPr sz="614" b="1" spc="-3" dirty="0">
                <a:latin typeface="Calibri"/>
                <a:cs typeface="Calibri"/>
              </a:rPr>
              <a:t>Affairs</a:t>
            </a:r>
            <a:r>
              <a:rPr sz="614" b="1" spc="3" dirty="0">
                <a:latin typeface="Calibri"/>
                <a:cs typeface="Calibri"/>
              </a:rPr>
              <a:t> </a:t>
            </a:r>
            <a:r>
              <a:rPr sz="614" b="1" spc="-3" dirty="0">
                <a:latin typeface="Calibri"/>
                <a:cs typeface="Calibri"/>
              </a:rPr>
              <a:t>(DHCA) </a:t>
            </a:r>
            <a:r>
              <a:rPr sz="614" b="1" spc="-130" dirty="0">
                <a:latin typeface="Calibri"/>
                <a:cs typeface="Calibri"/>
              </a:rPr>
              <a:t> </a:t>
            </a:r>
            <a:r>
              <a:rPr sz="614" b="1" spc="-3" dirty="0">
                <a:latin typeface="Calibri"/>
                <a:cs typeface="Calibri"/>
              </a:rPr>
              <a:t>Attn:</a:t>
            </a:r>
            <a:r>
              <a:rPr sz="614" b="1" spc="10" dirty="0">
                <a:latin typeface="Calibri"/>
                <a:cs typeface="Calibri"/>
              </a:rPr>
              <a:t> </a:t>
            </a:r>
            <a:r>
              <a:rPr sz="614" b="1" spc="-3" dirty="0">
                <a:latin typeface="Calibri"/>
                <a:cs typeface="Calibri"/>
              </a:rPr>
              <a:t>Housing</a:t>
            </a:r>
            <a:r>
              <a:rPr sz="614" b="1" spc="3" dirty="0">
                <a:latin typeface="Calibri"/>
                <a:cs typeface="Calibri"/>
              </a:rPr>
              <a:t> </a:t>
            </a:r>
            <a:r>
              <a:rPr sz="614" b="1" spc="-3" dirty="0">
                <a:latin typeface="Calibri"/>
                <a:cs typeface="Calibri"/>
              </a:rPr>
              <a:t>Code</a:t>
            </a:r>
            <a:r>
              <a:rPr sz="614" b="1" dirty="0">
                <a:latin typeface="Calibri"/>
                <a:cs typeface="Calibri"/>
              </a:rPr>
              <a:t> </a:t>
            </a:r>
            <a:r>
              <a:rPr sz="614" b="1" spc="-3" dirty="0">
                <a:latin typeface="Calibri"/>
                <a:cs typeface="Calibri"/>
              </a:rPr>
              <a:t>Enforcement</a:t>
            </a:r>
            <a:r>
              <a:rPr sz="614" b="1" dirty="0">
                <a:latin typeface="Calibri"/>
                <a:cs typeface="Calibri"/>
              </a:rPr>
              <a:t> </a:t>
            </a:r>
            <a:r>
              <a:rPr sz="614" b="1" spc="-3" dirty="0">
                <a:latin typeface="Calibri"/>
                <a:cs typeface="Calibri"/>
              </a:rPr>
              <a:t>Manager</a:t>
            </a:r>
            <a:endParaRPr sz="614">
              <a:latin typeface="Calibri"/>
              <a:cs typeface="Calibri"/>
            </a:endParaRPr>
          </a:p>
          <a:p>
            <a:pPr marL="660671" marR="2030070">
              <a:lnSpc>
                <a:spcPts val="750"/>
              </a:lnSpc>
              <a:spcBef>
                <a:spcPts val="20"/>
              </a:spcBef>
            </a:pPr>
            <a:r>
              <a:rPr sz="614" b="1" dirty="0">
                <a:latin typeface="Calibri"/>
                <a:cs typeface="Calibri"/>
              </a:rPr>
              <a:t>1401 </a:t>
            </a:r>
            <a:r>
              <a:rPr sz="614" b="1" spc="-3" dirty="0">
                <a:latin typeface="Calibri"/>
                <a:cs typeface="Calibri"/>
              </a:rPr>
              <a:t>Rockville Pike, Fourth Floor </a:t>
            </a:r>
            <a:r>
              <a:rPr sz="614" b="1" spc="-130" dirty="0">
                <a:latin typeface="Calibri"/>
                <a:cs typeface="Calibri"/>
              </a:rPr>
              <a:t> </a:t>
            </a:r>
            <a:r>
              <a:rPr sz="614" b="1" spc="-3" dirty="0">
                <a:latin typeface="Calibri"/>
                <a:cs typeface="Calibri"/>
              </a:rPr>
              <a:t>Rockville,</a:t>
            </a:r>
            <a:r>
              <a:rPr sz="614" b="1" spc="-7" dirty="0">
                <a:latin typeface="Calibri"/>
                <a:cs typeface="Calibri"/>
              </a:rPr>
              <a:t> </a:t>
            </a:r>
            <a:r>
              <a:rPr sz="614" b="1" dirty="0">
                <a:latin typeface="Calibri"/>
                <a:cs typeface="Calibri"/>
              </a:rPr>
              <a:t>MD</a:t>
            </a:r>
            <a:r>
              <a:rPr sz="614" b="1" spc="133" dirty="0">
                <a:latin typeface="Calibri"/>
                <a:cs typeface="Calibri"/>
              </a:rPr>
              <a:t> </a:t>
            </a:r>
            <a:r>
              <a:rPr sz="614" b="1" dirty="0">
                <a:latin typeface="Calibri"/>
                <a:cs typeface="Calibri"/>
              </a:rPr>
              <a:t>20852</a:t>
            </a:r>
            <a:endParaRPr sz="614">
              <a:latin typeface="Calibri"/>
              <a:cs typeface="Calibri"/>
            </a:endParaRPr>
          </a:p>
        </p:txBody>
      </p:sp>
      <p:sp>
        <p:nvSpPr>
          <p:cNvPr id="10" name="object 10"/>
          <p:cNvSpPr/>
          <p:nvPr/>
        </p:nvSpPr>
        <p:spPr>
          <a:xfrm>
            <a:off x="4069773" y="662793"/>
            <a:ext cx="4042064" cy="327313"/>
          </a:xfrm>
          <a:custGeom>
            <a:avLst/>
            <a:gdLst/>
            <a:ahLst/>
            <a:cxnLst/>
            <a:rect l="l" t="t" r="r" b="b"/>
            <a:pathLst>
              <a:path w="5928359" h="480059">
                <a:moveTo>
                  <a:pt x="0" y="0"/>
                </a:moveTo>
                <a:lnTo>
                  <a:pt x="5928359" y="0"/>
                </a:lnTo>
                <a:lnTo>
                  <a:pt x="5928359" y="480059"/>
                </a:lnTo>
                <a:lnTo>
                  <a:pt x="0" y="480059"/>
                </a:lnTo>
                <a:lnTo>
                  <a:pt x="0" y="0"/>
                </a:lnTo>
                <a:close/>
              </a:path>
            </a:pathLst>
          </a:custGeom>
          <a:ln w="9525">
            <a:solidFill>
              <a:srgbClr val="000000"/>
            </a:solidFill>
          </a:ln>
        </p:spPr>
        <p:txBody>
          <a:bodyPr wrap="square" lIns="0" tIns="0" rIns="0" bIns="0" rtlCol="0"/>
          <a:lstStyle/>
          <a:p>
            <a:endParaRPr sz="1227"/>
          </a:p>
        </p:txBody>
      </p:sp>
      <p:sp>
        <p:nvSpPr>
          <p:cNvPr id="11" name="object 11"/>
          <p:cNvSpPr txBox="1"/>
          <p:nvPr/>
        </p:nvSpPr>
        <p:spPr>
          <a:xfrm>
            <a:off x="4073020" y="662065"/>
            <a:ext cx="4041631" cy="282543"/>
          </a:xfrm>
          <a:prstGeom prst="rect">
            <a:avLst/>
          </a:prstGeom>
          <a:solidFill>
            <a:srgbClr val="FAE4D5"/>
          </a:solidFill>
        </p:spPr>
        <p:txBody>
          <a:bodyPr vert="horz" wrap="square" lIns="0" tIns="29874" rIns="0" bIns="0" rtlCol="0">
            <a:spAutoFit/>
          </a:bodyPr>
          <a:lstStyle/>
          <a:p>
            <a:pPr marL="973256" marR="72734" indent="-902253">
              <a:lnSpc>
                <a:spcPct val="101699"/>
              </a:lnSpc>
              <a:spcBef>
                <a:spcPts val="235"/>
              </a:spcBef>
            </a:pPr>
            <a:r>
              <a:rPr sz="818" b="1" dirty="0">
                <a:latin typeface="Calibri"/>
                <a:cs typeface="Calibri"/>
              </a:rPr>
              <a:t>This</a:t>
            </a:r>
            <a:r>
              <a:rPr sz="818" b="1" spc="-7" dirty="0">
                <a:latin typeface="Calibri"/>
                <a:cs typeface="Calibri"/>
              </a:rPr>
              <a:t> </a:t>
            </a:r>
            <a:r>
              <a:rPr sz="818" b="1" dirty="0">
                <a:latin typeface="Calibri"/>
                <a:cs typeface="Calibri"/>
              </a:rPr>
              <a:t>is</a:t>
            </a:r>
            <a:r>
              <a:rPr sz="818" b="1" spc="-3" dirty="0">
                <a:latin typeface="Calibri"/>
                <a:cs typeface="Calibri"/>
              </a:rPr>
              <a:t> </a:t>
            </a:r>
            <a:r>
              <a:rPr sz="818" b="1" dirty="0">
                <a:latin typeface="Calibri"/>
                <a:cs typeface="Calibri"/>
              </a:rPr>
              <a:t>a</a:t>
            </a:r>
            <a:r>
              <a:rPr sz="818" b="1" spc="3" dirty="0">
                <a:latin typeface="Calibri"/>
                <a:cs typeface="Calibri"/>
              </a:rPr>
              <a:t> </a:t>
            </a:r>
            <a:r>
              <a:rPr sz="818" b="1" spc="-3" dirty="0">
                <a:latin typeface="Calibri"/>
                <a:cs typeface="Calibri"/>
              </a:rPr>
              <a:t>mandatory</a:t>
            </a:r>
            <a:r>
              <a:rPr sz="818" b="1" spc="-7" dirty="0">
                <a:latin typeface="Calibri"/>
                <a:cs typeface="Calibri"/>
              </a:rPr>
              <a:t> </a:t>
            </a:r>
            <a:r>
              <a:rPr sz="818" b="1" spc="-3" dirty="0">
                <a:latin typeface="Calibri"/>
                <a:cs typeface="Calibri"/>
              </a:rPr>
              <a:t>notice</a:t>
            </a:r>
            <a:r>
              <a:rPr sz="818" b="1" spc="3" dirty="0">
                <a:latin typeface="Calibri"/>
                <a:cs typeface="Calibri"/>
              </a:rPr>
              <a:t> </a:t>
            </a:r>
            <a:r>
              <a:rPr sz="818" b="1" dirty="0">
                <a:latin typeface="Calibri"/>
                <a:cs typeface="Calibri"/>
              </a:rPr>
              <a:t>issued</a:t>
            </a:r>
            <a:r>
              <a:rPr sz="818" b="1" spc="-3" dirty="0">
                <a:latin typeface="Calibri"/>
                <a:cs typeface="Calibri"/>
              </a:rPr>
              <a:t> </a:t>
            </a:r>
            <a:r>
              <a:rPr sz="818" b="1" dirty="0">
                <a:latin typeface="Calibri"/>
                <a:cs typeface="Calibri"/>
              </a:rPr>
              <a:t>to all </a:t>
            </a:r>
            <a:r>
              <a:rPr sz="818" b="1" spc="-3" dirty="0">
                <a:latin typeface="Calibri"/>
                <a:cs typeface="Calibri"/>
              </a:rPr>
              <a:t>tenants</a:t>
            </a:r>
            <a:r>
              <a:rPr sz="818" b="1" spc="-10" dirty="0">
                <a:latin typeface="Calibri"/>
                <a:cs typeface="Calibri"/>
              </a:rPr>
              <a:t> </a:t>
            </a:r>
            <a:r>
              <a:rPr sz="818" b="1" dirty="0">
                <a:latin typeface="Calibri"/>
                <a:cs typeface="Calibri"/>
              </a:rPr>
              <a:t>of</a:t>
            </a:r>
            <a:r>
              <a:rPr sz="818" b="1" spc="7" dirty="0">
                <a:latin typeface="Calibri"/>
                <a:cs typeface="Calibri"/>
              </a:rPr>
              <a:t> </a:t>
            </a:r>
            <a:r>
              <a:rPr sz="818" b="1" spc="-3" dirty="0">
                <a:latin typeface="Calibri"/>
                <a:cs typeface="Calibri"/>
              </a:rPr>
              <a:t>multifamily</a:t>
            </a:r>
            <a:r>
              <a:rPr sz="818" b="1" dirty="0">
                <a:latin typeface="Calibri"/>
                <a:cs typeface="Calibri"/>
              </a:rPr>
              <a:t> </a:t>
            </a:r>
            <a:r>
              <a:rPr sz="818" b="1" spc="-3" dirty="0">
                <a:latin typeface="Calibri"/>
                <a:cs typeface="Calibri"/>
              </a:rPr>
              <a:t>properties</a:t>
            </a:r>
            <a:r>
              <a:rPr sz="818" b="1" spc="7" dirty="0">
                <a:latin typeface="Calibri"/>
                <a:cs typeface="Calibri"/>
              </a:rPr>
              <a:t> </a:t>
            </a:r>
            <a:r>
              <a:rPr sz="818" b="1" dirty="0">
                <a:latin typeface="Calibri"/>
                <a:cs typeface="Calibri"/>
              </a:rPr>
              <a:t>built </a:t>
            </a:r>
            <a:r>
              <a:rPr sz="818" b="1" spc="-3" dirty="0">
                <a:latin typeface="Calibri"/>
                <a:cs typeface="Calibri"/>
              </a:rPr>
              <a:t>before</a:t>
            </a:r>
            <a:r>
              <a:rPr sz="818" b="1" spc="3" dirty="0">
                <a:latin typeface="Calibri"/>
                <a:cs typeface="Calibri"/>
              </a:rPr>
              <a:t> </a:t>
            </a:r>
            <a:r>
              <a:rPr sz="818" b="1" spc="-3" dirty="0">
                <a:latin typeface="Calibri"/>
                <a:cs typeface="Calibri"/>
              </a:rPr>
              <a:t>1968 </a:t>
            </a:r>
            <a:r>
              <a:rPr sz="818" b="1" spc="-173" dirty="0">
                <a:latin typeface="Calibri"/>
                <a:cs typeface="Calibri"/>
              </a:rPr>
              <a:t> </a:t>
            </a:r>
            <a:r>
              <a:rPr sz="818" b="1" dirty="0">
                <a:latin typeface="Calibri"/>
                <a:cs typeface="Calibri"/>
              </a:rPr>
              <a:t>regarding</a:t>
            </a:r>
            <a:r>
              <a:rPr sz="818" b="1" spc="-7" dirty="0">
                <a:latin typeface="Calibri"/>
                <a:cs typeface="Calibri"/>
              </a:rPr>
              <a:t> </a:t>
            </a:r>
            <a:r>
              <a:rPr sz="818" b="1" spc="-3" dirty="0">
                <a:latin typeface="Calibri"/>
                <a:cs typeface="Calibri"/>
              </a:rPr>
              <a:t>indoor</a:t>
            </a:r>
            <a:r>
              <a:rPr sz="818" b="1" spc="7" dirty="0">
                <a:latin typeface="Calibri"/>
                <a:cs typeface="Calibri"/>
              </a:rPr>
              <a:t> </a:t>
            </a:r>
            <a:r>
              <a:rPr sz="818" b="1" spc="-3" dirty="0">
                <a:latin typeface="Calibri"/>
                <a:cs typeface="Calibri"/>
              </a:rPr>
              <a:t>mercury</a:t>
            </a:r>
            <a:r>
              <a:rPr sz="818" b="1" dirty="0">
                <a:latin typeface="Calibri"/>
                <a:cs typeface="Calibri"/>
              </a:rPr>
              <a:t> </a:t>
            </a:r>
            <a:r>
              <a:rPr sz="818" b="1" spc="-3" dirty="0">
                <a:latin typeface="Calibri"/>
                <a:cs typeface="Calibri"/>
              </a:rPr>
              <a:t>gas</a:t>
            </a:r>
            <a:r>
              <a:rPr sz="818" b="1" spc="3" dirty="0">
                <a:latin typeface="Calibri"/>
                <a:cs typeface="Calibri"/>
              </a:rPr>
              <a:t> </a:t>
            </a:r>
            <a:r>
              <a:rPr sz="818" b="1" spc="-3" dirty="0">
                <a:latin typeface="Calibri"/>
                <a:cs typeface="Calibri"/>
              </a:rPr>
              <a:t>service</a:t>
            </a:r>
            <a:r>
              <a:rPr sz="818" b="1" dirty="0">
                <a:latin typeface="Calibri"/>
                <a:cs typeface="Calibri"/>
              </a:rPr>
              <a:t> </a:t>
            </a:r>
            <a:r>
              <a:rPr sz="818" b="1" spc="-3" dirty="0">
                <a:latin typeface="Calibri"/>
                <a:cs typeface="Calibri"/>
              </a:rPr>
              <a:t>regulators.</a:t>
            </a:r>
            <a:endParaRPr sz="818">
              <a:latin typeface="Calibri"/>
              <a:cs typeface="Calibri"/>
            </a:endParaRPr>
          </a:p>
        </p:txBody>
      </p:sp>
      <p:sp>
        <p:nvSpPr>
          <p:cNvPr id="12" name="object 12"/>
          <p:cNvSpPr/>
          <p:nvPr/>
        </p:nvSpPr>
        <p:spPr>
          <a:xfrm>
            <a:off x="4069773" y="95250"/>
            <a:ext cx="4048125" cy="558511"/>
          </a:xfrm>
          <a:custGeom>
            <a:avLst/>
            <a:gdLst/>
            <a:ahLst/>
            <a:cxnLst/>
            <a:rect l="l" t="t" r="r" b="b"/>
            <a:pathLst>
              <a:path w="5937250" h="819150">
                <a:moveTo>
                  <a:pt x="0" y="0"/>
                </a:moveTo>
                <a:lnTo>
                  <a:pt x="5937250" y="0"/>
                </a:lnTo>
                <a:lnTo>
                  <a:pt x="5937250" y="819150"/>
                </a:lnTo>
                <a:lnTo>
                  <a:pt x="0" y="819150"/>
                </a:lnTo>
                <a:lnTo>
                  <a:pt x="0" y="0"/>
                </a:lnTo>
                <a:close/>
              </a:path>
            </a:pathLst>
          </a:custGeom>
          <a:ln w="12700">
            <a:solidFill>
              <a:srgbClr val="7B7B7B"/>
            </a:solidFill>
          </a:ln>
        </p:spPr>
        <p:txBody>
          <a:bodyPr wrap="square" lIns="0" tIns="0" rIns="0" bIns="0" rtlCol="0"/>
          <a:lstStyle/>
          <a:p>
            <a:endParaRPr sz="1227"/>
          </a:p>
        </p:txBody>
      </p:sp>
      <p:sp>
        <p:nvSpPr>
          <p:cNvPr id="13" name="object 13"/>
          <p:cNvSpPr txBox="1"/>
          <p:nvPr/>
        </p:nvSpPr>
        <p:spPr>
          <a:xfrm>
            <a:off x="4074102" y="99580"/>
            <a:ext cx="4039466" cy="447886"/>
          </a:xfrm>
          <a:prstGeom prst="rect">
            <a:avLst/>
          </a:prstGeom>
          <a:solidFill>
            <a:srgbClr val="F8CAAC"/>
          </a:solidFill>
        </p:spPr>
        <p:txBody>
          <a:bodyPr vert="horz" wrap="square" lIns="0" tIns="11690" rIns="0" bIns="0" rtlCol="0">
            <a:spAutoFit/>
          </a:bodyPr>
          <a:lstStyle/>
          <a:p>
            <a:pPr marL="1610115" marR="712624" indent="-891863">
              <a:lnSpc>
                <a:spcPct val="157100"/>
              </a:lnSpc>
              <a:spcBef>
                <a:spcPts val="92"/>
              </a:spcBef>
            </a:pPr>
            <a:r>
              <a:rPr sz="955" b="1" dirty="0">
                <a:latin typeface="Calibri"/>
                <a:cs typeface="Calibri"/>
              </a:rPr>
              <a:t>MERCURY </a:t>
            </a:r>
            <a:r>
              <a:rPr sz="955" b="1" spc="-3" dirty="0">
                <a:latin typeface="Calibri"/>
                <a:cs typeface="Calibri"/>
              </a:rPr>
              <a:t>GAS SERVICE </a:t>
            </a:r>
            <a:r>
              <a:rPr sz="955" b="1" dirty="0">
                <a:latin typeface="Calibri"/>
                <a:cs typeface="Calibri"/>
              </a:rPr>
              <a:t>REGULATOR </a:t>
            </a:r>
            <a:r>
              <a:rPr sz="955" b="1" spc="-3" dirty="0">
                <a:latin typeface="Calibri"/>
                <a:cs typeface="Calibri"/>
              </a:rPr>
              <a:t>REPLACEMENT </a:t>
            </a:r>
            <a:r>
              <a:rPr sz="955" b="1" spc="-208" dirty="0">
                <a:latin typeface="Calibri"/>
                <a:cs typeface="Calibri"/>
              </a:rPr>
              <a:t> </a:t>
            </a:r>
            <a:r>
              <a:rPr sz="955" b="1" u="sng" spc="-3" dirty="0">
                <a:uFill>
                  <a:solidFill>
                    <a:srgbClr val="000000"/>
                  </a:solidFill>
                </a:uFill>
                <a:latin typeface="Calibri"/>
                <a:cs typeface="Calibri"/>
              </a:rPr>
              <a:t>TENANT</a:t>
            </a:r>
            <a:r>
              <a:rPr sz="955" b="1" u="sng" spc="-7" dirty="0">
                <a:uFill>
                  <a:solidFill>
                    <a:srgbClr val="000000"/>
                  </a:solidFill>
                </a:uFill>
                <a:latin typeface="Calibri"/>
                <a:cs typeface="Calibri"/>
              </a:rPr>
              <a:t> </a:t>
            </a:r>
            <a:r>
              <a:rPr sz="955" b="1" u="sng" spc="-3" dirty="0">
                <a:uFill>
                  <a:solidFill>
                    <a:srgbClr val="000000"/>
                  </a:solidFill>
                </a:uFill>
                <a:latin typeface="Calibri"/>
                <a:cs typeface="Calibri"/>
              </a:rPr>
              <a:t>NOTICE</a:t>
            </a:r>
            <a:endParaRPr sz="955">
              <a:latin typeface="Calibri"/>
              <a:cs typeface="Calibri"/>
            </a:endParaRPr>
          </a:p>
        </p:txBody>
      </p:sp>
      <p:sp>
        <p:nvSpPr>
          <p:cNvPr id="14" name="object 14"/>
          <p:cNvSpPr txBox="1"/>
          <p:nvPr/>
        </p:nvSpPr>
        <p:spPr>
          <a:xfrm>
            <a:off x="4121727" y="2498295"/>
            <a:ext cx="3970193" cy="435988"/>
          </a:xfrm>
          <a:prstGeom prst="rect">
            <a:avLst/>
          </a:prstGeom>
          <a:ln w="38100">
            <a:solidFill>
              <a:srgbClr val="C55A11"/>
            </a:solidFill>
          </a:ln>
        </p:spPr>
        <p:txBody>
          <a:bodyPr vert="horz" wrap="square" lIns="0" tIns="27276" rIns="0" bIns="0" rtlCol="0">
            <a:spAutoFit/>
          </a:bodyPr>
          <a:lstStyle/>
          <a:p>
            <a:pPr marL="74466" marR="154561">
              <a:lnSpc>
                <a:spcPct val="109600"/>
              </a:lnSpc>
              <a:spcBef>
                <a:spcPts val="215"/>
              </a:spcBef>
            </a:pPr>
            <a:r>
              <a:rPr sz="818" b="1" dirty="0">
                <a:latin typeface="Calibri"/>
                <a:cs typeface="Calibri"/>
              </a:rPr>
              <a:t>As</a:t>
            </a:r>
            <a:r>
              <a:rPr sz="818" b="1" spc="3" dirty="0">
                <a:latin typeface="Calibri"/>
                <a:cs typeface="Calibri"/>
              </a:rPr>
              <a:t> </a:t>
            </a:r>
            <a:r>
              <a:rPr sz="818" b="1" spc="-3" dirty="0">
                <a:latin typeface="Calibri"/>
                <a:cs typeface="Calibri"/>
              </a:rPr>
              <a:t>per</a:t>
            </a:r>
            <a:r>
              <a:rPr sz="818" b="1" dirty="0">
                <a:latin typeface="Calibri"/>
                <a:cs typeface="Calibri"/>
              </a:rPr>
              <a:t> the</a:t>
            </a:r>
            <a:r>
              <a:rPr sz="818" b="1" spc="-7" dirty="0">
                <a:latin typeface="Calibri"/>
                <a:cs typeface="Calibri"/>
              </a:rPr>
              <a:t> </a:t>
            </a:r>
            <a:r>
              <a:rPr sz="818" b="1" spc="-3" dirty="0">
                <a:latin typeface="Calibri"/>
                <a:cs typeface="Calibri"/>
              </a:rPr>
              <a:t>requirements </a:t>
            </a:r>
            <a:r>
              <a:rPr sz="818" b="1" dirty="0">
                <a:latin typeface="Calibri"/>
                <a:cs typeface="Calibri"/>
              </a:rPr>
              <a:t>of the</a:t>
            </a:r>
            <a:r>
              <a:rPr sz="818" b="1" spc="-10" dirty="0">
                <a:latin typeface="Calibri"/>
                <a:cs typeface="Calibri"/>
              </a:rPr>
              <a:t> </a:t>
            </a:r>
            <a:r>
              <a:rPr sz="818" b="1" dirty="0">
                <a:latin typeface="Calibri"/>
                <a:cs typeface="Calibri"/>
              </a:rPr>
              <a:t>law,</a:t>
            </a:r>
            <a:r>
              <a:rPr sz="818" b="1" spc="7" dirty="0">
                <a:latin typeface="Calibri"/>
                <a:cs typeface="Calibri"/>
              </a:rPr>
              <a:t> </a:t>
            </a:r>
            <a:r>
              <a:rPr sz="818" b="1" spc="-3" dirty="0">
                <a:latin typeface="Calibri"/>
                <a:cs typeface="Calibri"/>
              </a:rPr>
              <a:t>you</a:t>
            </a:r>
            <a:r>
              <a:rPr sz="818" b="1" dirty="0">
                <a:latin typeface="Calibri"/>
                <a:cs typeface="Calibri"/>
              </a:rPr>
              <a:t> are</a:t>
            </a:r>
            <a:r>
              <a:rPr sz="818" b="1" spc="3" dirty="0">
                <a:latin typeface="Calibri"/>
                <a:cs typeface="Calibri"/>
              </a:rPr>
              <a:t> </a:t>
            </a:r>
            <a:r>
              <a:rPr sz="818" b="1" spc="-3" dirty="0">
                <a:latin typeface="Calibri"/>
                <a:cs typeface="Calibri"/>
              </a:rPr>
              <a:t>hereby</a:t>
            </a:r>
            <a:r>
              <a:rPr sz="818" b="1" spc="3" dirty="0">
                <a:latin typeface="Calibri"/>
                <a:cs typeface="Calibri"/>
              </a:rPr>
              <a:t> </a:t>
            </a:r>
            <a:r>
              <a:rPr sz="818" b="1" spc="-3" dirty="0">
                <a:latin typeface="Calibri"/>
                <a:cs typeface="Calibri"/>
              </a:rPr>
              <a:t>notified that</a:t>
            </a:r>
            <a:r>
              <a:rPr sz="818" b="1" spc="7" dirty="0">
                <a:latin typeface="Calibri"/>
                <a:cs typeface="Calibri"/>
              </a:rPr>
              <a:t> </a:t>
            </a:r>
            <a:r>
              <a:rPr sz="818" b="1" spc="-3" dirty="0">
                <a:latin typeface="Calibri"/>
                <a:cs typeface="Calibri"/>
              </a:rPr>
              <a:t>Washington</a:t>
            </a:r>
            <a:r>
              <a:rPr sz="818" b="1" spc="7" dirty="0">
                <a:latin typeface="Calibri"/>
                <a:cs typeface="Calibri"/>
              </a:rPr>
              <a:t> </a:t>
            </a:r>
            <a:r>
              <a:rPr sz="818" b="1" spc="-3" dirty="0">
                <a:latin typeface="Calibri"/>
                <a:cs typeface="Calibri"/>
              </a:rPr>
              <a:t>Gas</a:t>
            </a:r>
            <a:r>
              <a:rPr sz="818" b="1" spc="7" dirty="0">
                <a:latin typeface="Calibri"/>
                <a:cs typeface="Calibri"/>
              </a:rPr>
              <a:t> </a:t>
            </a:r>
            <a:r>
              <a:rPr sz="818" b="1" spc="-3" dirty="0">
                <a:latin typeface="Calibri"/>
                <a:cs typeface="Calibri"/>
              </a:rPr>
              <a:t>Light </a:t>
            </a:r>
            <a:r>
              <a:rPr sz="818" b="1" spc="-173" dirty="0">
                <a:latin typeface="Calibri"/>
                <a:cs typeface="Calibri"/>
              </a:rPr>
              <a:t> </a:t>
            </a:r>
            <a:r>
              <a:rPr sz="818" b="1" spc="-3" dirty="0">
                <a:latin typeface="Calibri"/>
                <a:cs typeface="Calibri"/>
              </a:rPr>
              <a:t>Company</a:t>
            </a:r>
            <a:r>
              <a:rPr sz="818" b="1" dirty="0">
                <a:latin typeface="Calibri"/>
                <a:cs typeface="Calibri"/>
              </a:rPr>
              <a:t> </a:t>
            </a:r>
            <a:r>
              <a:rPr sz="818" b="1" spc="-3" dirty="0">
                <a:latin typeface="Calibri"/>
                <a:cs typeface="Calibri"/>
              </a:rPr>
              <a:t>(“Washington</a:t>
            </a:r>
            <a:r>
              <a:rPr sz="818" b="1" spc="-10" dirty="0">
                <a:latin typeface="Calibri"/>
                <a:cs typeface="Calibri"/>
              </a:rPr>
              <a:t> </a:t>
            </a:r>
            <a:r>
              <a:rPr sz="818" b="1" dirty="0">
                <a:latin typeface="Calibri"/>
                <a:cs typeface="Calibri"/>
              </a:rPr>
              <a:t>Gas”)</a:t>
            </a:r>
            <a:r>
              <a:rPr sz="818" b="1" spc="3" dirty="0">
                <a:latin typeface="Calibri"/>
                <a:cs typeface="Calibri"/>
              </a:rPr>
              <a:t> </a:t>
            </a:r>
            <a:r>
              <a:rPr sz="818" b="1" spc="-3" dirty="0">
                <a:latin typeface="Calibri"/>
                <a:cs typeface="Calibri"/>
              </a:rPr>
              <a:t>has</a:t>
            </a:r>
            <a:r>
              <a:rPr sz="818" b="1" spc="-7" dirty="0">
                <a:latin typeface="Calibri"/>
                <a:cs typeface="Calibri"/>
              </a:rPr>
              <a:t> </a:t>
            </a:r>
            <a:r>
              <a:rPr sz="818" b="1" spc="-3" dirty="0">
                <a:latin typeface="Calibri"/>
                <a:cs typeface="Calibri"/>
              </a:rPr>
              <a:t>been</a:t>
            </a:r>
            <a:r>
              <a:rPr sz="818" b="1" spc="7" dirty="0">
                <a:latin typeface="Calibri"/>
                <a:cs typeface="Calibri"/>
              </a:rPr>
              <a:t> </a:t>
            </a:r>
            <a:r>
              <a:rPr sz="818" b="1" dirty="0">
                <a:latin typeface="Calibri"/>
                <a:cs typeface="Calibri"/>
              </a:rPr>
              <a:t>on </a:t>
            </a:r>
            <a:r>
              <a:rPr sz="818" b="1" spc="-3" dirty="0">
                <a:latin typeface="Calibri"/>
                <a:cs typeface="Calibri"/>
              </a:rPr>
              <a:t>our</a:t>
            </a:r>
            <a:r>
              <a:rPr sz="818" b="1" spc="10" dirty="0">
                <a:latin typeface="Calibri"/>
                <a:cs typeface="Calibri"/>
              </a:rPr>
              <a:t> </a:t>
            </a:r>
            <a:r>
              <a:rPr sz="818" b="1" spc="-3" dirty="0">
                <a:latin typeface="Calibri"/>
                <a:cs typeface="Calibri"/>
              </a:rPr>
              <a:t>property</a:t>
            </a:r>
            <a:r>
              <a:rPr sz="818" b="1" dirty="0">
                <a:latin typeface="Calibri"/>
                <a:cs typeface="Calibri"/>
              </a:rPr>
              <a:t> </a:t>
            </a:r>
            <a:r>
              <a:rPr sz="818" b="1" spc="-3" dirty="0">
                <a:latin typeface="Calibri"/>
                <a:cs typeface="Calibri"/>
              </a:rPr>
              <a:t>and</a:t>
            </a:r>
            <a:r>
              <a:rPr sz="818" b="1" dirty="0">
                <a:latin typeface="Calibri"/>
                <a:cs typeface="Calibri"/>
              </a:rPr>
              <a:t> </a:t>
            </a:r>
            <a:r>
              <a:rPr sz="818" b="1" spc="-3" dirty="0">
                <a:latin typeface="Calibri"/>
                <a:cs typeface="Calibri"/>
              </a:rPr>
              <a:t>has</a:t>
            </a:r>
            <a:r>
              <a:rPr sz="818" b="1" spc="7" dirty="0">
                <a:latin typeface="Calibri"/>
                <a:cs typeface="Calibri"/>
              </a:rPr>
              <a:t> </a:t>
            </a:r>
            <a:r>
              <a:rPr sz="818" b="1" spc="-3" dirty="0">
                <a:latin typeface="Calibri"/>
                <a:cs typeface="Calibri"/>
              </a:rPr>
              <a:t>notified</a:t>
            </a:r>
            <a:r>
              <a:rPr sz="818" b="1" dirty="0">
                <a:latin typeface="Calibri"/>
                <a:cs typeface="Calibri"/>
              </a:rPr>
              <a:t> us</a:t>
            </a:r>
            <a:r>
              <a:rPr sz="818" b="1" spc="-7" dirty="0">
                <a:latin typeface="Calibri"/>
                <a:cs typeface="Calibri"/>
              </a:rPr>
              <a:t> </a:t>
            </a:r>
            <a:r>
              <a:rPr sz="818" b="1" spc="-3" dirty="0">
                <a:latin typeface="Calibri"/>
                <a:cs typeface="Calibri"/>
              </a:rPr>
              <a:t>that</a:t>
            </a:r>
            <a:r>
              <a:rPr sz="818" b="1" spc="7" dirty="0">
                <a:latin typeface="Calibri"/>
                <a:cs typeface="Calibri"/>
              </a:rPr>
              <a:t> </a:t>
            </a:r>
            <a:r>
              <a:rPr sz="818" b="1" spc="-3" dirty="0">
                <a:latin typeface="Calibri"/>
                <a:cs typeface="Calibri"/>
              </a:rPr>
              <a:t>all </a:t>
            </a:r>
            <a:r>
              <a:rPr sz="818" b="1" dirty="0">
                <a:latin typeface="Calibri"/>
                <a:cs typeface="Calibri"/>
              </a:rPr>
              <a:t> </a:t>
            </a:r>
            <a:r>
              <a:rPr sz="818" b="1" spc="-3" dirty="0">
                <a:latin typeface="Calibri"/>
                <a:cs typeface="Calibri"/>
              </a:rPr>
              <a:t>indoor</a:t>
            </a:r>
            <a:r>
              <a:rPr sz="818" b="1" spc="7" dirty="0">
                <a:latin typeface="Calibri"/>
                <a:cs typeface="Calibri"/>
              </a:rPr>
              <a:t> </a:t>
            </a:r>
            <a:r>
              <a:rPr sz="818" b="1" spc="-3" dirty="0">
                <a:latin typeface="Calibri"/>
                <a:cs typeface="Calibri"/>
              </a:rPr>
              <a:t>mercury</a:t>
            </a:r>
            <a:r>
              <a:rPr sz="818" b="1" dirty="0">
                <a:latin typeface="Calibri"/>
                <a:cs typeface="Calibri"/>
              </a:rPr>
              <a:t> </a:t>
            </a:r>
            <a:r>
              <a:rPr sz="818" b="1" spc="-3" dirty="0">
                <a:latin typeface="Calibri"/>
                <a:cs typeface="Calibri"/>
              </a:rPr>
              <a:t>gas</a:t>
            </a:r>
            <a:r>
              <a:rPr sz="818" b="1" spc="7" dirty="0">
                <a:latin typeface="Calibri"/>
                <a:cs typeface="Calibri"/>
              </a:rPr>
              <a:t> </a:t>
            </a:r>
            <a:r>
              <a:rPr sz="818" b="1" spc="-3" dirty="0">
                <a:latin typeface="Calibri"/>
                <a:cs typeface="Calibri"/>
              </a:rPr>
              <a:t>service</a:t>
            </a:r>
            <a:r>
              <a:rPr sz="818" b="1" dirty="0">
                <a:latin typeface="Calibri"/>
                <a:cs typeface="Calibri"/>
              </a:rPr>
              <a:t> regulators</a:t>
            </a:r>
            <a:r>
              <a:rPr sz="818" b="1" spc="-3" dirty="0">
                <a:latin typeface="Calibri"/>
                <a:cs typeface="Calibri"/>
              </a:rPr>
              <a:t> have</a:t>
            </a:r>
            <a:r>
              <a:rPr sz="818" b="1" dirty="0">
                <a:latin typeface="Calibri"/>
                <a:cs typeface="Calibri"/>
              </a:rPr>
              <a:t> </a:t>
            </a:r>
            <a:r>
              <a:rPr sz="818" b="1" spc="-3" dirty="0">
                <a:latin typeface="Calibri"/>
                <a:cs typeface="Calibri"/>
              </a:rPr>
              <a:t>been replaced</a:t>
            </a:r>
            <a:r>
              <a:rPr sz="818" b="1" dirty="0">
                <a:latin typeface="Calibri"/>
                <a:cs typeface="Calibri"/>
              </a:rPr>
              <a:t> within</a:t>
            </a:r>
            <a:r>
              <a:rPr sz="818" b="1" spc="-3" dirty="0">
                <a:latin typeface="Calibri"/>
                <a:cs typeface="Calibri"/>
              </a:rPr>
              <a:t> </a:t>
            </a:r>
            <a:r>
              <a:rPr sz="818" b="1" dirty="0">
                <a:latin typeface="Calibri"/>
                <a:cs typeface="Calibri"/>
              </a:rPr>
              <a:t>the</a:t>
            </a:r>
            <a:r>
              <a:rPr sz="818" b="1" spc="-7" dirty="0">
                <a:latin typeface="Calibri"/>
                <a:cs typeface="Calibri"/>
              </a:rPr>
              <a:t> </a:t>
            </a:r>
            <a:r>
              <a:rPr sz="818" b="1" dirty="0">
                <a:latin typeface="Calibri"/>
                <a:cs typeface="Calibri"/>
              </a:rPr>
              <a:t>last</a:t>
            </a:r>
            <a:r>
              <a:rPr sz="818" b="1" spc="-3" dirty="0">
                <a:latin typeface="Calibri"/>
                <a:cs typeface="Calibri"/>
              </a:rPr>
              <a:t> </a:t>
            </a:r>
            <a:r>
              <a:rPr sz="818" b="1" dirty="0">
                <a:latin typeface="Calibri"/>
                <a:cs typeface="Calibri"/>
              </a:rPr>
              <a:t>30</a:t>
            </a:r>
            <a:r>
              <a:rPr sz="818" b="1" spc="3" dirty="0">
                <a:latin typeface="Calibri"/>
                <a:cs typeface="Calibri"/>
              </a:rPr>
              <a:t> </a:t>
            </a:r>
            <a:r>
              <a:rPr sz="818" b="1" spc="-3" dirty="0">
                <a:latin typeface="Calibri"/>
                <a:cs typeface="Calibri"/>
              </a:rPr>
              <a:t>days.</a:t>
            </a:r>
            <a:endParaRPr sz="818">
              <a:latin typeface="Calibri"/>
              <a:cs typeface="Calibri"/>
            </a:endParaRPr>
          </a:p>
        </p:txBody>
      </p:sp>
      <p:sp>
        <p:nvSpPr>
          <p:cNvPr id="15" name="TextBox 14">
            <a:extLst>
              <a:ext uri="{FF2B5EF4-FFF2-40B4-BE49-F238E27FC236}">
                <a16:creationId xmlns:a16="http://schemas.microsoft.com/office/drawing/2014/main" id="{65EA12E0-7BE5-4881-985B-96FDD9AE5B7D}"/>
              </a:ext>
            </a:extLst>
          </p:cNvPr>
          <p:cNvSpPr txBox="1"/>
          <p:nvPr/>
        </p:nvSpPr>
        <p:spPr>
          <a:xfrm>
            <a:off x="623087" y="944608"/>
            <a:ext cx="2735108"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Mercury Gas Service Regulator Replacement Tenant Notice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Shape 31">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198DC83-96A2-46F9-A9C1-DD8B1D2ADA69}"/>
              </a:ext>
            </a:extLst>
          </p:cNvPr>
          <p:cNvSpPr>
            <a:spLocks noGrp="1"/>
          </p:cNvSpPr>
          <p:nvPr>
            <p:ph type="title"/>
          </p:nvPr>
        </p:nvSpPr>
        <p:spPr>
          <a:xfrm>
            <a:off x="934872" y="982272"/>
            <a:ext cx="3388419" cy="4560970"/>
          </a:xfrm>
        </p:spPr>
        <p:txBody>
          <a:bodyPr>
            <a:normAutofit/>
          </a:bodyPr>
          <a:lstStyle/>
          <a:p>
            <a:r>
              <a:rPr lang="en-US" sz="4000" b="1">
                <a:solidFill>
                  <a:srgbClr val="FFFFFF"/>
                </a:solidFill>
              </a:rPr>
              <a:t>What’s New?</a:t>
            </a:r>
          </a:p>
        </p:txBody>
      </p:sp>
      <p:sp>
        <p:nvSpPr>
          <p:cNvPr id="34"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17A263CD-3854-40AE-9BDE-35887B9D1CAC}"/>
              </a:ext>
            </a:extLst>
          </p:cNvPr>
          <p:cNvSpPr>
            <a:spLocks noGrp="1"/>
          </p:cNvSpPr>
          <p:nvPr>
            <p:ph idx="1"/>
          </p:nvPr>
        </p:nvSpPr>
        <p:spPr>
          <a:xfrm>
            <a:off x="5221862" y="1555531"/>
            <a:ext cx="6035266" cy="4866289"/>
          </a:xfrm>
        </p:spPr>
        <p:txBody>
          <a:bodyPr anchor="ctr">
            <a:normAutofit/>
          </a:bodyPr>
          <a:lstStyle/>
          <a:p>
            <a:pPr marL="0" indent="0">
              <a:buNone/>
            </a:pPr>
            <a:r>
              <a:rPr lang="en-US" sz="1600" dirty="0">
                <a:solidFill>
                  <a:srgbClr val="FEFFFF"/>
                </a:solidFill>
              </a:rPr>
              <a:t>Several new laws have been passed this year which effect landlords and tenants. The law limiting rent increases to the voluntary rent guideline has now expired and CDC eviction protections are no longer in effect. This presentation will highlight these changes to both the State law – Real Property </a:t>
            </a:r>
            <a:r>
              <a:rPr lang="en-US" sz="1600">
                <a:solidFill>
                  <a:srgbClr val="FEFFFF"/>
                </a:solidFill>
              </a:rPr>
              <a:t>Article, </a:t>
            </a:r>
            <a:r>
              <a:rPr lang="en-US" sz="1600" dirty="0">
                <a:solidFill>
                  <a:srgbClr val="FEFFFF"/>
                </a:solidFill>
              </a:rPr>
              <a:t>Annotated Code of Maryland (RPA) and the Montgomery County Code (MCC):</a:t>
            </a:r>
          </a:p>
          <a:p>
            <a:pPr marL="0" indent="0">
              <a:buNone/>
            </a:pPr>
            <a:endParaRPr lang="en-US" sz="1600" dirty="0">
              <a:solidFill>
                <a:srgbClr val="FEFFFF"/>
              </a:solidFill>
            </a:endParaRPr>
          </a:p>
          <a:p>
            <a:pPr>
              <a:buFont typeface="Wingdings" panose="05000000000000000000" pitchFamily="2" charset="2"/>
              <a:buChar char="Ø"/>
            </a:pPr>
            <a:r>
              <a:rPr lang="en-US" sz="1600" dirty="0">
                <a:solidFill>
                  <a:srgbClr val="FEFFFF"/>
                </a:solidFill>
              </a:rPr>
              <a:t>CDC Guidelines</a:t>
            </a:r>
          </a:p>
          <a:p>
            <a:pPr>
              <a:buFont typeface="Wingdings" panose="05000000000000000000" pitchFamily="2" charset="2"/>
              <a:buChar char="Ø"/>
            </a:pPr>
            <a:r>
              <a:rPr lang="en-US" sz="1600" dirty="0">
                <a:solidFill>
                  <a:srgbClr val="FEFFFF"/>
                </a:solidFill>
              </a:rPr>
              <a:t>Eviction</a:t>
            </a:r>
          </a:p>
          <a:p>
            <a:pPr>
              <a:buFont typeface="Wingdings" panose="05000000000000000000" pitchFamily="2" charset="2"/>
              <a:buChar char="Ø"/>
            </a:pPr>
            <a:r>
              <a:rPr lang="en-US" sz="1600" dirty="0">
                <a:solidFill>
                  <a:srgbClr val="FEFFFF"/>
                </a:solidFill>
              </a:rPr>
              <a:t>COVID Renters Relief Act Status (Section 29-55- MCC)</a:t>
            </a:r>
          </a:p>
          <a:p>
            <a:pPr>
              <a:buFont typeface="Wingdings" panose="05000000000000000000" pitchFamily="2" charset="2"/>
              <a:buChar char="Ø"/>
            </a:pPr>
            <a:r>
              <a:rPr lang="en-US" sz="1600" dirty="0">
                <a:solidFill>
                  <a:srgbClr val="FEFFFF"/>
                </a:solidFill>
              </a:rPr>
              <a:t>Criminal History and Credit Screening (Section 27-15A- MCC)</a:t>
            </a:r>
          </a:p>
          <a:p>
            <a:pPr>
              <a:buFont typeface="Wingdings" panose="05000000000000000000" pitchFamily="2" charset="2"/>
              <a:buChar char="Ø"/>
            </a:pPr>
            <a:r>
              <a:rPr lang="en-US" sz="1600" dirty="0">
                <a:solidFill>
                  <a:srgbClr val="FEFFFF"/>
                </a:solidFill>
              </a:rPr>
              <a:t>Reusable Tenant Screening Reports (Section 8-218- RPA)</a:t>
            </a:r>
          </a:p>
          <a:p>
            <a:pPr>
              <a:buFont typeface="Wingdings" panose="05000000000000000000" pitchFamily="2" charset="2"/>
              <a:buChar char="Ø"/>
            </a:pPr>
            <a:r>
              <a:rPr lang="en-US" sz="1600" dirty="0">
                <a:solidFill>
                  <a:srgbClr val="FEFFFF"/>
                </a:solidFill>
              </a:rPr>
              <a:t>Residential Tenant-Access to Counsel (Section 8-401- RPA)</a:t>
            </a:r>
          </a:p>
          <a:p>
            <a:pPr>
              <a:buFont typeface="Wingdings" panose="05000000000000000000" pitchFamily="2" charset="2"/>
              <a:buChar char="Ø"/>
            </a:pPr>
            <a:r>
              <a:rPr lang="en-US" sz="1600" dirty="0">
                <a:solidFill>
                  <a:srgbClr val="FEFFFF"/>
                </a:solidFill>
              </a:rPr>
              <a:t>Window Guards (Section 29-35D- MCC)</a:t>
            </a:r>
          </a:p>
          <a:p>
            <a:pPr>
              <a:buFont typeface="Wingdings" panose="05000000000000000000" pitchFamily="2" charset="2"/>
              <a:buChar char="Ø"/>
            </a:pPr>
            <a:r>
              <a:rPr lang="en-US" sz="1600" dirty="0">
                <a:solidFill>
                  <a:srgbClr val="FEFFFF"/>
                </a:solidFill>
              </a:rPr>
              <a:t>Mercury Regulators (Section 29-35C-MCC)</a:t>
            </a:r>
          </a:p>
          <a:p>
            <a:pPr marL="0" indent="0">
              <a:buNone/>
            </a:pPr>
            <a:endParaRPr lang="en-US" sz="1500" dirty="0">
              <a:solidFill>
                <a:srgbClr val="FEFFFF"/>
              </a:solidFill>
            </a:endParaRPr>
          </a:p>
        </p:txBody>
      </p:sp>
    </p:spTree>
    <p:extLst>
      <p:ext uri="{BB962C8B-B14F-4D97-AF65-F5344CB8AC3E}">
        <p14:creationId xmlns:p14="http://schemas.microsoft.com/office/powerpoint/2010/main" val="196895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F0365AA-F1EF-4CC7-8B07-01EA07FD292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CDC Guidelines -Extension</a:t>
            </a:r>
          </a:p>
        </p:txBody>
      </p:sp>
      <p:sp>
        <p:nvSpPr>
          <p:cNvPr id="3" name="Content Placeholder 2">
            <a:extLst>
              <a:ext uri="{FF2B5EF4-FFF2-40B4-BE49-F238E27FC236}">
                <a16:creationId xmlns:a16="http://schemas.microsoft.com/office/drawing/2014/main" id="{D7CEE089-3AD5-4141-B588-7FD78CE53732}"/>
              </a:ext>
            </a:extLst>
          </p:cNvPr>
          <p:cNvSpPr>
            <a:spLocks noGrp="1"/>
          </p:cNvSpPr>
          <p:nvPr>
            <p:ph idx="1"/>
          </p:nvPr>
        </p:nvSpPr>
        <p:spPr>
          <a:xfrm>
            <a:off x="1367624" y="2341848"/>
            <a:ext cx="9708995" cy="3715761"/>
          </a:xfrm>
        </p:spPr>
        <p:txBody>
          <a:bodyPr anchor="ctr">
            <a:normAutofit/>
          </a:bodyPr>
          <a:lstStyle/>
          <a:p>
            <a:endParaRPr lang="en-US" sz="1700" dirty="0">
              <a:latin typeface="Open Sans"/>
            </a:endParaRPr>
          </a:p>
          <a:p>
            <a:pPr>
              <a:buFont typeface="Wingdings" panose="05000000000000000000" pitchFamily="2" charset="2"/>
              <a:buChar char="Ø"/>
            </a:pPr>
            <a:r>
              <a:rPr lang="en-US" sz="1700" dirty="0">
                <a:latin typeface="Open Sans"/>
              </a:rPr>
              <a:t>The Centers for Disease Control and Prevention (CDC) issued a temporary national moratorium on most evictions for nonpayment of rent to help prevent the spread of coronavirus. </a:t>
            </a:r>
          </a:p>
          <a:p>
            <a:pPr>
              <a:buFont typeface="Wingdings" panose="05000000000000000000" pitchFamily="2" charset="2"/>
              <a:buChar char="Ø"/>
            </a:pPr>
            <a:r>
              <a:rPr lang="en-US" sz="1700" dirty="0">
                <a:latin typeface="Open Sans"/>
              </a:rPr>
              <a:t>The CDC Order provided eviction protection when all tenants on a lease signed a Declaration attesting to specific facts and delivered it to the landlord. </a:t>
            </a:r>
          </a:p>
          <a:p>
            <a:pPr>
              <a:buFont typeface="Wingdings" panose="05000000000000000000" pitchFamily="2" charset="2"/>
              <a:buChar char="Ø"/>
            </a:pPr>
            <a:r>
              <a:rPr lang="en-US" sz="1700" dirty="0">
                <a:latin typeface="Open Sans"/>
              </a:rPr>
              <a:t>The moratorium expired July 31, 2021, but was extended through October 31, 2021, for localities with high spread of the coronavirus. </a:t>
            </a:r>
          </a:p>
          <a:p>
            <a:pPr>
              <a:buFont typeface="Wingdings" panose="05000000000000000000" pitchFamily="2" charset="2"/>
              <a:buChar char="Ø"/>
            </a:pPr>
            <a:r>
              <a:rPr lang="en-US" sz="1700" dirty="0">
                <a:latin typeface="Open Sans"/>
              </a:rPr>
              <a:t>The Supreme Court (SCOTUS) has now declared this moratorium to be unconstitutional and it is now unenforceable going forward. </a:t>
            </a:r>
          </a:p>
          <a:p>
            <a:pPr>
              <a:buFont typeface="Wingdings" panose="05000000000000000000" pitchFamily="2" charset="2"/>
              <a:buChar char="Ø"/>
            </a:pPr>
            <a:r>
              <a:rPr lang="en-US" sz="1700" dirty="0">
                <a:latin typeface="Open Sans"/>
              </a:rPr>
              <a:t>Landlords should continue to work with HHS and their tenants to collect back rents owed due to the COVID emergency.</a:t>
            </a:r>
          </a:p>
          <a:p>
            <a:endParaRPr lang="en-US" sz="1700" dirty="0"/>
          </a:p>
        </p:txBody>
      </p:sp>
    </p:spTree>
    <p:extLst>
      <p:ext uri="{BB962C8B-B14F-4D97-AF65-F5344CB8AC3E}">
        <p14:creationId xmlns:p14="http://schemas.microsoft.com/office/powerpoint/2010/main" val="334137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A2601E2-746C-4D30-9718-6CADF340B727}"/>
              </a:ext>
            </a:extLst>
          </p:cNvPr>
          <p:cNvSpPr>
            <a:spLocks noGrp="1"/>
          </p:cNvSpPr>
          <p:nvPr>
            <p:ph type="title"/>
          </p:nvPr>
        </p:nvSpPr>
        <p:spPr>
          <a:xfrm>
            <a:off x="958506" y="800392"/>
            <a:ext cx="10264697" cy="1212102"/>
          </a:xfrm>
        </p:spPr>
        <p:txBody>
          <a:bodyPr>
            <a:normAutofit/>
          </a:bodyPr>
          <a:lstStyle/>
          <a:p>
            <a:r>
              <a:rPr lang="en-US" sz="4000" b="1" dirty="0">
                <a:solidFill>
                  <a:srgbClr val="FFFFFF"/>
                </a:solidFill>
              </a:rPr>
              <a:t>Evictions</a:t>
            </a:r>
          </a:p>
        </p:txBody>
      </p:sp>
      <p:sp>
        <p:nvSpPr>
          <p:cNvPr id="3" name="Content Placeholder 2">
            <a:extLst>
              <a:ext uri="{FF2B5EF4-FFF2-40B4-BE49-F238E27FC236}">
                <a16:creationId xmlns:a16="http://schemas.microsoft.com/office/drawing/2014/main" id="{1DD16CFB-B751-4D12-929E-8180ADA50C95}"/>
              </a:ext>
            </a:extLst>
          </p:cNvPr>
          <p:cNvSpPr>
            <a:spLocks noGrp="1"/>
          </p:cNvSpPr>
          <p:nvPr>
            <p:ph idx="1"/>
          </p:nvPr>
        </p:nvSpPr>
        <p:spPr>
          <a:xfrm>
            <a:off x="1354272" y="2177170"/>
            <a:ext cx="9708995" cy="3969940"/>
          </a:xfrm>
        </p:spPr>
        <p:txBody>
          <a:bodyPr anchor="ctr">
            <a:normAutofit fontScale="85000" lnSpcReduction="10000"/>
          </a:bodyPr>
          <a:lstStyle/>
          <a:p>
            <a:pPr marL="0" indent="0">
              <a:buNone/>
            </a:pPr>
            <a:endParaRPr lang="en-US" sz="2400" dirty="0"/>
          </a:p>
          <a:p>
            <a:pPr marL="0" indent="0">
              <a:buNone/>
            </a:pPr>
            <a:r>
              <a:rPr lang="en-US" sz="2400" dirty="0"/>
              <a:t>With SCOTUS ending the CDC moratorium, landlords may be more eager to push forward with evictions</a:t>
            </a:r>
            <a:r>
              <a:rPr lang="en-US" sz="2400"/>
              <a:t>, however; </a:t>
            </a:r>
            <a:r>
              <a:rPr lang="en-US" sz="2400" dirty="0"/>
              <a:t>Landlords must still follow the process:</a:t>
            </a:r>
          </a:p>
          <a:p>
            <a:pPr>
              <a:buFont typeface="Wingdings" panose="05000000000000000000" pitchFamily="2" charset="2"/>
              <a:buChar char="Ø"/>
            </a:pPr>
            <a:r>
              <a:rPr lang="en-US" sz="2400" dirty="0"/>
              <a:t>Landlords cannot evict tenants without a court order and the presence of the Sheriff;</a:t>
            </a:r>
          </a:p>
          <a:p>
            <a:pPr>
              <a:buFont typeface="Wingdings" panose="05000000000000000000" pitchFamily="2" charset="2"/>
              <a:buChar char="Ø"/>
            </a:pPr>
            <a:r>
              <a:rPr lang="en-US" sz="2400" dirty="0"/>
              <a:t>Landlords can still give notice to vacate for breach of lease and tenant holding over;</a:t>
            </a:r>
          </a:p>
          <a:p>
            <a:pPr>
              <a:buFont typeface="Wingdings" panose="05000000000000000000" pitchFamily="2" charset="2"/>
              <a:buChar char="Ø"/>
            </a:pPr>
            <a:r>
              <a:rPr lang="en-US" sz="2400" dirty="0"/>
              <a:t>All notices MUST:</a:t>
            </a:r>
          </a:p>
          <a:p>
            <a:pPr lvl="1">
              <a:buFont typeface="Wingdings" panose="05000000000000000000" pitchFamily="2" charset="2"/>
              <a:buChar char="Ø"/>
            </a:pPr>
            <a:r>
              <a:rPr lang="en-US" sz="2000" dirty="0"/>
              <a:t>be in writing and tenants who fail to comply must be taken to court.</a:t>
            </a:r>
          </a:p>
          <a:p>
            <a:pPr lvl="1">
              <a:buFont typeface="Wingdings" panose="05000000000000000000" pitchFamily="2" charset="2"/>
              <a:buChar char="Ø"/>
              <a:defRPr/>
            </a:pPr>
            <a:r>
              <a:rPr lang="en-US" altLang="en-US" sz="2000" dirty="0">
                <a:solidFill>
                  <a:schemeClr val="tx1">
                    <a:lumMod val="75000"/>
                    <a:lumOff val="25000"/>
                  </a:schemeClr>
                </a:solidFill>
                <a:latin typeface="Arial" panose="020B0604020202020204" pitchFamily="34" charset="0"/>
                <a:cs typeface="Arial" panose="020B0604020202020204" pitchFamily="34" charset="0"/>
              </a:rPr>
              <a:t>state the specific date by which the tenant is to vacate;</a:t>
            </a:r>
          </a:p>
          <a:p>
            <a:pPr lvl="1">
              <a:buFont typeface="Wingdings" panose="05000000000000000000" pitchFamily="2" charset="2"/>
              <a:buChar char="Ø"/>
              <a:defRPr/>
            </a:pPr>
            <a:r>
              <a:rPr lang="en-US" altLang="en-US" sz="2000" dirty="0">
                <a:solidFill>
                  <a:schemeClr val="tx1">
                    <a:lumMod val="75000"/>
                    <a:lumOff val="25000"/>
                  </a:schemeClr>
                </a:solidFill>
                <a:latin typeface="Arial" panose="020B0604020202020204" pitchFamily="34" charset="0"/>
                <a:cs typeface="Arial" panose="020B0604020202020204" pitchFamily="34" charset="0"/>
              </a:rPr>
              <a:t>be given for the proper notice period, generally 60 days;</a:t>
            </a:r>
          </a:p>
          <a:p>
            <a:pPr lvl="1">
              <a:buFont typeface="Wingdings" panose="05000000000000000000" pitchFamily="2" charset="2"/>
              <a:buChar char="Ø"/>
              <a:defRPr/>
            </a:pPr>
            <a:r>
              <a:rPr lang="en-US" altLang="en-US" sz="2000" dirty="0">
                <a:solidFill>
                  <a:schemeClr val="tx1">
                    <a:lumMod val="75000"/>
                    <a:lumOff val="25000"/>
                  </a:schemeClr>
                </a:solidFill>
                <a:latin typeface="Arial" panose="020B0604020202020204" pitchFamily="34" charset="0"/>
                <a:cs typeface="Arial" panose="020B0604020202020204" pitchFamily="34" charset="0"/>
              </a:rPr>
              <a:t>be received by the landlord/tenant </a:t>
            </a:r>
            <a:r>
              <a:rPr lang="en-US" altLang="en-US" sz="2000" b="1" i="1" dirty="0">
                <a:solidFill>
                  <a:schemeClr val="tx1">
                    <a:lumMod val="75000"/>
                    <a:lumOff val="25000"/>
                  </a:schemeClr>
                </a:solidFill>
                <a:latin typeface="Arial" panose="020B0604020202020204" pitchFamily="34" charset="0"/>
                <a:cs typeface="Arial" panose="020B0604020202020204" pitchFamily="34" charset="0"/>
              </a:rPr>
              <a:t>on or before </a:t>
            </a:r>
            <a:r>
              <a:rPr lang="en-US" altLang="en-US" sz="2000" dirty="0">
                <a:solidFill>
                  <a:schemeClr val="tx1">
                    <a:lumMod val="75000"/>
                    <a:lumOff val="25000"/>
                  </a:schemeClr>
                </a:solidFill>
                <a:latin typeface="Arial" panose="020B0604020202020204" pitchFamily="34" charset="0"/>
                <a:cs typeface="Arial" panose="020B0604020202020204" pitchFamily="34" charset="0"/>
              </a:rPr>
              <a:t>the rent payment due date; and</a:t>
            </a:r>
          </a:p>
          <a:p>
            <a:pPr lvl="1">
              <a:buFont typeface="Wingdings" panose="05000000000000000000" pitchFamily="2" charset="2"/>
              <a:buChar char="Ø"/>
              <a:defRPr/>
            </a:pPr>
            <a:r>
              <a:rPr lang="en-US" altLang="en-US" sz="2000" dirty="0">
                <a:solidFill>
                  <a:schemeClr val="tx1">
                    <a:lumMod val="75000"/>
                    <a:lumOff val="25000"/>
                  </a:schemeClr>
                </a:solidFill>
                <a:latin typeface="Arial" panose="020B0604020202020204" pitchFamily="34" charset="0"/>
                <a:cs typeface="Arial" panose="020B0604020202020204" pitchFamily="34" charset="0"/>
              </a:rPr>
              <a:t>(if the Landlords issuing quit and vacate notices to tenants)</a:t>
            </a:r>
            <a:r>
              <a:rPr lang="en-US" altLang="en-US" sz="2000" b="1" dirty="0">
                <a:solidFill>
                  <a:schemeClr val="tx1">
                    <a:lumMod val="75000"/>
                    <a:lumOff val="25000"/>
                  </a:schemeClr>
                </a:solidFill>
                <a:latin typeface="Arial" panose="020B0604020202020204" pitchFamily="34" charset="0"/>
                <a:cs typeface="Arial" panose="020B0604020202020204" pitchFamily="34" charset="0"/>
              </a:rPr>
              <a:t> </a:t>
            </a:r>
            <a:r>
              <a:rPr lang="en-US" altLang="en-US" sz="2000" dirty="0">
                <a:solidFill>
                  <a:schemeClr val="tx1">
                    <a:lumMod val="75000"/>
                    <a:lumOff val="25000"/>
                  </a:schemeClr>
                </a:solidFill>
                <a:latin typeface="Arial" panose="020B0604020202020204" pitchFamily="34" charset="0"/>
                <a:cs typeface="Arial" panose="020B0604020202020204" pitchFamily="34" charset="0"/>
              </a:rPr>
              <a:t>include the following statement: </a:t>
            </a:r>
          </a:p>
          <a:p>
            <a:pPr marL="457200" lvl="1" indent="0">
              <a:buNone/>
              <a:defRPr/>
            </a:pPr>
            <a:r>
              <a:rPr lang="en-US" altLang="en-US" sz="2000" dirty="0">
                <a:solidFill>
                  <a:schemeClr val="tx1">
                    <a:lumMod val="75000"/>
                    <a:lumOff val="25000"/>
                  </a:schemeClr>
                </a:solidFill>
                <a:latin typeface="Arial" panose="020B0604020202020204" pitchFamily="34" charset="0"/>
                <a:cs typeface="Arial" panose="020B0604020202020204" pitchFamily="34" charset="0"/>
              </a:rPr>
              <a:t>	 </a:t>
            </a:r>
            <a:r>
              <a:rPr lang="en-US" altLang="en-US" sz="2000" i="1" dirty="0">
                <a:solidFill>
                  <a:schemeClr val="tx1">
                    <a:lumMod val="75000"/>
                    <a:lumOff val="25000"/>
                  </a:schemeClr>
                </a:solidFill>
                <a:latin typeface="Arial" panose="020B0604020202020204" pitchFamily="34" charset="0"/>
                <a:cs typeface="Arial" panose="020B0604020202020204" pitchFamily="34" charset="0"/>
              </a:rPr>
              <a:t>“General information and assistance regarding evictions is available from the Department</a:t>
            </a:r>
          </a:p>
          <a:p>
            <a:pPr marL="457200" lvl="1" indent="0">
              <a:buNone/>
              <a:defRPr/>
            </a:pPr>
            <a:r>
              <a:rPr lang="en-US" altLang="en-US" sz="2000" i="1" dirty="0">
                <a:solidFill>
                  <a:schemeClr val="tx1">
                    <a:lumMod val="75000"/>
                    <a:lumOff val="25000"/>
                  </a:schemeClr>
                </a:solidFill>
                <a:latin typeface="Arial" panose="020B0604020202020204" pitchFamily="34" charset="0"/>
                <a:cs typeface="Arial" panose="020B0604020202020204" pitchFamily="34" charset="0"/>
              </a:rPr>
              <a:t>          of Housing and Community Affairs.”</a:t>
            </a:r>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val="20919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AB8B86D-B612-4418-BD9D-9507B4EE767D}"/>
              </a:ext>
            </a:extLst>
          </p:cNvPr>
          <p:cNvSpPr>
            <a:spLocks noGrp="1"/>
          </p:cNvSpPr>
          <p:nvPr>
            <p:ph type="title"/>
          </p:nvPr>
        </p:nvSpPr>
        <p:spPr>
          <a:xfrm>
            <a:off x="958506" y="800392"/>
            <a:ext cx="10264697" cy="1212102"/>
          </a:xfrm>
        </p:spPr>
        <p:txBody>
          <a:bodyPr>
            <a:normAutofit/>
          </a:bodyPr>
          <a:lstStyle/>
          <a:p>
            <a:br>
              <a:rPr lang="en-US" sz="2500" b="1" dirty="0">
                <a:solidFill>
                  <a:srgbClr val="FFFFFF"/>
                </a:solidFill>
              </a:rPr>
            </a:br>
            <a:r>
              <a:rPr lang="en-US" sz="3600" b="1" dirty="0">
                <a:solidFill>
                  <a:srgbClr val="FFFFFF"/>
                </a:solidFill>
              </a:rPr>
              <a:t>COVID-19 Renters Relief Act Status</a:t>
            </a:r>
            <a:endParaRPr lang="en-US" sz="3600" dirty="0">
              <a:solidFill>
                <a:srgbClr val="FFFFFF"/>
              </a:solidFill>
            </a:endParaRPr>
          </a:p>
        </p:txBody>
      </p:sp>
      <p:sp>
        <p:nvSpPr>
          <p:cNvPr id="3" name="Content Placeholder 2">
            <a:extLst>
              <a:ext uri="{FF2B5EF4-FFF2-40B4-BE49-F238E27FC236}">
                <a16:creationId xmlns:a16="http://schemas.microsoft.com/office/drawing/2014/main" id="{EE0569D9-2AAF-4146-8156-B8B157955C61}"/>
              </a:ext>
            </a:extLst>
          </p:cNvPr>
          <p:cNvSpPr>
            <a:spLocks noGrp="1"/>
          </p:cNvSpPr>
          <p:nvPr>
            <p:ph idx="1"/>
          </p:nvPr>
        </p:nvSpPr>
        <p:spPr>
          <a:xfrm>
            <a:off x="1367624" y="2177170"/>
            <a:ext cx="9708995" cy="4286692"/>
          </a:xfrm>
        </p:spPr>
        <p:txBody>
          <a:bodyPr anchor="ctr">
            <a:normAutofit/>
          </a:bodyPr>
          <a:lstStyle/>
          <a:p>
            <a:pPr marL="0" marR="0" indent="0">
              <a:spcBef>
                <a:spcPts val="0"/>
              </a:spcBef>
              <a:spcAft>
                <a:spcPts val="750"/>
              </a:spcAft>
              <a:buNone/>
            </a:pPr>
            <a:r>
              <a:rPr lang="en-US" sz="1600" dirty="0">
                <a:effectLst/>
                <a:latin typeface="Arial" panose="020B0604020202020204" pitchFamily="34" charset="0"/>
                <a:ea typeface="Times New Roman" panose="02020603050405020304" pitchFamily="18" charset="0"/>
              </a:rPr>
              <a:t>Governor Hogan ended the Catastrophic Health Emergency as of August 16, 2021. However, the </a:t>
            </a:r>
            <a:r>
              <a:rPr lang="en-US" sz="1600" u="sng" dirty="0">
                <a:effectLst/>
                <a:latin typeface="Arial" panose="020B0604020202020204" pitchFamily="34" charset="0"/>
                <a:ea typeface="Times New Roman" panose="02020603050405020304" pitchFamily="18" charset="0"/>
                <a:hlinkClick r:id="rId2"/>
              </a:rPr>
              <a:t>COVID-19 Renter Relief Act of 2020</a:t>
            </a:r>
            <a:r>
              <a:rPr lang="en-US" sz="1600" dirty="0">
                <a:effectLst/>
                <a:latin typeface="Arial" panose="020B0604020202020204" pitchFamily="34" charset="0"/>
                <a:ea typeface="Times New Roman" panose="02020603050405020304" pitchFamily="18" charset="0"/>
              </a:rPr>
              <a:t> prohibits landlords from notifying tenants of a rent increase greater than the Voluntary Rent Guideline (VRG) during the </a:t>
            </a:r>
            <a:r>
              <a:rPr lang="en-US" sz="1600" u="sng" dirty="0">
                <a:effectLst/>
                <a:latin typeface="Arial" panose="020B0604020202020204" pitchFamily="34" charset="0"/>
                <a:ea typeface="Times New Roman" panose="02020603050405020304" pitchFamily="18" charset="0"/>
                <a:hlinkClick r:id="rId3"/>
              </a:rPr>
              <a:t>Catastrophic Health Emergency</a:t>
            </a:r>
            <a:r>
              <a:rPr lang="en-US" sz="1600" dirty="0">
                <a:effectLst/>
                <a:latin typeface="Arial" panose="020B0604020202020204" pitchFamily="34" charset="0"/>
                <a:ea typeface="Times New Roman" panose="02020603050405020304" pitchFamily="18" charset="0"/>
              </a:rPr>
              <a:t> and for 90 days after the emergency ends. The current VRG is 1.4%.</a:t>
            </a:r>
            <a:endParaRPr lang="en-US" sz="1600" dirty="0">
              <a:effectLst/>
              <a:latin typeface="Times New Roman" panose="02020603050405020304" pitchFamily="18" charset="0"/>
              <a:ea typeface="Times New Roman" panose="02020603050405020304" pitchFamily="18" charset="0"/>
            </a:endParaRPr>
          </a:p>
          <a:p>
            <a:pPr marL="0" indent="0">
              <a:buNone/>
            </a:pPr>
            <a:r>
              <a:rPr lang="en-US" sz="1600" dirty="0">
                <a:effectLst/>
                <a:latin typeface="Arial" panose="020B0604020202020204" pitchFamily="34" charset="0"/>
                <a:ea typeface="Calibri" panose="020F0502020204030204" pitchFamily="34" charset="0"/>
              </a:rPr>
              <a:t>Landlords may legally raise rents above the VRG effective November 15, 2021. Landlords are still required to give 90 days notice of a rent increase and may only raise rents once every twelve months. Per law, these increases will take effect at least 1</a:t>
            </a:r>
            <a:r>
              <a:rPr lang="en-US" sz="1600" i="1" dirty="0">
                <a:effectLst/>
                <a:latin typeface="Arial" panose="020B0604020202020204" pitchFamily="34" charset="0"/>
                <a:ea typeface="Calibri" panose="020F0502020204030204" pitchFamily="34" charset="0"/>
              </a:rPr>
              <a:t>81 days after the expiration of the catastrophic emergency</a:t>
            </a:r>
            <a:r>
              <a:rPr lang="en-US" sz="1600" dirty="0">
                <a:effectLst/>
                <a:latin typeface="Arial" panose="020B0604020202020204" pitchFamily="34" charset="0"/>
                <a:ea typeface="Calibri" panose="020F0502020204030204" pitchFamily="34" charset="0"/>
              </a:rPr>
              <a:t>.</a:t>
            </a:r>
          </a:p>
          <a:p>
            <a:pPr marL="0" indent="0">
              <a:buNone/>
            </a:pPr>
            <a:r>
              <a:rPr lang="en-US" sz="1600" dirty="0">
                <a:effectLst/>
                <a:latin typeface="Arial" panose="020B0604020202020204" pitchFamily="34" charset="0"/>
                <a:ea typeface="Calibri" panose="020F0502020204030204" pitchFamily="34" charset="0"/>
              </a:rPr>
              <a:t>Each notice of rent increase must be in writing and contain the following:</a:t>
            </a:r>
          </a:p>
          <a:p>
            <a:pPr marL="0" marR="0" indent="0">
              <a:spcBef>
                <a:spcPts val="0"/>
              </a:spcBef>
              <a:spcAft>
                <a:spcPts val="0"/>
              </a:spcAft>
              <a:buNone/>
            </a:pPr>
            <a:r>
              <a:rPr lang="en-US" sz="1600" dirty="0">
                <a:effectLst/>
                <a:latin typeface="Arial" panose="020B0604020202020204" pitchFamily="34" charset="0"/>
                <a:ea typeface="Calibri" panose="020F0502020204030204" pitchFamily="34" charset="0"/>
              </a:rPr>
              <a:t> </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The current rent -- the monthly rent currently in effect;</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The proposed new rent;</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The percentage of increase;</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The effective date of the proposed increase;</a:t>
            </a: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The current voluntary rent guideline issued by the County Executive; </a:t>
            </a:r>
            <a:br>
              <a:rPr lang="en-US" sz="1500" dirty="0">
                <a:effectLst/>
                <a:latin typeface="Arial" panose="020B0604020202020204" pitchFamily="34" charset="0"/>
                <a:ea typeface="Calibri" panose="020F0502020204030204" pitchFamily="34" charset="0"/>
              </a:rPr>
            </a:br>
            <a:endParaRPr lang="en-US" sz="1500" dirty="0"/>
          </a:p>
        </p:txBody>
      </p:sp>
    </p:spTree>
    <p:extLst>
      <p:ext uri="{BB962C8B-B14F-4D97-AF65-F5344CB8AC3E}">
        <p14:creationId xmlns:p14="http://schemas.microsoft.com/office/powerpoint/2010/main" val="321194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2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ADDE26F-2766-44FA-8ECE-4699C510CFDF}"/>
              </a:ext>
            </a:extLst>
          </p:cNvPr>
          <p:cNvSpPr>
            <a:spLocks noGrp="1"/>
          </p:cNvSpPr>
          <p:nvPr>
            <p:ph type="title"/>
          </p:nvPr>
        </p:nvSpPr>
        <p:spPr>
          <a:xfrm>
            <a:off x="958506" y="800392"/>
            <a:ext cx="10264697" cy="1212102"/>
          </a:xfrm>
        </p:spPr>
        <p:txBody>
          <a:bodyPr>
            <a:normAutofit/>
          </a:bodyPr>
          <a:lstStyle/>
          <a:p>
            <a:br>
              <a:rPr lang="en-US" sz="2500" b="1" dirty="0">
                <a:solidFill>
                  <a:srgbClr val="FFFFFF"/>
                </a:solidFill>
              </a:rPr>
            </a:br>
            <a:r>
              <a:rPr lang="en-US" sz="2500" b="1" dirty="0">
                <a:solidFill>
                  <a:srgbClr val="FFFFFF"/>
                </a:solidFill>
              </a:rPr>
              <a:t>COVID-19 Renter Relief </a:t>
            </a:r>
            <a:r>
              <a:rPr lang="en-US" sz="2500" b="1">
                <a:solidFill>
                  <a:srgbClr val="FFFFFF"/>
                </a:solidFill>
              </a:rPr>
              <a:t>Act Status (</a:t>
            </a:r>
            <a:r>
              <a:rPr lang="en-US" sz="2500" b="1" dirty="0">
                <a:solidFill>
                  <a:srgbClr val="FFFFFF"/>
                </a:solidFill>
              </a:rPr>
              <a:t>Continued)</a:t>
            </a:r>
            <a:br>
              <a:rPr lang="en-US" sz="2500" b="1" dirty="0">
                <a:solidFill>
                  <a:srgbClr val="FFFFFF"/>
                </a:solidFill>
              </a:rPr>
            </a:br>
            <a:endParaRPr lang="en-US" sz="2500" b="1" dirty="0">
              <a:solidFill>
                <a:srgbClr val="FFFFFF"/>
              </a:solidFill>
            </a:endParaRPr>
          </a:p>
        </p:txBody>
      </p:sp>
      <p:sp>
        <p:nvSpPr>
          <p:cNvPr id="3" name="Content Placeholder 2">
            <a:extLst>
              <a:ext uri="{FF2B5EF4-FFF2-40B4-BE49-F238E27FC236}">
                <a16:creationId xmlns:a16="http://schemas.microsoft.com/office/drawing/2014/main" id="{7F519255-95C2-49E8-9096-D999620ABE03}"/>
              </a:ext>
            </a:extLst>
          </p:cNvPr>
          <p:cNvSpPr>
            <a:spLocks noGrp="1"/>
          </p:cNvSpPr>
          <p:nvPr>
            <p:ph idx="1"/>
          </p:nvPr>
        </p:nvSpPr>
        <p:spPr>
          <a:xfrm>
            <a:off x="1367624" y="2177170"/>
            <a:ext cx="9708995" cy="3880439"/>
          </a:xfrm>
        </p:spPr>
        <p:txBody>
          <a:bodyPr anchor="ctr">
            <a:normAutofit/>
          </a:bodyPr>
          <a:lstStyle/>
          <a:p>
            <a:pPr marL="342900" marR="0" lvl="0" indent="-342900">
              <a:spcBef>
                <a:spcPts val="0"/>
              </a:spcBef>
              <a:spcAft>
                <a:spcPts val="0"/>
              </a:spcAft>
              <a:buClr>
                <a:srgbClr val="0000FF"/>
              </a:buClr>
              <a:buFont typeface="Wingdings" panose="05000000000000000000" pitchFamily="2" charset="2"/>
              <a:buChar char=""/>
            </a:pPr>
            <a:endParaRPr lang="en-US" sz="1300" dirty="0">
              <a:effectLst/>
              <a:latin typeface="Arial" panose="020B0604020202020204" pitchFamily="34" charset="0"/>
              <a:ea typeface="Calibri" panose="020F0502020204030204" pitchFamily="34" charset="0"/>
            </a:endParaRPr>
          </a:p>
          <a:p>
            <a:pPr marL="342900" marR="0" lvl="0" indent="-342900">
              <a:spcBef>
                <a:spcPts val="0"/>
              </a:spcBef>
              <a:spcAft>
                <a:spcPts val="0"/>
              </a:spcAft>
              <a:buClr>
                <a:srgbClr val="0000FF"/>
              </a:buClr>
              <a:buFont typeface="Wingdings" panose="05000000000000000000" pitchFamily="2" charset="2"/>
              <a:buChar char=""/>
            </a:pPr>
            <a:endParaRPr lang="en-US" sz="1600" dirty="0">
              <a:latin typeface="Arial" panose="020B0604020202020204" pitchFamily="34" charset="0"/>
              <a:ea typeface="Calibri" panose="020F0502020204030204" pitchFamily="34" charset="0"/>
            </a:endParaRP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A statement that the tenant may ask the Department of Housing and Community Affairs to review any increase deemed by the tenant to be excessive.  This note may include our telephone number, 240-777-0311; and,</a:t>
            </a:r>
          </a:p>
          <a:p>
            <a:pPr marL="342900" marR="0" lvl="0" indent="-342900">
              <a:spcBef>
                <a:spcPts val="0"/>
              </a:spcBef>
              <a:spcAft>
                <a:spcPts val="0"/>
              </a:spcAft>
              <a:buClr>
                <a:srgbClr val="0000FF"/>
              </a:buClr>
              <a:buFont typeface="Wingdings" panose="05000000000000000000" pitchFamily="2" charset="2"/>
              <a:buChar char=""/>
            </a:pPr>
            <a:endParaRPr lang="en-US" sz="1600" dirty="0">
              <a:effectLst/>
              <a:latin typeface="Arial" panose="020B0604020202020204" pitchFamily="34" charset="0"/>
              <a:ea typeface="Calibri" panose="020F0502020204030204" pitchFamily="34" charset="0"/>
            </a:endParaRPr>
          </a:p>
          <a:p>
            <a:pPr marL="342900" marR="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Calibri" panose="020F0502020204030204" pitchFamily="34" charset="0"/>
              </a:rPr>
              <a:t>Any other information the landlord deems useful in explaining the rent increase.</a:t>
            </a:r>
          </a:p>
          <a:p>
            <a:pPr marL="342900" marR="0" lvl="0" indent="-342900">
              <a:spcBef>
                <a:spcPts val="0"/>
              </a:spcBef>
              <a:spcAft>
                <a:spcPts val="0"/>
              </a:spcAft>
              <a:buClr>
                <a:srgbClr val="0000FF"/>
              </a:buClr>
              <a:buFont typeface="Wingdings" panose="05000000000000000000" pitchFamily="2" charset="2"/>
              <a:buChar char=""/>
            </a:pPr>
            <a:endParaRPr lang="en-US" sz="1600" dirty="0">
              <a:effectLst/>
              <a:latin typeface="Arial" panose="020B0604020202020204" pitchFamily="34" charset="0"/>
              <a:ea typeface="Calibri" panose="020F0502020204030204" pitchFamily="34" charset="0"/>
            </a:endParaRPr>
          </a:p>
          <a:p>
            <a:pPr marL="0" marR="0" lvl="0" indent="0">
              <a:spcBef>
                <a:spcPts val="0"/>
              </a:spcBef>
              <a:spcAft>
                <a:spcPts val="0"/>
              </a:spcAft>
              <a:buClr>
                <a:srgbClr val="0000FF"/>
              </a:buClr>
              <a:buNone/>
            </a:pPr>
            <a:r>
              <a:rPr lang="en-US" sz="1600" dirty="0">
                <a:effectLst/>
                <a:latin typeface="Arial" panose="020B0604020202020204" pitchFamily="34" charset="0"/>
                <a:ea typeface="Calibri" panose="020F0502020204030204" pitchFamily="34" charset="0"/>
              </a:rPr>
              <a:t>The notice must correspond with the rent payment cycle; for example, a 90-day notice of a rent increase given by a landlord on November 15 (before the rent due date of December 1) would take effect on March 1. Similarly, a 90-day notice given by a landlord on December 2nd (after the rent due date) would not take effect until April 1st.</a:t>
            </a:r>
          </a:p>
          <a:p>
            <a:pPr marL="0" indent="0">
              <a:spcBef>
                <a:spcPts val="0"/>
              </a:spcBef>
              <a:buClr>
                <a:srgbClr val="0000FF"/>
              </a:buClr>
              <a:buNone/>
            </a:pPr>
            <a:endParaRPr lang="en-US" sz="1600" dirty="0">
              <a:effectLst/>
              <a:latin typeface="Arial" panose="020B0604020202020204" pitchFamily="34" charset="0"/>
              <a:ea typeface="Calibri" panose="020F0502020204030204" pitchFamily="34" charset="0"/>
            </a:endParaRPr>
          </a:p>
          <a:p>
            <a:pPr marL="0" indent="0">
              <a:spcBef>
                <a:spcPts val="0"/>
              </a:spcBef>
              <a:buClr>
                <a:srgbClr val="0000FF"/>
              </a:buClr>
              <a:buNone/>
            </a:pPr>
            <a:r>
              <a:rPr lang="en-US" sz="1600" dirty="0">
                <a:latin typeface="Arial" panose="020B0604020202020204" pitchFamily="34" charset="0"/>
                <a:ea typeface="Calibri" panose="020F0502020204030204" pitchFamily="34" charset="0"/>
              </a:rPr>
              <a:t>A sample rent increase notice </a:t>
            </a:r>
            <a:r>
              <a:rPr lang="en-US" sz="1600" dirty="0">
                <a:effectLst/>
                <a:latin typeface="Arial" panose="020B0604020202020204" pitchFamily="34" charset="0"/>
                <a:ea typeface="Calibri" panose="020F0502020204030204" pitchFamily="34" charset="0"/>
              </a:rPr>
              <a:t>can be found on our webpage at:</a:t>
            </a:r>
          </a:p>
          <a:p>
            <a:pPr marL="0" indent="0">
              <a:spcBef>
                <a:spcPts val="0"/>
              </a:spcBef>
              <a:buClr>
                <a:srgbClr val="0000FF"/>
              </a:buClr>
              <a:buNone/>
            </a:pPr>
            <a:endParaRPr lang="en-US" sz="1600" dirty="0">
              <a:latin typeface="Arial" panose="020B0604020202020204" pitchFamily="34" charset="0"/>
              <a:ea typeface="Calibri" panose="020F0502020204030204" pitchFamily="34" charset="0"/>
            </a:endParaRPr>
          </a:p>
          <a:p>
            <a:pPr marL="0" indent="0">
              <a:spcBef>
                <a:spcPts val="0"/>
              </a:spcBef>
              <a:buClr>
                <a:srgbClr val="0000FF"/>
              </a:buClr>
              <a:buNone/>
            </a:pPr>
            <a:r>
              <a:rPr lang="en-US" sz="1600" dirty="0">
                <a:effectLst/>
                <a:latin typeface="Arial" panose="020B0604020202020204" pitchFamily="34" charset="0"/>
                <a:ea typeface="Calibri" panose="020F0502020204030204" pitchFamily="34" charset="0"/>
              </a:rPr>
              <a:t> </a:t>
            </a:r>
            <a:r>
              <a:rPr lang="en-US" sz="1600" i="1" dirty="0">
                <a:solidFill>
                  <a:srgbClr val="0000FF"/>
                </a:solidFill>
                <a:effectLst/>
                <a:latin typeface="Arial" panose="020B0604020202020204" pitchFamily="34" charset="0"/>
                <a:ea typeface="Calibri" panose="020F0502020204030204" pitchFamily="34" charset="0"/>
              </a:rPr>
              <a:t>https://www.montgomerycountymd.gov/dhca-landlordtenant/housing/landlordtenant/voluntary_rent_guideline.html</a:t>
            </a:r>
            <a:endParaRPr lang="en-US" sz="1600" dirty="0">
              <a:solidFill>
                <a:srgbClr val="0000FF"/>
              </a:solidFill>
              <a:effectLst/>
              <a:latin typeface="Arial" panose="020B0604020202020204" pitchFamily="34" charset="0"/>
              <a:ea typeface="Calibri" panose="020F0502020204030204" pitchFamily="34" charset="0"/>
            </a:endParaRPr>
          </a:p>
          <a:p>
            <a:endParaRPr lang="en-US" sz="1300" dirty="0"/>
          </a:p>
        </p:txBody>
      </p:sp>
    </p:spTree>
    <p:extLst>
      <p:ext uri="{BB962C8B-B14F-4D97-AF65-F5344CB8AC3E}">
        <p14:creationId xmlns:p14="http://schemas.microsoft.com/office/powerpoint/2010/main" val="241979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BB480BD-3D9D-41A5-B5B7-849D6418C02E}"/>
              </a:ext>
            </a:extLst>
          </p:cNvPr>
          <p:cNvSpPr>
            <a:spLocks noGrp="1"/>
          </p:cNvSpPr>
          <p:nvPr>
            <p:ph type="title"/>
          </p:nvPr>
        </p:nvSpPr>
        <p:spPr>
          <a:xfrm>
            <a:off x="958506" y="800392"/>
            <a:ext cx="10264697" cy="1212102"/>
          </a:xfrm>
        </p:spPr>
        <p:txBody>
          <a:bodyPr>
            <a:normAutofit fontScale="90000"/>
          </a:bodyPr>
          <a:lstStyle/>
          <a:p>
            <a:br>
              <a:rPr lang="en-US" sz="1900" b="1" dirty="0">
                <a:solidFill>
                  <a:srgbClr val="FFFFFF"/>
                </a:solidFill>
              </a:rPr>
            </a:br>
            <a:r>
              <a:rPr lang="en-US" sz="4000" b="1" dirty="0">
                <a:solidFill>
                  <a:srgbClr val="FFFFFF"/>
                </a:solidFill>
              </a:rPr>
              <a:t>Criminal History and Credit Screening </a:t>
            </a:r>
            <a:br>
              <a:rPr lang="en-US" b="1" dirty="0">
                <a:solidFill>
                  <a:srgbClr val="FFFFFF"/>
                </a:solidFill>
              </a:rPr>
            </a:br>
            <a:br>
              <a:rPr lang="en-US" sz="1900" dirty="0">
                <a:solidFill>
                  <a:srgbClr val="FFFFFF"/>
                </a:solidFill>
              </a:rPr>
            </a:br>
            <a:endParaRPr lang="en-US" sz="1900" dirty="0">
              <a:solidFill>
                <a:srgbClr val="FFFFFF"/>
              </a:solidFill>
            </a:endParaRPr>
          </a:p>
        </p:txBody>
      </p:sp>
      <p:sp>
        <p:nvSpPr>
          <p:cNvPr id="3" name="Content Placeholder 2">
            <a:extLst>
              <a:ext uri="{FF2B5EF4-FFF2-40B4-BE49-F238E27FC236}">
                <a16:creationId xmlns:a16="http://schemas.microsoft.com/office/drawing/2014/main" id="{1B1819BC-77D1-4DD3-ABFE-C44F776562DF}"/>
              </a:ext>
            </a:extLst>
          </p:cNvPr>
          <p:cNvSpPr>
            <a:spLocks noGrp="1"/>
          </p:cNvSpPr>
          <p:nvPr>
            <p:ph idx="1"/>
          </p:nvPr>
        </p:nvSpPr>
        <p:spPr>
          <a:xfrm>
            <a:off x="1367624" y="2490436"/>
            <a:ext cx="9708995" cy="3567173"/>
          </a:xfrm>
        </p:spPr>
        <p:txBody>
          <a:bodyPr anchor="ctr">
            <a:normAutofit/>
          </a:bodyPr>
          <a:lstStyle/>
          <a:p>
            <a:pPr marL="0" marR="265430" indent="0">
              <a:spcBef>
                <a:spcPts val="0"/>
              </a:spcBef>
              <a:spcAft>
                <a:spcPts val="0"/>
              </a:spcAft>
              <a:buNone/>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This bill is primarily an amendment to Chapter 27, Human Rights and Civil Liberties, but it does amend Chapter 29 by reference. This law:</a:t>
            </a:r>
          </a:p>
          <a:p>
            <a:pPr marL="0" marR="265430" indent="0">
              <a:spcBef>
                <a:spcPts val="0"/>
              </a:spcBef>
              <a:spcAft>
                <a:spcPts val="0"/>
              </a:spcAft>
              <a:buNone/>
            </a:pPr>
            <a:endParaRPr lang="en-US" sz="17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prohibits a landlord from raising rents for at least seven days during the application period; </a:t>
            </a:r>
          </a:p>
          <a:p>
            <a:pPr marL="342900" marR="265430" lvl="0" indent="-342900">
              <a:spcBef>
                <a:spcPts val="0"/>
              </a:spcBef>
              <a:spcAft>
                <a:spcPts val="0"/>
              </a:spcAft>
              <a:buClr>
                <a:srgbClr val="0000FF"/>
              </a:buClr>
              <a:buFont typeface="Wingdings" panose="05000000000000000000" pitchFamily="2" charset="2"/>
              <a:buChar char=""/>
            </a:pPr>
            <a:endParaRPr lang="en-US" sz="17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requires rental applications to contain information regarding the process used by the landlord for credit checks and criminal history reports;</a:t>
            </a:r>
          </a:p>
          <a:p>
            <a:pPr marL="342900" marR="265430" lvl="0" indent="-342900">
              <a:spcBef>
                <a:spcPts val="0"/>
              </a:spcBef>
              <a:spcAft>
                <a:spcPts val="0"/>
              </a:spcAft>
              <a:buClr>
                <a:srgbClr val="0000FF"/>
              </a:buClr>
              <a:buFont typeface="Wingdings" panose="05000000000000000000" pitchFamily="2" charset="2"/>
              <a:buChar char=""/>
            </a:pPr>
            <a:endParaRPr lang="en-US" sz="17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prohibits landlords from requiring an applicant to disclose any arrest or conviction record on their application;</a:t>
            </a:r>
          </a:p>
          <a:p>
            <a:pPr marL="342900" marR="265430" lvl="0" indent="-342900">
              <a:spcBef>
                <a:spcPts val="0"/>
              </a:spcBef>
              <a:spcAft>
                <a:spcPts val="0"/>
              </a:spcAft>
              <a:buClr>
                <a:srgbClr val="0000FF"/>
              </a:buClr>
              <a:buFont typeface="Wingdings" panose="05000000000000000000" pitchFamily="2" charset="2"/>
              <a:buChar char=""/>
            </a:pPr>
            <a:endParaRPr lang="en-US" sz="17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Unless a conditional offer has been extended, a landlord cannot require an applicant to disclose  the existence of any arrest or conviction record, or whether they have been accused of a crime; </a:t>
            </a:r>
          </a:p>
          <a:p>
            <a:pPr marL="0" indent="0">
              <a:buNone/>
            </a:pPr>
            <a:endParaRPr lang="en-US" sz="1700" dirty="0"/>
          </a:p>
        </p:txBody>
      </p:sp>
    </p:spTree>
    <p:extLst>
      <p:ext uri="{BB962C8B-B14F-4D97-AF65-F5344CB8AC3E}">
        <p14:creationId xmlns:p14="http://schemas.microsoft.com/office/powerpoint/2010/main" val="2833655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Rectangle 4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5749D56-EBBD-4730-BF60-362EE2579518}"/>
              </a:ext>
            </a:extLst>
          </p:cNvPr>
          <p:cNvSpPr>
            <a:spLocks noGrp="1"/>
          </p:cNvSpPr>
          <p:nvPr>
            <p:ph type="title"/>
          </p:nvPr>
        </p:nvSpPr>
        <p:spPr>
          <a:xfrm>
            <a:off x="958506" y="800392"/>
            <a:ext cx="10264697" cy="1212102"/>
          </a:xfrm>
        </p:spPr>
        <p:txBody>
          <a:bodyPr>
            <a:normAutofit/>
          </a:bodyPr>
          <a:lstStyle/>
          <a:p>
            <a:br>
              <a:rPr lang="en-US" sz="2800" b="1" dirty="0">
                <a:solidFill>
                  <a:srgbClr val="FFFFFF"/>
                </a:solidFill>
              </a:rPr>
            </a:br>
            <a:r>
              <a:rPr lang="en-US" sz="2800" b="1" dirty="0">
                <a:solidFill>
                  <a:srgbClr val="FFFFFF"/>
                </a:solidFill>
              </a:rPr>
              <a:t>Criminal History and Credit Screening (Continued)</a:t>
            </a:r>
            <a:br>
              <a:rPr lang="en-US" sz="2500" dirty="0">
                <a:solidFill>
                  <a:srgbClr val="FFFFFF"/>
                </a:solidFill>
              </a:rPr>
            </a:br>
            <a:endParaRPr lang="en-US" sz="2500" dirty="0">
              <a:solidFill>
                <a:srgbClr val="FFFFFF"/>
              </a:solidFill>
            </a:endParaRPr>
          </a:p>
        </p:txBody>
      </p:sp>
      <p:sp>
        <p:nvSpPr>
          <p:cNvPr id="3" name="Content Placeholder 2">
            <a:extLst>
              <a:ext uri="{FF2B5EF4-FFF2-40B4-BE49-F238E27FC236}">
                <a16:creationId xmlns:a16="http://schemas.microsoft.com/office/drawing/2014/main" id="{81CE9F2A-8E6E-491F-B3E8-F1F25B880448}"/>
              </a:ext>
            </a:extLst>
          </p:cNvPr>
          <p:cNvSpPr>
            <a:spLocks noGrp="1"/>
          </p:cNvSpPr>
          <p:nvPr>
            <p:ph idx="1"/>
          </p:nvPr>
        </p:nvSpPr>
        <p:spPr>
          <a:xfrm>
            <a:off x="1367624" y="2177170"/>
            <a:ext cx="9708995" cy="4045115"/>
          </a:xfrm>
        </p:spPr>
        <p:txBody>
          <a:bodyPr anchor="ctr">
            <a:normAutofit/>
          </a:bodyPr>
          <a:lstStyle/>
          <a:p>
            <a:pPr marL="0" marR="265430" lvl="0" indent="0">
              <a:spcBef>
                <a:spcPts val="0"/>
              </a:spcBef>
              <a:spcAft>
                <a:spcPts val="0"/>
              </a:spcAft>
              <a:buClr>
                <a:srgbClr val="0000FF"/>
              </a:buClr>
              <a:buNone/>
            </a:pPr>
            <a:endParaRPr lang="en-US" sz="15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prohibits  consideration of </a:t>
            </a:r>
            <a:r>
              <a:rPr lang="en-US" sz="1600" u="sng" dirty="0">
                <a:effectLst/>
                <a:latin typeface="Arial" panose="020B0604020202020204" pitchFamily="34" charset="0"/>
                <a:ea typeface="Times New Roman" panose="02020603050405020304" pitchFamily="18" charset="0"/>
                <a:cs typeface="Times New Roman" panose="02020603050405020304" pitchFamily="18" charset="0"/>
              </a:rPr>
              <a:t>certain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arrests and convictions in rental housing decisions. </a:t>
            </a:r>
          </a:p>
          <a:p>
            <a:pPr marL="342900" marR="265430" lvl="0" indent="-342900">
              <a:spcBef>
                <a:spcPts val="0"/>
              </a:spcBef>
              <a:spcAft>
                <a:spcPts val="0"/>
              </a:spcAft>
              <a:buClr>
                <a:srgbClr val="0000FF"/>
              </a:buClr>
              <a:buFont typeface="Wingdings" panose="05000000000000000000" pitchFamily="2" charset="2"/>
              <a:buChar char=""/>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265430" lvl="0" indent="0">
              <a:spcBef>
                <a:spcPts val="0"/>
              </a:spcBef>
              <a:spcAft>
                <a:spcPts val="0"/>
              </a:spcAft>
              <a:buClr>
                <a:srgbClr val="0000FF"/>
              </a:buClr>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 landlord must not require an applicant to disclose, conduct a criminal record check solely to determine or otherwise inquire whether the applicant:</a:t>
            </a:r>
          </a:p>
          <a:p>
            <a:pPr marL="457200" marR="265430" lvl="1" indent="0">
              <a:spcBef>
                <a:spcPts val="0"/>
              </a:spcBef>
              <a:buClr>
                <a:srgbClr val="0000FF"/>
              </a:buClr>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800100" marR="265430" lvl="1" indent="-342900">
              <a:spcBef>
                <a:spcPts val="0"/>
              </a:spcBef>
              <a:buClr>
                <a:srgbClr val="0000FF"/>
              </a:buClr>
              <a:buFont typeface="Wingdings" panose="05000000000000000000" pitchFamily="2" charset="2"/>
              <a:buChar char=""/>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Has been arrested, has an arrest record for a matter not resulting in conviction;</a:t>
            </a:r>
          </a:p>
          <a:p>
            <a:pPr marL="800100" marR="265430" lvl="1" indent="-342900">
              <a:spcBef>
                <a:spcPts val="0"/>
              </a:spcBef>
              <a:buClr>
                <a:srgbClr val="0000FF"/>
              </a:buClr>
              <a:buFont typeface="Wingdings" panose="05000000000000000000" pitchFamily="2" charset="2"/>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Has an arrest record or conviction for trespass, misdemeanor theft, failure to leave a public building, indecent exposure, public urination, open container violation  and few more.</a:t>
            </a:r>
          </a:p>
          <a:p>
            <a:pPr marL="457200" marR="265430" lvl="1" indent="0">
              <a:spcBef>
                <a:spcPts val="0"/>
              </a:spcBef>
              <a:buClr>
                <a:srgbClr val="0000FF"/>
              </a:buClr>
              <a:buNone/>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A landlord cannot base a rental decision on any items listed above; and</a:t>
            </a:r>
          </a:p>
          <a:p>
            <a:pPr marL="0" marR="265430" lvl="0" indent="0">
              <a:spcBef>
                <a:spcPts val="0"/>
              </a:spcBef>
              <a:spcAft>
                <a:spcPts val="0"/>
              </a:spcAft>
              <a:buClr>
                <a:srgbClr val="0000FF"/>
              </a:buClr>
              <a:buNone/>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342900" marR="265430" lvl="0" indent="-342900">
              <a:spcBef>
                <a:spcPts val="0"/>
              </a:spcBef>
              <a:spcAft>
                <a:spcPts val="0"/>
              </a:spcAft>
              <a:buClr>
                <a:srgbClr val="0000FF"/>
              </a:buClr>
              <a:buFont typeface="Wingdings" panose="05000000000000000000" pitchFamily="2" charset="2"/>
              <a:buChar char=""/>
            </a:pPr>
            <a:r>
              <a:rPr lang="en-US" sz="1600" dirty="0">
                <a:latin typeface="Arial" panose="020B0604020202020204" pitchFamily="34" charset="0"/>
                <a:ea typeface="Times New Roman" panose="02020603050405020304" pitchFamily="18" charset="0"/>
                <a:cs typeface="Times New Roman" panose="02020603050405020304" pitchFamily="18" charset="0"/>
              </a:rPr>
              <a:t>Must allow 7 days to permit the applicant to provide a notice of inaccuracy regarding these allegations.</a:t>
            </a:r>
          </a:p>
          <a:p>
            <a:pPr marL="342900" marR="265430" lvl="0" indent="-342900">
              <a:spcBef>
                <a:spcPts val="0"/>
              </a:spcBef>
              <a:spcAft>
                <a:spcPts val="0"/>
              </a:spcAft>
              <a:buClr>
                <a:srgbClr val="0000FF"/>
              </a:buClr>
              <a:buFont typeface="Wingdings" panose="05000000000000000000" pitchFamily="2" charset="2"/>
              <a:buChar char=""/>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265430" indent="0">
              <a:spcBef>
                <a:spcPts val="0"/>
              </a:spcBef>
              <a:spcAft>
                <a:spcPts val="0"/>
              </a:spcAft>
              <a:buNone/>
            </a:pP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Chapter 29 requires that these prohibitions be listed in the lease. For more detailed information regarding this law, call the </a:t>
            </a:r>
            <a:r>
              <a:rPr lang="en-US" sz="1600" u="sng" dirty="0">
                <a:effectLst/>
                <a:latin typeface="Arial" panose="020B0604020202020204" pitchFamily="34" charset="0"/>
                <a:ea typeface="Times New Roman" panose="02020603050405020304" pitchFamily="18" charset="0"/>
                <a:cs typeface="Times New Roman" panose="02020603050405020304" pitchFamily="18" charset="0"/>
              </a:rPr>
              <a:t>Montgomery County Office of Human Rights at 240-777-8450</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a:t>
            </a:r>
          </a:p>
          <a:p>
            <a:endParaRPr lang="en-US" sz="1500" dirty="0"/>
          </a:p>
        </p:txBody>
      </p:sp>
    </p:spTree>
    <p:extLst>
      <p:ext uri="{BB962C8B-B14F-4D97-AF65-F5344CB8AC3E}">
        <p14:creationId xmlns:p14="http://schemas.microsoft.com/office/powerpoint/2010/main" val="358358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Rectangle 7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2D18568-B6EA-4477-8F07-01F318F5E84A}"/>
              </a:ext>
            </a:extLst>
          </p:cNvPr>
          <p:cNvSpPr>
            <a:spLocks noGrp="1"/>
          </p:cNvSpPr>
          <p:nvPr>
            <p:ph type="title"/>
          </p:nvPr>
        </p:nvSpPr>
        <p:spPr>
          <a:xfrm>
            <a:off x="958506" y="800392"/>
            <a:ext cx="10264697" cy="1212102"/>
          </a:xfrm>
        </p:spPr>
        <p:txBody>
          <a:bodyPr>
            <a:normAutofit fontScale="90000"/>
          </a:bodyPr>
          <a:lstStyle/>
          <a:p>
            <a:br>
              <a:rPr lang="en-US" sz="2500" b="1" dirty="0">
                <a:solidFill>
                  <a:srgbClr val="FFFFFF"/>
                </a:solidFill>
              </a:rPr>
            </a:br>
            <a:r>
              <a:rPr lang="en-US" sz="4000" b="1" dirty="0">
                <a:solidFill>
                  <a:srgbClr val="FFFFFF"/>
                </a:solidFill>
              </a:rPr>
              <a:t>Reusable Tenant Screening Reports</a:t>
            </a:r>
            <a:br>
              <a:rPr lang="en-US" sz="2500" dirty="0">
                <a:solidFill>
                  <a:srgbClr val="FFFFFF"/>
                </a:solidFill>
              </a:rPr>
            </a:br>
            <a:endParaRPr lang="en-US" sz="2500" dirty="0">
              <a:solidFill>
                <a:srgbClr val="FFFFFF"/>
              </a:solidFill>
            </a:endParaRPr>
          </a:p>
        </p:txBody>
      </p:sp>
      <p:sp>
        <p:nvSpPr>
          <p:cNvPr id="3" name="Content Placeholder 2">
            <a:extLst>
              <a:ext uri="{FF2B5EF4-FFF2-40B4-BE49-F238E27FC236}">
                <a16:creationId xmlns:a16="http://schemas.microsoft.com/office/drawing/2014/main" id="{EDF7D8C7-D50F-40E7-9476-F94074CE09EA}"/>
              </a:ext>
            </a:extLst>
          </p:cNvPr>
          <p:cNvSpPr>
            <a:spLocks noGrp="1"/>
          </p:cNvSpPr>
          <p:nvPr>
            <p:ph idx="1"/>
          </p:nvPr>
        </p:nvSpPr>
        <p:spPr>
          <a:xfrm>
            <a:off x="1367624" y="2177170"/>
            <a:ext cx="9708995" cy="4276182"/>
          </a:xfrm>
        </p:spPr>
        <p:txBody>
          <a:bodyPr anchor="ctr">
            <a:normAutofit/>
          </a:bodyPr>
          <a:lstStyle/>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new state law allows a prospective tenant to purchase their own credit report from one of the major credit bureaus to use while applying for housing. The report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must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contain:</a:t>
            </a:r>
          </a:p>
          <a:p>
            <a:pPr marL="0" marR="0" indent="0">
              <a:spcBef>
                <a:spcPts val="0"/>
              </a:spcBef>
              <a:spcAft>
                <a:spcPts val="0"/>
              </a:spcAft>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 full rental history;</a:t>
            </a:r>
          </a:p>
          <a:p>
            <a:pPr marR="0" lvl="0">
              <a:spcBef>
                <a:spcPts val="0"/>
              </a:spcBef>
              <a:spcAft>
                <a:spcPts val="0"/>
              </a:spcAft>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criminal background check; </a:t>
            </a:r>
          </a:p>
          <a:p>
            <a:pPr marR="0" lvl="0">
              <a:spcBef>
                <a:spcPts val="0"/>
              </a:spcBef>
              <a:spcAft>
                <a:spcPts val="0"/>
              </a:spcAft>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employment and income verification; and </a:t>
            </a:r>
          </a:p>
          <a:p>
            <a:pPr marR="0" lvl="0">
              <a:spcBef>
                <a:spcPts val="0"/>
              </a:spcBef>
              <a:spcAft>
                <a:spcPts val="0"/>
              </a:spcAft>
              <a:buFont typeface="Wingdings" panose="05000000000000000000" pitchFamily="2" charset="2"/>
              <a:buChar char="Ø"/>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0"/>
              </a:spcAft>
              <a:buFont typeface="Wingdings" panose="05000000000000000000" pitchFamily="2" charset="2"/>
              <a:buChar char="Ø"/>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the tenant’s current address. </a:t>
            </a:r>
          </a:p>
          <a:p>
            <a:pPr marL="0" marR="0" lvl="0" indent="0">
              <a:spcBef>
                <a:spcPts val="0"/>
              </a:spcBef>
              <a:spcAft>
                <a:spcPts val="0"/>
              </a:spcAft>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The report cannot be more than 30 days old. The landlord is not obligated to accept this report but must let the tenant know up front whether they will do so. If the landlord does accept the report, the landlord cannot charge an application fee. </a:t>
            </a:r>
          </a:p>
          <a:p>
            <a:pPr marL="0" marR="0" indent="0">
              <a:spcBef>
                <a:spcPts val="0"/>
              </a:spcBef>
              <a:spcAft>
                <a:spcPts val="0"/>
              </a:spcAft>
              <a:buNone/>
            </a:pP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This law will take effect October 1, 2021. For more details, visit our website at </a:t>
            </a:r>
            <a:r>
              <a:rPr lang="en-US" sz="1600" i="1"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www.montgomerycountymd.gov/dhca-landlordtenant</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1300" dirty="0"/>
          </a:p>
        </p:txBody>
      </p:sp>
    </p:spTree>
    <p:extLst>
      <p:ext uri="{BB962C8B-B14F-4D97-AF65-F5344CB8AC3E}">
        <p14:creationId xmlns:p14="http://schemas.microsoft.com/office/powerpoint/2010/main" val="169454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4DCCFD4C2B42C4BAADBA8E3C42CDBB3" ma:contentTypeVersion="9" ma:contentTypeDescription="Create a new document." ma:contentTypeScope="" ma:versionID="5f842eaf09925c89709c314a61c28740">
  <xsd:schema xmlns:xsd="http://www.w3.org/2001/XMLSchema" xmlns:xs="http://www.w3.org/2001/XMLSchema" xmlns:p="http://schemas.microsoft.com/office/2006/metadata/properties" xmlns:ns2="0f4d2224-9dcd-4490-a5a9-524568095cda" xmlns:ns3="7cfa0d76-50cd-4307-bf82-c44d45fe88ce" targetNamespace="http://schemas.microsoft.com/office/2006/metadata/properties" ma:root="true" ma:fieldsID="1c330bc2b0d0d8873e5440018f14b75d" ns2:_="" ns3:_="">
    <xsd:import namespace="0f4d2224-9dcd-4490-a5a9-524568095cda"/>
    <xsd:import namespace="7cfa0d76-50cd-4307-bf82-c44d45fe88c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4d2224-9dcd-4490-a5a9-524568095cd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fa0d76-50cd-4307-bf82-c44d45fe88c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09DCAB-4EF2-4086-93A8-24CBEAF4DD9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7cfa0d76-50cd-4307-bf82-c44d45fe88ce"/>
    <ds:schemaRef ds:uri="0f4d2224-9dcd-4490-a5a9-524568095cd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BCD79AE-227A-4AEB-BABF-845F68681A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4d2224-9dcd-4490-a5a9-524568095cda"/>
    <ds:schemaRef ds:uri="7cfa0d76-50cd-4307-bf82-c44d45fe88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F3FBF6-4BED-4E16-BA7C-75D018045E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945</TotalTime>
  <Words>2892</Words>
  <Application>Microsoft Office PowerPoint</Application>
  <PresentationFormat>Widescreen</PresentationFormat>
  <Paragraphs>206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Open Sans</vt:lpstr>
      <vt:lpstr>Times New Roman</vt:lpstr>
      <vt:lpstr>Wingdings</vt:lpstr>
      <vt:lpstr>Office Theme</vt:lpstr>
      <vt:lpstr>Landlord Updates –Office of Landlord-Tenant Affairs - OLTA</vt:lpstr>
      <vt:lpstr>What’s New?</vt:lpstr>
      <vt:lpstr>CDC Guidelines -Extension</vt:lpstr>
      <vt:lpstr>Evictions</vt:lpstr>
      <vt:lpstr> COVID-19 Renters Relief Act Status</vt:lpstr>
      <vt:lpstr> COVID-19 Renter Relief Act Status (Continued) </vt:lpstr>
      <vt:lpstr> Criminal History and Credit Screening   </vt:lpstr>
      <vt:lpstr> Criminal History and Credit Screening (Continued) </vt:lpstr>
      <vt:lpstr> Reusable Tenant Screening Reports </vt:lpstr>
      <vt:lpstr> Residential Tenant-Access to Counsel   </vt:lpstr>
      <vt:lpstr> Window Guards</vt:lpstr>
      <vt:lpstr>PowerPoint Presentation</vt:lpstr>
      <vt:lpstr>Mercury Service Regulators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Landlord Updates</dc:title>
  <dc:creator>McCray-Moody, Rosie</dc:creator>
  <cp:lastModifiedBy>Driscoll, Lorraine</cp:lastModifiedBy>
  <cp:revision>9</cp:revision>
  <cp:lastPrinted>2021-08-24T15:09:27Z</cp:lastPrinted>
  <dcterms:created xsi:type="dcterms:W3CDTF">2021-08-18T20:29:38Z</dcterms:created>
  <dcterms:modified xsi:type="dcterms:W3CDTF">2021-09-02T13:31:35Z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0x01010034DCCFD4C2B42C4BAADBA8E3C42CDBB3</vt:lpwstr>
  </property>
</Properties>
</file>