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52" r:id="rId5"/>
  </p:sldMasterIdLst>
  <p:notesMasterIdLst>
    <p:notesMasterId r:id="rId31"/>
  </p:notesMasterIdLst>
  <p:sldIdLst>
    <p:sldId id="302" r:id="rId6"/>
    <p:sldId id="257" r:id="rId7"/>
    <p:sldId id="258" r:id="rId8"/>
    <p:sldId id="328" r:id="rId9"/>
    <p:sldId id="330" r:id="rId10"/>
    <p:sldId id="329" r:id="rId11"/>
    <p:sldId id="295" r:id="rId12"/>
    <p:sldId id="327" r:id="rId13"/>
    <p:sldId id="331" r:id="rId14"/>
    <p:sldId id="317" r:id="rId15"/>
    <p:sldId id="282" r:id="rId16"/>
    <p:sldId id="296" r:id="rId17"/>
    <p:sldId id="319" r:id="rId18"/>
    <p:sldId id="298" r:id="rId19"/>
    <p:sldId id="301" r:id="rId20"/>
    <p:sldId id="321" r:id="rId21"/>
    <p:sldId id="304" r:id="rId22"/>
    <p:sldId id="323" r:id="rId23"/>
    <p:sldId id="303" r:id="rId24"/>
    <p:sldId id="305" r:id="rId25"/>
    <p:sldId id="322" r:id="rId26"/>
    <p:sldId id="306" r:id="rId27"/>
    <p:sldId id="307" r:id="rId28"/>
    <p:sldId id="286" r:id="rId29"/>
    <p:sldId id="309" r:id="rId30"/>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32" roundtripDataSignature="AMtx7mhWIs10fk0gXT26AzOSv1JU4RWi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6778D9-EFC2-612D-18C5-A567E54AA85F}" name="Wilkerson, Shirin" initials="WS" userId="S::WILKES03@MontgomeryCountyMD.gov::3536e85d-0cb5-4725-8fd4-93cf059a6c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3AC"/>
    <a:srgbClr val="3559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08CE7E-A6CD-BA33-4849-80DDD023467E}" v="2" dt="2024-08-05T15:06:44.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customschemas.google.com/relationships/presentationmetadata" Target="metadata"/><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kerson, Shirin" userId="S::wilkes03@montgomerycountymd.gov::3536e85d-0cb5-4725-8fd4-93cf059a6cc4" providerId="AD" clId="Web-{FE08CE7E-A6CD-BA33-4849-80DDD023467E}"/>
    <pc:docChg chg="modSld">
      <pc:chgData name="Wilkerson, Shirin" userId="S::wilkes03@montgomerycountymd.gov::3536e85d-0cb5-4725-8fd4-93cf059a6cc4" providerId="AD" clId="Web-{FE08CE7E-A6CD-BA33-4849-80DDD023467E}" dt="2024-08-05T15:06:44.930" v="1" actId="20577"/>
      <pc:docMkLst>
        <pc:docMk/>
      </pc:docMkLst>
      <pc:sldChg chg="modSp">
        <pc:chgData name="Wilkerson, Shirin" userId="S::wilkes03@montgomerycountymd.gov::3536e85d-0cb5-4725-8fd4-93cf059a6cc4" providerId="AD" clId="Web-{FE08CE7E-A6CD-BA33-4849-80DDD023467E}" dt="2024-08-05T15:06:44.930" v="1" actId="20577"/>
        <pc:sldMkLst>
          <pc:docMk/>
          <pc:sldMk cId="3232772294" sldId="327"/>
        </pc:sldMkLst>
        <pc:spChg chg="mod">
          <ac:chgData name="Wilkerson, Shirin" userId="S::wilkes03@montgomerycountymd.gov::3536e85d-0cb5-4725-8fd4-93cf059a6cc4" providerId="AD" clId="Web-{FE08CE7E-A6CD-BA33-4849-80DDD023467E}" dt="2024-08-05T15:06:44.930" v="1" actId="20577"/>
          <ac:spMkLst>
            <pc:docMk/>
            <pc:sldMk cId="3232772294" sldId="327"/>
            <ac:spMk id="58" creationId="{00000000-0000-0000-0000-000000000000}"/>
          </ac:spMkLst>
        </pc:spChg>
      </pc:sldChg>
    </pc:docChg>
  </pc:docChgLst>
  <pc:docChgLst>
    <pc:chgData name="Wilkerson, Shirin" userId="3536e85d-0cb5-4725-8fd4-93cf059a6cc4" providerId="ADAL" clId="{063C0A52-5718-4B76-BB61-7A76E068671A}"/>
    <pc:docChg chg="undo custSel addSld delSld modSld">
      <pc:chgData name="Wilkerson, Shirin" userId="3536e85d-0cb5-4725-8fd4-93cf059a6cc4" providerId="ADAL" clId="{063C0A52-5718-4B76-BB61-7A76E068671A}" dt="2024-08-02T17:13:46.449" v="147" actId="47"/>
      <pc:docMkLst>
        <pc:docMk/>
      </pc:docMkLst>
      <pc:sldChg chg="del">
        <pc:chgData name="Wilkerson, Shirin" userId="3536e85d-0cb5-4725-8fd4-93cf059a6cc4" providerId="ADAL" clId="{063C0A52-5718-4B76-BB61-7A76E068671A}" dt="2024-08-02T17:13:25.415" v="146"/>
        <pc:sldMkLst>
          <pc:docMk/>
          <pc:sldMk cId="846184840" sldId="257"/>
        </pc:sldMkLst>
      </pc:sldChg>
      <pc:sldChg chg="del">
        <pc:chgData name="Wilkerson, Shirin" userId="3536e85d-0cb5-4725-8fd4-93cf059a6cc4" providerId="ADAL" clId="{063C0A52-5718-4B76-BB61-7A76E068671A}" dt="2024-08-02T17:13:25.415" v="146"/>
        <pc:sldMkLst>
          <pc:docMk/>
          <pc:sldMk cId="172987721" sldId="258"/>
        </pc:sldMkLst>
      </pc:sldChg>
      <pc:sldChg chg="add del">
        <pc:chgData name="Wilkerson, Shirin" userId="3536e85d-0cb5-4725-8fd4-93cf059a6cc4" providerId="ADAL" clId="{063C0A52-5718-4B76-BB61-7A76E068671A}" dt="2024-08-02T17:13:46.449" v="147" actId="47"/>
        <pc:sldMkLst>
          <pc:docMk/>
          <pc:sldMk cId="763222560" sldId="281"/>
        </pc:sldMkLst>
      </pc:sldChg>
      <pc:sldChg chg="add del">
        <pc:chgData name="Wilkerson, Shirin" userId="3536e85d-0cb5-4725-8fd4-93cf059a6cc4" providerId="ADAL" clId="{063C0A52-5718-4B76-BB61-7A76E068671A}" dt="2024-08-02T17:12:42.613" v="133" actId="47"/>
        <pc:sldMkLst>
          <pc:docMk/>
          <pc:sldMk cId="162144654" sldId="282"/>
        </pc:sldMkLst>
      </pc:sldChg>
      <pc:sldChg chg="modSp del mod">
        <pc:chgData name="Wilkerson, Shirin" userId="3536e85d-0cb5-4725-8fd4-93cf059a6cc4" providerId="ADAL" clId="{063C0A52-5718-4B76-BB61-7A76E068671A}" dt="2024-08-02T17:13:25.415" v="146"/>
        <pc:sldMkLst>
          <pc:docMk/>
          <pc:sldMk cId="1963656152" sldId="295"/>
        </pc:sldMkLst>
        <pc:spChg chg="mod">
          <ac:chgData name="Wilkerson, Shirin" userId="3536e85d-0cb5-4725-8fd4-93cf059a6cc4" providerId="ADAL" clId="{063C0A52-5718-4B76-BB61-7A76E068671A}" dt="2024-07-31T14:34:08.211" v="124" actId="1076"/>
          <ac:spMkLst>
            <pc:docMk/>
            <pc:sldMk cId="1963656152" sldId="295"/>
            <ac:spMk id="58" creationId="{00000000-0000-0000-0000-000000000000}"/>
          </ac:spMkLst>
        </pc:spChg>
      </pc:sldChg>
      <pc:sldChg chg="add del">
        <pc:chgData name="Wilkerson, Shirin" userId="3536e85d-0cb5-4725-8fd4-93cf059a6cc4" providerId="ADAL" clId="{063C0A52-5718-4B76-BB61-7A76E068671A}" dt="2024-08-02T17:12:37.142" v="132" actId="47"/>
        <pc:sldMkLst>
          <pc:docMk/>
          <pc:sldMk cId="339846990" sldId="296"/>
        </pc:sldMkLst>
      </pc:sldChg>
      <pc:sldChg chg="add del">
        <pc:chgData name="Wilkerson, Shirin" userId="3536e85d-0cb5-4725-8fd4-93cf059a6cc4" providerId="ADAL" clId="{063C0A52-5718-4B76-BB61-7A76E068671A}" dt="2024-08-02T17:12:57.101" v="140" actId="47"/>
        <pc:sldMkLst>
          <pc:docMk/>
          <pc:sldMk cId="811214649" sldId="310"/>
        </pc:sldMkLst>
      </pc:sldChg>
      <pc:sldChg chg="add del">
        <pc:chgData name="Wilkerson, Shirin" userId="3536e85d-0cb5-4725-8fd4-93cf059a6cc4" providerId="ADAL" clId="{063C0A52-5718-4B76-BB61-7A76E068671A}" dt="2024-08-02T17:12:51.735" v="138" actId="47"/>
        <pc:sldMkLst>
          <pc:docMk/>
          <pc:sldMk cId="1378792174" sldId="317"/>
        </pc:sldMkLst>
      </pc:sldChg>
      <pc:sldChg chg="del">
        <pc:chgData name="Wilkerson, Shirin" userId="3536e85d-0cb5-4725-8fd4-93cf059a6cc4" providerId="ADAL" clId="{063C0A52-5718-4B76-BB61-7A76E068671A}" dt="2024-07-31T16:23:47.305" v="125" actId="47"/>
        <pc:sldMkLst>
          <pc:docMk/>
          <pc:sldMk cId="964048439" sldId="320"/>
        </pc:sldMkLst>
      </pc:sldChg>
      <pc:sldChg chg="modSp mod">
        <pc:chgData name="Wilkerson, Shirin" userId="3536e85d-0cb5-4725-8fd4-93cf059a6cc4" providerId="ADAL" clId="{063C0A52-5718-4B76-BB61-7A76E068671A}" dt="2024-07-31T16:38:33" v="126" actId="20577"/>
        <pc:sldMkLst>
          <pc:docMk/>
          <pc:sldMk cId="581980282" sldId="322"/>
        </pc:sldMkLst>
        <pc:spChg chg="mod">
          <ac:chgData name="Wilkerson, Shirin" userId="3536e85d-0cb5-4725-8fd4-93cf059a6cc4" providerId="ADAL" clId="{063C0A52-5718-4B76-BB61-7A76E068671A}" dt="2024-07-31T16:38:33" v="126" actId="20577"/>
          <ac:spMkLst>
            <pc:docMk/>
            <pc:sldMk cId="581980282" sldId="322"/>
            <ac:spMk id="58" creationId="{00000000-0000-0000-0000-000000000000}"/>
          </ac:spMkLst>
        </pc:spChg>
      </pc:sldChg>
      <pc:sldChg chg="del">
        <pc:chgData name="Wilkerson, Shirin" userId="3536e85d-0cb5-4725-8fd4-93cf059a6cc4" providerId="ADAL" clId="{063C0A52-5718-4B76-BB61-7A76E068671A}" dt="2024-08-02T17:12:58.413" v="141" actId="47"/>
        <pc:sldMkLst>
          <pc:docMk/>
          <pc:sldMk cId="3353203242" sldId="324"/>
        </pc:sldMkLst>
      </pc:sldChg>
      <pc:sldChg chg="del">
        <pc:chgData name="Wilkerson, Shirin" userId="3536e85d-0cb5-4725-8fd4-93cf059a6cc4" providerId="ADAL" clId="{063C0A52-5718-4B76-BB61-7A76E068671A}" dt="2024-08-02T17:13:00.629" v="142" actId="47"/>
        <pc:sldMkLst>
          <pc:docMk/>
          <pc:sldMk cId="903782974" sldId="325"/>
        </pc:sldMkLst>
      </pc:sldChg>
      <pc:sldChg chg="del">
        <pc:chgData name="Wilkerson, Shirin" userId="3536e85d-0cb5-4725-8fd4-93cf059a6cc4" providerId="ADAL" clId="{063C0A52-5718-4B76-BB61-7A76E068671A}" dt="2024-08-02T17:13:01.511" v="143" actId="47"/>
        <pc:sldMkLst>
          <pc:docMk/>
          <pc:sldMk cId="2178911948" sldId="326"/>
        </pc:sldMkLst>
      </pc:sldChg>
      <pc:sldChg chg="del">
        <pc:chgData name="Wilkerson, Shirin" userId="3536e85d-0cb5-4725-8fd4-93cf059a6cc4" providerId="ADAL" clId="{063C0A52-5718-4B76-BB61-7A76E068671A}" dt="2024-08-02T17:13:25.415" v="146"/>
        <pc:sldMkLst>
          <pc:docMk/>
          <pc:sldMk cId="3232772294" sldId="327"/>
        </pc:sldMkLst>
      </pc:sldChg>
      <pc:sldChg chg="del">
        <pc:chgData name="Wilkerson, Shirin" userId="3536e85d-0cb5-4725-8fd4-93cf059a6cc4" providerId="ADAL" clId="{063C0A52-5718-4B76-BB61-7A76E068671A}" dt="2024-08-02T17:13:25.415" v="146"/>
        <pc:sldMkLst>
          <pc:docMk/>
          <pc:sldMk cId="696872618" sldId="328"/>
        </pc:sldMkLst>
      </pc:sldChg>
      <pc:sldChg chg="modSp del mod">
        <pc:chgData name="Wilkerson, Shirin" userId="3536e85d-0cb5-4725-8fd4-93cf059a6cc4" providerId="ADAL" clId="{063C0A52-5718-4B76-BB61-7A76E068671A}" dt="2024-08-02T17:13:25.415" v="146"/>
        <pc:sldMkLst>
          <pc:docMk/>
          <pc:sldMk cId="2978182051" sldId="329"/>
        </pc:sldMkLst>
        <pc:spChg chg="mod">
          <ac:chgData name="Wilkerson, Shirin" userId="3536e85d-0cb5-4725-8fd4-93cf059a6cc4" providerId="ADAL" clId="{063C0A52-5718-4B76-BB61-7A76E068671A}" dt="2024-08-02T17:13:25.415" v="146"/>
          <ac:spMkLst>
            <pc:docMk/>
            <pc:sldMk cId="2978182051" sldId="329"/>
            <ac:spMk id="3" creationId="{4DBED59D-D2B8-8588-D4D3-141990DC6174}"/>
          </ac:spMkLst>
        </pc:spChg>
      </pc:sldChg>
      <pc:sldChg chg="del">
        <pc:chgData name="Wilkerson, Shirin" userId="3536e85d-0cb5-4725-8fd4-93cf059a6cc4" providerId="ADAL" clId="{063C0A52-5718-4B76-BB61-7A76E068671A}" dt="2024-08-02T17:13:25.415" v="146"/>
        <pc:sldMkLst>
          <pc:docMk/>
          <pc:sldMk cId="251989917" sldId="330"/>
        </pc:sldMkLst>
      </pc:sldChg>
      <pc:sldChg chg="del">
        <pc:chgData name="Wilkerson, Shirin" userId="3536e85d-0cb5-4725-8fd4-93cf059a6cc4" providerId="ADAL" clId="{063C0A52-5718-4B76-BB61-7A76E068671A}" dt="2024-08-02T17:13:25.415" v="146"/>
        <pc:sldMkLst>
          <pc:docMk/>
          <pc:sldMk cId="320773825" sldId="33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62" tIns="46568" rIns="93162" bIns="46568"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62" tIns="46568" rIns="93162" bIns="46568"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62" tIns="46568" rIns="93162" bIns="46568"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62" tIns="46568" rIns="93162" bIns="46568"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62" tIns="46568" rIns="93162" bIns="46568" anchor="b" anchorCtr="0">
            <a:noAutofit/>
          </a:bodyPr>
          <a:lstStyle/>
          <a:p>
            <a:pPr algn="r">
              <a:buSzPts val="1200"/>
            </a:pPr>
            <a:fld id="{00000000-1234-1234-1234-123412341234}" type="slidenum">
              <a:rPr lang="en-US" sz="1200" smtClean="0">
                <a:solidFill>
                  <a:schemeClr val="dk1"/>
                </a:solidFill>
                <a:latin typeface="Calibri"/>
                <a:ea typeface="Calibri"/>
                <a:cs typeface="Calibri"/>
                <a:sym typeface="Calibri"/>
              </a:rPr>
              <a:pPr algn="r">
                <a:buSzPts val="1200"/>
              </a:pPr>
              <a:t>‹#›</a:t>
            </a:fld>
            <a:endParaRPr lang="en-US"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Google Shape;27;g1ca38196718_1_12:notes"/>
          <p:cNvSpPr txBox="1">
            <a:spLocks noGrp="1"/>
          </p:cNvSpPr>
          <p:nvPr>
            <p:ph type="body" idx="1"/>
          </p:nvPr>
        </p:nvSpPr>
        <p:spPr>
          <a:xfrm>
            <a:off x="701040" y="4473892"/>
            <a:ext cx="5608320" cy="3660458"/>
          </a:xfrm>
          <a:prstGeom prst="rect">
            <a:avLst/>
          </a:prstGeom>
          <a:noFill/>
          <a:ln>
            <a:noFill/>
          </a:ln>
        </p:spPr>
        <p:txBody>
          <a:bodyPr spcFirstLastPara="1" wrap="square" lIns="93162" tIns="46568" rIns="93162" bIns="46568" anchor="t" anchorCtr="0">
            <a:noAutofit/>
          </a:bodyPr>
          <a:lstStyle/>
          <a:p>
            <a:pPr marL="0" indent="0"/>
            <a:endParaRPr/>
          </a:p>
        </p:txBody>
      </p:sp>
      <p:sp>
        <p:nvSpPr>
          <p:cNvPr id="28" name="Google Shape;28;g1ca38196718_1_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1835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17679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394539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06803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0652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9275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404802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35541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64265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62185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r>
              <a:rPr lang="en-US"/>
              <a:t>This slide will provide guidance on lease renewals during the effective date of the regulation and the new troubled and at-risk new list in September 1</a:t>
            </a:r>
          </a:p>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62017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30626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62017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dirty="0"/>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1762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45409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28923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56305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18963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2c28324d684_0_58: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a:endParaRPr/>
          </a:p>
        </p:txBody>
      </p:sp>
      <p:sp>
        <p:nvSpPr>
          <p:cNvPr id="49" name="Google Shape;49;g2c28324d684_0_5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97265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4 picture slide">
  <p:cSld name="4 picture slide">
    <p:spTree>
      <p:nvGrpSpPr>
        <p:cNvPr id="1" name="Shape 12"/>
        <p:cNvGrpSpPr/>
        <p:nvPr/>
      </p:nvGrpSpPr>
      <p:grpSpPr>
        <a:xfrm>
          <a:off x="0" y="0"/>
          <a:ext cx="0" cy="0"/>
          <a:chOff x="0" y="0"/>
          <a:chExt cx="0" cy="0"/>
        </a:xfrm>
      </p:grpSpPr>
      <p:sp>
        <p:nvSpPr>
          <p:cNvPr id="13" name="Google Shape;13;p45"/>
          <p:cNvSpPr txBox="1">
            <a:spLocks noGrp="1"/>
          </p:cNvSpPr>
          <p:nvPr>
            <p:ph type="sldNum" idx="12"/>
          </p:nvPr>
        </p:nvSpPr>
        <p:spPr>
          <a:xfrm>
            <a:off x="11409045" y="6333134"/>
            <a:ext cx="731700" cy="525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4 picture slide 2">
  <p:cSld name="4 picture slide 2">
    <p:spTree>
      <p:nvGrpSpPr>
        <p:cNvPr id="1" name="Shape 14"/>
        <p:cNvGrpSpPr/>
        <p:nvPr/>
      </p:nvGrpSpPr>
      <p:grpSpPr>
        <a:xfrm>
          <a:off x="0" y="0"/>
          <a:ext cx="0" cy="0"/>
          <a:chOff x="0" y="0"/>
          <a:chExt cx="0" cy="0"/>
        </a:xfrm>
      </p:grpSpPr>
      <p:sp>
        <p:nvSpPr>
          <p:cNvPr id="15" name="Google Shape;15;p46"/>
          <p:cNvSpPr txBox="1">
            <a:spLocks noGrp="1"/>
          </p:cNvSpPr>
          <p:nvPr>
            <p:ph type="sldNum" idx="12"/>
          </p:nvPr>
        </p:nvSpPr>
        <p:spPr>
          <a:xfrm>
            <a:off x="11409045" y="6333134"/>
            <a:ext cx="731700" cy="525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68137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4 picture slide 2">
  <p:cSld name="4 picture slide 2">
    <p:spTree>
      <p:nvGrpSpPr>
        <p:cNvPr id="1" name="Shape 14"/>
        <p:cNvGrpSpPr/>
        <p:nvPr/>
      </p:nvGrpSpPr>
      <p:grpSpPr>
        <a:xfrm>
          <a:off x="0" y="0"/>
          <a:ext cx="0" cy="0"/>
          <a:chOff x="0" y="0"/>
          <a:chExt cx="0" cy="0"/>
        </a:xfrm>
      </p:grpSpPr>
      <p:sp>
        <p:nvSpPr>
          <p:cNvPr id="15" name="Google Shape;15;p46"/>
          <p:cNvSpPr txBox="1">
            <a:spLocks noGrp="1"/>
          </p:cNvSpPr>
          <p:nvPr>
            <p:ph type="sldNum" idx="12"/>
          </p:nvPr>
        </p:nvSpPr>
        <p:spPr>
          <a:xfrm>
            <a:off x="11409045" y="6333134"/>
            <a:ext cx="731700" cy="525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3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Google Shape;53;g2c28324d684_0_58">
            <a:extLst>
              <a:ext uri="{FF2B5EF4-FFF2-40B4-BE49-F238E27FC236}">
                <a16:creationId xmlns:a16="http://schemas.microsoft.com/office/drawing/2014/main" id="{17CCF380-3ED3-3521-E63A-918E551B5564}"/>
              </a:ext>
            </a:extLst>
          </p:cNvPr>
          <p:cNvSpPr/>
          <p:nvPr userDrawn="1"/>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96801EE2-4A10-E3A8-45A1-10319A097081}"/>
              </a:ext>
            </a:extLst>
          </p:cNvPr>
          <p:cNvSpPr>
            <a:spLocks noGrp="1"/>
          </p:cNvSpPr>
          <p:nvPr>
            <p:ph type="title"/>
          </p:nvPr>
        </p:nvSpPr>
        <p:spPr>
          <a:xfrm>
            <a:off x="0" y="136525"/>
            <a:ext cx="10515600" cy="365126"/>
          </a:xfrm>
        </p:spPr>
        <p:txBody>
          <a:bodyPr>
            <a:normAutofit/>
          </a:bodyPr>
          <a:lstStyle>
            <a:lvl1pPr>
              <a:defRPr sz="2800" b="1">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137F901-FD74-1F50-9E11-B74D797A6A84}"/>
              </a:ext>
            </a:extLst>
          </p:cNvPr>
          <p:cNvSpPr>
            <a:spLocks noGrp="1"/>
          </p:cNvSpPr>
          <p:nvPr>
            <p:ph idx="1"/>
          </p:nvPr>
        </p:nvSpPr>
        <p:spPr>
          <a:xfrm>
            <a:off x="509630" y="755934"/>
            <a:ext cx="10844169" cy="52925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791F8B2-A155-62FA-F351-AD4C35B788AB}"/>
              </a:ext>
            </a:extLst>
          </p:cNvPr>
          <p:cNvSpPr>
            <a:spLocks noGrp="1"/>
          </p:cNvSpPr>
          <p:nvPr>
            <p:ph type="ftr" sz="quarter" idx="11"/>
          </p:nvPr>
        </p:nvSpPr>
        <p:spPr>
          <a:xfrm>
            <a:off x="7970349" y="6356350"/>
            <a:ext cx="4114800" cy="365125"/>
          </a:xfrm>
        </p:spPr>
        <p:txBody>
          <a:bodyPr/>
          <a:lstStyle>
            <a:lvl1pPr algn="r">
              <a:defRPr/>
            </a:lvl1pPr>
          </a:lstStyle>
          <a:p>
            <a:endParaRPr lang="en-US"/>
          </a:p>
        </p:txBody>
      </p:sp>
      <p:sp>
        <p:nvSpPr>
          <p:cNvPr id="6" name="Slide Number Placeholder 5">
            <a:extLst>
              <a:ext uri="{FF2B5EF4-FFF2-40B4-BE49-F238E27FC236}">
                <a16:creationId xmlns:a16="http://schemas.microsoft.com/office/drawing/2014/main" id="{0956BF70-CF31-0E4F-5C56-6E740F5E00AF}"/>
              </a:ext>
            </a:extLst>
          </p:cNvPr>
          <p:cNvSpPr>
            <a:spLocks noGrp="1"/>
          </p:cNvSpPr>
          <p:nvPr>
            <p:ph type="sldNum" sz="quarter" idx="12"/>
          </p:nvPr>
        </p:nvSpPr>
        <p:spPr>
          <a:xfrm>
            <a:off x="104163" y="6379012"/>
            <a:ext cx="2743200" cy="365125"/>
          </a:xfrm>
        </p:spPr>
        <p:txBody>
          <a:bodyPr/>
          <a:lstStyle>
            <a:lvl1pPr algn="l">
              <a:defRPr/>
            </a:lvl1pPr>
          </a:lstStyle>
          <a:p>
            <a:fld id="{7163443E-53FC-45CE-90A8-924F396643CA}" type="slidenum">
              <a:rPr lang="en-US" smtClean="0"/>
              <a:pPr/>
              <a:t>‹#›</a:t>
            </a:fld>
            <a:endParaRPr lang="en-US"/>
          </a:p>
        </p:txBody>
      </p:sp>
      <p:pic>
        <p:nvPicPr>
          <p:cNvPr id="8" name="Picture 7">
            <a:extLst>
              <a:ext uri="{FF2B5EF4-FFF2-40B4-BE49-F238E27FC236}">
                <a16:creationId xmlns:a16="http://schemas.microsoft.com/office/drawing/2014/main" id="{BF509E7E-295D-25D6-7B03-289E75F5A9DE}"/>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2470915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oogle Shape;32;g1ca38196718_1_12">
            <a:extLst>
              <a:ext uri="{FF2B5EF4-FFF2-40B4-BE49-F238E27FC236}">
                <a16:creationId xmlns:a16="http://schemas.microsoft.com/office/drawing/2014/main" id="{41E9F01B-5B73-66D5-F3EF-B9B3D003323F}"/>
              </a:ext>
            </a:extLst>
          </p:cNvPr>
          <p:cNvSpPr/>
          <p:nvPr userDrawn="1"/>
        </p:nvSpPr>
        <p:spPr>
          <a:xfrm>
            <a:off x="1089060" y="5629931"/>
            <a:ext cx="11102939" cy="1228069"/>
          </a:xfrm>
          <a:prstGeom prst="rect">
            <a:avLst/>
          </a:prstGeom>
          <a:solidFill>
            <a:srgbClr val="1973AC"/>
          </a:solid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lang="en-US" sz="1800" b="1" i="0" u="none" strike="noStrike" cap="none" dirty="0">
              <a:solidFill>
                <a:schemeClr val="lt1"/>
              </a:solidFill>
              <a:latin typeface="Garamond" panose="02020404030301010803" pitchFamily="18" charset="0"/>
              <a:ea typeface="Calibri"/>
              <a:cs typeface="Calibri"/>
              <a:sym typeface="Calibri"/>
            </a:endParaRPr>
          </a:p>
          <a:p>
            <a:pPr marL="0" marR="0" lvl="0" indent="0" algn="r" rtl="0">
              <a:lnSpc>
                <a:spcPct val="100000"/>
              </a:lnSpc>
              <a:spcBef>
                <a:spcPts val="0"/>
              </a:spcBef>
              <a:spcAft>
                <a:spcPts val="0"/>
              </a:spcAft>
              <a:buClr>
                <a:srgbClr val="000000"/>
              </a:buClr>
              <a:buSzPts val="1800"/>
              <a:buFont typeface="Arial"/>
              <a:buNone/>
            </a:pPr>
            <a:endParaRPr lang="en-US" sz="1800" b="1" i="0" u="none" strike="noStrike" cap="none" dirty="0">
              <a:solidFill>
                <a:schemeClr val="lt1"/>
              </a:solidFill>
              <a:latin typeface="Garamond" panose="02020404030301010803" pitchFamily="18" charset="0"/>
              <a:ea typeface="Calibri"/>
              <a:cs typeface="Calibri"/>
              <a:sym typeface="Calibri"/>
            </a:endParaRPr>
          </a:p>
          <a:p>
            <a:pPr marL="0" marR="0" lvl="0" indent="0" algn="r" rtl="0">
              <a:lnSpc>
                <a:spcPct val="100000"/>
              </a:lnSpc>
              <a:spcBef>
                <a:spcPts val="0"/>
              </a:spcBef>
              <a:spcAft>
                <a:spcPts val="0"/>
              </a:spcAft>
              <a:buClr>
                <a:srgbClr val="000000"/>
              </a:buClr>
              <a:buSzPts val="1800"/>
              <a:buFont typeface="Arial"/>
              <a:buNone/>
            </a:pPr>
            <a:endParaRPr lang="en-US" sz="1800" b="1" dirty="0">
              <a:solidFill>
                <a:schemeClr val="lt1"/>
              </a:solidFill>
              <a:latin typeface="Garamond" panose="02020404030301010803" pitchFamily="18" charset="0"/>
              <a:ea typeface="Calibri"/>
              <a:cs typeface="Calibri"/>
              <a:sym typeface="Calibri"/>
            </a:endParaRPr>
          </a:p>
          <a:p>
            <a:pPr marL="0" marR="0" lvl="0" indent="0" algn="r" rtl="0">
              <a:lnSpc>
                <a:spcPct val="100000"/>
              </a:lnSpc>
              <a:spcBef>
                <a:spcPts val="0"/>
              </a:spcBef>
              <a:spcAft>
                <a:spcPts val="0"/>
              </a:spcAft>
              <a:buClr>
                <a:srgbClr val="000000"/>
              </a:buClr>
              <a:buSzPts val="1800"/>
              <a:buFont typeface="Arial"/>
              <a:buNone/>
            </a:pPr>
            <a:endParaRPr lang="en-US" b="1" dirty="0">
              <a:solidFill>
                <a:schemeClr val="lt1"/>
              </a:solidFill>
              <a:latin typeface="Calibri" panose="020F0502020204030204" pitchFamily="34" charset="0"/>
              <a:ea typeface="Calibri" panose="020F0502020204030204" pitchFamily="34" charset="0"/>
              <a:cs typeface="Calibri" panose="020F0502020204030204" pitchFamily="34" charset="0"/>
              <a:sym typeface="Calibri"/>
            </a:endParaRPr>
          </a:p>
        </p:txBody>
      </p:sp>
      <p:sp>
        <p:nvSpPr>
          <p:cNvPr id="2" name="Title 1">
            <a:extLst>
              <a:ext uri="{FF2B5EF4-FFF2-40B4-BE49-F238E27FC236}">
                <a16:creationId xmlns:a16="http://schemas.microsoft.com/office/drawing/2014/main" id="{369A7525-ABD9-7281-2D1D-2FD87E80B97C}"/>
              </a:ext>
            </a:extLst>
          </p:cNvPr>
          <p:cNvSpPr>
            <a:spLocks noGrp="1"/>
          </p:cNvSpPr>
          <p:nvPr>
            <p:ph type="ctrTitle"/>
          </p:nvPr>
        </p:nvSpPr>
        <p:spPr>
          <a:xfrm>
            <a:off x="5645791" y="5877756"/>
            <a:ext cx="6546208" cy="450908"/>
          </a:xfrm>
        </p:spPr>
        <p:txBody>
          <a:bodyPr anchor="b">
            <a:normAutofit/>
          </a:bodyPr>
          <a:lstStyle>
            <a:lvl1pPr algn="r">
              <a:defRPr sz="3200" b="1">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F26C9633-2F45-7EAC-B355-1FE0973C8BC1}"/>
              </a:ext>
            </a:extLst>
          </p:cNvPr>
          <p:cNvSpPr>
            <a:spLocks noGrp="1"/>
          </p:cNvSpPr>
          <p:nvPr>
            <p:ph type="subTitle" idx="1"/>
          </p:nvPr>
        </p:nvSpPr>
        <p:spPr>
          <a:xfrm>
            <a:off x="5645789" y="6407092"/>
            <a:ext cx="6546209" cy="450908"/>
          </a:xfrm>
        </p:spPr>
        <p:txBody>
          <a:bodyPr>
            <a:normAutofit/>
          </a:bodyPr>
          <a:lstStyle>
            <a:lvl1pPr marL="0" indent="0" algn="r">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B10680FD-B7D5-07A2-9A26-946B14A495EA}"/>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3004" y="5725526"/>
            <a:ext cx="745322" cy="1036877"/>
          </a:xfrm>
          <a:prstGeom prst="rect">
            <a:avLst/>
          </a:prstGeom>
          <a:noFill/>
          <a:ln>
            <a:noFill/>
          </a:ln>
        </p:spPr>
      </p:pic>
      <p:pic>
        <p:nvPicPr>
          <p:cNvPr id="9" name="Picture 4">
            <a:extLst>
              <a:ext uri="{FF2B5EF4-FFF2-40B4-BE49-F238E27FC236}">
                <a16:creationId xmlns:a16="http://schemas.microsoft.com/office/drawing/2014/main" id="{917D87D3-03A5-B627-F441-7FAAEE306FFA}"/>
              </a:ext>
            </a:extLst>
          </p:cNvPr>
          <p:cNvPicPr/>
          <p:nvPr userDrawn="1"/>
        </p:nvPicPr>
        <p:blipFill rotWithShape="1">
          <a:blip r:embed="rId3">
            <a:alphaModFix/>
            <a:extLst>
              <a:ext uri="{28A0092B-C50C-407E-A947-70E740481C1C}">
                <a14:useLocalDpi xmlns:a14="http://schemas.microsoft.com/office/drawing/2010/main" val="0"/>
              </a:ext>
            </a:extLst>
          </a:blip>
          <a:srcRect l="30639" t="-900" r="184" b="3096"/>
          <a:stretch/>
        </p:blipFill>
        <p:spPr bwMode="auto">
          <a:xfrm>
            <a:off x="0" y="-122994"/>
            <a:ext cx="12192000" cy="5629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347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Google Shape;53;g2c28324d684_0_58">
            <a:extLst>
              <a:ext uri="{FF2B5EF4-FFF2-40B4-BE49-F238E27FC236}">
                <a16:creationId xmlns:a16="http://schemas.microsoft.com/office/drawing/2014/main" id="{17CCF380-3ED3-3521-E63A-918E551B5564}"/>
              </a:ext>
            </a:extLst>
          </p:cNvPr>
          <p:cNvSpPr/>
          <p:nvPr userDrawn="1"/>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96801EE2-4A10-E3A8-45A1-10319A097081}"/>
              </a:ext>
            </a:extLst>
          </p:cNvPr>
          <p:cNvSpPr>
            <a:spLocks noGrp="1"/>
          </p:cNvSpPr>
          <p:nvPr>
            <p:ph type="title"/>
          </p:nvPr>
        </p:nvSpPr>
        <p:spPr>
          <a:xfrm>
            <a:off x="0" y="136525"/>
            <a:ext cx="10515600" cy="365126"/>
          </a:xfrm>
        </p:spPr>
        <p:txBody>
          <a:bodyPr>
            <a:normAutofit/>
          </a:bodyPr>
          <a:lstStyle>
            <a:lvl1pPr>
              <a:defRPr sz="2800" b="1">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D137F901-FD74-1F50-9E11-B74D797A6A84}"/>
              </a:ext>
            </a:extLst>
          </p:cNvPr>
          <p:cNvSpPr>
            <a:spLocks noGrp="1"/>
          </p:cNvSpPr>
          <p:nvPr>
            <p:ph idx="1"/>
          </p:nvPr>
        </p:nvSpPr>
        <p:spPr>
          <a:xfrm>
            <a:off x="509630" y="755934"/>
            <a:ext cx="10844169" cy="52925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9791F8B2-A155-62FA-F351-AD4C35B788AB}"/>
              </a:ext>
            </a:extLst>
          </p:cNvPr>
          <p:cNvSpPr>
            <a:spLocks noGrp="1"/>
          </p:cNvSpPr>
          <p:nvPr>
            <p:ph type="ftr" sz="quarter" idx="11"/>
          </p:nvPr>
        </p:nvSpPr>
        <p:spPr>
          <a:xfrm>
            <a:off x="7970349" y="6356350"/>
            <a:ext cx="4114800" cy="365125"/>
          </a:xfrm>
        </p:spPr>
        <p:txBody>
          <a:bodyPr/>
          <a:lstStyle>
            <a:lvl1pPr algn="r">
              <a:defRPr/>
            </a:lvl1pPr>
          </a:lstStyle>
          <a:p>
            <a:endParaRPr lang="en-US"/>
          </a:p>
        </p:txBody>
      </p:sp>
      <p:sp>
        <p:nvSpPr>
          <p:cNvPr id="6" name="Slide Number Placeholder 5">
            <a:extLst>
              <a:ext uri="{FF2B5EF4-FFF2-40B4-BE49-F238E27FC236}">
                <a16:creationId xmlns:a16="http://schemas.microsoft.com/office/drawing/2014/main" id="{0956BF70-CF31-0E4F-5C56-6E740F5E00AF}"/>
              </a:ext>
            </a:extLst>
          </p:cNvPr>
          <p:cNvSpPr>
            <a:spLocks noGrp="1"/>
          </p:cNvSpPr>
          <p:nvPr>
            <p:ph type="sldNum" sz="quarter" idx="12"/>
          </p:nvPr>
        </p:nvSpPr>
        <p:spPr>
          <a:xfrm>
            <a:off x="104163" y="6379012"/>
            <a:ext cx="2743200" cy="365125"/>
          </a:xfrm>
        </p:spPr>
        <p:txBody>
          <a:bodyPr/>
          <a:lstStyle>
            <a:lvl1pPr algn="l">
              <a:defRPr/>
            </a:lvl1pPr>
          </a:lstStyle>
          <a:p>
            <a:fld id="{7163443E-53FC-45CE-90A8-924F396643CA}" type="slidenum">
              <a:rPr lang="en-US" smtClean="0"/>
              <a:pPr/>
              <a:t>‹#›</a:t>
            </a:fld>
            <a:endParaRPr lang="en-US"/>
          </a:p>
        </p:txBody>
      </p:sp>
      <p:pic>
        <p:nvPicPr>
          <p:cNvPr id="8" name="Picture 7">
            <a:extLst>
              <a:ext uri="{FF2B5EF4-FFF2-40B4-BE49-F238E27FC236}">
                <a16:creationId xmlns:a16="http://schemas.microsoft.com/office/drawing/2014/main" id="{BF509E7E-295D-25D6-7B03-289E75F5A9DE}"/>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2516803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Google Shape;53;g2c28324d684_0_58">
            <a:extLst>
              <a:ext uri="{FF2B5EF4-FFF2-40B4-BE49-F238E27FC236}">
                <a16:creationId xmlns:a16="http://schemas.microsoft.com/office/drawing/2014/main" id="{939ED6C9-FB18-129E-6BE2-B196B567378C}"/>
              </a:ext>
            </a:extLst>
          </p:cNvPr>
          <p:cNvSpPr/>
          <p:nvPr userDrawn="1"/>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9BD65E1A-7403-45E4-F0C5-0C58BF9347E2}"/>
              </a:ext>
            </a:extLst>
          </p:cNvPr>
          <p:cNvSpPr>
            <a:spLocks noGrp="1"/>
          </p:cNvSpPr>
          <p:nvPr>
            <p:ph type="title"/>
          </p:nvPr>
        </p:nvSpPr>
        <p:spPr>
          <a:xfrm>
            <a:off x="0" y="134881"/>
            <a:ext cx="10515600" cy="365126"/>
          </a:xfrm>
        </p:spPr>
        <p:txBody>
          <a:bodyPr>
            <a:normAutofit/>
          </a:bodyPr>
          <a:lstStyle>
            <a:lvl1pPr>
              <a:defRPr sz="2800">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AB4A488-A8EF-5E2E-40F1-71FF8B2C6BD9}"/>
              </a:ext>
            </a:extLst>
          </p:cNvPr>
          <p:cNvSpPr>
            <a:spLocks noGrp="1"/>
          </p:cNvSpPr>
          <p:nvPr>
            <p:ph sz="half" idx="1"/>
          </p:nvPr>
        </p:nvSpPr>
        <p:spPr>
          <a:xfrm>
            <a:off x="585831" y="742725"/>
            <a:ext cx="5181600" cy="517151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A3780EBD-4876-C6AE-E964-5DFC6E7E3FDB}"/>
              </a:ext>
            </a:extLst>
          </p:cNvPr>
          <p:cNvSpPr>
            <a:spLocks noGrp="1"/>
          </p:cNvSpPr>
          <p:nvPr>
            <p:ph sz="half" idx="2"/>
          </p:nvPr>
        </p:nvSpPr>
        <p:spPr>
          <a:xfrm>
            <a:off x="6019800" y="742726"/>
            <a:ext cx="5181600" cy="51715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AC42FA1F-8349-BCF9-67B7-F7F8FAF4B049}"/>
              </a:ext>
            </a:extLst>
          </p:cNvPr>
          <p:cNvSpPr>
            <a:spLocks noGrp="1"/>
          </p:cNvSpPr>
          <p:nvPr>
            <p:ph type="ftr" sz="quarter" idx="11"/>
          </p:nvPr>
        </p:nvSpPr>
        <p:spPr>
          <a:xfrm>
            <a:off x="7970349" y="6362234"/>
            <a:ext cx="4114800" cy="365125"/>
          </a:xfrm>
        </p:spPr>
        <p:txBody>
          <a:bodyPr/>
          <a:lstStyle>
            <a:lvl1pPr algn="r">
              <a:defRPr/>
            </a:lvl1pPr>
          </a:lstStyle>
          <a:p>
            <a:endParaRPr lang="en-US" dirty="0"/>
          </a:p>
        </p:txBody>
      </p:sp>
      <p:sp>
        <p:nvSpPr>
          <p:cNvPr id="7" name="Slide Number Placeholder 6">
            <a:extLst>
              <a:ext uri="{FF2B5EF4-FFF2-40B4-BE49-F238E27FC236}">
                <a16:creationId xmlns:a16="http://schemas.microsoft.com/office/drawing/2014/main" id="{6A634CBB-55EA-8131-A309-40C861A64A30}"/>
              </a:ext>
            </a:extLst>
          </p:cNvPr>
          <p:cNvSpPr>
            <a:spLocks noGrp="1"/>
          </p:cNvSpPr>
          <p:nvPr>
            <p:ph type="sldNum" sz="quarter" idx="12"/>
          </p:nvPr>
        </p:nvSpPr>
        <p:spPr>
          <a:xfrm>
            <a:off x="87385" y="6356350"/>
            <a:ext cx="2743200" cy="365125"/>
          </a:xfrm>
        </p:spPr>
        <p:txBody>
          <a:bodyPr/>
          <a:lstStyle>
            <a:lvl1pPr algn="l">
              <a:defRPr/>
            </a:lvl1pPr>
          </a:lstStyle>
          <a:p>
            <a:fld id="{7163443E-53FC-45CE-90A8-924F396643CA}" type="slidenum">
              <a:rPr lang="en-US" smtClean="0"/>
              <a:pPr/>
              <a:t>‹#›</a:t>
            </a:fld>
            <a:endParaRPr lang="en-US"/>
          </a:p>
        </p:txBody>
      </p:sp>
      <p:pic>
        <p:nvPicPr>
          <p:cNvPr id="8" name="Picture 7">
            <a:extLst>
              <a:ext uri="{FF2B5EF4-FFF2-40B4-BE49-F238E27FC236}">
                <a16:creationId xmlns:a16="http://schemas.microsoft.com/office/drawing/2014/main" id="{211ACC4B-F900-EEC1-ABE1-1F191C44E74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421808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Google Shape;53;g2c28324d684_0_58">
            <a:extLst>
              <a:ext uri="{FF2B5EF4-FFF2-40B4-BE49-F238E27FC236}">
                <a16:creationId xmlns:a16="http://schemas.microsoft.com/office/drawing/2014/main" id="{F611059D-0FCA-EBF0-F042-5473E8521094}"/>
              </a:ext>
            </a:extLst>
          </p:cNvPr>
          <p:cNvSpPr/>
          <p:nvPr userDrawn="1"/>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A77C4315-FA98-7705-FF9C-7C6867AF1536}"/>
              </a:ext>
            </a:extLst>
          </p:cNvPr>
          <p:cNvSpPr>
            <a:spLocks noGrp="1"/>
          </p:cNvSpPr>
          <p:nvPr>
            <p:ph type="title"/>
          </p:nvPr>
        </p:nvSpPr>
        <p:spPr>
          <a:xfrm>
            <a:off x="0" y="100319"/>
            <a:ext cx="10515600" cy="434249"/>
          </a:xfrm>
        </p:spPr>
        <p:txBody>
          <a:bodyPr>
            <a:normAutofit/>
          </a:bodyPr>
          <a:lstStyle>
            <a:lvl1pPr>
              <a:defRPr sz="2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AB04EC6-3297-FC1C-27EE-25221C58F872}"/>
              </a:ext>
            </a:extLst>
          </p:cNvPr>
          <p:cNvSpPr>
            <a:spLocks noGrp="1"/>
          </p:cNvSpPr>
          <p:nvPr>
            <p:ph type="body" idx="1"/>
          </p:nvPr>
        </p:nvSpPr>
        <p:spPr>
          <a:xfrm>
            <a:off x="874765" y="85725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B7326E-4970-DB5D-5929-4CFD0F5197EF}"/>
              </a:ext>
            </a:extLst>
          </p:cNvPr>
          <p:cNvSpPr>
            <a:spLocks noGrp="1"/>
          </p:cNvSpPr>
          <p:nvPr>
            <p:ph sz="half" idx="2"/>
          </p:nvPr>
        </p:nvSpPr>
        <p:spPr>
          <a:xfrm>
            <a:off x="874765" y="1681162"/>
            <a:ext cx="5157787" cy="4400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172FB4-2C93-9E4A-298D-B699AECC547C}"/>
              </a:ext>
            </a:extLst>
          </p:cNvPr>
          <p:cNvSpPr>
            <a:spLocks noGrp="1"/>
          </p:cNvSpPr>
          <p:nvPr>
            <p:ph type="body" sz="quarter" idx="3"/>
          </p:nvPr>
        </p:nvSpPr>
        <p:spPr>
          <a:xfrm>
            <a:off x="6172200" y="85725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CBAA26-AC40-D9D0-FAB0-212C3D56A4A0}"/>
              </a:ext>
            </a:extLst>
          </p:cNvPr>
          <p:cNvSpPr>
            <a:spLocks noGrp="1"/>
          </p:cNvSpPr>
          <p:nvPr>
            <p:ph sz="quarter" idx="4"/>
          </p:nvPr>
        </p:nvSpPr>
        <p:spPr>
          <a:xfrm>
            <a:off x="6172200" y="1681162"/>
            <a:ext cx="5183188" cy="44008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7CA28EC0-63A4-CA86-68F3-C70D2863EFEE}"/>
              </a:ext>
            </a:extLst>
          </p:cNvPr>
          <p:cNvSpPr>
            <a:spLocks noGrp="1"/>
          </p:cNvSpPr>
          <p:nvPr>
            <p:ph type="ftr" sz="quarter" idx="11"/>
          </p:nvPr>
        </p:nvSpPr>
        <p:spPr>
          <a:xfrm>
            <a:off x="7947870" y="6392555"/>
            <a:ext cx="4114800" cy="365125"/>
          </a:xfrm>
        </p:spPr>
        <p:txBody>
          <a:bodyPr/>
          <a:lstStyle>
            <a:lvl1pPr algn="r">
              <a:defRPr/>
            </a:lvl1pPr>
          </a:lstStyle>
          <a:p>
            <a:endParaRPr lang="en-US" dirty="0"/>
          </a:p>
        </p:txBody>
      </p:sp>
      <p:sp>
        <p:nvSpPr>
          <p:cNvPr id="9" name="Slide Number Placeholder 8">
            <a:extLst>
              <a:ext uri="{FF2B5EF4-FFF2-40B4-BE49-F238E27FC236}">
                <a16:creationId xmlns:a16="http://schemas.microsoft.com/office/drawing/2014/main" id="{E903EC5C-D596-3D49-C7B8-020B02E5814C}"/>
              </a:ext>
            </a:extLst>
          </p:cNvPr>
          <p:cNvSpPr>
            <a:spLocks noGrp="1"/>
          </p:cNvSpPr>
          <p:nvPr>
            <p:ph type="sldNum" sz="quarter" idx="12"/>
          </p:nvPr>
        </p:nvSpPr>
        <p:spPr>
          <a:xfrm>
            <a:off x="129330" y="6392556"/>
            <a:ext cx="2743200" cy="365125"/>
          </a:xfrm>
        </p:spPr>
        <p:txBody>
          <a:bodyPr/>
          <a:lstStyle>
            <a:lvl1pPr algn="l">
              <a:defRPr/>
            </a:lvl1pPr>
          </a:lstStyle>
          <a:p>
            <a:fld id="{7163443E-53FC-45CE-90A8-924F396643CA}" type="slidenum">
              <a:rPr lang="en-US" smtClean="0"/>
              <a:pPr/>
              <a:t>‹#›</a:t>
            </a:fld>
            <a:endParaRPr lang="en-US"/>
          </a:p>
        </p:txBody>
      </p:sp>
      <p:pic>
        <p:nvPicPr>
          <p:cNvPr id="11" name="Picture 10">
            <a:extLst>
              <a:ext uri="{FF2B5EF4-FFF2-40B4-BE49-F238E27FC236}">
                <a16:creationId xmlns:a16="http://schemas.microsoft.com/office/drawing/2014/main" id="{F8B521FE-8E1E-88AA-0918-F0F194D581EF}"/>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47118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Google Shape;65;g2c8d6878b92_0_0">
            <a:extLst>
              <a:ext uri="{FF2B5EF4-FFF2-40B4-BE49-F238E27FC236}">
                <a16:creationId xmlns:a16="http://schemas.microsoft.com/office/drawing/2014/main" id="{46F14922-EDC4-5B9A-3218-9FD422DE2ABD}"/>
              </a:ext>
            </a:extLst>
          </p:cNvPr>
          <p:cNvSpPr>
            <a:spLocks/>
          </p:cNvSpPr>
          <p:nvPr userDrawn="1"/>
        </p:nvSpPr>
        <p:spPr>
          <a:xfrm>
            <a:off x="639191" y="6270813"/>
            <a:ext cx="11552809" cy="595500"/>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37379C12-9F01-7F63-334C-AFCA033ED34D}"/>
              </a:ext>
            </a:extLst>
          </p:cNvPr>
          <p:cNvSpPr>
            <a:spLocks noGrp="1"/>
          </p:cNvSpPr>
          <p:nvPr>
            <p:ph type="title"/>
          </p:nvPr>
        </p:nvSpPr>
        <p:spPr>
          <a:xfrm>
            <a:off x="639191" y="6372537"/>
            <a:ext cx="10515600" cy="392052"/>
          </a:xfrm>
        </p:spPr>
        <p:txBody>
          <a:bodyPr>
            <a:normAutofit/>
          </a:bodyPr>
          <a:lstStyle>
            <a:lvl1pPr>
              <a:defRPr sz="1600">
                <a:solidFill>
                  <a:schemeClr val="bg1"/>
                </a:solidFill>
              </a:defRPr>
            </a:lvl1pPr>
          </a:lstStyle>
          <a:p>
            <a:r>
              <a:rPr lang="en-US" dirty="0"/>
              <a:t>Click to edit Master title style</a:t>
            </a:r>
          </a:p>
        </p:txBody>
      </p:sp>
      <p:pic>
        <p:nvPicPr>
          <p:cNvPr id="7" name="Picture 6">
            <a:extLst>
              <a:ext uri="{FF2B5EF4-FFF2-40B4-BE49-F238E27FC236}">
                <a16:creationId xmlns:a16="http://schemas.microsoft.com/office/drawing/2014/main" id="{5316131E-A82D-29A5-FE64-61D217F39B6C}"/>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26" y="6010101"/>
            <a:ext cx="491911" cy="803507"/>
          </a:xfrm>
          <a:prstGeom prst="rect">
            <a:avLst/>
          </a:prstGeom>
          <a:noFill/>
          <a:ln>
            <a:noFill/>
          </a:ln>
        </p:spPr>
      </p:pic>
      <p:sp>
        <p:nvSpPr>
          <p:cNvPr id="9" name="Text Placeholder 8">
            <a:extLst>
              <a:ext uri="{FF2B5EF4-FFF2-40B4-BE49-F238E27FC236}">
                <a16:creationId xmlns:a16="http://schemas.microsoft.com/office/drawing/2014/main" id="{E616395F-F662-B30B-6800-A04BE2343AA3}"/>
              </a:ext>
            </a:extLst>
          </p:cNvPr>
          <p:cNvSpPr>
            <a:spLocks noGrp="1"/>
          </p:cNvSpPr>
          <p:nvPr>
            <p:ph type="body" sz="quarter" idx="10"/>
          </p:nvPr>
        </p:nvSpPr>
        <p:spPr>
          <a:xfrm>
            <a:off x="733425" y="376415"/>
            <a:ext cx="10577512" cy="5414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521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F87C2-DE1E-BC17-5256-4DBBFECAF6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33119C-38B6-E5AE-AEAD-1DE4E9C5A6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510F83-45CC-BC8E-3989-E07F1B7A4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Google Shape;65;g2c8d6878b92_0_0">
            <a:extLst>
              <a:ext uri="{FF2B5EF4-FFF2-40B4-BE49-F238E27FC236}">
                <a16:creationId xmlns:a16="http://schemas.microsoft.com/office/drawing/2014/main" id="{8D67BF48-71B4-440E-C5A0-7E7DD1B0234E}"/>
              </a:ext>
            </a:extLst>
          </p:cNvPr>
          <p:cNvSpPr>
            <a:spLocks/>
          </p:cNvSpPr>
          <p:nvPr userDrawn="1"/>
        </p:nvSpPr>
        <p:spPr>
          <a:xfrm>
            <a:off x="639191" y="6270813"/>
            <a:ext cx="11552809" cy="595500"/>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 name="Title 1">
            <a:extLst>
              <a:ext uri="{FF2B5EF4-FFF2-40B4-BE49-F238E27FC236}">
                <a16:creationId xmlns:a16="http://schemas.microsoft.com/office/drawing/2014/main" id="{45EF792D-C937-8BAB-7D33-9BD5E58BD225}"/>
              </a:ext>
            </a:extLst>
          </p:cNvPr>
          <p:cNvSpPr txBox="1">
            <a:spLocks/>
          </p:cNvSpPr>
          <p:nvPr userDrawn="1"/>
        </p:nvSpPr>
        <p:spPr>
          <a:xfrm>
            <a:off x="639191" y="6372537"/>
            <a:ext cx="10515600" cy="39205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600" kern="1200">
                <a:solidFill>
                  <a:schemeClr val="bg1"/>
                </a:solidFill>
                <a:latin typeface="+mj-lt"/>
                <a:ea typeface="+mj-ea"/>
                <a:cs typeface="+mj-cs"/>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1AE32A38-7B7A-3076-4C57-1FF546B155A0}"/>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26" y="6010101"/>
            <a:ext cx="491911" cy="803507"/>
          </a:xfrm>
          <a:prstGeom prst="rect">
            <a:avLst/>
          </a:prstGeom>
          <a:noFill/>
          <a:ln>
            <a:noFill/>
          </a:ln>
        </p:spPr>
      </p:pic>
    </p:spTree>
    <p:extLst>
      <p:ext uri="{BB962C8B-B14F-4D97-AF65-F5344CB8AC3E}">
        <p14:creationId xmlns:p14="http://schemas.microsoft.com/office/powerpoint/2010/main" val="24719955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3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B423E8-2C29-AB73-937D-A03678328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8DE646-CB84-0FF9-C230-8F7AEC33D5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E32494-C967-C258-B2B4-06D1E0DD3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1162B-641C-460E-8323-A38D526BAF48}" type="datetimeFigureOut">
              <a:rPr lang="en-US" smtClean="0"/>
              <a:t>8/5/2024</a:t>
            </a:fld>
            <a:endParaRPr lang="en-US"/>
          </a:p>
        </p:txBody>
      </p:sp>
      <p:sp>
        <p:nvSpPr>
          <p:cNvPr id="5" name="Footer Placeholder 4">
            <a:extLst>
              <a:ext uri="{FF2B5EF4-FFF2-40B4-BE49-F238E27FC236}">
                <a16:creationId xmlns:a16="http://schemas.microsoft.com/office/drawing/2014/main" id="{5CE55240-C493-75B3-6D2B-7B94985E31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98C65F-EFB2-138E-E2EE-495AF2A930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3443E-53FC-45CE-90A8-924F396643CA}" type="slidenum">
              <a:rPr lang="en-US" smtClean="0"/>
              <a:t>‹#›</a:t>
            </a:fld>
            <a:endParaRPr lang="en-US"/>
          </a:p>
        </p:txBody>
      </p:sp>
    </p:spTree>
    <p:extLst>
      <p:ext uri="{BB962C8B-B14F-4D97-AF65-F5344CB8AC3E}">
        <p14:creationId xmlns:p14="http://schemas.microsoft.com/office/powerpoint/2010/main" val="2378527517"/>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2" name="Google Shape;32;g1ca38196718_1_12"/>
          <p:cNvSpPr>
            <a:spLocks noGrp="1" noRot="1" noMove="1" noResize="1" noEditPoints="1" noAdjustHandles="1" noChangeArrowheads="1" noChangeShapeType="1"/>
          </p:cNvSpPr>
          <p:nvPr/>
        </p:nvSpPr>
        <p:spPr>
          <a:xfrm>
            <a:off x="1089060" y="5629931"/>
            <a:ext cx="11102939" cy="1228069"/>
          </a:xfrm>
          <a:prstGeom prst="rect">
            <a:avLst/>
          </a:prstGeom>
          <a:solidFill>
            <a:srgbClr val="1973AC"/>
          </a:solid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lang="en-US" sz="1800" b="1" i="0" u="none" strike="noStrike" cap="none" dirty="0">
              <a:solidFill>
                <a:schemeClr val="lt1"/>
              </a:solidFill>
              <a:latin typeface="Garamond" panose="02020404030301010803" pitchFamily="18" charset="0"/>
              <a:ea typeface="Calibri"/>
              <a:cs typeface="Calibri"/>
              <a:sym typeface="Calibri"/>
            </a:endParaRPr>
          </a:p>
          <a:p>
            <a:pPr marL="0" marR="0" lvl="0" indent="0" algn="r" rtl="0">
              <a:lnSpc>
                <a:spcPct val="100000"/>
              </a:lnSpc>
              <a:spcBef>
                <a:spcPts val="0"/>
              </a:spcBef>
              <a:spcAft>
                <a:spcPts val="0"/>
              </a:spcAft>
              <a:buClr>
                <a:srgbClr val="000000"/>
              </a:buClr>
              <a:buSzPts val="1800"/>
              <a:buFont typeface="Arial"/>
              <a:buNone/>
            </a:pPr>
            <a:endParaRPr lang="en-US" sz="1800" b="1" i="0" u="none" strike="noStrike" cap="none" dirty="0">
              <a:solidFill>
                <a:schemeClr val="lt1"/>
              </a:solidFill>
              <a:latin typeface="Garamond" panose="02020404030301010803" pitchFamily="18" charset="0"/>
              <a:ea typeface="Calibri"/>
              <a:cs typeface="Calibri"/>
              <a:sym typeface="Calibri"/>
            </a:endParaRPr>
          </a:p>
          <a:p>
            <a:pPr marL="0" marR="0" lvl="0" indent="0" algn="r" rtl="0">
              <a:lnSpc>
                <a:spcPct val="100000"/>
              </a:lnSpc>
              <a:spcBef>
                <a:spcPts val="0"/>
              </a:spcBef>
              <a:spcAft>
                <a:spcPts val="0"/>
              </a:spcAft>
              <a:buClr>
                <a:srgbClr val="000000"/>
              </a:buClr>
              <a:buSzPts val="1800"/>
              <a:buFont typeface="Arial"/>
              <a:buNone/>
            </a:pPr>
            <a:endParaRPr lang="en-US" sz="1800" b="1" dirty="0">
              <a:solidFill>
                <a:schemeClr val="lt1"/>
              </a:solidFill>
              <a:latin typeface="Garamond" panose="02020404030301010803" pitchFamily="18" charset="0"/>
              <a:ea typeface="Calibri"/>
              <a:cs typeface="Calibri"/>
              <a:sym typeface="Calibri"/>
            </a:endParaRPr>
          </a:p>
          <a:p>
            <a:pPr marL="0" marR="0" lvl="0" indent="0" rtl="0">
              <a:lnSpc>
                <a:spcPct val="100000"/>
              </a:lnSpc>
              <a:spcBef>
                <a:spcPts val="0"/>
              </a:spcBef>
              <a:spcAft>
                <a:spcPts val="0"/>
              </a:spcAft>
              <a:buClr>
                <a:srgbClr val="000000"/>
              </a:buClr>
              <a:buSzPts val="1800"/>
              <a:buFont typeface="Arial"/>
              <a:buNone/>
            </a:pPr>
            <a:r>
              <a:rPr lang="en-US" b="1" i="0" u="none" strike="noStrike" cap="none" dirty="0">
                <a:solidFill>
                  <a:schemeClr val="lt1"/>
                </a:solidFill>
                <a:latin typeface="Calibri" panose="020F0502020204030204" pitchFamily="34" charset="0"/>
                <a:ea typeface="Calibri" panose="020F0502020204030204" pitchFamily="34" charset="0"/>
                <a:cs typeface="Calibri" panose="020F0502020204030204" pitchFamily="34" charset="0"/>
                <a:sym typeface="Calibri"/>
              </a:rPr>
              <a:t>							</a:t>
            </a:r>
            <a:endParaRPr lang="en-US" b="1" dirty="0">
              <a:solidFill>
                <a:schemeClr val="lt1"/>
              </a:solidFill>
              <a:latin typeface="Calibri" panose="020F0502020204030204" pitchFamily="34" charset="0"/>
              <a:ea typeface="Calibri" panose="020F0502020204030204" pitchFamily="34" charset="0"/>
              <a:cs typeface="Calibri" panose="020F0502020204030204" pitchFamily="34" charset="0"/>
              <a:sym typeface="Calibri"/>
            </a:endParaRPr>
          </a:p>
        </p:txBody>
      </p:sp>
      <p:pic>
        <p:nvPicPr>
          <p:cNvPr id="3" name="Picture 4">
            <a:extLst>
              <a:ext uri="{FF2B5EF4-FFF2-40B4-BE49-F238E27FC236}">
                <a16:creationId xmlns:a16="http://schemas.microsoft.com/office/drawing/2014/main" id="{CE358861-585C-B666-BC25-88AEF04DB12F}"/>
              </a:ext>
            </a:extLst>
          </p:cNvPr>
          <p:cNvPicPr>
            <a:picLocks noGrp="1" noRot="1" noChangeAspect="1" noMove="1" noResize="1" noEditPoints="1" noAdjustHandles="1" noChangeArrowheads="1" noChangeShapeType="1" noCrop="1"/>
          </p:cNvPicPr>
          <p:nvPr/>
        </p:nvPicPr>
        <p:blipFill rotWithShape="1">
          <a:blip r:embed="rId3">
            <a:alphaModFix/>
            <a:extLst>
              <a:ext uri="{28A0092B-C50C-407E-A947-70E740481C1C}">
                <a14:useLocalDpi xmlns:a14="http://schemas.microsoft.com/office/drawing/2010/main" val="0"/>
              </a:ext>
            </a:extLst>
          </a:blip>
          <a:srcRect l="30639" t="-900" r="184" b="3096"/>
          <a:stretch/>
        </p:blipFill>
        <p:spPr bwMode="auto">
          <a:xfrm>
            <a:off x="0" y="-122994"/>
            <a:ext cx="12192000" cy="562991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F952B1D-C3F4-4397-3A03-044BC9BF18B8}"/>
              </a:ext>
            </a:extLst>
          </p:cNvPr>
          <p:cNvSpPr txBox="1"/>
          <p:nvPr/>
        </p:nvSpPr>
        <p:spPr>
          <a:xfrm>
            <a:off x="4768919" y="5900014"/>
            <a:ext cx="7423081" cy="492443"/>
          </a:xfrm>
          <a:prstGeom prst="rect">
            <a:avLst/>
          </a:prstGeom>
          <a:noFill/>
        </p:spPr>
        <p:txBody>
          <a:bodyPr wrap="square" rtlCol="0">
            <a:spAutoFit/>
          </a:bodyPr>
          <a:lstStyle/>
          <a:p>
            <a:pPr algn="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Rent Stabilization Regulation Overview </a:t>
            </a:r>
          </a:p>
        </p:txBody>
      </p:sp>
      <p:pic>
        <p:nvPicPr>
          <p:cNvPr id="2" name="Picture 1">
            <a:extLst>
              <a:ext uri="{FF2B5EF4-FFF2-40B4-BE49-F238E27FC236}">
                <a16:creationId xmlns:a16="http://schemas.microsoft.com/office/drawing/2014/main" id="{E9A498C4-ABE7-27CA-3BAB-0E087AAFC527}"/>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3004" y="5725526"/>
            <a:ext cx="745322" cy="1036877"/>
          </a:xfrm>
          <a:prstGeom prst="rect">
            <a:avLst/>
          </a:prstGeom>
          <a:noFill/>
          <a:ln>
            <a:noFill/>
          </a:ln>
        </p:spPr>
      </p:pic>
      <p:sp>
        <p:nvSpPr>
          <p:cNvPr id="4" name="TextBox 3">
            <a:extLst>
              <a:ext uri="{FF2B5EF4-FFF2-40B4-BE49-F238E27FC236}">
                <a16:creationId xmlns:a16="http://schemas.microsoft.com/office/drawing/2014/main" id="{CA2F6570-0067-A337-F1C7-412FEA924C99}"/>
              </a:ext>
            </a:extLst>
          </p:cNvPr>
          <p:cNvSpPr txBox="1"/>
          <p:nvPr/>
        </p:nvSpPr>
        <p:spPr>
          <a:xfrm>
            <a:off x="7569200" y="6519058"/>
            <a:ext cx="4622799" cy="307777"/>
          </a:xfrm>
          <a:prstGeom prst="rect">
            <a:avLst/>
          </a:prstGeom>
          <a:noFill/>
        </p:spPr>
        <p:txBody>
          <a:bodyPr wrap="square" rtlCol="0">
            <a:spAutoFit/>
          </a:bodyPr>
          <a:lstStyle/>
          <a:p>
            <a:r>
              <a:rPr lang="en-US" b="1" i="0" u="none" strike="noStrike" cap="none" dirty="0">
                <a:solidFill>
                  <a:schemeClr val="lt1"/>
                </a:solidFill>
                <a:latin typeface="Calibri" panose="020F0502020204030204" pitchFamily="34" charset="0"/>
                <a:ea typeface="Calibri" panose="020F0502020204030204" pitchFamily="34" charset="0"/>
                <a:cs typeface="Calibri" panose="020F0502020204030204" pitchFamily="34" charset="0"/>
                <a:sym typeface="Calibri"/>
              </a:rPr>
              <a:t>Department of Housing and Community Affairs (DHCA)</a:t>
            </a:r>
            <a:endParaRPr lang="en-US" dirty="0"/>
          </a:p>
        </p:txBody>
      </p:sp>
      <p:sp>
        <p:nvSpPr>
          <p:cNvPr id="8" name="TextBox 7">
            <a:extLst>
              <a:ext uri="{FF2B5EF4-FFF2-40B4-BE49-F238E27FC236}">
                <a16:creationId xmlns:a16="http://schemas.microsoft.com/office/drawing/2014/main" id="{989E662B-7DB1-24EC-AB7B-23371A335FDC}"/>
              </a:ext>
            </a:extLst>
          </p:cNvPr>
          <p:cNvSpPr txBox="1"/>
          <p:nvPr/>
        </p:nvSpPr>
        <p:spPr>
          <a:xfrm>
            <a:off x="1089059" y="6519059"/>
            <a:ext cx="3124200" cy="307777"/>
          </a:xfrm>
          <a:prstGeom prst="rect">
            <a:avLst/>
          </a:prstGeom>
          <a:noFill/>
        </p:spPr>
        <p:txBody>
          <a:bodyPr wrap="square" rtlCol="0">
            <a:spAutoFit/>
          </a:bodyPr>
          <a:lstStyle/>
          <a:p>
            <a:r>
              <a:rPr lang="en-US" b="1">
                <a:solidFill>
                  <a:schemeClr val="bg1"/>
                </a:solidFill>
              </a:rPr>
              <a:t>Scott Bruton</a:t>
            </a:r>
            <a:r>
              <a:rPr lang="en-US">
                <a:solidFill>
                  <a:schemeClr val="bg1"/>
                </a:solidFill>
              </a:rPr>
              <a:t>, PhD, Director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10</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5931189"/>
          </a:xfrm>
          <a:prstGeom prst="roundRect">
            <a:avLst>
              <a:gd name="adj" fmla="val 16667"/>
            </a:avLst>
          </a:prstGeom>
          <a:noFill/>
          <a:ln>
            <a:noFill/>
          </a:ln>
        </p:spPr>
        <p:txBody>
          <a:bodyPr spcFirstLastPara="1" wrap="square" lIns="91425" tIns="91425" rIns="91425" bIns="91425" anchor="t" anchorCtr="0">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What is a Capital Improvement?</a:t>
            </a:r>
            <a:endParaRPr lang="en-US" dirty="0">
              <a:solidFill>
                <a:prstClr val="black"/>
              </a:solidFill>
            </a:endParaRPr>
          </a:p>
          <a:p>
            <a:pPr marL="68580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Capital improvements are permanent structural alterations to rehabilitate or improve a housing accommodation and do not include ordinary maintenance and repair.</a:t>
            </a:r>
            <a:r>
              <a:rPr lang="en-US" sz="1800" kern="1200" dirty="0">
                <a:solidFill>
                  <a:prstClr val="black"/>
                </a:solidFill>
                <a:latin typeface="Calibri" panose="020F0502020204030204" pitchFamily="34" charset="0"/>
                <a:ea typeface="Calibri" panose="020F0502020204030204" pitchFamily="34" charset="0"/>
                <a:cs typeface="Calibri"/>
              </a:rPr>
              <a:t> </a:t>
            </a:r>
          </a:p>
          <a:p>
            <a:pPr marL="68580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A landlord may petition the Director for a limited surcharge to cover the costs of capital improvements. </a:t>
            </a: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Some examples </a:t>
            </a:r>
            <a:r>
              <a:rPr lang="en-US" sz="1800" kern="1200" dirty="0">
                <a:solidFill>
                  <a:prstClr val="black"/>
                </a:solidFill>
                <a:latin typeface="Calibri" panose="020F0502020204030204" pitchFamily="34" charset="0"/>
                <a:ea typeface="Calibri" panose="020F0502020204030204" pitchFamily="34" charset="0"/>
                <a:cs typeface="Calibri"/>
              </a:rPr>
              <a:t>of capital improvements are</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t>
            </a:r>
            <a:endParaRPr lang="en-US" dirty="0">
              <a:solidFill>
                <a:prstClr val="black"/>
              </a:solidFill>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Replacing a roof or elevator</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Installing new windows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Installing new appliances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Repairing HVAC or plumbing system</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143000" lvl="2" indent="-228600">
              <a:lnSpc>
                <a:spcPct val="90000"/>
              </a:lnSpc>
              <a:spcBef>
                <a:spcPts val="500"/>
              </a:spcBef>
              <a:buClrTx/>
              <a:buFont typeface="Arial" panose="020B0604020202020204" pitchFamily="34" charset="0"/>
              <a:buChar char="•"/>
              <a:defRPr/>
            </a:pPr>
            <a:endParaRPr lang="en-US" sz="1600" kern="1200" dirty="0">
              <a:solidFill>
                <a:prstClr val="black"/>
              </a:solidFill>
              <a:latin typeface="Calibri" panose="020F0502020204030204" pitchFamily="34" charset="0"/>
              <a:ea typeface="Calibri" panose="020F0502020204030204" pitchFamily="34" charset="0"/>
              <a:cs typeface="Calibri"/>
            </a:endParaRPr>
          </a:p>
          <a:p>
            <a:pPr marL="285750" lvl="2" indent="-285750">
              <a:lnSpc>
                <a:spcPct val="90000"/>
              </a:lnSpc>
              <a:spcBef>
                <a:spcPts val="500"/>
              </a:spcBef>
              <a:buClrTx/>
              <a:buFont typeface="Wingdings" panose="020B0604020202020204" pitchFamily="34" charset="0"/>
              <a:buChar char="Ø"/>
              <a:defRPr/>
            </a:pPr>
            <a:endParaRPr lang="en-US" sz="2000" b="1" kern="1200" dirty="0">
              <a:solidFill>
                <a:prstClr val="black"/>
              </a:solidFill>
              <a:latin typeface="Calibri" panose="020F0502020204030204" pitchFamily="34" charset="0"/>
              <a:ea typeface="Calibri" panose="020F0502020204030204" pitchFamily="34" charset="0"/>
              <a:cs typeface="Calibri"/>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 Summary</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378792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11</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5931190"/>
          </a:xfrm>
          <a:prstGeom prst="roundRect">
            <a:avLst>
              <a:gd name="adj" fmla="val 16667"/>
            </a:avLst>
          </a:prstGeom>
          <a:noFill/>
          <a:ln>
            <a:noFill/>
          </a:ln>
        </p:spPr>
        <p:txBody>
          <a:bodyPr spcFirstLastPara="1" wrap="square" lIns="91425" tIns="91425" rIns="91425" bIns="91425" anchor="t" anchorCtr="0">
            <a:noAutofit/>
          </a:bodyPr>
          <a:lstStyle/>
          <a:p>
            <a:pPr marL="342900" marR="0" indent="-228600" algn="l" defTabSz="914400" rtl="0" eaLnBrk="1" fontAlgn="auto" latinLnBrk="0" hangingPunct="1">
              <a:lnSpc>
                <a:spcPct val="90000"/>
              </a:lnSpc>
              <a:spcBef>
                <a:spcPts val="1000"/>
              </a:spcBef>
              <a:spcAft>
                <a:spcPts val="0"/>
              </a:spcAft>
              <a:buClrTx/>
              <a:buSzTx/>
              <a:buFont typeface="Arial"/>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Filing</a:t>
            </a: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must file a petition, along with supporting documents.</a:t>
            </a:r>
            <a:r>
              <a:rPr lang="en-US" sz="1600" kern="1200" dirty="0">
                <a:solidFill>
                  <a:prstClr val="black"/>
                </a:solidFill>
                <a:latin typeface="Calibri" panose="020F0502020204030204" pitchFamily="34" charset="0"/>
                <a:ea typeface="Calibri" panose="020F0502020204030204" pitchFamily="34" charset="0"/>
                <a:cs typeface="Calibri"/>
              </a:rPr>
              <a:t> </a:t>
            </a: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Notice to Tenants of Filing:</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must notify affected tenants within </a:t>
            </a:r>
            <a:r>
              <a:rPr lang="en-US" sz="1600" kern="1200" dirty="0">
                <a:solidFill>
                  <a:prstClr val="black"/>
                </a:solidFill>
                <a:latin typeface="Calibri" panose="020F0502020204030204" pitchFamily="34" charset="0"/>
                <a:ea typeface="Calibri" panose="020F0502020204030204" pitchFamily="34" charset="0"/>
                <a:cs typeface="Calibri"/>
              </a:rPr>
              <a:t>5</a:t>
            </a: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days of filing.</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Petition Processing:</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Within 30 days of receipt, DHCA will notify the landlord if the petition is complete or incomplete. If incomplete, the landlord has 10 days to provide the missing information, or the petition may be denied.</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Preliminary Decisions:</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Within 60 days of receiving a complete petition, DHCA will approve or deny with a preliminary decision.</a:t>
            </a:r>
            <a:endParaRPr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Material Change:</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Any material changes require a Supplement to be submitted. Within 30 days of receipt, DHCA will approve or deny the Supplement, including any revisions to the recommended surcharge.</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Final Reconciliation:</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Upon completion of the capital improvements, the landlord must file a Final Reconciliation Package with actual costs, supporting documents, and a revised calculation of the surcharge. DHCA will approve or deny the surcharge within 30 days of receipt.</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Notice to Tenants of Decision:</a:t>
            </a:r>
            <a:endParaRPr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2" indent="-228600">
              <a:lnSpc>
                <a:spcPct val="90000"/>
              </a:lnSpc>
              <a:spcBef>
                <a:spcPts val="500"/>
              </a:spcBef>
              <a:buClrTx/>
              <a:buFont typeface="Courier New" panose="020B0604020202020204" pitchFamily="34" charset="0"/>
              <a:buChar char="o"/>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must notify affected tenants within </a:t>
            </a:r>
            <a:r>
              <a:rPr lang="en-US" sz="1600" kern="1200" dirty="0">
                <a:solidFill>
                  <a:prstClr val="black"/>
                </a:solidFill>
                <a:latin typeface="Calibri" panose="020F0502020204030204" pitchFamily="34" charset="0"/>
                <a:ea typeface="Calibri" panose="020F0502020204030204" pitchFamily="34" charset="0"/>
                <a:cs typeface="Calibri"/>
              </a:rPr>
              <a:t>5</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days of receipt of the decision.</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 Application Process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62144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12</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5492038"/>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Capital Improvements Prior to Petition:</a:t>
            </a:r>
            <a:endParaRPr lang="en-US" dirty="0"/>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landlord may not recover the cost of capital improvements made prior to the approval of a Capital Improvement Petition unless the improvement was necessary for the health and safety of the tenants. The landlord must file a Petition no later than 30 days after the completion of the work.</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Capital Improvement Petition must certify:</a:t>
            </a:r>
            <a:endParaRPr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1000"/>
              </a:spcBef>
              <a:buClrTx/>
              <a:buFont typeface="Courier New" panose="020B0604020202020204" pitchFamily="34" charset="0"/>
              <a:buChar char="o"/>
              <a:defRPr/>
            </a:pPr>
            <a:r>
              <a:rPr kumimoji="0" lang="en-US" sz="18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improvements are capital improvements;</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improvements are intended to comply with Federal, State, or County law;</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improvements do not include costs for ordinary repair or maintenance;</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improvements will protect or enhance the health, safety, and security of the tenants or the habitability of the housing;</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improvements will result in energy cost savings passed on to the tenants, aiming for net energy savings or compliance with applicable law;</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basis under the federal Internal Revenue Code for considering the improvement depreciable;</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Estimated costs of the improvements, including interest and service charges;</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Dollar amounts, percentages, and time periods;</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planned phasing schedule for the improvements, if applicable.</a:t>
            </a:r>
            <a:endParaRPr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457200" marR="0" lvl="1" algn="l" defTabSz="914400" rtl="0" eaLnBrk="1" fontAlgn="auto" latinLnBrk="0" hangingPunct="1">
              <a:lnSpc>
                <a:spcPct val="90000"/>
              </a:lnSpc>
              <a:spcBef>
                <a:spcPts val="500"/>
              </a:spcBef>
              <a:spcAft>
                <a:spcPts val="0"/>
              </a:spcAft>
              <a:buClrTx/>
              <a:buSzTx/>
              <a:tabLst/>
              <a:defRPr/>
            </a:pPr>
            <a:endParaRPr lang="en-US" sz="18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39846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13</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5492038"/>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Petition must include calculations for:</a:t>
            </a:r>
            <a:endParaRPr lang="en-US" dirty="0">
              <a:solidFill>
                <a:prstClr val="black"/>
              </a:solidFill>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estimated </a:t>
            </a:r>
            <a:r>
              <a:rPr lang="en-US" sz="1800" kern="1200" dirty="0">
                <a:solidFill>
                  <a:prstClr val="black"/>
                </a:solidFill>
                <a:latin typeface="Calibri" panose="020F0502020204030204" pitchFamily="34" charset="0"/>
                <a:ea typeface="Calibri" panose="020F0502020204030204" pitchFamily="34" charset="0"/>
                <a:cs typeface="Calibri"/>
              </a:rPr>
              <a:t>total cost</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of a capital improvement;</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T</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he surcharge for each unit and the percentage increase above the base rents</a:t>
            </a:r>
            <a:r>
              <a:rPr lang="en-US" sz="1800" kern="1200" dirty="0">
                <a:solidFill>
                  <a:prstClr val="black"/>
                </a:solidFill>
                <a:latin typeface="Calibri" panose="020F0502020204030204" pitchFamily="34" charset="0"/>
                <a:ea typeface="Calibri" panose="020F0502020204030204" pitchFamily="34" charset="0"/>
                <a:cs typeface="Calibri"/>
              </a:rPr>
              <a:t>;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and</a:t>
            </a:r>
            <a:r>
              <a:rPr lang="en-US" sz="1800" kern="1200" dirty="0">
                <a:solidFill>
                  <a:prstClr val="black"/>
                </a:solidFill>
                <a:latin typeface="Calibri" panose="020F0502020204030204" pitchFamily="34" charset="0"/>
                <a:ea typeface="Calibri" panose="020F0502020204030204" pitchFamily="34" charset="0"/>
                <a:cs typeface="Calibri"/>
              </a:rPr>
              <a:t> </a:t>
            </a: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lang="en-US" sz="1800" kern="1200" dirty="0">
                <a:solidFill>
                  <a:prstClr val="black"/>
                </a:solidFill>
                <a:latin typeface="Calibri" panose="020F0502020204030204" pitchFamily="34" charset="0"/>
                <a:ea typeface="Calibri" panose="020F0502020204030204" pitchFamily="34" charset="0"/>
                <a:cs typeface="Calibri"/>
              </a:rPr>
              <a:t>T</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he estimated duration of the surcharge.</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Total cost of a Capital Improvement:</a:t>
            </a:r>
            <a:endParaRPr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Equals t</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he sum of the cost incurred</a:t>
            </a:r>
            <a:r>
              <a:rPr lang="en-US" sz="1800" kern="1200" dirty="0">
                <a:solidFill>
                  <a:prstClr val="black"/>
                </a:solidFill>
                <a:latin typeface="Calibri" panose="020F0502020204030204" pitchFamily="34" charset="0"/>
                <a:ea typeface="Calibri" panose="020F0502020204030204" pitchFamily="34" charset="0"/>
                <a:cs typeface="Calibri"/>
              </a:rPr>
              <a:t> in accordance with COMCOR 29.58.01.04(</a:t>
            </a:r>
            <a:r>
              <a:rPr lang="en-US" sz="1800" kern="1200" dirty="0" err="1">
                <a:solidFill>
                  <a:prstClr val="black"/>
                </a:solidFill>
                <a:latin typeface="Calibri" panose="020F0502020204030204" pitchFamily="34" charset="0"/>
                <a:ea typeface="Calibri" panose="020F0502020204030204" pitchFamily="34" charset="0"/>
                <a:cs typeface="Calibri"/>
              </a:rPr>
              <a:t>i</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Any interest to be accrued on a loan</a:t>
            </a:r>
            <a:r>
              <a:rPr lang="en-US" sz="1800" kern="1200" dirty="0">
                <a:solidFill>
                  <a:prstClr val="black"/>
                </a:solidFill>
                <a:latin typeface="Calibri" panose="020F0502020204030204" pitchFamily="34" charset="0"/>
                <a:ea typeface="Calibri" panose="020F0502020204030204" pitchFamily="34" charset="0"/>
                <a:cs typeface="Calibri"/>
              </a:rPr>
              <a:t> in accordance with COMCOR 29.58.01.04(j); plus</a:t>
            </a: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Any service charges incurred</a:t>
            </a:r>
            <a:r>
              <a:rPr lang="en-US" sz="1800" kern="1200" dirty="0">
                <a:solidFill>
                  <a:prstClr val="black"/>
                </a:solidFill>
                <a:latin typeface="Calibri" panose="020F0502020204030204" pitchFamily="34" charset="0"/>
                <a:ea typeface="Calibri" panose="020F0502020204030204" pitchFamily="34" charset="0"/>
                <a:cs typeface="Calibri"/>
              </a:rPr>
              <a:t> in accordance with COMCOR 29.58.01.04(k).</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457200" marR="0" lvl="1" algn="l" defTabSz="914400" rtl="0" eaLnBrk="1" fontAlgn="auto" latinLnBrk="0" hangingPunct="1">
              <a:lnSpc>
                <a:spcPct val="90000"/>
              </a:lnSpc>
              <a:spcBef>
                <a:spcPts val="500"/>
              </a:spcBef>
              <a:spcAft>
                <a:spcPts val="0"/>
              </a:spcAft>
              <a:buClrTx/>
              <a:buSzTx/>
              <a:tabLst/>
              <a:defRPr/>
            </a:pPr>
            <a:endParaRPr lang="en-US" sz="18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 Calculations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678603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14</a:t>
            </a:fld>
            <a:endParaRPr>
              <a:solidFill>
                <a:schemeClr val="lt1"/>
              </a:solidFill>
              <a:latin typeface="Calibri"/>
              <a:ea typeface="Calibri"/>
              <a:cs typeface="Calibri"/>
              <a:sym typeface="Calibri"/>
            </a:endParaRPr>
          </a:p>
        </p:txBody>
      </p:sp>
      <p:sp>
        <p:nvSpPr>
          <p:cNvPr id="58" name="Google Shape;58;g2c28324d684_0_58"/>
          <p:cNvSpPr/>
          <p:nvPr/>
        </p:nvSpPr>
        <p:spPr>
          <a:xfrm>
            <a:off x="289619" y="595004"/>
            <a:ext cx="10831800" cy="5754333"/>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Cost Information:</a:t>
            </a:r>
            <a:endParaRPr lang="en-US" dirty="0"/>
          </a:p>
          <a:p>
            <a:pPr marL="742950" marR="0" lvl="3"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total interest and service charge cannot exceed the loan amount used for capital improvements.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costs of the improvement must be accompanied by evidence. Total costs are reduced by grants, subsidies, and credits for the improvements.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Interest on a loan is based on the documented fixed or variable rate, or an average 52-week Wall Street Journal U.S. Prime Rate if no documentation exists.</a:t>
            </a:r>
            <a:r>
              <a:rPr lang="en-US" sz="1600" kern="1200" dirty="0">
                <a:solidFill>
                  <a:prstClr val="black"/>
                </a:solidFill>
                <a:latin typeface="Calibri" panose="020F0502020204030204" pitchFamily="34" charset="0"/>
                <a:ea typeface="Calibri" panose="020F0502020204030204" pitchFamily="34" charset="0"/>
                <a:cs typeface="Calibri"/>
              </a:rPr>
              <a:t>  </a:t>
            </a: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For loans with variable rates, interest must reflect the actual rate during the loan term. Changes must be documented in a </a:t>
            </a:r>
            <a:r>
              <a:rPr kumimoji="0" lang="en-US" sz="1600" b="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Certificate of Continuation</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Service charges include various fees associated with the loan, supported by loan documents or other credible evidence.</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duration of a rent surcharge for improvements is calculated as the improvement cost divided by monthly permitted surcharges, rounded to the nearest month. The final month's surcharge cannot exceed the remainder of this calculation.</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 Capital Improvement Petition must include documents verifying the total cost and must be updated until completion.</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petition must list each affected rental unit, detailing current rents, proposed surcharges, and percentage increases.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An authorized surcharge must be implemented within 12 months, but not before 12 months following any previous rent increase, unless the unit remains uninhabitable post-improvement.</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 landlord may request a surcharge extension 90 days before the expiration, documented in a Certificate of Continuation.</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Arial"/>
              <a:sym typeface="Arial"/>
            </a:endParaRPr>
          </a:p>
          <a:p>
            <a:pPr marL="457200" lvl="1" indent="-457200">
              <a:lnSpc>
                <a:spcPct val="90000"/>
              </a:lnSpc>
              <a:spcBef>
                <a:spcPts val="1000"/>
              </a:spcBef>
              <a:buClrTx/>
              <a:buFont typeface="Arial" panose="020B0604020202020204" pitchFamily="34" charset="0"/>
              <a:buChar char="•"/>
              <a:defRPr/>
            </a:pPr>
            <a:endParaRPr lang="en-US" sz="2200" kern="1200" dirty="0">
              <a:solidFill>
                <a:prstClr val="black"/>
              </a:solidFill>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 Cost</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2414072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15</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5592296"/>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Certificate of Continuation:</a:t>
            </a:r>
            <a:endParaRPr lang="en-US" sz="2000" dirty="0">
              <a:solidFill>
                <a:prstClr val="black"/>
              </a:solidFill>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Must state the total approved cost of capital improvements, including any changes in interest.</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Should detail the actual amount received from the implemented surcharge, including estimated collections before expiration, and provide an explanation for any discrepancies.</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Must calculate the additional months needed, under current conditions, to fully recover the capital improvement costs by extending the surcharge duration.</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Review and Decision:</a:t>
            </a:r>
            <a:endParaRPr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DHCA reviews the Certificate of Continuation and notifies the landlord of approval or denial.</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If approved,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a:t>
            </a:r>
            <a:r>
              <a:rPr lang="en-US" sz="1800" kern="1200" dirty="0">
                <a:solidFill>
                  <a:prstClr val="black"/>
                </a:solidFill>
                <a:latin typeface="Calibri" panose="020F0502020204030204" pitchFamily="34" charset="0"/>
                <a:ea typeface="Calibri" panose="020F0502020204030204" pitchFamily="34" charset="0"/>
                <a:cs typeface="Calibri"/>
              </a:rPr>
              <a:t>must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inform affected tenants promptly.</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If a decision is not made before the surcharge's expiration, the landlord can extend it for the specified months requested in the Certificate of Continuation.</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If denied,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a:t>
            </a:r>
            <a:r>
              <a:rPr lang="en-US" sz="1800" kern="1200" dirty="0">
                <a:solidFill>
                  <a:prstClr val="black"/>
                </a:solidFill>
                <a:latin typeface="Calibri" panose="020F0502020204030204" pitchFamily="34" charset="0"/>
                <a:ea typeface="Calibri" panose="020F0502020204030204" pitchFamily="34" charset="0"/>
                <a:cs typeface="Calibri"/>
              </a:rPr>
              <a:t>must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refund the excess surcharge to tenants and cease further collections.</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Other Points:</a:t>
            </a:r>
            <a:endParaRPr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An</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r>
              <a:rPr lang="en-US" sz="1800" kern="1200" dirty="0">
                <a:solidFill>
                  <a:prstClr val="black"/>
                </a:solidFill>
                <a:latin typeface="Calibri" panose="020F0502020204030204" pitchFamily="34" charset="0"/>
                <a:ea typeface="Calibri" panose="020F0502020204030204" pitchFamily="34" charset="0"/>
                <a:cs typeface="Calibri"/>
              </a:rPr>
              <a:t>approved surcharge can</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only be extended once through a Certificate of Continuation.</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Following a denial of a Capital Improvement Petition, the property must wait six months before filing another petition.</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457200" lvl="1" indent="-457200">
              <a:lnSpc>
                <a:spcPct val="90000"/>
              </a:lnSpc>
              <a:spcBef>
                <a:spcPts val="1000"/>
              </a:spcBef>
              <a:buClrTx/>
              <a:buFont typeface="Arial" panose="020B0604020202020204" pitchFamily="34" charset="0"/>
              <a:buChar char="•"/>
              <a:defRPr/>
            </a:pPr>
            <a:endParaRPr lang="en-US" sz="2200" kern="1200" dirty="0">
              <a:solidFill>
                <a:prstClr val="black"/>
              </a:solidFill>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4104"/>
            <a:ext cx="1048261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Capital Improvements – Certificate of Continuation</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031370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16</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50"/>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What is a Fair Return?</a:t>
            </a:r>
            <a:endParaRPr lang="en-US" dirty="0">
              <a:solidFill>
                <a:prstClr val="black"/>
              </a:solidFill>
              <a:latin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Landlords have a right to a fair return on their rental property. If the net operating income is not maintained due to higher operating expenses, they may petition for a rent increase above the annual rent increase allowance.</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228600">
              <a:lnSpc>
                <a:spcPct val="90000"/>
              </a:lnSpc>
              <a:spcBef>
                <a:spcPts val="1000"/>
              </a:spcBef>
              <a:buClrTx/>
              <a:buFont typeface="Arial" panose="020B0604020202020204" pitchFamily="34" charset="0"/>
              <a:buChar char="•"/>
              <a:defRPr/>
            </a:pPr>
            <a:r>
              <a:rPr lang="en-US" sz="2000" b="1" kern="1200" dirty="0">
                <a:solidFill>
                  <a:schemeClr val="tx1"/>
                </a:solidFill>
                <a:latin typeface="Calibri" panose="020F0502020204030204" pitchFamily="34" charset="0"/>
                <a:ea typeface="Calibri" panose="020F0502020204030204" pitchFamily="34" charset="0"/>
                <a:cs typeface="Calibri"/>
              </a:rPr>
              <a:t>Fair Return = Gross Income – Permitted Operating Expenses for the Current Year</a:t>
            </a:r>
          </a:p>
          <a:p>
            <a:pPr marL="742950" lvl="2" indent="-228600">
              <a:lnSpc>
                <a:spcPct val="90000"/>
              </a:lnSpc>
              <a:spcBef>
                <a:spcPts val="500"/>
              </a:spcBef>
              <a:buClrTx/>
              <a:buFont typeface="Courier New" panose="020B0604020202020204" pitchFamily="34" charset="0"/>
              <a:buChar char="o"/>
              <a:defRPr/>
            </a:pPr>
            <a:r>
              <a:rPr lang="en-US" sz="1800" kern="1200" dirty="0">
                <a:solidFill>
                  <a:schemeClr val="tx1"/>
                </a:solidFill>
                <a:latin typeface="Calibri" panose="020F0502020204030204" pitchFamily="34" charset="0"/>
                <a:ea typeface="Calibri" panose="020F0502020204030204" pitchFamily="34" charset="0"/>
                <a:cs typeface="Calibri"/>
              </a:rPr>
              <a:t>Gross Income:</a:t>
            </a:r>
          </a:p>
          <a:p>
            <a:pPr marL="1257300" marR="0" lvl="2" indent="-228600" algn="l" defTabSz="914400">
              <a:lnSpc>
                <a:spcPct val="90000"/>
              </a:lnSpc>
              <a:spcBef>
                <a:spcPts val="500"/>
              </a:spcBef>
              <a:spcAft>
                <a:spcPts val="0"/>
              </a:spcAft>
              <a:buClrTx/>
              <a:buSzTx/>
              <a:buFont typeface="Arial" panose="020B0604020202020204" pitchFamily="34" charset="0"/>
              <a:buChar char="•"/>
              <a:tabLst/>
              <a:defRPr/>
            </a:pPr>
            <a:r>
              <a:rPr lang="en-US" sz="1600" kern="1200" dirty="0">
                <a:solidFill>
                  <a:schemeClr val="tx1"/>
                </a:solidFill>
                <a:latin typeface="Calibri" panose="020F0502020204030204" pitchFamily="34" charset="0"/>
                <a:ea typeface="Calibri" panose="020F0502020204030204" pitchFamily="34" charset="0"/>
                <a:cs typeface="Calibri"/>
              </a:rPr>
              <a:t>annual scheduled income for the property based on the rents and fees the landlord was permitted to charge at the time of the Fair Return Application.</a:t>
            </a:r>
            <a:endParaRPr lang="en-US" dirty="0">
              <a:solidFill>
                <a:schemeClr val="tx1"/>
              </a:solidFill>
              <a:latin typeface="Calibri" panose="020F0502020204030204" pitchFamily="34" charset="0"/>
            </a:endParaRPr>
          </a:p>
          <a:p>
            <a:pPr marL="742950" lvl="2" indent="-228600">
              <a:lnSpc>
                <a:spcPct val="90000"/>
              </a:lnSpc>
              <a:spcBef>
                <a:spcPts val="500"/>
              </a:spcBef>
              <a:buClrTx/>
              <a:buFont typeface="Courier New" panose="020B0604020202020204" pitchFamily="34" charset="0"/>
              <a:buChar char="o"/>
              <a:defRPr/>
            </a:pPr>
            <a:r>
              <a:rPr lang="en-US" sz="1800" kern="1200" dirty="0">
                <a:solidFill>
                  <a:schemeClr val="tx1"/>
                </a:solidFill>
                <a:latin typeface="Calibri" panose="020F0502020204030204" pitchFamily="34" charset="0"/>
                <a:ea typeface="Calibri" panose="020F0502020204030204" pitchFamily="34" charset="0"/>
                <a:cs typeface="Calibri"/>
              </a:rPr>
              <a:t>Permitted operating expenses:</a:t>
            </a:r>
          </a:p>
          <a:p>
            <a:pPr marL="1257300" marR="0" lvl="2" indent="-228600" algn="l" defTabSz="914400">
              <a:lnSpc>
                <a:spcPct val="90000"/>
              </a:lnSpc>
              <a:spcBef>
                <a:spcPts val="500"/>
              </a:spcBef>
              <a:spcAft>
                <a:spcPts val="0"/>
              </a:spcAft>
              <a:buClrTx/>
              <a:buSzTx/>
              <a:buFont typeface="Arial" panose="020B0604020202020204" pitchFamily="34" charset="0"/>
              <a:buChar char="•"/>
              <a:tabLst/>
              <a:defRPr/>
            </a:pPr>
            <a:r>
              <a:rPr lang="en-US" sz="1600" kern="1200" dirty="0">
                <a:solidFill>
                  <a:schemeClr val="tx1"/>
                </a:solidFill>
                <a:latin typeface="Calibri" panose="020F0502020204030204" pitchFamily="34" charset="0"/>
                <a:ea typeface="Calibri" panose="020F0502020204030204" pitchFamily="34" charset="0"/>
                <a:cs typeface="Calibri"/>
              </a:rPr>
              <a:t>include utilities paid by the landlord, administrative expenses, management fees, payroll, maintenance-related material and labor costs, property taxes, licenses and government fees, and insurance costs.</a:t>
            </a:r>
            <a:endParaRPr lang="en-US" dirty="0">
              <a:solidFill>
                <a:schemeClr val="tx1"/>
              </a:solidFill>
              <a:latin typeface="Calibri" panose="020F0502020204030204" pitchFamily="34" charset="0"/>
            </a:endParaRPr>
          </a:p>
          <a:p>
            <a:pPr marL="742950" lvl="2"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a:rPr>
              <a:t>Current Year</a:t>
            </a:r>
            <a:r>
              <a:rPr lang="en-US" sz="1800" kern="1200" dirty="0">
                <a:solidFill>
                  <a:schemeClr val="tx1"/>
                </a:solidFill>
                <a:latin typeface="Calibri" panose="020F0502020204030204" pitchFamily="34" charset="0"/>
                <a:ea typeface="Calibri" panose="020F0502020204030204" pitchFamily="34" charset="0"/>
                <a:cs typeface="Calibri"/>
              </a:rPr>
              <a:t>:</a:t>
            </a:r>
          </a:p>
          <a:p>
            <a:pPr marL="1257300" lvl="2" indent="-228600">
              <a:lnSpc>
                <a:spcPct val="90000"/>
              </a:lnSpc>
              <a:spcBef>
                <a:spcPts val="500"/>
              </a:spcBef>
              <a:buClrTx/>
              <a:buFont typeface="Arial" panose="020B0604020202020204" pitchFamily="34" charset="0"/>
              <a:buChar char="•"/>
              <a:defRPr/>
            </a:pPr>
            <a:r>
              <a:rPr lang="en-US" sz="1600" kern="1200" dirty="0">
                <a:solidFill>
                  <a:schemeClr val="tx1"/>
                </a:solidFill>
                <a:latin typeface="Calibri" panose="020F0502020204030204" pitchFamily="34" charset="0"/>
                <a:ea typeface="Calibri" panose="020F0502020204030204" pitchFamily="34" charset="0"/>
                <a:cs typeface="Calibri"/>
              </a:rPr>
              <a:t>the calendar year (January 1</a:t>
            </a:r>
            <a:r>
              <a:rPr lang="en-US" sz="1600" kern="1200" baseline="30000" dirty="0">
                <a:solidFill>
                  <a:schemeClr val="tx1"/>
                </a:solidFill>
                <a:latin typeface="Calibri" panose="020F0502020204030204" pitchFamily="34" charset="0"/>
                <a:ea typeface="Calibri" panose="020F0502020204030204" pitchFamily="34" charset="0"/>
                <a:cs typeface="Calibri"/>
              </a:rPr>
              <a:t>st</a:t>
            </a:r>
            <a:r>
              <a:rPr lang="en-US" sz="1600" kern="1200" dirty="0">
                <a:solidFill>
                  <a:schemeClr val="tx1"/>
                </a:solidFill>
                <a:latin typeface="Calibri" panose="020F0502020204030204" pitchFamily="34" charset="0"/>
                <a:ea typeface="Calibri" panose="020F0502020204030204" pitchFamily="34" charset="0"/>
                <a:cs typeface="Calibri"/>
              </a:rPr>
              <a:t> to December 31st) or the fiscal year (July 1st to June 30th) immediately prior to the date the Fair Return Application is filed.</a:t>
            </a:r>
            <a:endParaRPr lang="en-US" dirty="0">
              <a:solidFill>
                <a:schemeClr val="tx1"/>
              </a:solidFill>
            </a:endParaRPr>
          </a:p>
          <a:p>
            <a:pPr marL="228600" indent="-228600">
              <a:lnSpc>
                <a:spcPct val="90000"/>
              </a:lnSpc>
              <a:spcBef>
                <a:spcPts val="1000"/>
              </a:spcBef>
              <a:buClrTx/>
              <a:buFont typeface="Wingdings" panose="020B0604020202020204" pitchFamily="34" charset="0"/>
              <a:buChar char="Ø"/>
              <a:defRPr/>
            </a:pPr>
            <a:endParaRPr lang="en-US" sz="2000" b="1" kern="1200" dirty="0">
              <a:solidFill>
                <a:schemeClr val="tx1"/>
              </a:solidFill>
              <a:latin typeface="Calibri"/>
              <a:ea typeface="Calibri" panose="020F0502020204030204" pitchFamily="34" charset="0"/>
              <a:cs typeface="Calibri"/>
            </a:endParaRP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200" b="1"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lvl="1">
              <a:lnSpc>
                <a:spcPct val="90000"/>
              </a:lnSpc>
              <a:spcBef>
                <a:spcPts val="1000"/>
              </a:spcBef>
              <a:buClrTx/>
              <a:defRPr/>
            </a:pPr>
            <a:endParaRPr lang="en-US" sz="2200" kern="1200" dirty="0">
              <a:solidFill>
                <a:prstClr val="black"/>
              </a:solidFill>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Fair Return - Summary</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4141843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17</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50"/>
          </a:xfrm>
          <a:prstGeom prst="roundRect">
            <a:avLst>
              <a:gd name="adj" fmla="val 16667"/>
            </a:avLst>
          </a:prstGeom>
          <a:noFill/>
          <a:ln>
            <a:noFill/>
          </a:ln>
        </p:spPr>
        <p:txBody>
          <a:bodyPr spcFirstLastPara="1" wrap="square" lIns="91425" tIns="91425" rIns="91425" bIns="91425" anchor="t" anchorCtr="0">
            <a:noAutofit/>
          </a:bodyPr>
          <a:lstStyle/>
          <a:p>
            <a:pPr marL="342900" indent="-228600">
              <a:lnSpc>
                <a:spcPct val="90000"/>
              </a:lnSpc>
              <a:spcBef>
                <a:spcPts val="1000"/>
              </a:spcBef>
              <a:buClrTx/>
              <a:buFont typeface="Arial"/>
              <a:buChar char="•"/>
              <a:defRPr/>
            </a:pPr>
            <a:r>
              <a:rPr lang="en-US" sz="2000" b="1" kern="1200" dirty="0">
                <a:solidFill>
                  <a:schemeClr val="tx1"/>
                </a:solidFill>
                <a:latin typeface="Calibri" panose="020F0502020204030204" pitchFamily="34" charset="0"/>
                <a:ea typeface="Calibri" panose="020F0502020204030204" pitchFamily="34" charset="0"/>
                <a:cs typeface="Calibri"/>
              </a:rPr>
              <a:t>In calculating Gross Income for the Current Year, the Base Year Net Operating Income must be adjusted by the annual rent increase allowance since the Base Year.</a:t>
            </a:r>
            <a:endParaRPr lang="en-US" dirty="0">
              <a:solidFill>
                <a:schemeClr val="tx1"/>
              </a:solidFill>
            </a:endParaRPr>
          </a:p>
          <a:p>
            <a:pPr marL="742950" lvl="1" indent="-228600">
              <a:lnSpc>
                <a:spcPct val="90000"/>
              </a:lnSpc>
              <a:spcBef>
                <a:spcPts val="1000"/>
              </a:spcBef>
              <a:buClrTx/>
              <a:buFont typeface="Courier New" panose="020B0604020202020204" pitchFamily="34" charset="0"/>
              <a:buChar char="o"/>
              <a:defRPr/>
            </a:pPr>
            <a:r>
              <a:rPr lang="en-US" sz="1800" kern="1200" dirty="0">
                <a:solidFill>
                  <a:schemeClr val="tx1"/>
                </a:solidFill>
                <a:latin typeface="Calibri" panose="020F0502020204030204" pitchFamily="34" charset="0"/>
                <a:ea typeface="Calibri" panose="020F0502020204030204" pitchFamily="34" charset="0"/>
                <a:cs typeface="Calibri"/>
              </a:rPr>
              <a:t>Base Year – the year immediately prior to the year the unit became a regulated unit. </a:t>
            </a:r>
            <a:endParaRPr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1000"/>
              </a:spcBef>
              <a:buClrTx/>
              <a:buFont typeface="Courier New" panose="020B0604020202020204" pitchFamily="34" charset="0"/>
              <a:buChar char="o"/>
              <a:defRPr/>
            </a:pPr>
            <a:r>
              <a:rPr lang="en-US" sz="1800" kern="1200" dirty="0">
                <a:solidFill>
                  <a:schemeClr val="tx1"/>
                </a:solidFill>
                <a:latin typeface="Calibri"/>
                <a:ea typeface="Calibri" panose="020F0502020204030204" pitchFamily="34" charset="0"/>
                <a:cs typeface="Calibri"/>
              </a:rPr>
              <a:t>Net Operating Income – the rental housing's Gross Income minus operating expenses for the applicable period.</a:t>
            </a:r>
            <a:endParaRPr lang="en-US" sz="1800" kern="1200" dirty="0">
              <a:solidFill>
                <a:schemeClr val="tx1"/>
              </a:solidFill>
              <a:latin typeface="Calibri" panose="020F0502020204030204" pitchFamily="34" charset="0"/>
              <a:ea typeface="Calibri" panose="020F0502020204030204" pitchFamily="34" charset="0"/>
              <a:cs typeface="Calibri"/>
            </a:endParaRPr>
          </a:p>
          <a:p>
            <a:pPr marL="1143000" lvl="2" indent="-228600">
              <a:lnSpc>
                <a:spcPct val="90000"/>
              </a:lnSpc>
              <a:spcBef>
                <a:spcPts val="500"/>
              </a:spcBef>
              <a:buClrTx/>
              <a:buFont typeface="Arial" panose="020B0604020202020204" pitchFamily="34" charset="0"/>
              <a:buChar char="•"/>
              <a:defRPr/>
            </a:pPr>
            <a:endParaRPr lang="en-US" sz="1600" dirty="0">
              <a:solidFill>
                <a:prstClr val="black"/>
              </a:solidFill>
              <a:ea typeface="Calibri" panose="020F0502020204030204" pitchFamily="34" charset="0"/>
              <a:cs typeface="Times New Roman"/>
            </a:endParaRPr>
          </a:p>
          <a:p>
            <a:pPr marL="342900" indent="-228600">
              <a:lnSpc>
                <a:spcPct val="90000"/>
              </a:lnSpc>
              <a:spcBef>
                <a:spcPts val="1000"/>
              </a:spcBef>
              <a:buFont typeface="Arial" panose="020B0604020202020204" pitchFamily="34" charset="0"/>
              <a:buChar char="•"/>
              <a:defRPr/>
            </a:pPr>
            <a:r>
              <a:rPr lang="en-US" sz="2000" b="1" kern="1200" dirty="0">
                <a:solidFill>
                  <a:prstClr val="black"/>
                </a:solidFill>
                <a:latin typeface="Calibri" panose="020F0502020204030204" pitchFamily="34" charset="0"/>
                <a:cs typeface="Calibri"/>
              </a:rPr>
              <a:t>Any Fair Return Application must identify a requested rent increase based on:</a:t>
            </a:r>
            <a:endParaRPr lang="en-US" sz="2000" kern="1200" dirty="0">
              <a:solidFill>
                <a:prstClr val="black"/>
              </a:solidFill>
              <a:latin typeface="Calibri" panose="020F0502020204030204" pitchFamily="34" charset="0"/>
              <a:cs typeface="Calibri"/>
            </a:endParaRPr>
          </a:p>
          <a:p>
            <a:pPr marL="742950" lvl="1" indent="-228600">
              <a:lnSpc>
                <a:spcPct val="90000"/>
              </a:lnSpc>
              <a:spcBef>
                <a:spcPts val="10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Actual operating expenses to be offset through a fair return rent increase; or</a:t>
            </a:r>
          </a:p>
          <a:p>
            <a:pPr marL="742950" lvl="1" indent="-228600">
              <a:lnSpc>
                <a:spcPct val="90000"/>
              </a:lnSpc>
              <a:spcBef>
                <a:spcPts val="10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Returns on investments equal to real estate investment risk premium of 3% plus the annual yield on the 10-year US Treasury Note, with the gross cost basis being the assessed value of the property as of July 1, 2023, increased annually by the CPI-U. </a:t>
            </a:r>
          </a:p>
          <a:p>
            <a:pPr marL="742950" lvl="1" indent="-228600">
              <a:lnSpc>
                <a:spcPct val="90000"/>
              </a:lnSpc>
              <a:spcBef>
                <a:spcPts val="500"/>
              </a:spcBef>
              <a:buFont typeface="Courier New" panose="020B0604020202020204" pitchFamily="34" charset="0"/>
              <a:buChar char="o"/>
              <a:defRPr/>
            </a:pPr>
            <a:endParaRPr lang="en-US" sz="1800" kern="1200" dirty="0">
              <a:solidFill>
                <a:prstClr val="black"/>
              </a:solidFill>
              <a:latin typeface="Calibri" panose="020F0502020204030204" pitchFamily="34" charset="0"/>
              <a:ea typeface="+mn-ea"/>
              <a:cs typeface="Calibri"/>
            </a:endParaRPr>
          </a:p>
          <a:p>
            <a:pPr lvl="1">
              <a:lnSpc>
                <a:spcPct val="90000"/>
              </a:lnSpc>
              <a:spcBef>
                <a:spcPts val="1000"/>
              </a:spcBef>
              <a:buClrTx/>
              <a:defRPr/>
            </a:pPr>
            <a:endParaRPr lang="en-US" sz="2200" kern="1200" dirty="0">
              <a:solidFill>
                <a:prstClr val="black"/>
              </a:solidFill>
              <a:latin typeface="Calibri" panose="020F0502020204030204"/>
              <a:ea typeface="+mn-ea"/>
              <a:cs typeface="Calibri" panose="020F0502020204030204"/>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151"/>
            <a:ext cx="7740746"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Fair Return – Formula </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252059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18</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50"/>
          </a:xfrm>
          <a:prstGeom prst="roundRect">
            <a:avLst>
              <a:gd name="adj" fmla="val 16667"/>
            </a:avLst>
          </a:prstGeom>
          <a:noFill/>
          <a:ln>
            <a:noFill/>
          </a:ln>
        </p:spPr>
        <p:txBody>
          <a:bodyPr spcFirstLastPara="1" wrap="square" lIns="91425" tIns="91425" rIns="91425" bIns="91425" anchor="t" anchorCtr="0">
            <a:noAutofit/>
          </a:bodyPr>
          <a:lstStyle/>
          <a:p>
            <a:pPr marL="342900" indent="-228600">
              <a:lnSpc>
                <a:spcPct val="90000"/>
              </a:lnSpc>
              <a:spcBef>
                <a:spcPts val="1000"/>
              </a:spcBef>
              <a:buClrTx/>
              <a:buFont typeface="Arial"/>
              <a:buChar char="•"/>
              <a:defRPr/>
            </a:pPr>
            <a:r>
              <a:rPr lang="en-US" sz="2000" b="1" kern="1200" dirty="0">
                <a:solidFill>
                  <a:schemeClr val="tx1"/>
                </a:solidFill>
                <a:latin typeface="Calibri" panose="020F0502020204030204" pitchFamily="34" charset="0"/>
                <a:ea typeface="Calibri" panose="020F0502020204030204" pitchFamily="34" charset="0"/>
                <a:cs typeface="Calibri"/>
              </a:rPr>
              <a:t>Fair Return Rent Increases:</a:t>
            </a:r>
            <a:endParaRPr lang="en-US" dirty="0">
              <a:solidFill>
                <a:schemeClr val="tx1"/>
              </a:solidFill>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a:sym typeface="Arial"/>
              </a:rPr>
              <a:t>Rent increases are determined as a percentage of the Current Years </a:t>
            </a:r>
            <a:r>
              <a:rPr lang="en-US" sz="1800" kern="1200" dirty="0">
                <a:solidFill>
                  <a:schemeClr val="tx1"/>
                </a:solidFill>
                <a:latin typeface="Calibri" panose="020F0502020204030204" pitchFamily="34" charset="0"/>
                <a:ea typeface="Calibri" panose="020F0502020204030204" pitchFamily="34" charset="0"/>
                <a:cs typeface="Calibri"/>
              </a:rPr>
              <a:t>rents, and each unit is subject to the same percentage increase. </a:t>
            </a:r>
            <a:endParaRPr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143000" lvl="2" indent="-228600">
              <a:lnSpc>
                <a:spcPct val="90000"/>
              </a:lnSpc>
              <a:spcBef>
                <a:spcPts val="500"/>
              </a:spcBef>
              <a:buClrTx/>
              <a:buFont typeface="Arial" panose="020B0604020202020204" pitchFamily="34" charset="0"/>
              <a:buChar char="•"/>
              <a:defRPr/>
            </a:pPr>
            <a:r>
              <a:rPr lang="en-US" sz="1600" dirty="0">
                <a:solidFill>
                  <a:schemeClr val="tx1"/>
                </a:solidFill>
                <a:effectLst/>
                <a:latin typeface="Calibri" panose="020F0502020204030204" pitchFamily="34" charset="0"/>
                <a:ea typeface="Calibri" panose="020F0502020204030204" pitchFamily="34" charset="0"/>
                <a:cs typeface="Times New Roman"/>
              </a:rPr>
              <a:t>An increase of 15% or less can be assessed within 12 months of the date of issuance or at the lease renewal, whichever is later. </a:t>
            </a:r>
            <a:endParaRPr lang="en-US" sz="1600" kern="1200" dirty="0">
              <a:solidFill>
                <a:schemeClr val="tx1"/>
              </a:solidFill>
              <a:latin typeface="Calibri"/>
              <a:ea typeface="Calibri" panose="020F0502020204030204" pitchFamily="34" charset="0"/>
              <a:cs typeface="Calibri" panose="020F0502020204030204" pitchFamily="34" charset="0"/>
            </a:endParaRPr>
          </a:p>
          <a:p>
            <a:pPr marL="1143000" lvl="2" indent="-228600">
              <a:lnSpc>
                <a:spcPct val="90000"/>
              </a:lnSpc>
              <a:spcBef>
                <a:spcPts val="500"/>
              </a:spcBef>
              <a:buClrTx/>
              <a:buFont typeface="Arial" panose="020B0604020202020204" pitchFamily="34" charset="0"/>
              <a:buChar char="•"/>
              <a:defRPr/>
            </a:pPr>
            <a:r>
              <a:rPr lang="en-US" sz="1600" dirty="0">
                <a:solidFill>
                  <a:schemeClr val="tx1"/>
                </a:solidFill>
                <a:latin typeface="Calibri" panose="020F0502020204030204" pitchFamily="34" charset="0"/>
                <a:ea typeface="Calibri" panose="020F0502020204030204" pitchFamily="34" charset="0"/>
                <a:cs typeface="Times New Roman"/>
              </a:rPr>
              <a:t>For an increase</a:t>
            </a:r>
            <a:r>
              <a:rPr lang="en-US" sz="1600" dirty="0">
                <a:solidFill>
                  <a:schemeClr val="tx1"/>
                </a:solidFill>
                <a:effectLst/>
                <a:latin typeface="Calibri" panose="020F0502020204030204" pitchFamily="34" charset="0"/>
                <a:ea typeface="Calibri" panose="020F0502020204030204" pitchFamily="34" charset="0"/>
                <a:cs typeface="Times New Roman"/>
              </a:rPr>
              <a:t> </a:t>
            </a:r>
            <a:r>
              <a:rPr lang="en-US" sz="1600" dirty="0">
                <a:solidFill>
                  <a:schemeClr val="tx1"/>
                </a:solidFill>
                <a:latin typeface="Calibri" panose="020F0502020204030204" pitchFamily="34" charset="0"/>
                <a:ea typeface="Calibri" panose="020F0502020204030204" pitchFamily="34" charset="0"/>
                <a:cs typeface="Times New Roman"/>
              </a:rPr>
              <a:t>of more than 15</a:t>
            </a:r>
            <a:r>
              <a:rPr lang="en-US" sz="1600" dirty="0">
                <a:solidFill>
                  <a:schemeClr val="tx1"/>
                </a:solidFill>
                <a:effectLst/>
                <a:latin typeface="Calibri" panose="020F0502020204030204" pitchFamily="34" charset="0"/>
                <a:ea typeface="Calibri" panose="020F0502020204030204" pitchFamily="34" charset="0"/>
                <a:cs typeface="Times New Roman"/>
              </a:rPr>
              <a:t>%, the landlord must spread it out over consecutive years.</a:t>
            </a:r>
            <a:r>
              <a:rPr lang="en-US" sz="1600" dirty="0">
                <a:solidFill>
                  <a:schemeClr val="tx1"/>
                </a:solidFill>
                <a:latin typeface="Calibri" panose="020F0502020204030204" pitchFamily="34" charset="0"/>
                <a:ea typeface="Calibri" panose="020F0502020204030204" pitchFamily="34" charset="0"/>
                <a:cs typeface="Times New Roman"/>
              </a:rPr>
              <a:t> </a:t>
            </a:r>
            <a:endParaRPr lang="en-US" sz="1600" kern="1200" dirty="0">
              <a:solidFill>
                <a:schemeClr val="tx1"/>
              </a:solidFill>
              <a:latin typeface="Calibri"/>
              <a:ea typeface="Calibri" panose="020F0502020204030204" pitchFamily="34" charset="0"/>
              <a:cs typeface="Calibri" panose="020F0502020204030204" pitchFamily="34" charset="0"/>
            </a:endParaRPr>
          </a:p>
          <a:p>
            <a:pPr marL="1143000" lvl="2" indent="-228600">
              <a:lnSpc>
                <a:spcPct val="90000"/>
              </a:lnSpc>
              <a:spcBef>
                <a:spcPts val="500"/>
              </a:spcBef>
              <a:buClrTx/>
              <a:buFont typeface="Arial" panose="020B0604020202020204" pitchFamily="34" charset="0"/>
              <a:buChar char="•"/>
              <a:defRPr/>
            </a:pPr>
            <a:r>
              <a:rPr lang="en-US" sz="1600" dirty="0">
                <a:solidFill>
                  <a:schemeClr val="tx1"/>
                </a:solidFill>
                <a:latin typeface="Calibri" panose="020F0502020204030204" pitchFamily="34" charset="0"/>
                <a:cs typeface="Times New Roman"/>
              </a:rPr>
              <a:t>If the unit is vacant, a landlord may implement a rent increase of more than 15% in one year or upon the vacancy of the unit, provided the unit became vacant as a result of voluntary termination by the tenant or a termination of the tenancy by the landlord for just cause.</a:t>
            </a:r>
          </a:p>
          <a:p>
            <a:pPr marL="342900" indent="-228600">
              <a:lnSpc>
                <a:spcPct val="90000"/>
              </a:lnSpc>
              <a:spcBef>
                <a:spcPts val="1000"/>
              </a:spcBef>
              <a:buFont typeface="Arial" panose="020B0604020202020204" pitchFamily="34" charset="0"/>
              <a:buChar char="•"/>
              <a:defRPr/>
            </a:pPr>
            <a:r>
              <a:rPr lang="en-US" sz="2000" b="1" kern="1200" dirty="0">
                <a:solidFill>
                  <a:prstClr val="black"/>
                </a:solidFill>
                <a:latin typeface="Calibri" panose="020F0502020204030204" pitchFamily="34" charset="0"/>
                <a:cs typeface="Calibri"/>
              </a:rPr>
              <a:t>Application Requirements:</a:t>
            </a:r>
            <a:endParaRPr lang="en-US" sz="2000" kern="1200" dirty="0">
              <a:solidFill>
                <a:prstClr val="black"/>
              </a:solidFill>
              <a:latin typeface="Calibri" panose="020F0502020204030204" pitchFamily="34" charset="0"/>
              <a:cs typeface="Calibri"/>
            </a:endParaRPr>
          </a:p>
          <a:p>
            <a:pPr marL="742950" lvl="1" indent="-228600">
              <a:lnSpc>
                <a:spcPct val="90000"/>
              </a:lnSpc>
              <a:spcBef>
                <a:spcPts val="5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All units must be properly registered and licensed with DHCA.</a:t>
            </a:r>
          </a:p>
          <a:p>
            <a:pPr marL="742950" lvl="1" indent="-228600">
              <a:lnSpc>
                <a:spcPct val="90000"/>
              </a:lnSpc>
              <a:spcBef>
                <a:spcPts val="5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All banked rents must have been applied to regulated rental units before applying for a fair return.</a:t>
            </a:r>
          </a:p>
          <a:p>
            <a:pPr marL="742950" lvl="1" indent="-228600">
              <a:lnSpc>
                <a:spcPct val="90000"/>
              </a:lnSpc>
              <a:spcBef>
                <a:spcPts val="5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The application must include all required supporting documents for review, including documentation of operating and maintenance expenses for both the Base Year and the Current Year.</a:t>
            </a:r>
          </a:p>
          <a:p>
            <a:pPr marL="742950" lvl="1" indent="-228600">
              <a:lnSpc>
                <a:spcPct val="90000"/>
              </a:lnSpc>
              <a:spcBef>
                <a:spcPts val="500"/>
              </a:spcBef>
              <a:buFont typeface="Courier New" panose="020B0604020202020204" pitchFamily="34" charset="0"/>
              <a:buChar char="o"/>
              <a:defRPr/>
            </a:pPr>
            <a:r>
              <a:rPr lang="en-US" sz="1800" kern="1200" dirty="0">
                <a:solidFill>
                  <a:prstClr val="black"/>
                </a:solidFill>
                <a:latin typeface="Calibri" panose="020F0502020204030204" pitchFamily="34" charset="0"/>
                <a:cs typeface="Calibri"/>
              </a:rPr>
              <a:t>Applicant must submit information to demonstrate the rent necessary to obtain a fair return</a:t>
            </a:r>
            <a:endParaRPr lang="en-US" sz="1800" dirty="0">
              <a:solidFill>
                <a:prstClr val="black"/>
              </a:solidFill>
              <a:latin typeface="Calibri" panose="020F0502020204030204" pitchFamily="34" charset="0"/>
              <a:cs typeface="Calibri"/>
            </a:endParaRPr>
          </a:p>
          <a:p>
            <a:pPr lvl="1">
              <a:lnSpc>
                <a:spcPct val="90000"/>
              </a:lnSpc>
              <a:spcBef>
                <a:spcPts val="1000"/>
              </a:spcBef>
              <a:buClrTx/>
              <a:defRPr/>
            </a:pPr>
            <a:endParaRPr lang="en-US" sz="2200" kern="1200" dirty="0">
              <a:solidFill>
                <a:prstClr val="black"/>
              </a:solidFill>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151"/>
            <a:ext cx="7740746"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Fair Return – Increases &amp; Application Process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998447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19</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49"/>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Font typeface="Arial"/>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Application Process</a:t>
            </a:r>
            <a:endParaRPr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Landlords are required to inform tenants within 5 business days of </a:t>
            </a:r>
            <a:r>
              <a:rPr lang="en-US" sz="1800" kern="1200" dirty="0">
                <a:solidFill>
                  <a:prstClr val="black"/>
                </a:solidFill>
                <a:latin typeface="Calibri" panose="020F0502020204030204" pitchFamily="34" charset="0"/>
                <a:ea typeface="Calibri" panose="020F0502020204030204" pitchFamily="34" charset="0"/>
                <a:cs typeface="Calibri"/>
              </a:rPr>
              <a:t>applying.</a:t>
            </a: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Within 30 days of receipt, DHCA will notify the landlord if the Application is complete or incomplete. If incomplete, the landlord has 10 days to provide the missing information</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to avoid denied </a:t>
            </a:r>
            <a:r>
              <a:rPr lang="en-US" sz="1800" kern="1200" dirty="0">
                <a:solidFill>
                  <a:prstClr val="black"/>
                </a:solidFill>
                <a:latin typeface="Calibri" panose="020F0502020204030204" pitchFamily="34" charset="0"/>
                <a:ea typeface="Calibri" panose="020F0502020204030204" pitchFamily="34" charset="0"/>
                <a:cs typeface="Calibri"/>
              </a:rPr>
              <a:t>application.</a:t>
            </a:r>
            <a:endParaRPr lang="en-US" dirty="0">
              <a:solidFill>
                <a:prstClr val="black"/>
              </a:solidFill>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Applications must be reviewed, and a decision issued within 60 days of submission receipt.</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Landlord must notify tenants of the decision within 10 business days.</a:t>
            </a: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Any rent increase awarded must be clearly identified in the lease or renewal. </a:t>
            </a:r>
          </a:p>
          <a:p>
            <a:pPr marL="342900" indent="-228600">
              <a:lnSpc>
                <a:spcPct val="90000"/>
              </a:lnSpc>
              <a:spcBef>
                <a:spcPts val="1000"/>
              </a:spcBef>
              <a:buClrTx/>
              <a:buFont typeface="Arial" panose="020B0604020202020204" pitchFamily="34" charset="0"/>
              <a:buChar char="•"/>
              <a:defRPr/>
            </a:pPr>
            <a:r>
              <a:rPr lang="en-US" sz="2000" b="1" kern="1200" dirty="0">
                <a:solidFill>
                  <a:prstClr val="black"/>
                </a:solidFill>
                <a:latin typeface="Calibri" panose="020F0502020204030204" pitchFamily="34" charset="0"/>
                <a:ea typeface="Calibri" panose="020F0502020204030204" pitchFamily="34" charset="0"/>
                <a:cs typeface="Calibri"/>
              </a:rPr>
              <a:t>Fair Return Rent Increase Duration </a:t>
            </a:r>
          </a:p>
          <a:p>
            <a:pPr marL="742950"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An approved Fair Return increase remains in effect for 12 months. An annual rent increase is not permitted for those 12 months, but the landlord may charge a capital improvement surcharge at the same time.</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Properties with an approved Fair Return application may not apply for another application for at least 24 months post-approval.</a:t>
            </a:r>
            <a:r>
              <a:rPr lang="en-US" sz="1800" kern="1200" dirty="0">
                <a:solidFill>
                  <a:prstClr val="black"/>
                </a:solidFill>
                <a:latin typeface="Calibri" panose="020F0502020204030204" pitchFamily="34" charset="0"/>
                <a:ea typeface="Calibri" panose="020F0502020204030204" pitchFamily="34" charset="0"/>
                <a:cs typeface="Calibri"/>
              </a:rPr>
              <a:t> </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Properties with a denied application may not reapply for at least 12 months post-denial.</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457200" indent="-457200">
              <a:lnSpc>
                <a:spcPct val="90000"/>
              </a:lnSpc>
              <a:spcBef>
                <a:spcPts val="1000"/>
              </a:spcBef>
              <a:buClrTx/>
              <a:buFont typeface="Arial" panose="020B0604020202020204" pitchFamily="34" charset="0"/>
              <a:buChar char="•"/>
              <a:defRPr/>
            </a:pPr>
            <a:endParaRPr lang="en-US" sz="2000" b="1"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Fair Return - Process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4273969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444C8-8CE0-C76B-85A4-91FB1775BAFA}"/>
              </a:ext>
            </a:extLst>
          </p:cNvPr>
          <p:cNvSpPr>
            <a:spLocks noGrp="1"/>
          </p:cNvSpPr>
          <p:nvPr>
            <p:ph type="title"/>
          </p:nvPr>
        </p:nvSpPr>
        <p:spPr/>
        <p:txBody>
          <a:bodyPr>
            <a:normAutofit fontScale="90000"/>
          </a:bodyPr>
          <a:lstStyle/>
          <a:p>
            <a:r>
              <a:rPr lang="en-US" b="0" dirty="0">
                <a:latin typeface="Calibri" panose="020F0502020204030204" pitchFamily="34" charset="0"/>
                <a:ea typeface="Calibri" panose="020F0502020204030204" pitchFamily="34" charset="0"/>
                <a:cs typeface="Calibri" panose="020F0502020204030204" pitchFamily="34" charset="0"/>
              </a:rPr>
              <a:t>Overview</a:t>
            </a:r>
          </a:p>
        </p:txBody>
      </p:sp>
      <p:sp>
        <p:nvSpPr>
          <p:cNvPr id="3" name="Content Placeholder 2">
            <a:extLst>
              <a:ext uri="{FF2B5EF4-FFF2-40B4-BE49-F238E27FC236}">
                <a16:creationId xmlns:a16="http://schemas.microsoft.com/office/drawing/2014/main" id="{E5718402-C654-A3FA-53FF-8E07C8AE0A44}"/>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Bill 15-23, Landlord-Tenant Relations – Rent Stabilization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Enacted by County Council on July 18, 2023, signed into law by County Executive on July 23, 2023.</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Executive Regulations were approved by the County Council on July 23, 2024</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Purpose: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Establish protections against rent increases above a threshold for certain rental units;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Set the base rental amount for certain rental units;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Provide exemptions from rental increase restrictions for certain units;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Permit certain rental increases to fund capital improvements;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Permit certain rental increases to achieve fair returns;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Require landlords to submit annual reports regarding rents data collection for certain units; and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Generally amend County law concerning rents and landlord-tenant relations.</a:t>
            </a:r>
            <a:endParaRPr kumimoji="0" lang="en-US" sz="16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Calibri"/>
            </a:endParaRPr>
          </a:p>
          <a:p>
            <a:endParaRPr lang="en-US" dirty="0"/>
          </a:p>
        </p:txBody>
      </p:sp>
    </p:spTree>
    <p:extLst>
      <p:ext uri="{BB962C8B-B14F-4D97-AF65-F5344CB8AC3E}">
        <p14:creationId xmlns:p14="http://schemas.microsoft.com/office/powerpoint/2010/main" val="846184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20</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50"/>
          </a:xfrm>
          <a:prstGeom prst="roundRect">
            <a:avLst>
              <a:gd name="adj" fmla="val 16667"/>
            </a:avLst>
          </a:prstGeom>
          <a:noFill/>
          <a:ln>
            <a:noFill/>
          </a:ln>
        </p:spPr>
        <p:txBody>
          <a:bodyPr spcFirstLastPara="1" wrap="square" lIns="91425" tIns="91425" rIns="91425" bIns="91425" anchor="t" anchorCtr="0">
            <a:noAutofit/>
          </a:bodyPr>
          <a:lstStyle/>
          <a:p>
            <a:pPr marL="228600" indent="-228600">
              <a:lnSpc>
                <a:spcPct val="90000"/>
              </a:lnSpc>
              <a:spcBef>
                <a:spcPts val="1000"/>
              </a:spcBef>
              <a:buClrTx/>
              <a:buFont typeface="Arial" panose="020B0604020202020204" pitchFamily="34" charset="0"/>
              <a:buChar char="•"/>
              <a:defRPr/>
            </a:pPr>
            <a:r>
              <a:rPr lang="en-US" sz="2000" b="1" kern="1200" dirty="0">
                <a:solidFill>
                  <a:prstClr val="black"/>
                </a:solidFill>
                <a:latin typeface="Calibri" panose="020F0502020204030204" pitchFamily="34" charset="0"/>
                <a:ea typeface="Calibri" panose="020F0502020204030204" pitchFamily="34" charset="0"/>
                <a:cs typeface="Calibri"/>
              </a:rPr>
              <a:t>What is Substantial Renovation?</a:t>
            </a:r>
            <a:endParaRPr lang="en-US" dirty="0"/>
          </a:p>
          <a:p>
            <a:pPr marL="457200">
              <a:buClrTx/>
              <a:defRPr/>
            </a:pPr>
            <a:endParaRPr lang="en-US" sz="1800" kern="1200" dirty="0">
              <a:solidFill>
                <a:prstClr val="black"/>
              </a:solidFill>
              <a:latin typeface="Calibri" panose="020F0502020204030204" pitchFamily="34" charset="0"/>
            </a:endParaRPr>
          </a:p>
          <a:p>
            <a:pPr marL="685800" indent="-228600">
              <a:buClrTx/>
              <a:buFont typeface="Courier New"/>
              <a:buChar char="o"/>
              <a:defRPr/>
            </a:pPr>
            <a:r>
              <a:rPr lang="en-US" sz="1800" kern="1200" dirty="0">
                <a:solidFill>
                  <a:prstClr val="black"/>
                </a:solidFill>
                <a:latin typeface="Calibri" panose="020F0502020204030204" pitchFamily="34" charset="0"/>
                <a:ea typeface="Calibri" panose="020F0502020204030204" pitchFamily="34" charset="0"/>
              </a:rPr>
              <a:t>A landlord may petition for a 23-year exemption from rent stabilization for an existing building if they conduct substantial, permanent renovations that enhance the building's value and cost at least 40% of the building's value.</a:t>
            </a:r>
          </a:p>
          <a:p>
            <a:pPr marL="342900" marR="0" lvl="0" indent="-342900" algn="l" defTabSz="914400">
              <a:lnSpc>
                <a:spcPct val="90000"/>
              </a:lnSpc>
              <a:spcBef>
                <a:spcPts val="1000"/>
              </a:spcBef>
              <a:spcAft>
                <a:spcPts val="0"/>
              </a:spcAft>
              <a:buClrTx/>
              <a:buSzTx/>
              <a:buFont typeface="Wingdings" panose="020B0604020202020204" pitchFamily="34" charset="0"/>
              <a:buChar char="Ø"/>
              <a:tabLst/>
              <a:defRPr/>
            </a:pPr>
            <a:endParaRPr lang="en-US" sz="19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342900">
              <a:lnSpc>
                <a:spcPct val="90000"/>
              </a:lnSpc>
              <a:spcBef>
                <a:spcPts val="1000"/>
              </a:spcBef>
              <a:buClrTx/>
              <a:buFont typeface="Wingdings" panose="020B0604020202020204" pitchFamily="34" charset="0"/>
              <a:buChar char="Ø"/>
              <a:defRPr/>
            </a:pPr>
            <a:endParaRPr lang="en-US" sz="17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Substantial Renovation - Summary</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731403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21</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053650"/>
          </a:xfrm>
          <a:prstGeom prst="roundRect">
            <a:avLst>
              <a:gd name="adj" fmla="val 16667"/>
            </a:avLst>
          </a:prstGeom>
          <a:noFill/>
          <a:ln>
            <a:noFill/>
          </a:ln>
        </p:spPr>
        <p:txBody>
          <a:bodyPr spcFirstLastPara="1" wrap="square" lIns="91425" tIns="91425" rIns="91425" bIns="91425" anchor="t" anchorCtr="0">
            <a:noAutofit/>
          </a:bodyPr>
          <a:lstStyle/>
          <a:p>
            <a:pPr marL="285750" marR="0" lvl="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Required Application Documents</a:t>
            </a:r>
            <a:r>
              <a:rPr lang="en-US" sz="1800" b="1" kern="1200" dirty="0">
                <a:solidFill>
                  <a:prstClr val="black"/>
                </a:solidFill>
                <a:latin typeface="Calibri" panose="020F0502020204030204" pitchFamily="34" charset="0"/>
                <a:ea typeface="Calibri" panose="020F0502020204030204" pitchFamily="34" charset="0"/>
                <a:cs typeface="Calibri"/>
              </a:rPr>
              <a:t>:</a:t>
            </a:r>
            <a:endParaRPr lang="en-US" sz="1800" dirty="0">
              <a:solidFill>
                <a:prstClr val="black"/>
              </a:solidFill>
              <a:latin typeface="Calibri" panose="020F0502020204030204" pitchFamily="34" charset="0"/>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lang="en-US" sz="1600" kern="1200" dirty="0">
                <a:solidFill>
                  <a:prstClr val="black"/>
                </a:solidFill>
                <a:latin typeface="Calibri" panose="020F0502020204030204" pitchFamily="34" charset="0"/>
                <a:ea typeface="Calibri" panose="020F0502020204030204" pitchFamily="34" charset="0"/>
                <a:cs typeface="Calibri"/>
              </a:rPr>
              <a:t>Detailed</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plans and specifications showing the total cost of the renovations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cs typeface="Calibri"/>
              </a:rPr>
              <a:t>Copies</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of all applications and/or permits for the proposed renovations,</a:t>
            </a:r>
            <a:r>
              <a:rPr lang="en-US" sz="1600" kern="1200" dirty="0">
                <a:solidFill>
                  <a:prstClr val="black"/>
                </a:solidFill>
                <a:latin typeface="Calibri" panose="020F0502020204030204" pitchFamily="34" charset="0"/>
                <a:ea typeface="Calibri" panose="020F0502020204030204" pitchFamily="34" charset="0"/>
                <a:cs typeface="Calibri"/>
              </a:rPr>
              <a:t> </a:t>
            </a: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lang="en-US" sz="1600" kern="1200" dirty="0">
                <a:solidFill>
                  <a:prstClr val="black"/>
                </a:solidFill>
                <a:latin typeface="Calibri" panose="020F0502020204030204" pitchFamily="34" charset="0"/>
                <a:ea typeface="Calibri" panose="020F0502020204030204" pitchFamily="34" charset="0"/>
                <a:cs typeface="Calibri"/>
              </a:rPr>
              <a:t>Documentation</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of the value of the rental housing building, and</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cs typeface="Calibri"/>
              </a:rPr>
              <a:t>A list</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of rental units to be renovated and their current rent.</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285750" indent="-228600">
              <a:lnSpc>
                <a:spcPct val="90000"/>
              </a:lnSpc>
              <a:spcBef>
                <a:spcPts val="5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Notice to Tenants of Filing:</a:t>
            </a:r>
          </a:p>
          <a:p>
            <a:pPr marL="742950" marR="0" lvl="0" indent="-228600" algn="l" defTabSz="914400">
              <a:lnSpc>
                <a:spcPct val="90000"/>
              </a:lnSpc>
              <a:spcBef>
                <a:spcPts val="500"/>
              </a:spcBef>
              <a:spcAft>
                <a:spcPts val="0"/>
              </a:spcAft>
              <a:buClrTx/>
              <a:buSzTx/>
              <a:buFont typeface="Courier New" panose="020B0604020202020204" pitchFamily="34" charset="0"/>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 landlord must notify all tenants by mail and email within </a:t>
            </a:r>
            <a:r>
              <a:rPr lang="en-US" sz="1600" kern="1200" dirty="0">
                <a:solidFill>
                  <a:prstClr val="black"/>
                </a:solidFill>
                <a:latin typeface="Calibri" panose="020F0502020204030204" pitchFamily="34" charset="0"/>
                <a:ea typeface="Calibri" panose="020F0502020204030204" pitchFamily="34" charset="0"/>
                <a:cs typeface="Calibri"/>
              </a:rPr>
              <a:t>5</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days of applying.</a:t>
            </a:r>
            <a:endParaRPr lang="en-US" sz="1600" kern="1200" dirty="0">
              <a:solidFill>
                <a:prstClr val="black"/>
              </a:solidFill>
              <a:latin typeface="Calibri" panose="020F0502020204030204" pitchFamily="34" charset="0"/>
              <a:cs typeface="Calibri"/>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Petition Processing:</a:t>
            </a:r>
          </a:p>
          <a:p>
            <a:pPr marL="742950"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rPr>
              <a:t>Within 30 days of receipt, DHCA will notify the landlord if the petition is complete or incomplete. If incomplete, the landlord has 10 days to provide the missing information or the petition may be denied. </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Preliminary Decision:</a:t>
            </a:r>
          </a:p>
          <a:p>
            <a:pPr marL="742950"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rPr>
              <a:t>Within 30 days of receiving a complete petition, DHCA will approve or deny with a preliminary decision. Upon receiving preliminary approval, the landlord must notify affected tenants within 10 business days.</a:t>
            </a:r>
            <a:endParaRPr lang="en-US" sz="1600" kern="1200" dirty="0">
              <a:solidFill>
                <a:prstClr val="black"/>
              </a:solidFill>
              <a:latin typeface="Calibri" panose="020F0502020204030204" pitchFamily="34" charset="0"/>
              <a:cs typeface="Calibri"/>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Material Change:</a:t>
            </a:r>
            <a:endParaRPr lang="en-US" sz="1800" b="1"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742950"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cs typeface="Calibri"/>
              </a:rPr>
              <a:t>Any material changes require a Substantial</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Renovation Application Supplement</a:t>
            </a:r>
            <a:r>
              <a:rPr lang="en-US" sz="1600" kern="1200" dirty="0">
                <a:solidFill>
                  <a:prstClr val="black"/>
                </a:solidFill>
                <a:latin typeface="Calibri" panose="020F0502020204030204" pitchFamily="34" charset="0"/>
                <a:ea typeface="Calibri" panose="020F0502020204030204" pitchFamily="34" charset="0"/>
                <a:cs typeface="Calibri"/>
              </a:rPr>
              <a:t> to be submitted,</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r>
              <a:rPr lang="en-US" sz="1600" kern="1200" dirty="0">
                <a:solidFill>
                  <a:prstClr val="black"/>
                </a:solidFill>
                <a:latin typeface="Calibri" panose="020F0502020204030204" pitchFamily="34" charset="0"/>
                <a:ea typeface="Calibri" panose="020F0502020204030204" pitchFamily="34" charset="0"/>
                <a:cs typeface="Calibri"/>
              </a:rPr>
              <a:t>which DHCA will approve or deny within 30 days after receipt</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85750" indent="-228600">
              <a:lnSpc>
                <a:spcPct val="90000"/>
              </a:lnSpc>
              <a:spcBef>
                <a:spcPts val="5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Final Reconciliation: </a:t>
            </a:r>
            <a:endParaRPr lang="en-US" sz="16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742950"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cs typeface="Calibri"/>
              </a:rPr>
              <a:t>Upon</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completion of the substantial renovations, a landlord must submit a final Substantial Renovation Application Reconciliation Package. Within 30 days of receipt, DHCA must notify the landlord of the decision confirming the final approval of the Substantial Renovation Application and effective date.</a:t>
            </a:r>
            <a:r>
              <a:rPr lang="en-US" sz="1600" kern="1200" dirty="0">
                <a:solidFill>
                  <a:prstClr val="black"/>
                </a:solidFill>
                <a:latin typeface="Calibri" panose="020F0502020204030204" pitchFamily="34" charset="0"/>
                <a:ea typeface="Calibri" panose="020F0502020204030204" pitchFamily="34" charset="0"/>
                <a:cs typeface="Calibri"/>
              </a:rPr>
              <a:t> </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457200" indent="-457200">
              <a:lnSpc>
                <a:spcPct val="90000"/>
              </a:lnSpc>
              <a:spcBef>
                <a:spcPts val="1000"/>
              </a:spcBef>
              <a:buClrTx/>
              <a:buFont typeface="Arial" panose="020B0604020202020204" pitchFamily="34" charset="0"/>
              <a:buChar char="•"/>
              <a:defRPr/>
            </a:pPr>
            <a:endParaRPr lang="en-US" sz="2400" b="1" kern="1200" dirty="0">
              <a:solidFill>
                <a:prstClr val="black"/>
              </a:solidFill>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151"/>
            <a:ext cx="7547835"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Substantial Renovation – Application Process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581980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22</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5866398"/>
          </a:xfrm>
          <a:prstGeom prst="roundRect">
            <a:avLst>
              <a:gd name="adj" fmla="val 16667"/>
            </a:avLst>
          </a:prstGeom>
          <a:noFill/>
          <a:ln>
            <a:noFill/>
          </a:ln>
        </p:spPr>
        <p:txBody>
          <a:bodyPr spcFirstLastPara="1" wrap="square" lIns="91425" tIns="91425" rIns="91425" bIns="91425" anchor="t" anchorCtr="0">
            <a:noAutofit/>
          </a:bodyPr>
          <a:lstStyle/>
          <a:p>
            <a:pPr marL="285750" indent="-228600">
              <a:lnSpc>
                <a:spcPct val="90000"/>
              </a:lnSpc>
              <a:spcBef>
                <a:spcPts val="5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Total Cost of Renovations:</a:t>
            </a:r>
            <a:endParaRPr lang="en-US" sz="1800" dirty="0">
              <a:solidFill>
                <a:prstClr val="black"/>
              </a:solidFill>
              <a:latin typeface="Calibri" panose="020F0502020204030204" pitchFamily="34" charset="0"/>
              <a:cs typeface="Calibri"/>
            </a:endParaRPr>
          </a:p>
          <a:p>
            <a:pPr marL="742950" marR="0" lvl="1" indent="-228600" algn="l" defTabSz="914400" rtl="0" eaLnBrk="1" fontAlgn="auto" latinLnBrk="0" hangingPunct="1">
              <a:lnSpc>
                <a:spcPct val="90000"/>
              </a:lnSpc>
              <a:spcBef>
                <a:spcPts val="500"/>
              </a:spcBef>
              <a:spcAft>
                <a:spcPts val="0"/>
              </a:spcAft>
              <a:buClrTx/>
              <a:buSzTx/>
              <a:buFont typeface="Courier New"/>
              <a:buChar char="o"/>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Equals the sum of any costs to be incurred to make the renovation; plus</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lvl="1" indent="-228600">
              <a:lnSpc>
                <a:spcPct val="90000"/>
              </a:lnSpc>
              <a:spcBef>
                <a:spcPts val="500"/>
              </a:spcBef>
              <a:buClrTx/>
              <a:buFont typeface="Courier New"/>
              <a:buChar char="o"/>
              <a:defRPr/>
            </a:pPr>
            <a:r>
              <a:rPr lang="en-US" sz="1600" kern="1200" dirty="0">
                <a:solidFill>
                  <a:prstClr val="black"/>
                </a:solidFill>
                <a:latin typeface="Calibri" panose="020F0502020204030204" pitchFamily="34" charset="0"/>
                <a:ea typeface="Calibri" panose="020F0502020204030204" pitchFamily="34" charset="0"/>
                <a:cs typeface="Calibri"/>
              </a:rPr>
              <a:t>Any</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interest that must accrue on a loan taken; plus</a:t>
            </a:r>
            <a:r>
              <a:rPr lang="en-US" sz="1600" kern="1200" dirty="0">
                <a:solidFill>
                  <a:prstClr val="black"/>
                </a:solidFill>
                <a:latin typeface="Calibri" panose="020F0502020204030204" pitchFamily="34" charset="0"/>
                <a:ea typeface="Calibri" panose="020F0502020204030204" pitchFamily="34" charset="0"/>
                <a:cs typeface="Calibri"/>
              </a:rPr>
              <a:t> </a:t>
            </a:r>
          </a:p>
          <a:p>
            <a:pPr marL="742950" marR="0" lvl="1" indent="-228600" algn="l" defTabSz="914400" rtl="0" eaLnBrk="1" fontAlgn="auto" latinLnBrk="0" hangingPunct="1">
              <a:lnSpc>
                <a:spcPct val="90000"/>
              </a:lnSpc>
              <a:spcBef>
                <a:spcPts val="500"/>
              </a:spcBef>
              <a:spcAft>
                <a:spcPts val="0"/>
              </a:spcAft>
              <a:buClrTx/>
              <a:buSzTx/>
              <a:buFont typeface="Courier New"/>
              <a:buChar char="o"/>
              <a:tabLst/>
              <a:defRPr/>
            </a:pPr>
            <a:r>
              <a:rPr lang="en-US" sz="1600" kern="1200" dirty="0">
                <a:solidFill>
                  <a:prstClr val="black"/>
                </a:solidFill>
                <a:latin typeface="Calibri" panose="020F0502020204030204" pitchFamily="34" charset="0"/>
                <a:ea typeface="Calibri" panose="020F0502020204030204" pitchFamily="34" charset="0"/>
                <a:cs typeface="Calibri"/>
              </a:rPr>
              <a:t>Any</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service charges to be incurred in connection with any loan the landlord taken by the landlord to make the improvement or renovation.</a:t>
            </a:r>
            <a:endParaRPr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Limits on Interest and Service Charges:</a:t>
            </a:r>
            <a:endParaRPr lang="en-US" sz="18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742950" indent="-228600">
              <a:lnSpc>
                <a:spcPct val="90000"/>
              </a:lnSpc>
              <a:spcBef>
                <a:spcPts val="500"/>
              </a:spcBef>
              <a:buClrTx/>
              <a:buFont typeface="Courier New"/>
              <a:buChar char="o"/>
              <a:defRPr/>
            </a:pPr>
            <a:r>
              <a:rPr lang="en-US" sz="1600" kern="1200" dirty="0">
                <a:solidFill>
                  <a:prstClr val="black"/>
                </a:solidFill>
                <a:latin typeface="Calibri" panose="020F0502020204030204" pitchFamily="34" charset="0"/>
                <a:ea typeface="Calibri" panose="020F0502020204030204" pitchFamily="34" charset="0"/>
                <a:cs typeface="Calibri"/>
              </a:rPr>
              <a:t>The calculations can only include the portion of any loan that is directly related to the renovation costs</a:t>
            </a:r>
            <a:r>
              <a:rPr lang="en-US" sz="1800" kern="1200" dirty="0">
                <a:solidFill>
                  <a:prstClr val="black"/>
                </a:solidFill>
                <a:latin typeface="Calibri" panose="020F0502020204030204" pitchFamily="34" charset="0"/>
                <a:ea typeface="Calibri" panose="020F0502020204030204" pitchFamily="34" charset="0"/>
                <a:cs typeface="Calibri"/>
              </a:rPr>
              <a:t>.</a:t>
            </a:r>
            <a:endParaRPr lang="en-US" sz="18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Determining Costs Incurred: </a:t>
            </a:r>
            <a:endParaRPr lang="en-US" sz="18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742950" indent="-228600">
              <a:lnSpc>
                <a:spcPct val="90000"/>
              </a:lnSpc>
              <a:spcBef>
                <a:spcPts val="500"/>
              </a:spcBef>
              <a:buClrTx/>
              <a:buFont typeface="Courier New"/>
              <a:buChar char="o"/>
              <a:defRPr/>
            </a:pPr>
            <a:r>
              <a:rPr lang="en-US" sz="1600" kern="1200" dirty="0">
                <a:solidFill>
                  <a:prstClr val="black"/>
                </a:solidFill>
                <a:latin typeface="Calibri" panose="020F0502020204030204" pitchFamily="34" charset="0"/>
                <a:ea typeface="Calibri" panose="020F0502020204030204" pitchFamily="34" charset="0"/>
                <a:cs typeface="Calibri"/>
              </a:rPr>
              <a:t>Costs must be determined based on invoices, receipts, bids, quotes, work orders, or other evidence. </a:t>
            </a:r>
            <a:endParaRPr lang="en-US" sz="16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285750" indent="-228600">
              <a:lnSpc>
                <a:spcPct val="90000"/>
              </a:lnSpc>
              <a:spcBef>
                <a:spcPts val="500"/>
              </a:spcBef>
              <a:buClrTx/>
              <a:buFont typeface="Arial"/>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Calculating Interest on a Loan:</a:t>
            </a:r>
          </a:p>
          <a:p>
            <a:pPr marL="742950" indent="-228600">
              <a:lnSpc>
                <a:spcPct val="90000"/>
              </a:lnSpc>
              <a:spcBef>
                <a:spcPts val="500"/>
              </a:spcBef>
              <a:buClrTx/>
              <a:buFont typeface="Courier New"/>
              <a:buChar char="o"/>
              <a:defRPr/>
            </a:pPr>
            <a:r>
              <a:rPr lang="en-US" sz="1600" kern="1200" dirty="0">
                <a:solidFill>
                  <a:prstClr val="black"/>
                </a:solidFill>
                <a:latin typeface="Calibri" panose="020F0502020204030204" pitchFamily="34" charset="0"/>
                <a:ea typeface="Calibri" panose="020F0502020204030204" pitchFamily="34" charset="0"/>
                <a:cs typeface="Calibri"/>
              </a:rPr>
              <a:t>The total compensation paid by the landlord to the lender over the loan's amortization period, based on either a documented loan agreement or the average Prime Rate if no agreement is available.</a:t>
            </a:r>
            <a:endParaRPr lang="en-US" sz="1600" dirty="0">
              <a:solidFill>
                <a:prstClr val="black"/>
              </a:solidFill>
            </a:endParaRPr>
          </a:p>
          <a:p>
            <a:pPr marL="285750" indent="-228600">
              <a:lnSpc>
                <a:spcPct val="90000"/>
              </a:lnSpc>
              <a:spcBef>
                <a:spcPts val="5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Calculating Interest on a Variable Rate Loan:</a:t>
            </a:r>
          </a:p>
          <a:p>
            <a:pPr marL="742950" indent="-228600">
              <a:lnSpc>
                <a:spcPct val="90000"/>
              </a:lnSpc>
              <a:spcBef>
                <a:spcPts val="500"/>
              </a:spcBef>
              <a:buClrTx/>
              <a:buFont typeface="Courier New" panose="020B0604020202020204" pitchFamily="34" charset="0"/>
              <a:buChar char="o"/>
              <a:defRPr/>
            </a:pPr>
            <a:r>
              <a:rPr lang="en-US" sz="1600" kern="1200" dirty="0">
                <a:solidFill>
                  <a:prstClr val="black"/>
                </a:solidFill>
                <a:latin typeface="Calibri" panose="020F0502020204030204" pitchFamily="34" charset="0"/>
                <a:ea typeface="Calibri" panose="020F0502020204030204" pitchFamily="34" charset="0"/>
                <a:cs typeface="Calibri"/>
              </a:rPr>
              <a:t>The calculation of total payable interest should be based on the loan's initial rate.</a:t>
            </a:r>
            <a:endParaRPr lang="en-US" sz="1600" dirty="0">
              <a:solidFill>
                <a:prstClr val="black"/>
              </a:solidFill>
            </a:endParaRPr>
          </a:p>
          <a:p>
            <a:pPr marL="285750" indent="-228600">
              <a:lnSpc>
                <a:spcPct val="90000"/>
              </a:lnSpc>
              <a:spcBef>
                <a:spcPts val="10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rPr>
              <a:t>Calculating Service Charges for a Loan:</a:t>
            </a:r>
          </a:p>
          <a:p>
            <a:pPr marL="742950" indent="-228600">
              <a:lnSpc>
                <a:spcPct val="90000"/>
              </a:lnSpc>
              <a:spcBef>
                <a:spcPts val="500"/>
              </a:spcBef>
              <a:buClrTx/>
              <a:buFont typeface="Courier New"/>
              <a:buChar char="o"/>
              <a:defRPr/>
            </a:pPr>
            <a:r>
              <a:rPr lang="en-US" sz="1600" kern="1200" dirty="0">
                <a:solidFill>
                  <a:prstClr val="black"/>
                </a:solidFill>
                <a:latin typeface="Calibri" panose="020F0502020204030204" pitchFamily="34" charset="0"/>
                <a:ea typeface="Calibri" panose="020F0502020204030204" pitchFamily="34" charset="0"/>
                <a:cs typeface="Calibri"/>
              </a:rPr>
              <a:t>Must cover various costs like points, loan origination and processing fees, trustee's fees, escrow setup fees, loan closing fees, title insurance fees, survey fees, legal fees for both lender and borrower, appraisal fees, environmental and lender inspection fees, and any other charges specified by the lender. These expenses must be backed by a loan agreement or other evidence.</a:t>
            </a:r>
            <a:endParaRPr lang="en-US" sz="1600" dirty="0">
              <a:solidFill>
                <a:prstClr val="black"/>
              </a:solidFill>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Substantial Renovation - Cost</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2371963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23</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595004"/>
            <a:ext cx="10831800" cy="6392542"/>
          </a:xfrm>
          <a:prstGeom prst="roundRect">
            <a:avLst>
              <a:gd name="adj" fmla="val 16667"/>
            </a:avLst>
          </a:prstGeom>
          <a:noFill/>
          <a:ln>
            <a:noFill/>
          </a:ln>
        </p:spPr>
        <p:txBody>
          <a:bodyPr spcFirstLastPara="1" wrap="square" lIns="91425" tIns="91425" rIns="91425" bIns="91425" anchor="t" anchorCtr="0">
            <a:noAutofit/>
          </a:bodyPr>
          <a:lstStyle/>
          <a:p>
            <a:pPr marL="342900" indent="-228600">
              <a:lnSpc>
                <a:spcPct val="90000"/>
              </a:lnSpc>
              <a:spcBef>
                <a:spcPts val="1000"/>
              </a:spcBef>
              <a:buClrTx/>
              <a:buChar char="•"/>
              <a:defRPr/>
            </a:pPr>
            <a:r>
              <a:rPr lang="en-US" sz="2000" b="1" kern="1200" dirty="0">
                <a:solidFill>
                  <a:prstClr val="black"/>
                </a:solidFill>
                <a:latin typeface="Calibri" panose="020F0502020204030204" pitchFamily="34" charset="0"/>
                <a:ea typeface="Calibri" panose="020F0502020204030204" pitchFamily="34" charset="0"/>
                <a:cs typeface="Calibri"/>
              </a:rPr>
              <a:t>Determining Whether a Substantial Renovation is Intended to Enhance the Value of the Rental Housing</a:t>
            </a:r>
            <a:endParaRPr lang="en-US" dirty="0"/>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Director evaluates if a proposed substantial renovation will increase the value of the rental building by considering:</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2"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current condition of the rental housing.</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2"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Whether this condition affects tenants' health, safety, or security.</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2"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If maintenance or repairs could fix existing issues instead.</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2"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Whether the proposed renovations are optional or purely cosmetic changes.</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indent="-228600">
              <a:lnSpc>
                <a:spcPct val="90000"/>
              </a:lnSpc>
              <a:spcBef>
                <a:spcPts val="1000"/>
              </a:spcBef>
              <a:buClrTx/>
              <a:buFont typeface="Arial"/>
              <a:buChar char="•"/>
              <a:defRPr/>
            </a:pPr>
            <a:r>
              <a:rPr lang="en-US" sz="2000" b="1" kern="1200" dirty="0">
                <a:solidFill>
                  <a:prstClr val="black"/>
                </a:solidFill>
                <a:latin typeface="Calibri" panose="020F0502020204030204" pitchFamily="34" charset="0"/>
                <a:ea typeface="Calibri" panose="020F0502020204030204" pitchFamily="34" charset="0"/>
                <a:cs typeface="Calibri"/>
              </a:rPr>
              <a:t>Implementation of a Substantial Renovation Exemption</a:t>
            </a: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The substantial renovation exemption starts when DHCA approves the Substantial Renovation Application Reconciliation Package. </a:t>
            </a:r>
            <a:endParaRPr lang="en-US" sz="1800" kern="1200" dirty="0">
              <a:solidFill>
                <a:prstClr val="black"/>
              </a:solidFill>
              <a:latin typeface="Calibri" panose="020F0502020204030204" pitchFamily="34" charset="0"/>
              <a:ea typeface="Calibri" panose="020F0502020204030204" pitchFamily="34" charset="0"/>
              <a:cs typeface="Calibri"/>
            </a:endParaRPr>
          </a:p>
          <a:p>
            <a:pPr marL="742950" marR="0" lvl="1" indent="-228600" algn="l" defTabSz="914400">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If the landlord is found </a:t>
            </a:r>
            <a:r>
              <a:rPr lang="en-US" sz="1800" kern="1200" dirty="0">
                <a:solidFill>
                  <a:prstClr val="black"/>
                </a:solidFill>
                <a:latin typeface="Calibri" panose="020F0502020204030204" pitchFamily="34" charset="0"/>
                <a:ea typeface="Calibri" panose="020F0502020204030204" pitchFamily="34" charset="0"/>
                <a:cs typeface="Calibri"/>
              </a:rPr>
              <a:t>in violation of</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Chapters 8, 26, or 29 of the Code, the exemption begins after the Department confirms that the violations are resolved.</a:t>
            </a:r>
            <a:endParaRPr lang="en-US" dirty="0">
              <a:solidFill>
                <a:prstClr val="black"/>
              </a:solidFill>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After the substantial renovation exemption is approved, it must be implemented within 12 months. However, if there are existing tenants in the rental unit, landlords must wait until the current lease term ends before beginning</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a:sym typeface="Arial"/>
              </a:rPr>
              <a:t>.</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rtlCol="0">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Substantial Renovation </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719431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24</a:t>
            </a:fld>
            <a:endParaRPr>
              <a:solidFill>
                <a:schemeClr val="lt1"/>
              </a:solidFill>
              <a:latin typeface="Calibri"/>
              <a:ea typeface="Calibri"/>
              <a:cs typeface="Calibri"/>
              <a:sym typeface="Calibri"/>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8"/>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Fees - Regulated</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
        <p:nvSpPr>
          <p:cNvPr id="2" name="Google Shape;58;g2c28324d684_0_58">
            <a:extLst>
              <a:ext uri="{FF2B5EF4-FFF2-40B4-BE49-F238E27FC236}">
                <a16:creationId xmlns:a16="http://schemas.microsoft.com/office/drawing/2014/main" id="{C8B40621-5AB9-7A07-D5B4-21915495364B}"/>
              </a:ext>
            </a:extLst>
          </p:cNvPr>
          <p:cNvSpPr/>
          <p:nvPr/>
        </p:nvSpPr>
        <p:spPr>
          <a:xfrm>
            <a:off x="230352" y="595005"/>
            <a:ext cx="5271056" cy="6051423"/>
          </a:xfrm>
          <a:prstGeom prst="roundRect">
            <a:avLst>
              <a:gd name="adj" fmla="val 16667"/>
            </a:avLst>
          </a:prstGeom>
          <a:noFill/>
          <a:ln>
            <a:noFill/>
          </a:ln>
        </p:spPr>
        <p:txBody>
          <a:bodyPr spcFirstLastPara="1" wrap="square" lIns="91425" tIns="91425" rIns="91425" bIns="91425" anchor="t" anchorCtr="0">
            <a:noAutofit/>
          </a:bodyPr>
          <a:lstStyle/>
          <a:p>
            <a:pPr marL="228600" indent="-228600">
              <a:lnSpc>
                <a:spcPct val="90000"/>
              </a:lnSpc>
              <a:spcBef>
                <a:spcPts val="10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Application Fee: </a:t>
            </a:r>
            <a:r>
              <a:rPr lang="en-US" sz="1600" kern="1200" dirty="0">
                <a:solidFill>
                  <a:prstClr val="black"/>
                </a:solidFill>
                <a:latin typeface="Calibri" panose="020F0502020204030204" pitchFamily="34" charset="0"/>
                <a:ea typeface="Calibri" panose="020F0502020204030204" pitchFamily="34" charset="0"/>
                <a:cs typeface="Calibri"/>
                <a:sym typeface="Calibri"/>
              </a:rPr>
              <a:t>No more than the landlord’s actual cost for a credit check and other relevant expenses for the application. (MD Code Sec. 8-213)</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228600" indent="-228600">
              <a:lnSpc>
                <a:spcPct val="90000"/>
              </a:lnSpc>
              <a:spcBef>
                <a:spcPts val="10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Pet Fee:  </a:t>
            </a:r>
            <a:r>
              <a:rPr lang="en-US" sz="1600" kern="1200" dirty="0">
                <a:solidFill>
                  <a:prstClr val="black"/>
                </a:solidFill>
                <a:latin typeface="Calibri" panose="020F0502020204030204" pitchFamily="34" charset="0"/>
                <a:ea typeface="Calibri" panose="020F0502020204030204" pitchFamily="34" charset="0"/>
                <a:cs typeface="Calibri"/>
                <a:sym typeface="Calibri"/>
              </a:rPr>
              <a:t>Refundable pet deposit up to $300 and a $25 monthly pet fee per pet. The pet deposit must be returned in full within 45 days after the end of the tenancy unless pet-related damages occur. DHCA will increase the maximum allowable deposit and monthly pet fee annually by CPI-U. </a:t>
            </a:r>
            <a:endParaRPr lang="en-US" sz="16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Char char="•"/>
              <a:tabLst/>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Lost key Fee: </a:t>
            </a:r>
            <a:r>
              <a:rPr lang="en-US" sz="1600" kern="1200" dirty="0">
                <a:solidFill>
                  <a:prstClr val="black"/>
                </a:solidFill>
                <a:latin typeface="Calibri" panose="020F0502020204030204" pitchFamily="34" charset="0"/>
                <a:ea typeface="Calibri" panose="020F0502020204030204" pitchFamily="34" charset="0"/>
                <a:cs typeface="Calibri"/>
                <a:sym typeface="Calibri"/>
              </a:rPr>
              <a:t>May not exceed more than the cost of the actual duplication costs plus $25.</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228600" indent="-228600">
              <a:lnSpc>
                <a:spcPct val="90000"/>
              </a:lnSpc>
              <a:spcBef>
                <a:spcPts val="1000"/>
              </a:spcBef>
              <a:buClrTx/>
              <a:buChar char="•"/>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Lock Out Fee: </a:t>
            </a:r>
            <a:r>
              <a:rPr lang="en-US" sz="1600" kern="1200" dirty="0">
                <a:solidFill>
                  <a:prstClr val="black"/>
                </a:solidFill>
                <a:latin typeface="Calibri" panose="020F0502020204030204" pitchFamily="34" charset="0"/>
                <a:ea typeface="Calibri" panose="020F0502020204030204" pitchFamily="34" charset="0"/>
                <a:cs typeface="Calibri"/>
                <a:sym typeface="Calibri"/>
              </a:rPr>
              <a:t>May not exceed $25. DHCA will increase the maximum allowable fee annually by CPI-U. </a:t>
            </a:r>
            <a:endParaRPr lang="en-US" sz="16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228600" indent="-228600">
              <a:lnSpc>
                <a:spcPct val="90000"/>
              </a:lnSpc>
              <a:spcBef>
                <a:spcPts val="1000"/>
              </a:spcBef>
              <a:buClrTx/>
              <a:buChar char="•"/>
              <a:defRPr/>
            </a:pPr>
            <a:r>
              <a:rPr lang="en-US" sz="1800" b="1" kern="1200" dirty="0">
                <a:solidFill>
                  <a:prstClr val="black"/>
                </a:solidFill>
                <a:latin typeface="Calibri" panose="020F0502020204030204" pitchFamily="34" charset="0"/>
                <a:ea typeface="Calibri" panose="020F0502020204030204" pitchFamily="34" charset="0"/>
              </a:rPr>
              <a:t>Secure Storage (accessible by tenant only):</a:t>
            </a:r>
            <a:r>
              <a:rPr lang="en-US" sz="1600" b="1" kern="1200" dirty="0">
                <a:solidFill>
                  <a:prstClr val="black"/>
                </a:solidFill>
                <a:latin typeface="Calibri" panose="020F0502020204030204" pitchFamily="34" charset="0"/>
                <a:ea typeface="Calibri" panose="020F0502020204030204" pitchFamily="34" charset="0"/>
              </a:rPr>
              <a:t> </a:t>
            </a:r>
            <a:r>
              <a:rPr lang="en-US" sz="1600" kern="1200" dirty="0">
                <a:solidFill>
                  <a:prstClr val="black"/>
                </a:solidFill>
                <a:latin typeface="Calibri" panose="020F0502020204030204" pitchFamily="34" charset="0"/>
                <a:ea typeface="Calibri" panose="020F0502020204030204" pitchFamily="34" charset="0"/>
              </a:rPr>
              <a:t>No fee allowed for storage located within, attached to, or associated with a unit.</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200" kern="1200" dirty="0">
              <a:solidFill>
                <a:prstClr val="black"/>
              </a:solidFill>
              <a:latin typeface="Calibri" panose="020F0502020204030204"/>
              <a:ea typeface="+mn-ea"/>
              <a:cs typeface="+mn-cs"/>
              <a:sym typeface="Calibri"/>
            </a:endParaRPr>
          </a:p>
        </p:txBody>
      </p:sp>
      <p:sp>
        <p:nvSpPr>
          <p:cNvPr id="7" name="Google Shape;58;g2c28324d684_0_58">
            <a:extLst>
              <a:ext uri="{FF2B5EF4-FFF2-40B4-BE49-F238E27FC236}">
                <a16:creationId xmlns:a16="http://schemas.microsoft.com/office/drawing/2014/main" id="{A6F1223D-D067-79AB-4EC7-07812860574E}"/>
              </a:ext>
            </a:extLst>
          </p:cNvPr>
          <p:cNvSpPr/>
          <p:nvPr/>
        </p:nvSpPr>
        <p:spPr>
          <a:xfrm>
            <a:off x="6096000" y="605799"/>
            <a:ext cx="5271056" cy="6040630"/>
          </a:xfrm>
          <a:prstGeom prst="roundRect">
            <a:avLst>
              <a:gd name="adj" fmla="val 16667"/>
            </a:avLst>
          </a:prstGeom>
          <a:noFill/>
          <a:ln>
            <a:noFill/>
          </a:ln>
        </p:spPr>
        <p:txBody>
          <a:bodyPr spcFirstLastPara="1" wrap="square" lIns="91425" tIns="91425" rIns="91425" bIns="91425" anchor="t" anchorCtr="0">
            <a:noAutofit/>
          </a:bodyPr>
          <a:lstStyle/>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Internet or Cable Television: </a:t>
            </a:r>
            <a:r>
              <a:rPr lang="en-US" sz="1600" kern="1200" dirty="0">
                <a:solidFill>
                  <a:prstClr val="black"/>
                </a:solidFill>
                <a:latin typeface="Calibri" panose="020F0502020204030204" pitchFamily="34" charset="0"/>
                <a:ea typeface="Calibri" panose="020F0502020204030204" pitchFamily="34" charset="0"/>
                <a:cs typeface="Calibri"/>
                <a:sym typeface="Calibri"/>
              </a:rPr>
              <a:t>If a tenant opts in for service, the fee must not exceed the actual cost to the landlord divided by the number of rental units in the property.</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Motor Vehicle/Motorcycle Parking Fee</a:t>
            </a:r>
            <a:r>
              <a:rPr lang="en-US" sz="1600" b="1" kern="1200" dirty="0">
                <a:solidFill>
                  <a:prstClr val="black"/>
                </a:solidFill>
                <a:latin typeface="Calibri" panose="020F0502020204030204" pitchFamily="34" charset="0"/>
                <a:ea typeface="Calibri" panose="020F0502020204030204" pitchFamily="34" charset="0"/>
                <a:cs typeface="Calibri"/>
                <a:sym typeface="Calibri"/>
              </a:rPr>
              <a:t>: </a:t>
            </a:r>
            <a:r>
              <a:rPr lang="en-US" sz="1600" kern="1200" dirty="0">
                <a:solidFill>
                  <a:prstClr val="black"/>
                </a:solidFill>
                <a:latin typeface="Calibri" panose="020F0502020204030204" pitchFamily="34" charset="0"/>
                <a:ea typeface="Calibri" panose="020F0502020204030204" pitchFamily="34" charset="0"/>
                <a:cs typeface="Calibri"/>
                <a:sym typeface="Calibri"/>
              </a:rPr>
              <a:t>For an existing parking fee, a landlord cannot increase the fee by more than the CPI-U and no more than once in 12 months. If a landlord has not charged a parking fee before, they must apply to DHCA to do so. The new parking fee cannot be more than 10% of the lowest base rent for a regulated unit at the property.</a:t>
            </a:r>
            <a:endParaRPr lang="en-US" sz="1600" kern="1200" dirty="0">
              <a:solidFill>
                <a:prstClr val="black"/>
              </a:solidFill>
              <a:latin typeface="Calibri" panose="020F0502020204030204" pitchFamily="34" charset="0"/>
              <a:ea typeface="Calibri" panose="020F0502020204030204" pitchFamily="34" charset="0"/>
              <a:cs typeface="Calibri"/>
            </a:endParaRPr>
          </a:p>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lang="en-US" sz="1800" b="1" kern="1200" dirty="0">
                <a:solidFill>
                  <a:prstClr val="black"/>
                </a:solidFill>
                <a:latin typeface="Calibri" panose="020F0502020204030204" pitchFamily="34" charset="0"/>
                <a:ea typeface="Calibri" panose="020F0502020204030204" pitchFamily="34" charset="0"/>
                <a:cs typeface="Calibri"/>
                <a:sym typeface="Calibri"/>
              </a:rPr>
              <a:t>Bicycle Parking Fee:</a:t>
            </a:r>
            <a:r>
              <a:rPr lang="en-US" sz="1600" kern="1200" dirty="0">
                <a:solidFill>
                  <a:prstClr val="black"/>
                </a:solidFill>
                <a:latin typeface="Calibri" panose="020F0502020204030204" pitchFamily="34" charset="0"/>
                <a:ea typeface="Calibri" panose="020F0502020204030204" pitchFamily="34" charset="0"/>
                <a:cs typeface="Calibri"/>
                <a:sym typeface="Calibri"/>
              </a:rPr>
              <a:t> A landlord may charge for bicycle parking under County Code Section 29-35A.</a:t>
            </a:r>
            <a:endParaRPr lang="en-US" sz="1600" b="1" kern="1200" dirty="0">
              <a:solidFill>
                <a:prstClr val="black"/>
              </a:solidFill>
              <a:latin typeface="Calibri" panose="020F0502020204030204" pitchFamily="34" charset="0"/>
              <a:ea typeface="Calibri" panose="020F0502020204030204" pitchFamily="34" charset="0"/>
              <a:cs typeface="Calibri"/>
            </a:endParaRPr>
          </a:p>
          <a:p>
            <a:pPr marL="457200" marR="0" lvl="0" indent="-457200" algn="l" defTabSz="914400" rtl="0" eaLnBrk="1" fontAlgn="auto" latinLnBrk="0" hangingPunct="1">
              <a:lnSpc>
                <a:spcPct val="90000"/>
              </a:lnSpc>
              <a:spcBef>
                <a:spcPts val="1000"/>
              </a:spcBef>
              <a:spcAft>
                <a:spcPts val="0"/>
              </a:spcAft>
              <a:buClrTx/>
              <a:buSzTx/>
              <a:buFont typeface="Wingdings" panose="020B0604020202020204" pitchFamily="34" charset="0"/>
              <a:buChar char="Ø"/>
              <a:tabLst/>
              <a:defRPr/>
            </a:pPr>
            <a:endParaRPr lang="en-US" sz="1600" kern="1200" dirty="0">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52476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chemeClr val="lt1"/>
                </a:solidFill>
                <a:latin typeface="Calibri"/>
                <a:ea typeface="Calibri"/>
                <a:cs typeface="Calibri"/>
                <a:sym typeface="Calibri"/>
              </a:rPr>
              <a:t>25</a:t>
            </a:fld>
            <a:endParaRPr>
              <a:solidFill>
                <a:schemeClr val="lt1"/>
              </a:solidFill>
              <a:latin typeface="Calibri"/>
              <a:ea typeface="Calibri"/>
              <a:cs typeface="Calibri"/>
              <a:sym typeface="Calibri"/>
            </a:endParaRPr>
          </a:p>
        </p:txBody>
      </p:sp>
      <p:sp>
        <p:nvSpPr>
          <p:cNvPr id="58" name="Google Shape;58;g2c28324d684_0_58"/>
          <p:cNvSpPr/>
          <p:nvPr/>
        </p:nvSpPr>
        <p:spPr>
          <a:xfrm>
            <a:off x="230352" y="605799"/>
            <a:ext cx="10831800" cy="6381747"/>
          </a:xfrm>
          <a:prstGeom prst="roundRect">
            <a:avLst>
              <a:gd name="adj" fmla="val 16667"/>
            </a:avLst>
          </a:prstGeom>
          <a:noFill/>
          <a:ln>
            <a:noFill/>
          </a:ln>
        </p:spPr>
        <p:txBody>
          <a:bodyPr spcFirstLastPara="1" wrap="square" lIns="91425" tIns="91425" rIns="91425" bIns="91425" anchor="t" anchorCtr="0">
            <a:noAutofit/>
          </a:bodyPr>
          <a:lstStyle/>
          <a:p>
            <a:pPr marL="342900" marR="0" lvl="0" indent="-228600" algn="l" defTabSz="914400" rtl="0" eaLnBrk="1" fontAlgn="auto" latinLnBrk="0" hangingPunct="1">
              <a:lnSpc>
                <a:spcPct val="90000"/>
              </a:lnSpc>
              <a:spcBef>
                <a:spcPts val="1000"/>
              </a:spcBef>
              <a:spcAft>
                <a:spcPts val="0"/>
              </a:spcAft>
              <a:buClrTx/>
              <a:buSzTx/>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Exceptions</a:t>
            </a:r>
            <a:endParaRPr lang="en-US" sz="2000" dirty="0">
              <a:solidFill>
                <a:prstClr val="black"/>
              </a:solidFill>
            </a:endParaRPr>
          </a:p>
          <a:p>
            <a:pPr marL="742950" marR="0" lvl="1" indent="-228600" algn="l" defTabSz="914400" rtl="0" eaLnBrk="1" fontAlgn="auto" latinLnBrk="0" hangingPunct="1">
              <a:lnSpc>
                <a:spcPct val="90000"/>
              </a:lnSpc>
              <a:spcBef>
                <a:spcPts val="500"/>
              </a:spcBef>
              <a:spcAft>
                <a:spcPts val="0"/>
              </a:spcAft>
              <a:buClrTx/>
              <a:buSzTx/>
              <a:buFont typeface="Courier New" panose="020B0604020202020204" pitchFamily="34" charset="0"/>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landlord </a:t>
            </a:r>
            <a:r>
              <a:rPr lang="en-US" sz="1800" kern="1200" dirty="0">
                <a:solidFill>
                  <a:prstClr val="black"/>
                </a:solidFill>
                <a:latin typeface="Calibri" panose="020F0502020204030204" pitchFamily="34" charset="0"/>
                <a:ea typeface="Calibri" panose="020F0502020204030204" pitchFamily="34" charset="0"/>
                <a:cs typeface="Calibri"/>
              </a:rPr>
              <a:t>may</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charge fees for optional services that individual tenants choose to enroll in. </a:t>
            </a:r>
            <a:r>
              <a:rPr lang="en-US" sz="1800" kern="1200" dirty="0">
                <a:solidFill>
                  <a:prstClr val="black"/>
                </a:solidFill>
                <a:latin typeface="Calibri" panose="020F0502020204030204" pitchFamily="34" charset="0"/>
                <a:ea typeface="Calibri" panose="020F0502020204030204" pitchFamily="34" charset="0"/>
                <a:cs typeface="Calibri"/>
              </a:rPr>
              <a:t>Such</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fees are not regulated. Examples of optional fees could include, </a:t>
            </a: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a:sym typeface="Arial"/>
              </a:rPr>
              <a:t>but are not limited to:</a:t>
            </a:r>
            <a:endParaRPr lang="en-US" sz="1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a:endParaRPr>
          </a:p>
          <a:p>
            <a:pPr marL="1143000" lvl="2" indent="-228600">
              <a:lnSpc>
                <a:spcPct val="90000"/>
              </a:lnSpc>
              <a:spcBef>
                <a:spcPts val="500"/>
              </a:spcBef>
              <a:buClrTx/>
              <a:buFont typeface="Arial" panose="020B0604020202020204" pitchFamily="34" charset="0"/>
              <a:buChar char="•"/>
              <a:defRPr/>
            </a:pPr>
            <a:r>
              <a:rPr kumimoji="0" lang="en-US" sz="1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Gym</a:t>
            </a:r>
            <a:r>
              <a:rPr lang="en-US" sz="1600" kern="1200" dirty="0">
                <a:solidFill>
                  <a:schemeClr val="tx1"/>
                </a:solidFill>
                <a:latin typeface="Calibri" panose="020F0502020204030204" pitchFamily="34" charset="0"/>
                <a:ea typeface="Calibri" panose="020F0502020204030204" pitchFamily="34" charset="0"/>
                <a:cs typeface="Calibri" panose="020F0502020204030204" pitchFamily="34" charset="0"/>
              </a:rPr>
              <a:t> membership</a:t>
            </a:r>
            <a:endParaRPr lang="en-US" sz="1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143000" lvl="2" indent="-228600">
              <a:lnSpc>
                <a:spcPct val="90000"/>
              </a:lnSpc>
              <a:spcBef>
                <a:spcPts val="500"/>
              </a:spcBef>
              <a:buClrTx/>
              <a:buFont typeface="Arial" panose="020B0604020202020204" pitchFamily="34" charset="0"/>
              <a:buChar char="•"/>
              <a:defRPr/>
            </a:pPr>
            <a:r>
              <a:rPr lang="en-US" sz="1600" kern="1200" dirty="0">
                <a:solidFill>
                  <a:schemeClr val="tx1"/>
                </a:solidFill>
                <a:latin typeface="Calibri" panose="020F0502020204030204" pitchFamily="34" charset="0"/>
                <a:ea typeface="Calibri" panose="020F0502020204030204" pitchFamily="34" charset="0"/>
                <a:cs typeface="Calibri" panose="020F0502020204030204" pitchFamily="34" charset="0"/>
              </a:rPr>
              <a:t>Swimming pool pass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Dog park or pet spa</a:t>
            </a:r>
            <a:endParaRPr lang="en-US" sz="1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143000" lvl="2" indent="-228600">
              <a:lnSpc>
                <a:spcPct val="90000"/>
              </a:lnSpc>
              <a:spcBef>
                <a:spcPts val="500"/>
              </a:spcBef>
              <a:buClrTx/>
              <a:buFont typeface="Arial" panose="020B0604020202020204" pitchFamily="34" charset="0"/>
              <a:buChar char="•"/>
              <a:defRPr/>
            </a:pPr>
            <a:r>
              <a:rPr lang="en-US" sz="1600" kern="1200" dirty="0">
                <a:solidFill>
                  <a:schemeClr val="tx1"/>
                </a:solidFill>
                <a:latin typeface="Calibri" panose="020F0502020204030204" pitchFamily="34" charset="0"/>
                <a:ea typeface="Calibri" panose="020F0502020204030204" pitchFamily="34" charset="0"/>
                <a:cs typeface="Calibri" panose="020F0502020204030204" pitchFamily="34" charset="0"/>
              </a:rPr>
              <a:t>Laundry Service</a:t>
            </a:r>
            <a:endParaRPr lang="en-US" sz="16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lvl="1" indent="-228600">
              <a:lnSpc>
                <a:spcPct val="90000"/>
              </a:lnSpc>
              <a:spcBef>
                <a:spcPts val="500"/>
              </a:spcBef>
              <a:buClrTx/>
              <a:buFont typeface="Courier New" panose="020B0604020202020204" pitchFamily="34" charset="0"/>
              <a:buChar char="o"/>
              <a:defRPr/>
            </a:pPr>
            <a:r>
              <a:rPr lang="en-US" sz="1800" kern="1200" dirty="0">
                <a:solidFill>
                  <a:prstClr val="black"/>
                </a:solidFill>
                <a:latin typeface="Calibri" panose="020F0502020204030204" pitchFamily="34" charset="0"/>
                <a:ea typeface="Calibri" panose="020F0502020204030204" pitchFamily="34" charset="0"/>
                <a:cs typeface="Calibri"/>
              </a:rPr>
              <a:t>An optional service cannot include any service that impacts the entire community.</a:t>
            </a:r>
          </a:p>
          <a:p>
            <a:pPr marL="742950" lvl="1" indent="-228600">
              <a:lnSpc>
                <a:spcPct val="90000"/>
              </a:lnSpc>
              <a:spcBef>
                <a:spcPts val="500"/>
              </a:spcBef>
              <a:buClrTx/>
              <a:buFont typeface="Courier New" panose="020B0604020202020204" pitchFamily="34" charset="0"/>
              <a:buChar char="o"/>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landlord cannot charge a fee for any service required to ensure unit access, maintenance, or lease compliance.</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dirty="0">
              <a:solidFill>
                <a:prstClr val="black"/>
              </a:solidFill>
            </a:endParaRPr>
          </a:p>
          <a:p>
            <a:pPr marL="342900" marR="0" lvl="1" indent="-228600" algn="l" defTabSz="914400" rtl="0" eaLnBrk="1" fontAlgn="auto" latinLnBrk="0" hangingPunct="1">
              <a:lnSpc>
                <a:spcPct val="90000"/>
              </a:lnSpc>
              <a:spcBef>
                <a:spcPts val="500"/>
              </a:spcBef>
              <a:spcAft>
                <a:spcPts val="0"/>
              </a:spcAft>
              <a:buClrTx/>
              <a:buSzTx/>
              <a:buFont typeface="Arial"/>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Implementation</a:t>
            </a:r>
            <a:endParaRPr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800100" marR="0" lvl="1" indent="-228600" algn="l" defTabSz="914400" rtl="0" eaLnBrk="1" fontAlgn="auto" latinLnBrk="0" hangingPunct="1">
              <a:lnSpc>
                <a:spcPct val="90000"/>
              </a:lnSpc>
              <a:spcBef>
                <a:spcPts val="500"/>
              </a:spcBef>
              <a:spcAft>
                <a:spcPts val="0"/>
              </a:spcAft>
              <a:buClrTx/>
              <a:buSzTx/>
              <a:buFont typeface="Courier New"/>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New fees cannot be charged during the lease term unless they are for optional services chosen by the tenant.</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800100" lvl="1" indent="-228600">
              <a:lnSpc>
                <a:spcPct val="90000"/>
              </a:lnSpc>
              <a:spcBef>
                <a:spcPts val="500"/>
              </a:spcBef>
              <a:buClrTx/>
              <a:buFont typeface="Courier New"/>
              <a:buChar char="o"/>
              <a:defRPr/>
            </a:pPr>
            <a:r>
              <a:rPr lang="en-US" sz="1800" kern="1200" dirty="0">
                <a:solidFill>
                  <a:prstClr val="black"/>
                </a:solidFill>
                <a:latin typeface="Calibri" panose="020F0502020204030204" pitchFamily="34" charset="0"/>
                <a:ea typeface="Calibri" panose="020F0502020204030204" pitchFamily="34" charset="0"/>
                <a:cs typeface="Calibri"/>
              </a:rPr>
              <a:t>Fees</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can only be increased once every 12 months and require a 90-day written notice.</a:t>
            </a:r>
            <a:r>
              <a:rPr lang="en-US" sz="1800" kern="1200" dirty="0">
                <a:solidFill>
                  <a:prstClr val="black"/>
                </a:solidFill>
                <a:latin typeface="Calibri" panose="020F0502020204030204" pitchFamily="34" charset="0"/>
                <a:ea typeface="Calibri" panose="020F0502020204030204" pitchFamily="34" charset="0"/>
                <a:cs typeface="Calibri"/>
              </a:rPr>
              <a:t> </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228600" algn="l" defTabSz="914400" rtl="0" eaLnBrk="1" fontAlgn="auto" latinLnBrk="0" hangingPunct="1">
              <a:lnSpc>
                <a:spcPct val="90000"/>
              </a:lnSpc>
              <a:spcBef>
                <a:spcPts val="500"/>
              </a:spcBef>
              <a:spcAft>
                <a:spcPts val="0"/>
              </a:spcAft>
              <a:buClrTx/>
              <a:buSzTx/>
              <a:buFont typeface="Courier New"/>
              <a:buChar char="o"/>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Landlords must adhere to the fee regulations outlined within </a:t>
            </a:r>
            <a:r>
              <a:rPr lang="en-US" sz="1800" kern="1200" dirty="0">
                <a:solidFill>
                  <a:prstClr val="black"/>
                </a:solidFill>
                <a:latin typeface="Calibri" panose="020F0502020204030204" pitchFamily="34" charset="0"/>
                <a:ea typeface="Calibri" panose="020F0502020204030204" pitchFamily="34" charset="0"/>
                <a:cs typeface="Calibri"/>
              </a:rPr>
              <a:t>90</a:t>
            </a: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days from the effective date of these regulations.</a:t>
            </a:r>
            <a:endParaRPr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lIns="91440" tIns="45720" rIns="91440" bIns="45720" rtlCol="0" anchor="t">
            <a:spAutoFit/>
          </a:bodyPr>
          <a:lstStyle/>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Fees – Exemptions &amp; Implementation</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567328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EF136-0B49-6E64-7E61-EB9508A1FF2A}"/>
              </a:ext>
            </a:extLst>
          </p:cNvPr>
          <p:cNvSpPr>
            <a:spLocks noGrp="1"/>
          </p:cNvSpPr>
          <p:nvPr>
            <p:ph type="title"/>
          </p:nvPr>
        </p:nvSpPr>
        <p:spPr/>
        <p:txBody>
          <a:bodyPr>
            <a:normAutofit fontScale="90000"/>
          </a:bodyPr>
          <a:lstStyle/>
          <a:p>
            <a:r>
              <a:rPr lang="en-US" b="0" dirty="0">
                <a:latin typeface="Calibri" panose="020F0502020204030204" pitchFamily="34" charset="0"/>
                <a:ea typeface="Calibri" panose="020F0502020204030204" pitchFamily="34" charset="0"/>
                <a:cs typeface="Calibri" panose="020F0502020204030204" pitchFamily="34" charset="0"/>
              </a:rPr>
              <a:t>Allowable Rent Increases and Limitations</a:t>
            </a:r>
          </a:p>
        </p:txBody>
      </p:sp>
      <p:sp>
        <p:nvSpPr>
          <p:cNvPr id="3" name="Content Placeholder 2">
            <a:extLst>
              <a:ext uri="{FF2B5EF4-FFF2-40B4-BE49-F238E27FC236}">
                <a16:creationId xmlns:a16="http://schemas.microsoft.com/office/drawing/2014/main" id="{0F5ED1AB-6C58-92D7-631A-E05C60AF0EE1}"/>
              </a:ext>
            </a:extLst>
          </p:cNvPr>
          <p:cNvSpPr>
            <a:spLocks noGrp="1"/>
          </p:cNvSpPr>
          <p:nvPr>
            <p:ph idx="1"/>
          </p:nvPr>
        </p:nvSpPr>
        <p:spPr>
          <a:xfrm>
            <a:off x="551964" y="1140667"/>
            <a:ext cx="10844169" cy="5327865"/>
          </a:xfrm>
        </p:spPr>
        <p:txBody>
          <a:bodyPr>
            <a:normAutofit/>
          </a:bodyPr>
          <a:lstStyle/>
          <a:p>
            <a:pPr marL="457200" indent="-457200">
              <a:defRPr/>
            </a:pPr>
            <a:r>
              <a:rPr kumimoji="0" lang="en-US" sz="24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The annual rent increase allowance is the lesser of the consumer price index for Urban Wage Earners (CPI-U) for the Washington Metropolitan Statistical Area, plus 3% or 6%. </a:t>
            </a:r>
            <a:r>
              <a:rPr kumimoji="0" lang="en-US" sz="240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(CPI-U + 3% ≤ 6%)</a:t>
            </a:r>
          </a:p>
          <a:p>
            <a:pPr marL="457200" indent="-457200">
              <a:defRPr/>
            </a:pPr>
            <a:r>
              <a:rPr kumimoji="0" lang="en-US" sz="240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sym typeface="Arial"/>
              </a:rPr>
              <a:t>DHCA will publish the allowable rent increase and CPI-U annually.  The rent increase </a:t>
            </a:r>
            <a:r>
              <a:rPr lang="en-US" sz="2400" dirty="0">
                <a:latin typeface="Calibri" panose="020F0502020204030204" pitchFamily="34" charset="0"/>
                <a:ea typeface="Calibri" panose="020F0502020204030204" pitchFamily="34" charset="0"/>
                <a:cs typeface="Calibri" panose="020F0502020204030204" pitchFamily="34" charset="0"/>
                <a:sym typeface="Arial"/>
              </a:rPr>
              <a:t>remains in effect for 12 months, beginning July 1</a:t>
            </a:r>
            <a:r>
              <a:rPr lang="en-US" sz="2400" baseline="30000" dirty="0">
                <a:latin typeface="Calibri" panose="020F0502020204030204" pitchFamily="34" charset="0"/>
                <a:ea typeface="Calibri" panose="020F0502020204030204" pitchFamily="34" charset="0"/>
                <a:cs typeface="Calibri" panose="020F0502020204030204" pitchFamily="34" charset="0"/>
                <a:sym typeface="Arial"/>
              </a:rPr>
              <a:t>st</a:t>
            </a:r>
            <a:r>
              <a:rPr lang="en-US" sz="2400" dirty="0">
                <a:latin typeface="Calibri" panose="020F0502020204030204" pitchFamily="34" charset="0"/>
                <a:ea typeface="Calibri" panose="020F0502020204030204" pitchFamily="34" charset="0"/>
                <a:cs typeface="Calibri" panose="020F0502020204030204" pitchFamily="34" charset="0"/>
                <a:sym typeface="Arial"/>
              </a:rPr>
              <a:t> and ending June 30</a:t>
            </a:r>
            <a:r>
              <a:rPr lang="en-US" sz="2400" baseline="30000" dirty="0">
                <a:latin typeface="Calibri" panose="020F0502020204030204" pitchFamily="34" charset="0"/>
                <a:ea typeface="Calibri" panose="020F0502020204030204" pitchFamily="34" charset="0"/>
                <a:cs typeface="Calibri" panose="020F0502020204030204" pitchFamily="34" charset="0"/>
                <a:sym typeface="Arial"/>
              </a:rPr>
              <a:t>th</a:t>
            </a:r>
            <a:r>
              <a:rPr lang="en-US" sz="2400" dirty="0">
                <a:latin typeface="Calibri" panose="020F0502020204030204" pitchFamily="34" charset="0"/>
                <a:ea typeface="Calibri" panose="020F0502020204030204" pitchFamily="34" charset="0"/>
                <a:cs typeface="Calibri" panose="020F0502020204030204" pitchFamily="34" charset="0"/>
                <a:sym typeface="Arial"/>
              </a:rPr>
              <a:t> of the following year. </a:t>
            </a:r>
          </a:p>
          <a:p>
            <a:pPr marL="457200" indent="-457200">
              <a:defRPr/>
            </a:pPr>
            <a:r>
              <a:rPr lang="en-US" sz="2400" b="1" dirty="0">
                <a:latin typeface="Calibri" panose="020F0502020204030204" pitchFamily="34" charset="0"/>
                <a:ea typeface="Calibri" panose="020F0502020204030204" pitchFamily="34" charset="0"/>
                <a:cs typeface="Calibri" panose="020F0502020204030204" pitchFamily="34" charset="0"/>
                <a:sym typeface="Arial"/>
              </a:rPr>
              <a:t>Effective July 23, 2024, to June 30, 2025, the CPI-U is 3.3%, so the maximum rent increase allowance is 6%.  </a:t>
            </a:r>
          </a:p>
          <a:p>
            <a:pPr marL="457200" indent="-457200">
              <a:defRPr/>
            </a:pPr>
            <a:r>
              <a:rPr lang="en-US" sz="2400" dirty="0">
                <a:latin typeface="Calibri" panose="020F0502020204030204" pitchFamily="34" charset="0"/>
                <a:ea typeface="Calibri" panose="020F0502020204030204" pitchFamily="34" charset="0"/>
                <a:cs typeface="Calibri" panose="020F0502020204030204" pitchFamily="34" charset="0"/>
                <a:sym typeface="Arial"/>
              </a:rPr>
              <a:t>All lease renewals for the rent-stabilized units effective July 23, 2024 and later must be amended or void to comply with the rent stabilization law.</a:t>
            </a:r>
          </a:p>
          <a:p>
            <a:pPr marL="914400" lvl="1" indent="-457200">
              <a:defRPr/>
            </a:pPr>
            <a:r>
              <a:rPr lang="en-US" sz="2000" dirty="0">
                <a:latin typeface="Calibri" panose="020F0502020204030204" pitchFamily="34" charset="0"/>
                <a:ea typeface="Calibri" panose="020F0502020204030204" pitchFamily="34" charset="0"/>
                <a:cs typeface="Calibri" panose="020F0502020204030204" pitchFamily="34" charset="0"/>
                <a:sym typeface="Arial"/>
              </a:rPr>
              <a:t>If the notice is amended, the landlord may keep the original effective date of increase.</a:t>
            </a:r>
          </a:p>
          <a:p>
            <a:pPr marL="914400" lvl="1" indent="-457200">
              <a:defRPr/>
            </a:pPr>
            <a:r>
              <a:rPr lang="en-US" sz="2000" dirty="0">
                <a:latin typeface="Calibri" panose="020F0502020204030204" pitchFamily="34" charset="0"/>
                <a:ea typeface="Calibri" panose="020F0502020204030204" pitchFamily="34" charset="0"/>
                <a:cs typeface="Calibri" panose="020F0502020204030204" pitchFamily="34" charset="0"/>
                <a:sym typeface="Arial"/>
              </a:rPr>
              <a:t>If the notice is voided, the landlord must allow a new 90-day period for a new notice.</a:t>
            </a:r>
          </a:p>
          <a:p>
            <a:pPr marL="1371600" lvl="2" indent="-457200">
              <a:spcBef>
                <a:spcPts val="1000"/>
              </a:spcBef>
              <a:defRPr/>
            </a:pPr>
            <a:endParaRPr lang="en-US" sz="1600" dirty="0">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172987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3FF79-9285-0CEE-3485-DD6A80628FB8}"/>
              </a:ext>
            </a:extLst>
          </p:cNvPr>
          <p:cNvSpPr>
            <a:spLocks noGrp="1"/>
          </p:cNvSpPr>
          <p:nvPr>
            <p:ph type="title"/>
          </p:nvPr>
        </p:nvSpPr>
        <p:spPr/>
        <p:txBody>
          <a:bodyPr>
            <a:normAutofit fontScale="90000"/>
          </a:bodyPr>
          <a:lstStyle/>
          <a:p>
            <a:r>
              <a:rPr lang="en-US" b="0" dirty="0">
                <a:latin typeface="Calibri" panose="020F0502020204030204" pitchFamily="34" charset="0"/>
                <a:ea typeface="Calibri" panose="020F0502020204030204" pitchFamily="34" charset="0"/>
                <a:cs typeface="Calibri" panose="020F0502020204030204" pitchFamily="34" charset="0"/>
              </a:rPr>
              <a:t>Allowable Rent Increases and Limitations</a:t>
            </a:r>
            <a:endParaRPr lang="en-US" dirty="0"/>
          </a:p>
        </p:txBody>
      </p:sp>
      <p:sp>
        <p:nvSpPr>
          <p:cNvPr id="3" name="Content Placeholder 2">
            <a:extLst>
              <a:ext uri="{FF2B5EF4-FFF2-40B4-BE49-F238E27FC236}">
                <a16:creationId xmlns:a16="http://schemas.microsoft.com/office/drawing/2014/main" id="{51BBBD04-ED6B-FF97-B392-81183BE0CC46}"/>
              </a:ext>
            </a:extLst>
          </p:cNvPr>
          <p:cNvSpPr>
            <a:spLocks noGrp="1"/>
          </p:cNvSpPr>
          <p:nvPr>
            <p:ph idx="1"/>
          </p:nvPr>
        </p:nvSpPr>
        <p:spPr>
          <a:xfrm>
            <a:off x="538448" y="782736"/>
            <a:ext cx="10844169" cy="5292528"/>
          </a:xfrm>
        </p:spPr>
        <p:txBody>
          <a:bodyPr>
            <a:normAutofit/>
          </a:bodyPr>
          <a:lstStyle/>
          <a:p>
            <a:pPr marL="457200" marR="0" lvl="0" indent="-4572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New Lease or Lease Renewal </a:t>
            </a: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No more than one increase per 12-month period. </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Multi-year Lease: The annual rent increase allowance governing the first year applies to the following lease years. </a:t>
            </a:r>
          </a:p>
          <a:p>
            <a:pPr marL="685800" marR="0" lvl="0"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Unused rent increases allowances may be banked for future increases.</a:t>
            </a:r>
          </a:p>
          <a:p>
            <a:pPr marL="685800">
              <a:spcBef>
                <a:spcPts val="500"/>
              </a:spcBef>
              <a:spcAft>
                <a:spcPts val="600"/>
              </a:spcAft>
              <a:defRPr/>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Banked Amount: </a:t>
            </a:r>
            <a:r>
              <a:rPr kumimoji="0" lang="en-US" sz="2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the dollar amount of an annual rent increase allowance that a landlord did not use to increase the rent for a regulated unit. </a:t>
            </a:r>
          </a:p>
          <a:p>
            <a:pPr marL="1143000" lvl="1">
              <a:defRPr/>
            </a:pPr>
            <a:r>
              <a:rPr lang="en-US" sz="2000" kern="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Example:</a:t>
            </a:r>
          </a:p>
          <a:p>
            <a:pPr marL="1600200" lvl="2">
              <a:defRPr/>
            </a:pPr>
            <a:r>
              <a:rPr kumimoji="0" lang="en-US"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Your current rent is $1200</a:t>
            </a:r>
          </a:p>
          <a:p>
            <a:pPr marL="1600200" lvl="2">
              <a:defRPr/>
            </a:pPr>
            <a:r>
              <a:rPr lang="en-US" kern="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The allowable rent increase is 6%, which is $72</a:t>
            </a:r>
          </a:p>
          <a:p>
            <a:pPr marL="1600200" lvl="2">
              <a:defRPr/>
            </a:pPr>
            <a:r>
              <a:rPr kumimoji="0" lang="en-US"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Your landlord decides to only increase re</a:t>
            </a:r>
            <a:r>
              <a:rPr lang="en-US" kern="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nt</a:t>
            </a:r>
            <a:r>
              <a:rPr lang="en-US" kern="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by 5%, which is $60</a:t>
            </a:r>
          </a:p>
          <a:p>
            <a:pPr marL="1600200" lvl="2">
              <a:defRPr/>
            </a:pPr>
            <a:r>
              <a:rPr lang="en-US" kern="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The unused $12 is “banked” for future use</a:t>
            </a:r>
          </a:p>
          <a:p>
            <a:pPr marL="11430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endParaRPr lang="en-US" dirty="0"/>
          </a:p>
        </p:txBody>
      </p:sp>
    </p:spTree>
    <p:extLst>
      <p:ext uri="{BB962C8B-B14F-4D97-AF65-F5344CB8AC3E}">
        <p14:creationId xmlns:p14="http://schemas.microsoft.com/office/powerpoint/2010/main" val="696872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7987E-48BE-6C07-73BC-404674AC28F9}"/>
              </a:ext>
            </a:extLst>
          </p:cNvPr>
          <p:cNvSpPr>
            <a:spLocks noGrp="1"/>
          </p:cNvSpPr>
          <p:nvPr>
            <p:ph type="title"/>
          </p:nvPr>
        </p:nvSpPr>
        <p:spPr/>
        <p:txBody>
          <a:bodyPr>
            <a:normAutofit fontScale="90000"/>
          </a:bodyPr>
          <a:lstStyle/>
          <a:p>
            <a:r>
              <a:rPr lang="en-US" b="0" dirty="0">
                <a:latin typeface="Calibri" panose="020F0502020204030204" pitchFamily="34" charset="0"/>
                <a:ea typeface="Calibri" panose="020F0502020204030204" pitchFamily="34" charset="0"/>
                <a:cs typeface="Calibri" panose="020F0502020204030204" pitchFamily="34" charset="0"/>
              </a:rPr>
              <a:t>Allowable Rent Increases and Limitations</a:t>
            </a:r>
            <a:endParaRPr lang="en-US" dirty="0"/>
          </a:p>
        </p:txBody>
      </p:sp>
      <p:sp>
        <p:nvSpPr>
          <p:cNvPr id="3" name="Content Placeholder 2">
            <a:extLst>
              <a:ext uri="{FF2B5EF4-FFF2-40B4-BE49-F238E27FC236}">
                <a16:creationId xmlns:a16="http://schemas.microsoft.com/office/drawing/2014/main" id="{51184F52-0402-CAC5-BB92-E134E2208032}"/>
              </a:ext>
            </a:extLst>
          </p:cNvPr>
          <p:cNvSpPr>
            <a:spLocks noGrp="1"/>
          </p:cNvSpPr>
          <p:nvPr>
            <p:ph idx="1"/>
          </p:nvPr>
        </p:nvSpPr>
        <p:spPr/>
        <p:txBody>
          <a:bodyPr>
            <a:normAutofit/>
          </a:bodyPr>
          <a:lstStyle/>
          <a:p>
            <a:r>
              <a:rPr lang="en-US" sz="2400" dirty="0"/>
              <a:t>At lease renewal, a landlord may not increase the rent of a regulated unit by more than:</a:t>
            </a:r>
          </a:p>
          <a:p>
            <a:pPr lvl="1"/>
            <a:r>
              <a:rPr lang="en-US" sz="2200" dirty="0"/>
              <a:t>Base rent (amount currently paid for the unit); plus</a:t>
            </a:r>
          </a:p>
          <a:p>
            <a:pPr lvl="1"/>
            <a:r>
              <a:rPr lang="en-US" sz="2200" dirty="0"/>
              <a:t>Rent increase allowance (CPI-U +3% or 6%); plus</a:t>
            </a:r>
          </a:p>
          <a:p>
            <a:pPr lvl="1"/>
            <a:r>
              <a:rPr lang="en-US" sz="2200" dirty="0"/>
              <a:t>Any banked amount; and</a:t>
            </a:r>
          </a:p>
          <a:p>
            <a:pPr lvl="1"/>
            <a:r>
              <a:rPr lang="en-US" sz="2200" dirty="0"/>
              <a:t>The total increase may not exceed 10% of the base rent</a:t>
            </a:r>
            <a:endParaRPr lang="en-US" sz="2200" b="1" dirty="0"/>
          </a:p>
          <a:p>
            <a:r>
              <a:rPr lang="en-US" sz="2400" b="1" dirty="0"/>
              <a:t>General Increase Notice Requirements</a:t>
            </a:r>
          </a:p>
          <a:p>
            <a:pPr lvl="1"/>
            <a:r>
              <a:rPr lang="en-US" sz="2200" dirty="0"/>
              <a:t>Notice of increase must be in writing and delivered by US mail or in person with a signed receipt at least 90 days before the effective date of the rent increase.</a:t>
            </a:r>
          </a:p>
          <a:p>
            <a:pPr lvl="1"/>
            <a:r>
              <a:rPr lang="en-US" sz="2200" dirty="0"/>
              <a:t>Notice must contain a 2-year lease renewal offer.</a:t>
            </a:r>
          </a:p>
          <a:p>
            <a:pPr lvl="1"/>
            <a:r>
              <a:rPr lang="en-US" sz="2200" dirty="0"/>
              <a:t>Notice must list the current rent, the new rent, the percentage of increase, and the effective date of the proposed increase.</a:t>
            </a:r>
          </a:p>
          <a:p>
            <a:pPr lvl="1"/>
            <a:r>
              <a:rPr lang="en-US" sz="2200" dirty="0"/>
              <a:t>For the comprehensive list of the notice requirements, please see the OLTA handbook</a:t>
            </a:r>
          </a:p>
        </p:txBody>
      </p:sp>
    </p:spTree>
    <p:extLst>
      <p:ext uri="{BB962C8B-B14F-4D97-AF65-F5344CB8AC3E}">
        <p14:creationId xmlns:p14="http://schemas.microsoft.com/office/powerpoint/2010/main" val="251989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BBF22-678A-26E2-AD8B-16C008235E81}"/>
              </a:ext>
            </a:extLst>
          </p:cNvPr>
          <p:cNvSpPr>
            <a:spLocks noGrp="1"/>
          </p:cNvSpPr>
          <p:nvPr>
            <p:ph type="title"/>
          </p:nvPr>
        </p:nvSpPr>
        <p:spPr/>
        <p:txBody>
          <a:bodyPr>
            <a:normAutofit fontScale="90000"/>
          </a:bodyPr>
          <a:lstStyle/>
          <a:p>
            <a:r>
              <a:rPr lang="en-US" dirty="0"/>
              <a:t>Allowable Rent Increases and Limitations</a:t>
            </a:r>
          </a:p>
        </p:txBody>
      </p:sp>
      <p:sp>
        <p:nvSpPr>
          <p:cNvPr id="3" name="Content Placeholder 2">
            <a:extLst>
              <a:ext uri="{FF2B5EF4-FFF2-40B4-BE49-F238E27FC236}">
                <a16:creationId xmlns:a16="http://schemas.microsoft.com/office/drawing/2014/main" id="{4DBED59D-D2B8-8588-D4D3-141990DC6174}"/>
              </a:ext>
            </a:extLst>
          </p:cNvPr>
          <p:cNvSpPr>
            <a:spLocks noGrp="1"/>
          </p:cNvSpPr>
          <p:nvPr>
            <p:ph idx="1"/>
          </p:nvPr>
        </p:nvSpPr>
        <p:spPr/>
        <p:txBody>
          <a:bodyPr>
            <a:normAutofit lnSpcReduction="10000"/>
          </a:bodyPr>
          <a:lstStyle/>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Vacant and Previously Vacant Units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Units vacant after the regulation effective date, July 23, 2024: the landlord can increase rent up to the banked rent amount or to no more than the base rent at the time the unit became vacant plus any allowable increase. </a:t>
            </a:r>
          </a:p>
          <a:p>
            <a:pPr lvl="2">
              <a:defRPr/>
            </a:pPr>
            <a:r>
              <a:rPr lang="en-US" sz="18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Example:</a:t>
            </a:r>
          </a:p>
          <a:p>
            <a:pPr lvl="3">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A tenant paying $1200 moves out of their unit on August 1, 2024.</a:t>
            </a:r>
          </a:p>
          <a:p>
            <a:pPr lvl="3">
              <a:defRPr/>
            </a:pP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The landlord would like to rent the unit to a new tenant with a lease starting August 15, 2024</a:t>
            </a:r>
          </a:p>
          <a:p>
            <a:pPr lvl="3">
              <a:defRPr/>
            </a:pP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The allowable rent increase for July 23, 2024 – June 30</a:t>
            </a:r>
            <a:r>
              <a:rPr lang="en-US" sz="1600" baseline="300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th</a:t>
            </a: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 2025, is 6% (6% of $1200 is $72)</a:t>
            </a:r>
          </a:p>
          <a:p>
            <a:pPr lvl="3">
              <a:defRPr/>
            </a:pP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The landlord may charge up to $1272 in rent for the new lease.</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1371600" lvl="3" indent="0">
              <a:buNone/>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Units vacant prior to the regulation effective date, July 23, 2024: the landlord may set the base rent upon return to the market. After the unit is leased, rent for the subsequent lease or lease renewal must follow regulations.</a:t>
            </a:r>
          </a:p>
          <a:p>
            <a:pPr lvl="2">
              <a:defRPr/>
            </a:pPr>
            <a:r>
              <a:rPr lang="en-US" sz="18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Example:</a:t>
            </a:r>
          </a:p>
          <a:p>
            <a:pPr lvl="3">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A tenant paying $1200 moves out of their unit on July 1, 2024.</a:t>
            </a:r>
          </a:p>
          <a:p>
            <a:pPr lvl="3">
              <a:defRPr/>
            </a:pP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The landlord would like to rent the unit to a new tenant with a lease starting August 15, 2024</a:t>
            </a:r>
          </a:p>
          <a:p>
            <a:pPr lvl="3">
              <a:defRPr/>
            </a:pPr>
            <a:r>
              <a:rPr lang="en-US" sz="1600" dirty="0">
                <a:solidFill>
                  <a:prstClr val="black"/>
                </a:solidFill>
                <a:latin typeface="Calibri" panose="020F0502020204030204" pitchFamily="34" charset="0"/>
                <a:ea typeface="Calibri" panose="020F0502020204030204" pitchFamily="34" charset="0"/>
                <a:cs typeface="Calibri" panose="020F0502020204030204" pitchFamily="34" charset="0"/>
                <a:sym typeface="Arial"/>
              </a:rPr>
              <a:t>Since the unit became vacant before the regulation’s effective date, the landlord may set the new base rent at their discretion.</a:t>
            </a:r>
          </a:p>
          <a:p>
            <a:pPr lvl="3">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All following rent increases must comply with rent stabilization regulation. </a:t>
            </a:r>
            <a:endParaRPr kumimoji="0" lang="en-US" sz="2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endParaRPr lang="en-US" dirty="0"/>
          </a:p>
        </p:txBody>
      </p:sp>
    </p:spTree>
    <p:extLst>
      <p:ext uri="{BB962C8B-B14F-4D97-AF65-F5344CB8AC3E}">
        <p14:creationId xmlns:p14="http://schemas.microsoft.com/office/powerpoint/2010/main" val="2978182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US" sz="1300" b="0" i="0" u="none" strike="noStrike" kern="1200" cap="none" spc="0" normalizeH="0" baseline="0" noProof="0">
                <a:ln>
                  <a:noFill/>
                </a:ln>
                <a:solidFill>
                  <a:prstClr val="white"/>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7</a:t>
            </a:fld>
            <a:endParaRPr kumimoji="0" sz="13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8" name="Google Shape;58;g2c28324d684_0_58"/>
          <p:cNvSpPr/>
          <p:nvPr/>
        </p:nvSpPr>
        <p:spPr>
          <a:xfrm>
            <a:off x="230352" y="466759"/>
            <a:ext cx="10831800" cy="5747565"/>
          </a:xfrm>
          <a:prstGeom prst="roundRect">
            <a:avLst>
              <a:gd name="adj" fmla="val 16667"/>
            </a:avLst>
          </a:prstGeom>
          <a:noFill/>
          <a:ln>
            <a:noFill/>
          </a:ln>
        </p:spPr>
        <p:txBody>
          <a:bodyPr spcFirstLastPara="1" wrap="square" lIns="91425" tIns="91425" rIns="91425" bIns="91425" anchor="t" anchorCtr="0">
            <a:noAutofit/>
          </a:bodyPr>
          <a:lstStyle/>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landlord may not increase rent by </a:t>
            </a:r>
            <a:r>
              <a:rPr kumimoji="0" lang="en-US" sz="20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any</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amount while the property is designated Troubled or At-Risk.</a:t>
            </a:r>
          </a:p>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sym typeface="Arial"/>
              </a:rPr>
              <a:t>The current Troubled and At-Risk property designation list is in effect until the new list is issued on September 1, 2024.</a:t>
            </a:r>
            <a:endPar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endParaRPr>
          </a:p>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sym typeface="Arial"/>
              </a:rPr>
              <a:t>If a property is on the Troubled or At-Risk list as of the effective date of July 23, 2024, when the County Council approved the rent stabilization regulation,</a:t>
            </a: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 </a:t>
            </a: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sym typeface="Arial"/>
              </a:rPr>
              <a:t>the landlord cannot increase the rent.</a:t>
            </a:r>
            <a:endPar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endParaRPr>
          </a:p>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sym typeface="Arial"/>
              </a:rPr>
              <a:t>The new Troubled and At-Risk property designation list will be available on September 1, 2024.</a:t>
            </a:r>
            <a:endPar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endParaRPr>
          </a:p>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If your property was designated as Troubled or At-Risk between July 23, 2024, and September 1, 2024, you cannot increase rents on any lease renewals during this period. The lease term renewed during this period will remain unchanged, with no increase until the lease expires.</a:t>
            </a:r>
          </a:p>
          <a:p>
            <a:pPr marL="400050" marR="0" lvl="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If your property achieved a compliant status on September 1, 2024, you may increase the rents on lease renewals according to the rent stabilization regulations on all leases since then.  </a:t>
            </a:r>
            <a:endPar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panose="020F0502020204030204" pitchFamily="34" charset="0"/>
            </a:endParaRPr>
          </a:p>
          <a:p>
            <a:pPr marL="514350" marR="0" lvl="1" indent="0" algn="l" defTabSz="914400" rtl="0" eaLnBrk="1" fontAlgn="auto" latinLnBrk="0" hangingPunct="1">
              <a:lnSpc>
                <a:spcPct val="90000"/>
              </a:lnSpc>
              <a:spcBef>
                <a:spcPts val="50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a:endParaRPr>
          </a:p>
          <a:p>
            <a:pPr marL="11430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0" cap="none" spc="0" normalizeH="0" baseline="0" noProof="0" dirty="0">
              <a:ln>
                <a:noFill/>
              </a:ln>
              <a:solidFill>
                <a:prstClr val="black"/>
              </a:solidFill>
              <a:effectLst/>
              <a:uLnTx/>
              <a:uFillTx/>
              <a:latin typeface="Calibri" panose="020F0502020204030204" pitchFamily="34" charset="0"/>
              <a:ea typeface="+mn-ea"/>
              <a:cs typeface="Arial"/>
            </a:endParaRP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endParaRPr>
          </a:p>
          <a:p>
            <a:pPr marL="914400" marR="0" lvl="1" indent="0" algn="l" defTabSz="914400" rtl="0" eaLnBrk="1" fontAlgn="auto" latinLnBrk="0" hangingPunct="1">
              <a:lnSpc>
                <a:spcPct val="90000"/>
              </a:lnSpc>
              <a:spcBef>
                <a:spcPts val="500"/>
              </a:spcBef>
              <a:spcAft>
                <a:spcPts val="0"/>
              </a:spcAft>
              <a:buClrTx/>
              <a:buSzTx/>
              <a:buFontTx/>
              <a:buNone/>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Calibri" panose="020F0502020204030204"/>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Troubled or At-Risk Properties </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196365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US" sz="1300" b="0" i="0" u="none" strike="noStrike" kern="1200" cap="none" spc="0" normalizeH="0" baseline="0" noProof="0">
                <a:ln>
                  <a:noFill/>
                </a:ln>
                <a:solidFill>
                  <a:prstClr val="white"/>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8</a:t>
            </a:fld>
            <a:endParaRPr kumimoji="0" sz="13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8" name="Google Shape;58;g2c28324d684_0_58"/>
          <p:cNvSpPr/>
          <p:nvPr/>
        </p:nvSpPr>
        <p:spPr>
          <a:xfrm>
            <a:off x="230352" y="566539"/>
            <a:ext cx="10831800" cy="5724921"/>
          </a:xfrm>
          <a:prstGeom prst="roundRect">
            <a:avLst>
              <a:gd name="adj" fmla="val 16667"/>
            </a:avLst>
          </a:prstGeom>
          <a:noFill/>
          <a:ln>
            <a:noFill/>
          </a:ln>
        </p:spPr>
        <p:txBody>
          <a:bodyPr spcFirstLastPara="1" wrap="square" lIns="91425" tIns="91425" rIns="91425" bIns="91425" anchor="t" anchorCtr="0">
            <a:noAutofit/>
          </a:bodyPr>
          <a:lstStyle/>
          <a:p>
            <a:pPr marL="57150" marR="0" lvl="0" algn="l" defTabSz="914400" rtl="0" eaLnBrk="1" fontAlgn="auto" latinLnBrk="0" hangingPunct="1">
              <a:lnSpc>
                <a:spcPct val="90000"/>
              </a:lnSpc>
              <a:spcBef>
                <a:spcPts val="500"/>
              </a:spcBef>
              <a:spcAft>
                <a:spcPts val="0"/>
              </a:spcAft>
              <a:buClrTx/>
              <a:buSzTx/>
              <a:tabLst/>
              <a:defRPr/>
            </a:pPr>
            <a:endParaRPr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34290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If a landlord of a Troubled or At-Risk property meets the following conditions, the Director must change their designation to</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Compliant.</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Troubled Properties:</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Correct all violations and verify with DHCA;</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endPar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Submit a corrective action plan (as defined in COMCOR 29.40.01.02(a)) that meets DHCA approval;</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endPar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Submit two quarters of maintenance logs </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under COMCOR 29.40.01.04(k)(3)</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 and</a:t>
            </a:r>
            <a:endPar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 reinspection of the property under COMCOR 29.40.01 does not result in a designation as Troubled or At-Risk.</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 </a:t>
            </a:r>
            <a:endPar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At-Risk Properties:</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Correct all violations and verify with DHCA; and</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A reinspection of the property under COMCOR 29.40.01 does not result in a designation as Troubled or At-Risk. </a:t>
            </a:r>
            <a:endPar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If the landlord cannot meet the conditions required to remove their Troubled or At-</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Risk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designation, the landlord may submit a fair return application to demonstrate their financial inability to maintain habitability.</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endParaRPr>
          </a:p>
          <a:p>
            <a:pPr marL="74295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Fair Return Approval: </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may increase rents of regulated units by the amount approved in the application while the property is still designated as Troubled or At-Risk.</a:t>
            </a:r>
          </a:p>
          <a:p>
            <a:pPr marL="742950" marR="0" lvl="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sym typeface="Arial"/>
              </a:rPr>
              <a:t>Fair </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Return Denial: </a:t>
            </a:r>
            <a:r>
              <a:rPr kumimoji="0" lang="en-US" sz="15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a:rPr>
              <a:t>The landlord is not permitted to increase the rent of regulated units while being designated as Troubled or At-Risk.</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1430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a:sym typeface="Arial"/>
            </a:endParaRP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914400" marR="0" lvl="1" indent="0" algn="l" defTabSz="914400" rtl="0" eaLnBrk="1" fontAlgn="auto" latinLnBrk="0" hangingPunct="1">
              <a:lnSpc>
                <a:spcPct val="90000"/>
              </a:lnSpc>
              <a:spcBef>
                <a:spcPts val="500"/>
              </a:spcBef>
              <a:spcAft>
                <a:spcPts val="0"/>
              </a:spcAft>
              <a:buClrTx/>
              <a:buSzTx/>
              <a:buFontTx/>
              <a:buNone/>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Troubled or At-Risk Properties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Tree>
    <p:extLst>
      <p:ext uri="{BB962C8B-B14F-4D97-AF65-F5344CB8AC3E}">
        <p14:creationId xmlns:p14="http://schemas.microsoft.com/office/powerpoint/2010/main" val="3232772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pic>
        <p:nvPicPr>
          <p:cNvPr id="51" name="Google Shape;51;g2c28324d684_0_58"/>
          <p:cNvPicPr preferRelativeResize="0"/>
          <p:nvPr/>
        </p:nvPicPr>
        <p:blipFill rotWithShape="1">
          <a:blip r:embed="rId3">
            <a:alphaModFix/>
          </a:blip>
          <a:srcRect/>
          <a:stretch/>
        </p:blipFill>
        <p:spPr>
          <a:xfrm>
            <a:off x="922371" y="6279720"/>
            <a:ext cx="1106802" cy="368934"/>
          </a:xfrm>
          <a:prstGeom prst="rect">
            <a:avLst/>
          </a:prstGeom>
          <a:noFill/>
          <a:ln>
            <a:noFill/>
          </a:ln>
        </p:spPr>
      </p:pic>
      <p:sp>
        <p:nvSpPr>
          <p:cNvPr id="53" name="Google Shape;53;g2c28324d684_0_58"/>
          <p:cNvSpPr>
            <a:spLocks noGrp="1" noRot="1" noMove="1" noResize="1" noEditPoints="1" noAdjustHandles="1" noChangeArrowheads="1" noChangeShapeType="1"/>
          </p:cNvSpPr>
          <p:nvPr/>
        </p:nvSpPr>
        <p:spPr>
          <a:xfrm>
            <a:off x="0" y="-13610"/>
            <a:ext cx="11534862" cy="619409"/>
          </a:xfrm>
          <a:prstGeom prst="rect">
            <a:avLst/>
          </a:prstGeom>
          <a:solidFill>
            <a:srgbClr val="156BAC"/>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
        <p:nvSpPr>
          <p:cNvPr id="57" name="Google Shape;57;g2c28324d684_0_58"/>
          <p:cNvSpPr txBox="1">
            <a:spLocks noGrp="1"/>
          </p:cNvSpPr>
          <p:nvPr>
            <p:ph type="sldNum" idx="12"/>
          </p:nvPr>
        </p:nvSpPr>
        <p:spPr>
          <a:xfrm>
            <a:off x="11440449" y="6461403"/>
            <a:ext cx="644700" cy="344100"/>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US" sz="13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9</a:t>
            </a:fld>
            <a:endParaRPr kumimoji="0" sz="13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
        <p:nvSpPr>
          <p:cNvPr id="58" name="Google Shape;58;g2c28324d684_0_58"/>
          <p:cNvSpPr/>
          <p:nvPr/>
        </p:nvSpPr>
        <p:spPr>
          <a:xfrm>
            <a:off x="680100" y="749030"/>
            <a:ext cx="10831800" cy="890495"/>
          </a:xfrm>
          <a:prstGeom prst="roundRect">
            <a:avLst>
              <a:gd name="adj" fmla="val 16667"/>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rPr>
              <a:t>A unit is exempt from rent control if it meets one of the following conditions: </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Arial"/>
            </a:endParaRPr>
          </a:p>
          <a:p>
            <a:pPr marL="6858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Arial"/>
              <a:sym typeface="Arial"/>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Arial"/>
              <a:sym typeface="Calibri"/>
            </a:endParaRPr>
          </a:p>
        </p:txBody>
      </p:sp>
      <p:sp>
        <p:nvSpPr>
          <p:cNvPr id="3" name="TextBox 2">
            <a:extLst>
              <a:ext uri="{FF2B5EF4-FFF2-40B4-BE49-F238E27FC236}">
                <a16:creationId xmlns:a16="http://schemas.microsoft.com/office/drawing/2014/main" id="{78D2AE9D-6D2C-4D9F-E15B-EF571A146B89}"/>
              </a:ext>
            </a:extLst>
          </p:cNvPr>
          <p:cNvSpPr txBox="1"/>
          <p:nvPr/>
        </p:nvSpPr>
        <p:spPr>
          <a:xfrm>
            <a:off x="230352" y="29087"/>
            <a:ext cx="708484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sym typeface="Arial"/>
              </a:rPr>
              <a:t>Exemptions</a:t>
            </a:r>
          </a:p>
        </p:txBody>
      </p:sp>
      <p:pic>
        <p:nvPicPr>
          <p:cNvPr id="4" name="Picture 3">
            <a:extLst>
              <a:ext uri="{FF2B5EF4-FFF2-40B4-BE49-F238E27FC236}">
                <a16:creationId xmlns:a16="http://schemas.microsoft.com/office/drawing/2014/main" id="{49624CD1-80E7-CACB-8590-CF5B116ED57E}"/>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1618378" y="29088"/>
            <a:ext cx="466771" cy="576712"/>
          </a:xfrm>
          <a:prstGeom prst="rect">
            <a:avLst/>
          </a:prstGeom>
          <a:noFill/>
          <a:ln>
            <a:noFill/>
          </a:ln>
        </p:spPr>
      </p:pic>
      <p:sp>
        <p:nvSpPr>
          <p:cNvPr id="2" name="Google Shape;58;g2c28324d684_0_58">
            <a:extLst>
              <a:ext uri="{FF2B5EF4-FFF2-40B4-BE49-F238E27FC236}">
                <a16:creationId xmlns:a16="http://schemas.microsoft.com/office/drawing/2014/main" id="{C8B40621-5AB9-7A07-D5B4-21915495364B}"/>
              </a:ext>
            </a:extLst>
          </p:cNvPr>
          <p:cNvSpPr/>
          <p:nvPr/>
        </p:nvSpPr>
        <p:spPr>
          <a:xfrm>
            <a:off x="312621" y="1194277"/>
            <a:ext cx="5271056" cy="4946314"/>
          </a:xfrm>
          <a:prstGeom prst="roundRect">
            <a:avLst>
              <a:gd name="adj" fmla="val 16667"/>
            </a:avLst>
          </a:prstGeom>
          <a:noFill/>
          <a:ln>
            <a:noFill/>
          </a:ln>
        </p:spPr>
        <p:txBody>
          <a:bodyPr spcFirstLastPara="1" wrap="square" lIns="91425" tIns="91425" rIns="91425" bIns="91425" anchor="t" anchorCtr="0">
            <a:noAutofit/>
          </a:bodyPr>
          <a:lstStyle/>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newly constructed unit that has been offered for rent for less than 23 years</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unit owned by a natural person or the trust/estate of a decedent who owns 2 or fewer rental units within the County.</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a:t>
            </a:r>
            <a:r>
              <a:rPr kumimoji="0" lang="en-US" sz="1900" b="0"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unit</a:t>
            </a: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 subject to a regulatory agreement with a governmental agency that restricts the unit to low- and moderate-income tenants (LIHTC, AMI restricted units, NOT tenant-based program like Section 8 or HCVP)</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unit that has undergone a substantial renovation within 23 years</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Arial"/>
              <a:sym typeface="Calibri"/>
            </a:endParaRPr>
          </a:p>
        </p:txBody>
      </p:sp>
      <p:sp>
        <p:nvSpPr>
          <p:cNvPr id="7" name="Google Shape;58;g2c28324d684_0_58">
            <a:extLst>
              <a:ext uri="{FF2B5EF4-FFF2-40B4-BE49-F238E27FC236}">
                <a16:creationId xmlns:a16="http://schemas.microsoft.com/office/drawing/2014/main" id="{A6F1223D-D067-79AB-4EC7-07812860574E}"/>
              </a:ext>
            </a:extLst>
          </p:cNvPr>
          <p:cNvSpPr/>
          <p:nvPr/>
        </p:nvSpPr>
        <p:spPr>
          <a:xfrm>
            <a:off x="6096000" y="1194277"/>
            <a:ext cx="5271056" cy="4946314"/>
          </a:xfrm>
          <a:prstGeom prst="roundRect">
            <a:avLst>
              <a:gd name="adj" fmla="val 16667"/>
            </a:avLst>
          </a:prstGeom>
          <a:noFill/>
          <a:ln>
            <a:noFill/>
          </a:ln>
        </p:spPr>
        <p:txBody>
          <a:bodyPr spcFirstLastPara="1" wrap="square" lIns="91425" tIns="91425" rIns="91425" bIns="91425" anchor="t" anchorCtr="0">
            <a:noAutofit/>
          </a:bodyPr>
          <a:lstStyle/>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licensed facility where the primary purpose is the diagnosis, cure and treatment of illnesses</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facility owned or leased by a 501(c)(3) nonprofit group</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Owner occupied group house</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religious facility (church, parsonage, mosque, synagogue, rectory, etc.)</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transient lodging facility (Airbnb)</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An accessory dwelling unit (ADU)</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school dormitory</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sym typeface="Calibri"/>
              </a:rPr>
              <a:t>A licensed assisted living facility or nursing home</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Arial"/>
              <a:sym typeface="Calibri"/>
            </a:endParaRPr>
          </a:p>
        </p:txBody>
      </p:sp>
    </p:spTree>
    <p:extLst>
      <p:ext uri="{BB962C8B-B14F-4D97-AF65-F5344CB8AC3E}">
        <p14:creationId xmlns:p14="http://schemas.microsoft.com/office/powerpoint/2010/main" val="353208673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442BCD7A4E104AA1E5D9462182CC6F" ma:contentTypeVersion="6" ma:contentTypeDescription="Create a new document." ma:contentTypeScope="" ma:versionID="5a1e54b6ab4dd4cb7d3984eaf6cff167">
  <xsd:schema xmlns:xsd="http://www.w3.org/2001/XMLSchema" xmlns:xs="http://www.w3.org/2001/XMLSchema" xmlns:p="http://schemas.microsoft.com/office/2006/metadata/properties" xmlns:ns2="ea2881d5-6455-4a04-92fe-a3ce733ec4ad" xmlns:ns3="e7a47cf4-06aa-4896-92e3-5dd1e24a4727" targetNamespace="http://schemas.microsoft.com/office/2006/metadata/properties" ma:root="true" ma:fieldsID="0e0ba2f0104aea38bafecb832c779fd1" ns2:_="" ns3:_="">
    <xsd:import namespace="ea2881d5-6455-4a04-92fe-a3ce733ec4ad"/>
    <xsd:import namespace="e7a47cf4-06aa-4896-92e3-5dd1e24a472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2881d5-6455-4a04-92fe-a3ce733ec4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a47cf4-06aa-4896-92e3-5dd1e24a472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C5F3A1-B78D-45F6-9B02-F92B85F0F7CF}">
  <ds:schemaRefs>
    <ds:schemaRef ds:uri="http://schemas.microsoft.com/sharepoint/v3/contenttype/forms"/>
  </ds:schemaRefs>
</ds:datastoreItem>
</file>

<file path=customXml/itemProps2.xml><?xml version="1.0" encoding="utf-8"?>
<ds:datastoreItem xmlns:ds="http://schemas.openxmlformats.org/officeDocument/2006/customXml" ds:itemID="{EDF214B5-3A15-4ED5-981E-814A47A100FE}">
  <ds:schemaRefs>
    <ds:schemaRef ds:uri="ea2881d5-6455-4a04-92fe-a3ce733ec4ad"/>
    <ds:schemaRef ds:uri="http://www.w3.org/XML/1998/namespace"/>
    <ds:schemaRef ds:uri="http://purl.org/dc/elements/1.1/"/>
    <ds:schemaRef ds:uri="http://purl.org/dc/terms/"/>
    <ds:schemaRef ds:uri="http://purl.org/dc/dcmitype/"/>
    <ds:schemaRef ds:uri="http://schemas.microsoft.com/office/infopath/2007/PartnerControls"/>
    <ds:schemaRef ds:uri="http://schemas.microsoft.com/office/2006/documentManagement/types"/>
    <ds:schemaRef ds:uri="e7a47cf4-06aa-4896-92e3-5dd1e24a4727"/>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F8E41F0A-9509-4C3C-86E2-9E00ECAE3D82}">
  <ds:schemaRefs>
    <ds:schemaRef ds:uri="e7a47cf4-06aa-4896-92e3-5dd1e24a4727"/>
    <ds:schemaRef ds:uri="ea2881d5-6455-4a04-92fe-a3ce733ec4a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1455</TotalTime>
  <Words>4303</Words>
  <Application>Microsoft Office PowerPoint</Application>
  <PresentationFormat>Widescreen</PresentationFormat>
  <Paragraphs>304</Paragraphs>
  <Slides>25</Slides>
  <Notes>20</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Office Theme</vt:lpstr>
      <vt:lpstr>1_Office Theme</vt:lpstr>
      <vt:lpstr>PowerPoint Presentation</vt:lpstr>
      <vt:lpstr>Overview</vt:lpstr>
      <vt:lpstr>Allowable Rent Increases and Limitations</vt:lpstr>
      <vt:lpstr>Allowable Rent Increases and Limitations</vt:lpstr>
      <vt:lpstr>Allowable Rent Increases and Limitations</vt:lpstr>
      <vt:lpstr>Allowable Rent Increases and Limitations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Habte, Asmara</dc:creator>
  <cp:lastModifiedBy>Wilkerson, Shirin</cp:lastModifiedBy>
  <cp:revision>5</cp:revision>
  <dcterms:modified xsi:type="dcterms:W3CDTF">2024-08-05T15:06:49Z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0x0101009A442BCD7A4E104AA1E5D9462182CC6F</vt:lpwstr>
  </property>
</Properties>
</file>