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4"/>
  </p:sldMasterIdLst>
  <p:notesMasterIdLst>
    <p:notesMasterId r:id="rId19"/>
  </p:notesMasterIdLst>
  <p:sldIdLst>
    <p:sldId id="256" r:id="rId5"/>
    <p:sldId id="257" r:id="rId6"/>
    <p:sldId id="258" r:id="rId7"/>
    <p:sldId id="281" r:id="rId8"/>
    <p:sldId id="283" r:id="rId9"/>
    <p:sldId id="282" r:id="rId10"/>
    <p:sldId id="260" r:id="rId11"/>
    <p:sldId id="284" r:id="rId12"/>
    <p:sldId id="285" r:id="rId13"/>
    <p:sldId id="286" r:id="rId14"/>
    <p:sldId id="287" r:id="rId15"/>
    <p:sldId id="288" r:id="rId16"/>
    <p:sldId id="289"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6" autoAdjust="0"/>
    <p:restoredTop sz="87341" autoAdjust="0"/>
  </p:normalViewPr>
  <p:slideViewPr>
    <p:cSldViewPr snapToGrid="0">
      <p:cViewPr varScale="1">
        <p:scale>
          <a:sx n="109" d="100"/>
          <a:sy n="109" d="100"/>
        </p:scale>
        <p:origin x="43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348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BDF63-6F97-44AC-A81E-15DCC8E0DE2B}" type="datetimeFigureOut">
              <a:rPr lang="en-US" smtClean="0"/>
              <a:t>4/11/2019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6809E-1825-4988-918C-D5BF38D3477C}" type="slidenum">
              <a:rPr lang="en-US" smtClean="0"/>
              <a:t>‹#›</a:t>
            </a:fld>
            <a:endParaRPr lang="en-US"/>
          </a:p>
        </p:txBody>
      </p:sp>
    </p:spTree>
    <p:extLst>
      <p:ext uri="{BB962C8B-B14F-4D97-AF65-F5344CB8AC3E}">
        <p14:creationId xmlns:p14="http://schemas.microsoft.com/office/powerpoint/2010/main" val="58100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Today we will discuss water supplies for sprinkler systems. Montgomery County has different requirements for new and existing buildings.</a:t>
            </a:r>
          </a:p>
        </p:txBody>
      </p:sp>
      <p:sp>
        <p:nvSpPr>
          <p:cNvPr id="4" name="Slide Number Placeholder 3"/>
          <p:cNvSpPr>
            <a:spLocks noGrp="1"/>
          </p:cNvSpPr>
          <p:nvPr>
            <p:ph type="sldNum" sz="quarter" idx="10"/>
          </p:nvPr>
        </p:nvSpPr>
        <p:spPr/>
        <p:txBody>
          <a:bodyPr/>
          <a:lstStyle/>
          <a:p>
            <a:fld id="{B256809E-1825-4988-918C-D5BF38D3477C}" type="slidenum">
              <a:rPr lang="en-US" smtClean="0"/>
              <a:t>1</a:t>
            </a:fld>
            <a:endParaRPr lang="en-US"/>
          </a:p>
        </p:txBody>
      </p:sp>
    </p:spTree>
    <p:extLst>
      <p:ext uri="{BB962C8B-B14F-4D97-AF65-F5344CB8AC3E}">
        <p14:creationId xmlns:p14="http://schemas.microsoft.com/office/powerpoint/2010/main" val="37341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 New buildings with water supplied by WSSC are required to be designed using the information from a Hydraulic </a:t>
            </a:r>
            <a:r>
              <a:rPr lang="en-US" sz="1200" kern="1200">
                <a:solidFill>
                  <a:schemeClr val="tx1"/>
                </a:solidFill>
                <a:effectLst/>
                <a:latin typeface="+mn-lt"/>
                <a:ea typeface="+mn-ea"/>
                <a:cs typeface="+mn-cs"/>
              </a:rPr>
              <a:t>Information Sheet.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56809E-1825-4988-918C-D5BF38D3477C}" type="slidenum">
              <a:rPr lang="en-US" smtClean="0"/>
              <a:t>2</a:t>
            </a:fld>
            <a:endParaRPr lang="en-US"/>
          </a:p>
        </p:txBody>
      </p:sp>
    </p:spTree>
    <p:extLst>
      <p:ext uri="{BB962C8B-B14F-4D97-AF65-F5344CB8AC3E}">
        <p14:creationId xmlns:p14="http://schemas.microsoft.com/office/powerpoint/2010/main" val="177615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All new water supply</a:t>
            </a:r>
            <a:r>
              <a:rPr lang="en-US" baseline="0" dirty="0"/>
              <a:t> pressure and flow availability are determined by WSSC</a:t>
            </a:r>
            <a:r>
              <a:rPr lang="en-US" dirty="0"/>
              <a:t>. Their information is based on a model of the entire water system</a:t>
            </a:r>
            <a:r>
              <a:rPr lang="en-US" baseline="0" dirty="0"/>
              <a:t> for each pressure zone. </a:t>
            </a:r>
            <a:endParaRPr lang="en-US" dirty="0"/>
          </a:p>
          <a:p>
            <a:endParaRPr lang="en-US" dirty="0"/>
          </a:p>
        </p:txBody>
      </p:sp>
      <p:sp>
        <p:nvSpPr>
          <p:cNvPr id="4" name="Slide Number Placeholder 3"/>
          <p:cNvSpPr>
            <a:spLocks noGrp="1"/>
          </p:cNvSpPr>
          <p:nvPr>
            <p:ph type="sldNum" sz="quarter" idx="10"/>
          </p:nvPr>
        </p:nvSpPr>
        <p:spPr/>
        <p:txBody>
          <a:bodyPr/>
          <a:lstStyle/>
          <a:p>
            <a:fld id="{B256809E-1825-4988-918C-D5BF38D3477C}" type="slidenum">
              <a:rPr lang="en-US" smtClean="0"/>
              <a:t>3</a:t>
            </a:fld>
            <a:endParaRPr lang="en-US"/>
          </a:p>
        </p:txBody>
      </p:sp>
    </p:spTree>
    <p:extLst>
      <p:ext uri="{BB962C8B-B14F-4D97-AF65-F5344CB8AC3E}">
        <p14:creationId xmlns:p14="http://schemas.microsoft.com/office/powerpoint/2010/main" val="293274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To complete this form the engineer may request information from the sprinkler</a:t>
            </a:r>
            <a:r>
              <a:rPr lang="en-US" baseline="0" dirty="0"/>
              <a:t> contractor. </a:t>
            </a:r>
            <a:endParaRPr lang="en-US" dirty="0"/>
          </a:p>
        </p:txBody>
      </p:sp>
      <p:sp>
        <p:nvSpPr>
          <p:cNvPr id="4" name="Slide Number Placeholder 3"/>
          <p:cNvSpPr>
            <a:spLocks noGrp="1"/>
          </p:cNvSpPr>
          <p:nvPr>
            <p:ph type="sldNum" sz="quarter" idx="10"/>
          </p:nvPr>
        </p:nvSpPr>
        <p:spPr/>
        <p:txBody>
          <a:bodyPr/>
          <a:lstStyle/>
          <a:p>
            <a:fld id="{B256809E-1825-4988-918C-D5BF38D3477C}" type="slidenum">
              <a:rPr lang="en-US" smtClean="0"/>
              <a:t>4</a:t>
            </a:fld>
            <a:endParaRPr lang="en-US"/>
          </a:p>
        </p:txBody>
      </p:sp>
    </p:spTree>
    <p:extLst>
      <p:ext uri="{BB962C8B-B14F-4D97-AF65-F5344CB8AC3E}">
        <p14:creationId xmlns:p14="http://schemas.microsoft.com/office/powerpoint/2010/main" val="307797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The instructions are provided to help understand how</a:t>
            </a:r>
            <a:r>
              <a:rPr lang="en-US" baseline="0" dirty="0"/>
              <a:t> the information is used.</a:t>
            </a:r>
            <a:endParaRPr lang="en-US" dirty="0"/>
          </a:p>
        </p:txBody>
      </p:sp>
      <p:sp>
        <p:nvSpPr>
          <p:cNvPr id="4" name="Slide Number Placeholder 3"/>
          <p:cNvSpPr>
            <a:spLocks noGrp="1"/>
          </p:cNvSpPr>
          <p:nvPr>
            <p:ph type="sldNum" sz="quarter" idx="10"/>
          </p:nvPr>
        </p:nvSpPr>
        <p:spPr/>
        <p:txBody>
          <a:bodyPr/>
          <a:lstStyle/>
          <a:p>
            <a:fld id="{B256809E-1825-4988-918C-D5BF38D3477C}" type="slidenum">
              <a:rPr lang="en-US" smtClean="0"/>
              <a:t>5</a:t>
            </a:fld>
            <a:endParaRPr lang="en-US"/>
          </a:p>
        </p:txBody>
      </p:sp>
    </p:spTree>
    <p:extLst>
      <p:ext uri="{BB962C8B-B14F-4D97-AF65-F5344CB8AC3E}">
        <p14:creationId xmlns:p14="http://schemas.microsoft.com/office/powerpoint/2010/main" val="20493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Calculations for sprinkler systems are based on the elevations above</a:t>
            </a:r>
            <a:r>
              <a:rPr lang="en-US" baseline="0" dirty="0"/>
              <a:t> sea level. The elevations on this sheet are elevations above sea level.</a:t>
            </a:r>
            <a:endParaRPr lang="en-US" dirty="0"/>
          </a:p>
        </p:txBody>
      </p:sp>
      <p:sp>
        <p:nvSpPr>
          <p:cNvPr id="4" name="Slide Number Placeholder 3"/>
          <p:cNvSpPr>
            <a:spLocks noGrp="1"/>
          </p:cNvSpPr>
          <p:nvPr>
            <p:ph type="sldNum" sz="quarter" idx="10"/>
          </p:nvPr>
        </p:nvSpPr>
        <p:spPr/>
        <p:txBody>
          <a:bodyPr/>
          <a:lstStyle/>
          <a:p>
            <a:fld id="{B256809E-1825-4988-918C-D5BF38D3477C}" type="slidenum">
              <a:rPr lang="en-US" smtClean="0"/>
              <a:t>6</a:t>
            </a:fld>
            <a:endParaRPr lang="en-US"/>
          </a:p>
        </p:txBody>
      </p:sp>
    </p:spTree>
    <p:extLst>
      <p:ext uri="{BB962C8B-B14F-4D97-AF65-F5344CB8AC3E}">
        <p14:creationId xmlns:p14="http://schemas.microsoft.com/office/powerpoint/2010/main" val="399987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6809E-1825-4988-918C-D5BF38D3477C}" type="slidenum">
              <a:rPr lang="en-US" smtClean="0"/>
              <a:t>7</a:t>
            </a:fld>
            <a:endParaRPr lang="en-US"/>
          </a:p>
        </p:txBody>
      </p:sp>
    </p:spTree>
    <p:extLst>
      <p:ext uri="{BB962C8B-B14F-4D97-AF65-F5344CB8AC3E}">
        <p14:creationId xmlns:p14="http://schemas.microsoft.com/office/powerpoint/2010/main" val="98947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6809E-1825-4988-918C-D5BF38D3477C}" type="slidenum">
              <a:rPr lang="en-US" smtClean="0"/>
              <a:t>11</a:t>
            </a:fld>
            <a:endParaRPr lang="en-US"/>
          </a:p>
        </p:txBody>
      </p:sp>
    </p:spTree>
    <p:extLst>
      <p:ext uri="{BB962C8B-B14F-4D97-AF65-F5344CB8AC3E}">
        <p14:creationId xmlns:p14="http://schemas.microsoft.com/office/powerpoint/2010/main" val="242928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73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72669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81748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99058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74475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279324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34752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7956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738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623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901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733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809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88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4/11/2019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183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628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264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D6E9DEC-419B-4CC5-A080-3B06BD5A8291}" type="datetimeFigureOut">
              <a:rPr lang="en-US" smtClean="0"/>
              <a:t>4/11/2019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3499827"/>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gcc01.safelinks.protection.outlook.com/?url=https://www.wsscwater.com/files/live/sites/wssc/files/PDFs/Hydraulic%20Info%20Available%20from%20WSSC%202014_72250.pdf&amp;data=02|01|Thomas.Sabelhaus@montgomerycountymd.gov|1ecb7cf19dd049d294e808d6a6ec27cb|6e01b1f9b1e54073ac97778069a0ad64|0|1|636879930542510480&amp;sdata=sGib6DP61Wx9QhaoVdPiEYgVG7Qf72TiXNpU3ysW4JQ%3D&amp;reserved=0" TargetMode="External"/><Relationship Id="rId2" Type="http://schemas.openxmlformats.org/officeDocument/2006/relationships/hyperlink" Target="https://gcc01.safelinks.protection.outlook.com/?url=https://www.wsscwater.com/files/live/sites/wssc/files/Development%20Services/HYDRAULIC%20INFORMATION%20SHEET.pdf&amp;data=02|01|Thomas.Sabelhaus@montgomerycountymd.gov|1ecb7cf19dd049d294e808d6a6ec27cb|6e01b1f9b1e54073ac97778069a0ad64|0|1|636879930542510480&amp;sdata=tJFg/0eyS71tu7miNYsyuQMLOCFNzLpIBoo/h9Wg/x8%3D&amp;reserved=0" TargetMode="External"/><Relationship Id="rId1" Type="http://schemas.openxmlformats.org/officeDocument/2006/relationships/slideLayout" Target="../slideLayouts/slideLayout7.xml"/><Relationship Id="rId4" Type="http://schemas.openxmlformats.org/officeDocument/2006/relationships/hyperlink" Target="https://gcc01.safelinks.protection.outlook.com/?url=https://www.wsscwater.com/files/live/sites/wssc/files/PDFs/Hydraulic%20Grades%20by%20THFS_6_29_11_66208.pdf&amp;data=02|01|Thomas.Sabelhaus@montgomerycountymd.gov|1ecb7cf19dd049d294e808d6a6ec27cb|6e01b1f9b1e54073ac97778069a0ad64|0|1|636879930542520489&amp;sdata=i05L3I1NNypu6DyFmFRK1lneHr8qtVUPtQPXoV0vQNQ%3D&amp;reserved=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Sprinkler System Water SUPPLIES</a:t>
            </a:r>
            <a:endParaRPr lang="en-US" dirty="0"/>
          </a:p>
        </p:txBody>
      </p:sp>
      <p:sp>
        <p:nvSpPr>
          <p:cNvPr id="3" name="Subtitle 2"/>
          <p:cNvSpPr>
            <a:spLocks noGrp="1"/>
          </p:cNvSpPr>
          <p:nvPr>
            <p:ph type="subTitle" idx="1"/>
          </p:nvPr>
        </p:nvSpPr>
        <p:spPr/>
        <p:txBody>
          <a:bodyPr/>
          <a:lstStyle/>
          <a:p>
            <a:r>
              <a:rPr lang="en-US"/>
              <a:t>By: Tom Sabelhaus</a:t>
            </a:r>
          </a:p>
        </p:txBody>
      </p:sp>
    </p:spTree>
    <p:extLst>
      <p:ext uri="{BB962C8B-B14F-4D97-AF65-F5344CB8AC3E}">
        <p14:creationId xmlns:p14="http://schemas.microsoft.com/office/powerpoint/2010/main" val="2566333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stretch>
            <a:fillRect/>
          </a:stretch>
        </p:blipFill>
        <p:spPr>
          <a:xfrm>
            <a:off x="175274" y="351006"/>
            <a:ext cx="6258798" cy="5963482"/>
          </a:xfrm>
          <a:prstGeom prst="rect">
            <a:avLst/>
          </a:prstGeom>
        </p:spPr>
      </p:pic>
      <p:sp>
        <p:nvSpPr>
          <p:cNvPr id="3" name="TextBox 2"/>
          <p:cNvSpPr txBox="1"/>
          <p:nvPr/>
        </p:nvSpPr>
        <p:spPr>
          <a:xfrm>
            <a:off x="6661284" y="765553"/>
            <a:ext cx="4745254" cy="3416320"/>
          </a:xfrm>
          <a:prstGeom prst="rect">
            <a:avLst/>
          </a:prstGeom>
          <a:noFill/>
        </p:spPr>
        <p:txBody>
          <a:bodyPr wrap="square" rtlCol="0">
            <a:spAutoFit/>
          </a:bodyPr>
          <a:lstStyle/>
          <a:p>
            <a:r>
              <a:rPr lang="en-US" dirty="0"/>
              <a:t>Test shall be conducted by qualified individuals.</a:t>
            </a:r>
          </a:p>
          <a:p>
            <a:r>
              <a:rPr lang="en-US" dirty="0"/>
              <a:t> </a:t>
            </a:r>
          </a:p>
          <a:p>
            <a:r>
              <a:rPr lang="en-US" dirty="0"/>
              <a:t>Flow test can produce a significant amount of water at a high velocity. </a:t>
            </a:r>
          </a:p>
          <a:p>
            <a:endParaRPr lang="en-US" dirty="0"/>
          </a:p>
          <a:p>
            <a:r>
              <a:rPr lang="en-US" dirty="0"/>
              <a:t>Provide traffic control when the water is discharged to a street or parking lot.</a:t>
            </a:r>
          </a:p>
          <a:p>
            <a:endParaRPr lang="en-US" dirty="0"/>
          </a:p>
          <a:p>
            <a:r>
              <a:rPr lang="en-US" dirty="0"/>
              <a:t>Testing during freezing weather should be avoided. The ice could become a public safety hazard.</a:t>
            </a:r>
          </a:p>
        </p:txBody>
      </p:sp>
    </p:spTree>
    <p:extLst>
      <p:ext uri="{BB962C8B-B14F-4D97-AF65-F5344CB8AC3E}">
        <p14:creationId xmlns:p14="http://schemas.microsoft.com/office/powerpoint/2010/main" val="2616436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2006600"/>
            <a:ext cx="9878786" cy="2281600"/>
          </a:xfrm>
        </p:spPr>
        <p:txBody>
          <a:bodyPr/>
          <a:lstStyle/>
          <a:p>
            <a:r>
              <a:rPr lang="en-US" dirty="0"/>
              <a:t>Townhouses And single family homes</a:t>
            </a:r>
          </a:p>
        </p:txBody>
      </p:sp>
      <p:sp>
        <p:nvSpPr>
          <p:cNvPr id="3" name="Text Placeholder 2"/>
          <p:cNvSpPr>
            <a:spLocks noGrp="1"/>
          </p:cNvSpPr>
          <p:nvPr>
            <p:ph type="body" idx="1"/>
          </p:nvPr>
        </p:nvSpPr>
        <p:spPr/>
        <p:txBody>
          <a:bodyPr/>
          <a:lstStyle/>
          <a:p>
            <a:r>
              <a:rPr lang="en-US" dirty="0"/>
              <a:t>Four story townhouses and two over two townhouses are considered commercial buildings and must be designed to the NFPA 13R standard. Three story townhouses and single family homes are to be designed in accordance with the NFPA 13D standard.</a:t>
            </a:r>
          </a:p>
        </p:txBody>
      </p:sp>
    </p:spTree>
    <p:extLst>
      <p:ext uri="{BB962C8B-B14F-4D97-AF65-F5344CB8AC3E}">
        <p14:creationId xmlns:p14="http://schemas.microsoft.com/office/powerpoint/2010/main" val="315261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764" y="220436"/>
            <a:ext cx="9446079" cy="2585323"/>
          </a:xfrm>
          <a:prstGeom prst="rect">
            <a:avLst/>
          </a:prstGeom>
          <a:noFill/>
        </p:spPr>
        <p:txBody>
          <a:bodyPr wrap="square" rtlCol="0">
            <a:spAutoFit/>
          </a:bodyPr>
          <a:lstStyle/>
          <a:p>
            <a:r>
              <a:rPr lang="en-US" dirty="0"/>
              <a:t>Townhouses can be supplied with an individual water line and meter. The cluster of townhouses and two over twos may have a single water line to supply the system. Single family homes are supplied with an individual water line and meter.</a:t>
            </a:r>
          </a:p>
          <a:p>
            <a:endParaRPr lang="en-US" dirty="0"/>
          </a:p>
          <a:p>
            <a:r>
              <a:rPr lang="en-US" dirty="0"/>
              <a:t>When a single line feeds the entire commercial building, the design information from a hydraulic information sheet is required. </a:t>
            </a:r>
          </a:p>
          <a:p>
            <a:endParaRPr lang="en-US" dirty="0"/>
          </a:p>
          <a:p>
            <a:r>
              <a:rPr lang="en-US" dirty="0"/>
              <a:t>For townhouses and single family houses with individual water lines and meters the water supply will be based on the hydraulic low gradient. </a:t>
            </a:r>
          </a:p>
        </p:txBody>
      </p:sp>
    </p:spTree>
    <p:extLst>
      <p:ext uri="{BB962C8B-B14F-4D97-AF65-F5344CB8AC3E}">
        <p14:creationId xmlns:p14="http://schemas.microsoft.com/office/powerpoint/2010/main" val="120905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764" y="220436"/>
            <a:ext cx="9446079" cy="3139321"/>
          </a:xfrm>
          <a:prstGeom prst="rect">
            <a:avLst/>
          </a:prstGeom>
          <a:noFill/>
        </p:spPr>
        <p:txBody>
          <a:bodyPr wrap="square" rtlCol="0">
            <a:spAutoFit/>
          </a:bodyPr>
          <a:lstStyle/>
          <a:p>
            <a:r>
              <a:rPr lang="en-US" dirty="0"/>
              <a:t>For townhouses and single family houses with individual water lines and meters the supply pressure is based on this formula.</a:t>
            </a:r>
          </a:p>
          <a:p>
            <a:endParaRPr lang="en-US" dirty="0"/>
          </a:p>
          <a:p>
            <a:r>
              <a:rPr lang="en-US" dirty="0"/>
              <a:t>Hydraulic Low Gradient minus the lowest floor elevation, then multiplied by .433</a:t>
            </a:r>
          </a:p>
          <a:p>
            <a:endParaRPr lang="en-US" dirty="0"/>
          </a:p>
          <a:p>
            <a:r>
              <a:rPr lang="en-US" dirty="0"/>
              <a:t>Example:</a:t>
            </a:r>
          </a:p>
          <a:p>
            <a:endParaRPr lang="en-US" dirty="0"/>
          </a:p>
          <a:p>
            <a:r>
              <a:rPr lang="en-US" dirty="0"/>
              <a:t>HLG=600- Basement Finish Floor elevation 400 = 200 feet x .433 = 86.6 psi</a:t>
            </a:r>
          </a:p>
          <a:p>
            <a:endParaRPr lang="en-US" dirty="0"/>
          </a:p>
          <a:p>
            <a:r>
              <a:rPr lang="en-US" dirty="0"/>
              <a:t>The information will vary depending on where each property is located. The Hydraulic Low Gradient information and Zone can be obtained form WSSC.</a:t>
            </a:r>
          </a:p>
        </p:txBody>
      </p:sp>
    </p:spTree>
    <p:extLst>
      <p:ext uri="{BB962C8B-B14F-4D97-AF65-F5344CB8AC3E}">
        <p14:creationId xmlns:p14="http://schemas.microsoft.com/office/powerpoint/2010/main" val="81586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1077685" y="579665"/>
            <a:ext cx="9144000" cy="4431983"/>
          </a:xfrm>
          <a:prstGeom prst="rect">
            <a:avLst/>
          </a:prstGeom>
          <a:noFill/>
        </p:spPr>
        <p:txBody>
          <a:bodyPr wrap="square" rtlCol="0">
            <a:spAutoFit/>
          </a:bodyPr>
          <a:lstStyle/>
          <a:p>
            <a:r>
              <a:rPr lang="en-US" sz="2800" dirty="0"/>
              <a:t>These are the links to WSSC’s website</a:t>
            </a:r>
          </a:p>
          <a:p>
            <a:endParaRPr lang="en-US" sz="2800" dirty="0"/>
          </a:p>
          <a:p>
            <a:r>
              <a:rPr lang="en-US" dirty="0"/>
              <a:t>HIS sheet application - </a:t>
            </a:r>
            <a:r>
              <a:rPr lang="en-US" u="sng" dirty="0">
                <a:hlinkClick r:id="rId2"/>
              </a:rPr>
              <a:t>https://www.wsscwater.com/files/live/sites/wssc/files/Development%20Services/HYDRAULIC%20INFORMATION%20SHEET.pdf</a:t>
            </a:r>
            <a:endParaRPr lang="en-US" dirty="0"/>
          </a:p>
          <a:p>
            <a:r>
              <a:rPr lang="en-US" dirty="0"/>
              <a:t> </a:t>
            </a:r>
          </a:p>
          <a:p>
            <a:r>
              <a:rPr lang="en-US" dirty="0"/>
              <a:t>Hydraulic grades book – </a:t>
            </a:r>
            <a:r>
              <a:rPr lang="en-US" u="sng" dirty="0">
                <a:hlinkClick r:id="rId3"/>
              </a:rPr>
              <a:t>https://www.wsscwater.com/files/live/sites/wssc/files/PDFs/Hydraulic%20Info%20Available%20from%20WSSC%202014_72250.pdf</a:t>
            </a:r>
            <a:endParaRPr lang="en-US" dirty="0"/>
          </a:p>
          <a:p>
            <a:r>
              <a:rPr lang="en-US" dirty="0"/>
              <a:t> </a:t>
            </a:r>
          </a:p>
          <a:p>
            <a:r>
              <a:rPr lang="en-US" dirty="0"/>
              <a:t>Map with high / low gradient and 200’ sheet/ zone - </a:t>
            </a:r>
            <a:r>
              <a:rPr lang="en-US" u="sng" dirty="0">
                <a:hlinkClick r:id="rId4"/>
              </a:rPr>
              <a:t>https://www.wsscwater.com/files/live/sites/wssc/files/PDFs/Hydraulic%20Grades%20by%20THFS_6_29_11_66208.pdf</a:t>
            </a:r>
            <a:endParaRPr lang="en-US" dirty="0"/>
          </a:p>
          <a:p>
            <a:endParaRPr lang="en-US" sz="2800" dirty="0"/>
          </a:p>
        </p:txBody>
      </p:sp>
    </p:spTree>
    <p:extLst>
      <p:ext uri="{BB962C8B-B14F-4D97-AF65-F5344CB8AC3E}">
        <p14:creationId xmlns:p14="http://schemas.microsoft.com/office/powerpoint/2010/main" val="237156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Hydraulic Information sheet </a:t>
            </a:r>
          </a:p>
        </p:txBody>
      </p:sp>
      <p:sp>
        <p:nvSpPr>
          <p:cNvPr id="3" name="Text Placeholder 2"/>
          <p:cNvSpPr>
            <a:spLocks noGrp="1"/>
          </p:cNvSpPr>
          <p:nvPr>
            <p:ph type="body" idx="1"/>
          </p:nvPr>
        </p:nvSpPr>
        <p:spPr/>
        <p:txBody>
          <a:bodyPr/>
          <a:lstStyle/>
          <a:p>
            <a:r>
              <a:rPr lang="en-US" dirty="0"/>
              <a:t>New Building Requirements</a:t>
            </a:r>
          </a:p>
        </p:txBody>
      </p:sp>
    </p:spTree>
    <p:extLst>
      <p:ext uri="{BB962C8B-B14F-4D97-AF65-F5344CB8AC3E}">
        <p14:creationId xmlns:p14="http://schemas.microsoft.com/office/powerpoint/2010/main" val="210054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0320" y="320040"/>
            <a:ext cx="5943600" cy="4339650"/>
          </a:xfrm>
          <a:prstGeom prst="rect">
            <a:avLst/>
          </a:prstGeom>
          <a:noFill/>
        </p:spPr>
        <p:txBody>
          <a:bodyPr wrap="square" rtlCol="0">
            <a:spAutoFit/>
          </a:bodyPr>
          <a:lstStyle/>
          <a:p>
            <a:r>
              <a:rPr lang="en-US" sz="2400" b="1" i="1" u="sng" dirty="0"/>
              <a:t>Executive Regulations</a:t>
            </a:r>
            <a:endParaRPr lang="en-US" sz="2400" dirty="0"/>
          </a:p>
          <a:p>
            <a:r>
              <a:rPr lang="en-US" b="1" i="1" dirty="0"/>
              <a:t> </a:t>
            </a:r>
            <a:endParaRPr lang="en-US" dirty="0"/>
          </a:p>
          <a:p>
            <a:r>
              <a:rPr lang="en-US" b="1" dirty="0"/>
              <a:t>22.00.06.19</a:t>
            </a:r>
            <a:endParaRPr lang="en-US" dirty="0"/>
          </a:p>
          <a:p>
            <a:r>
              <a:rPr lang="en-US" dirty="0"/>
              <a:t> </a:t>
            </a:r>
          </a:p>
          <a:p>
            <a:r>
              <a:rPr lang="en-US" dirty="0"/>
              <a:t>NFPA 13, subsection 24.1.2, add:  Pressure and flow availability as determined by a hydraulic information sheet received from a public utility must be used for new taps.  Pressure and flow availability for existing taps must be determined by an interior flow test.  In any case, the supply information must be corrected for the low hydraulic gradient.  Fire pumps and fire pump/tank supplies must only be used where it is demonstrated that the public water supply is inadequate.</a:t>
            </a:r>
          </a:p>
          <a:p>
            <a:endParaRPr lang="en-US" dirty="0"/>
          </a:p>
        </p:txBody>
      </p:sp>
    </p:spTree>
    <p:extLst>
      <p:ext uri="{BB962C8B-B14F-4D97-AF65-F5344CB8AC3E}">
        <p14:creationId xmlns:p14="http://schemas.microsoft.com/office/powerpoint/2010/main" val="121022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stretch>
            <a:fillRect/>
          </a:stretch>
        </p:blipFill>
        <p:spPr>
          <a:xfrm>
            <a:off x="3159770" y="0"/>
            <a:ext cx="5872460" cy="6858000"/>
          </a:xfrm>
          <a:prstGeom prst="rect">
            <a:avLst/>
          </a:prstGeom>
        </p:spPr>
      </p:pic>
      <p:sp>
        <p:nvSpPr>
          <p:cNvPr id="4" name="TextBox 3"/>
          <p:cNvSpPr txBox="1"/>
          <p:nvPr/>
        </p:nvSpPr>
        <p:spPr>
          <a:xfrm>
            <a:off x="96253" y="259882"/>
            <a:ext cx="2887579" cy="2585323"/>
          </a:xfrm>
          <a:prstGeom prst="rect">
            <a:avLst/>
          </a:prstGeom>
          <a:noFill/>
        </p:spPr>
        <p:txBody>
          <a:bodyPr wrap="square" rtlCol="0">
            <a:spAutoFit/>
          </a:bodyPr>
          <a:lstStyle/>
          <a:p>
            <a:r>
              <a:rPr lang="en-US" dirty="0"/>
              <a:t>This is the form that is submitted to WSSC. The civil engineer or mechanical engineer for the project will complete this form and submit it to WSSC with the site plans for approval.</a:t>
            </a:r>
          </a:p>
        </p:txBody>
      </p:sp>
    </p:spTree>
    <p:extLst>
      <p:ext uri="{BB962C8B-B14F-4D97-AF65-F5344CB8AC3E}">
        <p14:creationId xmlns:p14="http://schemas.microsoft.com/office/powerpoint/2010/main" val="268197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stretch>
            <a:fillRect/>
          </a:stretch>
        </p:blipFill>
        <p:spPr>
          <a:xfrm>
            <a:off x="3149571" y="0"/>
            <a:ext cx="5892858" cy="6858000"/>
          </a:xfrm>
          <a:prstGeom prst="rect">
            <a:avLst/>
          </a:prstGeom>
        </p:spPr>
      </p:pic>
      <p:sp>
        <p:nvSpPr>
          <p:cNvPr id="3" name="TextBox 2"/>
          <p:cNvSpPr txBox="1"/>
          <p:nvPr/>
        </p:nvSpPr>
        <p:spPr>
          <a:xfrm>
            <a:off x="204107" y="481693"/>
            <a:ext cx="2637064" cy="2031325"/>
          </a:xfrm>
          <a:prstGeom prst="rect">
            <a:avLst/>
          </a:prstGeom>
          <a:noFill/>
        </p:spPr>
        <p:txBody>
          <a:bodyPr wrap="square" rtlCol="0">
            <a:spAutoFit/>
          </a:bodyPr>
          <a:lstStyle/>
          <a:p>
            <a:r>
              <a:rPr lang="en-US" dirty="0"/>
              <a:t>WSSC has been providing this information for 30 years. Montgomery County has required this information to be used since 1990.</a:t>
            </a:r>
          </a:p>
        </p:txBody>
      </p:sp>
    </p:spTree>
    <p:extLst>
      <p:ext uri="{BB962C8B-B14F-4D97-AF65-F5344CB8AC3E}">
        <p14:creationId xmlns:p14="http://schemas.microsoft.com/office/powerpoint/2010/main" val="127058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stretch>
            <a:fillRect/>
          </a:stretch>
        </p:blipFill>
        <p:spPr>
          <a:xfrm>
            <a:off x="119798" y="106714"/>
            <a:ext cx="6697010" cy="5258534"/>
          </a:xfrm>
          <a:prstGeom prst="rect">
            <a:avLst/>
          </a:prstGeom>
        </p:spPr>
      </p:pic>
      <p:sp>
        <p:nvSpPr>
          <p:cNvPr id="3" name="TextBox 2"/>
          <p:cNvSpPr txBox="1"/>
          <p:nvPr/>
        </p:nvSpPr>
        <p:spPr>
          <a:xfrm>
            <a:off x="7247823" y="226365"/>
            <a:ext cx="4004110" cy="2031325"/>
          </a:xfrm>
          <a:prstGeom prst="rect">
            <a:avLst/>
          </a:prstGeom>
          <a:noFill/>
        </p:spPr>
        <p:txBody>
          <a:bodyPr wrap="square" rtlCol="0">
            <a:spAutoFit/>
          </a:bodyPr>
          <a:lstStyle/>
          <a:p>
            <a:r>
              <a:rPr lang="en-US" dirty="0"/>
              <a:t>The information in the top is provided by the engineer or contractor. The invert elevation of  the WSSC main is the point of connection to the main as the asterisk indicates. It is the elevation of the theoretical test. </a:t>
            </a:r>
          </a:p>
        </p:txBody>
      </p:sp>
      <p:sp>
        <p:nvSpPr>
          <p:cNvPr id="4" name="TextBox 3"/>
          <p:cNvSpPr txBox="1"/>
          <p:nvPr/>
        </p:nvSpPr>
        <p:spPr>
          <a:xfrm>
            <a:off x="318407" y="5584371"/>
            <a:ext cx="6711043" cy="923330"/>
          </a:xfrm>
          <a:prstGeom prst="rect">
            <a:avLst/>
          </a:prstGeom>
          <a:noFill/>
        </p:spPr>
        <p:txBody>
          <a:bodyPr wrap="square" rtlCol="0">
            <a:spAutoFit/>
          </a:bodyPr>
          <a:lstStyle/>
          <a:p>
            <a:r>
              <a:rPr lang="en-US" dirty="0"/>
              <a:t>WSSC completes the Part 2 information. The low pressure is the static pressure. The low pressure with the fire flow of 1500 GPM is the residual pressure. The flow is 1500 GPM.</a:t>
            </a:r>
          </a:p>
        </p:txBody>
      </p:sp>
      <p:sp>
        <p:nvSpPr>
          <p:cNvPr id="5" name="TextBox 4"/>
          <p:cNvSpPr txBox="1"/>
          <p:nvPr/>
        </p:nvSpPr>
        <p:spPr>
          <a:xfrm>
            <a:off x="7347857" y="2808514"/>
            <a:ext cx="3045279" cy="2585323"/>
          </a:xfrm>
          <a:prstGeom prst="rect">
            <a:avLst/>
          </a:prstGeom>
          <a:noFill/>
        </p:spPr>
        <p:txBody>
          <a:bodyPr wrap="square" rtlCol="0">
            <a:spAutoFit/>
          </a:bodyPr>
          <a:lstStyle/>
          <a:p>
            <a:r>
              <a:rPr lang="en-US" dirty="0"/>
              <a:t>The high pressure is relevant when a fire pump is installed. The pump pressure at churn is added to the high pressure and the result will determine when a pressure regulating valve is required. </a:t>
            </a:r>
          </a:p>
        </p:txBody>
      </p:sp>
    </p:spTree>
    <p:extLst>
      <p:ext uri="{BB962C8B-B14F-4D97-AF65-F5344CB8AC3E}">
        <p14:creationId xmlns:p14="http://schemas.microsoft.com/office/powerpoint/2010/main" val="405491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Interior Flow Test</a:t>
            </a:r>
          </a:p>
        </p:txBody>
      </p:sp>
      <p:sp>
        <p:nvSpPr>
          <p:cNvPr id="3" name="Text Placeholder 2"/>
          <p:cNvSpPr>
            <a:spLocks noGrp="1"/>
          </p:cNvSpPr>
          <p:nvPr>
            <p:ph type="body" idx="1"/>
          </p:nvPr>
        </p:nvSpPr>
        <p:spPr/>
        <p:txBody>
          <a:bodyPr/>
          <a:lstStyle/>
          <a:p>
            <a:r>
              <a:rPr lang="en-US" dirty="0"/>
              <a:t>For An Existing Building With An Existing Water Service</a:t>
            </a:r>
          </a:p>
        </p:txBody>
      </p:sp>
    </p:spTree>
    <p:extLst>
      <p:ext uri="{BB962C8B-B14F-4D97-AF65-F5344CB8AC3E}">
        <p14:creationId xmlns:p14="http://schemas.microsoft.com/office/powerpoint/2010/main" val="300899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764" y="220436"/>
            <a:ext cx="9446079" cy="3416320"/>
          </a:xfrm>
          <a:prstGeom prst="rect">
            <a:avLst/>
          </a:prstGeom>
          <a:noFill/>
        </p:spPr>
        <p:txBody>
          <a:bodyPr wrap="square" rtlCol="0">
            <a:spAutoFit/>
          </a:bodyPr>
          <a:lstStyle/>
          <a:p>
            <a:r>
              <a:rPr lang="en-US" dirty="0"/>
              <a:t>An interior flow test is required when the water supply to the building is existing. A change in use of occupancy or a new building addition will necessitate modification of the sprinkler system. Test should only be performed by qualified individuals with the proper test equipment.</a:t>
            </a:r>
          </a:p>
          <a:p>
            <a:endParaRPr lang="en-US" dirty="0"/>
          </a:p>
          <a:p>
            <a:r>
              <a:rPr lang="en-US" dirty="0"/>
              <a:t>Important note: All test must be adjusted to the hydraulic low gradient. The gradient information is provided by WSSC.</a:t>
            </a:r>
          </a:p>
          <a:p>
            <a:endParaRPr lang="en-US" dirty="0"/>
          </a:p>
          <a:p>
            <a:r>
              <a:rPr lang="en-US" dirty="0"/>
              <a:t>The test is not required to be witnessed by Montgomery County. A complete test report is required to be submitted with the fire protection system submittal. NFPA 13 and NFPA 291 have information and guidance for conducting a flow test. An annual fire pump test is an acceptable form of an interior flow test.</a:t>
            </a:r>
          </a:p>
        </p:txBody>
      </p:sp>
    </p:spTree>
    <p:extLst>
      <p:ext uri="{BB962C8B-B14F-4D97-AF65-F5344CB8AC3E}">
        <p14:creationId xmlns:p14="http://schemas.microsoft.com/office/powerpoint/2010/main" val="379534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stretch>
            <a:fillRect/>
          </a:stretch>
        </p:blipFill>
        <p:spPr>
          <a:xfrm>
            <a:off x="313901" y="295233"/>
            <a:ext cx="4922242" cy="5138265"/>
          </a:xfrm>
          <a:prstGeom prst="rect">
            <a:avLst/>
          </a:prstGeom>
        </p:spPr>
      </p:pic>
      <p:sp>
        <p:nvSpPr>
          <p:cNvPr id="5" name="TextBox 4"/>
          <p:cNvSpPr txBox="1"/>
          <p:nvPr/>
        </p:nvSpPr>
        <p:spPr>
          <a:xfrm>
            <a:off x="5759346" y="698778"/>
            <a:ext cx="5553777" cy="3416320"/>
          </a:xfrm>
          <a:prstGeom prst="rect">
            <a:avLst/>
          </a:prstGeom>
          <a:noFill/>
        </p:spPr>
        <p:txBody>
          <a:bodyPr wrap="square" rtlCol="0">
            <a:spAutoFit/>
          </a:bodyPr>
          <a:lstStyle/>
          <a:p>
            <a:r>
              <a:rPr lang="en-US" dirty="0"/>
              <a:t>There are several locations to flow water from an existing riser. Prior to conducting any work to a fire protection system a call to the fire alarm monitoring company is required.</a:t>
            </a:r>
          </a:p>
          <a:p>
            <a:endParaRPr lang="en-US" dirty="0"/>
          </a:p>
          <a:p>
            <a:r>
              <a:rPr lang="en-US" dirty="0"/>
              <a:t>The check valve to the fire department connection can be removed. A filler pipe is temporarily installed. The hose is connected to the existing fire department connection.</a:t>
            </a:r>
          </a:p>
          <a:p>
            <a:endParaRPr lang="en-US" dirty="0"/>
          </a:p>
          <a:p>
            <a:r>
              <a:rPr lang="en-US" dirty="0"/>
              <a:t>A cap can be removed and a test connection can be installed.</a:t>
            </a:r>
          </a:p>
        </p:txBody>
      </p:sp>
      <p:sp>
        <p:nvSpPr>
          <p:cNvPr id="6" name="TextBox 5"/>
          <p:cNvSpPr txBox="1"/>
          <p:nvPr/>
        </p:nvSpPr>
        <p:spPr>
          <a:xfrm>
            <a:off x="955221" y="5682343"/>
            <a:ext cx="5159829" cy="646331"/>
          </a:xfrm>
          <a:prstGeom prst="rect">
            <a:avLst/>
          </a:prstGeom>
          <a:noFill/>
        </p:spPr>
        <p:txBody>
          <a:bodyPr wrap="square" rtlCol="0">
            <a:spAutoFit/>
          </a:bodyPr>
          <a:lstStyle/>
          <a:p>
            <a:r>
              <a:rPr lang="en-US" dirty="0"/>
              <a:t>The valves to test the backflow preventer can be used.</a:t>
            </a:r>
          </a:p>
        </p:txBody>
      </p:sp>
      <p:cxnSp>
        <p:nvCxnSpPr>
          <p:cNvPr id="12" name="Straight Arrow Connector 11"/>
          <p:cNvCxnSpPr>
            <a:stCxn id="5" idx="1"/>
          </p:cNvCxnSpPr>
          <p:nvPr/>
        </p:nvCxnSpPr>
        <p:spPr>
          <a:xfrm flipH="1">
            <a:off x="5070022" y="2406938"/>
            <a:ext cx="689324" cy="197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865914" y="3763736"/>
            <a:ext cx="800100" cy="1257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008414" y="5086350"/>
            <a:ext cx="1134836" cy="530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86647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32626013BCA64BB735B6E20EAEAF42" ma:contentTypeVersion="4" ma:contentTypeDescription="Create a new document." ma:contentTypeScope="" ma:versionID="90faf8f0f6e067acc0e1b82549f9d1d6">
  <xsd:schema xmlns:xsd="http://www.w3.org/2001/XMLSchema" xmlns:xs="http://www.w3.org/2001/XMLSchema" xmlns:p="http://schemas.microsoft.com/office/2006/metadata/properties" xmlns:ns3="bc5a3a8b-0df4-4f13-833d-b88d7e17ecdd" targetNamespace="http://schemas.microsoft.com/office/2006/metadata/properties" ma:root="true" ma:fieldsID="c659ecd27357c637a95df1a3a5fe4a2f" ns3:_="">
    <xsd:import namespace="bc5a3a8b-0df4-4f13-833d-b88d7e17ecd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a3a8b-0df4-4f13-833d-b88d7e17ecd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D58002-6D8C-4864-9F91-8614DD8FA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a3a8b-0df4-4f13-833d-b88d7e17e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5602D4-EAAE-46EB-8EFF-403C588FAE19}">
  <ds:schemaRefs>
    <ds:schemaRef ds:uri="http://purl.org/dc/dcmitype/"/>
    <ds:schemaRef ds:uri="http://schemas.microsoft.com/office/infopath/2007/PartnerControls"/>
    <ds:schemaRef ds:uri="bc5a3a8b-0df4-4f13-833d-b88d7e17ecd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68722D6-ED02-46BA-BAA1-44D95EB75D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1758</TotalTime>
  <Words>867</Words>
  <Application>Microsoft Office PowerPoint</Application>
  <PresentationFormat>Widescreen</PresentationFormat>
  <Paragraphs>71</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Gothic</vt:lpstr>
      <vt:lpstr>Wingdings 3</vt:lpstr>
      <vt:lpstr>Slice</vt:lpstr>
      <vt:lpstr>Sprinkler System Water SUPPLIES</vt:lpstr>
      <vt:lpstr>Hydraulic Information sheet </vt:lpstr>
      <vt:lpstr>PowerPoint Presentation</vt:lpstr>
      <vt:lpstr>PowerPoint Presentation</vt:lpstr>
      <vt:lpstr>PowerPoint Presentation</vt:lpstr>
      <vt:lpstr>PowerPoint Presentation</vt:lpstr>
      <vt:lpstr>Interior Flow Test</vt:lpstr>
      <vt:lpstr>PowerPoint Presentation</vt:lpstr>
      <vt:lpstr>PowerPoint Presentation</vt:lpstr>
      <vt:lpstr>PowerPoint Presentation</vt:lpstr>
      <vt:lpstr>Townhouses And single family homes</vt:lpstr>
      <vt:lpstr>PowerPoint Presentation</vt:lpstr>
      <vt:lpstr>PowerPoint Presentation</vt:lpstr>
      <vt:lpstr>PowerPoint Presentation</vt:lpstr>
    </vt:vector>
  </TitlesOfParts>
  <Company>MCG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Sprinkler Listings</dc:title>
  <dc:creator>Sabelhaus, Thomas</dc:creator>
  <cp:lastModifiedBy>Smith, Aaron</cp:lastModifiedBy>
  <cp:revision>155</cp:revision>
  <dcterms:created xsi:type="dcterms:W3CDTF">2017-03-31T11:43:51Z</dcterms:created>
  <dcterms:modified xsi:type="dcterms:W3CDTF">2019-04-11T17:33:55Z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0x010100D932626013BCA64BB735B6E20EAEAF42</vt:lpwstr>
  </property>
  <property fmtid="{D5CDD505-2E9C-101B-9397-08002B2CF9AE}" pid="3" name="IsMyDocuments">
    <vt:bool>true</vt:bool>
  </property>
</Properties>
</file>