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1"/>
  </p:notesMasterIdLst>
  <p:handoutMasterIdLst>
    <p:handoutMasterId r:id="rId32"/>
  </p:handoutMasterIdLst>
  <p:sldIdLst>
    <p:sldId id="298" r:id="rId2"/>
    <p:sldId id="337" r:id="rId3"/>
    <p:sldId id="423" r:id="rId4"/>
    <p:sldId id="424" r:id="rId5"/>
    <p:sldId id="415" r:id="rId6"/>
    <p:sldId id="448" r:id="rId7"/>
    <p:sldId id="383" r:id="rId8"/>
    <p:sldId id="449" r:id="rId9"/>
    <p:sldId id="450" r:id="rId10"/>
    <p:sldId id="453" r:id="rId11"/>
    <p:sldId id="460" r:id="rId12"/>
    <p:sldId id="409" r:id="rId13"/>
    <p:sldId id="429" r:id="rId14"/>
    <p:sldId id="452" r:id="rId15"/>
    <p:sldId id="457" r:id="rId16"/>
    <p:sldId id="456" r:id="rId17"/>
    <p:sldId id="430" r:id="rId18"/>
    <p:sldId id="447" r:id="rId19"/>
    <p:sldId id="353" r:id="rId20"/>
    <p:sldId id="401" r:id="rId21"/>
    <p:sldId id="459" r:id="rId22"/>
    <p:sldId id="427" r:id="rId23"/>
    <p:sldId id="422" r:id="rId24"/>
    <p:sldId id="438" r:id="rId25"/>
    <p:sldId id="445" r:id="rId26"/>
    <p:sldId id="356" r:id="rId27"/>
    <p:sldId id="374" r:id="rId28"/>
    <p:sldId id="461" r:id="rId29"/>
    <p:sldId id="462" r:id="rId30"/>
  </p:sldIdLst>
  <p:sldSz cx="9144000" cy="6858000" type="screen4x3"/>
  <p:notesSz cx="7010400" cy="9296400"/>
  <p:defaultTextStyle>
    <a:defPPr>
      <a:defRPr lang="en-US"/>
    </a:defPPr>
    <a:lvl1pPr algn="l" rtl="0" fontAlgn="base">
      <a:spcBef>
        <a:spcPct val="0"/>
      </a:spcBef>
      <a:spcAft>
        <a:spcPct val="0"/>
      </a:spcAft>
      <a:defRPr sz="2400" b="1" i="1" kern="1200">
        <a:solidFill>
          <a:srgbClr val="FF3300"/>
        </a:solidFill>
        <a:latin typeface="Arial" charset="0"/>
        <a:ea typeface="+mn-ea"/>
        <a:cs typeface="+mn-cs"/>
      </a:defRPr>
    </a:lvl1pPr>
    <a:lvl2pPr marL="457200" algn="l" rtl="0" fontAlgn="base">
      <a:spcBef>
        <a:spcPct val="0"/>
      </a:spcBef>
      <a:spcAft>
        <a:spcPct val="0"/>
      </a:spcAft>
      <a:defRPr sz="2400" b="1" i="1" kern="1200">
        <a:solidFill>
          <a:srgbClr val="FF3300"/>
        </a:solidFill>
        <a:latin typeface="Arial" charset="0"/>
        <a:ea typeface="+mn-ea"/>
        <a:cs typeface="+mn-cs"/>
      </a:defRPr>
    </a:lvl2pPr>
    <a:lvl3pPr marL="914400" algn="l" rtl="0" fontAlgn="base">
      <a:spcBef>
        <a:spcPct val="0"/>
      </a:spcBef>
      <a:spcAft>
        <a:spcPct val="0"/>
      </a:spcAft>
      <a:defRPr sz="2400" b="1" i="1" kern="1200">
        <a:solidFill>
          <a:srgbClr val="FF3300"/>
        </a:solidFill>
        <a:latin typeface="Arial" charset="0"/>
        <a:ea typeface="+mn-ea"/>
        <a:cs typeface="+mn-cs"/>
      </a:defRPr>
    </a:lvl3pPr>
    <a:lvl4pPr marL="1371600" algn="l" rtl="0" fontAlgn="base">
      <a:spcBef>
        <a:spcPct val="0"/>
      </a:spcBef>
      <a:spcAft>
        <a:spcPct val="0"/>
      </a:spcAft>
      <a:defRPr sz="2400" b="1" i="1" kern="1200">
        <a:solidFill>
          <a:srgbClr val="FF3300"/>
        </a:solidFill>
        <a:latin typeface="Arial" charset="0"/>
        <a:ea typeface="+mn-ea"/>
        <a:cs typeface="+mn-cs"/>
      </a:defRPr>
    </a:lvl4pPr>
    <a:lvl5pPr marL="1828800" algn="l" rtl="0" fontAlgn="base">
      <a:spcBef>
        <a:spcPct val="0"/>
      </a:spcBef>
      <a:spcAft>
        <a:spcPct val="0"/>
      </a:spcAft>
      <a:defRPr sz="2400" b="1" i="1" kern="1200">
        <a:solidFill>
          <a:srgbClr val="FF3300"/>
        </a:solidFill>
        <a:latin typeface="Arial" charset="0"/>
        <a:ea typeface="+mn-ea"/>
        <a:cs typeface="+mn-cs"/>
      </a:defRPr>
    </a:lvl5pPr>
    <a:lvl6pPr marL="2286000" algn="l" defTabSz="914400" rtl="0" eaLnBrk="1" latinLnBrk="0" hangingPunct="1">
      <a:defRPr sz="2400" b="1" i="1" kern="1200">
        <a:solidFill>
          <a:srgbClr val="FF3300"/>
        </a:solidFill>
        <a:latin typeface="Arial" charset="0"/>
        <a:ea typeface="+mn-ea"/>
        <a:cs typeface="+mn-cs"/>
      </a:defRPr>
    </a:lvl6pPr>
    <a:lvl7pPr marL="2743200" algn="l" defTabSz="914400" rtl="0" eaLnBrk="1" latinLnBrk="0" hangingPunct="1">
      <a:defRPr sz="2400" b="1" i="1" kern="1200">
        <a:solidFill>
          <a:srgbClr val="FF3300"/>
        </a:solidFill>
        <a:latin typeface="Arial" charset="0"/>
        <a:ea typeface="+mn-ea"/>
        <a:cs typeface="+mn-cs"/>
      </a:defRPr>
    </a:lvl7pPr>
    <a:lvl8pPr marL="3200400" algn="l" defTabSz="914400" rtl="0" eaLnBrk="1" latinLnBrk="0" hangingPunct="1">
      <a:defRPr sz="2400" b="1" i="1" kern="1200">
        <a:solidFill>
          <a:srgbClr val="FF3300"/>
        </a:solidFill>
        <a:latin typeface="Arial" charset="0"/>
        <a:ea typeface="+mn-ea"/>
        <a:cs typeface="+mn-cs"/>
      </a:defRPr>
    </a:lvl8pPr>
    <a:lvl9pPr marL="3657600" algn="l" defTabSz="914400" rtl="0" eaLnBrk="1" latinLnBrk="0" hangingPunct="1">
      <a:defRPr sz="2400" b="1" i="1" kern="1200">
        <a:solidFill>
          <a:srgbClr val="FF3300"/>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3300"/>
    <a:srgbClr val="000066"/>
    <a:srgbClr val="996633"/>
    <a:srgbClr val="00FF99"/>
    <a:srgbClr val="66FFFF"/>
    <a:srgbClr val="FFFF00"/>
    <a:srgbClr val="CCCC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9512" autoAdjust="0"/>
  </p:normalViewPr>
  <p:slideViewPr>
    <p:cSldViewPr>
      <p:cViewPr>
        <p:scale>
          <a:sx n="80" d="100"/>
          <a:sy n="80" d="100"/>
        </p:scale>
        <p:origin x="-1272" y="-3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1" d="100"/>
          <a:sy n="51" d="100"/>
        </p:scale>
        <p:origin x="-1842" y="-96"/>
      </p:cViewPr>
      <p:guideLst>
        <p:guide orient="horz" pos="2187"/>
        <p:guide pos="292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28575"/>
            <a:ext cx="3037840" cy="461963"/>
          </a:xfrm>
          <a:prstGeom prst="rect">
            <a:avLst/>
          </a:prstGeom>
          <a:noFill/>
          <a:ln w="9525">
            <a:noFill/>
            <a:miter lim="800000"/>
            <a:headEnd/>
            <a:tailEnd/>
          </a:ln>
          <a:effectLst/>
        </p:spPr>
        <p:txBody>
          <a:bodyPr vert="horz" wrap="square" lIns="19504" tIns="0" rIns="19504" bIns="0" numCol="1" anchor="t" anchorCtr="0" compatLnSpc="1">
            <a:prstTxWarp prst="textNoShape">
              <a:avLst/>
            </a:prstTxWarp>
          </a:bodyPr>
          <a:lstStyle>
            <a:lvl1pPr defTabSz="935038" eaLnBrk="0" hangingPunct="0">
              <a:defRPr sz="1000" b="0">
                <a:solidFill>
                  <a:schemeClr val="tx1"/>
                </a:solidFill>
                <a:effectLst/>
                <a:latin typeface="GEsans55" pitchFamily="2" charset="0"/>
              </a:defRPr>
            </a:lvl1pPr>
          </a:lstStyle>
          <a:p>
            <a:pPr>
              <a:defRPr/>
            </a:pPr>
            <a:endParaRPr lang="en-US" dirty="0"/>
          </a:p>
        </p:txBody>
      </p:sp>
      <p:sp>
        <p:nvSpPr>
          <p:cNvPr id="2051" name="Rectangle 3"/>
          <p:cNvSpPr>
            <a:spLocks noGrp="1" noChangeArrowheads="1"/>
          </p:cNvSpPr>
          <p:nvPr>
            <p:ph type="dt" idx="1"/>
          </p:nvPr>
        </p:nvSpPr>
        <p:spPr bwMode="auto">
          <a:xfrm>
            <a:off x="3972560" y="28575"/>
            <a:ext cx="3037840" cy="461963"/>
          </a:xfrm>
          <a:prstGeom prst="rect">
            <a:avLst/>
          </a:prstGeom>
          <a:noFill/>
          <a:ln w="9525">
            <a:noFill/>
            <a:miter lim="800000"/>
            <a:headEnd/>
            <a:tailEnd/>
          </a:ln>
          <a:effectLst/>
        </p:spPr>
        <p:txBody>
          <a:bodyPr vert="horz" wrap="square" lIns="19504" tIns="0" rIns="19504" bIns="0" numCol="1" anchor="t" anchorCtr="0" compatLnSpc="1">
            <a:prstTxWarp prst="textNoShape">
              <a:avLst/>
            </a:prstTxWarp>
          </a:bodyPr>
          <a:lstStyle>
            <a:lvl1pPr algn="r" defTabSz="935038" eaLnBrk="0" hangingPunct="0">
              <a:defRPr sz="1000" b="0">
                <a:solidFill>
                  <a:schemeClr val="tx1"/>
                </a:solidFill>
                <a:effectLst/>
                <a:latin typeface="GEsans55" pitchFamily="2" charset="0"/>
              </a:defRPr>
            </a:lvl1pPr>
          </a:lstStyle>
          <a:p>
            <a:pPr>
              <a:defRPr/>
            </a:pPr>
            <a:endParaRPr lang="en-US" dirty="0"/>
          </a:p>
        </p:txBody>
      </p:sp>
      <p:sp>
        <p:nvSpPr>
          <p:cNvPr id="14340" name="Rectangle 4"/>
          <p:cNvSpPr>
            <a:spLocks noGrp="1" noRot="1" noChangeAspect="1" noChangeArrowheads="1" noTextEdit="1"/>
          </p:cNvSpPr>
          <p:nvPr>
            <p:ph type="sldImg" idx="2"/>
          </p:nvPr>
        </p:nvSpPr>
        <p:spPr bwMode="auto">
          <a:xfrm>
            <a:off x="1206500" y="730250"/>
            <a:ext cx="4598988" cy="3449638"/>
          </a:xfrm>
          <a:prstGeom prst="rect">
            <a:avLst/>
          </a:prstGeom>
          <a:noFill/>
          <a:ln w="12700">
            <a:solidFill>
              <a:schemeClr val="tx1"/>
            </a:solidFill>
            <a:miter lim="800000"/>
            <a:headEnd/>
            <a:tailEnd/>
          </a:ln>
        </p:spPr>
      </p:sp>
      <p:sp>
        <p:nvSpPr>
          <p:cNvPr id="2053" name="Rectangle 5"/>
          <p:cNvSpPr>
            <a:spLocks noGrp="1" noChangeArrowheads="1"/>
          </p:cNvSpPr>
          <p:nvPr>
            <p:ph type="body" sz="quarter" idx="3"/>
          </p:nvPr>
        </p:nvSpPr>
        <p:spPr bwMode="auto">
          <a:xfrm>
            <a:off x="933099" y="4414838"/>
            <a:ext cx="5144206" cy="4157662"/>
          </a:xfrm>
          <a:prstGeom prst="rect">
            <a:avLst/>
          </a:prstGeom>
          <a:noFill/>
          <a:ln w="9525">
            <a:noFill/>
            <a:miter lim="800000"/>
            <a:headEnd/>
            <a:tailEnd/>
          </a:ln>
          <a:effectLst/>
        </p:spPr>
        <p:txBody>
          <a:bodyPr vert="horz" wrap="square" lIns="94272" tIns="47136" rIns="94272" bIns="4713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1" y="8804278"/>
            <a:ext cx="3037840" cy="461963"/>
          </a:xfrm>
          <a:prstGeom prst="rect">
            <a:avLst/>
          </a:prstGeom>
          <a:noFill/>
          <a:ln w="9525">
            <a:noFill/>
            <a:miter lim="800000"/>
            <a:headEnd/>
            <a:tailEnd/>
          </a:ln>
          <a:effectLst/>
        </p:spPr>
        <p:txBody>
          <a:bodyPr vert="horz" wrap="square" lIns="19504" tIns="0" rIns="19504" bIns="0" numCol="1" anchor="b" anchorCtr="0" compatLnSpc="1">
            <a:prstTxWarp prst="textNoShape">
              <a:avLst/>
            </a:prstTxWarp>
          </a:bodyPr>
          <a:lstStyle>
            <a:lvl1pPr defTabSz="935038" eaLnBrk="0" hangingPunct="0">
              <a:defRPr sz="1000" b="0">
                <a:solidFill>
                  <a:schemeClr val="tx1"/>
                </a:solidFill>
                <a:effectLst/>
                <a:latin typeface="GEsans55" pitchFamily="2" charset="0"/>
              </a:defRPr>
            </a:lvl1pPr>
          </a:lstStyle>
          <a:p>
            <a:pPr>
              <a:defRPr/>
            </a:pPr>
            <a:endParaRPr lang="en-US" dirty="0"/>
          </a:p>
        </p:txBody>
      </p:sp>
      <p:sp>
        <p:nvSpPr>
          <p:cNvPr id="2055" name="Rectangle 7"/>
          <p:cNvSpPr>
            <a:spLocks noGrp="1" noChangeArrowheads="1"/>
          </p:cNvSpPr>
          <p:nvPr>
            <p:ph type="sldNum" sz="quarter" idx="5"/>
          </p:nvPr>
        </p:nvSpPr>
        <p:spPr bwMode="auto">
          <a:xfrm>
            <a:off x="3972560" y="8804278"/>
            <a:ext cx="3037840" cy="461963"/>
          </a:xfrm>
          <a:prstGeom prst="rect">
            <a:avLst/>
          </a:prstGeom>
          <a:noFill/>
          <a:ln w="9525">
            <a:noFill/>
            <a:miter lim="800000"/>
            <a:headEnd/>
            <a:tailEnd/>
          </a:ln>
          <a:effectLst/>
        </p:spPr>
        <p:txBody>
          <a:bodyPr vert="horz" wrap="square" lIns="19504" tIns="0" rIns="19504" bIns="0" numCol="1" anchor="b" anchorCtr="0" compatLnSpc="1">
            <a:prstTxWarp prst="textNoShape">
              <a:avLst/>
            </a:prstTxWarp>
          </a:bodyPr>
          <a:lstStyle>
            <a:lvl1pPr algn="r" defTabSz="935038" eaLnBrk="0" hangingPunct="0">
              <a:defRPr sz="1000" b="0">
                <a:solidFill>
                  <a:schemeClr val="tx1"/>
                </a:solidFill>
                <a:effectLst/>
                <a:latin typeface="GEsans55" pitchFamily="2" charset="0"/>
              </a:defRPr>
            </a:lvl1pPr>
          </a:lstStyle>
          <a:p>
            <a:pPr>
              <a:defRPr/>
            </a:pPr>
            <a:fld id="{76E74D59-1EA5-4A16-B05B-A3F2555F6E95}"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972560" y="8804278"/>
            <a:ext cx="3037840" cy="461963"/>
          </a:xfrm>
          <a:prstGeom prst="rect">
            <a:avLst/>
          </a:prstGeom>
          <a:noFill/>
          <a:ln w="9525">
            <a:noFill/>
            <a:miter lim="800000"/>
            <a:headEnd/>
            <a:tailEnd/>
          </a:ln>
        </p:spPr>
        <p:txBody>
          <a:bodyPr lIns="19504" tIns="0" rIns="19504" bIns="0" anchor="b"/>
          <a:lstStyle/>
          <a:p>
            <a:pPr algn="r" defTabSz="935038" eaLnBrk="0" hangingPunct="0"/>
            <a:fld id="{03775495-F661-45FF-8CCF-D717292FF994}" type="slidenum">
              <a:rPr lang="en-US" sz="1000" b="0">
                <a:solidFill>
                  <a:schemeClr val="tx1"/>
                </a:solidFill>
                <a:latin typeface="GEsans55" pitchFamily="2" charset="0"/>
              </a:rPr>
              <a:pPr algn="r" defTabSz="935038" eaLnBrk="0" hangingPunct="0"/>
              <a:t>1</a:t>
            </a:fld>
            <a:endParaRPr lang="en-US" sz="1000" b="0" dirty="0">
              <a:solidFill>
                <a:schemeClr val="tx1"/>
              </a:solidFill>
              <a:latin typeface="GEsans55" pitchFamily="2" charset="0"/>
            </a:endParaRPr>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972560" y="8804278"/>
            <a:ext cx="3037840" cy="461963"/>
          </a:xfrm>
          <a:prstGeom prst="rect">
            <a:avLst/>
          </a:prstGeom>
          <a:noFill/>
          <a:ln w="9525">
            <a:noFill/>
            <a:miter lim="800000"/>
            <a:headEnd/>
            <a:tailEnd/>
          </a:ln>
        </p:spPr>
        <p:txBody>
          <a:bodyPr lIns="19504" tIns="0" rIns="19504" bIns="0" anchor="b"/>
          <a:lstStyle/>
          <a:p>
            <a:pPr algn="r" defTabSz="935038" eaLnBrk="0" hangingPunct="0"/>
            <a:fld id="{41B6E93C-88E2-40BE-9CF8-EDCA49B4BEE6}" type="slidenum">
              <a:rPr lang="en-US" sz="1000" b="0">
                <a:solidFill>
                  <a:schemeClr val="tx1"/>
                </a:solidFill>
                <a:latin typeface="GEsans55" pitchFamily="2" charset="0"/>
              </a:rPr>
              <a:pPr algn="r" defTabSz="935038" eaLnBrk="0" hangingPunct="0"/>
              <a:t>10</a:t>
            </a:fld>
            <a:endParaRPr lang="en-US" sz="1000" b="0" dirty="0">
              <a:solidFill>
                <a:schemeClr val="tx1"/>
              </a:solidFill>
              <a:latin typeface="GEsans55" pitchFamily="2"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972560" y="8804278"/>
            <a:ext cx="3037840" cy="461963"/>
          </a:xfrm>
          <a:prstGeom prst="rect">
            <a:avLst/>
          </a:prstGeom>
          <a:noFill/>
          <a:ln w="9525">
            <a:noFill/>
            <a:miter lim="800000"/>
            <a:headEnd/>
            <a:tailEnd/>
          </a:ln>
        </p:spPr>
        <p:txBody>
          <a:bodyPr lIns="19504" tIns="0" rIns="19504" bIns="0" anchor="b"/>
          <a:lstStyle/>
          <a:p>
            <a:pPr algn="r" defTabSz="935038" eaLnBrk="0" hangingPunct="0"/>
            <a:fld id="{41B6E93C-88E2-40BE-9CF8-EDCA49B4BEE6}" type="slidenum">
              <a:rPr lang="en-US" sz="1000" b="0">
                <a:solidFill>
                  <a:schemeClr val="tx1"/>
                </a:solidFill>
                <a:latin typeface="GEsans55" pitchFamily="2" charset="0"/>
              </a:rPr>
              <a:pPr algn="r" defTabSz="935038" eaLnBrk="0" hangingPunct="0"/>
              <a:t>11</a:t>
            </a:fld>
            <a:endParaRPr lang="en-US" sz="1000" b="0" dirty="0">
              <a:solidFill>
                <a:schemeClr val="tx1"/>
              </a:solidFill>
              <a:latin typeface="GEsans55" pitchFamily="2"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972560" y="8804278"/>
            <a:ext cx="3037840" cy="461963"/>
          </a:xfrm>
          <a:prstGeom prst="rect">
            <a:avLst/>
          </a:prstGeom>
          <a:noFill/>
          <a:ln w="9525">
            <a:noFill/>
            <a:miter lim="800000"/>
            <a:headEnd/>
            <a:tailEnd/>
          </a:ln>
        </p:spPr>
        <p:txBody>
          <a:bodyPr lIns="19504" tIns="0" rIns="19504" bIns="0" anchor="b"/>
          <a:lstStyle/>
          <a:p>
            <a:pPr algn="r" defTabSz="935038" eaLnBrk="0" hangingPunct="0"/>
            <a:fld id="{41B6E93C-88E2-40BE-9CF8-EDCA49B4BEE6}" type="slidenum">
              <a:rPr lang="en-US" sz="1000" b="0">
                <a:solidFill>
                  <a:schemeClr val="tx1"/>
                </a:solidFill>
                <a:latin typeface="GEsans55" pitchFamily="2" charset="0"/>
              </a:rPr>
              <a:pPr algn="r" defTabSz="935038" eaLnBrk="0" hangingPunct="0"/>
              <a:t>12</a:t>
            </a:fld>
            <a:endParaRPr lang="en-US" sz="1000" b="0" dirty="0">
              <a:solidFill>
                <a:schemeClr val="tx1"/>
              </a:solidFill>
              <a:latin typeface="GEsans55" pitchFamily="2"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972560" y="8804278"/>
            <a:ext cx="3037840" cy="461963"/>
          </a:xfrm>
          <a:prstGeom prst="rect">
            <a:avLst/>
          </a:prstGeom>
          <a:noFill/>
          <a:ln w="9525">
            <a:noFill/>
            <a:miter lim="800000"/>
            <a:headEnd/>
            <a:tailEnd/>
          </a:ln>
        </p:spPr>
        <p:txBody>
          <a:bodyPr lIns="19504" tIns="0" rIns="19504" bIns="0" anchor="b"/>
          <a:lstStyle/>
          <a:p>
            <a:pPr algn="r" defTabSz="935038" eaLnBrk="0" hangingPunct="0"/>
            <a:fld id="{41B6E93C-88E2-40BE-9CF8-EDCA49B4BEE6}" type="slidenum">
              <a:rPr lang="en-US" sz="1000" b="0">
                <a:solidFill>
                  <a:schemeClr val="tx1"/>
                </a:solidFill>
                <a:latin typeface="GEsans55" pitchFamily="2" charset="0"/>
              </a:rPr>
              <a:pPr algn="r" defTabSz="935038" eaLnBrk="0" hangingPunct="0"/>
              <a:t>13</a:t>
            </a:fld>
            <a:endParaRPr lang="en-US" sz="1000" b="0" dirty="0">
              <a:solidFill>
                <a:schemeClr val="tx1"/>
              </a:solidFill>
              <a:latin typeface="GEsans55" pitchFamily="2"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972560" y="8804278"/>
            <a:ext cx="3037840" cy="461963"/>
          </a:xfrm>
          <a:prstGeom prst="rect">
            <a:avLst/>
          </a:prstGeom>
          <a:noFill/>
          <a:ln w="9525">
            <a:noFill/>
            <a:miter lim="800000"/>
            <a:headEnd/>
            <a:tailEnd/>
          </a:ln>
        </p:spPr>
        <p:txBody>
          <a:bodyPr lIns="19504" tIns="0" rIns="19504" bIns="0" anchor="b"/>
          <a:lstStyle/>
          <a:p>
            <a:pPr algn="r" defTabSz="935038" eaLnBrk="0" hangingPunct="0"/>
            <a:fld id="{41B6E93C-88E2-40BE-9CF8-EDCA49B4BEE6}" type="slidenum">
              <a:rPr lang="en-US" sz="1000" b="0">
                <a:solidFill>
                  <a:schemeClr val="tx1"/>
                </a:solidFill>
                <a:latin typeface="GEsans55" pitchFamily="2" charset="0"/>
              </a:rPr>
              <a:pPr algn="r" defTabSz="935038" eaLnBrk="0" hangingPunct="0"/>
              <a:t>14</a:t>
            </a:fld>
            <a:endParaRPr lang="en-US" sz="1000" b="0" dirty="0">
              <a:solidFill>
                <a:schemeClr val="tx1"/>
              </a:solidFill>
              <a:latin typeface="GEsans55" pitchFamily="2"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972560" y="8804278"/>
            <a:ext cx="3037840" cy="461963"/>
          </a:xfrm>
          <a:prstGeom prst="rect">
            <a:avLst/>
          </a:prstGeom>
          <a:noFill/>
          <a:ln w="9525">
            <a:noFill/>
            <a:miter lim="800000"/>
            <a:headEnd/>
            <a:tailEnd/>
          </a:ln>
        </p:spPr>
        <p:txBody>
          <a:bodyPr lIns="19504" tIns="0" rIns="19504" bIns="0" anchor="b"/>
          <a:lstStyle/>
          <a:p>
            <a:pPr algn="r" defTabSz="935038" eaLnBrk="0" hangingPunct="0"/>
            <a:fld id="{41B6E93C-88E2-40BE-9CF8-EDCA49B4BEE6}" type="slidenum">
              <a:rPr lang="en-US" sz="1000" b="0">
                <a:solidFill>
                  <a:schemeClr val="tx1"/>
                </a:solidFill>
                <a:latin typeface="GEsans55" pitchFamily="2" charset="0"/>
              </a:rPr>
              <a:pPr algn="r" defTabSz="935038" eaLnBrk="0" hangingPunct="0"/>
              <a:t>17</a:t>
            </a:fld>
            <a:endParaRPr lang="en-US" sz="1000" b="0" dirty="0">
              <a:solidFill>
                <a:schemeClr val="tx1"/>
              </a:solidFill>
              <a:latin typeface="GEsans55" pitchFamily="2"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972560" y="8804278"/>
            <a:ext cx="3037840" cy="461963"/>
          </a:xfrm>
          <a:prstGeom prst="rect">
            <a:avLst/>
          </a:prstGeom>
          <a:noFill/>
          <a:ln w="9525">
            <a:noFill/>
            <a:miter lim="800000"/>
            <a:headEnd/>
            <a:tailEnd/>
          </a:ln>
        </p:spPr>
        <p:txBody>
          <a:bodyPr lIns="19504" tIns="0" rIns="19504" bIns="0" anchor="b"/>
          <a:lstStyle/>
          <a:p>
            <a:pPr algn="r" defTabSz="935038" eaLnBrk="0" hangingPunct="0"/>
            <a:fld id="{41B6E93C-88E2-40BE-9CF8-EDCA49B4BEE6}" type="slidenum">
              <a:rPr lang="en-US" sz="1000" b="0">
                <a:solidFill>
                  <a:schemeClr val="tx1"/>
                </a:solidFill>
                <a:latin typeface="GEsans55" pitchFamily="2" charset="0"/>
              </a:rPr>
              <a:pPr algn="r" defTabSz="935038" eaLnBrk="0" hangingPunct="0"/>
              <a:t>18</a:t>
            </a:fld>
            <a:endParaRPr lang="en-US" sz="1000" b="0" dirty="0">
              <a:solidFill>
                <a:schemeClr val="tx1"/>
              </a:solidFill>
              <a:latin typeface="GEsans55" pitchFamily="2"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972560" y="8804278"/>
            <a:ext cx="3037840" cy="461963"/>
          </a:xfrm>
          <a:prstGeom prst="rect">
            <a:avLst/>
          </a:prstGeom>
          <a:noFill/>
          <a:ln w="9525">
            <a:noFill/>
            <a:miter lim="800000"/>
            <a:headEnd/>
            <a:tailEnd/>
          </a:ln>
        </p:spPr>
        <p:txBody>
          <a:bodyPr lIns="19504" tIns="0" rIns="19504" bIns="0" anchor="b"/>
          <a:lstStyle/>
          <a:p>
            <a:pPr algn="r" defTabSz="935038" eaLnBrk="0" hangingPunct="0"/>
            <a:fld id="{41B6E93C-88E2-40BE-9CF8-EDCA49B4BEE6}" type="slidenum">
              <a:rPr lang="en-US" sz="1000" b="0">
                <a:solidFill>
                  <a:schemeClr val="tx1"/>
                </a:solidFill>
                <a:latin typeface="GEsans55" pitchFamily="2" charset="0"/>
              </a:rPr>
              <a:pPr algn="r" defTabSz="935038" eaLnBrk="0" hangingPunct="0"/>
              <a:t>19</a:t>
            </a:fld>
            <a:endParaRPr lang="en-US" sz="1000" b="0" dirty="0">
              <a:solidFill>
                <a:schemeClr val="tx1"/>
              </a:solidFill>
              <a:latin typeface="GEsans55" pitchFamily="2"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972560" y="8804278"/>
            <a:ext cx="3037840" cy="461963"/>
          </a:xfrm>
          <a:prstGeom prst="rect">
            <a:avLst/>
          </a:prstGeom>
          <a:noFill/>
          <a:ln w="9525">
            <a:noFill/>
            <a:miter lim="800000"/>
            <a:headEnd/>
            <a:tailEnd/>
          </a:ln>
        </p:spPr>
        <p:txBody>
          <a:bodyPr lIns="19504" tIns="0" rIns="19504" bIns="0" anchor="b"/>
          <a:lstStyle/>
          <a:p>
            <a:pPr algn="r" defTabSz="935038" eaLnBrk="0" hangingPunct="0"/>
            <a:fld id="{41B6E93C-88E2-40BE-9CF8-EDCA49B4BEE6}" type="slidenum">
              <a:rPr lang="en-US" sz="1000" b="0">
                <a:solidFill>
                  <a:schemeClr val="tx1"/>
                </a:solidFill>
                <a:latin typeface="GEsans55" pitchFamily="2" charset="0"/>
              </a:rPr>
              <a:pPr algn="r" defTabSz="935038" eaLnBrk="0" hangingPunct="0"/>
              <a:t>20</a:t>
            </a:fld>
            <a:endParaRPr lang="en-US" sz="1000" b="0" dirty="0">
              <a:solidFill>
                <a:schemeClr val="tx1"/>
              </a:solidFill>
              <a:latin typeface="GEsans55" pitchFamily="2"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972560" y="8804278"/>
            <a:ext cx="3037840" cy="461963"/>
          </a:xfrm>
          <a:prstGeom prst="rect">
            <a:avLst/>
          </a:prstGeom>
          <a:noFill/>
          <a:ln w="9525">
            <a:noFill/>
            <a:miter lim="800000"/>
            <a:headEnd/>
            <a:tailEnd/>
          </a:ln>
        </p:spPr>
        <p:txBody>
          <a:bodyPr lIns="19504" tIns="0" rIns="19504" bIns="0" anchor="b"/>
          <a:lstStyle/>
          <a:p>
            <a:pPr algn="r" defTabSz="935038" eaLnBrk="0" hangingPunct="0"/>
            <a:fld id="{41B6E93C-88E2-40BE-9CF8-EDCA49B4BEE6}" type="slidenum">
              <a:rPr lang="en-US" sz="1000" b="0">
                <a:solidFill>
                  <a:schemeClr val="tx1"/>
                </a:solidFill>
                <a:latin typeface="GEsans55" pitchFamily="2" charset="0"/>
              </a:rPr>
              <a:pPr algn="r" defTabSz="935038" eaLnBrk="0" hangingPunct="0"/>
              <a:t>21</a:t>
            </a:fld>
            <a:endParaRPr lang="en-US" sz="1000" b="0" dirty="0">
              <a:solidFill>
                <a:schemeClr val="tx1"/>
              </a:solidFill>
              <a:latin typeface="GEsans55" pitchFamily="2"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4DF0B49B-866E-48BE-938F-543DF0C4C547}" type="slidenum">
              <a:rPr lang="en-US" smtClean="0"/>
              <a:pPr/>
              <a:t>2</a:t>
            </a:fld>
            <a:endParaRPr lang="en-US" dirty="0" smtClean="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972560" y="8804278"/>
            <a:ext cx="3037840" cy="461963"/>
          </a:xfrm>
          <a:prstGeom prst="rect">
            <a:avLst/>
          </a:prstGeom>
          <a:noFill/>
          <a:ln w="9525">
            <a:noFill/>
            <a:miter lim="800000"/>
            <a:headEnd/>
            <a:tailEnd/>
          </a:ln>
        </p:spPr>
        <p:txBody>
          <a:bodyPr lIns="19504" tIns="0" rIns="19504" bIns="0" anchor="b"/>
          <a:lstStyle/>
          <a:p>
            <a:pPr algn="r" defTabSz="935038" eaLnBrk="0" hangingPunct="0"/>
            <a:fld id="{41B6E93C-88E2-40BE-9CF8-EDCA49B4BEE6}" type="slidenum">
              <a:rPr lang="en-US" sz="1000" b="0">
                <a:solidFill>
                  <a:schemeClr val="tx1"/>
                </a:solidFill>
                <a:latin typeface="GEsans55" pitchFamily="2" charset="0"/>
              </a:rPr>
              <a:pPr algn="r" defTabSz="935038" eaLnBrk="0" hangingPunct="0"/>
              <a:t>22</a:t>
            </a:fld>
            <a:endParaRPr lang="en-US" sz="1000" b="0" dirty="0">
              <a:solidFill>
                <a:schemeClr val="tx1"/>
              </a:solidFill>
              <a:latin typeface="GEsans55" pitchFamily="2"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972560" y="8804278"/>
            <a:ext cx="3037840" cy="461963"/>
          </a:xfrm>
          <a:prstGeom prst="rect">
            <a:avLst/>
          </a:prstGeom>
          <a:noFill/>
          <a:ln w="9525">
            <a:noFill/>
            <a:miter lim="800000"/>
            <a:headEnd/>
            <a:tailEnd/>
          </a:ln>
        </p:spPr>
        <p:txBody>
          <a:bodyPr lIns="19504" tIns="0" rIns="19504" bIns="0" anchor="b"/>
          <a:lstStyle/>
          <a:p>
            <a:pPr algn="r" defTabSz="935038" eaLnBrk="0" hangingPunct="0"/>
            <a:fld id="{41B6E93C-88E2-40BE-9CF8-EDCA49B4BEE6}" type="slidenum">
              <a:rPr lang="en-US" sz="1000" b="0">
                <a:solidFill>
                  <a:schemeClr val="tx1"/>
                </a:solidFill>
                <a:latin typeface="GEsans55" pitchFamily="2" charset="0"/>
              </a:rPr>
              <a:pPr algn="r" defTabSz="935038" eaLnBrk="0" hangingPunct="0"/>
              <a:t>23</a:t>
            </a:fld>
            <a:endParaRPr lang="en-US" sz="1000" b="0" dirty="0">
              <a:solidFill>
                <a:schemeClr val="tx1"/>
              </a:solidFill>
              <a:latin typeface="GEsans55" pitchFamily="2"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972560" y="8804278"/>
            <a:ext cx="3037840" cy="461963"/>
          </a:xfrm>
          <a:prstGeom prst="rect">
            <a:avLst/>
          </a:prstGeom>
          <a:noFill/>
          <a:ln w="9525">
            <a:noFill/>
            <a:miter lim="800000"/>
            <a:headEnd/>
            <a:tailEnd/>
          </a:ln>
        </p:spPr>
        <p:txBody>
          <a:bodyPr lIns="19504" tIns="0" rIns="19504" bIns="0" anchor="b"/>
          <a:lstStyle/>
          <a:p>
            <a:pPr algn="r" defTabSz="935038" eaLnBrk="0" hangingPunct="0"/>
            <a:fld id="{41B6E93C-88E2-40BE-9CF8-EDCA49B4BEE6}" type="slidenum">
              <a:rPr lang="en-US" sz="1000" b="0">
                <a:solidFill>
                  <a:schemeClr val="tx1"/>
                </a:solidFill>
                <a:latin typeface="GEsans55" pitchFamily="2" charset="0"/>
              </a:rPr>
              <a:pPr algn="r" defTabSz="935038" eaLnBrk="0" hangingPunct="0"/>
              <a:t>24</a:t>
            </a:fld>
            <a:endParaRPr lang="en-US" sz="1000" b="0" dirty="0">
              <a:solidFill>
                <a:schemeClr val="tx1"/>
              </a:solidFill>
              <a:latin typeface="GEsans55" pitchFamily="2"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972560" y="8804278"/>
            <a:ext cx="3037840" cy="461963"/>
          </a:xfrm>
          <a:prstGeom prst="rect">
            <a:avLst/>
          </a:prstGeom>
          <a:noFill/>
          <a:ln w="9525">
            <a:noFill/>
            <a:miter lim="800000"/>
            <a:headEnd/>
            <a:tailEnd/>
          </a:ln>
        </p:spPr>
        <p:txBody>
          <a:bodyPr lIns="19504" tIns="0" rIns="19504" bIns="0" anchor="b"/>
          <a:lstStyle/>
          <a:p>
            <a:pPr algn="r" defTabSz="935038" eaLnBrk="0" hangingPunct="0"/>
            <a:fld id="{41B6E93C-88E2-40BE-9CF8-EDCA49B4BEE6}" type="slidenum">
              <a:rPr lang="en-US" sz="1000" b="0">
                <a:solidFill>
                  <a:schemeClr val="tx1"/>
                </a:solidFill>
                <a:latin typeface="GEsans55" pitchFamily="2" charset="0"/>
              </a:rPr>
              <a:pPr algn="r" defTabSz="935038" eaLnBrk="0" hangingPunct="0"/>
              <a:t>25</a:t>
            </a:fld>
            <a:endParaRPr lang="en-US" sz="1000" b="0" dirty="0">
              <a:solidFill>
                <a:schemeClr val="tx1"/>
              </a:solidFill>
              <a:latin typeface="GEsans55" pitchFamily="2"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p:spPr>
        <p:txBody>
          <a:bodyPr/>
          <a:lstStyle/>
          <a:p>
            <a:endParaRPr lang="en-US" dirty="0" smtClean="0"/>
          </a:p>
        </p:txBody>
      </p:sp>
      <p:sp>
        <p:nvSpPr>
          <p:cNvPr id="17412" name="Slide Number Placeholder 3"/>
          <p:cNvSpPr txBox="1">
            <a:spLocks noGrp="1"/>
          </p:cNvSpPr>
          <p:nvPr/>
        </p:nvSpPr>
        <p:spPr bwMode="auto">
          <a:xfrm>
            <a:off x="3972560" y="8804278"/>
            <a:ext cx="3037840" cy="461963"/>
          </a:xfrm>
          <a:prstGeom prst="rect">
            <a:avLst/>
          </a:prstGeom>
          <a:noFill/>
          <a:ln w="9525">
            <a:noFill/>
            <a:miter lim="800000"/>
            <a:headEnd/>
            <a:tailEnd/>
          </a:ln>
        </p:spPr>
        <p:txBody>
          <a:bodyPr lIns="19504" tIns="0" rIns="19504" bIns="0" anchor="b"/>
          <a:lstStyle/>
          <a:p>
            <a:pPr algn="r" defTabSz="935038" eaLnBrk="0" hangingPunct="0"/>
            <a:fld id="{692EB7C2-FB7A-4DF8-A5A5-4BBD14B6208E}" type="slidenum">
              <a:rPr lang="en-US" sz="1000" b="0">
                <a:solidFill>
                  <a:schemeClr val="tx1"/>
                </a:solidFill>
                <a:latin typeface="GEsans55" pitchFamily="2" charset="0"/>
              </a:rPr>
              <a:pPr algn="r" defTabSz="935038" eaLnBrk="0" hangingPunct="0"/>
              <a:t>3</a:t>
            </a:fld>
            <a:endParaRPr lang="en-US" sz="1000" b="0" dirty="0">
              <a:solidFill>
                <a:schemeClr val="tx1"/>
              </a:solidFill>
              <a:latin typeface="GEsans55" pitchFamily="2"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p:spPr>
        <p:txBody>
          <a:bodyPr/>
          <a:lstStyle/>
          <a:p>
            <a:endParaRPr lang="en-US" dirty="0" smtClean="0"/>
          </a:p>
        </p:txBody>
      </p:sp>
      <p:sp>
        <p:nvSpPr>
          <p:cNvPr id="17412" name="Slide Number Placeholder 3"/>
          <p:cNvSpPr txBox="1">
            <a:spLocks noGrp="1"/>
          </p:cNvSpPr>
          <p:nvPr/>
        </p:nvSpPr>
        <p:spPr bwMode="auto">
          <a:xfrm>
            <a:off x="3972560" y="8804278"/>
            <a:ext cx="3037840" cy="461963"/>
          </a:xfrm>
          <a:prstGeom prst="rect">
            <a:avLst/>
          </a:prstGeom>
          <a:noFill/>
          <a:ln w="9525">
            <a:noFill/>
            <a:miter lim="800000"/>
            <a:headEnd/>
            <a:tailEnd/>
          </a:ln>
        </p:spPr>
        <p:txBody>
          <a:bodyPr lIns="19504" tIns="0" rIns="19504" bIns="0" anchor="b"/>
          <a:lstStyle/>
          <a:p>
            <a:pPr algn="r" defTabSz="935038" eaLnBrk="0" hangingPunct="0"/>
            <a:fld id="{692EB7C2-FB7A-4DF8-A5A5-4BBD14B6208E}" type="slidenum">
              <a:rPr lang="en-US" sz="1000" b="0">
                <a:solidFill>
                  <a:schemeClr val="tx1"/>
                </a:solidFill>
                <a:latin typeface="GEsans55" pitchFamily="2" charset="0"/>
              </a:rPr>
              <a:pPr algn="r" defTabSz="935038" eaLnBrk="0" hangingPunct="0"/>
              <a:t>4</a:t>
            </a:fld>
            <a:endParaRPr lang="en-US" sz="1000" b="0" dirty="0">
              <a:solidFill>
                <a:schemeClr val="tx1"/>
              </a:solidFill>
              <a:latin typeface="GEsans55" pitchFamily="2"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p:spPr>
        <p:txBody>
          <a:bodyPr/>
          <a:lstStyle/>
          <a:p>
            <a:endParaRPr lang="en-US" dirty="0" smtClean="0"/>
          </a:p>
        </p:txBody>
      </p:sp>
      <p:sp>
        <p:nvSpPr>
          <p:cNvPr id="17412" name="Slide Number Placeholder 3"/>
          <p:cNvSpPr txBox="1">
            <a:spLocks noGrp="1"/>
          </p:cNvSpPr>
          <p:nvPr/>
        </p:nvSpPr>
        <p:spPr bwMode="auto">
          <a:xfrm>
            <a:off x="3972560" y="8804278"/>
            <a:ext cx="3037840" cy="461963"/>
          </a:xfrm>
          <a:prstGeom prst="rect">
            <a:avLst/>
          </a:prstGeom>
          <a:noFill/>
          <a:ln w="9525">
            <a:noFill/>
            <a:miter lim="800000"/>
            <a:headEnd/>
            <a:tailEnd/>
          </a:ln>
        </p:spPr>
        <p:txBody>
          <a:bodyPr lIns="19504" tIns="0" rIns="19504" bIns="0" anchor="b"/>
          <a:lstStyle/>
          <a:p>
            <a:pPr algn="r" defTabSz="935038" eaLnBrk="0" hangingPunct="0"/>
            <a:fld id="{692EB7C2-FB7A-4DF8-A5A5-4BBD14B6208E}" type="slidenum">
              <a:rPr lang="en-US" sz="1000" b="0">
                <a:solidFill>
                  <a:schemeClr val="tx1"/>
                </a:solidFill>
                <a:latin typeface="GEsans55" pitchFamily="2" charset="0"/>
              </a:rPr>
              <a:pPr algn="r" defTabSz="935038" eaLnBrk="0" hangingPunct="0"/>
              <a:t>5</a:t>
            </a:fld>
            <a:endParaRPr lang="en-US" sz="1000" b="0" dirty="0">
              <a:solidFill>
                <a:schemeClr val="tx1"/>
              </a:solidFill>
              <a:latin typeface="GEsans55" pitchFamily="2"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p:spPr>
        <p:txBody>
          <a:bodyPr/>
          <a:lstStyle/>
          <a:p>
            <a:endParaRPr lang="en-US" dirty="0" smtClean="0"/>
          </a:p>
        </p:txBody>
      </p:sp>
      <p:sp>
        <p:nvSpPr>
          <p:cNvPr id="17412" name="Slide Number Placeholder 3"/>
          <p:cNvSpPr txBox="1">
            <a:spLocks noGrp="1"/>
          </p:cNvSpPr>
          <p:nvPr/>
        </p:nvSpPr>
        <p:spPr bwMode="auto">
          <a:xfrm>
            <a:off x="3972560" y="8804278"/>
            <a:ext cx="3037840" cy="461963"/>
          </a:xfrm>
          <a:prstGeom prst="rect">
            <a:avLst/>
          </a:prstGeom>
          <a:noFill/>
          <a:ln w="9525">
            <a:noFill/>
            <a:miter lim="800000"/>
            <a:headEnd/>
            <a:tailEnd/>
          </a:ln>
        </p:spPr>
        <p:txBody>
          <a:bodyPr lIns="19504" tIns="0" rIns="19504" bIns="0" anchor="b"/>
          <a:lstStyle/>
          <a:p>
            <a:pPr algn="r" defTabSz="935038" eaLnBrk="0" hangingPunct="0"/>
            <a:fld id="{692EB7C2-FB7A-4DF8-A5A5-4BBD14B6208E}" type="slidenum">
              <a:rPr lang="en-US" sz="1000" b="0">
                <a:solidFill>
                  <a:schemeClr val="tx1"/>
                </a:solidFill>
                <a:latin typeface="GEsans55" pitchFamily="2" charset="0"/>
              </a:rPr>
              <a:pPr algn="r" defTabSz="935038" eaLnBrk="0" hangingPunct="0"/>
              <a:t>6</a:t>
            </a:fld>
            <a:endParaRPr lang="en-US" sz="1000" b="0" dirty="0">
              <a:solidFill>
                <a:schemeClr val="tx1"/>
              </a:solidFill>
              <a:latin typeface="GEsans55" pitchFamily="2"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p:spPr>
        <p:txBody>
          <a:bodyPr/>
          <a:lstStyle/>
          <a:p>
            <a:endParaRPr lang="en-US" dirty="0" smtClean="0"/>
          </a:p>
        </p:txBody>
      </p:sp>
      <p:sp>
        <p:nvSpPr>
          <p:cNvPr id="18436" name="Slide Number Placeholder 3"/>
          <p:cNvSpPr txBox="1">
            <a:spLocks noGrp="1"/>
          </p:cNvSpPr>
          <p:nvPr/>
        </p:nvSpPr>
        <p:spPr bwMode="auto">
          <a:xfrm>
            <a:off x="3972560" y="8804278"/>
            <a:ext cx="3037840" cy="461963"/>
          </a:xfrm>
          <a:prstGeom prst="rect">
            <a:avLst/>
          </a:prstGeom>
          <a:noFill/>
          <a:ln w="9525">
            <a:noFill/>
            <a:miter lim="800000"/>
            <a:headEnd/>
            <a:tailEnd/>
          </a:ln>
        </p:spPr>
        <p:txBody>
          <a:bodyPr lIns="19504" tIns="0" rIns="19504" bIns="0" anchor="b"/>
          <a:lstStyle/>
          <a:p>
            <a:pPr algn="r" defTabSz="935038" eaLnBrk="0" hangingPunct="0"/>
            <a:fld id="{09E86468-C8B3-4DB8-86BA-F57529A9A51D}" type="slidenum">
              <a:rPr lang="en-US" sz="1000" b="0">
                <a:solidFill>
                  <a:schemeClr val="tx1"/>
                </a:solidFill>
                <a:latin typeface="GEsans55" pitchFamily="2" charset="0"/>
              </a:rPr>
              <a:pPr algn="r" defTabSz="935038" eaLnBrk="0" hangingPunct="0"/>
              <a:t>7</a:t>
            </a:fld>
            <a:endParaRPr lang="en-US" sz="1000" b="0" dirty="0">
              <a:solidFill>
                <a:schemeClr val="tx1"/>
              </a:solidFill>
              <a:latin typeface="GEsans55" pitchFamily="2"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972560" y="8804278"/>
            <a:ext cx="3037840" cy="461963"/>
          </a:xfrm>
          <a:prstGeom prst="rect">
            <a:avLst/>
          </a:prstGeom>
          <a:noFill/>
          <a:ln w="9525">
            <a:noFill/>
            <a:miter lim="800000"/>
            <a:headEnd/>
            <a:tailEnd/>
          </a:ln>
        </p:spPr>
        <p:txBody>
          <a:bodyPr lIns="19504" tIns="0" rIns="19504" bIns="0" anchor="b"/>
          <a:lstStyle/>
          <a:p>
            <a:pPr algn="r" defTabSz="935038" eaLnBrk="0" hangingPunct="0"/>
            <a:fld id="{41B6E93C-88E2-40BE-9CF8-EDCA49B4BEE6}" type="slidenum">
              <a:rPr lang="en-US" sz="1000" b="0">
                <a:solidFill>
                  <a:schemeClr val="tx1"/>
                </a:solidFill>
                <a:latin typeface="GEsans55" pitchFamily="2" charset="0"/>
              </a:rPr>
              <a:pPr algn="r" defTabSz="935038" eaLnBrk="0" hangingPunct="0"/>
              <a:t>8</a:t>
            </a:fld>
            <a:endParaRPr lang="en-US" sz="1000" b="0" dirty="0">
              <a:solidFill>
                <a:schemeClr val="tx1"/>
              </a:solidFill>
              <a:latin typeface="GEsans55" pitchFamily="2"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972560" y="8804278"/>
            <a:ext cx="3037840" cy="461963"/>
          </a:xfrm>
          <a:prstGeom prst="rect">
            <a:avLst/>
          </a:prstGeom>
          <a:noFill/>
          <a:ln w="9525">
            <a:noFill/>
            <a:miter lim="800000"/>
            <a:headEnd/>
            <a:tailEnd/>
          </a:ln>
        </p:spPr>
        <p:txBody>
          <a:bodyPr lIns="19504" tIns="0" rIns="19504" bIns="0" anchor="b"/>
          <a:lstStyle/>
          <a:p>
            <a:pPr algn="r" defTabSz="935038" eaLnBrk="0" hangingPunct="0"/>
            <a:fld id="{41B6E93C-88E2-40BE-9CF8-EDCA49B4BEE6}" type="slidenum">
              <a:rPr lang="en-US" sz="1000" b="0">
                <a:solidFill>
                  <a:schemeClr val="tx1"/>
                </a:solidFill>
                <a:latin typeface="GEsans55" pitchFamily="2" charset="0"/>
              </a:rPr>
              <a:pPr algn="r" defTabSz="935038" eaLnBrk="0" hangingPunct="0"/>
              <a:t>9</a:t>
            </a:fld>
            <a:endParaRPr lang="en-US" sz="1000" b="0" dirty="0">
              <a:solidFill>
                <a:schemeClr val="tx1"/>
              </a:solidFill>
              <a:latin typeface="GEsans55" pitchFamily="2"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213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7" name="Line 3"/>
          <p:cNvSpPr>
            <a:spLocks noChangeShapeType="1"/>
          </p:cNvSpPr>
          <p:nvPr/>
        </p:nvSpPr>
        <p:spPr bwMode="auto">
          <a:xfrm>
            <a:off x="76200" y="914400"/>
            <a:ext cx="8991600" cy="0"/>
          </a:xfrm>
          <a:prstGeom prst="line">
            <a:avLst/>
          </a:prstGeom>
          <a:noFill/>
          <a:ln w="25400">
            <a:solidFill>
              <a:schemeClr val="tx1"/>
            </a:solidFill>
            <a:round/>
            <a:headEnd type="none" w="sm" len="sm"/>
            <a:tailEnd type="none" w="sm" len="sm"/>
          </a:ln>
          <a:effectLst/>
        </p:spPr>
        <p:txBody>
          <a:bodyPr wrap="none" anchor="ctr"/>
          <a:lstStyle/>
          <a:p>
            <a:pPr eaLnBrk="0" hangingPunct="0">
              <a:defRPr/>
            </a:pPr>
            <a:endParaRPr lang="en-US" dirty="0">
              <a:effectLst>
                <a:outerShdw blurRad="38100" dist="38100" dir="2700000" algn="tl">
                  <a:srgbClr val="000000">
                    <a:alpha val="43137"/>
                  </a:srgbClr>
                </a:outerShdw>
              </a:effectLst>
            </a:endParaRPr>
          </a:p>
        </p:txBody>
      </p:sp>
      <p:pic>
        <p:nvPicPr>
          <p:cNvPr id="1028" name="Picture 13" descr="mclogo"/>
          <p:cNvPicPr>
            <a:picLocks noChangeAspect="1" noChangeArrowheads="1"/>
          </p:cNvPicPr>
          <p:nvPr userDrawn="1"/>
        </p:nvPicPr>
        <p:blipFill>
          <a:blip r:embed="rId14" cstate="print"/>
          <a:srcRect/>
          <a:stretch>
            <a:fillRect/>
          </a:stretch>
        </p:blipFill>
        <p:spPr bwMode="auto">
          <a:xfrm>
            <a:off x="304800" y="0"/>
            <a:ext cx="838200" cy="838200"/>
          </a:xfrm>
          <a:prstGeom prst="rect">
            <a:avLst/>
          </a:prstGeom>
          <a:noFill/>
          <a:ln w="9525">
            <a:noFill/>
            <a:miter lim="800000"/>
            <a:headEnd/>
            <a:tailEnd/>
          </a:ln>
        </p:spPr>
      </p:pic>
      <p:sp>
        <p:nvSpPr>
          <p:cNvPr id="1038" name="Text Box 14"/>
          <p:cNvSpPr txBox="1">
            <a:spLocks noChangeArrowheads="1"/>
          </p:cNvSpPr>
          <p:nvPr userDrawn="1"/>
        </p:nvSpPr>
        <p:spPr bwMode="auto">
          <a:xfrm>
            <a:off x="2590800" y="0"/>
            <a:ext cx="6280150" cy="457200"/>
          </a:xfrm>
          <a:prstGeom prst="rect">
            <a:avLst/>
          </a:prstGeom>
          <a:noFill/>
          <a:ln w="12700">
            <a:noFill/>
            <a:miter lim="800000"/>
            <a:headEnd type="none" w="sm" len="sm"/>
            <a:tailEnd type="none" w="sm" len="sm"/>
          </a:ln>
          <a:effectLst/>
        </p:spPr>
        <p:txBody>
          <a:bodyPr>
            <a:spAutoFit/>
          </a:bodyPr>
          <a:lstStyle/>
          <a:p>
            <a:pPr algn="r" eaLnBrk="0" hangingPunct="0">
              <a:defRPr/>
            </a:pPr>
            <a:r>
              <a:rPr lang="en-US" dirty="0">
                <a:solidFill>
                  <a:schemeClr val="tx1"/>
                </a:solidFill>
              </a:rPr>
              <a:t>ERP Steering Committee Meeting</a:t>
            </a:r>
          </a:p>
        </p:txBody>
      </p:sp>
      <p:sp>
        <p:nvSpPr>
          <p:cNvPr id="1046" name="Rectangle 22"/>
          <p:cNvSpPr>
            <a:spLocks noChangeArrowheads="1"/>
          </p:cNvSpPr>
          <p:nvPr userDrawn="1"/>
        </p:nvSpPr>
        <p:spPr bwMode="auto">
          <a:xfrm>
            <a:off x="8801100" y="6621463"/>
            <a:ext cx="355600" cy="228600"/>
          </a:xfrm>
          <a:prstGeom prst="rect">
            <a:avLst/>
          </a:prstGeom>
          <a:noFill/>
          <a:ln w="9525">
            <a:noFill/>
            <a:miter lim="800000"/>
            <a:headEnd/>
            <a:tailEnd/>
          </a:ln>
          <a:effectLst/>
        </p:spPr>
        <p:txBody>
          <a:bodyPr wrap="none" lIns="92075" tIns="46038" rIns="92075" bIns="46038">
            <a:spAutoFit/>
          </a:bodyPr>
          <a:lstStyle/>
          <a:p>
            <a:pPr eaLnBrk="0" hangingPunct="0">
              <a:defRPr/>
            </a:pPr>
            <a:fld id="{698FC0E7-B00A-4D40-BE36-47DA6F4FBD37}" type="slidenum">
              <a:rPr lang="en-US" sz="900" b="0" i="0">
                <a:solidFill>
                  <a:schemeClr val="tx1"/>
                </a:solidFill>
              </a:rPr>
              <a:pPr eaLnBrk="0" hangingPunct="0">
                <a:defRPr/>
              </a:pPr>
              <a:t>‹#›</a:t>
            </a:fld>
            <a:r>
              <a:rPr lang="en-US" sz="900" b="0" i="0" dirty="0">
                <a:solidFill>
                  <a:schemeClr val="tx1"/>
                </a:solidFill>
              </a:rPr>
              <a:t>.</a:t>
            </a:r>
          </a:p>
        </p:txBody>
      </p:sp>
      <p:sp>
        <p:nvSpPr>
          <p:cNvPr id="1048" name="Rectangle 24"/>
          <p:cNvSpPr>
            <a:spLocks noChangeArrowheads="1"/>
          </p:cNvSpPr>
          <p:nvPr userDrawn="1"/>
        </p:nvSpPr>
        <p:spPr bwMode="auto">
          <a:xfrm>
            <a:off x="254000" y="6613525"/>
            <a:ext cx="9144000" cy="244475"/>
          </a:xfrm>
          <a:prstGeom prst="rect">
            <a:avLst/>
          </a:prstGeom>
          <a:noFill/>
          <a:ln w="12700">
            <a:noFill/>
            <a:miter lim="800000"/>
            <a:headEnd type="none" w="sm" len="sm"/>
            <a:tailEnd type="none" w="sm" len="sm"/>
          </a:ln>
          <a:effectLst/>
        </p:spPr>
        <p:txBody>
          <a:bodyPr>
            <a:spAutoFit/>
          </a:bodyPr>
          <a:lstStyle/>
          <a:p>
            <a:pPr eaLnBrk="0" hangingPunct="0">
              <a:defRPr/>
            </a:pPr>
            <a:r>
              <a:rPr lang="en-US" sz="1000" i="0" dirty="0">
                <a:solidFill>
                  <a:schemeClr val="tx1"/>
                </a:solidFill>
              </a:rPr>
              <a:t>“Transforming the way Montgomery County serves its residents and customers by setting new standards for how government operates.”</a:t>
            </a:r>
            <a:r>
              <a:rPr lang="en-US" sz="1000" dirty="0">
                <a:effectLst>
                  <a:outerShdw blurRad="38100" dist="38100" dir="2700000" algn="tl">
                    <a:srgbClr val="C0C0C0"/>
                  </a:outerShdw>
                </a:effectLst>
              </a:rPr>
              <a:t> </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r" rtl="0" eaLnBrk="0" fontAlgn="base" hangingPunct="0">
        <a:spcBef>
          <a:spcPct val="0"/>
        </a:spcBef>
        <a:spcAft>
          <a:spcPct val="0"/>
        </a:spcAft>
        <a:defRPr sz="4400">
          <a:solidFill>
            <a:schemeClr val="tx2"/>
          </a:solidFill>
          <a:latin typeface="+mj-lt"/>
          <a:ea typeface="+mj-ea"/>
          <a:cs typeface="+mj-cs"/>
        </a:defRPr>
      </a:lvl1pPr>
      <a:lvl2pPr algn="r" rtl="0" eaLnBrk="0" fontAlgn="base" hangingPunct="0">
        <a:spcBef>
          <a:spcPct val="0"/>
        </a:spcBef>
        <a:spcAft>
          <a:spcPct val="0"/>
        </a:spcAft>
        <a:defRPr sz="4400">
          <a:solidFill>
            <a:schemeClr val="tx2"/>
          </a:solidFill>
          <a:latin typeface="Times New Roman" pitchFamily="18" charset="0"/>
        </a:defRPr>
      </a:lvl2pPr>
      <a:lvl3pPr algn="r" rtl="0" eaLnBrk="0" fontAlgn="base" hangingPunct="0">
        <a:spcBef>
          <a:spcPct val="0"/>
        </a:spcBef>
        <a:spcAft>
          <a:spcPct val="0"/>
        </a:spcAft>
        <a:defRPr sz="4400">
          <a:solidFill>
            <a:schemeClr val="tx2"/>
          </a:solidFill>
          <a:latin typeface="Times New Roman" pitchFamily="18" charset="0"/>
        </a:defRPr>
      </a:lvl3pPr>
      <a:lvl4pPr algn="r" rtl="0" eaLnBrk="0" fontAlgn="base" hangingPunct="0">
        <a:spcBef>
          <a:spcPct val="0"/>
        </a:spcBef>
        <a:spcAft>
          <a:spcPct val="0"/>
        </a:spcAft>
        <a:defRPr sz="4400">
          <a:solidFill>
            <a:schemeClr val="tx2"/>
          </a:solidFill>
          <a:latin typeface="Times New Roman" pitchFamily="18" charset="0"/>
        </a:defRPr>
      </a:lvl4pPr>
      <a:lvl5pPr algn="r" rtl="0" eaLnBrk="0" fontAlgn="base" hangingPunct="0">
        <a:spcBef>
          <a:spcPct val="0"/>
        </a:spcBef>
        <a:spcAft>
          <a:spcPct val="0"/>
        </a:spcAft>
        <a:defRPr sz="4400">
          <a:solidFill>
            <a:schemeClr val="tx2"/>
          </a:solidFill>
          <a:latin typeface="Times New Roman" pitchFamily="18" charset="0"/>
        </a:defRPr>
      </a:lvl5pPr>
      <a:lvl6pPr marL="457200" algn="r" rtl="0" eaLnBrk="0" fontAlgn="base" hangingPunct="0">
        <a:spcBef>
          <a:spcPct val="0"/>
        </a:spcBef>
        <a:spcAft>
          <a:spcPct val="0"/>
        </a:spcAft>
        <a:defRPr sz="4400">
          <a:solidFill>
            <a:schemeClr val="tx2"/>
          </a:solidFill>
          <a:latin typeface="Symbol" pitchFamily="18" charset="2"/>
        </a:defRPr>
      </a:lvl6pPr>
      <a:lvl7pPr marL="914400" algn="r" rtl="0" eaLnBrk="0" fontAlgn="base" hangingPunct="0">
        <a:spcBef>
          <a:spcPct val="0"/>
        </a:spcBef>
        <a:spcAft>
          <a:spcPct val="0"/>
        </a:spcAft>
        <a:defRPr sz="4400">
          <a:solidFill>
            <a:schemeClr val="tx2"/>
          </a:solidFill>
          <a:latin typeface="Symbol" pitchFamily="18" charset="2"/>
        </a:defRPr>
      </a:lvl7pPr>
      <a:lvl8pPr marL="1371600" algn="r" rtl="0" eaLnBrk="0" fontAlgn="base" hangingPunct="0">
        <a:spcBef>
          <a:spcPct val="0"/>
        </a:spcBef>
        <a:spcAft>
          <a:spcPct val="0"/>
        </a:spcAft>
        <a:defRPr sz="4400">
          <a:solidFill>
            <a:schemeClr val="tx2"/>
          </a:solidFill>
          <a:latin typeface="Symbol" pitchFamily="18" charset="2"/>
        </a:defRPr>
      </a:lvl8pPr>
      <a:lvl9pPr marL="1828800" algn="r" rtl="0" eaLnBrk="0" fontAlgn="base" hangingPunct="0">
        <a:spcBef>
          <a:spcPct val="0"/>
        </a:spcBef>
        <a:spcAft>
          <a:spcPct val="0"/>
        </a:spcAft>
        <a:defRPr sz="4400">
          <a:solidFill>
            <a:schemeClr val="tx2"/>
          </a:solidFill>
          <a:latin typeface="Symbol" pitchFamily="18" charset="2"/>
        </a:defRPr>
      </a:lvl9pPr>
    </p:titleStyle>
    <p:bodyStyle>
      <a:lvl1pPr marL="342900" indent="-342900" algn="l" rtl="0" eaLnBrk="0" fontAlgn="base" hangingPunct="0">
        <a:spcBef>
          <a:spcPct val="20000"/>
        </a:spcBef>
        <a:spcAft>
          <a:spcPct val="0"/>
        </a:spcAft>
        <a:buChar char="•"/>
        <a:defRPr sz="20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sz="2000">
          <a:solidFill>
            <a:schemeClr val="tx1"/>
          </a:solidFill>
          <a:latin typeface="+mn-lt"/>
        </a:defRPr>
      </a:lvl3pPr>
      <a:lvl4pPr marL="1428750" indent="-228600" algn="l" rtl="0" eaLnBrk="0" fontAlgn="base" hangingPunct="0">
        <a:spcBef>
          <a:spcPct val="20000"/>
        </a:spcBef>
        <a:spcAft>
          <a:spcPct val="0"/>
        </a:spcAft>
        <a:buChar char="–"/>
        <a:defRPr sz="2000">
          <a:solidFill>
            <a:schemeClr val="tx1"/>
          </a:solidFill>
          <a:latin typeface="+mn-lt"/>
        </a:defRPr>
      </a:lvl4pPr>
      <a:lvl5pPr marL="1771650" indent="-228600" algn="l" rtl="0" eaLnBrk="0" fontAlgn="base" hangingPunct="0">
        <a:spcBef>
          <a:spcPct val="20000"/>
        </a:spcBef>
        <a:spcAft>
          <a:spcPct val="0"/>
        </a:spcAft>
        <a:buChar char="•"/>
        <a:defRPr sz="2000">
          <a:solidFill>
            <a:schemeClr val="tx1"/>
          </a:solidFill>
          <a:latin typeface="+mn-lt"/>
        </a:defRPr>
      </a:lvl5pPr>
      <a:lvl6pPr marL="2228850" indent="-228600" algn="l" rtl="0" eaLnBrk="0" fontAlgn="base" hangingPunct="0">
        <a:spcBef>
          <a:spcPct val="20000"/>
        </a:spcBef>
        <a:spcAft>
          <a:spcPct val="0"/>
        </a:spcAft>
        <a:buChar char="•"/>
        <a:defRPr sz="2000">
          <a:solidFill>
            <a:schemeClr val="tx1"/>
          </a:solidFill>
          <a:latin typeface="+mn-lt"/>
        </a:defRPr>
      </a:lvl6pPr>
      <a:lvl7pPr marL="2686050" indent="-228600" algn="l" rtl="0" eaLnBrk="0" fontAlgn="base" hangingPunct="0">
        <a:spcBef>
          <a:spcPct val="20000"/>
        </a:spcBef>
        <a:spcAft>
          <a:spcPct val="0"/>
        </a:spcAft>
        <a:buChar char="•"/>
        <a:defRPr sz="2000">
          <a:solidFill>
            <a:schemeClr val="tx1"/>
          </a:solidFill>
          <a:latin typeface="+mn-lt"/>
        </a:defRPr>
      </a:lvl7pPr>
      <a:lvl8pPr marL="3143250" indent="-228600" algn="l" rtl="0" eaLnBrk="0" fontAlgn="base" hangingPunct="0">
        <a:spcBef>
          <a:spcPct val="20000"/>
        </a:spcBef>
        <a:spcAft>
          <a:spcPct val="0"/>
        </a:spcAft>
        <a:buChar char="•"/>
        <a:defRPr sz="2000">
          <a:solidFill>
            <a:schemeClr val="tx1"/>
          </a:solidFill>
          <a:latin typeface="+mn-lt"/>
        </a:defRPr>
      </a:lvl8pPr>
      <a:lvl9pPr marL="360045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body" idx="4294967295"/>
          </p:nvPr>
        </p:nvSpPr>
        <p:spPr>
          <a:xfrm>
            <a:off x="228600" y="990600"/>
            <a:ext cx="8534400" cy="5638800"/>
          </a:xfrm>
        </p:spPr>
        <p:txBody>
          <a:bodyPr/>
          <a:lstStyle/>
          <a:p>
            <a:pPr marL="381000" indent="-381000" algn="ctr">
              <a:buFontTx/>
              <a:buNone/>
            </a:pPr>
            <a:endParaRPr lang="en-US" sz="3600" dirty="0" smtClean="0">
              <a:latin typeface="Arial" charset="0"/>
              <a:cs typeface="Arial" charset="0"/>
            </a:endParaRPr>
          </a:p>
          <a:p>
            <a:pPr marL="381000" indent="-381000" algn="ctr">
              <a:buFontTx/>
              <a:buNone/>
            </a:pPr>
            <a:endParaRPr lang="en-US" dirty="0" smtClean="0">
              <a:latin typeface="Arial" charset="0"/>
              <a:cs typeface="Arial" charset="0"/>
            </a:endParaRPr>
          </a:p>
          <a:p>
            <a:pPr marL="381000" indent="-381000" algn="ctr">
              <a:buFontTx/>
              <a:buNone/>
            </a:pPr>
            <a:r>
              <a:rPr lang="en-US" sz="3000" dirty="0" smtClean="0">
                <a:latin typeface="Arial" charset="0"/>
                <a:cs typeface="Arial" charset="0"/>
              </a:rPr>
              <a:t>ERP   </a:t>
            </a:r>
          </a:p>
          <a:p>
            <a:pPr marL="381000" indent="-381000" algn="ctr">
              <a:buFontTx/>
              <a:buNone/>
            </a:pPr>
            <a:r>
              <a:rPr lang="en-US" sz="2400" i="1" dirty="0" smtClean="0">
                <a:latin typeface="Arial" charset="0"/>
                <a:cs typeface="Arial" charset="0"/>
              </a:rPr>
              <a:t>The Enterprise-Wide Technology Solution for Montgomery County and its Customers</a:t>
            </a:r>
            <a:r>
              <a:rPr lang="en-US" dirty="0" smtClean="0">
                <a:latin typeface="Arial" charset="0"/>
                <a:cs typeface="Arial" charset="0"/>
              </a:rPr>
              <a:t> </a:t>
            </a:r>
            <a:endParaRPr lang="en-US" sz="3000" dirty="0" smtClean="0">
              <a:latin typeface="Arial" charset="0"/>
              <a:cs typeface="Arial" charset="0"/>
            </a:endParaRPr>
          </a:p>
          <a:p>
            <a:pPr marL="381000" indent="-381000" algn="ctr">
              <a:buFontTx/>
              <a:buNone/>
            </a:pPr>
            <a:endParaRPr lang="en-US" sz="3000" dirty="0" smtClean="0">
              <a:latin typeface="Arial" charset="0"/>
              <a:cs typeface="Arial" charset="0"/>
            </a:endParaRPr>
          </a:p>
          <a:p>
            <a:pPr marL="381000" indent="-381000" algn="ctr">
              <a:buFontTx/>
              <a:buNone/>
            </a:pPr>
            <a:r>
              <a:rPr lang="en-US" dirty="0" smtClean="0">
                <a:latin typeface="Arial" charset="0"/>
                <a:cs typeface="Arial" charset="0"/>
              </a:rPr>
              <a:t>Executive Steering Committee Meeting</a:t>
            </a:r>
          </a:p>
          <a:p>
            <a:pPr marL="381000" indent="-381000" algn="ctr">
              <a:buFontTx/>
              <a:buNone/>
            </a:pPr>
            <a:r>
              <a:rPr lang="en-US" dirty="0" smtClean="0">
                <a:latin typeface="Arial" charset="0"/>
                <a:cs typeface="Arial" charset="0"/>
              </a:rPr>
              <a:t>January 29, 2014</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143000" y="3810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Discussion</a:t>
            </a:r>
          </a:p>
        </p:txBody>
      </p:sp>
      <p:sp>
        <p:nvSpPr>
          <p:cNvPr id="4" name="Rectangle 3"/>
          <p:cNvSpPr txBox="1">
            <a:spLocks noChangeArrowheads="1"/>
          </p:cNvSpPr>
          <p:nvPr/>
        </p:nvSpPr>
        <p:spPr bwMode="auto">
          <a:xfrm>
            <a:off x="685800" y="990600"/>
            <a:ext cx="8153400" cy="5486400"/>
          </a:xfrm>
          <a:prstGeom prst="rect">
            <a:avLst/>
          </a:prstGeom>
          <a:noFill/>
          <a:ln w="9525">
            <a:noFill/>
            <a:miter lim="800000"/>
            <a:headEnd/>
            <a:tailEnd/>
          </a:ln>
        </p:spPr>
        <p:txBody>
          <a:bodyPr lIns="92075" tIns="46038" rIns="92075" bIns="46038"/>
          <a:lstStyle/>
          <a:p>
            <a:pPr marL="381000" indent="-381000" eaLnBrk="0" hangingPunct="0">
              <a:spcBef>
                <a:spcPct val="20000"/>
              </a:spcBef>
              <a:defRPr/>
            </a:pPr>
            <a:r>
              <a:rPr lang="en-US" sz="1600" i="0" u="sng" kern="0" dirty="0" smtClean="0">
                <a:solidFill>
                  <a:schemeClr val="tx1"/>
                </a:solidFill>
                <a:cs typeface="Arial" charset="0"/>
              </a:rPr>
              <a:t>Overall Project Status (continued)</a:t>
            </a:r>
          </a:p>
          <a:p>
            <a:pPr marL="381000" indent="-381000" eaLnBrk="0" hangingPunct="0">
              <a:spcBef>
                <a:spcPct val="20000"/>
              </a:spcBef>
              <a:defRPr/>
            </a:pPr>
            <a:endParaRPr lang="en-US" sz="1800" i="0" kern="0" dirty="0" smtClean="0">
              <a:solidFill>
                <a:schemeClr val="tx1"/>
              </a:solidFill>
              <a:cs typeface="Arial" charset="0"/>
            </a:endParaRPr>
          </a:p>
          <a:p>
            <a:pPr marL="381000" indent="-381000" eaLnBrk="0" hangingPunct="0">
              <a:spcBef>
                <a:spcPct val="20000"/>
              </a:spcBef>
              <a:defRPr/>
            </a:pPr>
            <a:r>
              <a:rPr lang="en-US" sz="1800" i="0" kern="0" dirty="0" smtClean="0">
                <a:solidFill>
                  <a:schemeClr val="tx1"/>
                </a:solidFill>
                <a:cs typeface="Arial" charset="0"/>
              </a:rPr>
              <a:t>Tax Assessment System (TAS)</a:t>
            </a:r>
          </a:p>
          <a:p>
            <a:pPr lvl="1">
              <a:buFont typeface="Arial" pitchFamily="34" charset="0"/>
              <a:buChar char="•"/>
            </a:pPr>
            <a:endParaRPr lang="en-US" sz="1800" i="0" dirty="0" smtClean="0">
              <a:solidFill>
                <a:schemeClr val="tx1"/>
              </a:solidFill>
            </a:endParaRPr>
          </a:p>
          <a:p>
            <a:pPr lvl="1">
              <a:buFont typeface="Arial" pitchFamily="34" charset="0"/>
              <a:buChar char="•"/>
            </a:pPr>
            <a:r>
              <a:rPr lang="en-US" sz="1800" i="0" dirty="0" smtClean="0">
                <a:solidFill>
                  <a:schemeClr val="tx1"/>
                </a:solidFill>
              </a:rPr>
              <a:t>Phased Go Live</a:t>
            </a:r>
          </a:p>
          <a:p>
            <a:r>
              <a:rPr lang="en-US" sz="1800" b="0" i="0" dirty="0" smtClean="0">
                <a:solidFill>
                  <a:schemeClr val="tx1"/>
                </a:solidFill>
              </a:rPr>
              <a:t>	Revised Billing   --                 February 24</a:t>
            </a:r>
          </a:p>
          <a:p>
            <a:r>
              <a:rPr lang="en-US" sz="1800" b="0" i="0" dirty="0" smtClean="0">
                <a:solidFill>
                  <a:schemeClr val="tx1"/>
                </a:solidFill>
              </a:rPr>
              <a:t>	Annual Billing     --                 April 1</a:t>
            </a:r>
          </a:p>
          <a:p>
            <a:endParaRPr lang="en-US" sz="1800" b="0" i="0" dirty="0" smtClean="0">
              <a:solidFill>
                <a:schemeClr val="tx1"/>
              </a:solidFill>
            </a:endParaRPr>
          </a:p>
          <a:p>
            <a:pPr lvl="1">
              <a:buFont typeface="Arial" pitchFamily="34" charset="0"/>
              <a:buChar char="•"/>
            </a:pPr>
            <a:r>
              <a:rPr lang="en-US" sz="1800" i="0" dirty="0" smtClean="0">
                <a:solidFill>
                  <a:schemeClr val="tx1"/>
                </a:solidFill>
              </a:rPr>
              <a:t>In progress</a:t>
            </a:r>
          </a:p>
          <a:p>
            <a:r>
              <a:rPr lang="en-US" sz="1800" b="0" i="0" dirty="0" smtClean="0">
                <a:solidFill>
                  <a:schemeClr val="tx1"/>
                </a:solidFill>
              </a:rPr>
              <a:t>	Real Time Parallel Testing of Revised Billing</a:t>
            </a:r>
          </a:p>
          <a:p>
            <a:r>
              <a:rPr lang="en-US" sz="1800" b="0" i="0" dirty="0" smtClean="0">
                <a:solidFill>
                  <a:schemeClr val="tx1"/>
                </a:solidFill>
              </a:rPr>
              <a:t>	Annual Billing – Simulation and Testing </a:t>
            </a:r>
          </a:p>
          <a:p>
            <a:r>
              <a:rPr lang="en-US" sz="1800" b="0" i="0" dirty="0" smtClean="0">
                <a:solidFill>
                  <a:schemeClr val="tx1"/>
                </a:solidFill>
              </a:rPr>
              <a:t>	Training Treasury staff week of February 10</a:t>
            </a:r>
          </a:p>
          <a:p>
            <a:r>
              <a:rPr lang="en-US" sz="1800" b="0" i="0" dirty="0" smtClean="0">
                <a:solidFill>
                  <a:schemeClr val="tx1"/>
                </a:solidFill>
              </a:rPr>
              <a:t>	Contributor Training (State, DEP, Treasury and others) late February</a:t>
            </a:r>
          </a:p>
          <a:p>
            <a:r>
              <a:rPr lang="en-US" sz="1800" b="0" i="0" dirty="0" smtClean="0">
                <a:solidFill>
                  <a:schemeClr val="tx1"/>
                </a:solidFill>
              </a:rPr>
              <a:t>	Annual Billing GUI Training – Early April</a:t>
            </a:r>
          </a:p>
          <a:p>
            <a:r>
              <a:rPr lang="en-US" sz="1600" dirty="0" smtClean="0"/>
              <a:t> </a:t>
            </a:r>
          </a:p>
          <a:p>
            <a:pPr marL="685800" lvl="1" indent="-228600">
              <a:buAutoNum type="arabicParenR"/>
            </a:pPr>
            <a:endParaRPr lang="en-US" sz="1200" b="0" i="0" kern="0" dirty="0" smtClean="0">
              <a:solidFill>
                <a:schemeClr val="tx1"/>
              </a:solidFill>
              <a:cs typeface="Arial" charset="0"/>
            </a:endParaRPr>
          </a:p>
          <a:p>
            <a:pPr marL="381000" indent="-381000" eaLnBrk="0" hangingPunct="0">
              <a:spcBef>
                <a:spcPct val="20000"/>
              </a:spcBef>
              <a:buFontTx/>
              <a:buChar char="•"/>
              <a:defRPr/>
            </a:pPr>
            <a:endParaRPr lang="en-US" sz="1400" i="0" kern="0" dirty="0" smtClean="0">
              <a:solidFill>
                <a:schemeClr val="tx1"/>
              </a:solidFill>
              <a:cs typeface="Arial" charset="0"/>
            </a:endParaRPr>
          </a:p>
          <a:p>
            <a:pPr marL="381000" indent="-381000" eaLnBrk="0" hangingPunct="0">
              <a:spcBef>
                <a:spcPct val="20000"/>
              </a:spcBef>
              <a:defRPr/>
            </a:pPr>
            <a:endParaRPr lang="en-US" sz="1400" i="0" kern="0" dirty="0" smtClean="0">
              <a:solidFill>
                <a:schemeClr val="tx1"/>
              </a:solidFill>
              <a:cs typeface="Arial" charset="0"/>
            </a:endParaRPr>
          </a:p>
          <a:p>
            <a:pPr marL="381000" indent="-381000" eaLnBrk="0" hangingPunct="0">
              <a:spcBef>
                <a:spcPct val="20000"/>
              </a:spcBef>
              <a:defRPr/>
            </a:pPr>
            <a:endParaRPr lang="en-US" sz="1400" i="0" kern="0" dirty="0" smtClean="0">
              <a:solidFill>
                <a:schemeClr val="tx1"/>
              </a:solidFill>
              <a:cs typeface="Arial" charset="0"/>
            </a:endParaRPr>
          </a:p>
          <a:p>
            <a:pPr marL="381000" indent="-381000" eaLnBrk="0" hangingPunct="0">
              <a:spcBef>
                <a:spcPct val="20000"/>
              </a:spcBef>
              <a:defRPr/>
            </a:pPr>
            <a:endParaRPr lang="en-US" sz="1400" i="0" kern="0" dirty="0">
              <a:solidFill>
                <a:schemeClr val="tx1"/>
              </a:solidFill>
              <a:cs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143000" y="3810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Discussion</a:t>
            </a:r>
          </a:p>
        </p:txBody>
      </p:sp>
      <p:sp>
        <p:nvSpPr>
          <p:cNvPr id="4" name="Rectangle 3"/>
          <p:cNvSpPr txBox="1">
            <a:spLocks noChangeArrowheads="1"/>
          </p:cNvSpPr>
          <p:nvPr/>
        </p:nvSpPr>
        <p:spPr bwMode="auto">
          <a:xfrm>
            <a:off x="228600" y="914400"/>
            <a:ext cx="8686800" cy="5943600"/>
          </a:xfrm>
          <a:prstGeom prst="rect">
            <a:avLst/>
          </a:prstGeom>
          <a:noFill/>
          <a:ln w="9525">
            <a:noFill/>
            <a:miter lim="800000"/>
            <a:headEnd/>
            <a:tailEnd/>
          </a:ln>
        </p:spPr>
        <p:txBody>
          <a:bodyPr lIns="92075" tIns="46038" rIns="92075" bIns="46038"/>
          <a:lstStyle/>
          <a:p>
            <a:pPr marL="381000" indent="-381000" eaLnBrk="0" hangingPunct="0">
              <a:spcBef>
                <a:spcPct val="20000"/>
              </a:spcBef>
              <a:defRPr/>
            </a:pPr>
            <a:r>
              <a:rPr lang="en-US" sz="1600" i="0" u="sng" kern="0" dirty="0" smtClean="0">
                <a:solidFill>
                  <a:schemeClr val="tx1"/>
                </a:solidFill>
                <a:cs typeface="Arial" charset="0"/>
              </a:rPr>
              <a:t>Overall Project Status (continued)</a:t>
            </a:r>
          </a:p>
          <a:p>
            <a:pPr lvl="1"/>
            <a:r>
              <a:rPr lang="en-US" sz="1400" i="0" kern="0" dirty="0" smtClean="0">
                <a:solidFill>
                  <a:schemeClr val="tx1"/>
                </a:solidFill>
                <a:cs typeface="Arial" charset="0"/>
              </a:rPr>
              <a:t>Hyperion</a:t>
            </a:r>
            <a:r>
              <a:rPr lang="en-US" sz="1400" b="0" i="0" kern="0" dirty="0" smtClean="0">
                <a:solidFill>
                  <a:schemeClr val="tx1"/>
                </a:solidFill>
                <a:cs typeface="Arial" charset="0"/>
              </a:rPr>
              <a:t>  - Recommendation </a:t>
            </a:r>
          </a:p>
          <a:p>
            <a:pPr lvl="1"/>
            <a:endParaRPr lang="en-US" sz="1400" b="0" i="0" kern="0" dirty="0" smtClean="0">
              <a:solidFill>
                <a:schemeClr val="tx1"/>
              </a:solidFill>
              <a:cs typeface="Arial" charset="0"/>
            </a:endParaRPr>
          </a:p>
          <a:p>
            <a:pPr lvl="1">
              <a:buFont typeface="Arial" pitchFamily="34" charset="0"/>
              <a:buChar char="•"/>
            </a:pPr>
            <a:r>
              <a:rPr lang="en-US" sz="1400" b="0" i="0" kern="0" dirty="0" smtClean="0">
                <a:solidFill>
                  <a:schemeClr val="tx1"/>
                </a:solidFill>
                <a:cs typeface="Arial" charset="0"/>
              </a:rPr>
              <a:t>   </a:t>
            </a:r>
            <a:r>
              <a:rPr lang="en-US" sz="1400" b="0" i="0" dirty="0" smtClean="0">
                <a:solidFill>
                  <a:schemeClr val="tx1"/>
                </a:solidFill>
              </a:rPr>
              <a:t>Do Not Implement Wave 4 Hyperion replacement of BASIS decision support, Future Fiscal Impacts</a:t>
            </a:r>
          </a:p>
          <a:p>
            <a:pPr lvl="1"/>
            <a:r>
              <a:rPr lang="en-US" sz="1400" b="0" i="0" dirty="0" smtClean="0">
                <a:solidFill>
                  <a:schemeClr val="tx1"/>
                </a:solidFill>
              </a:rPr>
              <a:t>    (FFI), and PSP Production Systems for the following reasons:</a:t>
            </a:r>
          </a:p>
          <a:p>
            <a:pPr lvl="2"/>
            <a:endParaRPr lang="en-US" sz="1400" b="0" i="0" dirty="0" smtClean="0">
              <a:solidFill>
                <a:schemeClr val="tx1"/>
              </a:solidFill>
            </a:endParaRPr>
          </a:p>
          <a:p>
            <a:pPr lvl="1">
              <a:buFont typeface="Arial" pitchFamily="34" charset="0"/>
              <a:buChar char="•"/>
            </a:pPr>
            <a:r>
              <a:rPr lang="en-US" sz="1400" b="0" i="0" dirty="0" smtClean="0">
                <a:solidFill>
                  <a:schemeClr val="tx1"/>
                </a:solidFill>
              </a:rPr>
              <a:t>	The Hyperion Public Sector Planning and Budgeting (PSPB) module is not mature enough and  	does not contain the decision support functionality needed.</a:t>
            </a:r>
          </a:p>
          <a:p>
            <a:pPr lvl="1">
              <a:buFont typeface="Arial" pitchFamily="34" charset="0"/>
              <a:buChar char="•"/>
            </a:pPr>
            <a:r>
              <a:rPr lang="en-US" sz="1400" b="0" i="0" dirty="0" smtClean="0">
                <a:solidFill>
                  <a:schemeClr val="tx1"/>
                </a:solidFill>
              </a:rPr>
              <a:t>        The existing Hyperion reporting tool (HFR) used successfully for our Wave 2 and 3 Hyperion </a:t>
            </a:r>
          </a:p>
          <a:p>
            <a:pPr lvl="1"/>
            <a:r>
              <a:rPr lang="en-US" sz="1400" b="0" i="0" dirty="0" smtClean="0">
                <a:solidFill>
                  <a:schemeClr val="tx1"/>
                </a:solidFill>
              </a:rPr>
              <a:t>          implementations does not work with the new PSPB module.  </a:t>
            </a:r>
          </a:p>
          <a:p>
            <a:pPr marL="838200" lvl="1" indent="-381000" eaLnBrk="0" hangingPunct="0">
              <a:spcBef>
                <a:spcPct val="20000"/>
              </a:spcBef>
              <a:defRPr/>
            </a:pPr>
            <a:endParaRPr lang="en-US" sz="1400" i="0" dirty="0" smtClean="0">
              <a:solidFill>
                <a:schemeClr val="tx1"/>
              </a:solidFill>
            </a:endParaRPr>
          </a:p>
          <a:p>
            <a:pPr marL="838200" lvl="1" indent="-381000" eaLnBrk="0" hangingPunct="0">
              <a:spcBef>
                <a:spcPct val="20000"/>
              </a:spcBef>
              <a:defRPr/>
            </a:pPr>
            <a:r>
              <a:rPr lang="en-US" sz="1400" i="0" dirty="0" smtClean="0">
                <a:solidFill>
                  <a:schemeClr val="tx1"/>
                </a:solidFill>
              </a:rPr>
              <a:t>Recommended replacement of Basis, FFI and PSP Production Systems</a:t>
            </a:r>
          </a:p>
          <a:p>
            <a:pPr marL="838200" lvl="1" indent="-381000" eaLnBrk="0" hangingPunct="0">
              <a:spcBef>
                <a:spcPct val="20000"/>
              </a:spcBef>
              <a:buFont typeface="Arial" pitchFamily="34" charset="0"/>
              <a:buChar char="•"/>
              <a:defRPr/>
            </a:pPr>
            <a:r>
              <a:rPr lang="en-US" sz="1400" b="0" i="0" dirty="0" smtClean="0">
                <a:solidFill>
                  <a:schemeClr val="tx1"/>
                </a:solidFill>
              </a:rPr>
              <a:t>Replace production of CE Recommended PSP and CIP Budget Books using </a:t>
            </a:r>
            <a:r>
              <a:rPr lang="en-US" sz="1400" b="0" i="0" dirty="0" err="1" smtClean="0">
                <a:solidFill>
                  <a:schemeClr val="tx1"/>
                </a:solidFill>
              </a:rPr>
              <a:t>Socrata</a:t>
            </a:r>
            <a:r>
              <a:rPr lang="en-US" sz="1400" b="0" i="0" dirty="0" smtClean="0">
                <a:solidFill>
                  <a:schemeClr val="tx1"/>
                </a:solidFill>
              </a:rPr>
              <a:t> System currently used for County’s Open Data.  OMB is currently working with DTS and </a:t>
            </a:r>
            <a:r>
              <a:rPr lang="en-US" sz="1400" b="0" i="0" dirty="0" err="1" smtClean="0">
                <a:solidFill>
                  <a:schemeClr val="tx1"/>
                </a:solidFill>
              </a:rPr>
              <a:t>Socrata</a:t>
            </a:r>
            <a:r>
              <a:rPr lang="en-US" sz="1400" b="0" i="0" dirty="0" smtClean="0">
                <a:solidFill>
                  <a:schemeClr val="tx1"/>
                </a:solidFill>
              </a:rPr>
              <a:t> contractors to publish the PSP Approved Book on the Web in July.</a:t>
            </a:r>
          </a:p>
          <a:p>
            <a:pPr marL="838200" lvl="1" indent="-381000" eaLnBrk="0" hangingPunct="0">
              <a:spcBef>
                <a:spcPct val="20000"/>
              </a:spcBef>
              <a:buFont typeface="Arial" pitchFamily="34" charset="0"/>
              <a:buChar char="•"/>
              <a:defRPr/>
            </a:pPr>
            <a:r>
              <a:rPr lang="en-US" sz="1400" b="0" i="0" dirty="0" smtClean="0">
                <a:solidFill>
                  <a:schemeClr val="tx1"/>
                </a:solidFill>
              </a:rPr>
              <a:t>Replace BASIS/FFI and other internal PSP systems with </a:t>
            </a:r>
            <a:r>
              <a:rPr lang="en-US" sz="1400" i="0" dirty="0" smtClean="0">
                <a:solidFill>
                  <a:schemeClr val="tx1"/>
                </a:solidFill>
              </a:rPr>
              <a:t>.Net </a:t>
            </a:r>
            <a:r>
              <a:rPr lang="en-US" sz="1400" b="0" i="0" dirty="0" smtClean="0">
                <a:solidFill>
                  <a:schemeClr val="tx1"/>
                </a:solidFill>
              </a:rPr>
              <a:t>application.  Development of .Net application will be with OMB IT Specialist and functional staff.</a:t>
            </a:r>
          </a:p>
          <a:p>
            <a:pPr marL="838200" lvl="1" indent="-381000" eaLnBrk="0" hangingPunct="0">
              <a:spcBef>
                <a:spcPct val="20000"/>
              </a:spcBef>
              <a:defRPr/>
            </a:pPr>
            <a:endParaRPr lang="en-US" sz="1400" i="0" dirty="0" smtClean="0">
              <a:solidFill>
                <a:schemeClr val="tx1"/>
              </a:solidFill>
            </a:endParaRPr>
          </a:p>
          <a:p>
            <a:pPr marL="838200" lvl="1" indent="-381000" eaLnBrk="0" hangingPunct="0">
              <a:spcBef>
                <a:spcPct val="20000"/>
              </a:spcBef>
              <a:defRPr/>
            </a:pPr>
            <a:r>
              <a:rPr lang="en-US" sz="1400" i="0" dirty="0" smtClean="0">
                <a:solidFill>
                  <a:schemeClr val="tx1"/>
                </a:solidFill>
              </a:rPr>
              <a:t>Oracle software – </a:t>
            </a:r>
          </a:p>
          <a:p>
            <a:pPr lvl="1">
              <a:buFont typeface="Arial" pitchFamily="34" charset="0"/>
              <a:buChar char="•"/>
            </a:pPr>
            <a:r>
              <a:rPr lang="en-US" sz="1400" b="0" i="0" dirty="0" smtClean="0">
                <a:solidFill>
                  <a:schemeClr val="tx1"/>
                </a:solidFill>
              </a:rPr>
              <a:t>Oracle providing resources the month of March at no cost to the County to assist the County with Hyperion Reporting Strategy (including PSPB) using our existing Oracle OBIEE data warehouse and PBI Publisher reporting tool.  This will assist us long term in creating a new reporting strategy for existing Wave 2 and 3 implementations as well as using OBIEE with other internal County systems.</a:t>
            </a:r>
            <a:endParaRPr lang="en-US" b="0" i="0" dirty="0" smtClean="0">
              <a:solidFill>
                <a:schemeClr val="tx1"/>
              </a:solidFill>
            </a:endParaRPr>
          </a:p>
          <a:p>
            <a:r>
              <a:rPr lang="en-US" dirty="0" smtClean="0"/>
              <a:t> </a:t>
            </a:r>
          </a:p>
          <a:p>
            <a:pPr marL="838200" lvl="1" indent="-381000" eaLnBrk="0" hangingPunct="0">
              <a:spcBef>
                <a:spcPct val="20000"/>
              </a:spcBef>
              <a:buFontTx/>
              <a:buChar char="•"/>
              <a:defRPr/>
            </a:pPr>
            <a:endParaRPr lang="en-US" sz="1400" b="0" i="0" dirty="0" smtClean="0">
              <a:solidFill>
                <a:schemeClr val="tx1"/>
              </a:solidFill>
            </a:endParaRPr>
          </a:p>
          <a:p>
            <a:pPr marL="838200" lvl="1" indent="-381000" eaLnBrk="0" hangingPunct="0">
              <a:spcBef>
                <a:spcPct val="20000"/>
              </a:spcBef>
              <a:defRPr/>
            </a:pPr>
            <a:endParaRPr lang="en-US" sz="800" b="0" i="0" dirty="0" smtClean="0">
              <a:solidFill>
                <a:schemeClr val="tx1"/>
              </a:solidFill>
            </a:endParaRPr>
          </a:p>
          <a:p>
            <a:pPr marL="381000" indent="-381000" eaLnBrk="0" hangingPunct="0">
              <a:spcBef>
                <a:spcPct val="20000"/>
              </a:spcBef>
              <a:defRPr/>
            </a:pPr>
            <a:endParaRPr lang="en-US" sz="1200" b="0" i="0" dirty="0" smtClean="0">
              <a:solidFill>
                <a:schemeClr val="tx1"/>
              </a:solidFill>
            </a:endParaRPr>
          </a:p>
          <a:p>
            <a:pPr lvl="1">
              <a:buNone/>
            </a:pPr>
            <a:r>
              <a:rPr lang="en-US" sz="1200" dirty="0" smtClean="0">
                <a:latin typeface="Arial" pitchFamily="34" charset="0"/>
                <a:cs typeface="Arial" pitchFamily="34" charset="0"/>
              </a:rPr>
              <a:t>	</a:t>
            </a:r>
            <a:endParaRPr lang="en-US" sz="1200" dirty="0" smtClean="0">
              <a:cs typeface="Arial" charset="0"/>
            </a:endParaRPr>
          </a:p>
          <a:p>
            <a:pPr marL="381000" indent="-381000" eaLnBrk="0" hangingPunct="0">
              <a:spcBef>
                <a:spcPct val="20000"/>
              </a:spcBef>
              <a:buFontTx/>
              <a:buChar char="•"/>
              <a:defRPr/>
            </a:pPr>
            <a:endParaRPr lang="en-US" sz="1400" i="0" kern="0" dirty="0" smtClean="0">
              <a:solidFill>
                <a:schemeClr val="tx1"/>
              </a:solidFill>
              <a:cs typeface="Arial" charset="0"/>
            </a:endParaRPr>
          </a:p>
          <a:p>
            <a:pPr marL="838200" lvl="1" indent="-381000" eaLnBrk="0" hangingPunct="0">
              <a:spcBef>
                <a:spcPct val="20000"/>
              </a:spcBef>
              <a:buFontTx/>
              <a:buChar char="•"/>
              <a:defRPr/>
            </a:pPr>
            <a:endParaRPr lang="en-US" sz="1400" b="0" i="0" kern="0" dirty="0" smtClean="0">
              <a:solidFill>
                <a:schemeClr val="tx1"/>
              </a:solidFill>
              <a:cs typeface="Arial" charset="0"/>
            </a:endParaRPr>
          </a:p>
          <a:p>
            <a:pPr marL="838200" lvl="1" indent="-381000" eaLnBrk="0" hangingPunct="0">
              <a:spcBef>
                <a:spcPct val="20000"/>
              </a:spcBef>
              <a:buFontTx/>
              <a:buChar char="•"/>
              <a:defRPr/>
            </a:pPr>
            <a:endParaRPr lang="en-US" sz="1400" b="0" i="0" kern="0" dirty="0">
              <a:solidFill>
                <a:schemeClr val="tx1"/>
              </a:solidFill>
              <a:cs typeface="Arial" charset="0"/>
            </a:endParaRPr>
          </a:p>
          <a:p>
            <a:pPr marL="381000" indent="-381000" eaLnBrk="0" hangingPunct="0">
              <a:spcBef>
                <a:spcPct val="20000"/>
              </a:spcBef>
              <a:buFontTx/>
              <a:buChar char="•"/>
              <a:defRPr/>
            </a:pPr>
            <a:endParaRPr lang="en-US" sz="1600" b="0" i="0" kern="0" dirty="0">
              <a:solidFill>
                <a:schemeClr val="tx1"/>
              </a:solidFill>
              <a:cs typeface="Arial" charset="0"/>
            </a:endParaRPr>
          </a:p>
          <a:p>
            <a:pPr marL="381000" indent="-381000" eaLnBrk="0" hangingPunct="0">
              <a:spcBef>
                <a:spcPct val="20000"/>
              </a:spcBef>
              <a:defRPr/>
            </a:pPr>
            <a:endParaRPr lang="en-US" sz="2000" b="0" i="0" kern="0" dirty="0">
              <a:solidFill>
                <a:schemeClr val="tx1"/>
              </a:solidFill>
              <a:cs typeface="Arial" charset="0"/>
            </a:endParaRPr>
          </a:p>
          <a:p>
            <a:pPr marL="381000" indent="-381000" eaLnBrk="0" hangingPunct="0">
              <a:spcBef>
                <a:spcPct val="20000"/>
              </a:spcBef>
              <a:buFontTx/>
              <a:buChar char="•"/>
              <a:defRPr/>
            </a:pPr>
            <a:endParaRPr lang="en-US" sz="2000" b="0" i="0" kern="0" dirty="0">
              <a:solidFill>
                <a:schemeClr val="tx1"/>
              </a:solidFill>
              <a:cs typeface="Arial" charset="0"/>
            </a:endParaRPr>
          </a:p>
          <a:p>
            <a:pPr marL="381000" indent="-381000" eaLnBrk="0" hangingPunct="0">
              <a:spcBef>
                <a:spcPct val="20000"/>
              </a:spcBef>
              <a:buFontTx/>
              <a:buChar char="•"/>
              <a:defRPr/>
            </a:pPr>
            <a:endParaRPr lang="en-US" sz="2000" b="0" i="0" kern="0" dirty="0">
              <a:solidFill>
                <a:schemeClr val="tx1"/>
              </a:solidFill>
              <a:cs typeface="Arial" charset="0"/>
            </a:endParaRPr>
          </a:p>
          <a:p>
            <a:pPr marL="381000" indent="-381000" eaLnBrk="0" hangingPunct="0">
              <a:spcBef>
                <a:spcPct val="20000"/>
              </a:spcBef>
              <a:defRPr/>
            </a:pPr>
            <a:endParaRPr lang="en-US" sz="1800" b="0" i="0" kern="0" dirty="0">
              <a:solidFill>
                <a:schemeClr val="tx1"/>
              </a:solidFill>
              <a:cs typeface="Arial"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143000" y="3810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Discussion</a:t>
            </a:r>
          </a:p>
        </p:txBody>
      </p:sp>
      <p:sp>
        <p:nvSpPr>
          <p:cNvPr id="4" name="Rectangle 3"/>
          <p:cNvSpPr txBox="1">
            <a:spLocks noChangeArrowheads="1"/>
          </p:cNvSpPr>
          <p:nvPr/>
        </p:nvSpPr>
        <p:spPr bwMode="auto">
          <a:xfrm>
            <a:off x="685800" y="914400"/>
            <a:ext cx="8153400" cy="5562600"/>
          </a:xfrm>
          <a:prstGeom prst="rect">
            <a:avLst/>
          </a:prstGeom>
          <a:noFill/>
          <a:ln w="9525">
            <a:noFill/>
            <a:miter lim="800000"/>
            <a:headEnd/>
            <a:tailEnd/>
          </a:ln>
        </p:spPr>
        <p:txBody>
          <a:bodyPr lIns="92075" tIns="46038" rIns="92075" bIns="46038"/>
          <a:lstStyle/>
          <a:p>
            <a:pPr marL="381000" indent="-381000" eaLnBrk="0" hangingPunct="0">
              <a:spcBef>
                <a:spcPct val="20000"/>
              </a:spcBef>
              <a:defRPr/>
            </a:pPr>
            <a:r>
              <a:rPr lang="en-US" sz="1600" i="0" u="sng" kern="0" dirty="0" smtClean="0">
                <a:solidFill>
                  <a:schemeClr val="tx1"/>
                </a:solidFill>
                <a:cs typeface="Arial" charset="0"/>
              </a:rPr>
              <a:t>Overall Project Status</a:t>
            </a:r>
          </a:p>
          <a:p>
            <a:pPr marL="381000" indent="-381000" eaLnBrk="0" hangingPunct="0">
              <a:spcBef>
                <a:spcPct val="20000"/>
              </a:spcBef>
              <a:buFontTx/>
              <a:buChar char="•"/>
              <a:defRPr/>
            </a:pPr>
            <a:endParaRPr lang="en-US" sz="1400" i="0" kern="0" dirty="0" smtClean="0">
              <a:solidFill>
                <a:schemeClr val="tx1"/>
              </a:solidFill>
              <a:cs typeface="Arial" charset="0"/>
            </a:endParaRPr>
          </a:p>
          <a:p>
            <a:pPr marL="381000" indent="-381000" eaLnBrk="0" hangingPunct="0">
              <a:spcBef>
                <a:spcPct val="20000"/>
              </a:spcBef>
              <a:buFontTx/>
              <a:buChar char="•"/>
              <a:defRPr/>
            </a:pPr>
            <a:r>
              <a:rPr lang="en-US" sz="1400" i="0" kern="0" dirty="0" smtClean="0">
                <a:solidFill>
                  <a:schemeClr val="tx1"/>
                </a:solidFill>
                <a:cs typeface="Arial" charset="0"/>
              </a:rPr>
              <a:t>Financials</a:t>
            </a:r>
            <a:endParaRPr lang="en-US" sz="1400" b="0" i="0" kern="0" dirty="0" smtClean="0">
              <a:solidFill>
                <a:schemeClr val="tx1"/>
              </a:solidFill>
              <a:cs typeface="Arial" charset="0"/>
            </a:endParaRPr>
          </a:p>
          <a:p>
            <a:pPr marL="838200" lvl="3" indent="-381000" eaLnBrk="0" hangingPunct="0">
              <a:spcBef>
                <a:spcPct val="20000"/>
              </a:spcBef>
              <a:buFont typeface="Arial" pitchFamily="34" charset="0"/>
              <a:buChar char="•"/>
              <a:defRPr/>
            </a:pPr>
            <a:r>
              <a:rPr lang="en-US" sz="1400" i="0" kern="0" dirty="0" smtClean="0">
                <a:solidFill>
                  <a:schemeClr val="tx1"/>
                </a:solidFill>
                <a:cs typeface="Arial" charset="0"/>
              </a:rPr>
              <a:t>Financial Patch </a:t>
            </a:r>
          </a:p>
          <a:p>
            <a:pPr marL="1295400" lvl="4" indent="-381000" eaLnBrk="0" hangingPunct="0">
              <a:spcBef>
                <a:spcPct val="20000"/>
              </a:spcBef>
              <a:buFont typeface="Arial" pitchFamily="34" charset="0"/>
              <a:buChar char="•"/>
              <a:defRPr/>
            </a:pPr>
            <a:r>
              <a:rPr lang="en-US" sz="1400" b="0" i="0" kern="0" dirty="0" smtClean="0">
                <a:solidFill>
                  <a:schemeClr val="tx1"/>
                </a:solidFill>
                <a:cs typeface="Arial" charset="0"/>
              </a:rPr>
              <a:t>Successfully applied comprehensive Financial Patch  </a:t>
            </a:r>
          </a:p>
          <a:p>
            <a:pPr marL="838200" lvl="3" indent="-381000" eaLnBrk="0" hangingPunct="0">
              <a:spcBef>
                <a:spcPct val="20000"/>
              </a:spcBef>
              <a:buFont typeface="Arial" pitchFamily="34" charset="0"/>
              <a:buChar char="•"/>
              <a:defRPr/>
            </a:pPr>
            <a:r>
              <a:rPr lang="en-US" sz="1400" i="0" kern="0" dirty="0" smtClean="0">
                <a:solidFill>
                  <a:schemeClr val="tx1"/>
                </a:solidFill>
                <a:cs typeface="Arial" charset="0"/>
              </a:rPr>
              <a:t>Set Up of new Multi-Organization Structure for DLC implemented</a:t>
            </a:r>
          </a:p>
          <a:p>
            <a:pPr marL="838200" lvl="3" indent="-381000" eaLnBrk="0" hangingPunct="0">
              <a:spcBef>
                <a:spcPct val="20000"/>
              </a:spcBef>
              <a:buFont typeface="Arial" pitchFamily="34" charset="0"/>
              <a:buChar char="•"/>
              <a:defRPr/>
            </a:pPr>
            <a:r>
              <a:rPr lang="en-US" sz="1400" i="0" kern="0" dirty="0" smtClean="0">
                <a:solidFill>
                  <a:schemeClr val="tx1"/>
                </a:solidFill>
                <a:cs typeface="Arial" charset="0"/>
              </a:rPr>
              <a:t>Carry Forward of FY 13 encumbrance into FY14 completed</a:t>
            </a:r>
          </a:p>
          <a:p>
            <a:pPr marL="838200" lvl="3" indent="-381000" eaLnBrk="0" hangingPunct="0">
              <a:spcBef>
                <a:spcPct val="20000"/>
              </a:spcBef>
              <a:buFont typeface="Arial" pitchFamily="34" charset="0"/>
              <a:buChar char="•"/>
              <a:defRPr/>
            </a:pPr>
            <a:endParaRPr lang="en-US" sz="1400" i="0" kern="0" dirty="0" smtClean="0">
              <a:solidFill>
                <a:schemeClr val="tx1"/>
              </a:solidFill>
              <a:cs typeface="Arial" charset="0"/>
            </a:endParaRPr>
          </a:p>
          <a:p>
            <a:pPr marL="838200" lvl="3" indent="-381000" eaLnBrk="0" hangingPunct="0">
              <a:spcBef>
                <a:spcPct val="20000"/>
              </a:spcBef>
              <a:buFont typeface="Arial" pitchFamily="34" charset="0"/>
              <a:buChar char="•"/>
              <a:defRPr/>
            </a:pPr>
            <a:r>
              <a:rPr lang="en-US" sz="1400" i="0" kern="0" dirty="0" smtClean="0">
                <a:solidFill>
                  <a:schemeClr val="tx1"/>
                </a:solidFill>
                <a:cs typeface="Arial" charset="0"/>
              </a:rPr>
              <a:t>Accounts Receivable / Cash Management enhancements and streamlining business processes – in progress</a:t>
            </a:r>
          </a:p>
          <a:p>
            <a:pPr marL="1295400" lvl="4" indent="-381000" eaLnBrk="0" hangingPunct="0">
              <a:spcBef>
                <a:spcPct val="20000"/>
              </a:spcBef>
              <a:buFont typeface="Arial" pitchFamily="34" charset="0"/>
              <a:buChar char="•"/>
              <a:defRPr/>
            </a:pPr>
            <a:r>
              <a:rPr lang="en-US" sz="1400" b="0" i="0" kern="0" dirty="0" smtClean="0">
                <a:solidFill>
                  <a:schemeClr val="tx1"/>
                </a:solidFill>
                <a:cs typeface="Arial" charset="0"/>
              </a:rPr>
              <a:t>Police Escrow Account migration to Oracle AR, </a:t>
            </a:r>
          </a:p>
          <a:p>
            <a:pPr marL="1295400" lvl="4" indent="-381000" eaLnBrk="0" hangingPunct="0">
              <a:spcBef>
                <a:spcPct val="20000"/>
              </a:spcBef>
              <a:buFont typeface="Arial" pitchFamily="34" charset="0"/>
              <a:buChar char="•"/>
              <a:defRPr/>
            </a:pPr>
            <a:r>
              <a:rPr lang="en-US" sz="1400" b="0" i="0" kern="0" dirty="0" smtClean="0">
                <a:solidFill>
                  <a:schemeClr val="tx1"/>
                </a:solidFill>
                <a:cs typeface="Arial" charset="0"/>
              </a:rPr>
              <a:t>Auto-reconciliation of Library deposits</a:t>
            </a:r>
          </a:p>
          <a:p>
            <a:pPr marL="1295400" lvl="4" indent="-381000" eaLnBrk="0" hangingPunct="0">
              <a:spcBef>
                <a:spcPct val="20000"/>
              </a:spcBef>
              <a:buFont typeface="Arial" pitchFamily="34" charset="0"/>
              <a:buChar char="•"/>
              <a:defRPr/>
            </a:pPr>
            <a:r>
              <a:rPr lang="en-US" sz="1400" b="0" i="0" kern="0" dirty="0" smtClean="0">
                <a:solidFill>
                  <a:schemeClr val="tx1"/>
                </a:solidFill>
                <a:cs typeface="Arial" charset="0"/>
              </a:rPr>
              <a:t>Auto –reconciliation of Police red light, speed camera fine file from Xerox to bank deposit statement</a:t>
            </a:r>
          </a:p>
          <a:p>
            <a:pPr marL="1295400" lvl="4" indent="-381000" eaLnBrk="0" hangingPunct="0">
              <a:spcBef>
                <a:spcPct val="20000"/>
              </a:spcBef>
              <a:buFont typeface="Arial" pitchFamily="34" charset="0"/>
              <a:buChar char="•"/>
              <a:defRPr/>
            </a:pPr>
            <a:r>
              <a:rPr lang="en-US" sz="1400" b="0" i="0" kern="0" dirty="0" smtClean="0">
                <a:solidFill>
                  <a:schemeClr val="tx1"/>
                </a:solidFill>
                <a:cs typeface="Arial" charset="0"/>
              </a:rPr>
              <a:t>Future AR projects:</a:t>
            </a:r>
          </a:p>
          <a:p>
            <a:pPr marL="1752600" lvl="5" indent="-381000" eaLnBrk="0" hangingPunct="0">
              <a:spcBef>
                <a:spcPct val="20000"/>
              </a:spcBef>
              <a:buFont typeface="Arial" pitchFamily="34" charset="0"/>
              <a:buChar char="•"/>
              <a:defRPr/>
            </a:pPr>
            <a:r>
              <a:rPr lang="en-US" sz="1400" b="0" i="0" kern="0" dirty="0" smtClean="0">
                <a:solidFill>
                  <a:schemeClr val="tx1"/>
                </a:solidFill>
                <a:cs typeface="Arial" charset="0"/>
              </a:rPr>
              <a:t>Solid Waste escrow account migration to Oracle AR</a:t>
            </a:r>
          </a:p>
          <a:p>
            <a:pPr marL="1752600" lvl="5" indent="-381000" eaLnBrk="0" hangingPunct="0">
              <a:spcBef>
                <a:spcPct val="20000"/>
              </a:spcBef>
              <a:buFont typeface="Arial" pitchFamily="34" charset="0"/>
              <a:buChar char="•"/>
              <a:defRPr/>
            </a:pPr>
            <a:r>
              <a:rPr lang="en-US" sz="1400" b="0" i="0" kern="0" dirty="0" smtClean="0">
                <a:solidFill>
                  <a:schemeClr val="tx1"/>
                </a:solidFill>
                <a:cs typeface="Arial" charset="0"/>
              </a:rPr>
              <a:t>Pre-Trail Services program payments migration to Oracle AR, </a:t>
            </a:r>
          </a:p>
          <a:p>
            <a:pPr marL="1295400" lvl="4" indent="-381000" eaLnBrk="0" hangingPunct="0">
              <a:spcBef>
                <a:spcPct val="20000"/>
              </a:spcBef>
              <a:defRPr/>
            </a:pPr>
            <a:endParaRPr lang="en-US" sz="1400" i="0" kern="0" dirty="0" smtClean="0">
              <a:solidFill>
                <a:schemeClr val="tx1"/>
              </a:solidFill>
              <a:cs typeface="Arial" charset="0"/>
            </a:endParaRPr>
          </a:p>
          <a:p>
            <a:pPr marL="838200" lvl="3" indent="-381000" eaLnBrk="0" hangingPunct="0">
              <a:spcBef>
                <a:spcPct val="20000"/>
              </a:spcBef>
              <a:buFont typeface="Arial" pitchFamily="34" charset="0"/>
              <a:buChar char="•"/>
              <a:defRPr/>
            </a:pPr>
            <a:r>
              <a:rPr lang="en-US" sz="1400" i="0" kern="0" dirty="0" smtClean="0">
                <a:solidFill>
                  <a:schemeClr val="tx1"/>
                </a:solidFill>
                <a:cs typeface="Arial" charset="0"/>
              </a:rPr>
              <a:t>Inventory module implementations </a:t>
            </a:r>
          </a:p>
          <a:p>
            <a:pPr marL="1295400" lvl="4" indent="-381000" eaLnBrk="0" hangingPunct="0">
              <a:spcBef>
                <a:spcPct val="20000"/>
              </a:spcBef>
              <a:buFont typeface="Arial" pitchFamily="34" charset="0"/>
              <a:buChar char="•"/>
              <a:defRPr/>
            </a:pPr>
            <a:r>
              <a:rPr lang="en-US" sz="1400" b="0" i="0" kern="0" dirty="0" smtClean="0">
                <a:solidFill>
                  <a:schemeClr val="tx1"/>
                </a:solidFill>
                <a:cs typeface="Arial" charset="0"/>
              </a:rPr>
              <a:t>Department of Fire Rescue Inventory of Fire Stations implemented January 2014</a:t>
            </a:r>
          </a:p>
          <a:p>
            <a:pPr marL="1295400" lvl="4" indent="-381000" eaLnBrk="0" hangingPunct="0">
              <a:spcBef>
                <a:spcPct val="20000"/>
              </a:spcBef>
              <a:buFont typeface="Arial" pitchFamily="34" charset="0"/>
              <a:buChar char="•"/>
              <a:defRPr/>
            </a:pPr>
            <a:r>
              <a:rPr lang="en-US" sz="1400" b="0" i="0" kern="0" dirty="0" smtClean="0">
                <a:solidFill>
                  <a:schemeClr val="tx1"/>
                </a:solidFill>
                <a:cs typeface="Arial" charset="0"/>
              </a:rPr>
              <a:t>Department of Correction &amp; Rehabilitation (2) Units - Pre Release / Armory</a:t>
            </a:r>
          </a:p>
          <a:p>
            <a:pPr marL="1752600" lvl="5" indent="-381000" eaLnBrk="0" hangingPunct="0">
              <a:spcBef>
                <a:spcPct val="20000"/>
              </a:spcBef>
              <a:defRPr/>
            </a:pPr>
            <a:r>
              <a:rPr lang="en-US" sz="1400" b="0" i="0" kern="0" dirty="0" smtClean="0">
                <a:solidFill>
                  <a:schemeClr val="tx1"/>
                </a:solidFill>
                <a:cs typeface="Arial" charset="0"/>
              </a:rPr>
              <a:t>	Next Steps – Detention Center</a:t>
            </a:r>
          </a:p>
          <a:p>
            <a:pPr marL="1752600" lvl="5" indent="-381000" eaLnBrk="0" hangingPunct="0">
              <a:spcBef>
                <a:spcPct val="20000"/>
              </a:spcBef>
              <a:buFont typeface="Arial" pitchFamily="34" charset="0"/>
              <a:buChar char="•"/>
              <a:defRPr/>
            </a:pPr>
            <a:endParaRPr lang="en-US" sz="1400" b="0" i="0" kern="0" dirty="0" smtClean="0">
              <a:solidFill>
                <a:schemeClr val="tx1"/>
              </a:solidFill>
              <a:cs typeface="Arial" charset="0"/>
            </a:endParaRPr>
          </a:p>
          <a:p>
            <a:pPr marL="838200" lvl="3" indent="-381000" eaLnBrk="0" hangingPunct="0">
              <a:spcBef>
                <a:spcPct val="20000"/>
              </a:spcBef>
              <a:buFont typeface="Arial" pitchFamily="34" charset="0"/>
              <a:buChar char="•"/>
              <a:defRPr/>
            </a:pPr>
            <a:endParaRPr lang="en-US" sz="1400" b="0" i="0" kern="0" dirty="0" smtClean="0">
              <a:solidFill>
                <a:schemeClr val="tx1"/>
              </a:solidFill>
              <a:cs typeface="Arial" charset="0"/>
            </a:endParaRPr>
          </a:p>
          <a:p>
            <a:pPr marL="1295400" lvl="4" indent="-381000" eaLnBrk="0" hangingPunct="0">
              <a:spcBef>
                <a:spcPct val="20000"/>
              </a:spcBef>
              <a:buFont typeface="Arial" pitchFamily="34" charset="0"/>
              <a:buChar char="•"/>
              <a:defRPr/>
            </a:pPr>
            <a:endParaRPr lang="en-US" sz="1400" b="0" i="0" kern="0" dirty="0" smtClean="0">
              <a:solidFill>
                <a:schemeClr val="tx1"/>
              </a:solidFill>
              <a:cs typeface="Arial" charset="0"/>
            </a:endParaRPr>
          </a:p>
          <a:p>
            <a:pPr marL="1295400" lvl="3" indent="-381000" eaLnBrk="0" hangingPunct="0">
              <a:spcBef>
                <a:spcPct val="20000"/>
              </a:spcBef>
              <a:defRPr/>
            </a:pPr>
            <a:endParaRPr lang="en-US" sz="1400" i="0" kern="0" dirty="0" smtClean="0">
              <a:solidFill>
                <a:schemeClr val="tx1"/>
              </a:solidFill>
              <a:cs typeface="Arial" charset="0"/>
            </a:endParaRPr>
          </a:p>
          <a:p>
            <a:pPr marL="1295400" lvl="3" indent="-381000" eaLnBrk="0" hangingPunct="0">
              <a:spcBef>
                <a:spcPct val="20000"/>
              </a:spcBef>
              <a:defRPr/>
            </a:pPr>
            <a:endParaRPr lang="en-US" sz="1400" i="0" kern="0" dirty="0" smtClean="0">
              <a:solidFill>
                <a:schemeClr val="tx1"/>
              </a:solidFill>
              <a:cs typeface="Arial" charset="0"/>
            </a:endParaRPr>
          </a:p>
          <a:p>
            <a:pPr marL="1295400" lvl="3" indent="-381000" eaLnBrk="0" hangingPunct="0">
              <a:spcBef>
                <a:spcPct val="20000"/>
              </a:spcBef>
              <a:defRPr/>
            </a:pPr>
            <a:endParaRPr lang="en-US" sz="1400" i="0" kern="0" dirty="0" smtClean="0">
              <a:solidFill>
                <a:schemeClr val="tx1"/>
              </a:solidFill>
              <a:cs typeface="Arial" charset="0"/>
            </a:endParaRPr>
          </a:p>
          <a:p>
            <a:pPr marL="1295400" lvl="3" indent="-381000" eaLnBrk="0" hangingPunct="0">
              <a:spcBef>
                <a:spcPct val="20000"/>
              </a:spcBef>
              <a:defRPr/>
            </a:pPr>
            <a:endParaRPr lang="en-US" sz="1400" i="0" kern="0" dirty="0" smtClean="0">
              <a:solidFill>
                <a:schemeClr val="tx1"/>
              </a:solidFill>
              <a:cs typeface="Arial" charset="0"/>
            </a:endParaRPr>
          </a:p>
          <a:p>
            <a:pPr marL="1295400" lvl="3" indent="-381000" eaLnBrk="0" hangingPunct="0">
              <a:spcBef>
                <a:spcPct val="20000"/>
              </a:spcBef>
              <a:defRPr/>
            </a:pPr>
            <a:endParaRPr lang="en-US" sz="1400" i="0" kern="0" dirty="0" smtClean="0">
              <a:solidFill>
                <a:schemeClr val="tx1"/>
              </a:solidFill>
              <a:cs typeface="Arial" charset="0"/>
            </a:endParaRPr>
          </a:p>
          <a:p>
            <a:pPr marL="838200" lvl="2" indent="-381000" eaLnBrk="0" hangingPunct="0">
              <a:spcBef>
                <a:spcPct val="20000"/>
              </a:spcBef>
              <a:buFont typeface="Arial" pitchFamily="34" charset="0"/>
              <a:buChar char="•"/>
              <a:defRPr/>
            </a:pPr>
            <a:endParaRPr lang="en-US" sz="1400" i="0" kern="0" dirty="0" smtClean="0">
              <a:solidFill>
                <a:schemeClr val="tx1"/>
              </a:solidFill>
              <a:cs typeface="Arial" charset="0"/>
            </a:endParaRPr>
          </a:p>
          <a:p>
            <a:pPr marL="1752600" lvl="3" indent="-381000" eaLnBrk="0" hangingPunct="0">
              <a:spcBef>
                <a:spcPct val="20000"/>
              </a:spcBef>
              <a:buFont typeface="Arial" pitchFamily="34" charset="0"/>
              <a:buChar char="•"/>
              <a:defRPr/>
            </a:pPr>
            <a:endParaRPr lang="en-US" sz="1400" b="0" i="0" kern="0" dirty="0" smtClean="0">
              <a:solidFill>
                <a:schemeClr val="tx1"/>
              </a:solidFill>
              <a:cs typeface="Arial" charset="0"/>
            </a:endParaRPr>
          </a:p>
          <a:p>
            <a:pPr marL="1752600" lvl="3" indent="-381000" eaLnBrk="0" hangingPunct="0">
              <a:spcBef>
                <a:spcPct val="20000"/>
              </a:spcBef>
              <a:buFont typeface="Arial" pitchFamily="34" charset="0"/>
              <a:buChar char="•"/>
              <a:defRPr/>
            </a:pPr>
            <a:endParaRPr lang="en-US" sz="1400" b="0" i="0" kern="0" dirty="0" smtClean="0">
              <a:solidFill>
                <a:schemeClr val="tx1"/>
              </a:solidFill>
              <a:cs typeface="Arial" charset="0"/>
            </a:endParaRPr>
          </a:p>
          <a:p>
            <a:pPr marL="1752600" lvl="3" indent="-381000" eaLnBrk="0" hangingPunct="0">
              <a:spcBef>
                <a:spcPct val="20000"/>
              </a:spcBef>
              <a:defRPr/>
            </a:pPr>
            <a:endParaRPr lang="en-US" sz="1400" b="0" i="0" kern="0" dirty="0" smtClean="0">
              <a:solidFill>
                <a:schemeClr val="tx1"/>
              </a:solidFill>
              <a:cs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143000" y="3810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Discussion</a:t>
            </a:r>
          </a:p>
        </p:txBody>
      </p:sp>
      <p:sp>
        <p:nvSpPr>
          <p:cNvPr id="4" name="Rectangle 3"/>
          <p:cNvSpPr txBox="1">
            <a:spLocks noChangeArrowheads="1"/>
          </p:cNvSpPr>
          <p:nvPr/>
        </p:nvSpPr>
        <p:spPr bwMode="auto">
          <a:xfrm>
            <a:off x="685800" y="914400"/>
            <a:ext cx="8153400" cy="5562600"/>
          </a:xfrm>
          <a:prstGeom prst="rect">
            <a:avLst/>
          </a:prstGeom>
          <a:noFill/>
          <a:ln w="9525">
            <a:noFill/>
            <a:miter lim="800000"/>
            <a:headEnd/>
            <a:tailEnd/>
          </a:ln>
        </p:spPr>
        <p:txBody>
          <a:bodyPr lIns="92075" tIns="46038" rIns="92075" bIns="46038"/>
          <a:lstStyle/>
          <a:p>
            <a:pPr marL="381000" indent="-381000" eaLnBrk="0" hangingPunct="0">
              <a:spcBef>
                <a:spcPct val="20000"/>
              </a:spcBef>
              <a:defRPr/>
            </a:pPr>
            <a:r>
              <a:rPr lang="en-US" sz="1600" i="0" u="sng" kern="0" dirty="0" smtClean="0">
                <a:solidFill>
                  <a:schemeClr val="tx1"/>
                </a:solidFill>
                <a:cs typeface="Arial" charset="0"/>
              </a:rPr>
              <a:t>Overall Project Status</a:t>
            </a:r>
          </a:p>
          <a:p>
            <a:pPr marL="381000" indent="-381000" eaLnBrk="0" hangingPunct="0">
              <a:spcBef>
                <a:spcPct val="20000"/>
              </a:spcBef>
              <a:buFontTx/>
              <a:buChar char="•"/>
              <a:defRPr/>
            </a:pPr>
            <a:r>
              <a:rPr lang="en-US" sz="1400" i="0" kern="0" dirty="0" smtClean="0">
                <a:solidFill>
                  <a:schemeClr val="tx1"/>
                </a:solidFill>
                <a:cs typeface="Arial" charset="0"/>
              </a:rPr>
              <a:t>Financials </a:t>
            </a:r>
            <a:r>
              <a:rPr lang="en-US" sz="1400" b="0" i="0" kern="0" dirty="0" smtClean="0">
                <a:solidFill>
                  <a:schemeClr val="tx1"/>
                </a:solidFill>
                <a:cs typeface="Arial" charset="0"/>
              </a:rPr>
              <a:t> (continued)</a:t>
            </a:r>
          </a:p>
          <a:p>
            <a:pPr marL="1295400" lvl="4" indent="-381000" eaLnBrk="0" hangingPunct="0">
              <a:spcBef>
                <a:spcPct val="20000"/>
              </a:spcBef>
              <a:defRPr/>
            </a:pPr>
            <a:endParaRPr lang="en-US" sz="1400" b="0" i="0" kern="0" dirty="0" smtClean="0">
              <a:solidFill>
                <a:schemeClr val="tx1"/>
              </a:solidFill>
              <a:cs typeface="Arial" charset="0"/>
            </a:endParaRPr>
          </a:p>
          <a:p>
            <a:pPr marL="838200" lvl="3" indent="-381000" eaLnBrk="0" hangingPunct="0">
              <a:spcBef>
                <a:spcPct val="20000"/>
              </a:spcBef>
              <a:buFont typeface="Arial" pitchFamily="34" charset="0"/>
              <a:buChar char="•"/>
              <a:defRPr/>
            </a:pPr>
            <a:r>
              <a:rPr lang="en-US" sz="1400" i="0" kern="0" dirty="0" smtClean="0">
                <a:solidFill>
                  <a:schemeClr val="tx1"/>
                </a:solidFill>
                <a:cs typeface="Arial" charset="0"/>
              </a:rPr>
              <a:t>Collaborating with Finance and Procurement on long term fixes, system enhancements and streamlining business processes</a:t>
            </a:r>
          </a:p>
          <a:p>
            <a:pPr marL="838200" lvl="3" indent="-381000" eaLnBrk="0" hangingPunct="0">
              <a:spcBef>
                <a:spcPct val="20000"/>
              </a:spcBef>
              <a:defRPr/>
            </a:pPr>
            <a:endParaRPr lang="en-US" sz="1400" i="0" kern="0" dirty="0" smtClean="0">
              <a:solidFill>
                <a:schemeClr val="tx1"/>
              </a:solidFill>
              <a:cs typeface="Arial" charset="0"/>
            </a:endParaRPr>
          </a:p>
          <a:p>
            <a:pPr marL="838200" lvl="3" indent="-381000" eaLnBrk="0" hangingPunct="0">
              <a:spcBef>
                <a:spcPct val="20000"/>
              </a:spcBef>
              <a:defRPr/>
            </a:pPr>
            <a:r>
              <a:rPr lang="en-US" sz="1400" i="0" kern="0" dirty="0" smtClean="0">
                <a:solidFill>
                  <a:schemeClr val="tx1"/>
                </a:solidFill>
                <a:cs typeface="Arial" charset="0"/>
              </a:rPr>
              <a:t>Future projects:</a:t>
            </a:r>
          </a:p>
          <a:p>
            <a:pPr marL="838200" lvl="3" indent="-381000" eaLnBrk="0" hangingPunct="0">
              <a:spcBef>
                <a:spcPct val="20000"/>
              </a:spcBef>
              <a:buFont typeface="Arial" pitchFamily="34" charset="0"/>
              <a:buChar char="•"/>
              <a:defRPr/>
            </a:pPr>
            <a:r>
              <a:rPr lang="en-US" sz="1400" i="0" kern="0" dirty="0" smtClean="0">
                <a:solidFill>
                  <a:schemeClr val="tx1"/>
                </a:solidFill>
                <a:cs typeface="Arial" charset="0"/>
              </a:rPr>
              <a:t>DHCA Loan module</a:t>
            </a:r>
          </a:p>
          <a:p>
            <a:pPr marL="838200" lvl="3" indent="-381000" eaLnBrk="0" hangingPunct="0">
              <a:spcBef>
                <a:spcPct val="20000"/>
              </a:spcBef>
              <a:buFont typeface="Arial" pitchFamily="34" charset="0"/>
              <a:buChar char="•"/>
              <a:defRPr/>
            </a:pPr>
            <a:r>
              <a:rPr lang="en-US" sz="1400" i="0" kern="0" dirty="0" smtClean="0">
                <a:solidFill>
                  <a:schemeClr val="tx1"/>
                </a:solidFill>
                <a:cs typeface="Arial" charset="0"/>
              </a:rPr>
              <a:t>Property Management </a:t>
            </a:r>
          </a:p>
          <a:p>
            <a:pPr marL="838200" lvl="3" indent="-381000" eaLnBrk="0" hangingPunct="0">
              <a:spcBef>
                <a:spcPct val="20000"/>
              </a:spcBef>
              <a:defRPr/>
            </a:pPr>
            <a:endParaRPr lang="en-US" sz="1400" i="0" kern="0" dirty="0" smtClean="0">
              <a:solidFill>
                <a:schemeClr val="tx1"/>
              </a:solidFill>
              <a:cs typeface="Arial" charset="0"/>
            </a:endParaRPr>
          </a:p>
          <a:p>
            <a:pPr marL="838200" lvl="3" indent="-381000" eaLnBrk="0" hangingPunct="0">
              <a:spcBef>
                <a:spcPct val="20000"/>
              </a:spcBef>
              <a:defRPr/>
            </a:pPr>
            <a:endParaRPr lang="en-US" sz="1400" i="0" kern="0" dirty="0" smtClean="0">
              <a:solidFill>
                <a:schemeClr val="tx1"/>
              </a:solidFill>
              <a:cs typeface="Arial" charset="0"/>
            </a:endParaRPr>
          </a:p>
          <a:p>
            <a:pPr marL="838200" lvl="3" indent="-381000" eaLnBrk="0" hangingPunct="0">
              <a:spcBef>
                <a:spcPct val="20000"/>
              </a:spcBef>
              <a:buFont typeface="Arial" pitchFamily="34" charset="0"/>
              <a:buChar char="•"/>
              <a:defRPr/>
            </a:pPr>
            <a:endParaRPr lang="en-US" sz="1400" b="0" i="0" kern="0" dirty="0" smtClean="0">
              <a:solidFill>
                <a:schemeClr val="tx1"/>
              </a:solidFill>
              <a:cs typeface="Arial" charset="0"/>
            </a:endParaRPr>
          </a:p>
          <a:p>
            <a:pPr marL="838200" lvl="3" indent="-381000" eaLnBrk="0" hangingPunct="0">
              <a:spcBef>
                <a:spcPct val="20000"/>
              </a:spcBef>
              <a:defRPr/>
            </a:pPr>
            <a:r>
              <a:rPr lang="en-US" sz="1400" b="0" i="0" kern="0" dirty="0" smtClean="0">
                <a:solidFill>
                  <a:schemeClr val="tx1"/>
                </a:solidFill>
                <a:cs typeface="Arial" charset="0"/>
              </a:rPr>
              <a:t>  </a:t>
            </a:r>
            <a:endParaRPr lang="en-US" sz="1400" b="0" i="0" kern="0" dirty="0" smtClean="0">
              <a:solidFill>
                <a:srgbClr val="FF0000"/>
              </a:solidFill>
              <a:cs typeface="Arial" charset="0"/>
            </a:endParaRPr>
          </a:p>
          <a:p>
            <a:pPr marL="1752600" lvl="3" indent="-381000" eaLnBrk="0" hangingPunct="0">
              <a:spcBef>
                <a:spcPct val="20000"/>
              </a:spcBef>
              <a:defRPr/>
            </a:pPr>
            <a:endParaRPr lang="en-US" sz="1400" b="0" i="0" kern="0" dirty="0" smtClean="0">
              <a:solidFill>
                <a:schemeClr val="tx1"/>
              </a:solidFill>
              <a:cs typeface="Arial" charset="0"/>
            </a:endParaRPr>
          </a:p>
          <a:p>
            <a:pPr marL="838200" lvl="2" indent="-381000" eaLnBrk="0" hangingPunct="0">
              <a:spcBef>
                <a:spcPct val="20000"/>
              </a:spcBef>
              <a:defRPr/>
            </a:pPr>
            <a:endParaRPr lang="en-US" sz="1400" i="0" kern="0" dirty="0" smtClean="0">
              <a:solidFill>
                <a:schemeClr val="tx1"/>
              </a:solidFill>
              <a:cs typeface="Arial" charset="0"/>
            </a:endParaRPr>
          </a:p>
          <a:p>
            <a:pPr marL="381000" indent="-381000" eaLnBrk="0" hangingPunct="0">
              <a:spcBef>
                <a:spcPct val="20000"/>
              </a:spcBef>
              <a:defRPr/>
            </a:pPr>
            <a:endParaRPr lang="en-US" sz="1600" i="0" u="sng" kern="0" dirty="0" smtClean="0">
              <a:solidFill>
                <a:schemeClr val="tx1"/>
              </a:solidFill>
              <a:cs typeface="Arial"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143000" y="3810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Discussion</a:t>
            </a:r>
          </a:p>
        </p:txBody>
      </p:sp>
      <p:sp>
        <p:nvSpPr>
          <p:cNvPr id="4" name="Rectangle 3"/>
          <p:cNvSpPr txBox="1">
            <a:spLocks noChangeArrowheads="1"/>
          </p:cNvSpPr>
          <p:nvPr/>
        </p:nvSpPr>
        <p:spPr bwMode="auto">
          <a:xfrm>
            <a:off x="685800" y="838200"/>
            <a:ext cx="8153400" cy="5715000"/>
          </a:xfrm>
          <a:prstGeom prst="rect">
            <a:avLst/>
          </a:prstGeom>
          <a:noFill/>
          <a:ln w="9525">
            <a:noFill/>
            <a:miter lim="800000"/>
            <a:headEnd/>
            <a:tailEnd/>
          </a:ln>
        </p:spPr>
        <p:txBody>
          <a:bodyPr lIns="92075" tIns="46038" rIns="92075" bIns="46038"/>
          <a:lstStyle/>
          <a:p>
            <a:pPr marL="381000" indent="-381000" eaLnBrk="0" hangingPunct="0">
              <a:spcBef>
                <a:spcPct val="20000"/>
              </a:spcBef>
              <a:defRPr/>
            </a:pPr>
            <a:r>
              <a:rPr lang="en-US" sz="1600" i="0" u="sng" kern="0" dirty="0" smtClean="0">
                <a:solidFill>
                  <a:schemeClr val="tx1"/>
                </a:solidFill>
                <a:cs typeface="Arial" charset="0"/>
              </a:rPr>
              <a:t>Overall Project Status</a:t>
            </a:r>
          </a:p>
          <a:p>
            <a:pPr marL="381000" indent="-381000" eaLnBrk="0" hangingPunct="0">
              <a:spcBef>
                <a:spcPct val="20000"/>
              </a:spcBef>
              <a:buFontTx/>
              <a:buChar char="•"/>
              <a:defRPr/>
            </a:pPr>
            <a:r>
              <a:rPr lang="en-US" sz="1400" i="0" kern="0" dirty="0" smtClean="0">
                <a:solidFill>
                  <a:schemeClr val="tx1"/>
                </a:solidFill>
                <a:cs typeface="Arial" charset="0"/>
              </a:rPr>
              <a:t>Financials </a:t>
            </a:r>
            <a:r>
              <a:rPr lang="en-US" sz="1400" b="0" i="0" kern="0" dirty="0" smtClean="0">
                <a:solidFill>
                  <a:schemeClr val="tx1"/>
                </a:solidFill>
                <a:cs typeface="Arial" charset="0"/>
              </a:rPr>
              <a:t> (continued)</a:t>
            </a:r>
          </a:p>
          <a:p>
            <a:pPr marL="838200" lvl="1" indent="-381000" eaLnBrk="0" hangingPunct="0">
              <a:spcBef>
                <a:spcPct val="20000"/>
              </a:spcBef>
              <a:buFont typeface="Arial" pitchFamily="34" charset="0"/>
              <a:buChar char="•"/>
              <a:defRPr/>
            </a:pPr>
            <a:r>
              <a:rPr lang="en-US" sz="1400" i="0" kern="0" dirty="0" smtClean="0">
                <a:solidFill>
                  <a:schemeClr val="tx1"/>
                </a:solidFill>
                <a:cs typeface="Arial" charset="0"/>
              </a:rPr>
              <a:t>Payroll</a:t>
            </a:r>
          </a:p>
          <a:p>
            <a:pPr marL="1295400" lvl="2" indent="-381000" eaLnBrk="0" hangingPunct="0">
              <a:spcBef>
                <a:spcPct val="20000"/>
              </a:spcBef>
              <a:buFont typeface="Arial" pitchFamily="34" charset="0"/>
              <a:buChar char="•"/>
              <a:defRPr/>
            </a:pPr>
            <a:r>
              <a:rPr lang="en-US" sz="1400" i="0" kern="0" dirty="0" smtClean="0">
                <a:solidFill>
                  <a:schemeClr val="tx1"/>
                </a:solidFill>
                <a:cs typeface="Arial" charset="0"/>
              </a:rPr>
              <a:t>Year end Leave Carryover and preparation </a:t>
            </a:r>
          </a:p>
          <a:p>
            <a:pPr marL="1295400" lvl="2" indent="-381000" eaLnBrk="0" hangingPunct="0">
              <a:spcBef>
                <a:spcPct val="20000"/>
              </a:spcBef>
              <a:buFont typeface="Arial" pitchFamily="34" charset="0"/>
              <a:buChar char="•"/>
              <a:defRPr/>
            </a:pPr>
            <a:r>
              <a:rPr lang="en-US" sz="1400" i="0" kern="0" dirty="0" smtClean="0">
                <a:solidFill>
                  <a:schemeClr val="tx1"/>
                </a:solidFill>
                <a:cs typeface="Arial" charset="0"/>
              </a:rPr>
              <a:t>W2’s and 1099R </a:t>
            </a:r>
          </a:p>
          <a:p>
            <a:pPr marL="1295400" lvl="2" indent="-381000" eaLnBrk="0" hangingPunct="0">
              <a:spcBef>
                <a:spcPct val="20000"/>
              </a:spcBef>
              <a:buFont typeface="Arial" pitchFamily="34" charset="0"/>
              <a:buChar char="•"/>
              <a:defRPr/>
            </a:pPr>
            <a:endParaRPr lang="en-US" sz="1400" i="0" kern="0" dirty="0" smtClean="0">
              <a:solidFill>
                <a:schemeClr val="tx1"/>
              </a:solidFill>
              <a:cs typeface="Arial" charset="0"/>
            </a:endParaRPr>
          </a:p>
          <a:p>
            <a:pPr lvl="1"/>
            <a:r>
              <a:rPr lang="en-US" sz="1400" i="0" dirty="0" smtClean="0">
                <a:solidFill>
                  <a:schemeClr val="tx1"/>
                </a:solidFill>
              </a:rPr>
              <a:t>Labor Distribution – Next Phase streamlining schedule to existing configuration </a:t>
            </a:r>
          </a:p>
          <a:p>
            <a:pPr lvl="1"/>
            <a:endParaRPr lang="en-US" sz="1400" i="0" dirty="0" smtClean="0">
              <a:solidFill>
                <a:schemeClr val="tx1"/>
              </a:solidFill>
            </a:endParaRPr>
          </a:p>
          <a:p>
            <a:pPr lvl="1"/>
            <a:r>
              <a:rPr lang="en-US" sz="1400" i="0" dirty="0" smtClean="0">
                <a:solidFill>
                  <a:schemeClr val="tx1"/>
                </a:solidFill>
              </a:rPr>
              <a:t>Collective Bargaining Agreements </a:t>
            </a:r>
            <a:r>
              <a:rPr lang="en-US" sz="1400" b="0" i="0" dirty="0" smtClean="0">
                <a:solidFill>
                  <a:schemeClr val="tx1"/>
                </a:solidFill>
              </a:rPr>
              <a:t>– working in collaboration with OHR on the following:</a:t>
            </a:r>
          </a:p>
          <a:p>
            <a:r>
              <a:rPr lang="en-US" sz="1400" b="0" i="0" dirty="0" smtClean="0">
                <a:solidFill>
                  <a:schemeClr val="tx1"/>
                </a:solidFill>
              </a:rPr>
              <a:t>	DLC and  Urban District  – temporary employees to permanent; </a:t>
            </a:r>
          </a:p>
          <a:p>
            <a:r>
              <a:rPr lang="en-US" sz="1400" b="0" i="0" dirty="0" smtClean="0">
                <a:solidFill>
                  <a:schemeClr val="tx1"/>
                </a:solidFill>
              </a:rPr>
              <a:t>	retro leave due employees has been issued in Oracle and will be visible</a:t>
            </a:r>
          </a:p>
          <a:p>
            <a:r>
              <a:rPr lang="en-US" sz="1400" b="0" i="0" dirty="0" smtClean="0">
                <a:solidFill>
                  <a:schemeClr val="tx1"/>
                </a:solidFill>
              </a:rPr>
              <a:t>	 on the February 7, 2014 Pay slips</a:t>
            </a:r>
          </a:p>
          <a:p>
            <a:pPr lvl="2"/>
            <a:endParaRPr lang="en-US" sz="1400" b="0" i="0" dirty="0" smtClean="0">
              <a:solidFill>
                <a:schemeClr val="tx1"/>
              </a:solidFill>
            </a:endParaRPr>
          </a:p>
          <a:p>
            <a:pPr lvl="2"/>
            <a:r>
              <a:rPr lang="en-US" sz="1400" b="0" i="0" dirty="0" smtClean="0">
                <a:solidFill>
                  <a:schemeClr val="tx1"/>
                </a:solidFill>
              </a:rPr>
              <a:t>2007 Personal Day for temporary employees – completed</a:t>
            </a:r>
          </a:p>
          <a:p>
            <a:pPr lvl="2"/>
            <a:endParaRPr lang="en-US" sz="1400" b="0" i="0" dirty="0" smtClean="0">
              <a:solidFill>
                <a:schemeClr val="tx1"/>
              </a:solidFill>
            </a:endParaRPr>
          </a:p>
          <a:p>
            <a:pPr lvl="2"/>
            <a:r>
              <a:rPr lang="en-US" sz="1400" b="0" i="0" dirty="0" smtClean="0">
                <a:solidFill>
                  <a:schemeClr val="tx1"/>
                </a:solidFill>
              </a:rPr>
              <a:t>Sick Leave Bank MCGEO</a:t>
            </a:r>
          </a:p>
          <a:p>
            <a:pPr lvl="3"/>
            <a:r>
              <a:rPr lang="en-US" sz="1400" b="0" i="0" dirty="0" smtClean="0">
                <a:solidFill>
                  <a:schemeClr val="tx1"/>
                </a:solidFill>
              </a:rPr>
              <a:t>Testing currently</a:t>
            </a:r>
          </a:p>
          <a:p>
            <a:pPr lvl="3"/>
            <a:r>
              <a:rPr lang="en-US" sz="1400" b="0" i="0" dirty="0" smtClean="0">
                <a:solidFill>
                  <a:schemeClr val="tx1"/>
                </a:solidFill>
              </a:rPr>
              <a:t>Working with workgroup to outline business procedures</a:t>
            </a:r>
          </a:p>
          <a:p>
            <a:pPr lvl="3"/>
            <a:r>
              <a:rPr lang="en-US" sz="1400" b="0" i="0" dirty="0" smtClean="0">
                <a:solidFill>
                  <a:schemeClr val="tx1"/>
                </a:solidFill>
              </a:rPr>
              <a:t>Planning a short term and long term approach to configuration</a:t>
            </a:r>
          </a:p>
          <a:p>
            <a:pPr lvl="3"/>
            <a:endParaRPr lang="en-US" sz="1400" b="0" i="0" dirty="0" smtClean="0">
              <a:solidFill>
                <a:schemeClr val="tx1"/>
              </a:solidFill>
            </a:endParaRPr>
          </a:p>
          <a:p>
            <a:pPr lvl="2"/>
            <a:r>
              <a:rPr lang="en-US" sz="1400" b="0" i="0" dirty="0" smtClean="0">
                <a:solidFill>
                  <a:schemeClr val="tx1"/>
                </a:solidFill>
              </a:rPr>
              <a:t>Family Medical Leave Act (FMLA) -  Streamline workflow and business process Phased Approach</a:t>
            </a:r>
          </a:p>
          <a:p>
            <a:pPr lvl="3"/>
            <a:r>
              <a:rPr lang="en-US" sz="1400" b="0" i="0" dirty="0" smtClean="0">
                <a:solidFill>
                  <a:schemeClr val="tx1"/>
                </a:solidFill>
              </a:rPr>
              <a:t>Phase I- Forms Intake and workflow</a:t>
            </a:r>
          </a:p>
          <a:p>
            <a:pPr lvl="3"/>
            <a:r>
              <a:rPr lang="en-US" sz="1400" b="0" i="0" dirty="0" smtClean="0">
                <a:solidFill>
                  <a:schemeClr val="tx1"/>
                </a:solidFill>
              </a:rPr>
              <a:t>Phase II- Payroll and MCtime integration</a:t>
            </a:r>
          </a:p>
          <a:p>
            <a:pPr lvl="3"/>
            <a:r>
              <a:rPr lang="en-US" sz="1400" b="0" i="0" dirty="0" smtClean="0">
                <a:solidFill>
                  <a:schemeClr val="tx1"/>
                </a:solidFill>
              </a:rPr>
              <a:t>Phase III -  Storage and Retrieval of forms submitted during the process</a:t>
            </a:r>
          </a:p>
          <a:p>
            <a:r>
              <a:rPr lang="en-US" sz="1400" b="0" i="0" dirty="0" smtClean="0">
                <a:solidFill>
                  <a:schemeClr val="tx1"/>
                </a:solidFill>
              </a:rPr>
              <a:t> 	</a:t>
            </a:r>
          </a:p>
          <a:p>
            <a:r>
              <a:rPr lang="en-US" sz="1400" b="0" i="0" dirty="0" smtClean="0">
                <a:solidFill>
                  <a:schemeClr val="tx1"/>
                </a:solidFill>
              </a:rPr>
              <a:t>	</a:t>
            </a:r>
          </a:p>
          <a:p>
            <a:pPr lvl="2"/>
            <a:r>
              <a:rPr lang="en-US" sz="1400" b="0" i="0" dirty="0" smtClean="0">
                <a:solidFill>
                  <a:schemeClr val="tx1"/>
                </a:solidFill>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066800"/>
            <a:ext cx="8686800" cy="4862870"/>
          </a:xfrm>
          <a:prstGeom prst="rect">
            <a:avLst/>
          </a:prstGeom>
        </p:spPr>
        <p:txBody>
          <a:bodyPr wrap="square">
            <a:spAutoFit/>
          </a:bodyPr>
          <a:lstStyle/>
          <a:p>
            <a:pPr marL="381000" indent="-381000" eaLnBrk="0" hangingPunct="0">
              <a:spcBef>
                <a:spcPct val="20000"/>
              </a:spcBef>
              <a:defRPr/>
            </a:pPr>
            <a:r>
              <a:rPr lang="en-US" sz="1600" i="0" u="sng" kern="0" dirty="0" smtClean="0">
                <a:solidFill>
                  <a:schemeClr val="tx1"/>
                </a:solidFill>
                <a:cs typeface="Arial" charset="0"/>
              </a:rPr>
              <a:t>Overall Project Status</a:t>
            </a:r>
          </a:p>
          <a:p>
            <a:pPr marL="381000" indent="-381000" eaLnBrk="0" hangingPunct="0">
              <a:spcBef>
                <a:spcPct val="20000"/>
              </a:spcBef>
              <a:buFontTx/>
              <a:buChar char="•"/>
              <a:defRPr/>
            </a:pPr>
            <a:r>
              <a:rPr lang="en-US" sz="1400" i="0" kern="0" dirty="0" smtClean="0">
                <a:solidFill>
                  <a:schemeClr val="tx1"/>
                </a:solidFill>
                <a:cs typeface="Arial" charset="0"/>
              </a:rPr>
              <a:t>Financials </a:t>
            </a:r>
            <a:r>
              <a:rPr lang="en-US" sz="1400" b="0" i="0" kern="0" dirty="0" smtClean="0">
                <a:solidFill>
                  <a:schemeClr val="tx1"/>
                </a:solidFill>
                <a:cs typeface="Arial" charset="0"/>
              </a:rPr>
              <a:t> (continued)</a:t>
            </a:r>
          </a:p>
          <a:p>
            <a:pPr lvl="2">
              <a:buFont typeface="Arial" pitchFamily="34" charset="0"/>
              <a:buChar char="•"/>
            </a:pPr>
            <a:endParaRPr lang="en-US" sz="1400" b="0" i="0" dirty="0" smtClean="0">
              <a:solidFill>
                <a:srgbClr val="FF0000"/>
              </a:solidFill>
            </a:endParaRPr>
          </a:p>
          <a:p>
            <a:pPr marL="838200" lvl="1" indent="-381000" eaLnBrk="0" hangingPunct="0">
              <a:spcBef>
                <a:spcPct val="20000"/>
              </a:spcBef>
              <a:buFont typeface="Arial" pitchFamily="34" charset="0"/>
              <a:buChar char="•"/>
              <a:defRPr/>
            </a:pPr>
            <a:r>
              <a:rPr lang="en-US" sz="1400" i="0" dirty="0" smtClean="0">
                <a:solidFill>
                  <a:schemeClr val="tx1"/>
                </a:solidFill>
              </a:rPr>
              <a:t>Collective Bargaining Agreements (continued)</a:t>
            </a:r>
            <a:endParaRPr lang="en-US" sz="1400" i="0" kern="0" dirty="0" smtClean="0">
              <a:solidFill>
                <a:schemeClr val="tx1"/>
              </a:solidFill>
              <a:cs typeface="Arial" charset="0"/>
            </a:endParaRPr>
          </a:p>
          <a:p>
            <a:pPr marL="838200" lvl="1" indent="-381000" eaLnBrk="0" hangingPunct="0">
              <a:spcBef>
                <a:spcPct val="20000"/>
              </a:spcBef>
              <a:buFont typeface="Arial" pitchFamily="34" charset="0"/>
              <a:buChar char="•"/>
              <a:defRPr/>
            </a:pPr>
            <a:endParaRPr lang="en-US" sz="1400" i="0" kern="0" dirty="0" smtClean="0">
              <a:solidFill>
                <a:schemeClr val="tx1"/>
              </a:solidFill>
              <a:cs typeface="Arial" charset="0"/>
            </a:endParaRPr>
          </a:p>
          <a:p>
            <a:pPr lvl="2"/>
            <a:r>
              <a:rPr lang="en-US" sz="1400" b="0" i="0" dirty="0" smtClean="0">
                <a:solidFill>
                  <a:schemeClr val="tx1"/>
                </a:solidFill>
              </a:rPr>
              <a:t>IAFF/FOP postponed increments </a:t>
            </a:r>
          </a:p>
          <a:p>
            <a:pPr lvl="3"/>
            <a:r>
              <a:rPr lang="en-US" sz="1400" b="0" i="0" dirty="0" smtClean="0">
                <a:solidFill>
                  <a:schemeClr val="tx1"/>
                </a:solidFill>
              </a:rPr>
              <a:t>Requirements for FOP defined and will be shifting to IAFF in February</a:t>
            </a:r>
          </a:p>
          <a:p>
            <a:pPr lvl="3"/>
            <a:r>
              <a:rPr lang="en-US" sz="1400" b="0" i="0" dirty="0" smtClean="0">
                <a:solidFill>
                  <a:schemeClr val="tx1"/>
                </a:solidFill>
              </a:rPr>
              <a:t>Functional Spec completed and signed off by business owners for FOP</a:t>
            </a:r>
          </a:p>
          <a:p>
            <a:pPr lvl="3"/>
            <a:r>
              <a:rPr lang="en-US" sz="1400" b="0" i="0" dirty="0" smtClean="0">
                <a:solidFill>
                  <a:schemeClr val="tx1"/>
                </a:solidFill>
              </a:rPr>
              <a:t>Unit testing has begun and we are on target per implementation timeline</a:t>
            </a:r>
          </a:p>
          <a:p>
            <a:r>
              <a:rPr lang="en-US" sz="1400" b="0" i="0" dirty="0" smtClean="0">
                <a:solidFill>
                  <a:schemeClr val="tx1"/>
                </a:solidFill>
              </a:rPr>
              <a:t>	</a:t>
            </a:r>
          </a:p>
          <a:p>
            <a:r>
              <a:rPr lang="en-US" sz="1400" b="0" i="0" dirty="0" smtClean="0">
                <a:solidFill>
                  <a:schemeClr val="tx1"/>
                </a:solidFill>
              </a:rPr>
              <a:t>	</a:t>
            </a:r>
            <a:r>
              <a:rPr lang="en-US" sz="1400" i="0" u="sng" dirty="0" smtClean="0">
                <a:solidFill>
                  <a:schemeClr val="tx1"/>
                </a:solidFill>
              </a:rPr>
              <a:t>FOP</a:t>
            </a:r>
            <a:endParaRPr lang="en-US" sz="1400" i="0" dirty="0" smtClean="0">
              <a:solidFill>
                <a:schemeClr val="tx1"/>
              </a:solidFill>
            </a:endParaRPr>
          </a:p>
          <a:p>
            <a:r>
              <a:rPr lang="en-US" sz="1400" b="0" i="0" dirty="0" smtClean="0">
                <a:solidFill>
                  <a:schemeClr val="tx1"/>
                </a:solidFill>
              </a:rPr>
              <a:t>	FOP – FY14 Payments with the 3/7/14 Check (Pay period ending 2/22/14) </a:t>
            </a:r>
          </a:p>
          <a:p>
            <a:r>
              <a:rPr lang="en-US" sz="1400" b="0" i="0" dirty="0" smtClean="0">
                <a:solidFill>
                  <a:schemeClr val="tx1"/>
                </a:solidFill>
              </a:rPr>
              <a:t>                        FY15 Payments with the 3/6/15 Check ( Pay period ending 2/21/15)</a:t>
            </a:r>
          </a:p>
          <a:p>
            <a:r>
              <a:rPr lang="en-US" sz="1400" b="0" i="0" dirty="0" smtClean="0">
                <a:solidFill>
                  <a:schemeClr val="tx1"/>
                </a:solidFill>
              </a:rPr>
              <a:t>                                                </a:t>
            </a:r>
          </a:p>
          <a:p>
            <a:r>
              <a:rPr lang="en-US" sz="1400" b="0" i="0" dirty="0" smtClean="0">
                <a:solidFill>
                  <a:schemeClr val="tx1"/>
                </a:solidFill>
              </a:rPr>
              <a:t>                  </a:t>
            </a:r>
            <a:r>
              <a:rPr lang="en-US" sz="1400" i="0" dirty="0" smtClean="0">
                <a:solidFill>
                  <a:schemeClr val="tx1"/>
                </a:solidFill>
              </a:rPr>
              <a:t> </a:t>
            </a:r>
            <a:r>
              <a:rPr lang="en-US" sz="1400" i="0" u="sng" dirty="0" smtClean="0">
                <a:solidFill>
                  <a:schemeClr val="tx1"/>
                </a:solidFill>
              </a:rPr>
              <a:t>IAFF</a:t>
            </a:r>
            <a:endParaRPr lang="en-US" sz="1400" i="0" dirty="0" smtClean="0">
              <a:solidFill>
                <a:schemeClr val="tx1"/>
              </a:solidFill>
            </a:endParaRPr>
          </a:p>
          <a:p>
            <a:r>
              <a:rPr lang="en-US" sz="1400" b="0" i="0" dirty="0" smtClean="0">
                <a:solidFill>
                  <a:schemeClr val="tx1"/>
                </a:solidFill>
              </a:rPr>
              <a:t>	IAFF - FY14 Payments with the 5/2/14 Check (Pay period ending 4/19/14) </a:t>
            </a:r>
          </a:p>
          <a:p>
            <a:r>
              <a:rPr lang="en-US" sz="1400" b="0" i="0" dirty="0" smtClean="0">
                <a:solidFill>
                  <a:schemeClr val="tx1"/>
                </a:solidFill>
              </a:rPr>
              <a:t>                         FY15 Payments with the 7/10/15 Check ( Pay period ending 6/27/15)</a:t>
            </a:r>
          </a:p>
          <a:p>
            <a:pPr lvl="2"/>
            <a:r>
              <a:rPr lang="en-US" sz="1400" b="0" i="0" dirty="0" smtClean="0">
                <a:solidFill>
                  <a:schemeClr val="tx1"/>
                </a:solidFill>
              </a:rPr>
              <a:t>       Lump sum payments for Temporary employee’s the last full pay period of July 2014  </a:t>
            </a:r>
          </a:p>
          <a:p>
            <a:r>
              <a:rPr lang="en-US" sz="1400" b="0" i="0" dirty="0" smtClean="0">
                <a:solidFill>
                  <a:schemeClr val="tx1"/>
                </a:solidFill>
              </a:rPr>
              <a:t>                                                                –targeting work to begin in February/March</a:t>
            </a:r>
          </a:p>
          <a:p>
            <a:pPr marL="838200" lvl="1" indent="-381000" eaLnBrk="0" hangingPunct="0">
              <a:spcBef>
                <a:spcPct val="20000"/>
              </a:spcBef>
              <a:defRPr/>
            </a:pPr>
            <a:endParaRPr lang="en-US" sz="1400" b="0" i="0" dirty="0" smtClean="0">
              <a:solidFill>
                <a:schemeClr val="tx1"/>
              </a:solidFill>
            </a:endParaRPr>
          </a:p>
          <a:p>
            <a:pPr marL="838200" lvl="1" indent="-381000" eaLnBrk="0" hangingPunct="0">
              <a:spcBef>
                <a:spcPct val="20000"/>
              </a:spcBef>
              <a:buFont typeface="Arial" pitchFamily="34" charset="0"/>
              <a:buChar char="•"/>
              <a:defRPr/>
            </a:pPr>
            <a:endParaRPr lang="en-US" sz="1400" i="0" kern="0" dirty="0" smtClean="0">
              <a:solidFill>
                <a:schemeClr val="tx1"/>
              </a:solidFill>
              <a:cs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219200"/>
            <a:ext cx="8686800" cy="3884140"/>
          </a:xfrm>
          <a:prstGeom prst="rect">
            <a:avLst/>
          </a:prstGeom>
        </p:spPr>
        <p:txBody>
          <a:bodyPr wrap="square">
            <a:spAutoFit/>
          </a:bodyPr>
          <a:lstStyle/>
          <a:p>
            <a:pPr lvl="2">
              <a:buFont typeface="Arial" pitchFamily="34" charset="0"/>
              <a:buChar char="•"/>
            </a:pPr>
            <a:endParaRPr lang="en-US" sz="1400" b="0" i="0" dirty="0" smtClean="0">
              <a:solidFill>
                <a:srgbClr val="FF0000"/>
              </a:solidFill>
            </a:endParaRPr>
          </a:p>
          <a:p>
            <a:pPr marL="838200" lvl="1" indent="-381000" eaLnBrk="0" hangingPunct="0">
              <a:spcBef>
                <a:spcPct val="20000"/>
              </a:spcBef>
              <a:buFont typeface="Arial" pitchFamily="34" charset="0"/>
              <a:buChar char="•"/>
              <a:defRPr/>
            </a:pPr>
            <a:r>
              <a:rPr lang="en-US" sz="1400" i="0" kern="0" smtClean="0">
                <a:solidFill>
                  <a:schemeClr val="tx1"/>
                </a:solidFill>
                <a:cs typeface="Arial" charset="0"/>
              </a:rPr>
              <a:t>Labor Distribution  </a:t>
            </a:r>
          </a:p>
          <a:p>
            <a:pPr marL="838200" lvl="1" indent="-381000" eaLnBrk="0" hangingPunct="0">
              <a:spcBef>
                <a:spcPct val="20000"/>
              </a:spcBef>
              <a:defRPr/>
            </a:pPr>
            <a:endParaRPr lang="en-US" sz="1400" i="0" kern="0" smtClean="0">
              <a:solidFill>
                <a:schemeClr val="tx1"/>
              </a:solidFill>
              <a:cs typeface="Arial" charset="0"/>
            </a:endParaRPr>
          </a:p>
          <a:p>
            <a:pPr lvl="2">
              <a:buFont typeface="Arial" pitchFamily="34" charset="0"/>
              <a:buChar char="•"/>
            </a:pPr>
            <a:r>
              <a:rPr lang="en-US" sz="1400" b="0" i="0" smtClean="0">
                <a:solidFill>
                  <a:schemeClr val="tx1"/>
                </a:solidFill>
              </a:rPr>
              <a:t>Phase II – Aligning HR Organizations and Cost Centers to streamline labor distribution</a:t>
            </a:r>
            <a:endParaRPr lang="en-US" sz="1400" smtClean="0">
              <a:solidFill>
                <a:schemeClr val="tx1"/>
              </a:solidFill>
            </a:endParaRPr>
          </a:p>
          <a:p>
            <a:pPr lvl="3">
              <a:buFont typeface="Arial" pitchFamily="34" charset="0"/>
              <a:buChar char="•"/>
            </a:pPr>
            <a:r>
              <a:rPr lang="en-US" sz="1400" b="0" i="0" smtClean="0">
                <a:solidFill>
                  <a:schemeClr val="tx1"/>
                </a:solidFill>
              </a:rPr>
              <a:t>Updating configuration for default organizations in Labor Distribution – complete</a:t>
            </a:r>
          </a:p>
          <a:p>
            <a:pPr lvl="3"/>
            <a:endParaRPr lang="en-US" sz="1400" b="0" i="0" smtClean="0">
              <a:solidFill>
                <a:schemeClr val="tx1"/>
              </a:solidFill>
            </a:endParaRPr>
          </a:p>
          <a:p>
            <a:pPr lvl="3">
              <a:buFont typeface="Arial" pitchFamily="34" charset="0"/>
              <a:buChar char="•"/>
            </a:pPr>
            <a:r>
              <a:rPr lang="en-US" sz="1400" b="0" i="0" smtClean="0">
                <a:solidFill>
                  <a:schemeClr val="tx1"/>
                </a:solidFill>
              </a:rPr>
              <a:t>Paring down the number of labor schedules required once default Fund/Cost Centers are provided for each department HR organization</a:t>
            </a:r>
          </a:p>
          <a:p>
            <a:pPr lvl="4">
              <a:buFont typeface="Arial" pitchFamily="34" charset="0"/>
              <a:buChar char="•"/>
            </a:pPr>
            <a:r>
              <a:rPr lang="en-US" sz="1400" b="0" i="0" smtClean="0">
                <a:solidFill>
                  <a:schemeClr val="tx1"/>
                </a:solidFill>
              </a:rPr>
              <a:t>Currently being setup in a test environment for integrated testing by  OHR and FIN  </a:t>
            </a:r>
          </a:p>
          <a:p>
            <a:pPr lvl="4">
              <a:buFont typeface="Arial" pitchFamily="34" charset="0"/>
              <a:buChar char="•"/>
            </a:pPr>
            <a:r>
              <a:rPr lang="en-US" sz="1400" b="0" i="0" smtClean="0">
                <a:solidFill>
                  <a:schemeClr val="tx1"/>
                </a:solidFill>
              </a:rPr>
              <a:t>Testing will be scheduled in FY14   </a:t>
            </a:r>
          </a:p>
          <a:p>
            <a:pPr lvl="4">
              <a:buFont typeface="Arial" pitchFamily="34" charset="0"/>
              <a:buChar char="•"/>
            </a:pPr>
            <a:r>
              <a:rPr lang="en-US" sz="1400" b="0" i="0" smtClean="0">
                <a:solidFill>
                  <a:schemeClr val="tx1"/>
                </a:solidFill>
              </a:rPr>
              <a:t>Planning a staggered rollout </a:t>
            </a:r>
          </a:p>
          <a:p>
            <a:pPr lvl="4">
              <a:buFont typeface="Arial" pitchFamily="34" charset="0"/>
              <a:buChar char="•"/>
            </a:pPr>
            <a:endParaRPr lang="en-US" sz="1400" b="0" i="0" smtClean="0">
              <a:solidFill>
                <a:schemeClr val="tx1"/>
              </a:solidFill>
            </a:endParaRPr>
          </a:p>
          <a:p>
            <a:pPr lvl="3">
              <a:buFont typeface="Arial" pitchFamily="34" charset="0"/>
              <a:buChar char="•"/>
            </a:pPr>
            <a:r>
              <a:rPr lang="en-US" sz="1400" b="0" i="0" smtClean="0">
                <a:solidFill>
                  <a:schemeClr val="tx1"/>
                </a:solidFill>
              </a:rPr>
              <a:t>Ultimately these changes in Phase II will minimize the number of employee labor schedules and streamline maintenance of employee schedules for new hires, transfers and reorganizations.</a:t>
            </a:r>
          </a:p>
          <a:p>
            <a:pPr lvl="3">
              <a:buFont typeface="Arial" pitchFamily="34" charset="0"/>
              <a:buChar char="•"/>
            </a:pPr>
            <a:endParaRPr lang="en-US" sz="1400" b="0" i="0" dirty="0" smtClean="0">
              <a:solidFill>
                <a:schemeClr val="tx1"/>
              </a:solidFill>
            </a:endParaRPr>
          </a:p>
          <a:p>
            <a:pPr marL="1295400" lvl="3" indent="-381000" eaLnBrk="0" hangingPunct="0">
              <a:spcBef>
                <a:spcPct val="20000"/>
              </a:spcBef>
              <a:defRPr/>
            </a:pPr>
            <a:endParaRPr lang="en-US" sz="1400" b="0" i="0" kern="0" dirty="0" smtClean="0">
              <a:solidFill>
                <a:schemeClr val="tx1"/>
              </a:solidFill>
              <a:cs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143000" y="3810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Discussion</a:t>
            </a:r>
          </a:p>
        </p:txBody>
      </p:sp>
      <p:sp>
        <p:nvSpPr>
          <p:cNvPr id="4" name="Rectangle 3"/>
          <p:cNvSpPr txBox="1">
            <a:spLocks noChangeArrowheads="1"/>
          </p:cNvSpPr>
          <p:nvPr/>
        </p:nvSpPr>
        <p:spPr bwMode="auto">
          <a:xfrm>
            <a:off x="381000" y="990600"/>
            <a:ext cx="8534400" cy="5486400"/>
          </a:xfrm>
          <a:prstGeom prst="rect">
            <a:avLst/>
          </a:prstGeom>
          <a:noFill/>
          <a:ln w="9525">
            <a:noFill/>
            <a:miter lim="800000"/>
            <a:headEnd/>
            <a:tailEnd/>
          </a:ln>
        </p:spPr>
        <p:txBody>
          <a:bodyPr lIns="92075" tIns="46038" rIns="92075" bIns="46038"/>
          <a:lstStyle/>
          <a:p>
            <a:pPr marL="381000" indent="-381000" eaLnBrk="0" hangingPunct="0">
              <a:spcBef>
                <a:spcPct val="20000"/>
              </a:spcBef>
              <a:defRPr/>
            </a:pPr>
            <a:r>
              <a:rPr lang="en-US" sz="1600" i="0" u="sng" kern="0" dirty="0" smtClean="0">
                <a:solidFill>
                  <a:schemeClr val="tx1"/>
                </a:solidFill>
                <a:cs typeface="Arial" charset="0"/>
              </a:rPr>
              <a:t>Overall Project Status (continued)</a:t>
            </a:r>
          </a:p>
          <a:p>
            <a:pPr marL="381000" indent="-381000" eaLnBrk="0" hangingPunct="0">
              <a:spcBef>
                <a:spcPct val="20000"/>
              </a:spcBef>
              <a:defRPr/>
            </a:pPr>
            <a:endParaRPr lang="en-US" sz="1600" i="0" u="sng" kern="0" dirty="0" smtClean="0">
              <a:solidFill>
                <a:schemeClr val="tx1"/>
              </a:solidFill>
              <a:cs typeface="Arial" charset="0"/>
            </a:endParaRPr>
          </a:p>
          <a:p>
            <a:pPr marL="0" lvl="3">
              <a:buFont typeface="Arial" pitchFamily="34" charset="0"/>
              <a:buChar char="•"/>
            </a:pPr>
            <a:r>
              <a:rPr lang="en-US" sz="1600" i="0" dirty="0" smtClean="0">
                <a:solidFill>
                  <a:schemeClr val="tx1"/>
                </a:solidFill>
              </a:rPr>
              <a:t>Human Capital Management (HR)</a:t>
            </a:r>
            <a:r>
              <a:rPr lang="en-US" sz="1600" b="0" i="0" dirty="0" smtClean="0">
                <a:solidFill>
                  <a:schemeClr val="tx1"/>
                </a:solidFill>
              </a:rPr>
              <a:t> </a:t>
            </a:r>
          </a:p>
          <a:p>
            <a:pPr marL="457200" lvl="4">
              <a:buFont typeface="Arial" pitchFamily="34" charset="0"/>
              <a:buChar char="•"/>
            </a:pPr>
            <a:r>
              <a:rPr lang="en-US" sz="1600" i="0" dirty="0" smtClean="0">
                <a:solidFill>
                  <a:schemeClr val="tx1"/>
                </a:solidFill>
              </a:rPr>
              <a:t>Goal for FY 14 – Optimizing oracle functionality of HR modules</a:t>
            </a:r>
          </a:p>
          <a:p>
            <a:pPr marL="457200" lvl="4">
              <a:buFont typeface="Arial" pitchFamily="34" charset="0"/>
              <a:buChar char="•"/>
            </a:pPr>
            <a:r>
              <a:rPr lang="en-US" sz="1600" i="0" dirty="0" smtClean="0">
                <a:solidFill>
                  <a:schemeClr val="tx1"/>
                </a:solidFill>
              </a:rPr>
              <a:t> Collaborating with HR Business Owners </a:t>
            </a:r>
          </a:p>
          <a:p>
            <a:pPr marL="457200" lvl="4">
              <a:buFont typeface="Arial" pitchFamily="34" charset="0"/>
              <a:buChar char="•"/>
            </a:pPr>
            <a:endParaRPr lang="en-US" sz="1600" i="0" dirty="0" smtClean="0">
              <a:solidFill>
                <a:schemeClr val="tx1"/>
              </a:solidFill>
            </a:endParaRPr>
          </a:p>
          <a:p>
            <a:pPr marL="457200" lvl="4">
              <a:buFont typeface="Arial" pitchFamily="34" charset="0"/>
              <a:buChar char="•"/>
            </a:pPr>
            <a:r>
              <a:rPr lang="en-US" sz="1600" i="0" dirty="0" smtClean="0">
                <a:solidFill>
                  <a:schemeClr val="tx1"/>
                </a:solidFill>
              </a:rPr>
              <a:t>Core HR module </a:t>
            </a:r>
          </a:p>
          <a:p>
            <a:pPr lvl="0"/>
            <a:r>
              <a:rPr lang="en-US" sz="1400" b="0" i="0" dirty="0" smtClean="0">
                <a:solidFill>
                  <a:schemeClr val="tx1"/>
                </a:solidFill>
              </a:rPr>
              <a:t>	Resolved and implemented 4 High Priority Issues</a:t>
            </a:r>
          </a:p>
          <a:p>
            <a:pPr lvl="3">
              <a:buFont typeface="Arial" pitchFamily="34" charset="0"/>
              <a:buChar char="•"/>
            </a:pPr>
            <a:r>
              <a:rPr lang="en-US" sz="1400" b="0" i="0" dirty="0" smtClean="0">
                <a:solidFill>
                  <a:schemeClr val="tx1"/>
                </a:solidFill>
              </a:rPr>
              <a:t>Ability for HR Liaisons to process terminations</a:t>
            </a:r>
          </a:p>
          <a:p>
            <a:pPr lvl="3">
              <a:buFont typeface="Arial" pitchFamily="34" charset="0"/>
              <a:buChar char="•"/>
            </a:pPr>
            <a:r>
              <a:rPr lang="en-US" sz="1400" b="0" i="0" dirty="0" smtClean="0">
                <a:solidFill>
                  <a:schemeClr val="tx1"/>
                </a:solidFill>
              </a:rPr>
              <a:t>Business process re-engineered - removed the ability for HR Liaisons to Reverse a Termination </a:t>
            </a:r>
          </a:p>
          <a:p>
            <a:pPr lvl="3">
              <a:buFont typeface="Arial" pitchFamily="34" charset="0"/>
              <a:buChar char="•"/>
            </a:pPr>
            <a:r>
              <a:rPr lang="en-US" sz="1400" b="0" i="0" dirty="0" smtClean="0">
                <a:solidFill>
                  <a:schemeClr val="tx1"/>
                </a:solidFill>
              </a:rPr>
              <a:t>Issue with data field that stores the Temporary Promotion Details - Form Error</a:t>
            </a:r>
          </a:p>
          <a:p>
            <a:pPr lvl="3">
              <a:buFont typeface="Arial" pitchFamily="34" charset="0"/>
              <a:buChar char="•"/>
            </a:pPr>
            <a:r>
              <a:rPr lang="en-US" sz="1400" b="0" i="0" dirty="0" smtClean="0">
                <a:solidFill>
                  <a:schemeClr val="tx1"/>
                </a:solidFill>
              </a:rPr>
              <a:t>Business process re-engineered – Social Security Number (SSN) required on Applicant Hire and Hire Transactions in SS from HR Liaisons</a:t>
            </a:r>
            <a:endParaRPr lang="en-US" sz="1600" b="0" i="0" dirty="0" smtClean="0">
              <a:solidFill>
                <a:schemeClr val="tx1"/>
              </a:solidFill>
            </a:endParaRPr>
          </a:p>
          <a:p>
            <a:pPr marL="914400" lvl="5">
              <a:buFont typeface="Arial" pitchFamily="34" charset="0"/>
              <a:buChar char="•"/>
            </a:pPr>
            <a:r>
              <a:rPr lang="en-US" sz="1400" b="0" i="0" dirty="0" smtClean="0">
                <a:solidFill>
                  <a:schemeClr val="tx1"/>
                </a:solidFill>
              </a:rPr>
              <a:t>Bi-weekly meetings to identify challenges and prioritize items  </a:t>
            </a:r>
          </a:p>
          <a:p>
            <a:pPr marL="457200" lvl="4">
              <a:buFont typeface="Arial" pitchFamily="34" charset="0"/>
              <a:buChar char="•"/>
            </a:pPr>
            <a:endParaRPr lang="en-US" sz="1600" b="0" i="0" dirty="0" smtClean="0">
              <a:solidFill>
                <a:schemeClr val="tx1"/>
              </a:solidFill>
            </a:endParaRPr>
          </a:p>
          <a:p>
            <a:r>
              <a:rPr lang="en-US" sz="1400" dirty="0" smtClean="0">
                <a:solidFill>
                  <a:schemeClr val="tx1"/>
                </a:solidFill>
              </a:rPr>
              <a:t> </a:t>
            </a:r>
            <a:endParaRPr lang="en-US" sz="1600" b="0" i="0" kern="0" dirty="0" smtClean="0">
              <a:solidFill>
                <a:schemeClr val="tx1"/>
              </a:solidFill>
              <a:cs typeface="Arial" charset="0"/>
            </a:endParaRPr>
          </a:p>
          <a:p>
            <a:pPr marL="381000" indent="-381000" eaLnBrk="0" hangingPunct="0">
              <a:spcBef>
                <a:spcPct val="20000"/>
              </a:spcBef>
              <a:defRPr/>
            </a:pPr>
            <a:endParaRPr lang="en-US" sz="1600" b="0" i="0" kern="0" dirty="0">
              <a:solidFill>
                <a:schemeClr val="tx1"/>
              </a:solidFill>
              <a:cs typeface="Arial" charset="0"/>
            </a:endParaRPr>
          </a:p>
          <a:p>
            <a:pPr marL="381000" indent="-381000" eaLnBrk="0" hangingPunct="0">
              <a:spcBef>
                <a:spcPct val="20000"/>
              </a:spcBef>
              <a:buFontTx/>
              <a:buChar char="•"/>
              <a:defRPr/>
            </a:pPr>
            <a:endParaRPr lang="en-US" sz="1600" b="0" i="0" kern="0" dirty="0">
              <a:solidFill>
                <a:schemeClr val="tx1"/>
              </a:solidFill>
              <a:cs typeface="Arial" charset="0"/>
            </a:endParaRPr>
          </a:p>
          <a:p>
            <a:pPr marL="381000" indent="-381000" eaLnBrk="0" hangingPunct="0">
              <a:spcBef>
                <a:spcPct val="20000"/>
              </a:spcBef>
              <a:defRPr/>
            </a:pPr>
            <a:endParaRPr lang="en-US" sz="2000" b="0" i="0" kern="0" dirty="0">
              <a:solidFill>
                <a:schemeClr val="tx1"/>
              </a:solidFill>
              <a:cs typeface="Arial" charset="0"/>
            </a:endParaRPr>
          </a:p>
          <a:p>
            <a:pPr marL="381000" indent="-381000" eaLnBrk="0" hangingPunct="0">
              <a:spcBef>
                <a:spcPct val="20000"/>
              </a:spcBef>
              <a:buFontTx/>
              <a:buChar char="•"/>
              <a:defRPr/>
            </a:pPr>
            <a:endParaRPr lang="en-US" sz="2000" b="0" i="0" kern="0" dirty="0">
              <a:solidFill>
                <a:schemeClr val="tx1"/>
              </a:solidFill>
              <a:cs typeface="Arial" charset="0"/>
            </a:endParaRPr>
          </a:p>
          <a:p>
            <a:pPr marL="381000" indent="-381000" eaLnBrk="0" hangingPunct="0">
              <a:spcBef>
                <a:spcPct val="20000"/>
              </a:spcBef>
              <a:buFontTx/>
              <a:buChar char="•"/>
              <a:defRPr/>
            </a:pPr>
            <a:endParaRPr lang="en-US" sz="2000" b="0" i="0" kern="0" dirty="0">
              <a:solidFill>
                <a:schemeClr val="tx1"/>
              </a:solidFill>
              <a:cs typeface="Arial" charset="0"/>
            </a:endParaRPr>
          </a:p>
          <a:p>
            <a:pPr marL="381000" indent="-381000" eaLnBrk="0" hangingPunct="0">
              <a:spcBef>
                <a:spcPct val="20000"/>
              </a:spcBef>
              <a:defRPr/>
            </a:pPr>
            <a:endParaRPr lang="en-US" sz="1800" b="0" i="0" kern="0" dirty="0">
              <a:solidFill>
                <a:schemeClr val="tx1"/>
              </a:solidFill>
              <a:cs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143000" y="3810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Discussion</a:t>
            </a:r>
          </a:p>
        </p:txBody>
      </p:sp>
      <p:sp>
        <p:nvSpPr>
          <p:cNvPr id="4" name="Rectangle 3"/>
          <p:cNvSpPr txBox="1">
            <a:spLocks noChangeArrowheads="1"/>
          </p:cNvSpPr>
          <p:nvPr/>
        </p:nvSpPr>
        <p:spPr bwMode="auto">
          <a:xfrm>
            <a:off x="381000" y="990600"/>
            <a:ext cx="8534400" cy="5486400"/>
          </a:xfrm>
          <a:prstGeom prst="rect">
            <a:avLst/>
          </a:prstGeom>
          <a:noFill/>
          <a:ln w="9525">
            <a:noFill/>
            <a:miter lim="800000"/>
            <a:headEnd/>
            <a:tailEnd/>
          </a:ln>
        </p:spPr>
        <p:txBody>
          <a:bodyPr lIns="92075" tIns="46038" rIns="92075" bIns="46038"/>
          <a:lstStyle/>
          <a:p>
            <a:pPr marL="381000" indent="-381000" eaLnBrk="0" hangingPunct="0">
              <a:spcBef>
                <a:spcPct val="20000"/>
              </a:spcBef>
              <a:defRPr/>
            </a:pPr>
            <a:r>
              <a:rPr lang="en-US" sz="1600" i="0" u="sng" kern="0" dirty="0" smtClean="0">
                <a:solidFill>
                  <a:schemeClr val="tx1"/>
                </a:solidFill>
                <a:cs typeface="Arial" charset="0"/>
              </a:rPr>
              <a:t>Overall Project Status (continued)</a:t>
            </a:r>
          </a:p>
          <a:p>
            <a:pPr marL="381000" indent="-381000" eaLnBrk="0" hangingPunct="0">
              <a:spcBef>
                <a:spcPct val="20000"/>
              </a:spcBef>
              <a:defRPr/>
            </a:pPr>
            <a:endParaRPr lang="en-US" sz="1600" i="0" u="sng" kern="0" dirty="0" smtClean="0">
              <a:solidFill>
                <a:schemeClr val="tx1"/>
              </a:solidFill>
              <a:cs typeface="Arial" charset="0"/>
            </a:endParaRPr>
          </a:p>
          <a:p>
            <a:pPr marL="0" lvl="3">
              <a:buFont typeface="Arial" pitchFamily="34" charset="0"/>
              <a:buChar char="•"/>
            </a:pPr>
            <a:r>
              <a:rPr lang="en-US" sz="1600" i="0" dirty="0" smtClean="0">
                <a:solidFill>
                  <a:schemeClr val="tx1"/>
                </a:solidFill>
              </a:rPr>
              <a:t>Human Capital Management (HR)</a:t>
            </a:r>
            <a:r>
              <a:rPr lang="en-US" sz="1600" b="0" i="0" dirty="0" smtClean="0">
                <a:solidFill>
                  <a:schemeClr val="tx1"/>
                </a:solidFill>
              </a:rPr>
              <a:t> </a:t>
            </a:r>
          </a:p>
          <a:p>
            <a:pPr lvl="1">
              <a:buFont typeface="Arial" pitchFamily="34" charset="0"/>
              <a:buChar char="•"/>
            </a:pPr>
            <a:endParaRPr lang="en-US" sz="1600" i="0" dirty="0" smtClean="0">
              <a:solidFill>
                <a:schemeClr val="tx1"/>
              </a:solidFill>
            </a:endParaRPr>
          </a:p>
          <a:p>
            <a:pPr lvl="1">
              <a:buFont typeface="Arial" pitchFamily="34" charset="0"/>
              <a:buChar char="•"/>
            </a:pPr>
            <a:r>
              <a:rPr lang="en-US" sz="1600" i="0" dirty="0" smtClean="0">
                <a:solidFill>
                  <a:schemeClr val="tx1"/>
                </a:solidFill>
              </a:rPr>
              <a:t>Workforce Performance Management (WPM) – Optimizing Oracle functionality </a:t>
            </a:r>
          </a:p>
          <a:p>
            <a:pPr marL="914400" lvl="5">
              <a:buFont typeface="Arial" pitchFamily="34" charset="0"/>
              <a:buChar char="•"/>
            </a:pPr>
            <a:r>
              <a:rPr lang="en-US" sz="1600" b="0" i="0" dirty="0" smtClean="0">
                <a:solidFill>
                  <a:schemeClr val="tx1"/>
                </a:solidFill>
              </a:rPr>
              <a:t>Collaborating with business owner on:</a:t>
            </a:r>
          </a:p>
          <a:p>
            <a:pPr marL="1371600" lvl="6">
              <a:buFont typeface="Arial" pitchFamily="34" charset="0"/>
              <a:buChar char="•"/>
            </a:pPr>
            <a:r>
              <a:rPr lang="en-US" sz="1600" b="0" i="0" dirty="0" smtClean="0">
                <a:solidFill>
                  <a:schemeClr val="tx1"/>
                </a:solidFill>
              </a:rPr>
              <a:t>Re-engineering business processes to streamline navigation </a:t>
            </a:r>
          </a:p>
          <a:p>
            <a:pPr marL="1371600" lvl="6">
              <a:buFont typeface="Arial" pitchFamily="34" charset="0"/>
              <a:buChar char="•"/>
            </a:pPr>
            <a:r>
              <a:rPr lang="en-US" sz="1600" b="0" i="0" dirty="0" smtClean="0">
                <a:solidFill>
                  <a:schemeClr val="tx1"/>
                </a:solidFill>
              </a:rPr>
              <a:t> Identified (19) personalization enhancements </a:t>
            </a:r>
          </a:p>
          <a:p>
            <a:pPr marL="1371600" lvl="6">
              <a:buFont typeface="Arial" pitchFamily="34" charset="0"/>
              <a:buChar char="•"/>
            </a:pPr>
            <a:r>
              <a:rPr lang="en-US" sz="1600" b="0" i="0" dirty="0" smtClean="0">
                <a:solidFill>
                  <a:schemeClr val="tx1"/>
                </a:solidFill>
              </a:rPr>
              <a:t>Identified a way to copy past objectives to current year </a:t>
            </a:r>
          </a:p>
          <a:p>
            <a:pPr marL="914400" lvl="5">
              <a:buFont typeface="Arial" pitchFamily="34" charset="0"/>
              <a:buChar char="•"/>
            </a:pPr>
            <a:r>
              <a:rPr lang="en-US" sz="1600" b="0" i="0" dirty="0" smtClean="0">
                <a:solidFill>
                  <a:schemeClr val="tx1"/>
                </a:solidFill>
              </a:rPr>
              <a:t>Bi-weekly meetings to explore business process enhancement and prioritize work</a:t>
            </a:r>
          </a:p>
          <a:p>
            <a:pPr marL="914400" lvl="5"/>
            <a:endParaRPr lang="en-US" sz="1600" b="0" i="0" dirty="0" smtClean="0">
              <a:solidFill>
                <a:schemeClr val="tx1"/>
              </a:solidFill>
            </a:endParaRPr>
          </a:p>
          <a:p>
            <a:pPr marL="914400" lvl="5"/>
            <a:endParaRPr lang="en-US" sz="1600" b="0" i="0" dirty="0" smtClean="0">
              <a:solidFill>
                <a:schemeClr val="tx1"/>
              </a:solidFill>
            </a:endParaRPr>
          </a:p>
          <a:p>
            <a:pPr marL="914400" lvl="5"/>
            <a:r>
              <a:rPr lang="en-US" sz="1400" i="0" dirty="0" smtClean="0">
                <a:solidFill>
                  <a:schemeClr val="tx1"/>
                </a:solidFill>
              </a:rPr>
              <a:t>Phase 2</a:t>
            </a:r>
            <a:r>
              <a:rPr lang="en-US" sz="1400" b="0" i="0" dirty="0" smtClean="0">
                <a:solidFill>
                  <a:schemeClr val="tx1"/>
                </a:solidFill>
              </a:rPr>
              <a:t> – Rollout for the next three groups on HOLD</a:t>
            </a:r>
          </a:p>
          <a:p>
            <a:pPr lvl="3"/>
            <a:r>
              <a:rPr lang="en-US" sz="1400" b="0" i="0" dirty="0" smtClean="0">
                <a:solidFill>
                  <a:schemeClr val="tx1"/>
                </a:solidFill>
              </a:rPr>
              <a:t>Represented employees in Municipal and County Government Employees Organization (MCGEO), Fraternal Order of Police (FOP), International Association of Fire Fighters (IAFF)  </a:t>
            </a:r>
          </a:p>
          <a:p>
            <a:pPr lvl="4">
              <a:buFont typeface="Arial" pitchFamily="34" charset="0"/>
              <a:buChar char="•"/>
            </a:pPr>
            <a:r>
              <a:rPr lang="en-US" sz="1400" b="0" i="0" dirty="0" smtClean="0">
                <a:solidFill>
                  <a:schemeClr val="tx1"/>
                </a:solidFill>
              </a:rPr>
              <a:t>First time utilizing on-line performance management system</a:t>
            </a:r>
          </a:p>
          <a:p>
            <a:pPr lvl="2"/>
            <a:endParaRPr lang="en-US" sz="1400" b="0" i="0" dirty="0" smtClean="0">
              <a:solidFill>
                <a:schemeClr val="tx1"/>
              </a:solidFill>
            </a:endParaRPr>
          </a:p>
          <a:p>
            <a:pPr lvl="3"/>
            <a:r>
              <a:rPr lang="en-US" sz="1400" dirty="0" smtClean="0">
                <a:solidFill>
                  <a:schemeClr val="tx1"/>
                </a:solidFill>
              </a:rPr>
              <a:t> </a:t>
            </a:r>
          </a:p>
          <a:p>
            <a:r>
              <a:rPr lang="en-US" sz="1400" dirty="0" smtClean="0">
                <a:solidFill>
                  <a:schemeClr val="tx1"/>
                </a:solidFill>
              </a:rPr>
              <a:t> </a:t>
            </a:r>
            <a:endParaRPr lang="en-US" sz="1600" b="0" i="0" kern="0" dirty="0" smtClean="0">
              <a:solidFill>
                <a:schemeClr val="tx1"/>
              </a:solidFill>
              <a:cs typeface="Arial" charset="0"/>
            </a:endParaRPr>
          </a:p>
          <a:p>
            <a:pPr marL="381000" indent="-381000" eaLnBrk="0" hangingPunct="0">
              <a:spcBef>
                <a:spcPct val="20000"/>
              </a:spcBef>
              <a:defRPr/>
            </a:pPr>
            <a:endParaRPr lang="en-US" sz="1600" b="0" i="0" kern="0" dirty="0">
              <a:solidFill>
                <a:schemeClr val="tx1"/>
              </a:solidFill>
              <a:cs typeface="Arial" charset="0"/>
            </a:endParaRPr>
          </a:p>
          <a:p>
            <a:pPr marL="381000" indent="-381000" eaLnBrk="0" hangingPunct="0">
              <a:spcBef>
                <a:spcPct val="20000"/>
              </a:spcBef>
              <a:buFontTx/>
              <a:buChar char="•"/>
              <a:defRPr/>
            </a:pPr>
            <a:endParaRPr lang="en-US" sz="1600" b="0" i="0" kern="0" dirty="0">
              <a:solidFill>
                <a:schemeClr val="tx1"/>
              </a:solidFill>
              <a:cs typeface="Arial" charset="0"/>
            </a:endParaRPr>
          </a:p>
          <a:p>
            <a:pPr marL="381000" indent="-381000" eaLnBrk="0" hangingPunct="0">
              <a:spcBef>
                <a:spcPct val="20000"/>
              </a:spcBef>
              <a:defRPr/>
            </a:pPr>
            <a:endParaRPr lang="en-US" sz="2000" b="0" i="0" kern="0" dirty="0">
              <a:solidFill>
                <a:schemeClr val="tx1"/>
              </a:solidFill>
              <a:cs typeface="Arial" charset="0"/>
            </a:endParaRPr>
          </a:p>
          <a:p>
            <a:pPr marL="381000" indent="-381000" eaLnBrk="0" hangingPunct="0">
              <a:spcBef>
                <a:spcPct val="20000"/>
              </a:spcBef>
              <a:buFontTx/>
              <a:buChar char="•"/>
              <a:defRPr/>
            </a:pPr>
            <a:endParaRPr lang="en-US" sz="2000" b="0" i="0" kern="0" dirty="0">
              <a:solidFill>
                <a:schemeClr val="tx1"/>
              </a:solidFill>
              <a:cs typeface="Arial" charset="0"/>
            </a:endParaRPr>
          </a:p>
          <a:p>
            <a:pPr marL="381000" indent="-381000" eaLnBrk="0" hangingPunct="0">
              <a:spcBef>
                <a:spcPct val="20000"/>
              </a:spcBef>
              <a:buFontTx/>
              <a:buChar char="•"/>
              <a:defRPr/>
            </a:pPr>
            <a:endParaRPr lang="en-US" sz="2000" b="0" i="0" kern="0" dirty="0">
              <a:solidFill>
                <a:schemeClr val="tx1"/>
              </a:solidFill>
              <a:cs typeface="Arial" charset="0"/>
            </a:endParaRPr>
          </a:p>
          <a:p>
            <a:pPr marL="381000" indent="-381000" eaLnBrk="0" hangingPunct="0">
              <a:spcBef>
                <a:spcPct val="20000"/>
              </a:spcBef>
              <a:defRPr/>
            </a:pPr>
            <a:endParaRPr lang="en-US" sz="1800" b="0" i="0" kern="0" dirty="0">
              <a:solidFill>
                <a:schemeClr val="tx1"/>
              </a:solidFill>
              <a:cs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143000" y="3810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Discussion</a:t>
            </a:r>
          </a:p>
        </p:txBody>
      </p:sp>
      <p:sp>
        <p:nvSpPr>
          <p:cNvPr id="4" name="Rectangle 3"/>
          <p:cNvSpPr txBox="1">
            <a:spLocks noChangeArrowheads="1"/>
          </p:cNvSpPr>
          <p:nvPr/>
        </p:nvSpPr>
        <p:spPr bwMode="auto">
          <a:xfrm>
            <a:off x="228600" y="914400"/>
            <a:ext cx="8915400" cy="5562600"/>
          </a:xfrm>
          <a:prstGeom prst="rect">
            <a:avLst/>
          </a:prstGeom>
          <a:noFill/>
          <a:ln w="9525">
            <a:noFill/>
            <a:miter lim="800000"/>
            <a:headEnd/>
            <a:tailEnd/>
          </a:ln>
        </p:spPr>
        <p:txBody>
          <a:bodyPr lIns="92075" tIns="46038" rIns="92075" bIns="46038"/>
          <a:lstStyle/>
          <a:p>
            <a:pPr marL="381000" indent="-381000" eaLnBrk="0" hangingPunct="0">
              <a:spcBef>
                <a:spcPct val="20000"/>
              </a:spcBef>
              <a:defRPr/>
            </a:pPr>
            <a:r>
              <a:rPr lang="en-US" sz="1600" i="0" u="sng" kern="0" dirty="0" smtClean="0">
                <a:solidFill>
                  <a:schemeClr val="tx1"/>
                </a:solidFill>
                <a:cs typeface="Arial" charset="0"/>
              </a:rPr>
              <a:t>Overall Project Status (continued)</a:t>
            </a:r>
          </a:p>
          <a:p>
            <a:pPr marL="0" lvl="3">
              <a:buFont typeface="Arial" pitchFamily="34" charset="0"/>
              <a:buChar char="•"/>
            </a:pPr>
            <a:r>
              <a:rPr lang="en-US" sz="1600" i="0" dirty="0" smtClean="0">
                <a:solidFill>
                  <a:schemeClr val="tx1"/>
                </a:solidFill>
              </a:rPr>
              <a:t>Human Capital Management (HR)</a:t>
            </a:r>
            <a:r>
              <a:rPr lang="en-US" sz="1600" b="0" i="0" dirty="0" smtClean="0">
                <a:solidFill>
                  <a:schemeClr val="tx1"/>
                </a:solidFill>
              </a:rPr>
              <a:t> (continued)</a:t>
            </a:r>
          </a:p>
          <a:p>
            <a:pPr lvl="1">
              <a:buFont typeface="Arial" pitchFamily="34" charset="0"/>
              <a:buChar char="•"/>
            </a:pPr>
            <a:r>
              <a:rPr lang="en-US" sz="1400" i="0" dirty="0" smtClean="0">
                <a:solidFill>
                  <a:schemeClr val="tx1"/>
                </a:solidFill>
              </a:rPr>
              <a:t>Oracle Advanced Benefits (OAB)</a:t>
            </a:r>
          </a:p>
          <a:p>
            <a:pPr lvl="2">
              <a:buFont typeface="Arial" pitchFamily="34" charset="0"/>
              <a:buChar char="•"/>
            </a:pPr>
            <a:r>
              <a:rPr lang="en-US" sz="1400" b="0" i="0" dirty="0" smtClean="0">
                <a:solidFill>
                  <a:schemeClr val="tx1"/>
                </a:solidFill>
              </a:rPr>
              <a:t>Successfully completed third year of Open Enrollment</a:t>
            </a:r>
          </a:p>
          <a:p>
            <a:pPr lvl="2">
              <a:buFont typeface="Arial" pitchFamily="34" charset="0"/>
              <a:buChar char="•"/>
            </a:pPr>
            <a:r>
              <a:rPr lang="en-US" sz="1400" b="0" i="0" dirty="0" smtClean="0">
                <a:solidFill>
                  <a:schemeClr val="tx1"/>
                </a:solidFill>
              </a:rPr>
              <a:t>Identified and will automate (10) manual Life Event processes </a:t>
            </a:r>
          </a:p>
          <a:p>
            <a:pPr lvl="2">
              <a:buFont typeface="Arial" pitchFamily="34" charset="0"/>
              <a:buChar char="•"/>
            </a:pPr>
            <a:r>
              <a:rPr lang="en-US" sz="1400" b="0" i="0" dirty="0" smtClean="0">
                <a:solidFill>
                  <a:schemeClr val="tx1"/>
                </a:solidFill>
              </a:rPr>
              <a:t>Redesigning and optimizing (7) Interfaces </a:t>
            </a:r>
          </a:p>
          <a:p>
            <a:pPr lvl="2">
              <a:buFont typeface="Arial" pitchFamily="34" charset="0"/>
              <a:buChar char="•"/>
            </a:pPr>
            <a:r>
              <a:rPr lang="en-US" sz="1400" b="0" i="0" dirty="0" smtClean="0">
                <a:solidFill>
                  <a:schemeClr val="tx1"/>
                </a:solidFill>
              </a:rPr>
              <a:t>Hired OAB consultant to collaborate with business owner to document and develop day-to-day operational procedures; to define rules and business process for administration of health insurance; identify training gaps and re-train staff</a:t>
            </a:r>
          </a:p>
          <a:p>
            <a:pPr marL="0" lvl="3"/>
            <a:endParaRPr lang="en-US" sz="1400" i="0" kern="0" dirty="0" smtClean="0">
              <a:solidFill>
                <a:schemeClr val="tx1"/>
              </a:solidFill>
              <a:cs typeface="Arial" charset="0"/>
            </a:endParaRPr>
          </a:p>
          <a:p>
            <a:pPr marL="0" lvl="3"/>
            <a:r>
              <a:rPr lang="en-US" sz="1400" i="0" kern="0" dirty="0" smtClean="0">
                <a:solidFill>
                  <a:schemeClr val="tx1"/>
                </a:solidFill>
                <a:cs typeface="Arial" charset="0"/>
              </a:rPr>
              <a:t>	</a:t>
            </a:r>
            <a:endParaRPr lang="en-US" sz="1400" b="0" i="0" kern="0" dirty="0" smtClean="0">
              <a:solidFill>
                <a:schemeClr val="tx1"/>
              </a:solidFill>
              <a:cs typeface="Arial" charset="0"/>
            </a:endParaRPr>
          </a:p>
          <a:p>
            <a:endParaRPr lang="en-US" sz="1400" dirty="0" smtClean="0">
              <a:solidFill>
                <a:schemeClr val="tx1"/>
              </a:solidFill>
            </a:endParaRPr>
          </a:p>
          <a:p>
            <a:pPr lvl="1">
              <a:buFont typeface="Arial" pitchFamily="34" charset="0"/>
              <a:buChar char="•"/>
            </a:pPr>
            <a:r>
              <a:rPr lang="en-US" sz="1400" i="0" dirty="0" smtClean="0">
                <a:solidFill>
                  <a:schemeClr val="tx1"/>
                </a:solidFill>
              </a:rPr>
              <a:t>Oracle Learning Management (OLM) </a:t>
            </a:r>
          </a:p>
          <a:p>
            <a:pPr lvl="2">
              <a:buFont typeface="Arial" pitchFamily="34" charset="0"/>
              <a:buChar char="•"/>
            </a:pPr>
            <a:r>
              <a:rPr lang="en-US" sz="1400" b="0" i="0" dirty="0" smtClean="0">
                <a:solidFill>
                  <a:schemeClr val="tx1"/>
                </a:solidFill>
              </a:rPr>
              <a:t>Optimizing business process of  module from go live April 2013</a:t>
            </a:r>
          </a:p>
          <a:p>
            <a:pPr lvl="2">
              <a:buFont typeface="Arial" pitchFamily="34" charset="0"/>
              <a:buChar char="•"/>
            </a:pPr>
            <a:r>
              <a:rPr lang="en-US" sz="1400" b="0" i="0" dirty="0" smtClean="0">
                <a:solidFill>
                  <a:schemeClr val="tx1"/>
                </a:solidFill>
              </a:rPr>
              <a:t>Job aids and UPKs created for employees and for external users</a:t>
            </a:r>
          </a:p>
          <a:p>
            <a:pPr lvl="2">
              <a:buFont typeface="Arial" pitchFamily="34" charset="0"/>
              <a:buChar char="•"/>
            </a:pPr>
            <a:r>
              <a:rPr lang="en-US" sz="1400" b="0" i="0" dirty="0" smtClean="0">
                <a:solidFill>
                  <a:schemeClr val="tx1"/>
                </a:solidFill>
              </a:rPr>
              <a:t>Assisted OHR Training with Computer Based training completion and set up in OLM</a:t>
            </a:r>
          </a:p>
          <a:p>
            <a:pPr lvl="2">
              <a:buFont typeface="Arial" pitchFamily="34" charset="0"/>
              <a:buChar char="•"/>
            </a:pPr>
            <a:r>
              <a:rPr lang="en-US" sz="1400" b="0" i="0" dirty="0" smtClean="0">
                <a:solidFill>
                  <a:schemeClr val="tx1"/>
                </a:solidFill>
              </a:rPr>
              <a:t>OLM user enrollments successful for large numbers in various training programs</a:t>
            </a:r>
          </a:p>
          <a:p>
            <a:pPr lvl="2"/>
            <a:endParaRPr lang="en-US" sz="1400" b="0" i="0" dirty="0" smtClean="0">
              <a:solidFill>
                <a:schemeClr val="tx1"/>
              </a:solidFill>
            </a:endParaRPr>
          </a:p>
          <a:p>
            <a:pPr lvl="1">
              <a:buFont typeface="Arial" pitchFamily="34" charset="0"/>
              <a:buChar char="•"/>
            </a:pPr>
            <a:r>
              <a:rPr lang="en-US" sz="1400" i="0" dirty="0" err="1" smtClean="0">
                <a:solidFill>
                  <a:schemeClr val="tx1"/>
                </a:solidFill>
              </a:rPr>
              <a:t>iRecruitment</a:t>
            </a:r>
            <a:r>
              <a:rPr lang="en-US" sz="1400" i="0" dirty="0" smtClean="0">
                <a:solidFill>
                  <a:schemeClr val="tx1"/>
                </a:solidFill>
              </a:rPr>
              <a:t>  </a:t>
            </a:r>
          </a:p>
          <a:p>
            <a:pPr lvl="2"/>
            <a:r>
              <a:rPr lang="en-US" sz="1400" b="0" i="0" dirty="0" smtClean="0">
                <a:solidFill>
                  <a:schemeClr val="tx1"/>
                </a:solidFill>
              </a:rPr>
              <a:t>Collaborating with HR on system enhancements and fully utilizing features to streamline the business process to reduce the time to fill positions </a:t>
            </a:r>
          </a:p>
          <a:p>
            <a:pPr lvl="2"/>
            <a:r>
              <a:rPr lang="en-US" sz="1400" b="0" i="0" dirty="0" smtClean="0">
                <a:solidFill>
                  <a:schemeClr val="tx1"/>
                </a:solidFill>
              </a:rPr>
              <a:t>Identifying short and long term enhancements </a:t>
            </a:r>
          </a:p>
          <a:p>
            <a:pPr lvl="2"/>
            <a:r>
              <a:rPr lang="en-US" sz="1400" b="0" i="0" dirty="0" smtClean="0">
                <a:solidFill>
                  <a:schemeClr val="tx1"/>
                </a:solidFill>
              </a:rPr>
              <a:t> </a:t>
            </a:r>
            <a:r>
              <a:rPr lang="en-US" sz="1400" i="0" dirty="0" smtClean="0">
                <a:solidFill>
                  <a:schemeClr val="tx1"/>
                </a:solidFill>
              </a:rPr>
              <a:t>  </a:t>
            </a:r>
          </a:p>
          <a:p>
            <a:endParaRPr lang="en-US" sz="1400" b="0" i="0" dirty="0" smtClean="0">
              <a:solidFill>
                <a:schemeClr val="tx1"/>
              </a:solidFill>
            </a:endParaRPr>
          </a:p>
          <a:p>
            <a:pPr lvl="1"/>
            <a:endParaRPr lang="en-US" sz="1400" b="0" i="0" dirty="0" smtClean="0">
              <a:solidFill>
                <a:schemeClr val="tx1"/>
              </a:solidFill>
            </a:endParaRPr>
          </a:p>
          <a:p>
            <a:pPr marL="381000" indent="-381000" eaLnBrk="0" hangingPunct="0">
              <a:spcBef>
                <a:spcPct val="20000"/>
              </a:spcBef>
              <a:defRPr/>
            </a:pPr>
            <a:endParaRPr lang="en-US" sz="1600" b="0" i="0" kern="0" dirty="0">
              <a:solidFill>
                <a:schemeClr val="tx1"/>
              </a:solidFill>
              <a:cs typeface="Arial" charset="0"/>
            </a:endParaRPr>
          </a:p>
          <a:p>
            <a:pPr marL="381000" indent="-381000" eaLnBrk="0" hangingPunct="0">
              <a:spcBef>
                <a:spcPct val="20000"/>
              </a:spcBef>
              <a:buFontTx/>
              <a:buChar char="•"/>
              <a:defRPr/>
            </a:pPr>
            <a:endParaRPr lang="en-US" sz="1600" b="0" i="0" kern="0" dirty="0">
              <a:solidFill>
                <a:schemeClr val="tx1"/>
              </a:solidFill>
              <a:cs typeface="Arial" charset="0"/>
            </a:endParaRPr>
          </a:p>
          <a:p>
            <a:pPr marL="381000" indent="-381000" eaLnBrk="0" hangingPunct="0">
              <a:spcBef>
                <a:spcPct val="20000"/>
              </a:spcBef>
              <a:defRPr/>
            </a:pPr>
            <a:endParaRPr lang="en-US" sz="2000" b="0" i="0" kern="0" dirty="0">
              <a:solidFill>
                <a:schemeClr val="tx1"/>
              </a:solidFill>
              <a:cs typeface="Arial" charset="0"/>
            </a:endParaRPr>
          </a:p>
          <a:p>
            <a:pPr marL="381000" indent="-381000" eaLnBrk="0" hangingPunct="0">
              <a:spcBef>
                <a:spcPct val="20000"/>
              </a:spcBef>
              <a:buFontTx/>
              <a:buChar char="•"/>
              <a:defRPr/>
            </a:pPr>
            <a:endParaRPr lang="en-US" sz="2000" b="0" i="0" kern="0" dirty="0">
              <a:solidFill>
                <a:schemeClr val="tx1"/>
              </a:solidFill>
              <a:cs typeface="Arial" charset="0"/>
            </a:endParaRPr>
          </a:p>
          <a:p>
            <a:pPr marL="381000" indent="-381000" eaLnBrk="0" hangingPunct="0">
              <a:spcBef>
                <a:spcPct val="20000"/>
              </a:spcBef>
              <a:buFontTx/>
              <a:buChar char="•"/>
              <a:defRPr/>
            </a:pPr>
            <a:endParaRPr lang="en-US" sz="2000" b="0" i="0" kern="0" dirty="0">
              <a:solidFill>
                <a:schemeClr val="tx1"/>
              </a:solidFill>
              <a:cs typeface="Arial" charset="0"/>
            </a:endParaRPr>
          </a:p>
          <a:p>
            <a:pPr marL="381000" indent="-381000" eaLnBrk="0" hangingPunct="0">
              <a:spcBef>
                <a:spcPct val="20000"/>
              </a:spcBef>
              <a:defRPr/>
            </a:pPr>
            <a:endParaRPr lang="en-US" sz="1800" b="0" i="0" kern="0" dirty="0">
              <a:solidFill>
                <a:schemeClr val="tx1"/>
              </a:solidFill>
              <a:cs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5"/>
          <p:cNvSpPr txBox="1">
            <a:spLocks noChangeArrowheads="1"/>
          </p:cNvSpPr>
          <p:nvPr/>
        </p:nvSpPr>
        <p:spPr bwMode="auto">
          <a:xfrm>
            <a:off x="1219200" y="4572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Agenda</a:t>
            </a:r>
          </a:p>
        </p:txBody>
      </p:sp>
      <p:sp>
        <p:nvSpPr>
          <p:cNvPr id="3075" name="Rectangle 7"/>
          <p:cNvSpPr>
            <a:spLocks noGrp="1" noChangeArrowheads="1"/>
          </p:cNvSpPr>
          <p:nvPr>
            <p:ph type="body" idx="1"/>
          </p:nvPr>
        </p:nvSpPr>
        <p:spPr>
          <a:xfrm>
            <a:off x="609600" y="1295400"/>
            <a:ext cx="8153400" cy="5334000"/>
          </a:xfrm>
        </p:spPr>
        <p:txBody>
          <a:bodyPr/>
          <a:lstStyle/>
          <a:p>
            <a:pPr marL="266700" indent="-266700">
              <a:lnSpc>
                <a:spcPct val="80000"/>
              </a:lnSpc>
              <a:buFontTx/>
              <a:buNone/>
            </a:pPr>
            <a:r>
              <a:rPr lang="en-US" sz="1600" b="1" dirty="0" smtClean="0">
                <a:latin typeface="Arial" charset="0"/>
                <a:cs typeface="Arial" charset="0"/>
              </a:rPr>
              <a:t>Welcome</a:t>
            </a:r>
          </a:p>
          <a:p>
            <a:pPr marL="266700" indent="-266700">
              <a:lnSpc>
                <a:spcPct val="80000"/>
              </a:lnSpc>
              <a:buFontTx/>
              <a:buNone/>
            </a:pPr>
            <a:r>
              <a:rPr lang="en-US" sz="1600" b="1" dirty="0" smtClean="0">
                <a:latin typeface="Arial" charset="0"/>
                <a:cs typeface="Arial" charset="0"/>
              </a:rPr>
              <a:t>Minutes Review/Acceptance</a:t>
            </a:r>
            <a:r>
              <a:rPr lang="en-US" sz="1600" dirty="0" smtClean="0">
                <a:latin typeface="Arial" charset="0"/>
                <a:cs typeface="Arial" charset="0"/>
              </a:rPr>
              <a:t> 	K. Plucinski                   	 5 minutes</a:t>
            </a:r>
          </a:p>
          <a:p>
            <a:pPr marL="266700" indent="-266700">
              <a:lnSpc>
                <a:spcPct val="80000"/>
              </a:lnSpc>
              <a:buFontTx/>
              <a:buNone/>
            </a:pPr>
            <a:r>
              <a:rPr lang="en-US" sz="1600" b="1" dirty="0" smtClean="0">
                <a:latin typeface="Arial" charset="0"/>
                <a:cs typeface="Arial" charset="0"/>
              </a:rPr>
              <a:t>Executive Summary</a:t>
            </a:r>
            <a:r>
              <a:rPr lang="en-US" sz="1600" dirty="0" smtClean="0">
                <a:latin typeface="Arial" charset="0"/>
                <a:cs typeface="Arial" charset="0"/>
              </a:rPr>
              <a:t>                             	K. Plucinski                   	 5 minutes</a:t>
            </a:r>
          </a:p>
          <a:p>
            <a:pPr marL="266700" indent="-266700">
              <a:lnSpc>
                <a:spcPct val="80000"/>
              </a:lnSpc>
              <a:buFontTx/>
              <a:buNone/>
            </a:pPr>
            <a:r>
              <a:rPr lang="en-US" sz="1600" b="1" dirty="0" smtClean="0">
                <a:latin typeface="Arial" charset="0"/>
                <a:cs typeface="Arial" charset="0"/>
              </a:rPr>
              <a:t>Project Dashboard</a:t>
            </a:r>
            <a:r>
              <a:rPr lang="en-US" sz="1600" dirty="0" smtClean="0">
                <a:latin typeface="Arial" charset="0"/>
                <a:cs typeface="Arial" charset="0"/>
              </a:rPr>
              <a:t>                                 K. Plucinski 		 5 minutes</a:t>
            </a:r>
          </a:p>
          <a:p>
            <a:pPr marL="266700" indent="-266700">
              <a:lnSpc>
                <a:spcPct val="80000"/>
              </a:lnSpc>
              <a:buFontTx/>
              <a:buNone/>
            </a:pPr>
            <a:r>
              <a:rPr lang="en-US" sz="1600" dirty="0" smtClean="0">
                <a:latin typeface="Arial" charset="0"/>
                <a:cs typeface="Arial" charset="0"/>
              </a:rPr>
              <a:t> </a:t>
            </a:r>
          </a:p>
          <a:p>
            <a:pPr marL="266700" indent="-266700">
              <a:lnSpc>
                <a:spcPct val="80000"/>
              </a:lnSpc>
              <a:buFontTx/>
              <a:buNone/>
            </a:pPr>
            <a:r>
              <a:rPr lang="en-US" sz="1600" b="1" dirty="0" smtClean="0">
                <a:latin typeface="Arial" charset="0"/>
                <a:cs typeface="Arial" charset="0"/>
              </a:rPr>
              <a:t>Discussion/Decision Items</a:t>
            </a:r>
            <a:r>
              <a:rPr lang="en-US" sz="1600" dirty="0" smtClean="0">
                <a:latin typeface="Arial" charset="0"/>
                <a:cs typeface="Arial" charset="0"/>
              </a:rPr>
              <a:t>                                                        	</a:t>
            </a:r>
          </a:p>
          <a:p>
            <a:pPr marL="266700" indent="-266700">
              <a:lnSpc>
                <a:spcPct val="80000"/>
              </a:lnSpc>
            </a:pPr>
            <a:r>
              <a:rPr lang="en-US" sz="1600" dirty="0" smtClean="0">
                <a:latin typeface="Arial" charset="0"/>
                <a:cs typeface="Arial" charset="0"/>
              </a:rPr>
              <a:t>DLC 				Sunil Pandya/K. Plucinski 	 5 minutes</a:t>
            </a:r>
          </a:p>
          <a:p>
            <a:pPr marL="266700" indent="-266700">
              <a:lnSpc>
                <a:spcPct val="80000"/>
              </a:lnSpc>
            </a:pPr>
            <a:r>
              <a:rPr lang="en-US" sz="1600" dirty="0" smtClean="0">
                <a:latin typeface="Arial" charset="0"/>
                <a:cs typeface="Arial" charset="0"/>
              </a:rPr>
              <a:t>Tax Assessment			K. Plucinski		 5 minutes </a:t>
            </a:r>
          </a:p>
          <a:p>
            <a:pPr marL="266700" lvl="1" indent="-266700">
              <a:lnSpc>
                <a:spcPct val="80000"/>
              </a:lnSpc>
              <a:buFontTx/>
              <a:buChar char="•"/>
            </a:pPr>
            <a:r>
              <a:rPr lang="en-US" sz="1600" dirty="0" smtClean="0">
                <a:latin typeface="Arial" charset="0"/>
                <a:cs typeface="Arial" charset="0"/>
              </a:rPr>
              <a:t>Hyperion</a:t>
            </a:r>
          </a:p>
          <a:p>
            <a:pPr marL="266700" indent="-266700">
              <a:lnSpc>
                <a:spcPct val="80000"/>
              </a:lnSpc>
            </a:pPr>
            <a:r>
              <a:rPr lang="en-US" sz="1600" dirty="0" smtClean="0">
                <a:latin typeface="Arial" charset="0"/>
                <a:cs typeface="Arial" charset="0"/>
              </a:rPr>
              <a:t>Overall Project Status		K. Plucinski /	 	35 minutes</a:t>
            </a:r>
          </a:p>
          <a:p>
            <a:pPr marL="666750" lvl="1" indent="-266700">
              <a:lnSpc>
                <a:spcPct val="80000"/>
              </a:lnSpc>
            </a:pPr>
            <a:r>
              <a:rPr lang="en-US" sz="1600" dirty="0" smtClean="0">
                <a:latin typeface="Arial" charset="0"/>
                <a:cs typeface="Arial" charset="0"/>
              </a:rPr>
              <a:t>Financials			Marty Utermohle</a:t>
            </a:r>
          </a:p>
          <a:p>
            <a:pPr marL="666750" lvl="1" indent="-266700">
              <a:lnSpc>
                <a:spcPct val="80000"/>
              </a:lnSpc>
            </a:pPr>
            <a:r>
              <a:rPr lang="en-US" sz="1600" dirty="0" smtClean="0">
                <a:latin typeface="Arial" charset="0"/>
                <a:cs typeface="Arial" charset="0"/>
              </a:rPr>
              <a:t>HR/Payroll</a:t>
            </a:r>
          </a:p>
          <a:p>
            <a:pPr marL="666750" lvl="1" indent="-266700">
              <a:lnSpc>
                <a:spcPct val="80000"/>
              </a:lnSpc>
            </a:pPr>
            <a:r>
              <a:rPr lang="en-US" sz="1600" dirty="0" smtClean="0">
                <a:latin typeface="Arial" charset="0"/>
                <a:cs typeface="Arial" charset="0"/>
              </a:rPr>
              <a:t>PeopleSoft</a:t>
            </a:r>
          </a:p>
          <a:p>
            <a:pPr marL="266700" indent="-266700">
              <a:lnSpc>
                <a:spcPct val="80000"/>
              </a:lnSpc>
            </a:pPr>
            <a:r>
              <a:rPr lang="en-US" sz="1600" dirty="0" smtClean="0">
                <a:latin typeface="Arial" charset="0"/>
                <a:cs typeface="Arial" charset="0"/>
              </a:rPr>
              <a:t>Change Management Update	K. Plucinski		 10 minutes</a:t>
            </a:r>
          </a:p>
          <a:p>
            <a:pPr marL="266700" indent="-266700">
              <a:lnSpc>
                <a:spcPct val="80000"/>
              </a:lnSpc>
              <a:buFontTx/>
              <a:buNone/>
            </a:pPr>
            <a:endParaRPr lang="en-US" sz="1600" dirty="0" smtClean="0">
              <a:latin typeface="Arial" charset="0"/>
              <a:cs typeface="Arial" charset="0"/>
            </a:endParaRPr>
          </a:p>
          <a:p>
            <a:pPr marL="266700" indent="-266700">
              <a:lnSpc>
                <a:spcPct val="80000"/>
              </a:lnSpc>
              <a:buFontTx/>
              <a:buNone/>
            </a:pPr>
            <a:r>
              <a:rPr lang="en-US" sz="1600" dirty="0" smtClean="0">
                <a:latin typeface="Arial" charset="0"/>
                <a:cs typeface="Arial" charset="0"/>
              </a:rPr>
              <a:t> </a:t>
            </a:r>
            <a:r>
              <a:rPr lang="en-US" sz="1600" b="1" dirty="0" smtClean="0">
                <a:latin typeface="Arial" charset="0"/>
                <a:cs typeface="Arial" charset="0"/>
              </a:rPr>
              <a:t>Status Report</a:t>
            </a:r>
            <a:r>
              <a:rPr lang="en-US" sz="1600" dirty="0" smtClean="0">
                <a:latin typeface="Arial" charset="0"/>
                <a:cs typeface="Arial" charset="0"/>
              </a:rPr>
              <a:t>                                                               		 5 minutes</a:t>
            </a:r>
          </a:p>
          <a:p>
            <a:pPr marL="266700" indent="-266700">
              <a:lnSpc>
                <a:spcPct val="80000"/>
              </a:lnSpc>
            </a:pPr>
            <a:r>
              <a:rPr lang="en-US" sz="1600" dirty="0" smtClean="0">
                <a:latin typeface="Arial" charset="0"/>
                <a:cs typeface="Arial" charset="0"/>
              </a:rPr>
              <a:t>ERP Staffing                             	K. Plucinski</a:t>
            </a:r>
          </a:p>
          <a:p>
            <a:pPr marL="266700" indent="-266700">
              <a:lnSpc>
                <a:spcPct val="80000"/>
              </a:lnSpc>
            </a:pPr>
            <a:r>
              <a:rPr lang="en-US" sz="1600" dirty="0" smtClean="0">
                <a:latin typeface="Arial" charset="0"/>
                <a:cs typeface="Arial" charset="0"/>
              </a:rPr>
              <a:t>ERP Activities                             	K. Plucinski</a:t>
            </a:r>
          </a:p>
          <a:p>
            <a:pPr marL="266700" indent="-266700">
              <a:lnSpc>
                <a:spcPct val="80000"/>
              </a:lnSpc>
            </a:pPr>
            <a:r>
              <a:rPr lang="en-US" sz="1600" dirty="0" smtClean="0">
                <a:latin typeface="Arial" charset="0"/>
                <a:cs typeface="Arial" charset="0"/>
              </a:rPr>
              <a:t>Budget Status                           	K. Plucinski</a:t>
            </a:r>
          </a:p>
          <a:p>
            <a:pPr marL="266700" indent="-266700">
              <a:lnSpc>
                <a:spcPct val="80000"/>
              </a:lnSpc>
              <a:buFontTx/>
              <a:buNone/>
            </a:pPr>
            <a:r>
              <a:rPr lang="en-US" sz="1600" dirty="0" smtClean="0">
                <a:latin typeface="Arial" charset="0"/>
                <a:cs typeface="Arial" charset="0"/>
              </a:rPr>
              <a:t> </a:t>
            </a:r>
          </a:p>
          <a:p>
            <a:pPr marL="266700" indent="-266700">
              <a:lnSpc>
                <a:spcPct val="80000"/>
              </a:lnSpc>
              <a:buFontTx/>
              <a:buNone/>
            </a:pPr>
            <a:r>
              <a:rPr lang="en-US" sz="1600" dirty="0" smtClean="0">
                <a:latin typeface="Arial" charset="0"/>
                <a:cs typeface="Arial" charset="0"/>
              </a:rPr>
              <a:t>	 </a:t>
            </a:r>
          </a:p>
          <a:p>
            <a:pPr marL="266700" indent="-266700">
              <a:lnSpc>
                <a:spcPct val="80000"/>
              </a:lnSpc>
              <a:buFontTx/>
              <a:buNone/>
            </a:pPr>
            <a:endParaRPr lang="en-US" sz="1600" dirty="0" smtClean="0">
              <a:latin typeface="Arial" charset="0"/>
              <a:cs typeface="Arial" charset="0"/>
            </a:endParaRPr>
          </a:p>
        </p:txBody>
      </p:sp>
      <p:sp>
        <p:nvSpPr>
          <p:cNvPr id="3076" name="Text Box 8"/>
          <p:cNvSpPr txBox="1">
            <a:spLocks noChangeArrowheads="1"/>
          </p:cNvSpPr>
          <p:nvPr/>
        </p:nvSpPr>
        <p:spPr bwMode="auto">
          <a:xfrm>
            <a:off x="1295400" y="838200"/>
            <a:ext cx="806450" cy="396875"/>
          </a:xfrm>
          <a:prstGeom prst="rect">
            <a:avLst/>
          </a:prstGeom>
          <a:noFill/>
          <a:ln w="12700">
            <a:noFill/>
            <a:miter lim="800000"/>
            <a:headEnd type="none" w="sm" len="sm"/>
            <a:tailEnd type="none" w="sm" len="sm"/>
          </a:ln>
        </p:spPr>
        <p:txBody>
          <a:bodyPr wrap="none">
            <a:spAutoFit/>
          </a:bodyPr>
          <a:lstStyle/>
          <a:p>
            <a:pPr eaLnBrk="0" hangingPunct="0"/>
            <a:r>
              <a:rPr lang="en-US" sz="2000" b="0" i="0" u="sng" dirty="0">
                <a:solidFill>
                  <a:schemeClr val="tx1"/>
                </a:solidFill>
              </a:rPr>
              <a:t>Topic</a:t>
            </a:r>
          </a:p>
        </p:txBody>
      </p:sp>
      <p:sp>
        <p:nvSpPr>
          <p:cNvPr id="3077" name="Text Box 9"/>
          <p:cNvSpPr txBox="1">
            <a:spLocks noChangeArrowheads="1"/>
          </p:cNvSpPr>
          <p:nvPr/>
        </p:nvSpPr>
        <p:spPr bwMode="auto">
          <a:xfrm>
            <a:off x="4267200" y="838200"/>
            <a:ext cx="1579563" cy="396875"/>
          </a:xfrm>
          <a:prstGeom prst="rect">
            <a:avLst/>
          </a:prstGeom>
          <a:noFill/>
          <a:ln w="12700">
            <a:noFill/>
            <a:miter lim="800000"/>
            <a:headEnd type="none" w="sm" len="sm"/>
            <a:tailEnd type="none" w="sm" len="sm"/>
          </a:ln>
        </p:spPr>
        <p:txBody>
          <a:bodyPr wrap="none">
            <a:spAutoFit/>
          </a:bodyPr>
          <a:lstStyle/>
          <a:p>
            <a:pPr eaLnBrk="0" hangingPunct="0"/>
            <a:r>
              <a:rPr lang="en-US" sz="2000" b="0" i="0" u="sng" dirty="0">
                <a:solidFill>
                  <a:schemeClr val="tx1"/>
                </a:solidFill>
              </a:rPr>
              <a:t>Presenter(s)</a:t>
            </a:r>
          </a:p>
        </p:txBody>
      </p:sp>
      <p:sp>
        <p:nvSpPr>
          <p:cNvPr id="3078" name="Text Box 10"/>
          <p:cNvSpPr txBox="1">
            <a:spLocks noChangeArrowheads="1"/>
          </p:cNvSpPr>
          <p:nvPr/>
        </p:nvSpPr>
        <p:spPr bwMode="auto">
          <a:xfrm>
            <a:off x="7010400" y="838200"/>
            <a:ext cx="749300" cy="396875"/>
          </a:xfrm>
          <a:prstGeom prst="rect">
            <a:avLst/>
          </a:prstGeom>
          <a:noFill/>
          <a:ln w="12700">
            <a:noFill/>
            <a:miter lim="800000"/>
            <a:headEnd type="none" w="sm" len="sm"/>
            <a:tailEnd type="none" w="sm" len="sm"/>
          </a:ln>
        </p:spPr>
        <p:txBody>
          <a:bodyPr wrap="none">
            <a:spAutoFit/>
          </a:bodyPr>
          <a:lstStyle/>
          <a:p>
            <a:pPr eaLnBrk="0" hangingPunct="0"/>
            <a:r>
              <a:rPr lang="en-US" sz="2000" b="0" i="0" u="sng" dirty="0">
                <a:solidFill>
                  <a:schemeClr val="tx1"/>
                </a:solidFill>
              </a:rPr>
              <a:t>Time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143000" y="3810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Discussion</a:t>
            </a:r>
          </a:p>
        </p:txBody>
      </p:sp>
      <p:sp>
        <p:nvSpPr>
          <p:cNvPr id="4" name="Rectangle 3"/>
          <p:cNvSpPr txBox="1">
            <a:spLocks noChangeArrowheads="1"/>
          </p:cNvSpPr>
          <p:nvPr/>
        </p:nvSpPr>
        <p:spPr bwMode="auto">
          <a:xfrm>
            <a:off x="533400" y="990600"/>
            <a:ext cx="8305800" cy="5486400"/>
          </a:xfrm>
          <a:prstGeom prst="rect">
            <a:avLst/>
          </a:prstGeom>
          <a:noFill/>
          <a:ln w="9525">
            <a:noFill/>
            <a:miter lim="800000"/>
            <a:headEnd/>
            <a:tailEnd/>
          </a:ln>
        </p:spPr>
        <p:txBody>
          <a:bodyPr lIns="92075" tIns="46038" rIns="92075" bIns="46038"/>
          <a:lstStyle/>
          <a:p>
            <a:pPr marL="381000" indent="-381000" eaLnBrk="0" hangingPunct="0">
              <a:spcBef>
                <a:spcPct val="20000"/>
              </a:spcBef>
              <a:defRPr/>
            </a:pPr>
            <a:r>
              <a:rPr lang="en-US" sz="1600" i="0" u="sng" kern="0" dirty="0" smtClean="0">
                <a:solidFill>
                  <a:schemeClr val="tx1"/>
                </a:solidFill>
                <a:cs typeface="Arial" charset="0"/>
              </a:rPr>
              <a:t>Overall Project Status (continued)</a:t>
            </a:r>
          </a:p>
          <a:p>
            <a:pPr lvl="0"/>
            <a:endParaRPr lang="en-US" sz="1400" i="0" dirty="0" smtClean="0">
              <a:solidFill>
                <a:schemeClr val="tx1"/>
              </a:solidFill>
            </a:endParaRPr>
          </a:p>
          <a:p>
            <a:r>
              <a:rPr lang="en-US" sz="1400" i="0" dirty="0" smtClean="0">
                <a:solidFill>
                  <a:schemeClr val="tx1"/>
                </a:solidFill>
              </a:rPr>
              <a:t>PeopleSoft</a:t>
            </a:r>
          </a:p>
          <a:p>
            <a:endParaRPr lang="en-US" sz="1400" b="0" i="0" dirty="0" smtClean="0">
              <a:solidFill>
                <a:schemeClr val="tx1"/>
              </a:solidFill>
            </a:endParaRPr>
          </a:p>
          <a:p>
            <a:r>
              <a:rPr lang="en-US" sz="1400" i="0" dirty="0" smtClean="0">
                <a:solidFill>
                  <a:schemeClr val="tx1"/>
                </a:solidFill>
              </a:rPr>
              <a:t>Retiree Payroll</a:t>
            </a:r>
          </a:p>
          <a:p>
            <a:pPr lvl="1">
              <a:buFont typeface="Arial" pitchFamily="34" charset="0"/>
              <a:buChar char="•"/>
            </a:pPr>
            <a:r>
              <a:rPr lang="en-US" sz="1400" b="0" i="0" dirty="0" smtClean="0">
                <a:solidFill>
                  <a:schemeClr val="tx1"/>
                </a:solidFill>
              </a:rPr>
              <a:t>Finalizing implementation of interface to establish new retirees in Oracle (eliminating 90% of the manual entry)</a:t>
            </a:r>
          </a:p>
          <a:p>
            <a:pPr lvl="2"/>
            <a:endParaRPr lang="en-US" sz="1400" b="0" i="0" dirty="0" smtClean="0">
              <a:solidFill>
                <a:schemeClr val="tx1"/>
              </a:solidFill>
            </a:endParaRPr>
          </a:p>
          <a:p>
            <a:pPr lvl="1">
              <a:buFont typeface="Arial" pitchFamily="34" charset="0"/>
              <a:buChar char="•"/>
            </a:pPr>
            <a:r>
              <a:rPr lang="en-US" sz="1400" b="0" i="0" dirty="0" smtClean="0">
                <a:solidFill>
                  <a:schemeClr val="tx1"/>
                </a:solidFill>
              </a:rPr>
              <a:t>Completed year end processing for 1099Rs</a:t>
            </a:r>
          </a:p>
          <a:p>
            <a:pPr lvl="1"/>
            <a:endParaRPr lang="en-US" sz="1400" b="0" i="0" dirty="0" smtClean="0">
              <a:solidFill>
                <a:schemeClr val="tx1"/>
              </a:solidFill>
            </a:endParaRPr>
          </a:p>
          <a:p>
            <a:pPr lvl="1">
              <a:buFont typeface="Arial" pitchFamily="34" charset="0"/>
              <a:buChar char="•"/>
            </a:pPr>
            <a:r>
              <a:rPr lang="en-US" sz="1400" b="0" i="0" dirty="0" smtClean="0">
                <a:solidFill>
                  <a:schemeClr val="tx1"/>
                </a:solidFill>
              </a:rPr>
              <a:t>Created additional exception reports prior to payroll being run to detect errors</a:t>
            </a:r>
          </a:p>
          <a:p>
            <a:r>
              <a:rPr lang="en-US" sz="1400" b="0" i="0" dirty="0" smtClean="0">
                <a:solidFill>
                  <a:schemeClr val="tx1"/>
                </a:solidFill>
              </a:rPr>
              <a:t> </a:t>
            </a:r>
          </a:p>
          <a:p>
            <a:r>
              <a:rPr lang="en-US" sz="1400" i="0" dirty="0" smtClean="0">
                <a:solidFill>
                  <a:schemeClr val="tx1"/>
                </a:solidFill>
              </a:rPr>
              <a:t>Active Employees</a:t>
            </a:r>
          </a:p>
          <a:p>
            <a:pPr lvl="1">
              <a:buFont typeface="Arial" pitchFamily="34" charset="0"/>
              <a:buChar char="•"/>
            </a:pPr>
            <a:r>
              <a:rPr lang="en-US" sz="1400" b="0" i="0" dirty="0" smtClean="0">
                <a:solidFill>
                  <a:schemeClr val="tx1"/>
                </a:solidFill>
              </a:rPr>
              <a:t>Continue to work on Oracle payroll interface to capture all activity including voided and replacement checks</a:t>
            </a:r>
          </a:p>
          <a:p>
            <a:pPr lvl="1"/>
            <a:endParaRPr lang="en-US" sz="1400" b="0" i="0" dirty="0" smtClean="0">
              <a:solidFill>
                <a:schemeClr val="tx1"/>
              </a:solidFill>
            </a:endParaRPr>
          </a:p>
          <a:p>
            <a:pPr lvl="1">
              <a:buFont typeface="Arial" pitchFamily="34" charset="0"/>
              <a:buChar char="•"/>
            </a:pPr>
            <a:r>
              <a:rPr lang="en-US" sz="1400" b="0" i="0" dirty="0" smtClean="0">
                <a:solidFill>
                  <a:schemeClr val="tx1"/>
                </a:solidFill>
              </a:rPr>
              <a:t>Creating annual employee statements w/projected early/normal retirement amounts &amp; social security projections</a:t>
            </a:r>
          </a:p>
          <a:p>
            <a:pPr lvl="1"/>
            <a:endParaRPr lang="en-US" sz="1400" b="0" i="0" dirty="0" smtClean="0">
              <a:solidFill>
                <a:schemeClr val="tx1"/>
              </a:solidFill>
            </a:endParaRPr>
          </a:p>
          <a:p>
            <a:pPr lvl="1">
              <a:buFont typeface="Arial" pitchFamily="34" charset="0"/>
              <a:buChar char="•"/>
            </a:pPr>
            <a:r>
              <a:rPr lang="en-US" sz="1400" b="0" i="0" dirty="0" smtClean="0">
                <a:solidFill>
                  <a:schemeClr val="tx1"/>
                </a:solidFill>
              </a:rPr>
              <a:t>Provided online pension calculator to all ERS active participants</a:t>
            </a:r>
          </a:p>
          <a:p>
            <a:endParaRPr lang="en-US" sz="1400" b="0" i="0" dirty="0" smtClean="0">
              <a:solidFill>
                <a:schemeClr val="tx1"/>
              </a:solidFill>
            </a:endParaRPr>
          </a:p>
          <a:p>
            <a:endParaRPr lang="en-US" sz="1400" b="0" i="0" kern="0" dirty="0" smtClean="0">
              <a:solidFill>
                <a:schemeClr val="tx1"/>
              </a:solidFill>
              <a:cs typeface="Arial" charset="0"/>
            </a:endParaRPr>
          </a:p>
          <a:p>
            <a:pPr marL="838200" lvl="1" indent="-381000" eaLnBrk="0" hangingPunct="0">
              <a:spcBef>
                <a:spcPct val="20000"/>
              </a:spcBef>
              <a:defRPr/>
            </a:pPr>
            <a:endParaRPr lang="en-US" sz="1400" b="0" i="0" kern="0" dirty="0" smtClean="0">
              <a:solidFill>
                <a:schemeClr val="tx1"/>
              </a:solidFill>
              <a:cs typeface="Arial" charset="0"/>
            </a:endParaRPr>
          </a:p>
          <a:p>
            <a:pPr marL="838200" lvl="1" indent="-381000" eaLnBrk="0" hangingPunct="0">
              <a:spcBef>
                <a:spcPct val="20000"/>
              </a:spcBef>
              <a:buFontTx/>
              <a:buChar char="•"/>
              <a:defRPr/>
            </a:pPr>
            <a:endParaRPr lang="en-US" sz="1600" b="0" i="0" kern="0" dirty="0">
              <a:solidFill>
                <a:schemeClr val="tx1"/>
              </a:solidFill>
              <a:cs typeface="Arial" charset="0"/>
            </a:endParaRPr>
          </a:p>
          <a:p>
            <a:pPr marL="381000" indent="-381000" eaLnBrk="0" hangingPunct="0">
              <a:spcBef>
                <a:spcPct val="20000"/>
              </a:spcBef>
              <a:defRPr/>
            </a:pPr>
            <a:endParaRPr lang="en-US" sz="1600" b="0" i="0" kern="0" dirty="0">
              <a:solidFill>
                <a:schemeClr val="tx1"/>
              </a:solidFill>
              <a:cs typeface="Arial" charset="0"/>
            </a:endParaRPr>
          </a:p>
          <a:p>
            <a:pPr marL="381000" indent="-381000" eaLnBrk="0" hangingPunct="0">
              <a:spcBef>
                <a:spcPct val="20000"/>
              </a:spcBef>
              <a:buFontTx/>
              <a:buChar char="•"/>
              <a:defRPr/>
            </a:pPr>
            <a:endParaRPr lang="en-US" sz="1600" b="0" i="0" kern="0" dirty="0">
              <a:solidFill>
                <a:schemeClr val="tx1"/>
              </a:solidFill>
              <a:cs typeface="Arial" charset="0"/>
            </a:endParaRPr>
          </a:p>
          <a:p>
            <a:pPr marL="381000" indent="-381000" eaLnBrk="0" hangingPunct="0">
              <a:spcBef>
                <a:spcPct val="20000"/>
              </a:spcBef>
              <a:defRPr/>
            </a:pPr>
            <a:endParaRPr lang="en-US" sz="2000" b="0" i="0" kern="0" dirty="0">
              <a:solidFill>
                <a:schemeClr val="tx1"/>
              </a:solidFill>
              <a:cs typeface="Arial" charset="0"/>
            </a:endParaRPr>
          </a:p>
          <a:p>
            <a:pPr marL="381000" indent="-381000" eaLnBrk="0" hangingPunct="0">
              <a:spcBef>
                <a:spcPct val="20000"/>
              </a:spcBef>
              <a:buFontTx/>
              <a:buChar char="•"/>
              <a:defRPr/>
            </a:pPr>
            <a:endParaRPr lang="en-US" sz="2000" b="0" i="0" kern="0" dirty="0">
              <a:solidFill>
                <a:schemeClr val="tx1"/>
              </a:solidFill>
              <a:cs typeface="Arial" charset="0"/>
            </a:endParaRPr>
          </a:p>
          <a:p>
            <a:pPr marL="381000" indent="-381000" eaLnBrk="0" hangingPunct="0">
              <a:spcBef>
                <a:spcPct val="20000"/>
              </a:spcBef>
              <a:buFontTx/>
              <a:buChar char="•"/>
              <a:defRPr/>
            </a:pPr>
            <a:endParaRPr lang="en-US" sz="2000" b="0" i="0" kern="0" dirty="0">
              <a:solidFill>
                <a:schemeClr val="tx1"/>
              </a:solidFill>
              <a:cs typeface="Arial" charset="0"/>
            </a:endParaRPr>
          </a:p>
          <a:p>
            <a:pPr marL="381000" indent="-381000" eaLnBrk="0" hangingPunct="0">
              <a:spcBef>
                <a:spcPct val="20000"/>
              </a:spcBef>
              <a:defRPr/>
            </a:pPr>
            <a:endParaRPr lang="en-US" sz="1800" b="0" i="0" kern="0" dirty="0">
              <a:solidFill>
                <a:schemeClr val="tx1"/>
              </a:solidFill>
              <a:cs typeface="Arial"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143000" y="3810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Discussion</a:t>
            </a:r>
          </a:p>
        </p:txBody>
      </p:sp>
      <p:sp>
        <p:nvSpPr>
          <p:cNvPr id="4" name="Rectangle 3"/>
          <p:cNvSpPr txBox="1">
            <a:spLocks noChangeArrowheads="1"/>
          </p:cNvSpPr>
          <p:nvPr/>
        </p:nvSpPr>
        <p:spPr bwMode="auto">
          <a:xfrm>
            <a:off x="457200" y="990600"/>
            <a:ext cx="8382000" cy="5486400"/>
          </a:xfrm>
          <a:prstGeom prst="rect">
            <a:avLst/>
          </a:prstGeom>
          <a:noFill/>
          <a:ln w="9525">
            <a:noFill/>
            <a:miter lim="800000"/>
            <a:headEnd/>
            <a:tailEnd/>
          </a:ln>
        </p:spPr>
        <p:txBody>
          <a:bodyPr lIns="92075" tIns="46038" rIns="92075" bIns="46038"/>
          <a:lstStyle/>
          <a:p>
            <a:pPr marL="381000" indent="-381000" eaLnBrk="0" hangingPunct="0">
              <a:spcBef>
                <a:spcPct val="20000"/>
              </a:spcBef>
              <a:defRPr/>
            </a:pPr>
            <a:r>
              <a:rPr lang="en-US" sz="1600" i="0" u="sng" kern="0" dirty="0" smtClean="0">
                <a:solidFill>
                  <a:schemeClr val="tx1"/>
                </a:solidFill>
                <a:cs typeface="Arial" charset="0"/>
              </a:rPr>
              <a:t>Overall Project Status (continued)</a:t>
            </a:r>
          </a:p>
          <a:p>
            <a:endParaRPr lang="en-US" sz="1400" i="0" kern="0" dirty="0" smtClean="0">
              <a:solidFill>
                <a:schemeClr val="tx1"/>
              </a:solidFill>
              <a:cs typeface="Arial" charset="0"/>
            </a:endParaRPr>
          </a:p>
          <a:p>
            <a:r>
              <a:rPr lang="en-US" sz="1400" i="0" kern="0" dirty="0" smtClean="0">
                <a:solidFill>
                  <a:schemeClr val="tx1"/>
                </a:solidFill>
                <a:cs typeface="Arial" charset="0"/>
              </a:rPr>
              <a:t>Business Intelligence (BI) reporting - </a:t>
            </a:r>
            <a:r>
              <a:rPr lang="en-US" sz="1400" b="0" i="0" kern="0" dirty="0" smtClean="0">
                <a:solidFill>
                  <a:schemeClr val="tx1"/>
                </a:solidFill>
                <a:cs typeface="Arial" charset="0"/>
              </a:rPr>
              <a:t>enterprise business intelligence data warehouse/reporting tool that maintains summary and detailed information from Oracle financials, budgeting, purchasing, and human resources management applications, including former legacy data in FAMIS, FAACS, and HRMS</a:t>
            </a:r>
          </a:p>
          <a:p>
            <a:endParaRPr lang="en-US" sz="1400" i="0" kern="0" dirty="0" smtClean="0">
              <a:solidFill>
                <a:schemeClr val="tx1"/>
              </a:solidFill>
              <a:cs typeface="Arial" charset="0"/>
            </a:endParaRPr>
          </a:p>
          <a:p>
            <a:pPr lvl="0"/>
            <a:r>
              <a:rPr lang="en-US" sz="1400" i="0" dirty="0" smtClean="0">
                <a:solidFill>
                  <a:schemeClr val="tx1"/>
                </a:solidFill>
              </a:rPr>
              <a:t>Overall progress and enhancement:</a:t>
            </a:r>
          </a:p>
          <a:p>
            <a:pPr lvl="0"/>
            <a:endParaRPr lang="en-US" sz="1400" b="0" i="0" dirty="0" smtClean="0">
              <a:solidFill>
                <a:schemeClr val="tx1"/>
              </a:solidFill>
            </a:endParaRPr>
          </a:p>
          <a:p>
            <a:pPr lvl="0"/>
            <a:r>
              <a:rPr lang="en-US" sz="1400" b="0" i="0" dirty="0" smtClean="0">
                <a:solidFill>
                  <a:schemeClr val="tx1"/>
                </a:solidFill>
              </a:rPr>
              <a:t>Enhance the speed of BI Refresh overnight</a:t>
            </a:r>
          </a:p>
          <a:p>
            <a:pPr lvl="1"/>
            <a:r>
              <a:rPr lang="en-US" sz="1400" b="0" i="0" dirty="0" smtClean="0">
                <a:solidFill>
                  <a:schemeClr val="tx1"/>
                </a:solidFill>
              </a:rPr>
              <a:t>Prototype:			Over 40 Hours for 50 Models</a:t>
            </a:r>
          </a:p>
          <a:p>
            <a:pPr lvl="1"/>
            <a:r>
              <a:rPr lang="en-US" sz="1400" b="0" i="0" dirty="0" smtClean="0">
                <a:solidFill>
                  <a:schemeClr val="tx1"/>
                </a:solidFill>
              </a:rPr>
              <a:t>Production in 2013:		2.5 Hours for 58 models</a:t>
            </a:r>
          </a:p>
          <a:p>
            <a:pPr lvl="1"/>
            <a:r>
              <a:rPr lang="en-US" sz="1400" b="0" i="0" dirty="0" smtClean="0">
                <a:solidFill>
                  <a:schemeClr val="tx1"/>
                </a:solidFill>
              </a:rPr>
              <a:t>Production in 2014 Jan:		40 Minutes for 59 Models</a:t>
            </a:r>
          </a:p>
          <a:p>
            <a:r>
              <a:rPr lang="en-US" sz="1400" b="0" i="0" dirty="0" smtClean="0">
                <a:solidFill>
                  <a:schemeClr val="tx1"/>
                </a:solidFill>
              </a:rPr>
              <a:t> </a:t>
            </a:r>
          </a:p>
          <a:p>
            <a:pPr lvl="0"/>
            <a:r>
              <a:rPr lang="en-US" sz="1400" b="0" i="0" dirty="0" smtClean="0">
                <a:solidFill>
                  <a:schemeClr val="tx1"/>
                </a:solidFill>
              </a:rPr>
              <a:t>Focus on Self Service Capability of OBIEE to user community</a:t>
            </a:r>
          </a:p>
          <a:p>
            <a:pPr lvl="0"/>
            <a:r>
              <a:rPr lang="en-US" sz="1400" b="0" i="0" dirty="0" smtClean="0">
                <a:solidFill>
                  <a:schemeClr val="tx1"/>
                </a:solidFill>
              </a:rPr>
              <a:t>Automatically e-mailing a report to users </a:t>
            </a:r>
          </a:p>
          <a:p>
            <a:pPr lvl="0"/>
            <a:r>
              <a:rPr lang="en-US" sz="1400" b="0" i="0" dirty="0" smtClean="0">
                <a:solidFill>
                  <a:schemeClr val="tx1"/>
                </a:solidFill>
              </a:rPr>
              <a:t>Running OBIEE with Hyperion ESSBASE (March)</a:t>
            </a:r>
          </a:p>
          <a:p>
            <a:pPr lvl="0"/>
            <a:r>
              <a:rPr lang="en-US" sz="1400" b="0" i="0" dirty="0" smtClean="0">
                <a:solidFill>
                  <a:schemeClr val="tx1"/>
                </a:solidFill>
              </a:rPr>
              <a:t>Using the OBIEE data for Open Data</a:t>
            </a:r>
          </a:p>
          <a:p>
            <a:pPr lvl="0"/>
            <a:r>
              <a:rPr lang="en-US" sz="1400" b="0" i="0" dirty="0" smtClean="0">
                <a:solidFill>
                  <a:schemeClr val="tx1"/>
                </a:solidFill>
              </a:rPr>
              <a:t>Using the OBIEE data for County  STAT</a:t>
            </a:r>
          </a:p>
          <a:p>
            <a:pPr lvl="0"/>
            <a:r>
              <a:rPr lang="en-US" sz="1400" b="0" i="0" dirty="0" smtClean="0">
                <a:solidFill>
                  <a:schemeClr val="tx1"/>
                </a:solidFill>
              </a:rPr>
              <a:t>Using the OBIEE data for Interfaces (Working on PRIZM)</a:t>
            </a:r>
          </a:p>
          <a:p>
            <a:endParaRPr lang="en-US" sz="1400" i="0" kern="0" dirty="0" smtClean="0">
              <a:solidFill>
                <a:schemeClr val="tx1"/>
              </a:solidFill>
              <a:cs typeface="Arial" charset="0"/>
            </a:endParaRPr>
          </a:p>
          <a:p>
            <a:endParaRPr lang="en-US" sz="1400" i="0" kern="0" dirty="0" smtClean="0">
              <a:solidFill>
                <a:schemeClr val="tx1"/>
              </a:solidFill>
              <a:cs typeface="Arial" charset="0"/>
            </a:endParaRPr>
          </a:p>
          <a:p>
            <a:r>
              <a:rPr lang="en-US" sz="1400" i="0" kern="0" dirty="0" smtClean="0">
                <a:solidFill>
                  <a:schemeClr val="tx1"/>
                </a:solidFill>
                <a:cs typeface="Arial" charset="0"/>
              </a:rPr>
              <a:t>BI Applications in Production –  59 models in production  (see attached)</a:t>
            </a:r>
          </a:p>
          <a:p>
            <a:endParaRPr lang="en-US" sz="1400" i="0" kern="0" dirty="0" smtClean="0">
              <a:solidFill>
                <a:schemeClr val="tx1"/>
              </a:solidFill>
              <a:cs typeface="Arial" charset="0"/>
            </a:endParaRPr>
          </a:p>
          <a:p>
            <a:r>
              <a:rPr lang="en-US" sz="1400" i="0" kern="0" dirty="0" smtClean="0">
                <a:solidFill>
                  <a:schemeClr val="tx1"/>
                </a:solidFill>
                <a:cs typeface="Arial" charset="0"/>
              </a:rPr>
              <a:t>Models and Dashboards planned and underdevelopment (see attached)</a:t>
            </a:r>
          </a:p>
          <a:p>
            <a:endParaRPr lang="en-US" sz="1400" i="0" kern="0" dirty="0" smtClean="0">
              <a:solidFill>
                <a:schemeClr val="tx1"/>
              </a:solidFill>
              <a:cs typeface="Arial" charset="0"/>
            </a:endParaRPr>
          </a:p>
          <a:p>
            <a:endParaRPr lang="en-US" sz="1400" i="0" kern="0" dirty="0" smtClean="0">
              <a:solidFill>
                <a:schemeClr val="tx1"/>
              </a:solidFill>
              <a:cs typeface="Arial" charset="0"/>
            </a:endParaRPr>
          </a:p>
          <a:p>
            <a:endParaRPr lang="en-US" sz="1400" i="0" kern="0" dirty="0" smtClean="0">
              <a:solidFill>
                <a:schemeClr val="tx1"/>
              </a:solidFill>
              <a:cs typeface="Arial" charset="0"/>
            </a:endParaRPr>
          </a:p>
          <a:p>
            <a:endParaRPr lang="en-US" sz="1400" i="0" kern="0" dirty="0" smtClean="0">
              <a:solidFill>
                <a:schemeClr val="tx1"/>
              </a:solidFill>
              <a:cs typeface="Arial" charset="0"/>
            </a:endParaRPr>
          </a:p>
          <a:p>
            <a:pPr lvl="1">
              <a:buFont typeface="Arial" pitchFamily="34" charset="0"/>
              <a:buChar char="•"/>
            </a:pPr>
            <a:endParaRPr lang="en-US" sz="1400" b="0" i="0" dirty="0" smtClean="0">
              <a:solidFill>
                <a:schemeClr val="tx1"/>
              </a:solidFill>
            </a:endParaRPr>
          </a:p>
          <a:p>
            <a:pPr lvl="1">
              <a:buFont typeface="Arial" pitchFamily="34" charset="0"/>
              <a:buChar char="•"/>
            </a:pPr>
            <a:endParaRPr lang="en-US" sz="1400" b="0" i="0" dirty="0" smtClean="0">
              <a:solidFill>
                <a:schemeClr val="tx1"/>
              </a:solidFill>
            </a:endParaRPr>
          </a:p>
          <a:p>
            <a:pPr lvl="1">
              <a:buFont typeface="Arial" pitchFamily="34" charset="0"/>
              <a:buChar char="•"/>
            </a:pPr>
            <a:endParaRPr lang="en-US" sz="1400" b="0" i="0" dirty="0" smtClean="0">
              <a:solidFill>
                <a:schemeClr val="tx1"/>
              </a:solidFill>
            </a:endParaRPr>
          </a:p>
          <a:p>
            <a:pPr lvl="1">
              <a:buFont typeface="Arial" pitchFamily="34" charset="0"/>
              <a:buChar char="•"/>
            </a:pPr>
            <a:endParaRPr lang="en-US" sz="1400" b="0" i="0" dirty="0" smtClean="0">
              <a:solidFill>
                <a:srgbClr val="00B050"/>
              </a:solidFill>
            </a:endParaRPr>
          </a:p>
          <a:p>
            <a:pPr lvl="1">
              <a:buFont typeface="Arial" pitchFamily="34" charset="0"/>
              <a:buChar char="•"/>
            </a:pPr>
            <a:endParaRPr lang="en-US" sz="1400" b="0" i="0" dirty="0" smtClean="0">
              <a:solidFill>
                <a:srgbClr val="00B050"/>
              </a:solidFill>
            </a:endParaRPr>
          </a:p>
          <a:p>
            <a:pPr lvl="1">
              <a:buFont typeface="Arial" pitchFamily="34" charset="0"/>
              <a:buChar char="•"/>
            </a:pPr>
            <a:endParaRPr lang="en-US" sz="1400" b="0" i="0" dirty="0" smtClean="0">
              <a:solidFill>
                <a:srgbClr val="00B050"/>
              </a:solidFill>
            </a:endParaRPr>
          </a:p>
          <a:p>
            <a:pPr lvl="1">
              <a:buFont typeface="Arial" pitchFamily="34" charset="0"/>
              <a:buChar char="•"/>
            </a:pPr>
            <a:endParaRPr lang="en-US" sz="1400" b="0" i="0" dirty="0" smtClean="0">
              <a:solidFill>
                <a:srgbClr val="00B050"/>
              </a:solidFill>
            </a:endParaRPr>
          </a:p>
          <a:p>
            <a:pPr lvl="1">
              <a:buFont typeface="Arial" pitchFamily="34" charset="0"/>
              <a:buChar char="•"/>
            </a:pPr>
            <a:endParaRPr lang="en-US" sz="1400" b="0" i="0" dirty="0" smtClean="0">
              <a:solidFill>
                <a:srgbClr val="00B050"/>
              </a:solidFill>
            </a:endParaRPr>
          </a:p>
          <a:p>
            <a:pPr lvl="1">
              <a:buFont typeface="Arial" pitchFamily="34" charset="0"/>
              <a:buChar char="•"/>
            </a:pPr>
            <a:endParaRPr lang="en-US" sz="1400" b="0" i="0" dirty="0" smtClean="0">
              <a:solidFill>
                <a:srgbClr val="00B050"/>
              </a:solidFill>
            </a:endParaRPr>
          </a:p>
          <a:p>
            <a:pPr lvl="1">
              <a:buFont typeface="Arial" pitchFamily="34" charset="0"/>
              <a:buChar char="•"/>
            </a:pPr>
            <a:endParaRPr lang="en-US" sz="1400" b="0" i="0" dirty="0" smtClean="0">
              <a:solidFill>
                <a:srgbClr val="00B050"/>
              </a:solidFill>
            </a:endParaRPr>
          </a:p>
          <a:p>
            <a:pPr lvl="1">
              <a:buFont typeface="Arial" pitchFamily="34" charset="0"/>
              <a:buChar char="•"/>
            </a:pPr>
            <a:endParaRPr lang="en-US" sz="1400" b="0" i="0" dirty="0" smtClean="0">
              <a:solidFill>
                <a:srgbClr val="00B050"/>
              </a:solidFill>
            </a:endParaRPr>
          </a:p>
          <a:p>
            <a:pPr lvl="1">
              <a:buFont typeface="Arial" pitchFamily="34" charset="0"/>
              <a:buChar char="•"/>
            </a:pPr>
            <a:endParaRPr lang="en-US" sz="1400" b="0" i="0" dirty="0" smtClean="0">
              <a:solidFill>
                <a:srgbClr val="00B050"/>
              </a:solidFill>
            </a:endParaRPr>
          </a:p>
          <a:p>
            <a:pPr lvl="2"/>
            <a:endParaRPr lang="en-US" sz="1400" b="0" i="0" dirty="0" smtClean="0">
              <a:solidFill>
                <a:srgbClr val="00B050"/>
              </a:solidFill>
            </a:endParaRPr>
          </a:p>
          <a:p>
            <a:pPr lvl="2"/>
            <a:r>
              <a:rPr lang="en-US" sz="1400" b="0" i="0" dirty="0" smtClean="0">
                <a:solidFill>
                  <a:srgbClr val="00B050"/>
                </a:solidFill>
              </a:rPr>
              <a:t>  </a:t>
            </a:r>
            <a:endParaRPr lang="en-US" sz="600" b="0" i="0" kern="0" dirty="0" smtClean="0">
              <a:solidFill>
                <a:schemeClr val="tx1"/>
              </a:solidFill>
              <a:cs typeface="Arial" charset="0"/>
            </a:endParaRPr>
          </a:p>
          <a:p>
            <a:pPr marL="381000" indent="-381000" eaLnBrk="0" hangingPunct="0">
              <a:spcBef>
                <a:spcPct val="20000"/>
              </a:spcBef>
              <a:defRPr/>
            </a:pPr>
            <a:r>
              <a:rPr lang="en-US" sz="1400" b="0" i="0" kern="0" dirty="0" smtClean="0">
                <a:solidFill>
                  <a:schemeClr val="tx1"/>
                </a:solidFill>
                <a:cs typeface="Arial" charset="0"/>
              </a:rPr>
              <a:t>	</a:t>
            </a:r>
            <a:endParaRPr lang="en-US" sz="1800" b="0" i="0" kern="0" dirty="0">
              <a:solidFill>
                <a:schemeClr val="tx1"/>
              </a:solidFill>
              <a:cs typeface="Arial"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143000" y="3810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Discussion</a:t>
            </a:r>
          </a:p>
        </p:txBody>
      </p:sp>
      <p:sp>
        <p:nvSpPr>
          <p:cNvPr id="4" name="Rectangle 3"/>
          <p:cNvSpPr txBox="1">
            <a:spLocks noChangeArrowheads="1"/>
          </p:cNvSpPr>
          <p:nvPr/>
        </p:nvSpPr>
        <p:spPr bwMode="auto">
          <a:xfrm>
            <a:off x="685800" y="990600"/>
            <a:ext cx="8153400" cy="5486400"/>
          </a:xfrm>
          <a:prstGeom prst="rect">
            <a:avLst/>
          </a:prstGeom>
          <a:noFill/>
          <a:ln w="9525">
            <a:noFill/>
            <a:miter lim="800000"/>
            <a:headEnd/>
            <a:tailEnd/>
          </a:ln>
        </p:spPr>
        <p:txBody>
          <a:bodyPr lIns="92075" tIns="46038" rIns="92075" bIns="46038"/>
          <a:lstStyle/>
          <a:p>
            <a:pPr marL="381000" indent="-381000" eaLnBrk="0" hangingPunct="0">
              <a:spcBef>
                <a:spcPct val="20000"/>
              </a:spcBef>
              <a:defRPr/>
            </a:pPr>
            <a:r>
              <a:rPr lang="en-US" sz="1600" i="0" u="sng" kern="0" dirty="0" smtClean="0">
                <a:solidFill>
                  <a:schemeClr val="tx1"/>
                </a:solidFill>
                <a:cs typeface="Arial" charset="0"/>
              </a:rPr>
              <a:t>Overall Project Status (continued)</a:t>
            </a:r>
          </a:p>
          <a:p>
            <a:pPr marL="838200" lvl="1" indent="-381000" eaLnBrk="0" hangingPunct="0">
              <a:spcBef>
                <a:spcPct val="20000"/>
              </a:spcBef>
              <a:defRPr/>
            </a:pPr>
            <a:endParaRPr lang="en-US" sz="1600" b="0" i="0" kern="0" dirty="0">
              <a:solidFill>
                <a:schemeClr val="tx1"/>
              </a:solidFill>
              <a:cs typeface="Arial" charset="0"/>
            </a:endParaRPr>
          </a:p>
          <a:p>
            <a:pPr>
              <a:buFont typeface="Arial" pitchFamily="34" charset="0"/>
              <a:buChar char="•"/>
            </a:pPr>
            <a:r>
              <a:rPr lang="en-US" sz="1400" i="0" dirty="0" smtClean="0">
                <a:solidFill>
                  <a:schemeClr val="tx1"/>
                </a:solidFill>
              </a:rPr>
              <a:t>        Identity Management (iamMCG) – </a:t>
            </a:r>
            <a:r>
              <a:rPr lang="en-US" sz="1400" b="0" i="0" dirty="0" smtClean="0">
                <a:solidFill>
                  <a:schemeClr val="tx1"/>
                </a:solidFill>
              </a:rPr>
              <a:t>Identity management tool to manage user identity across  </a:t>
            </a:r>
          </a:p>
          <a:p>
            <a:r>
              <a:rPr lang="en-US" sz="1400" b="0" i="0" dirty="0" smtClean="0">
                <a:solidFill>
                  <a:schemeClr val="tx1"/>
                </a:solidFill>
              </a:rPr>
              <a:t>         multiple domains and systems.</a:t>
            </a:r>
          </a:p>
          <a:p>
            <a:pPr lvl="1">
              <a:buFont typeface="Arial" pitchFamily="34" charset="0"/>
              <a:buChar char="•"/>
            </a:pPr>
            <a:endParaRPr lang="en-US" sz="1400" b="0" i="0" dirty="0" smtClean="0">
              <a:solidFill>
                <a:schemeClr val="tx1"/>
              </a:solidFill>
            </a:endParaRPr>
          </a:p>
          <a:p>
            <a:pPr lvl="1">
              <a:buFont typeface="Arial" pitchFamily="34" charset="0"/>
              <a:buChar char="•"/>
            </a:pPr>
            <a:r>
              <a:rPr lang="en-US" sz="1400" b="0" i="0" dirty="0" err="1" smtClean="0">
                <a:solidFill>
                  <a:schemeClr val="tx1"/>
                </a:solidFill>
              </a:rPr>
              <a:t>AccessMCG</a:t>
            </a:r>
            <a:r>
              <a:rPr lang="en-US" sz="1400" b="0" i="0" dirty="0" smtClean="0">
                <a:solidFill>
                  <a:schemeClr val="tx1"/>
                </a:solidFill>
              </a:rPr>
              <a:t> – provides uniform access and access controls across multiple applications using </a:t>
            </a:r>
            <a:r>
              <a:rPr lang="en-US" sz="1400" b="0" i="0" dirty="0" err="1" smtClean="0">
                <a:solidFill>
                  <a:schemeClr val="tx1"/>
                </a:solidFill>
              </a:rPr>
              <a:t>IamMCG</a:t>
            </a:r>
            <a:endParaRPr lang="en-US" sz="1400" b="0" i="0" dirty="0" smtClean="0">
              <a:solidFill>
                <a:schemeClr val="tx1"/>
              </a:solidFill>
            </a:endParaRPr>
          </a:p>
          <a:p>
            <a:pPr lvl="1">
              <a:buFont typeface="Arial" pitchFamily="34" charset="0"/>
              <a:buChar char="•"/>
            </a:pPr>
            <a:endParaRPr lang="en-US" sz="1400" b="0" i="0" dirty="0" smtClean="0">
              <a:solidFill>
                <a:schemeClr val="tx1"/>
              </a:solidFill>
            </a:endParaRPr>
          </a:p>
          <a:p>
            <a:pPr lvl="2">
              <a:buFont typeface="Arial" pitchFamily="34" charset="0"/>
              <a:buChar char="•"/>
            </a:pPr>
            <a:r>
              <a:rPr lang="en-US" sz="1400" b="0" i="0" dirty="0" smtClean="0">
                <a:solidFill>
                  <a:schemeClr val="tx1"/>
                </a:solidFill>
              </a:rPr>
              <a:t>Created external user access DLC Customer (Licensee), Suppliers and DLC Sales Rep – January 2014</a:t>
            </a:r>
          </a:p>
          <a:p>
            <a:pPr lvl="2"/>
            <a:endParaRPr lang="en-US" sz="1400" b="0" i="0" dirty="0" smtClean="0">
              <a:solidFill>
                <a:schemeClr val="tx1"/>
              </a:solidFill>
            </a:endParaRPr>
          </a:p>
          <a:p>
            <a:pPr lvl="2">
              <a:buFont typeface="Arial" pitchFamily="34" charset="0"/>
              <a:buChar char="•"/>
            </a:pPr>
            <a:r>
              <a:rPr lang="en-US" sz="1400" b="0" i="0" dirty="0" smtClean="0">
                <a:solidFill>
                  <a:schemeClr val="tx1"/>
                </a:solidFill>
              </a:rPr>
              <a:t>In the planning phase, primary tool for provisioning user access: </a:t>
            </a:r>
          </a:p>
          <a:p>
            <a:pPr lvl="3">
              <a:buFont typeface="Arial" pitchFamily="34" charset="0"/>
              <a:buChar char="•"/>
            </a:pPr>
            <a:r>
              <a:rPr lang="en-US" sz="1400" b="0" i="0" dirty="0" err="1" smtClean="0">
                <a:solidFill>
                  <a:schemeClr val="tx1"/>
                </a:solidFill>
              </a:rPr>
              <a:t>iRecruitment</a:t>
            </a:r>
            <a:r>
              <a:rPr lang="en-US" sz="1400" b="0" i="0" dirty="0" smtClean="0">
                <a:solidFill>
                  <a:schemeClr val="tx1"/>
                </a:solidFill>
              </a:rPr>
              <a:t> – Spring  2014</a:t>
            </a:r>
          </a:p>
          <a:p>
            <a:pPr lvl="2">
              <a:buFont typeface="Arial" pitchFamily="34" charset="0"/>
              <a:buChar char="•"/>
            </a:pPr>
            <a:endParaRPr lang="en-US" sz="1400" b="0" i="0" dirty="0" smtClean="0">
              <a:solidFill>
                <a:schemeClr val="tx1"/>
              </a:solidFill>
            </a:endParaRPr>
          </a:p>
          <a:p>
            <a:pPr lvl="2">
              <a:buFont typeface="Arial" pitchFamily="34" charset="0"/>
              <a:buChar char="•"/>
            </a:pPr>
            <a:endParaRPr lang="en-US" sz="1400" b="0" i="0" dirty="0" smtClean="0">
              <a:solidFill>
                <a:schemeClr val="tx1"/>
              </a:solidFill>
            </a:endParaRPr>
          </a:p>
          <a:p>
            <a:pPr lvl="1">
              <a:buFont typeface="Arial" pitchFamily="34" charset="0"/>
              <a:buChar char="•"/>
            </a:pPr>
            <a:endParaRPr lang="en-US" sz="1400" b="0" i="0" dirty="0" smtClean="0">
              <a:solidFill>
                <a:schemeClr val="tx1"/>
              </a:solidFill>
            </a:endParaRPr>
          </a:p>
          <a:p>
            <a:pPr marL="381000" lvl="1" indent="-381000" eaLnBrk="0" hangingPunct="0">
              <a:spcBef>
                <a:spcPct val="20000"/>
              </a:spcBef>
              <a:buFontTx/>
              <a:buChar char="•"/>
              <a:defRPr/>
            </a:pPr>
            <a:endParaRPr lang="en-US" sz="1400" i="0" kern="0" dirty="0" smtClean="0">
              <a:solidFill>
                <a:schemeClr val="tx1"/>
              </a:solidFill>
              <a:cs typeface="Arial" charset="0"/>
            </a:endParaRPr>
          </a:p>
          <a:p>
            <a:pPr marL="381000" lvl="1" indent="-381000" eaLnBrk="0" hangingPunct="0">
              <a:spcBef>
                <a:spcPct val="20000"/>
              </a:spcBef>
              <a:buFontTx/>
              <a:buChar char="•"/>
              <a:defRPr/>
            </a:pPr>
            <a:endParaRPr lang="en-US" sz="1400" i="0" kern="0" dirty="0" smtClean="0">
              <a:solidFill>
                <a:schemeClr val="tx1"/>
              </a:solidFill>
              <a:cs typeface="Arial" charset="0"/>
            </a:endParaRPr>
          </a:p>
          <a:p>
            <a:pPr marL="266700" indent="-266700">
              <a:lnSpc>
                <a:spcPct val="80000"/>
              </a:lnSpc>
            </a:pPr>
            <a:r>
              <a:rPr lang="en-US" sz="1600" dirty="0" smtClean="0">
                <a:cs typeface="Arial" charset="0"/>
              </a:rPr>
              <a:t>	</a:t>
            </a:r>
          </a:p>
          <a:p>
            <a:pPr marL="266700" indent="-266700">
              <a:lnSpc>
                <a:spcPct val="80000"/>
              </a:lnSpc>
            </a:pPr>
            <a:endParaRPr lang="en-US" sz="1600" b="0" i="0" dirty="0" smtClean="0">
              <a:solidFill>
                <a:schemeClr val="tx1"/>
              </a:solidFill>
              <a:cs typeface="Arial" charset="0"/>
            </a:endParaRPr>
          </a:p>
          <a:p>
            <a:pPr marL="266700" indent="-266700">
              <a:lnSpc>
                <a:spcPct val="80000"/>
              </a:lnSpc>
            </a:pPr>
            <a:r>
              <a:rPr lang="en-US" sz="1600" b="0" i="0" dirty="0" smtClean="0">
                <a:solidFill>
                  <a:schemeClr val="tx1"/>
                </a:solidFill>
                <a:cs typeface="Arial" charset="0"/>
              </a:rPr>
              <a:t>	</a:t>
            </a:r>
            <a:endParaRPr lang="en-US" sz="1400" b="0" i="0" dirty="0" smtClean="0">
              <a:solidFill>
                <a:schemeClr val="tx1"/>
              </a:solidFill>
            </a:endParaRPr>
          </a:p>
          <a:p>
            <a:pPr marL="1295400" lvl="2" indent="-381000" eaLnBrk="0" hangingPunct="0">
              <a:spcBef>
                <a:spcPct val="20000"/>
              </a:spcBef>
              <a:buFontTx/>
              <a:buChar char="•"/>
              <a:defRPr/>
            </a:pPr>
            <a:endParaRPr lang="en-US" sz="1400" b="0" i="0" kern="0" dirty="0" smtClean="0">
              <a:solidFill>
                <a:schemeClr val="tx1"/>
              </a:solidFill>
              <a:cs typeface="Arial" charset="0"/>
            </a:endParaRPr>
          </a:p>
          <a:p>
            <a:pPr marL="838200" lvl="1" indent="-381000" eaLnBrk="0" hangingPunct="0">
              <a:spcBef>
                <a:spcPct val="20000"/>
              </a:spcBef>
              <a:defRPr/>
            </a:pPr>
            <a:endParaRPr lang="en-US" sz="1400" b="0" i="0" kern="0" dirty="0" smtClean="0">
              <a:solidFill>
                <a:schemeClr val="tx1"/>
              </a:solidFill>
              <a:cs typeface="Arial" charset="0"/>
            </a:endParaRPr>
          </a:p>
          <a:p>
            <a:pPr marL="381000" indent="-381000" eaLnBrk="0" hangingPunct="0">
              <a:spcBef>
                <a:spcPct val="20000"/>
              </a:spcBef>
              <a:defRPr/>
            </a:pPr>
            <a:endParaRPr lang="en-US" sz="2000" b="0" i="0" kern="0" dirty="0">
              <a:solidFill>
                <a:schemeClr val="tx1"/>
              </a:solidFill>
              <a:cs typeface="Arial"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143000" y="3810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Discussion</a:t>
            </a:r>
          </a:p>
        </p:txBody>
      </p:sp>
      <p:sp>
        <p:nvSpPr>
          <p:cNvPr id="4" name="Rectangle 3"/>
          <p:cNvSpPr txBox="1">
            <a:spLocks noChangeArrowheads="1"/>
          </p:cNvSpPr>
          <p:nvPr/>
        </p:nvSpPr>
        <p:spPr bwMode="auto">
          <a:xfrm>
            <a:off x="685800" y="990600"/>
            <a:ext cx="8153400" cy="5486400"/>
          </a:xfrm>
          <a:prstGeom prst="rect">
            <a:avLst/>
          </a:prstGeom>
          <a:noFill/>
          <a:ln w="9525">
            <a:noFill/>
            <a:miter lim="800000"/>
            <a:headEnd/>
            <a:tailEnd/>
          </a:ln>
        </p:spPr>
        <p:txBody>
          <a:bodyPr lIns="92075" tIns="46038" rIns="92075" bIns="46038"/>
          <a:lstStyle/>
          <a:p>
            <a:pPr marL="381000" indent="-381000" eaLnBrk="0" hangingPunct="0">
              <a:spcBef>
                <a:spcPct val="20000"/>
              </a:spcBef>
              <a:defRPr/>
            </a:pPr>
            <a:r>
              <a:rPr lang="en-US" sz="1600" i="0" u="sng" kern="0" dirty="0" smtClean="0">
                <a:solidFill>
                  <a:schemeClr val="tx1"/>
                </a:solidFill>
                <a:cs typeface="Arial" charset="0"/>
              </a:rPr>
              <a:t>Overall Project Status (continued)</a:t>
            </a:r>
          </a:p>
          <a:p>
            <a:pPr marL="381000" lvl="1" indent="-381000" eaLnBrk="0" hangingPunct="0">
              <a:spcBef>
                <a:spcPct val="20000"/>
              </a:spcBef>
              <a:buFontTx/>
              <a:buChar char="•"/>
              <a:defRPr/>
            </a:pPr>
            <a:r>
              <a:rPr lang="en-US" sz="1400" i="0" kern="0" dirty="0" smtClean="0">
                <a:solidFill>
                  <a:schemeClr val="tx1"/>
                </a:solidFill>
                <a:cs typeface="Arial" charset="0"/>
              </a:rPr>
              <a:t>Other </a:t>
            </a:r>
          </a:p>
          <a:p>
            <a:pPr marL="838200" lvl="1" indent="-381000" eaLnBrk="0" hangingPunct="0">
              <a:spcBef>
                <a:spcPct val="20000"/>
              </a:spcBef>
              <a:buFontTx/>
              <a:buChar char="•"/>
              <a:defRPr/>
            </a:pPr>
            <a:r>
              <a:rPr lang="en-US" sz="1400" b="0" i="0" kern="0" dirty="0" smtClean="0">
                <a:solidFill>
                  <a:schemeClr val="tx1"/>
                </a:solidFill>
                <a:cs typeface="Arial" charset="0"/>
              </a:rPr>
              <a:t>ERP Operational</a:t>
            </a:r>
          </a:p>
          <a:p>
            <a:pPr marL="1295400" lvl="2" indent="-381000" eaLnBrk="0" hangingPunct="0">
              <a:spcBef>
                <a:spcPct val="20000"/>
              </a:spcBef>
              <a:buFontTx/>
              <a:buChar char="•"/>
              <a:defRPr/>
            </a:pPr>
            <a:r>
              <a:rPr lang="en-US" sz="1400" b="0" i="0" kern="0" dirty="0" smtClean="0">
                <a:solidFill>
                  <a:schemeClr val="tx1"/>
                </a:solidFill>
                <a:cs typeface="Arial" charset="0"/>
              </a:rPr>
              <a:t>Enterprise Issues Management log (SharePoint)</a:t>
            </a:r>
          </a:p>
          <a:p>
            <a:pPr marL="1752600" lvl="3" indent="-381000" eaLnBrk="0" hangingPunct="0">
              <a:spcBef>
                <a:spcPct val="20000"/>
              </a:spcBef>
              <a:buFontTx/>
              <a:buChar char="•"/>
              <a:defRPr/>
            </a:pPr>
            <a:r>
              <a:rPr lang="en-US" sz="1400" b="0" i="0" kern="0" dirty="0" smtClean="0">
                <a:solidFill>
                  <a:schemeClr val="tx1"/>
                </a:solidFill>
                <a:cs typeface="Arial" charset="0"/>
              </a:rPr>
              <a:t>Managing issues and Change Request process and approval</a:t>
            </a:r>
          </a:p>
          <a:p>
            <a:pPr lvl="4"/>
            <a:r>
              <a:rPr lang="en-US" sz="1400" dirty="0" smtClean="0">
                <a:solidFill>
                  <a:schemeClr val="tx1"/>
                </a:solidFill>
              </a:rPr>
              <a:t> </a:t>
            </a:r>
            <a:r>
              <a:rPr lang="en-US" sz="1400" b="0" dirty="0" smtClean="0">
                <a:solidFill>
                  <a:schemeClr val="tx1"/>
                </a:solidFill>
              </a:rPr>
              <a:t> </a:t>
            </a:r>
            <a:r>
              <a:rPr lang="en-US" sz="1400" i="0" dirty="0" smtClean="0">
                <a:solidFill>
                  <a:schemeClr val="tx1"/>
                </a:solidFill>
              </a:rPr>
              <a:t>Number of Issues  July 2013 – January 2014</a:t>
            </a:r>
          </a:p>
          <a:p>
            <a:pPr lvl="4"/>
            <a:endParaRPr lang="en-US" sz="1400" b="0" i="0" dirty="0" smtClean="0">
              <a:solidFill>
                <a:schemeClr val="tx1"/>
              </a:solidFill>
            </a:endParaRPr>
          </a:p>
          <a:p>
            <a:pPr lvl="4"/>
            <a:r>
              <a:rPr lang="en-US" sz="1200" b="0" i="0" dirty="0" smtClean="0">
                <a:solidFill>
                  <a:schemeClr val="tx1"/>
                </a:solidFill>
              </a:rPr>
              <a:t>Financials  - 35 issues created; 60 active issues; 147 closed/implemented</a:t>
            </a:r>
          </a:p>
          <a:p>
            <a:pPr lvl="4"/>
            <a:r>
              <a:rPr lang="en-US" sz="1200" b="0" i="0" dirty="0" smtClean="0">
                <a:solidFill>
                  <a:schemeClr val="tx1"/>
                </a:solidFill>
              </a:rPr>
              <a:t>  </a:t>
            </a:r>
          </a:p>
          <a:p>
            <a:pPr lvl="4"/>
            <a:r>
              <a:rPr lang="en-US" sz="1200" b="0" i="0" dirty="0" smtClean="0">
                <a:solidFill>
                  <a:schemeClr val="tx1"/>
                </a:solidFill>
              </a:rPr>
              <a:t>Inventory/Work Orders – 2 issues created; 4 active issues; </a:t>
            </a:r>
          </a:p>
          <a:p>
            <a:pPr lvl="4"/>
            <a:r>
              <a:rPr lang="en-US" sz="1200" b="0" i="0" dirty="0" smtClean="0">
                <a:solidFill>
                  <a:schemeClr val="tx1"/>
                </a:solidFill>
              </a:rPr>
              <a:t>3 closed/implemented</a:t>
            </a:r>
          </a:p>
          <a:p>
            <a:pPr lvl="4"/>
            <a:endParaRPr lang="en-US" sz="1200" b="0" i="0" dirty="0" smtClean="0">
              <a:solidFill>
                <a:schemeClr val="tx1"/>
              </a:solidFill>
            </a:endParaRPr>
          </a:p>
          <a:p>
            <a:pPr lvl="4"/>
            <a:r>
              <a:rPr lang="en-US" sz="1200" b="0" i="0" dirty="0" smtClean="0">
                <a:solidFill>
                  <a:schemeClr val="tx1"/>
                </a:solidFill>
              </a:rPr>
              <a:t>Human Resources – 74 issues created; 91 active issues;</a:t>
            </a:r>
          </a:p>
          <a:p>
            <a:pPr lvl="4"/>
            <a:r>
              <a:rPr lang="en-US" sz="1200" b="0" i="0" dirty="0" smtClean="0">
                <a:solidFill>
                  <a:schemeClr val="tx1"/>
                </a:solidFill>
              </a:rPr>
              <a:t>124 closed/implemented  </a:t>
            </a:r>
          </a:p>
          <a:p>
            <a:pPr lvl="4"/>
            <a:endParaRPr lang="en-US" sz="1200" b="0" i="0" dirty="0" smtClean="0">
              <a:solidFill>
                <a:schemeClr val="tx1"/>
              </a:solidFill>
            </a:endParaRPr>
          </a:p>
          <a:p>
            <a:pPr lvl="4"/>
            <a:r>
              <a:rPr lang="en-US" sz="1200" b="0" i="0" dirty="0" smtClean="0">
                <a:solidFill>
                  <a:schemeClr val="tx1"/>
                </a:solidFill>
              </a:rPr>
              <a:t>Payroll/Labor Distribution– 24 issues created; 43 active issues; </a:t>
            </a:r>
          </a:p>
          <a:p>
            <a:pPr lvl="4"/>
            <a:r>
              <a:rPr lang="en-US" sz="1200" b="0" i="0" dirty="0" smtClean="0">
                <a:solidFill>
                  <a:schemeClr val="tx1"/>
                </a:solidFill>
              </a:rPr>
              <a:t>46 closed/implemented </a:t>
            </a:r>
          </a:p>
          <a:p>
            <a:pPr lvl="4"/>
            <a:endParaRPr lang="en-US" sz="1200" b="0" i="0" dirty="0" smtClean="0">
              <a:solidFill>
                <a:schemeClr val="tx1"/>
              </a:solidFill>
            </a:endParaRPr>
          </a:p>
          <a:p>
            <a:pPr lvl="4"/>
            <a:r>
              <a:rPr lang="en-US" sz="1200" b="0" i="0" dirty="0" smtClean="0">
                <a:solidFill>
                  <a:schemeClr val="tx1"/>
                </a:solidFill>
              </a:rPr>
              <a:t>Budgeting/Hyperion – 14 issues created; 23 active issues, 28  closed/implemented</a:t>
            </a:r>
          </a:p>
          <a:p>
            <a:pPr lvl="4"/>
            <a:endParaRPr lang="en-US" sz="1200" b="0" i="0" dirty="0" smtClean="0">
              <a:solidFill>
                <a:schemeClr val="tx1"/>
              </a:solidFill>
            </a:endParaRPr>
          </a:p>
          <a:p>
            <a:pPr lvl="4"/>
            <a:r>
              <a:rPr lang="en-US" sz="1200" b="0" i="0" dirty="0" smtClean="0">
                <a:solidFill>
                  <a:schemeClr val="tx1"/>
                </a:solidFill>
              </a:rPr>
              <a:t>Retirement/PeopleSoft – 3 issues created; 5active issues;</a:t>
            </a:r>
          </a:p>
          <a:p>
            <a:pPr lvl="4"/>
            <a:r>
              <a:rPr lang="en-US" sz="1200" b="0" i="0" dirty="0" smtClean="0">
                <a:solidFill>
                  <a:schemeClr val="tx1"/>
                </a:solidFill>
              </a:rPr>
              <a:t>8 closed/implemented</a:t>
            </a:r>
          </a:p>
          <a:p>
            <a:pPr lvl="4"/>
            <a:endParaRPr lang="en-US" sz="1200" b="0" i="0" dirty="0" smtClean="0">
              <a:solidFill>
                <a:schemeClr val="tx1"/>
              </a:solidFill>
            </a:endParaRPr>
          </a:p>
          <a:p>
            <a:pPr lvl="4"/>
            <a:r>
              <a:rPr lang="en-US" sz="1200" b="0" i="0" dirty="0" smtClean="0">
                <a:solidFill>
                  <a:schemeClr val="tx1"/>
                </a:solidFill>
              </a:rPr>
              <a:t>Business Reporting Tool – 5 issues created; 6 active issues; </a:t>
            </a:r>
          </a:p>
          <a:p>
            <a:pPr lvl="4"/>
            <a:r>
              <a:rPr lang="en-US" sz="1200" b="0" i="0" dirty="0" smtClean="0">
                <a:solidFill>
                  <a:schemeClr val="tx1"/>
                </a:solidFill>
              </a:rPr>
              <a:t>40 closed/implemented </a:t>
            </a:r>
          </a:p>
          <a:p>
            <a:r>
              <a:rPr lang="en-US" sz="1100" b="0" i="0" dirty="0" smtClean="0">
                <a:solidFill>
                  <a:schemeClr val="tx1"/>
                </a:solidFill>
              </a:rPr>
              <a:t> </a:t>
            </a:r>
          </a:p>
          <a:p>
            <a:pPr marL="914400" lvl="4"/>
            <a:endParaRPr lang="en-US" sz="1400" b="0" i="0" kern="0" dirty="0" smtClean="0">
              <a:solidFill>
                <a:schemeClr val="tx1"/>
              </a:solidFill>
              <a:cs typeface="Arial" charset="0"/>
            </a:endParaRPr>
          </a:p>
          <a:p>
            <a:pPr marL="1752600" lvl="3" indent="-381000" eaLnBrk="0" hangingPunct="0">
              <a:spcBef>
                <a:spcPct val="20000"/>
              </a:spcBef>
              <a:defRPr/>
            </a:pPr>
            <a:endParaRPr lang="en-US" sz="1400" b="0" i="0" kern="0" dirty="0" smtClean="0">
              <a:solidFill>
                <a:schemeClr val="tx1"/>
              </a:solidFill>
              <a:cs typeface="Arial" charset="0"/>
            </a:endParaRPr>
          </a:p>
          <a:p>
            <a:pPr marL="1295400" lvl="2" indent="-381000" eaLnBrk="0" hangingPunct="0">
              <a:spcBef>
                <a:spcPct val="20000"/>
              </a:spcBef>
              <a:buFontTx/>
              <a:buChar char="•"/>
              <a:defRPr/>
            </a:pPr>
            <a:endParaRPr lang="en-US" sz="1400" b="0" i="0" kern="0" dirty="0" smtClean="0">
              <a:solidFill>
                <a:schemeClr val="tx1"/>
              </a:solidFill>
              <a:cs typeface="Arial" charset="0"/>
            </a:endParaRPr>
          </a:p>
          <a:p>
            <a:pPr marL="838200" lvl="1" indent="-381000" eaLnBrk="0" hangingPunct="0">
              <a:spcBef>
                <a:spcPct val="20000"/>
              </a:spcBef>
              <a:defRPr/>
            </a:pPr>
            <a:endParaRPr lang="en-US" sz="1400" b="0" i="0" kern="0" dirty="0" smtClean="0">
              <a:solidFill>
                <a:schemeClr val="tx1"/>
              </a:solidFill>
              <a:cs typeface="Arial" charset="0"/>
            </a:endParaRPr>
          </a:p>
          <a:p>
            <a:pPr marL="381000" indent="-381000" eaLnBrk="0" hangingPunct="0">
              <a:spcBef>
                <a:spcPct val="20000"/>
              </a:spcBef>
              <a:defRPr/>
            </a:pPr>
            <a:endParaRPr lang="en-US" sz="1400" i="0" kern="0" dirty="0" smtClean="0">
              <a:solidFill>
                <a:schemeClr val="tx1"/>
              </a:solidFill>
              <a:cs typeface="Arial" charset="0"/>
            </a:endParaRPr>
          </a:p>
          <a:p>
            <a:pPr marL="381000" indent="-381000" eaLnBrk="0" hangingPunct="0">
              <a:spcBef>
                <a:spcPct val="20000"/>
              </a:spcBef>
              <a:buFontTx/>
              <a:buChar char="•"/>
              <a:defRPr/>
            </a:pPr>
            <a:endParaRPr lang="en-US" sz="2000" b="0" i="0" kern="0" dirty="0">
              <a:solidFill>
                <a:schemeClr val="tx1"/>
              </a:solidFill>
              <a:cs typeface="Arial"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143000" y="3810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Discussion</a:t>
            </a:r>
          </a:p>
        </p:txBody>
      </p:sp>
      <p:sp>
        <p:nvSpPr>
          <p:cNvPr id="4" name="Rectangle 3"/>
          <p:cNvSpPr txBox="1">
            <a:spLocks noChangeArrowheads="1"/>
          </p:cNvSpPr>
          <p:nvPr/>
        </p:nvSpPr>
        <p:spPr bwMode="auto">
          <a:xfrm>
            <a:off x="685800" y="990600"/>
            <a:ext cx="8153400" cy="5486400"/>
          </a:xfrm>
          <a:prstGeom prst="rect">
            <a:avLst/>
          </a:prstGeom>
          <a:noFill/>
          <a:ln w="9525">
            <a:noFill/>
            <a:miter lim="800000"/>
            <a:headEnd/>
            <a:tailEnd/>
          </a:ln>
        </p:spPr>
        <p:txBody>
          <a:bodyPr lIns="92075" tIns="46038" rIns="92075" bIns="46038"/>
          <a:lstStyle/>
          <a:p>
            <a:pPr marL="381000" indent="-381000" eaLnBrk="0" hangingPunct="0">
              <a:spcBef>
                <a:spcPct val="20000"/>
              </a:spcBef>
              <a:defRPr/>
            </a:pPr>
            <a:r>
              <a:rPr lang="en-US" sz="1600" i="0" u="sng" kern="0" dirty="0" smtClean="0">
                <a:solidFill>
                  <a:schemeClr val="tx1"/>
                </a:solidFill>
                <a:cs typeface="Arial" charset="0"/>
              </a:rPr>
              <a:t>Overall Project Status (continued)</a:t>
            </a:r>
          </a:p>
          <a:p>
            <a:pPr marL="381000" lvl="1" indent="-381000" eaLnBrk="0" hangingPunct="0">
              <a:spcBef>
                <a:spcPct val="20000"/>
              </a:spcBef>
              <a:buFontTx/>
              <a:buChar char="•"/>
              <a:defRPr/>
            </a:pPr>
            <a:r>
              <a:rPr lang="en-US" sz="1400" i="0" kern="0" dirty="0" smtClean="0">
                <a:solidFill>
                  <a:schemeClr val="tx1"/>
                </a:solidFill>
                <a:cs typeface="Arial" charset="0"/>
              </a:rPr>
              <a:t>Other </a:t>
            </a:r>
          </a:p>
          <a:p>
            <a:pPr marL="838200" lvl="1" indent="-381000" eaLnBrk="0" hangingPunct="0">
              <a:spcBef>
                <a:spcPct val="20000"/>
              </a:spcBef>
              <a:buFontTx/>
              <a:buChar char="•"/>
              <a:defRPr/>
            </a:pPr>
            <a:r>
              <a:rPr lang="en-US" sz="1400" i="0" kern="0" dirty="0" smtClean="0">
                <a:solidFill>
                  <a:schemeClr val="tx1"/>
                </a:solidFill>
                <a:cs typeface="Arial" charset="0"/>
              </a:rPr>
              <a:t>ERP Operational </a:t>
            </a:r>
            <a:r>
              <a:rPr lang="en-US" sz="1400" b="0" i="0" kern="0" dirty="0" smtClean="0">
                <a:solidFill>
                  <a:schemeClr val="tx1"/>
                </a:solidFill>
                <a:cs typeface="Arial" charset="0"/>
              </a:rPr>
              <a:t>(continued)</a:t>
            </a:r>
          </a:p>
          <a:p>
            <a:r>
              <a:rPr lang="en-US" sz="1100" b="0" i="0" dirty="0" smtClean="0"/>
              <a:t> </a:t>
            </a:r>
          </a:p>
          <a:p>
            <a:pPr marL="914400" lvl="4">
              <a:buFont typeface="Arial" pitchFamily="34" charset="0"/>
              <a:buChar char="•"/>
            </a:pPr>
            <a:r>
              <a:rPr lang="en-US" sz="1400" b="0" i="0" kern="0" dirty="0" smtClean="0">
                <a:solidFill>
                  <a:schemeClr val="tx1"/>
                </a:solidFill>
                <a:cs typeface="Arial" charset="0"/>
              </a:rPr>
              <a:t> </a:t>
            </a:r>
            <a:r>
              <a:rPr lang="en-US" sz="1400" i="0" kern="0" dirty="0" smtClean="0">
                <a:solidFill>
                  <a:schemeClr val="tx1"/>
                </a:solidFill>
                <a:cs typeface="Arial" charset="0"/>
              </a:rPr>
              <a:t>Summary of Active Oracle Service Requests SR(s) as of May 2013</a:t>
            </a:r>
          </a:p>
          <a:p>
            <a:endParaRPr lang="en-US" sz="1100" b="0" i="0" dirty="0" smtClean="0"/>
          </a:p>
          <a:p>
            <a:endParaRPr lang="en-US" sz="1100" b="0" i="0" dirty="0" smtClean="0"/>
          </a:p>
          <a:p>
            <a:endParaRPr lang="en-US" sz="1100" b="0" i="0" dirty="0" smtClean="0"/>
          </a:p>
          <a:p>
            <a:pPr marL="1752600" lvl="3" indent="-381000" eaLnBrk="0" hangingPunct="0">
              <a:spcBef>
                <a:spcPct val="20000"/>
              </a:spcBef>
              <a:defRPr/>
            </a:pPr>
            <a:endParaRPr lang="en-US" sz="1400" b="0" i="0" kern="0" dirty="0" smtClean="0">
              <a:solidFill>
                <a:schemeClr val="tx1"/>
              </a:solidFill>
              <a:cs typeface="Arial" charset="0"/>
            </a:endParaRPr>
          </a:p>
          <a:p>
            <a:pPr marL="1295400" lvl="2" indent="-381000" eaLnBrk="0" hangingPunct="0">
              <a:spcBef>
                <a:spcPct val="20000"/>
              </a:spcBef>
              <a:buFontTx/>
              <a:buChar char="•"/>
              <a:defRPr/>
            </a:pPr>
            <a:endParaRPr lang="en-US" sz="1400" b="0" i="0" kern="0" dirty="0" smtClean="0">
              <a:solidFill>
                <a:schemeClr val="tx1"/>
              </a:solidFill>
              <a:cs typeface="Arial" charset="0"/>
            </a:endParaRPr>
          </a:p>
          <a:p>
            <a:pPr marL="838200" lvl="1" indent="-381000" eaLnBrk="0" hangingPunct="0">
              <a:spcBef>
                <a:spcPct val="20000"/>
              </a:spcBef>
              <a:defRPr/>
            </a:pPr>
            <a:endParaRPr lang="en-US" sz="1400" b="0" i="0" kern="0" dirty="0" smtClean="0">
              <a:solidFill>
                <a:schemeClr val="tx1"/>
              </a:solidFill>
              <a:cs typeface="Arial" charset="0"/>
            </a:endParaRPr>
          </a:p>
          <a:p>
            <a:pPr marL="381000" indent="-381000" eaLnBrk="0" hangingPunct="0">
              <a:spcBef>
                <a:spcPct val="20000"/>
              </a:spcBef>
              <a:defRPr/>
            </a:pPr>
            <a:endParaRPr lang="en-US" sz="1400" i="0" kern="0" dirty="0" smtClean="0">
              <a:solidFill>
                <a:schemeClr val="tx1"/>
              </a:solidFill>
              <a:cs typeface="Arial" charset="0"/>
            </a:endParaRPr>
          </a:p>
          <a:p>
            <a:pPr marL="381000" indent="-381000" eaLnBrk="0" hangingPunct="0">
              <a:spcBef>
                <a:spcPct val="20000"/>
              </a:spcBef>
              <a:buFontTx/>
              <a:buChar char="•"/>
              <a:defRPr/>
            </a:pPr>
            <a:endParaRPr lang="en-US" sz="1400" dirty="0" smtClean="0"/>
          </a:p>
          <a:p>
            <a:pPr marL="381000" indent="-381000" eaLnBrk="0" hangingPunct="0">
              <a:spcBef>
                <a:spcPct val="20000"/>
              </a:spcBef>
              <a:buFontTx/>
              <a:buChar char="•"/>
              <a:defRPr/>
            </a:pPr>
            <a:r>
              <a:rPr lang="en-US" sz="1400" dirty="0" smtClean="0">
                <a:solidFill>
                  <a:schemeClr val="tx1"/>
                </a:solidFill>
              </a:rPr>
              <a:t>Active SRs Based on Product</a:t>
            </a:r>
          </a:p>
          <a:p>
            <a:pPr marL="381000" indent="-381000" eaLnBrk="0" hangingPunct="0">
              <a:spcBef>
                <a:spcPct val="20000"/>
              </a:spcBef>
              <a:buFontTx/>
              <a:buChar char="•"/>
              <a:defRPr/>
            </a:pPr>
            <a:endParaRPr lang="en-US" sz="2000" b="0" i="0" kern="0" dirty="0">
              <a:solidFill>
                <a:schemeClr val="tx1"/>
              </a:solidFill>
              <a:cs typeface="Arial" charset="0"/>
            </a:endParaRPr>
          </a:p>
        </p:txBody>
      </p:sp>
      <p:graphicFrame>
        <p:nvGraphicFramePr>
          <p:cNvPr id="6" name="Table 5"/>
          <p:cNvGraphicFramePr>
            <a:graphicFrameLocks noGrp="1"/>
          </p:cNvGraphicFramePr>
          <p:nvPr/>
        </p:nvGraphicFramePr>
        <p:xfrm>
          <a:off x="1752600" y="2438400"/>
          <a:ext cx="2971801" cy="1303020"/>
        </p:xfrm>
        <a:graphic>
          <a:graphicData uri="http://schemas.openxmlformats.org/drawingml/2006/table">
            <a:tbl>
              <a:tblPr firstRow="1" bandRow="1">
                <a:tableStyleId>{5C22544A-7EE6-4342-B048-85BDC9FD1C3A}</a:tableStyleId>
              </a:tblPr>
              <a:tblGrid>
                <a:gridCol w="762001"/>
                <a:gridCol w="1066800"/>
                <a:gridCol w="1143000"/>
              </a:tblGrid>
              <a:tr h="266700">
                <a:tc>
                  <a:txBody>
                    <a:bodyPr/>
                    <a:lstStyle/>
                    <a:p>
                      <a:r>
                        <a:rPr lang="en-US" sz="1200" dirty="0" smtClean="0"/>
                        <a:t>Severity</a:t>
                      </a:r>
                      <a:endParaRPr lang="en-US" sz="1200" dirty="0"/>
                    </a:p>
                  </a:txBody>
                  <a:tcPr/>
                </a:tc>
                <a:tc>
                  <a:txBody>
                    <a:bodyPr/>
                    <a:lstStyle/>
                    <a:p>
                      <a:r>
                        <a:rPr lang="en-US" sz="1200" dirty="0" smtClean="0"/>
                        <a:t>Description</a:t>
                      </a:r>
                      <a:endParaRPr lang="en-US" sz="1200" dirty="0"/>
                    </a:p>
                  </a:txBody>
                  <a:tcPr/>
                </a:tc>
                <a:tc>
                  <a:txBody>
                    <a:bodyPr/>
                    <a:lstStyle/>
                    <a:p>
                      <a:r>
                        <a:rPr lang="en-US" sz="1200" dirty="0" smtClean="0"/>
                        <a:t># of Open SRs</a:t>
                      </a:r>
                      <a:endParaRPr lang="en-US" sz="1200" dirty="0"/>
                    </a:p>
                  </a:txBody>
                  <a:tcPr/>
                </a:tc>
              </a:tr>
              <a:tr h="342900">
                <a:tc>
                  <a:txBody>
                    <a:bodyPr/>
                    <a:lstStyle/>
                    <a:p>
                      <a:r>
                        <a:rPr lang="en-US" sz="1200" dirty="0" smtClean="0"/>
                        <a:t>1</a:t>
                      </a:r>
                      <a:endParaRPr lang="en-US" sz="1200" dirty="0"/>
                    </a:p>
                  </a:txBody>
                  <a:tcPr/>
                </a:tc>
                <a:tc>
                  <a:txBody>
                    <a:bodyPr/>
                    <a:lstStyle/>
                    <a:p>
                      <a:r>
                        <a:rPr lang="en-US" sz="1200" dirty="0" smtClean="0"/>
                        <a:t>Critical</a:t>
                      </a:r>
                      <a:endParaRPr lang="en-US" sz="1200" dirty="0"/>
                    </a:p>
                  </a:txBody>
                  <a:tcPr/>
                </a:tc>
                <a:tc>
                  <a:txBody>
                    <a:bodyPr/>
                    <a:lstStyle/>
                    <a:p>
                      <a:r>
                        <a:rPr lang="en-US" sz="1200" dirty="0" smtClean="0"/>
                        <a:t>2</a:t>
                      </a:r>
                      <a:endParaRPr lang="en-US" sz="1200" dirty="0"/>
                    </a:p>
                  </a:txBody>
                  <a:tcPr/>
                </a:tc>
              </a:tr>
              <a:tr h="342900">
                <a:tc>
                  <a:txBody>
                    <a:bodyPr/>
                    <a:lstStyle/>
                    <a:p>
                      <a:r>
                        <a:rPr lang="en-US" sz="1200" dirty="0" smtClean="0"/>
                        <a:t>2</a:t>
                      </a:r>
                      <a:endParaRPr lang="en-US" sz="1200" dirty="0"/>
                    </a:p>
                  </a:txBody>
                  <a:tcPr/>
                </a:tc>
                <a:tc>
                  <a:txBody>
                    <a:bodyPr/>
                    <a:lstStyle/>
                    <a:p>
                      <a:r>
                        <a:rPr lang="en-US" sz="1200" dirty="0" smtClean="0"/>
                        <a:t>Significant</a:t>
                      </a:r>
                      <a:endParaRPr lang="en-US" sz="1200" dirty="0"/>
                    </a:p>
                  </a:txBody>
                  <a:tcPr/>
                </a:tc>
                <a:tc>
                  <a:txBody>
                    <a:bodyPr/>
                    <a:lstStyle/>
                    <a:p>
                      <a:r>
                        <a:rPr lang="en-US" sz="1200" dirty="0" smtClean="0"/>
                        <a:t>28</a:t>
                      </a:r>
                      <a:endParaRPr lang="en-US" sz="1200" dirty="0"/>
                    </a:p>
                  </a:txBody>
                  <a:tcPr/>
                </a:tc>
              </a:tr>
              <a:tr h="342900">
                <a:tc>
                  <a:txBody>
                    <a:bodyPr/>
                    <a:lstStyle/>
                    <a:p>
                      <a:r>
                        <a:rPr lang="en-US" sz="1200" dirty="0" smtClean="0"/>
                        <a:t>3</a:t>
                      </a:r>
                      <a:endParaRPr lang="en-US" sz="1200" dirty="0"/>
                    </a:p>
                  </a:txBody>
                  <a:tcPr/>
                </a:tc>
                <a:tc>
                  <a:txBody>
                    <a:bodyPr/>
                    <a:lstStyle/>
                    <a:p>
                      <a:r>
                        <a:rPr lang="en-US" sz="1200" dirty="0" smtClean="0"/>
                        <a:t>Standard</a:t>
                      </a:r>
                      <a:endParaRPr lang="en-US" sz="1200" dirty="0"/>
                    </a:p>
                  </a:txBody>
                  <a:tcPr/>
                </a:tc>
                <a:tc>
                  <a:txBody>
                    <a:bodyPr/>
                    <a:lstStyle/>
                    <a:p>
                      <a:r>
                        <a:rPr lang="en-US" sz="1200" dirty="0" smtClean="0"/>
                        <a:t>4</a:t>
                      </a:r>
                      <a:endParaRPr lang="en-US" sz="1200" dirty="0"/>
                    </a:p>
                  </a:txBody>
                  <a:tcPr/>
                </a:tc>
              </a:tr>
            </a:tbl>
          </a:graphicData>
        </a:graphic>
      </p:graphicFrame>
      <p:graphicFrame>
        <p:nvGraphicFramePr>
          <p:cNvPr id="5" name="Table 4"/>
          <p:cNvGraphicFramePr>
            <a:graphicFrameLocks noGrp="1"/>
          </p:cNvGraphicFramePr>
          <p:nvPr/>
        </p:nvGraphicFramePr>
        <p:xfrm>
          <a:off x="1066800" y="4267200"/>
          <a:ext cx="5638800" cy="2301240"/>
        </p:xfrm>
        <a:graphic>
          <a:graphicData uri="http://schemas.openxmlformats.org/drawingml/2006/table">
            <a:tbl>
              <a:tblPr firstRow="1" bandRow="1">
                <a:tableStyleId>{5C22544A-7EE6-4342-B048-85BDC9FD1C3A}</a:tableStyleId>
              </a:tblPr>
              <a:tblGrid>
                <a:gridCol w="1524000"/>
                <a:gridCol w="914400"/>
                <a:gridCol w="1219200"/>
                <a:gridCol w="1219200"/>
                <a:gridCol w="762000"/>
              </a:tblGrid>
              <a:tr h="370840">
                <a:tc>
                  <a:txBody>
                    <a:bodyPr/>
                    <a:lstStyle/>
                    <a:p>
                      <a:r>
                        <a:rPr lang="en-US" sz="1200" dirty="0" smtClean="0"/>
                        <a:t>Product</a:t>
                      </a:r>
                      <a:endParaRPr lang="en-US" sz="1200" dirty="0"/>
                    </a:p>
                  </a:txBody>
                  <a:tcPr/>
                </a:tc>
                <a:tc>
                  <a:txBody>
                    <a:bodyPr/>
                    <a:lstStyle/>
                    <a:p>
                      <a:r>
                        <a:rPr lang="en-US" sz="1200" dirty="0" smtClean="0"/>
                        <a:t>Severity 1</a:t>
                      </a:r>
                      <a:endParaRPr lang="en-US" sz="1200" dirty="0"/>
                    </a:p>
                  </a:txBody>
                  <a:tcPr/>
                </a:tc>
                <a:tc>
                  <a:txBody>
                    <a:bodyPr/>
                    <a:lstStyle/>
                    <a:p>
                      <a:r>
                        <a:rPr lang="en-US" sz="1200" dirty="0" smtClean="0"/>
                        <a:t>Severity</a:t>
                      </a:r>
                      <a:r>
                        <a:rPr lang="en-US" sz="1200" baseline="0" dirty="0" smtClean="0"/>
                        <a:t> 2</a:t>
                      </a:r>
                      <a:endParaRPr lang="en-US" sz="1200" dirty="0"/>
                    </a:p>
                  </a:txBody>
                  <a:tcPr/>
                </a:tc>
                <a:tc>
                  <a:txBody>
                    <a:bodyPr/>
                    <a:lstStyle/>
                    <a:p>
                      <a:r>
                        <a:rPr lang="en-US" sz="1200" dirty="0" smtClean="0"/>
                        <a:t>Severity 3</a:t>
                      </a:r>
                      <a:endParaRPr lang="en-US" sz="1200" dirty="0"/>
                    </a:p>
                  </a:txBody>
                  <a:tcPr/>
                </a:tc>
                <a:tc>
                  <a:txBody>
                    <a:bodyPr/>
                    <a:lstStyle/>
                    <a:p>
                      <a:r>
                        <a:rPr lang="en-US" sz="1200" dirty="0" smtClean="0"/>
                        <a:t>Total</a:t>
                      </a:r>
                      <a:endParaRPr lang="en-US" sz="1200" dirty="0"/>
                    </a:p>
                  </a:txBody>
                  <a:tcPr/>
                </a:tc>
              </a:tr>
              <a:tr h="370840">
                <a:tc>
                  <a:txBody>
                    <a:bodyPr/>
                    <a:lstStyle/>
                    <a:p>
                      <a:r>
                        <a:rPr lang="en-US" sz="1200" dirty="0" smtClean="0"/>
                        <a:t>BI Publisher</a:t>
                      </a:r>
                      <a:endParaRPr lang="en-US" sz="1200" dirty="0"/>
                    </a:p>
                  </a:txBody>
                  <a:tcPr/>
                </a:tc>
                <a:tc>
                  <a:txBody>
                    <a:bodyPr/>
                    <a:lstStyle/>
                    <a:p>
                      <a:r>
                        <a:rPr lang="en-US" sz="1200" dirty="0" smtClean="0"/>
                        <a:t>NA</a:t>
                      </a:r>
                      <a:endParaRPr lang="en-US" sz="1200" dirty="0"/>
                    </a:p>
                  </a:txBody>
                  <a:tcPr/>
                </a:tc>
                <a:tc>
                  <a:txBody>
                    <a:bodyPr/>
                    <a:lstStyle/>
                    <a:p>
                      <a:r>
                        <a:rPr lang="en-US" sz="1200" dirty="0" smtClean="0"/>
                        <a:t>3</a:t>
                      </a:r>
                      <a:endParaRPr lang="en-US" sz="1200" dirty="0"/>
                    </a:p>
                  </a:txBody>
                  <a:tcPr/>
                </a:tc>
                <a:tc>
                  <a:txBody>
                    <a:bodyPr/>
                    <a:lstStyle/>
                    <a:p>
                      <a:r>
                        <a:rPr lang="en-US" sz="1200" dirty="0" smtClean="0"/>
                        <a:t>NA</a:t>
                      </a:r>
                      <a:endParaRPr lang="en-US" sz="1200" dirty="0"/>
                    </a:p>
                  </a:txBody>
                  <a:tcPr/>
                </a:tc>
                <a:tc>
                  <a:txBody>
                    <a:bodyPr/>
                    <a:lstStyle/>
                    <a:p>
                      <a:r>
                        <a:rPr lang="en-US" sz="1200" dirty="0" smtClean="0"/>
                        <a:t>3</a:t>
                      </a:r>
                      <a:endParaRPr lang="en-US" sz="1200" dirty="0"/>
                    </a:p>
                  </a:txBody>
                  <a:tcPr/>
                </a:tc>
              </a:tr>
              <a:tr h="370840">
                <a:tc>
                  <a:txBody>
                    <a:bodyPr/>
                    <a:lstStyle/>
                    <a:p>
                      <a:r>
                        <a:rPr lang="en-US" sz="1200" dirty="0" smtClean="0"/>
                        <a:t>Hyperion </a:t>
                      </a:r>
                      <a:endParaRPr lang="en-US" sz="1200" dirty="0"/>
                    </a:p>
                  </a:txBody>
                  <a:tcPr/>
                </a:tc>
                <a:tc>
                  <a:txBody>
                    <a:bodyPr/>
                    <a:lstStyle/>
                    <a:p>
                      <a:r>
                        <a:rPr lang="en-US" sz="1200" dirty="0" smtClean="0"/>
                        <a:t>1</a:t>
                      </a:r>
                      <a:endParaRPr lang="en-US" sz="1200" dirty="0"/>
                    </a:p>
                  </a:txBody>
                  <a:tcPr/>
                </a:tc>
                <a:tc>
                  <a:txBody>
                    <a:bodyPr/>
                    <a:lstStyle/>
                    <a:p>
                      <a:r>
                        <a:rPr lang="en-US" sz="1200" dirty="0" smtClean="0"/>
                        <a:t>2</a:t>
                      </a:r>
                      <a:endParaRPr lang="en-US" sz="1200" dirty="0"/>
                    </a:p>
                  </a:txBody>
                  <a:tcPr/>
                </a:tc>
                <a:tc>
                  <a:txBody>
                    <a:bodyPr/>
                    <a:lstStyle/>
                    <a:p>
                      <a:r>
                        <a:rPr lang="en-US" sz="1200" dirty="0" smtClean="0"/>
                        <a:t>1</a:t>
                      </a:r>
                      <a:endParaRPr lang="en-US" sz="1200" dirty="0"/>
                    </a:p>
                  </a:txBody>
                  <a:tcPr/>
                </a:tc>
                <a:tc>
                  <a:txBody>
                    <a:bodyPr/>
                    <a:lstStyle/>
                    <a:p>
                      <a:r>
                        <a:rPr lang="en-US" sz="1200" dirty="0" smtClean="0"/>
                        <a:t>4</a:t>
                      </a:r>
                      <a:endParaRPr lang="en-US" sz="1200" dirty="0"/>
                    </a:p>
                  </a:txBody>
                  <a:tcPr/>
                </a:tc>
              </a:tr>
              <a:tr h="370840">
                <a:tc>
                  <a:txBody>
                    <a:bodyPr/>
                    <a:lstStyle/>
                    <a:p>
                      <a:r>
                        <a:rPr lang="en-US" sz="1200" dirty="0" smtClean="0"/>
                        <a:t>Oracle Data</a:t>
                      </a:r>
                      <a:r>
                        <a:rPr lang="en-US" sz="1200" baseline="0" dirty="0" smtClean="0"/>
                        <a:t> Integrator</a:t>
                      </a:r>
                      <a:endParaRPr lang="en-US" sz="1200" dirty="0"/>
                    </a:p>
                  </a:txBody>
                  <a:tcPr/>
                </a:tc>
                <a:tc>
                  <a:txBody>
                    <a:bodyPr/>
                    <a:lstStyle/>
                    <a:p>
                      <a:r>
                        <a:rPr lang="en-US" sz="1200" dirty="0" smtClean="0"/>
                        <a:t>NA</a:t>
                      </a:r>
                      <a:endParaRPr lang="en-US" sz="1200" dirty="0"/>
                    </a:p>
                  </a:txBody>
                  <a:tcPr/>
                </a:tc>
                <a:tc>
                  <a:txBody>
                    <a:bodyPr/>
                    <a:lstStyle/>
                    <a:p>
                      <a:r>
                        <a:rPr lang="en-US" sz="1200" dirty="0" smtClean="0"/>
                        <a:t>1</a:t>
                      </a:r>
                      <a:endParaRPr lang="en-US" sz="1200" dirty="0"/>
                    </a:p>
                  </a:txBody>
                  <a:tcPr/>
                </a:tc>
                <a:tc>
                  <a:txBody>
                    <a:bodyPr/>
                    <a:lstStyle/>
                    <a:p>
                      <a:r>
                        <a:rPr lang="en-US" sz="1200" dirty="0" smtClean="0"/>
                        <a:t>NA</a:t>
                      </a:r>
                      <a:endParaRPr lang="en-US" sz="1200" dirty="0"/>
                    </a:p>
                  </a:txBody>
                  <a:tcPr/>
                </a:tc>
                <a:tc>
                  <a:txBody>
                    <a:bodyPr/>
                    <a:lstStyle/>
                    <a:p>
                      <a:r>
                        <a:rPr lang="en-US" sz="1200" dirty="0" smtClean="0"/>
                        <a:t>1</a:t>
                      </a:r>
                      <a:endParaRPr lang="en-US" sz="1200" dirty="0"/>
                    </a:p>
                  </a:txBody>
                  <a:tcPr/>
                </a:tc>
              </a:tr>
              <a:tr h="259080">
                <a:tc>
                  <a:txBody>
                    <a:bodyPr/>
                    <a:lstStyle/>
                    <a:p>
                      <a:r>
                        <a:rPr lang="en-US" sz="1200" dirty="0" smtClean="0"/>
                        <a:t>Oracle EBS</a:t>
                      </a:r>
                      <a:endParaRPr lang="en-US" sz="1200" dirty="0"/>
                    </a:p>
                  </a:txBody>
                  <a:tcPr/>
                </a:tc>
                <a:tc>
                  <a:txBody>
                    <a:bodyPr/>
                    <a:lstStyle/>
                    <a:p>
                      <a:r>
                        <a:rPr lang="en-US" sz="1200" dirty="0" smtClean="0"/>
                        <a:t>1</a:t>
                      </a:r>
                      <a:endParaRPr lang="en-US" sz="1200" dirty="0"/>
                    </a:p>
                  </a:txBody>
                  <a:tcPr/>
                </a:tc>
                <a:tc>
                  <a:txBody>
                    <a:bodyPr/>
                    <a:lstStyle/>
                    <a:p>
                      <a:r>
                        <a:rPr lang="en-US" sz="1200" dirty="0" smtClean="0"/>
                        <a:t>22</a:t>
                      </a:r>
                      <a:endParaRPr lang="en-US" sz="1200" dirty="0"/>
                    </a:p>
                  </a:txBody>
                  <a:tcPr/>
                </a:tc>
                <a:tc>
                  <a:txBody>
                    <a:bodyPr/>
                    <a:lstStyle/>
                    <a:p>
                      <a:r>
                        <a:rPr lang="en-US" sz="1200" dirty="0" smtClean="0"/>
                        <a:t>3</a:t>
                      </a:r>
                      <a:endParaRPr lang="en-US" sz="1200" dirty="0"/>
                    </a:p>
                  </a:txBody>
                  <a:tcPr/>
                </a:tc>
                <a:tc>
                  <a:txBody>
                    <a:bodyPr/>
                    <a:lstStyle/>
                    <a:p>
                      <a:r>
                        <a:rPr lang="en-US" sz="1200" dirty="0" smtClean="0"/>
                        <a:t>26</a:t>
                      </a:r>
                      <a:endParaRPr lang="en-US" sz="1200" dirty="0"/>
                    </a:p>
                  </a:txBody>
                  <a:tcPr/>
                </a:tc>
              </a:tr>
              <a:tr h="370840">
                <a:tc>
                  <a:txBody>
                    <a:bodyPr/>
                    <a:lstStyle/>
                    <a:p>
                      <a:r>
                        <a:rPr lang="en-US" sz="1200" dirty="0" smtClean="0"/>
                        <a:t>Oracle Transportation  Mgmt </a:t>
                      </a:r>
                      <a:endParaRPr lang="en-US" sz="1200" dirty="0"/>
                    </a:p>
                  </a:txBody>
                  <a:tcPr/>
                </a:tc>
                <a:tc>
                  <a:txBody>
                    <a:bodyPr/>
                    <a:lstStyle/>
                    <a:p>
                      <a:endParaRPr lang="en-US" sz="1200" dirty="0"/>
                    </a:p>
                  </a:txBody>
                  <a:tcPr/>
                </a:tc>
                <a:tc>
                  <a:txBody>
                    <a:bodyPr/>
                    <a:lstStyle/>
                    <a:p>
                      <a:r>
                        <a:rPr lang="en-US" sz="1200" dirty="0" smtClean="0"/>
                        <a:t>0</a:t>
                      </a:r>
                      <a:endParaRPr lang="en-US" sz="1200" dirty="0"/>
                    </a:p>
                  </a:txBody>
                  <a:tcPr/>
                </a:tc>
                <a:tc>
                  <a:txBody>
                    <a:bodyPr/>
                    <a:lstStyle/>
                    <a:p>
                      <a:endParaRPr lang="en-US" sz="1200" dirty="0"/>
                    </a:p>
                  </a:txBody>
                  <a:tcPr/>
                </a:tc>
                <a:tc>
                  <a:txBody>
                    <a:bodyPr/>
                    <a:lstStyle/>
                    <a:p>
                      <a:r>
                        <a:rPr lang="en-US" sz="1200" dirty="0" smtClean="0"/>
                        <a:t>0</a:t>
                      </a:r>
                      <a:endParaRPr lang="en-US" sz="1200" dirty="0"/>
                    </a:p>
                  </a:txBody>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143000" y="3810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Discussion</a:t>
            </a:r>
          </a:p>
        </p:txBody>
      </p:sp>
      <p:sp>
        <p:nvSpPr>
          <p:cNvPr id="4" name="Rectangle 3"/>
          <p:cNvSpPr txBox="1">
            <a:spLocks noChangeArrowheads="1"/>
          </p:cNvSpPr>
          <p:nvPr/>
        </p:nvSpPr>
        <p:spPr bwMode="auto">
          <a:xfrm>
            <a:off x="685800" y="990600"/>
            <a:ext cx="8153400" cy="5486400"/>
          </a:xfrm>
          <a:prstGeom prst="rect">
            <a:avLst/>
          </a:prstGeom>
          <a:noFill/>
          <a:ln w="9525">
            <a:noFill/>
            <a:miter lim="800000"/>
            <a:headEnd/>
            <a:tailEnd/>
          </a:ln>
        </p:spPr>
        <p:txBody>
          <a:bodyPr lIns="92075" tIns="46038" rIns="92075" bIns="46038"/>
          <a:lstStyle/>
          <a:p>
            <a:pPr marL="381000" indent="-381000" eaLnBrk="0" hangingPunct="0">
              <a:spcBef>
                <a:spcPct val="20000"/>
              </a:spcBef>
              <a:defRPr/>
            </a:pPr>
            <a:r>
              <a:rPr lang="en-US" sz="1600" i="0" u="sng" kern="0" dirty="0" smtClean="0">
                <a:solidFill>
                  <a:schemeClr val="tx1"/>
                </a:solidFill>
                <a:cs typeface="Arial" charset="0"/>
              </a:rPr>
              <a:t>Overall Project Status (continued)</a:t>
            </a:r>
          </a:p>
          <a:p>
            <a:pPr marL="381000" lvl="1" indent="-381000" eaLnBrk="0" hangingPunct="0">
              <a:spcBef>
                <a:spcPct val="20000"/>
              </a:spcBef>
              <a:buFontTx/>
              <a:buChar char="•"/>
              <a:defRPr/>
            </a:pPr>
            <a:r>
              <a:rPr lang="en-US" sz="1400" i="0" kern="0" dirty="0" smtClean="0">
                <a:solidFill>
                  <a:schemeClr val="tx1"/>
                </a:solidFill>
                <a:cs typeface="Arial" charset="0"/>
              </a:rPr>
              <a:t>Other </a:t>
            </a:r>
          </a:p>
          <a:p>
            <a:pPr marL="838200" lvl="1" indent="-381000" eaLnBrk="0" hangingPunct="0">
              <a:spcBef>
                <a:spcPct val="20000"/>
              </a:spcBef>
              <a:buFontTx/>
              <a:buChar char="•"/>
              <a:defRPr/>
            </a:pPr>
            <a:r>
              <a:rPr lang="en-US" sz="1400" i="0" kern="0" dirty="0" smtClean="0">
                <a:solidFill>
                  <a:schemeClr val="tx1"/>
                </a:solidFill>
                <a:cs typeface="Arial" charset="0"/>
              </a:rPr>
              <a:t>ERP Operational </a:t>
            </a:r>
            <a:r>
              <a:rPr lang="en-US" sz="1400" b="0" i="0" kern="0" dirty="0" smtClean="0">
                <a:solidFill>
                  <a:schemeClr val="tx1"/>
                </a:solidFill>
                <a:cs typeface="Arial" charset="0"/>
              </a:rPr>
              <a:t>(continued)</a:t>
            </a:r>
          </a:p>
          <a:p>
            <a:r>
              <a:rPr lang="en-US" sz="1100" b="0" i="0" dirty="0" smtClean="0"/>
              <a:t> </a:t>
            </a:r>
          </a:p>
          <a:p>
            <a:pPr marL="914400" lvl="4">
              <a:buFont typeface="Arial" pitchFamily="34" charset="0"/>
              <a:buChar char="•"/>
            </a:pPr>
            <a:r>
              <a:rPr lang="en-US" sz="1400" b="0" i="0" kern="0" dirty="0" smtClean="0">
                <a:solidFill>
                  <a:schemeClr val="tx1"/>
                </a:solidFill>
                <a:cs typeface="Arial" charset="0"/>
              </a:rPr>
              <a:t> </a:t>
            </a:r>
            <a:r>
              <a:rPr lang="en-US" sz="1400" dirty="0" smtClean="0">
                <a:solidFill>
                  <a:schemeClr val="tx1"/>
                </a:solidFill>
              </a:rPr>
              <a:t>Number of Enterprise Servers and Farms</a:t>
            </a:r>
          </a:p>
          <a:p>
            <a:pPr marL="914400" lvl="4">
              <a:buFont typeface="Arial" pitchFamily="34" charset="0"/>
              <a:buChar char="•"/>
            </a:pPr>
            <a:endParaRPr lang="en-US" sz="1400" i="0" kern="0" dirty="0" smtClean="0">
              <a:solidFill>
                <a:schemeClr val="tx1"/>
              </a:solidFill>
              <a:cs typeface="Arial" charset="0"/>
            </a:endParaRPr>
          </a:p>
          <a:p>
            <a:endParaRPr lang="en-US" sz="1100" b="0" i="0" dirty="0" smtClean="0"/>
          </a:p>
          <a:p>
            <a:endParaRPr lang="en-US" sz="1100" b="0" i="0" dirty="0" smtClean="0"/>
          </a:p>
          <a:p>
            <a:endParaRPr lang="en-US" sz="1100" b="0" i="0" dirty="0" smtClean="0"/>
          </a:p>
          <a:p>
            <a:pPr marL="1752600" lvl="3" indent="-381000" eaLnBrk="0" hangingPunct="0">
              <a:spcBef>
                <a:spcPct val="20000"/>
              </a:spcBef>
              <a:defRPr/>
            </a:pPr>
            <a:endParaRPr lang="en-US" sz="1400" b="0" i="0" kern="0" dirty="0" smtClean="0">
              <a:solidFill>
                <a:schemeClr val="tx1"/>
              </a:solidFill>
              <a:cs typeface="Arial" charset="0"/>
            </a:endParaRPr>
          </a:p>
          <a:p>
            <a:pPr marL="1295400" lvl="2" indent="-381000" eaLnBrk="0" hangingPunct="0">
              <a:spcBef>
                <a:spcPct val="20000"/>
              </a:spcBef>
              <a:buFontTx/>
              <a:buChar char="•"/>
              <a:defRPr/>
            </a:pPr>
            <a:endParaRPr lang="en-US" sz="1400" b="0" i="0" kern="0" dirty="0" smtClean="0">
              <a:solidFill>
                <a:schemeClr val="tx1"/>
              </a:solidFill>
              <a:cs typeface="Arial" charset="0"/>
            </a:endParaRPr>
          </a:p>
          <a:p>
            <a:pPr marL="838200" lvl="1" indent="-381000" eaLnBrk="0" hangingPunct="0">
              <a:spcBef>
                <a:spcPct val="20000"/>
              </a:spcBef>
              <a:defRPr/>
            </a:pPr>
            <a:endParaRPr lang="en-US" sz="1400" b="0" i="0" kern="0" dirty="0" smtClean="0">
              <a:solidFill>
                <a:schemeClr val="tx1"/>
              </a:solidFill>
              <a:cs typeface="Arial" charset="0"/>
            </a:endParaRPr>
          </a:p>
          <a:p>
            <a:pPr marL="381000" indent="-381000" eaLnBrk="0" hangingPunct="0">
              <a:spcBef>
                <a:spcPct val="20000"/>
              </a:spcBef>
              <a:defRPr/>
            </a:pPr>
            <a:endParaRPr lang="en-US" sz="1400" i="0" kern="0" dirty="0" smtClean="0">
              <a:solidFill>
                <a:schemeClr val="tx1"/>
              </a:solidFill>
              <a:cs typeface="Arial" charset="0"/>
            </a:endParaRPr>
          </a:p>
          <a:p>
            <a:pPr marL="381000" indent="-381000" eaLnBrk="0" hangingPunct="0">
              <a:spcBef>
                <a:spcPct val="20000"/>
              </a:spcBef>
              <a:buFontTx/>
              <a:buChar char="•"/>
              <a:defRPr/>
            </a:pPr>
            <a:endParaRPr lang="en-US" sz="1400" dirty="0" smtClean="0"/>
          </a:p>
          <a:p>
            <a:pPr marL="381000" indent="-381000" eaLnBrk="0" hangingPunct="0">
              <a:spcBef>
                <a:spcPct val="20000"/>
              </a:spcBef>
              <a:buFontTx/>
              <a:buChar char="•"/>
              <a:defRPr/>
            </a:pPr>
            <a:endParaRPr lang="en-US" sz="2000" b="0" i="0" kern="0" dirty="0">
              <a:solidFill>
                <a:schemeClr val="tx1"/>
              </a:solidFill>
              <a:cs typeface="Arial" charset="0"/>
            </a:endParaRPr>
          </a:p>
        </p:txBody>
      </p:sp>
      <p:graphicFrame>
        <p:nvGraphicFramePr>
          <p:cNvPr id="6" name="Table 5"/>
          <p:cNvGraphicFramePr>
            <a:graphicFrameLocks noGrp="1"/>
          </p:cNvGraphicFramePr>
          <p:nvPr/>
        </p:nvGraphicFramePr>
        <p:xfrm>
          <a:off x="685801" y="2438400"/>
          <a:ext cx="6781799" cy="2138172"/>
        </p:xfrm>
        <a:graphic>
          <a:graphicData uri="http://schemas.openxmlformats.org/drawingml/2006/table">
            <a:tbl>
              <a:tblPr firstRow="1" bandRow="1">
                <a:tableStyleId>{5C22544A-7EE6-4342-B048-85BDC9FD1C3A}</a:tableStyleId>
              </a:tblPr>
              <a:tblGrid>
                <a:gridCol w="685799"/>
                <a:gridCol w="838200"/>
                <a:gridCol w="838200"/>
                <a:gridCol w="685800"/>
                <a:gridCol w="533400"/>
                <a:gridCol w="457200"/>
                <a:gridCol w="381000"/>
                <a:gridCol w="533400"/>
                <a:gridCol w="549216"/>
                <a:gridCol w="639792"/>
                <a:gridCol w="639792"/>
              </a:tblGrid>
              <a:tr h="1066800">
                <a:tc>
                  <a:txBody>
                    <a:bodyPr/>
                    <a:lstStyle/>
                    <a:p>
                      <a:endParaRPr lang="en-US" sz="1200" dirty="0"/>
                    </a:p>
                  </a:txBody>
                  <a:tcPr/>
                </a:tc>
                <a:tc>
                  <a:txBody>
                    <a:bodyPr/>
                    <a:lstStyle/>
                    <a:p>
                      <a:pPr marL="0" marR="0">
                        <a:lnSpc>
                          <a:spcPct val="115000"/>
                        </a:lnSpc>
                        <a:spcBef>
                          <a:spcPts val="0"/>
                        </a:spcBef>
                        <a:spcAft>
                          <a:spcPts val="0"/>
                        </a:spcAft>
                      </a:pPr>
                      <a:r>
                        <a:rPr lang="en-US" sz="1100" dirty="0">
                          <a:latin typeface="Calibri"/>
                          <a:ea typeface="Calibri"/>
                          <a:cs typeface="Times New Roman"/>
                        </a:rPr>
                        <a:t>Oracle EBS</a:t>
                      </a:r>
                    </a:p>
                  </a:txBody>
                  <a:tcPr marL="68580" marR="68580" marT="0" marB="0"/>
                </a:tc>
                <a:tc>
                  <a:txBody>
                    <a:bodyPr/>
                    <a:lstStyle/>
                    <a:p>
                      <a:pPr marL="0" marR="0">
                        <a:lnSpc>
                          <a:spcPct val="115000"/>
                        </a:lnSpc>
                        <a:spcBef>
                          <a:spcPts val="0"/>
                        </a:spcBef>
                        <a:spcAft>
                          <a:spcPts val="0"/>
                        </a:spcAft>
                      </a:pPr>
                      <a:r>
                        <a:rPr lang="en-US" sz="1100" dirty="0">
                          <a:latin typeface="Calibri"/>
                          <a:ea typeface="Calibri"/>
                          <a:cs typeface="Times New Roman"/>
                        </a:rPr>
                        <a:t>PeopleSoft</a:t>
                      </a:r>
                    </a:p>
                  </a:txBody>
                  <a:tcPr marL="68580" marR="68580" marT="0" marB="0"/>
                </a:tc>
                <a:tc>
                  <a:txBody>
                    <a:bodyPr/>
                    <a:lstStyle/>
                    <a:p>
                      <a:pPr marL="0" marR="0">
                        <a:lnSpc>
                          <a:spcPct val="115000"/>
                        </a:lnSpc>
                        <a:spcBef>
                          <a:spcPts val="0"/>
                        </a:spcBef>
                        <a:spcAft>
                          <a:spcPts val="0"/>
                        </a:spcAft>
                      </a:pPr>
                      <a:r>
                        <a:rPr lang="en-US" sz="1100" dirty="0">
                          <a:latin typeface="Calibri"/>
                          <a:ea typeface="Calibri"/>
                          <a:cs typeface="Times New Roman"/>
                        </a:rPr>
                        <a:t>Hyperion</a:t>
                      </a:r>
                    </a:p>
                  </a:txBody>
                  <a:tcPr marL="68580" marR="68580" marT="0" marB="0"/>
                </a:tc>
                <a:tc>
                  <a:txBody>
                    <a:bodyPr/>
                    <a:lstStyle/>
                    <a:p>
                      <a:pPr marL="0" marR="0">
                        <a:lnSpc>
                          <a:spcPct val="115000"/>
                        </a:lnSpc>
                        <a:spcBef>
                          <a:spcPts val="0"/>
                        </a:spcBef>
                        <a:spcAft>
                          <a:spcPts val="0"/>
                        </a:spcAft>
                      </a:pPr>
                      <a:r>
                        <a:rPr lang="en-US" sz="1100" dirty="0">
                          <a:latin typeface="Calibri"/>
                          <a:ea typeface="Calibri"/>
                          <a:cs typeface="Times New Roman"/>
                        </a:rPr>
                        <a:t>OBIEE</a:t>
                      </a:r>
                    </a:p>
                  </a:txBody>
                  <a:tcPr marL="68580" marR="68580" marT="0" marB="0"/>
                </a:tc>
                <a:tc>
                  <a:txBody>
                    <a:bodyPr/>
                    <a:lstStyle/>
                    <a:p>
                      <a:pPr marL="0" marR="0">
                        <a:lnSpc>
                          <a:spcPct val="115000"/>
                        </a:lnSpc>
                        <a:spcBef>
                          <a:spcPts val="0"/>
                        </a:spcBef>
                        <a:spcAft>
                          <a:spcPts val="0"/>
                        </a:spcAft>
                      </a:pPr>
                      <a:r>
                        <a:rPr lang="en-US" sz="1100" dirty="0">
                          <a:latin typeface="Calibri"/>
                          <a:ea typeface="Calibri"/>
                          <a:cs typeface="Times New Roman"/>
                        </a:rPr>
                        <a:t>OID</a:t>
                      </a:r>
                    </a:p>
                  </a:txBody>
                  <a:tcPr marL="68580" marR="68580" marT="0" marB="0"/>
                </a:tc>
                <a:tc>
                  <a:txBody>
                    <a:bodyPr/>
                    <a:lstStyle/>
                    <a:p>
                      <a:pPr marL="0" marR="0">
                        <a:lnSpc>
                          <a:spcPct val="115000"/>
                        </a:lnSpc>
                        <a:spcBef>
                          <a:spcPts val="0"/>
                        </a:spcBef>
                        <a:spcAft>
                          <a:spcPts val="0"/>
                        </a:spcAft>
                      </a:pPr>
                      <a:r>
                        <a:rPr lang="en-US" sz="1100" dirty="0">
                          <a:latin typeface="Calibri"/>
                          <a:ea typeface="Calibri"/>
                          <a:cs typeface="Times New Roman"/>
                        </a:rPr>
                        <a:t>ODI</a:t>
                      </a:r>
                    </a:p>
                  </a:txBody>
                  <a:tcPr marL="68580" marR="68580" marT="0" marB="0"/>
                </a:tc>
                <a:tc>
                  <a:txBody>
                    <a:bodyPr/>
                    <a:lstStyle/>
                    <a:p>
                      <a:pPr marL="0" marR="0">
                        <a:lnSpc>
                          <a:spcPct val="115000"/>
                        </a:lnSpc>
                        <a:spcBef>
                          <a:spcPts val="0"/>
                        </a:spcBef>
                        <a:spcAft>
                          <a:spcPts val="0"/>
                        </a:spcAft>
                      </a:pPr>
                      <a:r>
                        <a:rPr lang="en-US" sz="1100" dirty="0">
                          <a:latin typeface="Calibri"/>
                          <a:ea typeface="Calibri"/>
                          <a:cs typeface="Times New Roman"/>
                        </a:rPr>
                        <a:t>OTM</a:t>
                      </a:r>
                    </a:p>
                  </a:txBody>
                  <a:tcPr marL="68580" marR="68580" marT="0" marB="0"/>
                </a:tc>
                <a:tc>
                  <a:txBody>
                    <a:bodyPr/>
                    <a:lstStyle/>
                    <a:p>
                      <a:pPr marL="0" marR="0">
                        <a:lnSpc>
                          <a:spcPct val="115000"/>
                        </a:lnSpc>
                        <a:spcBef>
                          <a:spcPts val="0"/>
                        </a:spcBef>
                        <a:spcAft>
                          <a:spcPts val="0"/>
                        </a:spcAft>
                      </a:pPr>
                      <a:r>
                        <a:rPr lang="en-US" sz="1100" dirty="0">
                          <a:latin typeface="Calibri"/>
                          <a:ea typeface="Calibri"/>
                          <a:cs typeface="Times New Roman"/>
                        </a:rPr>
                        <a:t>SOA</a:t>
                      </a:r>
                    </a:p>
                  </a:txBody>
                  <a:tcPr marL="68580" marR="68580" marT="0" marB="0"/>
                </a:tc>
                <a:tc>
                  <a:txBody>
                    <a:bodyPr/>
                    <a:lstStyle/>
                    <a:p>
                      <a:pPr marL="0" marR="0">
                        <a:lnSpc>
                          <a:spcPct val="115000"/>
                        </a:lnSpc>
                        <a:spcBef>
                          <a:spcPts val="0"/>
                        </a:spcBef>
                        <a:spcAft>
                          <a:spcPts val="0"/>
                        </a:spcAft>
                      </a:pPr>
                      <a:r>
                        <a:rPr lang="en-US" sz="1100" dirty="0">
                          <a:latin typeface="Calibri"/>
                          <a:ea typeface="Calibri"/>
                          <a:cs typeface="Times New Roman"/>
                        </a:rPr>
                        <a:t>OEM</a:t>
                      </a:r>
                    </a:p>
                  </a:txBody>
                  <a:tcPr marL="68580" marR="68580" marT="0" marB="0"/>
                </a:tc>
                <a:tc>
                  <a:txBody>
                    <a:bodyPr/>
                    <a:lstStyle/>
                    <a:p>
                      <a:pPr marL="0" marR="0">
                        <a:lnSpc>
                          <a:spcPct val="115000"/>
                        </a:lnSpc>
                        <a:spcBef>
                          <a:spcPts val="0"/>
                        </a:spcBef>
                        <a:spcAft>
                          <a:spcPts val="0"/>
                        </a:spcAft>
                      </a:pPr>
                      <a:r>
                        <a:rPr lang="en-US" sz="1100" dirty="0">
                          <a:latin typeface="Calibri"/>
                          <a:ea typeface="Calibri"/>
                          <a:cs typeface="Times New Roman"/>
                        </a:rPr>
                        <a:t>Total</a:t>
                      </a:r>
                    </a:p>
                  </a:txBody>
                  <a:tcPr marL="68580" marR="68580" marT="0" marB="0"/>
                </a:tc>
              </a:tr>
              <a:tr h="342900">
                <a:tc>
                  <a:txBody>
                    <a:bodyPr/>
                    <a:lstStyle/>
                    <a:p>
                      <a:pPr marL="0" marR="0">
                        <a:lnSpc>
                          <a:spcPct val="115000"/>
                        </a:lnSpc>
                        <a:spcBef>
                          <a:spcPts val="0"/>
                        </a:spcBef>
                        <a:spcAft>
                          <a:spcPts val="0"/>
                        </a:spcAft>
                      </a:pPr>
                      <a:r>
                        <a:rPr lang="en-US" sz="1100" b="1">
                          <a:latin typeface="Calibri"/>
                          <a:ea typeface="Calibri"/>
                          <a:cs typeface="Times New Roman"/>
                        </a:rPr>
                        <a:t>Servers</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latin typeface="Calibri"/>
                          <a:ea typeface="Calibri"/>
                          <a:cs typeface="Times New Roman"/>
                        </a:rPr>
                        <a:t>35</a:t>
                      </a:r>
                    </a:p>
                  </a:txBody>
                  <a:tcPr marL="68580" marR="68580" marT="0" marB="0"/>
                </a:tc>
                <a:tc>
                  <a:txBody>
                    <a:bodyPr/>
                    <a:lstStyle/>
                    <a:p>
                      <a:pPr marL="0" marR="0">
                        <a:lnSpc>
                          <a:spcPct val="115000"/>
                        </a:lnSpc>
                        <a:spcBef>
                          <a:spcPts val="0"/>
                        </a:spcBef>
                        <a:spcAft>
                          <a:spcPts val="0"/>
                        </a:spcAft>
                      </a:pPr>
                      <a:r>
                        <a:rPr lang="en-US" sz="1100">
                          <a:latin typeface="Calibri"/>
                          <a:ea typeface="Calibri"/>
                          <a:cs typeface="Times New Roman"/>
                        </a:rPr>
                        <a:t>16</a:t>
                      </a:r>
                    </a:p>
                  </a:txBody>
                  <a:tcPr marL="68580" marR="68580" marT="0" marB="0"/>
                </a:tc>
                <a:tc>
                  <a:txBody>
                    <a:bodyPr/>
                    <a:lstStyle/>
                    <a:p>
                      <a:pPr marL="0" marR="0">
                        <a:lnSpc>
                          <a:spcPct val="115000"/>
                        </a:lnSpc>
                        <a:spcBef>
                          <a:spcPts val="0"/>
                        </a:spcBef>
                        <a:spcAft>
                          <a:spcPts val="0"/>
                        </a:spcAft>
                      </a:pPr>
                      <a:r>
                        <a:rPr lang="en-US" sz="1100">
                          <a:latin typeface="Calibri"/>
                          <a:ea typeface="Calibri"/>
                          <a:cs typeface="Times New Roman"/>
                        </a:rPr>
                        <a:t>35</a:t>
                      </a:r>
                    </a:p>
                  </a:txBody>
                  <a:tcPr marL="68580" marR="68580" marT="0" marB="0"/>
                </a:tc>
                <a:tc>
                  <a:txBody>
                    <a:bodyPr/>
                    <a:lstStyle/>
                    <a:p>
                      <a:pPr marL="0" marR="0">
                        <a:lnSpc>
                          <a:spcPct val="115000"/>
                        </a:lnSpc>
                        <a:spcBef>
                          <a:spcPts val="0"/>
                        </a:spcBef>
                        <a:spcAft>
                          <a:spcPts val="0"/>
                        </a:spcAft>
                      </a:pPr>
                      <a:r>
                        <a:rPr lang="en-US" sz="1100">
                          <a:latin typeface="Calibri"/>
                          <a:ea typeface="Calibri"/>
                          <a:cs typeface="Times New Roman"/>
                        </a:rPr>
                        <a:t>11</a:t>
                      </a:r>
                    </a:p>
                  </a:txBody>
                  <a:tcPr marL="68580" marR="68580" marT="0" marB="0"/>
                </a:tc>
                <a:tc>
                  <a:txBody>
                    <a:bodyPr/>
                    <a:lstStyle/>
                    <a:p>
                      <a:pPr marL="0" marR="0">
                        <a:lnSpc>
                          <a:spcPct val="115000"/>
                        </a:lnSpc>
                        <a:spcBef>
                          <a:spcPts val="0"/>
                        </a:spcBef>
                        <a:spcAft>
                          <a:spcPts val="0"/>
                        </a:spcAft>
                      </a:pPr>
                      <a:r>
                        <a:rPr lang="en-US" sz="1100">
                          <a:latin typeface="Calibri"/>
                          <a:ea typeface="Calibri"/>
                          <a:cs typeface="Times New Roman"/>
                        </a:rPr>
                        <a:t>3</a:t>
                      </a:r>
                    </a:p>
                  </a:txBody>
                  <a:tcPr marL="68580" marR="68580" marT="0" marB="0"/>
                </a:tc>
                <a:tc>
                  <a:txBody>
                    <a:bodyPr/>
                    <a:lstStyle/>
                    <a:p>
                      <a:pPr marL="0" marR="0">
                        <a:lnSpc>
                          <a:spcPct val="115000"/>
                        </a:lnSpc>
                        <a:spcBef>
                          <a:spcPts val="0"/>
                        </a:spcBef>
                        <a:spcAft>
                          <a:spcPts val="0"/>
                        </a:spcAft>
                      </a:pPr>
                      <a:r>
                        <a:rPr lang="en-US" sz="1100">
                          <a:latin typeface="Calibri"/>
                          <a:ea typeface="Calibri"/>
                          <a:cs typeface="Times New Roman"/>
                        </a:rPr>
                        <a:t>12</a:t>
                      </a:r>
                    </a:p>
                  </a:txBody>
                  <a:tcPr marL="68580" marR="68580" marT="0" marB="0"/>
                </a:tc>
                <a:tc>
                  <a:txBody>
                    <a:bodyPr/>
                    <a:lstStyle/>
                    <a:p>
                      <a:pPr marL="0" marR="0">
                        <a:lnSpc>
                          <a:spcPct val="115000"/>
                        </a:lnSpc>
                        <a:spcBef>
                          <a:spcPts val="0"/>
                        </a:spcBef>
                        <a:spcAft>
                          <a:spcPts val="0"/>
                        </a:spcAft>
                      </a:pPr>
                      <a:r>
                        <a:rPr lang="en-US" sz="1100">
                          <a:latin typeface="Calibri"/>
                          <a:ea typeface="Calibri"/>
                          <a:cs typeface="Times New Roman"/>
                        </a:rPr>
                        <a:t>2</a:t>
                      </a:r>
                    </a:p>
                  </a:txBody>
                  <a:tcPr marL="68580" marR="68580" marT="0" marB="0"/>
                </a:tc>
                <a:tc>
                  <a:txBody>
                    <a:bodyPr/>
                    <a:lstStyle/>
                    <a:p>
                      <a:pPr marL="0" marR="0">
                        <a:lnSpc>
                          <a:spcPct val="115000"/>
                        </a:lnSpc>
                        <a:spcBef>
                          <a:spcPts val="0"/>
                        </a:spcBef>
                        <a:spcAft>
                          <a:spcPts val="0"/>
                        </a:spcAft>
                      </a:pPr>
                      <a:r>
                        <a:rPr lang="en-US" sz="1100">
                          <a:latin typeface="Calibri"/>
                          <a:ea typeface="Calibri"/>
                          <a:cs typeface="Times New Roman"/>
                        </a:rPr>
                        <a:t>2</a:t>
                      </a:r>
                    </a:p>
                  </a:txBody>
                  <a:tcPr marL="68580" marR="68580" marT="0" marB="0"/>
                </a:tc>
                <a:tc>
                  <a:txBody>
                    <a:bodyPr/>
                    <a:lstStyle/>
                    <a:p>
                      <a:pPr marL="0" marR="0">
                        <a:lnSpc>
                          <a:spcPct val="115000"/>
                        </a:lnSpc>
                        <a:spcBef>
                          <a:spcPts val="0"/>
                        </a:spcBef>
                        <a:spcAft>
                          <a:spcPts val="0"/>
                        </a:spcAft>
                      </a:pPr>
                      <a:r>
                        <a:rPr lang="en-US" sz="1100" dirty="0">
                          <a:latin typeface="Calibri"/>
                          <a:ea typeface="Calibri"/>
                          <a:cs typeface="Times New Roman"/>
                        </a:rPr>
                        <a:t>1</a:t>
                      </a:r>
                    </a:p>
                  </a:txBody>
                  <a:tcPr marL="68580" marR="68580" marT="0" marB="0"/>
                </a:tc>
                <a:tc>
                  <a:txBody>
                    <a:bodyPr/>
                    <a:lstStyle/>
                    <a:p>
                      <a:pPr marL="0" marR="0">
                        <a:lnSpc>
                          <a:spcPct val="115000"/>
                        </a:lnSpc>
                        <a:spcBef>
                          <a:spcPts val="0"/>
                        </a:spcBef>
                        <a:spcAft>
                          <a:spcPts val="0"/>
                        </a:spcAft>
                      </a:pPr>
                      <a:r>
                        <a:rPr lang="en-US" sz="1100" dirty="0">
                          <a:latin typeface="Calibri"/>
                          <a:ea typeface="Calibri"/>
                          <a:cs typeface="Times New Roman"/>
                        </a:rPr>
                        <a:t>117</a:t>
                      </a:r>
                    </a:p>
                  </a:txBody>
                  <a:tcPr marL="68580" marR="68580" marT="0" marB="0"/>
                </a:tc>
              </a:tr>
              <a:tr h="342900">
                <a:tc>
                  <a:txBody>
                    <a:bodyPr/>
                    <a:lstStyle/>
                    <a:p>
                      <a:pPr marL="0" marR="0">
                        <a:lnSpc>
                          <a:spcPct val="115000"/>
                        </a:lnSpc>
                        <a:spcBef>
                          <a:spcPts val="0"/>
                        </a:spcBef>
                        <a:spcAft>
                          <a:spcPts val="0"/>
                        </a:spcAft>
                      </a:pPr>
                      <a:r>
                        <a:rPr lang="en-US" sz="1100" b="1">
                          <a:latin typeface="Calibri"/>
                          <a:ea typeface="Calibri"/>
                          <a:cs typeface="Times New Roman"/>
                        </a:rPr>
                        <a:t>Farms</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latin typeface="Calibri"/>
                          <a:ea typeface="Calibri"/>
                          <a:cs typeface="Times New Roman"/>
                        </a:rPr>
                        <a:t>24</a:t>
                      </a:r>
                    </a:p>
                  </a:txBody>
                  <a:tcPr marL="68580" marR="68580" marT="0" marB="0"/>
                </a:tc>
                <a:tc>
                  <a:txBody>
                    <a:bodyPr/>
                    <a:lstStyle/>
                    <a:p>
                      <a:pPr marL="0" marR="0">
                        <a:lnSpc>
                          <a:spcPct val="115000"/>
                        </a:lnSpc>
                        <a:spcBef>
                          <a:spcPts val="0"/>
                        </a:spcBef>
                        <a:spcAft>
                          <a:spcPts val="0"/>
                        </a:spcAft>
                      </a:pPr>
                      <a:r>
                        <a:rPr lang="en-US" sz="1100">
                          <a:latin typeface="Calibri"/>
                          <a:ea typeface="Calibri"/>
                          <a:cs typeface="Times New Roman"/>
                        </a:rPr>
                        <a:t>8</a:t>
                      </a:r>
                    </a:p>
                  </a:txBody>
                  <a:tcPr marL="68580" marR="68580" marT="0" marB="0"/>
                </a:tc>
                <a:tc>
                  <a:txBody>
                    <a:bodyPr/>
                    <a:lstStyle/>
                    <a:p>
                      <a:pPr marL="0" marR="0">
                        <a:lnSpc>
                          <a:spcPct val="115000"/>
                        </a:lnSpc>
                        <a:spcBef>
                          <a:spcPts val="0"/>
                        </a:spcBef>
                        <a:spcAft>
                          <a:spcPts val="0"/>
                        </a:spcAft>
                      </a:pPr>
                      <a:r>
                        <a:rPr lang="en-US" sz="1100">
                          <a:latin typeface="Calibri"/>
                          <a:ea typeface="Calibri"/>
                          <a:cs typeface="Times New Roman"/>
                        </a:rPr>
                        <a:t>7</a:t>
                      </a:r>
                    </a:p>
                  </a:txBody>
                  <a:tcPr marL="68580" marR="68580" marT="0" marB="0"/>
                </a:tc>
                <a:tc>
                  <a:txBody>
                    <a:bodyPr/>
                    <a:lstStyle/>
                    <a:p>
                      <a:pPr marL="0" marR="0">
                        <a:lnSpc>
                          <a:spcPct val="115000"/>
                        </a:lnSpc>
                        <a:spcBef>
                          <a:spcPts val="0"/>
                        </a:spcBef>
                        <a:spcAft>
                          <a:spcPts val="0"/>
                        </a:spcAft>
                      </a:pPr>
                      <a:r>
                        <a:rPr lang="en-US" sz="1100">
                          <a:latin typeface="Calibri"/>
                          <a:ea typeface="Calibri"/>
                          <a:cs typeface="Times New Roman"/>
                        </a:rPr>
                        <a:t>9</a:t>
                      </a:r>
                    </a:p>
                  </a:txBody>
                  <a:tcPr marL="68580" marR="68580" marT="0" marB="0"/>
                </a:tc>
                <a:tc>
                  <a:txBody>
                    <a:bodyPr/>
                    <a:lstStyle/>
                    <a:p>
                      <a:pPr marL="0" marR="0">
                        <a:lnSpc>
                          <a:spcPct val="115000"/>
                        </a:lnSpc>
                        <a:spcBef>
                          <a:spcPts val="0"/>
                        </a:spcBef>
                        <a:spcAft>
                          <a:spcPts val="0"/>
                        </a:spcAft>
                      </a:pPr>
                      <a:r>
                        <a:rPr lang="en-US" sz="1100">
                          <a:latin typeface="Calibri"/>
                          <a:ea typeface="Calibri"/>
                          <a:cs typeface="Times New Roman"/>
                        </a:rPr>
                        <a:t>3</a:t>
                      </a:r>
                    </a:p>
                  </a:txBody>
                  <a:tcPr marL="68580" marR="68580" marT="0" marB="0"/>
                </a:tc>
                <a:tc>
                  <a:txBody>
                    <a:bodyPr/>
                    <a:lstStyle/>
                    <a:p>
                      <a:pPr marL="0" marR="0">
                        <a:lnSpc>
                          <a:spcPct val="115000"/>
                        </a:lnSpc>
                        <a:spcBef>
                          <a:spcPts val="0"/>
                        </a:spcBef>
                        <a:spcAft>
                          <a:spcPts val="0"/>
                        </a:spcAft>
                      </a:pPr>
                      <a:r>
                        <a:rPr lang="en-US" sz="1100">
                          <a:latin typeface="Calibri"/>
                          <a:ea typeface="Calibri"/>
                          <a:cs typeface="Times New Roman"/>
                        </a:rPr>
                        <a:t>10</a:t>
                      </a:r>
                    </a:p>
                  </a:txBody>
                  <a:tcPr marL="68580" marR="68580" marT="0" marB="0"/>
                </a:tc>
                <a:tc>
                  <a:txBody>
                    <a:bodyPr/>
                    <a:lstStyle/>
                    <a:p>
                      <a:pPr marL="0" marR="0">
                        <a:lnSpc>
                          <a:spcPct val="115000"/>
                        </a:lnSpc>
                        <a:spcBef>
                          <a:spcPts val="0"/>
                        </a:spcBef>
                        <a:spcAft>
                          <a:spcPts val="0"/>
                        </a:spcAft>
                      </a:pPr>
                      <a:r>
                        <a:rPr lang="en-US" sz="1100" dirty="0">
                          <a:latin typeface="Calibri"/>
                          <a:ea typeface="Calibri"/>
                          <a:cs typeface="Times New Roman"/>
                        </a:rPr>
                        <a:t>2</a:t>
                      </a:r>
                    </a:p>
                  </a:txBody>
                  <a:tcPr marL="68580" marR="68580" marT="0" marB="0"/>
                </a:tc>
                <a:tc>
                  <a:txBody>
                    <a:bodyPr/>
                    <a:lstStyle/>
                    <a:p>
                      <a:pPr marL="0" marR="0">
                        <a:lnSpc>
                          <a:spcPct val="115000"/>
                        </a:lnSpc>
                        <a:spcBef>
                          <a:spcPts val="0"/>
                        </a:spcBef>
                        <a:spcAft>
                          <a:spcPts val="0"/>
                        </a:spcAft>
                      </a:pPr>
                      <a:r>
                        <a:rPr lang="en-US" sz="1100">
                          <a:latin typeface="Calibri"/>
                          <a:ea typeface="Calibri"/>
                          <a:cs typeface="Times New Roman"/>
                        </a:rPr>
                        <a:t>2</a:t>
                      </a:r>
                    </a:p>
                  </a:txBody>
                  <a:tcPr marL="68580" marR="68580" marT="0" marB="0"/>
                </a:tc>
                <a:tc>
                  <a:txBody>
                    <a:bodyPr/>
                    <a:lstStyle/>
                    <a:p>
                      <a:pPr marL="0" marR="0">
                        <a:lnSpc>
                          <a:spcPct val="115000"/>
                        </a:lnSpc>
                        <a:spcBef>
                          <a:spcPts val="0"/>
                        </a:spcBef>
                        <a:spcAft>
                          <a:spcPts val="0"/>
                        </a:spcAft>
                      </a:pPr>
                      <a:r>
                        <a:rPr lang="en-US" sz="1100">
                          <a:latin typeface="Calibri"/>
                          <a:ea typeface="Calibri"/>
                          <a:cs typeface="Times New Roman"/>
                        </a:rPr>
                        <a:t>1</a:t>
                      </a:r>
                    </a:p>
                  </a:txBody>
                  <a:tcPr marL="68580" marR="68580" marT="0" marB="0"/>
                </a:tc>
                <a:tc>
                  <a:txBody>
                    <a:bodyPr/>
                    <a:lstStyle/>
                    <a:p>
                      <a:pPr marL="0" marR="0">
                        <a:lnSpc>
                          <a:spcPct val="115000"/>
                        </a:lnSpc>
                        <a:spcBef>
                          <a:spcPts val="0"/>
                        </a:spcBef>
                        <a:spcAft>
                          <a:spcPts val="0"/>
                        </a:spcAft>
                      </a:pPr>
                      <a:r>
                        <a:rPr lang="en-US" sz="1100" dirty="0">
                          <a:latin typeface="Calibri"/>
                          <a:ea typeface="Calibri"/>
                          <a:cs typeface="Times New Roman"/>
                        </a:rPr>
                        <a:t>66</a:t>
                      </a:r>
                    </a:p>
                  </a:txBody>
                  <a:tcPr marL="68580" marR="68580" marT="0" marB="0"/>
                </a:tc>
              </a:tr>
              <a:tr h="342900">
                <a:tc gridSpan="2">
                  <a:txBody>
                    <a:bodyPr/>
                    <a:lstStyle/>
                    <a:p>
                      <a:pPr marL="0" marR="0">
                        <a:lnSpc>
                          <a:spcPct val="115000"/>
                        </a:lnSpc>
                        <a:spcBef>
                          <a:spcPts val="0"/>
                        </a:spcBef>
                        <a:spcAft>
                          <a:spcPts val="0"/>
                        </a:spcAft>
                      </a:pPr>
                      <a:endParaRPr lang="en-US" sz="1100" dirty="0" smtClean="0">
                        <a:latin typeface="Calibri"/>
                        <a:ea typeface="Calibri"/>
                        <a:cs typeface="Times New Roman"/>
                      </a:endParaRPr>
                    </a:p>
                    <a:p>
                      <a:pPr marL="0" marR="0">
                        <a:lnSpc>
                          <a:spcPct val="115000"/>
                        </a:lnSpc>
                        <a:spcBef>
                          <a:spcPts val="0"/>
                        </a:spcBef>
                        <a:spcAft>
                          <a:spcPts val="0"/>
                        </a:spcAft>
                      </a:pPr>
                      <a:r>
                        <a:rPr lang="en-US" sz="1100" b="1" dirty="0" smtClean="0">
                          <a:latin typeface="Calibri"/>
                          <a:ea typeface="Calibri"/>
                          <a:cs typeface="Times New Roman"/>
                        </a:rPr>
                        <a:t>Interfaces</a:t>
                      </a:r>
                      <a:r>
                        <a:rPr lang="en-US" sz="1100" b="1" baseline="0" dirty="0" smtClean="0">
                          <a:latin typeface="Calibri"/>
                          <a:ea typeface="Calibri"/>
                          <a:cs typeface="Times New Roman"/>
                        </a:rPr>
                        <a:t> </a:t>
                      </a:r>
                      <a:endParaRPr lang="en-US" sz="1100" b="1" dirty="0">
                        <a:latin typeface="Calibri"/>
                        <a:ea typeface="Calibri"/>
                        <a:cs typeface="Times New Roman"/>
                      </a:endParaRPr>
                    </a:p>
                  </a:txBody>
                  <a:tcPr marL="68580" marR="68580" marT="0" marB="0"/>
                </a:tc>
                <a:tc hMerge="1">
                  <a:txBody>
                    <a:bodyPr/>
                    <a:lstStyle/>
                    <a:p>
                      <a:pPr marL="0" marR="0">
                        <a:lnSpc>
                          <a:spcPct val="115000"/>
                        </a:lnSpc>
                        <a:spcBef>
                          <a:spcPts val="0"/>
                        </a:spcBef>
                        <a:spcAft>
                          <a:spcPts val="0"/>
                        </a:spcAft>
                      </a:pPr>
                      <a:endParaRPr lang="en-US" sz="1100" dirty="0">
                        <a:latin typeface="Calibri"/>
                        <a:ea typeface="Calibri"/>
                        <a:cs typeface="Times New Roman"/>
                      </a:endParaRPr>
                    </a:p>
                  </a:txBody>
                  <a:tcPr marL="68580" marR="68580" marT="0" marB="0"/>
                </a:tc>
                <a:tc gridSpan="8">
                  <a:txBody>
                    <a:bodyPr/>
                    <a:lstStyle/>
                    <a:p>
                      <a:pPr marL="0" marR="0">
                        <a:lnSpc>
                          <a:spcPct val="115000"/>
                        </a:lnSpc>
                        <a:spcBef>
                          <a:spcPts val="0"/>
                        </a:spcBef>
                        <a:spcAft>
                          <a:spcPts val="0"/>
                        </a:spcAft>
                      </a:pPr>
                      <a:endParaRPr lang="en-US" sz="1100" dirty="0">
                        <a:latin typeface="Calibri"/>
                        <a:ea typeface="Calibri"/>
                        <a:cs typeface="Times New Roman"/>
                      </a:endParaRPr>
                    </a:p>
                  </a:txBody>
                  <a:tcPr marL="68580" marR="68580" marT="0" marB="0"/>
                </a:tc>
                <a:tc hMerge="1">
                  <a:txBody>
                    <a:bodyPr/>
                    <a:lstStyle/>
                    <a:p>
                      <a:pPr marL="0" marR="0">
                        <a:lnSpc>
                          <a:spcPct val="115000"/>
                        </a:lnSpc>
                        <a:spcBef>
                          <a:spcPts val="0"/>
                        </a:spcBef>
                        <a:spcAft>
                          <a:spcPts val="0"/>
                        </a:spcAft>
                      </a:pPr>
                      <a:endParaRPr lang="en-US" sz="1100" dirty="0">
                        <a:latin typeface="Calibri"/>
                        <a:ea typeface="Calibri"/>
                        <a:cs typeface="Times New Roman"/>
                      </a:endParaRPr>
                    </a:p>
                  </a:txBody>
                  <a:tcPr marL="68580" marR="68580" marT="0" marB="0"/>
                </a:tc>
                <a:tc hMerge="1">
                  <a:txBody>
                    <a:bodyPr/>
                    <a:lstStyle/>
                    <a:p>
                      <a:pPr marL="0" marR="0">
                        <a:lnSpc>
                          <a:spcPct val="115000"/>
                        </a:lnSpc>
                        <a:spcBef>
                          <a:spcPts val="0"/>
                        </a:spcBef>
                        <a:spcAft>
                          <a:spcPts val="0"/>
                        </a:spcAft>
                      </a:pPr>
                      <a:endParaRPr lang="en-US" sz="1100" dirty="0">
                        <a:latin typeface="Calibri"/>
                        <a:ea typeface="Calibri"/>
                        <a:cs typeface="Times New Roman"/>
                      </a:endParaRPr>
                    </a:p>
                  </a:txBody>
                  <a:tcPr marL="68580" marR="68580" marT="0" marB="0"/>
                </a:tc>
                <a:tc hMerge="1">
                  <a:txBody>
                    <a:bodyPr/>
                    <a:lstStyle/>
                    <a:p>
                      <a:pPr marL="0" marR="0">
                        <a:lnSpc>
                          <a:spcPct val="115000"/>
                        </a:lnSpc>
                        <a:spcBef>
                          <a:spcPts val="0"/>
                        </a:spcBef>
                        <a:spcAft>
                          <a:spcPts val="0"/>
                        </a:spcAft>
                      </a:pPr>
                      <a:endParaRPr lang="en-US" sz="1100" dirty="0">
                        <a:latin typeface="Calibri"/>
                        <a:ea typeface="Calibri"/>
                        <a:cs typeface="Times New Roman"/>
                      </a:endParaRPr>
                    </a:p>
                  </a:txBody>
                  <a:tcPr marL="68580" marR="68580" marT="0" marB="0"/>
                </a:tc>
                <a:tc hMerge="1">
                  <a:txBody>
                    <a:bodyPr/>
                    <a:lstStyle/>
                    <a:p>
                      <a:pPr marL="0" marR="0">
                        <a:lnSpc>
                          <a:spcPct val="115000"/>
                        </a:lnSpc>
                        <a:spcBef>
                          <a:spcPts val="0"/>
                        </a:spcBef>
                        <a:spcAft>
                          <a:spcPts val="0"/>
                        </a:spcAft>
                      </a:pPr>
                      <a:endParaRPr lang="en-US" sz="1100" dirty="0">
                        <a:latin typeface="Calibri"/>
                        <a:ea typeface="Calibri"/>
                        <a:cs typeface="Times New Roman"/>
                      </a:endParaRPr>
                    </a:p>
                  </a:txBody>
                  <a:tcPr marL="68580" marR="68580" marT="0" marB="0"/>
                </a:tc>
                <a:tc hMerge="1">
                  <a:txBody>
                    <a:bodyPr/>
                    <a:lstStyle/>
                    <a:p>
                      <a:pPr marL="0" marR="0">
                        <a:lnSpc>
                          <a:spcPct val="115000"/>
                        </a:lnSpc>
                        <a:spcBef>
                          <a:spcPts val="0"/>
                        </a:spcBef>
                        <a:spcAft>
                          <a:spcPts val="0"/>
                        </a:spcAft>
                      </a:pPr>
                      <a:endParaRPr lang="en-US" sz="1100" dirty="0">
                        <a:latin typeface="Calibri"/>
                        <a:ea typeface="Calibri"/>
                        <a:cs typeface="Times New Roman"/>
                      </a:endParaRPr>
                    </a:p>
                  </a:txBody>
                  <a:tcPr marL="68580" marR="68580" marT="0" marB="0"/>
                </a:tc>
                <a:tc hMerge="1">
                  <a:txBody>
                    <a:bodyPr/>
                    <a:lstStyle/>
                    <a:p>
                      <a:pPr marL="0" marR="0">
                        <a:lnSpc>
                          <a:spcPct val="115000"/>
                        </a:lnSpc>
                        <a:spcBef>
                          <a:spcPts val="0"/>
                        </a:spcBef>
                        <a:spcAft>
                          <a:spcPts val="0"/>
                        </a:spcAft>
                      </a:pPr>
                      <a:endParaRPr lang="en-US" sz="1100" dirty="0">
                        <a:latin typeface="Calibri"/>
                        <a:ea typeface="Calibri"/>
                        <a:cs typeface="Times New Roman"/>
                      </a:endParaRPr>
                    </a:p>
                  </a:txBody>
                  <a:tcPr marL="68580" marR="68580" marT="0" marB="0"/>
                </a:tc>
                <a:tc hMerge="1">
                  <a:txBody>
                    <a:bodyPr/>
                    <a:lstStyle/>
                    <a:p>
                      <a:pPr marL="0" marR="0">
                        <a:lnSpc>
                          <a:spcPct val="115000"/>
                        </a:lnSpc>
                        <a:spcBef>
                          <a:spcPts val="0"/>
                        </a:spcBef>
                        <a:spcAft>
                          <a:spcPts val="0"/>
                        </a:spcAft>
                      </a:pP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US" sz="1100" dirty="0" smtClean="0">
                        <a:latin typeface="Calibri"/>
                        <a:ea typeface="Calibri"/>
                        <a:cs typeface="Times New Roman"/>
                      </a:endParaRPr>
                    </a:p>
                    <a:p>
                      <a:pPr marL="0" marR="0">
                        <a:lnSpc>
                          <a:spcPct val="115000"/>
                        </a:lnSpc>
                        <a:spcBef>
                          <a:spcPts val="0"/>
                        </a:spcBef>
                        <a:spcAft>
                          <a:spcPts val="0"/>
                        </a:spcAft>
                      </a:pPr>
                      <a:r>
                        <a:rPr lang="en-US" sz="1100" dirty="0" smtClean="0">
                          <a:latin typeface="Calibri"/>
                          <a:ea typeface="Calibri"/>
                          <a:cs typeface="Times New Roman"/>
                        </a:rPr>
                        <a:t>130</a:t>
                      </a:r>
                      <a:endParaRPr lang="en-US" sz="1100"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219200"/>
            <a:ext cx="7772400" cy="4876800"/>
          </a:xfrm>
        </p:spPr>
        <p:txBody>
          <a:bodyPr/>
          <a:lstStyle/>
          <a:p>
            <a:pPr lvl="1">
              <a:lnSpc>
                <a:spcPct val="80000"/>
              </a:lnSpc>
              <a:buFontTx/>
              <a:buNone/>
              <a:defRPr/>
            </a:pPr>
            <a:r>
              <a:rPr lang="en-US" sz="1600" b="1" u="sng" dirty="0" smtClean="0">
                <a:latin typeface="Arial" charset="0"/>
                <a:cs typeface="Arial" charset="0"/>
              </a:rPr>
              <a:t>Change Management</a:t>
            </a:r>
          </a:p>
          <a:p>
            <a:pPr lvl="1">
              <a:lnSpc>
                <a:spcPct val="80000"/>
              </a:lnSpc>
              <a:buFontTx/>
              <a:buNone/>
              <a:defRPr/>
            </a:pPr>
            <a:endParaRPr lang="en-US" sz="1600" b="1" dirty="0" smtClean="0">
              <a:latin typeface="Arial" charset="0"/>
              <a:cs typeface="Arial" charset="0"/>
            </a:endParaRPr>
          </a:p>
          <a:p>
            <a:pPr marL="381000" indent="-381000">
              <a:lnSpc>
                <a:spcPct val="80000"/>
              </a:lnSpc>
              <a:buFontTx/>
              <a:buNone/>
              <a:defRPr/>
            </a:pPr>
            <a:r>
              <a:rPr lang="en-US" sz="1600" b="1" dirty="0" smtClean="0">
                <a:latin typeface="Arial" charset="0"/>
                <a:cs typeface="Arial" charset="0"/>
              </a:rPr>
              <a:t>	HCM / Payroll</a:t>
            </a:r>
          </a:p>
          <a:p>
            <a:pPr marL="781050" lvl="1" indent="-381000">
              <a:lnSpc>
                <a:spcPct val="80000"/>
              </a:lnSpc>
              <a:buFont typeface="Arial" pitchFamily="34" charset="0"/>
              <a:buChar char="•"/>
              <a:defRPr/>
            </a:pPr>
            <a:r>
              <a:rPr lang="en-US" sz="1400" dirty="0" smtClean="0">
                <a:latin typeface="Arial" charset="0"/>
                <a:cs typeface="Arial" charset="0"/>
              </a:rPr>
              <a:t>Facilitating monthly meetings with HR/ Payroll functional leads and business owners</a:t>
            </a:r>
          </a:p>
          <a:p>
            <a:pPr marL="781050" lvl="1" indent="-381000">
              <a:lnSpc>
                <a:spcPct val="80000"/>
              </a:lnSpc>
              <a:buFont typeface="Arial" pitchFamily="34" charset="0"/>
              <a:buChar char="•"/>
              <a:defRPr/>
            </a:pPr>
            <a:r>
              <a:rPr lang="en-US" sz="1400" dirty="0" smtClean="0">
                <a:latin typeface="Arial" charset="0"/>
                <a:cs typeface="Arial" charset="0"/>
              </a:rPr>
              <a:t>Weekly workgroup meetings with ERP and Core HR business owners</a:t>
            </a:r>
          </a:p>
          <a:p>
            <a:pPr marL="781050" lvl="1" indent="-381000">
              <a:lnSpc>
                <a:spcPct val="80000"/>
              </a:lnSpc>
              <a:buFont typeface="Arial" pitchFamily="34" charset="0"/>
              <a:buChar char="•"/>
              <a:defRPr/>
            </a:pPr>
            <a:r>
              <a:rPr lang="en-US" sz="1400" dirty="0" smtClean="0">
                <a:latin typeface="Arial" charset="0"/>
                <a:cs typeface="Arial" charset="0"/>
              </a:rPr>
              <a:t>Biweekly meetings on Workforce Performance Management</a:t>
            </a:r>
          </a:p>
          <a:p>
            <a:pPr marL="781050" lvl="1" indent="-381000">
              <a:lnSpc>
                <a:spcPct val="80000"/>
              </a:lnSpc>
              <a:buFont typeface="Arial" pitchFamily="34" charset="0"/>
              <a:buChar char="•"/>
              <a:defRPr/>
            </a:pPr>
            <a:r>
              <a:rPr lang="en-US" sz="1400" dirty="0" smtClean="0">
                <a:latin typeface="Arial" charset="0"/>
                <a:cs typeface="Arial" charset="0"/>
              </a:rPr>
              <a:t>Providing functional and technical assistance OHR Training team on Oracle Learning Management</a:t>
            </a:r>
          </a:p>
          <a:p>
            <a:pPr lvl="1">
              <a:lnSpc>
                <a:spcPct val="80000"/>
              </a:lnSpc>
              <a:buFontTx/>
              <a:buNone/>
              <a:defRPr/>
            </a:pPr>
            <a:endParaRPr lang="en-US" sz="1600" b="1" dirty="0" smtClean="0">
              <a:latin typeface="Arial" charset="0"/>
              <a:cs typeface="Arial" charset="0"/>
            </a:endParaRPr>
          </a:p>
          <a:p>
            <a:pPr lvl="1">
              <a:lnSpc>
                <a:spcPct val="80000"/>
              </a:lnSpc>
              <a:buFontTx/>
              <a:buNone/>
              <a:defRPr/>
            </a:pPr>
            <a:r>
              <a:rPr lang="en-US" sz="1600" b="1" dirty="0" smtClean="0">
                <a:latin typeface="Arial" charset="0"/>
                <a:cs typeface="Arial" charset="0"/>
              </a:rPr>
              <a:t>Financials and HCM/Payroll</a:t>
            </a:r>
          </a:p>
          <a:p>
            <a:pPr lvl="1">
              <a:lnSpc>
                <a:spcPct val="80000"/>
              </a:lnSpc>
              <a:buFont typeface="Wingdings" pitchFamily="2" charset="2"/>
              <a:buChar char="§"/>
              <a:defRPr/>
            </a:pPr>
            <a:r>
              <a:rPr lang="en-US" sz="1400" dirty="0" smtClean="0">
                <a:latin typeface="Arial" charset="0"/>
                <a:cs typeface="Arial" charset="0"/>
              </a:rPr>
              <a:t>Created and distributed Oracle survey to Financial unrepresented users to understand needs and challenges</a:t>
            </a:r>
          </a:p>
          <a:p>
            <a:pPr lvl="1">
              <a:lnSpc>
                <a:spcPct val="80000"/>
              </a:lnSpc>
              <a:buFont typeface="Wingdings" pitchFamily="2" charset="2"/>
              <a:buChar char="§"/>
              <a:defRPr/>
            </a:pPr>
            <a:r>
              <a:rPr lang="en-US" sz="1400" dirty="0" smtClean="0">
                <a:latin typeface="Arial" charset="0"/>
                <a:cs typeface="Arial" charset="0"/>
              </a:rPr>
              <a:t>Next steps:  </a:t>
            </a:r>
          </a:p>
          <a:p>
            <a:pPr lvl="2">
              <a:lnSpc>
                <a:spcPct val="80000"/>
              </a:lnSpc>
              <a:defRPr/>
            </a:pPr>
            <a:r>
              <a:rPr lang="en-US" sz="1400" dirty="0" smtClean="0">
                <a:latin typeface="Arial" charset="0"/>
                <a:cs typeface="Arial" charset="0"/>
              </a:rPr>
              <a:t>Survey Financial represented users</a:t>
            </a:r>
          </a:p>
          <a:p>
            <a:pPr lvl="2">
              <a:lnSpc>
                <a:spcPct val="80000"/>
              </a:lnSpc>
              <a:defRPr/>
            </a:pPr>
            <a:r>
              <a:rPr lang="en-US" sz="1400" dirty="0" smtClean="0">
                <a:latin typeface="Arial" charset="0"/>
                <a:cs typeface="Arial" charset="0"/>
              </a:rPr>
              <a:t>Survey HR users (HR Liaisons and MLS)</a:t>
            </a:r>
          </a:p>
          <a:p>
            <a:pPr lvl="2">
              <a:lnSpc>
                <a:spcPct val="80000"/>
              </a:lnSpc>
              <a:defRPr/>
            </a:pPr>
            <a:r>
              <a:rPr lang="en-US" sz="1400" smtClean="0">
                <a:latin typeface="Arial" charset="0"/>
                <a:cs typeface="Arial" charset="0"/>
              </a:rPr>
              <a:t>Analyze data </a:t>
            </a:r>
            <a:r>
              <a:rPr lang="en-US" sz="1400" dirty="0" smtClean="0">
                <a:latin typeface="Arial" charset="0"/>
                <a:cs typeface="Arial" charset="0"/>
              </a:rPr>
              <a:t>and provide feedback to business owners and users</a:t>
            </a:r>
          </a:p>
          <a:p>
            <a:pPr lvl="2">
              <a:lnSpc>
                <a:spcPct val="80000"/>
              </a:lnSpc>
              <a:defRPr/>
            </a:pPr>
            <a:endParaRPr lang="en-US" sz="1400" dirty="0" smtClean="0">
              <a:latin typeface="Arial" charset="0"/>
              <a:cs typeface="Arial" charset="0"/>
            </a:endParaRPr>
          </a:p>
          <a:p>
            <a:pPr marL="381000" lvl="1" indent="-381000">
              <a:lnSpc>
                <a:spcPct val="80000"/>
              </a:lnSpc>
              <a:buNone/>
              <a:defRPr/>
            </a:pPr>
            <a:r>
              <a:rPr lang="en-US" sz="1400" b="1" dirty="0" smtClean="0">
                <a:latin typeface="Arial" charset="0"/>
                <a:cs typeface="Arial" charset="0"/>
              </a:rPr>
              <a:t>	Department of Liquor Control Financials</a:t>
            </a:r>
          </a:p>
          <a:p>
            <a:pPr marL="723900" lvl="2" indent="-381000">
              <a:lnSpc>
                <a:spcPct val="80000"/>
              </a:lnSpc>
              <a:defRPr/>
            </a:pPr>
            <a:r>
              <a:rPr lang="en-US" sz="1400" dirty="0" smtClean="0">
                <a:latin typeface="Arial" charset="0"/>
                <a:cs typeface="Arial" charset="0"/>
              </a:rPr>
              <a:t>Facilitating “Day in the Life” user sessions with DLC employees, ERP leads and DLC functional leads</a:t>
            </a:r>
          </a:p>
          <a:p>
            <a:pPr marL="381000" lvl="1" indent="-381000">
              <a:lnSpc>
                <a:spcPct val="80000"/>
              </a:lnSpc>
              <a:buNone/>
              <a:defRPr/>
            </a:pPr>
            <a:endParaRPr lang="en-US" sz="1400" b="1" dirty="0" smtClean="0">
              <a:latin typeface="Arial" charset="0"/>
              <a:cs typeface="Arial" charset="0"/>
            </a:endParaRPr>
          </a:p>
          <a:p>
            <a:pPr marL="381000" lvl="1" indent="-381000">
              <a:lnSpc>
                <a:spcPct val="80000"/>
              </a:lnSpc>
              <a:buNone/>
              <a:defRPr/>
            </a:pPr>
            <a:r>
              <a:rPr lang="en-US" sz="1400" b="1" dirty="0" smtClean="0">
                <a:latin typeface="Arial" charset="0"/>
                <a:cs typeface="Arial" charset="0"/>
              </a:rPr>
              <a:t>	</a:t>
            </a:r>
            <a:endParaRPr lang="en-US" sz="1400" dirty="0" smtClean="0">
              <a:latin typeface="Arial" charset="0"/>
              <a:cs typeface="Arial" charset="0"/>
            </a:endParaRPr>
          </a:p>
          <a:p>
            <a:pPr marL="381000" indent="-381000">
              <a:lnSpc>
                <a:spcPct val="80000"/>
              </a:lnSpc>
              <a:buFontTx/>
              <a:buNone/>
              <a:defRPr/>
            </a:pPr>
            <a:endParaRPr lang="en-US" sz="1600" b="1" dirty="0" smtClean="0">
              <a:latin typeface="Arial" charset="0"/>
              <a:cs typeface="Arial" charset="0"/>
            </a:endParaRPr>
          </a:p>
          <a:p>
            <a:pPr marL="381000" indent="-381000">
              <a:lnSpc>
                <a:spcPct val="80000"/>
              </a:lnSpc>
              <a:buFontTx/>
              <a:buNone/>
              <a:defRPr/>
            </a:pPr>
            <a:r>
              <a:rPr lang="en-US" sz="1600" b="1" dirty="0" smtClean="0">
                <a:latin typeface="Arial" charset="0"/>
                <a:cs typeface="Arial" charset="0"/>
              </a:rPr>
              <a:t>	</a:t>
            </a:r>
            <a:endParaRPr lang="en-US" sz="1400" dirty="0" smtClean="0">
              <a:latin typeface="Arial" charset="0"/>
              <a:cs typeface="Arial"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685800" y="914400"/>
            <a:ext cx="7772400" cy="5638800"/>
          </a:xfrm>
        </p:spPr>
        <p:txBody>
          <a:bodyPr/>
          <a:lstStyle/>
          <a:p>
            <a:pPr marL="781050" lvl="1" indent="-381000">
              <a:lnSpc>
                <a:spcPct val="80000"/>
              </a:lnSpc>
              <a:buNone/>
              <a:defRPr/>
            </a:pPr>
            <a:endParaRPr lang="en-US" sz="1800" b="1" dirty="0" smtClean="0"/>
          </a:p>
          <a:p>
            <a:pPr marL="781050" lvl="1" indent="-381000">
              <a:lnSpc>
                <a:spcPct val="80000"/>
              </a:lnSpc>
              <a:buNone/>
              <a:defRPr/>
            </a:pPr>
            <a:r>
              <a:rPr lang="en-US" sz="1600" b="1" u="sng" dirty="0" smtClean="0">
                <a:latin typeface="Arial" charset="0"/>
                <a:cs typeface="Arial" charset="0"/>
              </a:rPr>
              <a:t>Training and Development</a:t>
            </a:r>
          </a:p>
          <a:p>
            <a:pPr marL="781050" lvl="1" indent="-381000">
              <a:lnSpc>
                <a:spcPct val="80000"/>
              </a:lnSpc>
              <a:buNone/>
              <a:defRPr/>
            </a:pPr>
            <a:endParaRPr lang="en-US" sz="1600" b="1" dirty="0" smtClean="0">
              <a:latin typeface="Arial" charset="0"/>
              <a:cs typeface="Arial" charset="0"/>
            </a:endParaRPr>
          </a:p>
          <a:p>
            <a:pPr marL="781050" lvl="1" indent="-381000">
              <a:lnSpc>
                <a:spcPct val="80000"/>
              </a:lnSpc>
              <a:buNone/>
              <a:defRPr/>
            </a:pPr>
            <a:r>
              <a:rPr lang="en-US" sz="1600" b="1" dirty="0" smtClean="0">
                <a:latin typeface="Arial" charset="0"/>
                <a:cs typeface="Arial" charset="0"/>
              </a:rPr>
              <a:t>Department of Liquor Control</a:t>
            </a:r>
          </a:p>
          <a:p>
            <a:pPr marL="781050" lvl="1" indent="-381000">
              <a:lnSpc>
                <a:spcPct val="80000"/>
              </a:lnSpc>
              <a:buFont typeface="Wingdings" pitchFamily="2" charset="2"/>
              <a:buChar char="§"/>
              <a:defRPr/>
            </a:pPr>
            <a:r>
              <a:rPr lang="en-US" sz="1200" dirty="0" smtClean="0">
                <a:latin typeface="Arial" charset="0"/>
                <a:cs typeface="Arial" charset="0"/>
              </a:rPr>
              <a:t>Communication and job aids to Licensees, Suppliers and Sales Reps on process changes, </a:t>
            </a:r>
            <a:r>
              <a:rPr lang="en-US" sz="1200" dirty="0" err="1" smtClean="0">
                <a:latin typeface="Arial" charset="0"/>
                <a:cs typeface="Arial" charset="0"/>
              </a:rPr>
              <a:t>AccessMCG</a:t>
            </a:r>
            <a:r>
              <a:rPr lang="en-US" sz="1200" dirty="0" smtClean="0">
                <a:latin typeface="Arial" charset="0"/>
                <a:cs typeface="Arial" charset="0"/>
              </a:rPr>
              <a:t> process for ACH and deadline</a:t>
            </a:r>
          </a:p>
          <a:p>
            <a:pPr marL="781050" lvl="1" indent="-381000">
              <a:lnSpc>
                <a:spcPct val="80000"/>
              </a:lnSpc>
              <a:buFont typeface="Wingdings" pitchFamily="2" charset="2"/>
              <a:buChar char="§"/>
              <a:defRPr/>
            </a:pPr>
            <a:r>
              <a:rPr lang="en-US" sz="1200" dirty="0" smtClean="0">
                <a:latin typeface="Arial" charset="0"/>
                <a:cs typeface="Arial" charset="0"/>
              </a:rPr>
              <a:t>Communication to DLC employees on upcoming implementation </a:t>
            </a:r>
          </a:p>
          <a:p>
            <a:pPr marL="781050" lvl="1" indent="-381000">
              <a:lnSpc>
                <a:spcPct val="80000"/>
              </a:lnSpc>
              <a:buFont typeface="Wingdings" pitchFamily="2" charset="2"/>
              <a:buChar char="§"/>
              <a:defRPr/>
            </a:pPr>
            <a:r>
              <a:rPr lang="en-US" sz="1200" dirty="0" smtClean="0">
                <a:latin typeface="Arial" charset="0"/>
                <a:cs typeface="Arial" charset="0"/>
              </a:rPr>
              <a:t>Creating UPKs for training</a:t>
            </a:r>
          </a:p>
          <a:p>
            <a:pPr marL="781050" lvl="1" indent="-381000">
              <a:lnSpc>
                <a:spcPct val="80000"/>
              </a:lnSpc>
              <a:buFont typeface="Wingdings" pitchFamily="2" charset="2"/>
              <a:buChar char="§"/>
              <a:defRPr/>
            </a:pPr>
            <a:r>
              <a:rPr lang="en-US" sz="1200" dirty="0" smtClean="0">
                <a:latin typeface="Arial" charset="0"/>
                <a:cs typeface="Arial" charset="0"/>
              </a:rPr>
              <a:t>Next steps: schedule DLC employee Instructor Led Training and Briefings for Licensees</a:t>
            </a:r>
          </a:p>
          <a:p>
            <a:pPr marL="781050" lvl="1" indent="-381000">
              <a:lnSpc>
                <a:spcPct val="80000"/>
              </a:lnSpc>
              <a:buNone/>
              <a:defRPr/>
            </a:pPr>
            <a:endParaRPr lang="en-US" sz="1600" b="1" dirty="0" smtClean="0">
              <a:latin typeface="Arial" charset="0"/>
              <a:cs typeface="Arial" charset="0"/>
            </a:endParaRPr>
          </a:p>
          <a:p>
            <a:pPr marL="781050" lvl="1" indent="-381000">
              <a:lnSpc>
                <a:spcPct val="80000"/>
              </a:lnSpc>
              <a:buNone/>
              <a:defRPr/>
            </a:pPr>
            <a:r>
              <a:rPr lang="en-US" sz="1600" b="1" dirty="0" smtClean="0">
                <a:latin typeface="Arial" charset="0"/>
                <a:cs typeface="Arial" charset="0"/>
              </a:rPr>
              <a:t>Tax Assessment System</a:t>
            </a:r>
          </a:p>
          <a:p>
            <a:pPr marL="781050" lvl="1" indent="-381000">
              <a:lnSpc>
                <a:spcPct val="80000"/>
              </a:lnSpc>
              <a:buFont typeface="Wingdings" pitchFamily="2" charset="2"/>
              <a:buChar char="§"/>
              <a:defRPr/>
            </a:pPr>
            <a:r>
              <a:rPr lang="en-US" sz="1200" dirty="0" smtClean="0">
                <a:latin typeface="Arial" charset="0"/>
                <a:cs typeface="Arial" charset="0"/>
              </a:rPr>
              <a:t>Created business process documentation for Treasury and contributor groups</a:t>
            </a:r>
          </a:p>
          <a:p>
            <a:pPr marL="781050" lvl="1" indent="-381000">
              <a:lnSpc>
                <a:spcPct val="80000"/>
              </a:lnSpc>
              <a:buFont typeface="Wingdings" pitchFamily="2" charset="2"/>
              <a:buChar char="§"/>
              <a:defRPr/>
            </a:pPr>
            <a:r>
              <a:rPr lang="en-US" sz="1200" dirty="0" smtClean="0">
                <a:latin typeface="Arial" charset="0"/>
                <a:cs typeface="Arial" charset="0"/>
              </a:rPr>
              <a:t>Creating training materials </a:t>
            </a:r>
          </a:p>
          <a:p>
            <a:pPr marL="781050" lvl="1" indent="-381000">
              <a:lnSpc>
                <a:spcPct val="80000"/>
              </a:lnSpc>
              <a:buFont typeface="Wingdings" pitchFamily="2" charset="2"/>
              <a:buChar char="§"/>
              <a:defRPr/>
            </a:pPr>
            <a:r>
              <a:rPr lang="en-US" sz="1200" dirty="0" smtClean="0">
                <a:latin typeface="Arial" charset="0"/>
                <a:cs typeface="Arial" charset="0"/>
              </a:rPr>
              <a:t>Next steps: Deliver training to Treasury, DEP Solid Waste and State of Maryland</a:t>
            </a:r>
          </a:p>
          <a:p>
            <a:pPr marL="781050" lvl="1" indent="-381000">
              <a:lnSpc>
                <a:spcPct val="80000"/>
              </a:lnSpc>
              <a:buNone/>
              <a:defRPr/>
            </a:pPr>
            <a:endParaRPr lang="en-US" sz="1600" b="1" dirty="0" smtClean="0">
              <a:latin typeface="Arial" charset="0"/>
              <a:cs typeface="Arial" charset="0"/>
            </a:endParaRPr>
          </a:p>
          <a:p>
            <a:pPr marL="781050" lvl="1" indent="-381000">
              <a:lnSpc>
                <a:spcPct val="80000"/>
              </a:lnSpc>
              <a:buNone/>
              <a:defRPr/>
            </a:pPr>
            <a:r>
              <a:rPr lang="en-US" sz="1600" b="1" dirty="0" smtClean="0">
                <a:latin typeface="Arial" charset="0"/>
                <a:cs typeface="Arial" charset="0"/>
              </a:rPr>
              <a:t>Financials</a:t>
            </a:r>
          </a:p>
          <a:p>
            <a:pPr marL="685800" lvl="2" indent="-342900"/>
            <a:r>
              <a:rPr lang="en-US" sz="1200" dirty="0" smtClean="0">
                <a:latin typeface="Arial" charset="0"/>
                <a:cs typeface="Arial" charset="0"/>
              </a:rPr>
              <a:t>Conducting monthly user training for the Financial modules -- Projects and Grants, Accounts Payable, Purchasing, General Ledger, etc.</a:t>
            </a:r>
          </a:p>
          <a:p>
            <a:pPr marL="781050" lvl="1" indent="-381000">
              <a:lnSpc>
                <a:spcPct val="80000"/>
              </a:lnSpc>
              <a:buNone/>
              <a:defRPr/>
            </a:pPr>
            <a:endParaRPr lang="en-US" sz="1600" b="1" dirty="0" smtClean="0"/>
          </a:p>
          <a:p>
            <a:pPr marL="781050" lvl="1" indent="-381000">
              <a:lnSpc>
                <a:spcPct val="80000"/>
              </a:lnSpc>
              <a:buNone/>
              <a:defRPr/>
            </a:pPr>
            <a:r>
              <a:rPr lang="en-US" sz="1600" b="1" dirty="0" smtClean="0"/>
              <a:t>Human Capital Management</a:t>
            </a:r>
            <a:r>
              <a:rPr lang="en-US" sz="1600" b="1" dirty="0" smtClean="0">
                <a:latin typeface="Arial" charset="0"/>
                <a:cs typeface="Arial" charset="0"/>
              </a:rPr>
              <a:t> (HR)</a:t>
            </a:r>
          </a:p>
          <a:p>
            <a:pPr lvl="1">
              <a:buFont typeface="Wingdings" pitchFamily="2" charset="2"/>
              <a:buChar char="§"/>
            </a:pPr>
            <a:r>
              <a:rPr lang="en-US" sz="1200" dirty="0" smtClean="0"/>
              <a:t>Conducting hands on training for new Departmental HR Liaisons and </a:t>
            </a:r>
            <a:r>
              <a:rPr lang="en-US" sz="1200" dirty="0" err="1" smtClean="0"/>
              <a:t>iRecruitment</a:t>
            </a:r>
            <a:r>
              <a:rPr lang="en-US" sz="1200" dirty="0" smtClean="0"/>
              <a:t> Liaisons</a:t>
            </a:r>
          </a:p>
          <a:p>
            <a:pPr lvl="1">
              <a:buFont typeface="Wingdings" pitchFamily="2" charset="2"/>
              <a:buChar char="§"/>
            </a:pPr>
            <a:r>
              <a:rPr lang="en-US" sz="1200" dirty="0" smtClean="0"/>
              <a:t>Continue to provide assistance for Workforce Performance Management (WPM), Position Management and Personnel transactions. </a:t>
            </a:r>
          </a:p>
          <a:p>
            <a:pPr lvl="2">
              <a:buNone/>
            </a:pPr>
            <a:endParaRPr lang="en-US" sz="1200" dirty="0" smtClean="0"/>
          </a:p>
          <a:p>
            <a:pPr lvl="1">
              <a:lnSpc>
                <a:spcPct val="80000"/>
              </a:lnSpc>
              <a:buNone/>
              <a:defRPr/>
            </a:pPr>
            <a:endParaRPr lang="en-US" sz="1800" dirty="0" smtClean="0"/>
          </a:p>
          <a:p>
            <a:pPr lvl="1">
              <a:lnSpc>
                <a:spcPct val="80000"/>
              </a:lnSpc>
              <a:buNone/>
              <a:defRPr/>
            </a:pPr>
            <a:endParaRPr lang="en-US" sz="1600" b="1" dirty="0" smtClean="0">
              <a:latin typeface="Arial" charset="0"/>
              <a:cs typeface="Arial" charset="0"/>
            </a:endParaRPr>
          </a:p>
          <a:p>
            <a:pPr lvl="1">
              <a:lnSpc>
                <a:spcPct val="80000"/>
              </a:lnSpc>
              <a:buNone/>
              <a:defRPr/>
            </a:pPr>
            <a:endParaRPr lang="en-US" sz="1200" dirty="0" smtClean="0"/>
          </a:p>
        </p:txBody>
      </p:sp>
      <p:sp>
        <p:nvSpPr>
          <p:cNvPr id="6147" name="Text Box 2"/>
          <p:cNvSpPr txBox="1">
            <a:spLocks noChangeArrowheads="1"/>
          </p:cNvSpPr>
          <p:nvPr/>
        </p:nvSpPr>
        <p:spPr bwMode="auto">
          <a:xfrm>
            <a:off x="1143000" y="3810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Discussion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Grp="1" noChangeArrowheads="1"/>
          </p:cNvSpPr>
          <p:nvPr>
            <p:ph type="title"/>
          </p:nvPr>
        </p:nvSpPr>
        <p:spPr bwMode="auto">
          <a:xfrm>
            <a:off x="762000" y="457200"/>
            <a:ext cx="8077200" cy="715963"/>
          </a:xfrm>
          <a:noFill/>
          <a:ln>
            <a:miter lim="800000"/>
            <a:headEnd/>
            <a:tailEnd/>
          </a:ln>
        </p:spPr>
        <p:txBody>
          <a:bodyPr vert="horz" wrap="square" lIns="91440" tIns="45720" rIns="91440" bIns="45720" numCol="1" anchor="t" anchorCtr="0" compatLnSpc="1">
            <a:prstTxWarp prst="textNoShape">
              <a:avLst/>
            </a:prstTxWarp>
          </a:bodyPr>
          <a:lstStyle/>
          <a:p>
            <a:r>
              <a:rPr lang="en-US" sz="2000" b="1" smtClean="0">
                <a:latin typeface="Arial" charset="0"/>
              </a:rPr>
              <a:t>ERP Budget – through December 2013 FY14</a:t>
            </a:r>
          </a:p>
        </p:txBody>
      </p:sp>
      <p:sp>
        <p:nvSpPr>
          <p:cNvPr id="2051" name="TextBox 8"/>
          <p:cNvSpPr txBox="1">
            <a:spLocks noChangeArrowheads="1"/>
          </p:cNvSpPr>
          <p:nvPr/>
        </p:nvSpPr>
        <p:spPr bwMode="auto">
          <a:xfrm>
            <a:off x="1600200" y="2667000"/>
            <a:ext cx="7162800" cy="461963"/>
          </a:xfrm>
          <a:prstGeom prst="rect">
            <a:avLst/>
          </a:prstGeom>
          <a:noFill/>
          <a:ln w="9525">
            <a:noFill/>
            <a:miter lim="800000"/>
            <a:headEnd/>
            <a:tailEnd/>
          </a:ln>
        </p:spPr>
        <p:txBody>
          <a:bodyPr>
            <a:spAutoFit/>
          </a:bodyPr>
          <a:lstStyle/>
          <a:p>
            <a:endParaRPr lang="en-US"/>
          </a:p>
        </p:txBody>
      </p:sp>
      <p:sp>
        <p:nvSpPr>
          <p:cNvPr id="2052" name="TextBox 10"/>
          <p:cNvSpPr txBox="1">
            <a:spLocks noChangeArrowheads="1"/>
          </p:cNvSpPr>
          <p:nvPr/>
        </p:nvSpPr>
        <p:spPr bwMode="auto">
          <a:xfrm>
            <a:off x="1676400" y="2133600"/>
            <a:ext cx="184150" cy="461963"/>
          </a:xfrm>
          <a:prstGeom prst="rect">
            <a:avLst/>
          </a:prstGeom>
          <a:noFill/>
          <a:ln w="9525">
            <a:noFill/>
            <a:miter lim="800000"/>
            <a:headEnd/>
            <a:tailEnd/>
          </a:ln>
        </p:spPr>
        <p:txBody>
          <a:bodyPr wrap="none">
            <a:spAutoFit/>
          </a:bodyPr>
          <a:lstStyle/>
          <a:p>
            <a:endParaRPr lang="en-US"/>
          </a:p>
        </p:txBody>
      </p:sp>
      <p:pic>
        <p:nvPicPr>
          <p:cNvPr id="2053" name="Picture 6"/>
          <p:cNvPicPr>
            <a:picLocks noChangeAspect="1" noChangeArrowheads="1"/>
          </p:cNvPicPr>
          <p:nvPr/>
        </p:nvPicPr>
        <p:blipFill>
          <a:blip r:embed="rId2"/>
          <a:srcRect/>
          <a:stretch>
            <a:fillRect/>
          </a:stretch>
        </p:blipFill>
        <p:spPr bwMode="auto">
          <a:xfrm>
            <a:off x="381000" y="1143000"/>
            <a:ext cx="8632825" cy="5211763"/>
          </a:xfrm>
          <a:prstGeom prst="rect">
            <a:avLst/>
          </a:prstGeom>
          <a:noFill/>
          <a:ln w="12700" algn="ctr">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609600" y="457200"/>
            <a:ext cx="8229600" cy="457200"/>
          </a:xfrm>
          <a:noFill/>
          <a:ln>
            <a:miter lim="800000"/>
            <a:headEnd/>
            <a:tailEnd/>
          </a:ln>
        </p:spPr>
        <p:txBody>
          <a:bodyPr vert="horz" wrap="square" lIns="91440" tIns="45720" rIns="91440" bIns="45720" numCol="1" anchor="t" anchorCtr="0" compatLnSpc="1">
            <a:prstTxWarp prst="textNoShape">
              <a:avLst/>
            </a:prstTxWarp>
          </a:bodyPr>
          <a:lstStyle/>
          <a:p>
            <a:r>
              <a:rPr lang="en-US" sz="2000" b="1" smtClean="0">
                <a:latin typeface="Arial" charset="0"/>
              </a:rPr>
              <a:t>Infrastructure Budget – through December 2013 FY14</a:t>
            </a:r>
            <a:r>
              <a:rPr lang="en-US" sz="2400" b="1" smtClean="0">
                <a:latin typeface="Arial" charset="0"/>
              </a:rPr>
              <a:t> </a:t>
            </a:r>
          </a:p>
        </p:txBody>
      </p:sp>
      <p:pic>
        <p:nvPicPr>
          <p:cNvPr id="3075" name="Picture 4"/>
          <p:cNvPicPr>
            <a:picLocks noChangeAspect="1" noChangeArrowheads="1"/>
          </p:cNvPicPr>
          <p:nvPr/>
        </p:nvPicPr>
        <p:blipFill>
          <a:blip r:embed="rId2"/>
          <a:srcRect/>
          <a:stretch>
            <a:fillRect/>
          </a:stretch>
        </p:blipFill>
        <p:spPr bwMode="auto">
          <a:xfrm>
            <a:off x="357188" y="1219200"/>
            <a:ext cx="8429625" cy="5211763"/>
          </a:xfrm>
          <a:prstGeom prst="rect">
            <a:avLst/>
          </a:prstGeom>
          <a:noFill/>
          <a:ln w="12700" algn="ctr">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4294967295"/>
          </p:nvPr>
        </p:nvSpPr>
        <p:spPr>
          <a:xfrm>
            <a:off x="381000" y="914400"/>
            <a:ext cx="8763000" cy="5257800"/>
          </a:xfrm>
        </p:spPr>
        <p:txBody>
          <a:bodyPr/>
          <a:lstStyle/>
          <a:p>
            <a:pPr>
              <a:lnSpc>
                <a:spcPct val="90000"/>
              </a:lnSpc>
            </a:pPr>
            <a:endParaRPr lang="en-US" sz="1400" b="1" dirty="0" smtClean="0">
              <a:latin typeface="Arial" charset="0"/>
              <a:cs typeface="Arial" charset="0"/>
            </a:endParaRPr>
          </a:p>
          <a:p>
            <a:pPr>
              <a:lnSpc>
                <a:spcPct val="90000"/>
              </a:lnSpc>
            </a:pPr>
            <a:endParaRPr lang="en-US" sz="1400" b="1" dirty="0" smtClean="0">
              <a:latin typeface="Arial" charset="0"/>
              <a:cs typeface="Arial" charset="0"/>
            </a:endParaRPr>
          </a:p>
          <a:p>
            <a:pPr>
              <a:lnSpc>
                <a:spcPct val="90000"/>
              </a:lnSpc>
            </a:pPr>
            <a:r>
              <a:rPr lang="en-US" sz="1600" b="1" dirty="0" smtClean="0">
                <a:latin typeface="Arial" charset="0"/>
                <a:cs typeface="Arial" charset="0"/>
              </a:rPr>
              <a:t>Department of Liquor Control Implementation </a:t>
            </a:r>
          </a:p>
          <a:p>
            <a:pPr lvl="1">
              <a:lnSpc>
                <a:spcPct val="90000"/>
              </a:lnSpc>
              <a:buNone/>
            </a:pPr>
            <a:r>
              <a:rPr lang="en-US" sz="1400" b="1" dirty="0" smtClean="0">
                <a:latin typeface="Arial" charset="0"/>
                <a:cs typeface="Arial" charset="0"/>
              </a:rPr>
              <a:t>	Decision </a:t>
            </a:r>
            <a:r>
              <a:rPr lang="en-US" sz="1400" dirty="0" smtClean="0">
                <a:latin typeface="Arial" charset="0"/>
                <a:cs typeface="Arial" charset="0"/>
              </a:rPr>
              <a:t>– Recommended Go Live Date – March 31, 2014</a:t>
            </a:r>
          </a:p>
          <a:p>
            <a:pPr lvl="1">
              <a:lnSpc>
                <a:spcPct val="90000"/>
              </a:lnSpc>
              <a:buNone/>
            </a:pPr>
            <a:r>
              <a:rPr lang="en-US" sz="1400" dirty="0" smtClean="0">
                <a:latin typeface="Arial" charset="0"/>
                <a:cs typeface="Arial" charset="0"/>
              </a:rPr>
              <a:t>		                Additional Funding for expenditures not previously identified:</a:t>
            </a:r>
          </a:p>
          <a:p>
            <a:pPr lvl="1">
              <a:lnSpc>
                <a:spcPct val="90000"/>
              </a:lnSpc>
              <a:buNone/>
            </a:pPr>
            <a:r>
              <a:rPr lang="en-US" sz="1400" dirty="0" smtClean="0">
                <a:latin typeface="Arial" charset="0"/>
                <a:cs typeface="Arial" charset="0"/>
              </a:rPr>
              <a:t>			       Mobile Unit funding for infrastructure and units - 	</a:t>
            </a:r>
            <a:r>
              <a:rPr lang="en-US" sz="1400" smtClean="0">
                <a:latin typeface="Arial" charset="0"/>
                <a:cs typeface="Arial" charset="0"/>
              </a:rPr>
              <a:t>$</a:t>
            </a:r>
            <a:r>
              <a:rPr lang="en-US" sz="1400" smtClean="0">
                <a:latin typeface="Arial" charset="0"/>
                <a:cs typeface="Arial" charset="0"/>
              </a:rPr>
              <a:t>393,000 </a:t>
            </a:r>
            <a:endParaRPr lang="en-US" sz="1400" dirty="0" smtClean="0">
              <a:latin typeface="Arial" charset="0"/>
              <a:cs typeface="Arial" charset="0"/>
            </a:endParaRPr>
          </a:p>
          <a:p>
            <a:pPr lvl="1">
              <a:lnSpc>
                <a:spcPct val="90000"/>
              </a:lnSpc>
              <a:buNone/>
            </a:pPr>
            <a:r>
              <a:rPr lang="en-US" sz="1400" dirty="0" smtClean="0">
                <a:latin typeface="Arial" charset="0"/>
                <a:cs typeface="Arial" charset="0"/>
              </a:rPr>
              <a:t>			       UPK developer / trainer projected cost -		</a:t>
            </a:r>
            <a:r>
              <a:rPr lang="en-US" sz="1400" u="sng" dirty="0" smtClean="0">
                <a:latin typeface="Arial" charset="0"/>
                <a:cs typeface="Arial" charset="0"/>
              </a:rPr>
              <a:t>$142,000 </a:t>
            </a:r>
          </a:p>
          <a:p>
            <a:pPr lvl="1">
              <a:lnSpc>
                <a:spcPct val="90000"/>
              </a:lnSpc>
              <a:buNone/>
            </a:pPr>
            <a:r>
              <a:rPr lang="en-US" sz="1400" dirty="0" smtClean="0">
                <a:latin typeface="Arial" charset="0"/>
                <a:cs typeface="Arial" charset="0"/>
              </a:rPr>
              <a:t>					Total			$535,000</a:t>
            </a:r>
          </a:p>
          <a:p>
            <a:pPr lvl="1">
              <a:lnSpc>
                <a:spcPct val="90000"/>
              </a:lnSpc>
              <a:buNone/>
            </a:pPr>
            <a:r>
              <a:rPr lang="en-US" sz="1400" dirty="0" smtClean="0">
                <a:latin typeface="Arial" charset="0"/>
                <a:cs typeface="Arial" charset="0"/>
              </a:rPr>
              <a:t>		                	</a:t>
            </a:r>
          </a:p>
          <a:p>
            <a:pPr lvl="1">
              <a:lnSpc>
                <a:spcPct val="90000"/>
              </a:lnSpc>
              <a:buNone/>
            </a:pPr>
            <a:r>
              <a:rPr lang="en-US" sz="1400" dirty="0" smtClean="0">
                <a:latin typeface="Arial" charset="0"/>
                <a:cs typeface="Arial" charset="0"/>
              </a:rPr>
              <a:t>	Automated Clearing House (ACH) for all Licensees for deliveries from Warehouse  </a:t>
            </a:r>
          </a:p>
          <a:p>
            <a:pPr lvl="1">
              <a:lnSpc>
                <a:spcPct val="90000"/>
              </a:lnSpc>
              <a:buNone/>
            </a:pPr>
            <a:r>
              <a:rPr lang="en-US" sz="1600" b="1" dirty="0" smtClean="0">
                <a:latin typeface="Arial" charset="0"/>
                <a:cs typeface="Arial" charset="0"/>
              </a:rPr>
              <a:t>     </a:t>
            </a:r>
            <a:r>
              <a:rPr lang="en-US" sz="1400" dirty="0" smtClean="0">
                <a:latin typeface="Arial" charset="0"/>
                <a:cs typeface="Arial" charset="0"/>
              </a:rPr>
              <a:t>Registration of Licensees, Suppliers, Sales Reps in Progress</a:t>
            </a:r>
          </a:p>
          <a:p>
            <a:pPr lvl="1">
              <a:lnSpc>
                <a:spcPct val="90000"/>
              </a:lnSpc>
              <a:buNone/>
            </a:pPr>
            <a:r>
              <a:rPr lang="en-US" sz="1400" dirty="0" smtClean="0">
                <a:latin typeface="Arial" charset="0"/>
                <a:cs typeface="Arial" charset="0"/>
              </a:rPr>
              <a:t>	Day in the Life – Testing end-to-end processes for Order Management, Purchasing, Receiving, Accounts Payable, Picking/Shipping, Accounts Receivables, Pricing/Blanket Approval</a:t>
            </a:r>
          </a:p>
          <a:p>
            <a:pPr lvl="1">
              <a:lnSpc>
                <a:spcPct val="90000"/>
              </a:lnSpc>
              <a:buNone/>
            </a:pPr>
            <a:r>
              <a:rPr lang="en-US" sz="1400" dirty="0" smtClean="0">
                <a:latin typeface="Arial" charset="0"/>
                <a:cs typeface="Arial" charset="0"/>
              </a:rPr>
              <a:t>		</a:t>
            </a:r>
            <a:endParaRPr lang="en-US" sz="1600" b="1" dirty="0" smtClean="0">
              <a:latin typeface="Arial" charset="0"/>
              <a:cs typeface="Arial" charset="0"/>
            </a:endParaRPr>
          </a:p>
          <a:p>
            <a:pPr>
              <a:lnSpc>
                <a:spcPct val="90000"/>
              </a:lnSpc>
            </a:pPr>
            <a:r>
              <a:rPr lang="en-US" sz="1600" b="1" dirty="0" smtClean="0">
                <a:latin typeface="Arial" charset="0"/>
                <a:cs typeface="Arial" charset="0"/>
              </a:rPr>
              <a:t>Tax Assessment </a:t>
            </a:r>
          </a:p>
          <a:p>
            <a:pPr lvl="1">
              <a:lnSpc>
                <a:spcPct val="90000"/>
              </a:lnSpc>
              <a:buNone/>
            </a:pPr>
            <a:r>
              <a:rPr lang="en-US" sz="1600" b="1" dirty="0" smtClean="0">
                <a:latin typeface="Arial" charset="0"/>
                <a:cs typeface="Arial" charset="0"/>
              </a:rPr>
              <a:t>	</a:t>
            </a:r>
            <a:r>
              <a:rPr lang="en-US" sz="1600" dirty="0" smtClean="0">
                <a:latin typeface="Arial" charset="0"/>
                <a:cs typeface="Arial" charset="0"/>
              </a:rPr>
              <a:t>Phased Go Live </a:t>
            </a:r>
          </a:p>
          <a:p>
            <a:pPr lvl="1">
              <a:lnSpc>
                <a:spcPct val="90000"/>
              </a:lnSpc>
              <a:buNone/>
            </a:pPr>
            <a:r>
              <a:rPr lang="en-US" sz="1600" dirty="0" smtClean="0">
                <a:latin typeface="Arial" charset="0"/>
                <a:cs typeface="Arial" charset="0"/>
              </a:rPr>
              <a:t>			Revised Billing– February 24</a:t>
            </a:r>
          </a:p>
          <a:p>
            <a:pPr lvl="1">
              <a:lnSpc>
                <a:spcPct val="90000"/>
              </a:lnSpc>
              <a:buNone/>
            </a:pPr>
            <a:r>
              <a:rPr lang="en-US" sz="1600" dirty="0" smtClean="0">
                <a:latin typeface="Arial" charset="0"/>
                <a:cs typeface="Arial" charset="0"/>
              </a:rPr>
              <a:t>			Annual Billing – April 1 </a:t>
            </a:r>
          </a:p>
          <a:p>
            <a:pPr lvl="1">
              <a:lnSpc>
                <a:spcPct val="90000"/>
              </a:lnSpc>
              <a:buNone/>
            </a:pPr>
            <a:r>
              <a:rPr lang="en-US" sz="1600" dirty="0" smtClean="0">
                <a:latin typeface="Arial" charset="0"/>
                <a:cs typeface="Arial" charset="0"/>
              </a:rPr>
              <a:t>	Training Beginning – February 10 for Treasury staff</a:t>
            </a:r>
          </a:p>
          <a:p>
            <a:pPr>
              <a:lnSpc>
                <a:spcPct val="90000"/>
              </a:lnSpc>
            </a:pPr>
            <a:endParaRPr lang="en-US" sz="1400" b="1" dirty="0" smtClean="0">
              <a:latin typeface="Arial" charset="0"/>
              <a:cs typeface="Arial" charset="0"/>
            </a:endParaRPr>
          </a:p>
          <a:p>
            <a:pPr>
              <a:lnSpc>
                <a:spcPct val="90000"/>
              </a:lnSpc>
            </a:pPr>
            <a:r>
              <a:rPr lang="en-US" sz="1400" b="1" dirty="0" smtClean="0">
                <a:latin typeface="Arial" charset="0"/>
                <a:cs typeface="Arial" charset="0"/>
              </a:rPr>
              <a:t>Hyperion Budgeting – Wave 4 Hyperion Public Sector Decision Support</a:t>
            </a:r>
          </a:p>
          <a:p>
            <a:pPr lvl="1">
              <a:lnSpc>
                <a:spcPct val="90000"/>
              </a:lnSpc>
              <a:buNone/>
            </a:pPr>
            <a:r>
              <a:rPr lang="en-US" sz="1400" dirty="0" smtClean="0">
                <a:latin typeface="Arial" charset="0"/>
                <a:cs typeface="Arial" charset="0"/>
              </a:rPr>
              <a:t>	</a:t>
            </a:r>
            <a:r>
              <a:rPr lang="en-US" sz="1400" b="1" dirty="0" smtClean="0">
                <a:latin typeface="Arial" charset="0"/>
                <a:cs typeface="Arial" charset="0"/>
              </a:rPr>
              <a:t>Decision</a:t>
            </a:r>
            <a:r>
              <a:rPr lang="en-US" sz="1400" dirty="0" smtClean="0">
                <a:latin typeface="Arial" charset="0"/>
                <a:cs typeface="Arial" charset="0"/>
              </a:rPr>
              <a:t> – Recommendation do not implement Wave 4 PSPB </a:t>
            </a:r>
          </a:p>
          <a:p>
            <a:pPr>
              <a:lnSpc>
                <a:spcPct val="90000"/>
              </a:lnSpc>
            </a:pPr>
            <a:endParaRPr lang="en-US" sz="1400" b="1" dirty="0" smtClean="0">
              <a:latin typeface="Arial" charset="0"/>
              <a:cs typeface="Arial" charset="0"/>
            </a:endParaRPr>
          </a:p>
          <a:p>
            <a:pPr>
              <a:lnSpc>
                <a:spcPct val="90000"/>
              </a:lnSpc>
            </a:pPr>
            <a:endParaRPr lang="en-US" sz="1400" dirty="0" smtClean="0">
              <a:latin typeface="Arial" charset="0"/>
              <a:cs typeface="Arial" charset="0"/>
            </a:endParaRPr>
          </a:p>
          <a:p>
            <a:pPr lvl="1">
              <a:lnSpc>
                <a:spcPct val="90000"/>
              </a:lnSpc>
              <a:buNone/>
            </a:pPr>
            <a:endParaRPr lang="en-US" sz="1400" dirty="0" smtClean="0">
              <a:latin typeface="Arial" charset="0"/>
              <a:cs typeface="Arial" charset="0"/>
            </a:endParaRPr>
          </a:p>
          <a:p>
            <a:pPr>
              <a:lnSpc>
                <a:spcPct val="90000"/>
              </a:lnSpc>
              <a:buNone/>
            </a:pPr>
            <a:r>
              <a:rPr lang="en-US" sz="1600" dirty="0" smtClean="0">
                <a:latin typeface="Arial" charset="0"/>
                <a:cs typeface="Arial" charset="0"/>
              </a:rPr>
              <a:t>	</a:t>
            </a:r>
            <a:endParaRPr lang="en-US" sz="1400" dirty="0" smtClean="0">
              <a:latin typeface="Arial" charset="0"/>
              <a:cs typeface="Arial" charset="0"/>
            </a:endParaRPr>
          </a:p>
          <a:p>
            <a:pPr>
              <a:lnSpc>
                <a:spcPct val="90000"/>
              </a:lnSpc>
            </a:pPr>
            <a:endParaRPr lang="en-US" sz="1600" dirty="0" smtClean="0">
              <a:latin typeface="Arial" charset="0"/>
              <a:cs typeface="Arial" charset="0"/>
            </a:endParaRPr>
          </a:p>
          <a:p>
            <a:pPr>
              <a:lnSpc>
                <a:spcPct val="90000"/>
              </a:lnSpc>
            </a:pPr>
            <a:endParaRPr lang="en-US" sz="1600" dirty="0" smtClean="0">
              <a:latin typeface="Arial" charset="0"/>
              <a:cs typeface="Arial" charset="0"/>
            </a:endParaRPr>
          </a:p>
        </p:txBody>
      </p:sp>
      <p:sp>
        <p:nvSpPr>
          <p:cNvPr id="4099" name="Text Box 5"/>
          <p:cNvSpPr txBox="1">
            <a:spLocks noChangeArrowheads="1"/>
          </p:cNvSpPr>
          <p:nvPr/>
        </p:nvSpPr>
        <p:spPr bwMode="auto">
          <a:xfrm>
            <a:off x="1143000" y="3810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Executive Summary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4294967295"/>
          </p:nvPr>
        </p:nvSpPr>
        <p:spPr>
          <a:xfrm>
            <a:off x="228600" y="838200"/>
            <a:ext cx="8763000" cy="5334000"/>
          </a:xfrm>
        </p:spPr>
        <p:txBody>
          <a:bodyPr/>
          <a:lstStyle/>
          <a:p>
            <a:pPr>
              <a:lnSpc>
                <a:spcPct val="90000"/>
              </a:lnSpc>
              <a:buNone/>
            </a:pPr>
            <a:endParaRPr lang="en-US" sz="1600" b="1" dirty="0" smtClean="0">
              <a:latin typeface="Arial" charset="0"/>
              <a:cs typeface="Arial" charset="0"/>
            </a:endParaRPr>
          </a:p>
          <a:p>
            <a:pPr>
              <a:lnSpc>
                <a:spcPct val="90000"/>
              </a:lnSpc>
              <a:buNone/>
            </a:pPr>
            <a:r>
              <a:rPr lang="en-US" sz="1600" b="1" dirty="0" smtClean="0">
                <a:latin typeface="Arial" charset="0"/>
                <a:cs typeface="Arial" charset="0"/>
              </a:rPr>
              <a:t>Executive Summary (continued) </a:t>
            </a:r>
          </a:p>
          <a:p>
            <a:pPr lvl="1">
              <a:lnSpc>
                <a:spcPct val="90000"/>
              </a:lnSpc>
              <a:buNone/>
            </a:pPr>
            <a:r>
              <a:rPr lang="en-US" sz="1400" dirty="0" smtClean="0">
                <a:latin typeface="Arial" pitchFamily="34" charset="0"/>
                <a:cs typeface="Arial" pitchFamily="34" charset="0"/>
              </a:rPr>
              <a:t>	</a:t>
            </a:r>
          </a:p>
          <a:p>
            <a:pPr>
              <a:lnSpc>
                <a:spcPct val="90000"/>
              </a:lnSpc>
            </a:pPr>
            <a:r>
              <a:rPr lang="en-US" sz="1400" b="1" dirty="0" smtClean="0">
                <a:latin typeface="Arial" charset="0"/>
                <a:cs typeface="Arial" charset="0"/>
              </a:rPr>
              <a:t>Financials </a:t>
            </a:r>
          </a:p>
          <a:p>
            <a:pPr>
              <a:lnSpc>
                <a:spcPct val="90000"/>
              </a:lnSpc>
              <a:buNone/>
            </a:pPr>
            <a:r>
              <a:rPr lang="en-US" sz="1400" dirty="0" smtClean="0">
                <a:latin typeface="Arial" charset="0"/>
                <a:cs typeface="Arial" charset="0"/>
              </a:rPr>
              <a:t>		CAFR completed on time and no Audit findings for ERP</a:t>
            </a:r>
          </a:p>
          <a:p>
            <a:pPr>
              <a:lnSpc>
                <a:spcPct val="90000"/>
              </a:lnSpc>
              <a:buNone/>
            </a:pPr>
            <a:r>
              <a:rPr lang="en-US" sz="1400" dirty="0" smtClean="0">
                <a:latin typeface="Arial" charset="0"/>
                <a:cs typeface="Arial" charset="0"/>
              </a:rPr>
              <a:t>		Completed Set Up of Multi-Organization structure needed for DLC implementation </a:t>
            </a:r>
          </a:p>
          <a:p>
            <a:pPr>
              <a:lnSpc>
                <a:spcPct val="90000"/>
              </a:lnSpc>
              <a:buNone/>
            </a:pPr>
            <a:r>
              <a:rPr lang="en-US" sz="1400" dirty="0" smtClean="0">
                <a:latin typeface="Arial" charset="0"/>
                <a:cs typeface="Arial" charset="0"/>
              </a:rPr>
              <a:t>		Successfully applied comprehensive Financial patch</a:t>
            </a:r>
          </a:p>
          <a:p>
            <a:pPr>
              <a:lnSpc>
                <a:spcPct val="90000"/>
              </a:lnSpc>
              <a:buNone/>
            </a:pPr>
            <a:r>
              <a:rPr lang="en-US" sz="1400" dirty="0" smtClean="0">
                <a:latin typeface="Arial" charset="0"/>
                <a:cs typeface="Arial" charset="0"/>
              </a:rPr>
              <a:t>		FY 13 Carry Forward / Income Statement completed</a:t>
            </a:r>
          </a:p>
          <a:p>
            <a:pPr>
              <a:lnSpc>
                <a:spcPct val="90000"/>
              </a:lnSpc>
              <a:buNone/>
            </a:pPr>
            <a:r>
              <a:rPr lang="en-US" sz="1400" dirty="0" smtClean="0">
                <a:latin typeface="Arial" charset="0"/>
                <a:cs typeface="Arial" charset="0"/>
              </a:rPr>
              <a:t>		Auto Reconciliation of Payroll Account to bank statement in Production </a:t>
            </a:r>
          </a:p>
          <a:p>
            <a:pPr>
              <a:lnSpc>
                <a:spcPct val="90000"/>
              </a:lnSpc>
              <a:buNone/>
            </a:pPr>
            <a:r>
              <a:rPr lang="en-US" sz="1400" dirty="0" smtClean="0">
                <a:latin typeface="Arial" charset="0"/>
                <a:cs typeface="Arial" charset="0"/>
              </a:rPr>
              <a:t>		W2s, 1099, and 1099R</a:t>
            </a:r>
          </a:p>
          <a:p>
            <a:pPr>
              <a:lnSpc>
                <a:spcPct val="90000"/>
              </a:lnSpc>
              <a:buNone/>
            </a:pPr>
            <a:r>
              <a:rPr lang="en-US" sz="1400" dirty="0" smtClean="0">
                <a:latin typeface="Arial" charset="0"/>
                <a:cs typeface="Arial" charset="0"/>
              </a:rPr>
              <a:t>	</a:t>
            </a:r>
          </a:p>
          <a:p>
            <a:pPr>
              <a:lnSpc>
                <a:spcPct val="90000"/>
              </a:lnSpc>
            </a:pPr>
            <a:r>
              <a:rPr lang="en-US" sz="1400" b="1" dirty="0" smtClean="0">
                <a:latin typeface="Arial" pitchFamily="34" charset="0"/>
                <a:cs typeface="Arial" pitchFamily="34" charset="0"/>
              </a:rPr>
              <a:t>Human Capital Management (HR)</a:t>
            </a:r>
            <a:endParaRPr lang="en-US" sz="1400" dirty="0" smtClean="0">
              <a:latin typeface="Arial" pitchFamily="34" charset="0"/>
              <a:cs typeface="Arial" pitchFamily="34" charset="0"/>
            </a:endParaRPr>
          </a:p>
          <a:p>
            <a:pPr>
              <a:lnSpc>
                <a:spcPct val="90000"/>
              </a:lnSpc>
              <a:buNone/>
            </a:pPr>
            <a:r>
              <a:rPr lang="en-US" sz="1400" dirty="0" smtClean="0">
                <a:latin typeface="Arial" charset="0"/>
                <a:cs typeface="Arial" charset="0"/>
              </a:rPr>
              <a:t>		Optimizing HR modules  Workforce Performance Management (WPM) Workforce, Core HR</a:t>
            </a:r>
          </a:p>
          <a:p>
            <a:pPr>
              <a:lnSpc>
                <a:spcPct val="90000"/>
              </a:lnSpc>
              <a:buNone/>
            </a:pPr>
            <a:r>
              <a:rPr lang="en-US" sz="1400" dirty="0" smtClean="0">
                <a:latin typeface="Arial" charset="0"/>
                <a:cs typeface="Arial" charset="0"/>
              </a:rPr>
              <a:t>		Oracle Learning Management (OLM), Oracle Advanced Benefits (OAB) and </a:t>
            </a:r>
            <a:r>
              <a:rPr lang="en-US" sz="1400" dirty="0" err="1" smtClean="0">
                <a:latin typeface="Arial" charset="0"/>
                <a:cs typeface="Arial" charset="0"/>
              </a:rPr>
              <a:t>iRecruitment</a:t>
            </a:r>
            <a:r>
              <a:rPr lang="en-US" sz="1400" dirty="0" smtClean="0">
                <a:latin typeface="Arial" charset="0"/>
                <a:cs typeface="Arial" charset="0"/>
              </a:rPr>
              <a:t> </a:t>
            </a:r>
          </a:p>
          <a:p>
            <a:pPr>
              <a:lnSpc>
                <a:spcPct val="90000"/>
              </a:lnSpc>
              <a:buNone/>
            </a:pPr>
            <a:r>
              <a:rPr lang="en-US" sz="1400" dirty="0" smtClean="0">
                <a:latin typeface="Arial" charset="0"/>
                <a:cs typeface="Arial" charset="0"/>
              </a:rPr>
              <a:t>		Collaborating with Business Owners </a:t>
            </a:r>
          </a:p>
          <a:p>
            <a:pPr>
              <a:lnSpc>
                <a:spcPct val="90000"/>
              </a:lnSpc>
              <a:buNone/>
            </a:pPr>
            <a:r>
              <a:rPr lang="en-US" sz="1400" dirty="0" smtClean="0">
                <a:latin typeface="Arial" charset="0"/>
                <a:cs typeface="Arial" charset="0"/>
              </a:rPr>
              <a:t>			</a:t>
            </a:r>
            <a:endParaRPr lang="en-US" sz="1600" dirty="0" smtClean="0">
              <a:latin typeface="Arial" charset="0"/>
              <a:cs typeface="Arial" charset="0"/>
            </a:endParaRPr>
          </a:p>
          <a:p>
            <a:pPr>
              <a:lnSpc>
                <a:spcPct val="90000"/>
              </a:lnSpc>
            </a:pPr>
            <a:endParaRPr lang="en-US" sz="1600" dirty="0" smtClean="0">
              <a:latin typeface="Arial" charset="0"/>
              <a:cs typeface="Arial" charset="0"/>
            </a:endParaRPr>
          </a:p>
          <a:p>
            <a:pPr>
              <a:lnSpc>
                <a:spcPct val="90000"/>
              </a:lnSpc>
            </a:pPr>
            <a:endParaRPr lang="en-US" sz="1600" dirty="0" smtClean="0">
              <a:latin typeface="Arial" charset="0"/>
              <a:cs typeface="Arial" charset="0"/>
            </a:endParaRPr>
          </a:p>
        </p:txBody>
      </p:sp>
      <p:sp>
        <p:nvSpPr>
          <p:cNvPr id="4099" name="Text Box 5"/>
          <p:cNvSpPr txBox="1">
            <a:spLocks noChangeArrowheads="1"/>
          </p:cNvSpPr>
          <p:nvPr/>
        </p:nvSpPr>
        <p:spPr bwMode="auto">
          <a:xfrm>
            <a:off x="1143000" y="3810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Executive Summary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4294967295"/>
          </p:nvPr>
        </p:nvSpPr>
        <p:spPr>
          <a:xfrm>
            <a:off x="228600" y="838200"/>
            <a:ext cx="8763000" cy="5334000"/>
          </a:xfrm>
        </p:spPr>
        <p:txBody>
          <a:bodyPr/>
          <a:lstStyle/>
          <a:p>
            <a:pPr>
              <a:lnSpc>
                <a:spcPct val="90000"/>
              </a:lnSpc>
              <a:buNone/>
            </a:pPr>
            <a:endParaRPr lang="en-US" sz="1600" b="1" dirty="0" smtClean="0">
              <a:latin typeface="Arial" charset="0"/>
              <a:cs typeface="Arial" charset="0"/>
            </a:endParaRPr>
          </a:p>
          <a:p>
            <a:pPr>
              <a:lnSpc>
                <a:spcPct val="90000"/>
              </a:lnSpc>
              <a:buNone/>
            </a:pPr>
            <a:r>
              <a:rPr lang="en-US" sz="1600" b="1" dirty="0" smtClean="0">
                <a:latin typeface="Arial" charset="0"/>
                <a:cs typeface="Arial" charset="0"/>
              </a:rPr>
              <a:t>Executive Summary (continued) </a:t>
            </a:r>
          </a:p>
          <a:p>
            <a:pPr>
              <a:lnSpc>
                <a:spcPct val="90000"/>
              </a:lnSpc>
            </a:pPr>
            <a:endParaRPr lang="en-US" sz="1400" dirty="0" smtClean="0">
              <a:latin typeface="Arial" charset="0"/>
              <a:cs typeface="Arial" charset="0"/>
            </a:endParaRPr>
          </a:p>
          <a:p>
            <a:pPr>
              <a:lnSpc>
                <a:spcPct val="90000"/>
              </a:lnSpc>
            </a:pPr>
            <a:r>
              <a:rPr lang="en-US" sz="1400" dirty="0" smtClean="0">
                <a:latin typeface="Arial" charset="0"/>
                <a:cs typeface="Arial" charset="0"/>
              </a:rPr>
              <a:t> </a:t>
            </a:r>
            <a:r>
              <a:rPr lang="en-US" sz="1400" b="1" dirty="0" smtClean="0">
                <a:latin typeface="Arial" charset="0"/>
                <a:cs typeface="Arial" charset="0"/>
              </a:rPr>
              <a:t>PeopleSoft </a:t>
            </a:r>
          </a:p>
          <a:p>
            <a:pPr lvl="1">
              <a:buFont typeface="Arial" pitchFamily="34" charset="0"/>
              <a:buChar char="•"/>
            </a:pPr>
            <a:r>
              <a:rPr lang="en-US" sz="1400" dirty="0" smtClean="0">
                <a:latin typeface="Arial" pitchFamily="34" charset="0"/>
                <a:cs typeface="Arial" pitchFamily="34" charset="0"/>
              </a:rPr>
              <a:t>Eliminating 90% of manual entry by implementing</a:t>
            </a:r>
          </a:p>
          <a:p>
            <a:pPr lvl="1">
              <a:buFont typeface="Arial" pitchFamily="34" charset="0"/>
              <a:buChar char="•"/>
            </a:pPr>
            <a:r>
              <a:rPr lang="en-US" sz="1400" dirty="0" smtClean="0">
                <a:latin typeface="Arial" pitchFamily="34" charset="0"/>
                <a:cs typeface="Arial" pitchFamily="34" charset="0"/>
              </a:rPr>
              <a:t>Completed year end processing for 1099Rs</a:t>
            </a:r>
          </a:p>
          <a:p>
            <a:pPr lvl="1">
              <a:buFont typeface="Arial" pitchFamily="34" charset="0"/>
              <a:buChar char="•"/>
            </a:pPr>
            <a:r>
              <a:rPr lang="en-US" sz="1400" dirty="0" smtClean="0">
                <a:latin typeface="Arial" pitchFamily="34" charset="0"/>
                <a:cs typeface="Arial" pitchFamily="34" charset="0"/>
              </a:rPr>
              <a:t>Created additional exception reports prior to payroll being run to detect errors</a:t>
            </a:r>
          </a:p>
          <a:p>
            <a:pPr lvl="1">
              <a:lnSpc>
                <a:spcPct val="90000"/>
              </a:lnSpc>
              <a:buNone/>
            </a:pPr>
            <a:r>
              <a:rPr lang="en-US" sz="1400" dirty="0" smtClean="0">
                <a:latin typeface="Arial" charset="0"/>
                <a:cs typeface="Arial" charset="0"/>
              </a:rPr>
              <a:t>		</a:t>
            </a:r>
            <a:endParaRPr lang="en-US" sz="1200" dirty="0" smtClean="0">
              <a:latin typeface="Arial" charset="0"/>
              <a:cs typeface="Arial" charset="0"/>
            </a:endParaRPr>
          </a:p>
          <a:p>
            <a:pPr>
              <a:lnSpc>
                <a:spcPct val="90000"/>
              </a:lnSpc>
            </a:pPr>
            <a:r>
              <a:rPr lang="en-US" sz="1400" b="1" dirty="0" smtClean="0">
                <a:latin typeface="Arial" charset="0"/>
                <a:cs typeface="Arial" charset="0"/>
              </a:rPr>
              <a:t>Business Intelligence Report (BI) reporting</a:t>
            </a:r>
          </a:p>
          <a:p>
            <a:pPr lvl="1">
              <a:lnSpc>
                <a:spcPct val="90000"/>
              </a:lnSpc>
              <a:buFont typeface="Wingdings" pitchFamily="2" charset="2"/>
              <a:buChar char="§"/>
            </a:pPr>
            <a:r>
              <a:rPr lang="en-US" sz="1400" dirty="0" smtClean="0">
                <a:latin typeface="Arial" charset="0"/>
                <a:cs typeface="Arial" charset="0"/>
              </a:rPr>
              <a:t>BI models in production - 59</a:t>
            </a:r>
          </a:p>
          <a:p>
            <a:pPr lvl="1">
              <a:lnSpc>
                <a:spcPct val="90000"/>
              </a:lnSpc>
              <a:buFont typeface="Wingdings" pitchFamily="2" charset="2"/>
              <a:buChar char="§"/>
            </a:pPr>
            <a:r>
              <a:rPr lang="en-US" sz="1400" dirty="0" smtClean="0">
                <a:latin typeface="Arial" charset="0"/>
                <a:cs typeface="Arial" charset="0"/>
              </a:rPr>
              <a:t>Models and Dashboards in works - 10</a:t>
            </a:r>
          </a:p>
          <a:p>
            <a:pPr lvl="1">
              <a:lnSpc>
                <a:spcPct val="90000"/>
              </a:lnSpc>
              <a:buFont typeface="Wingdings" pitchFamily="2" charset="2"/>
              <a:buChar char="§"/>
            </a:pPr>
            <a:r>
              <a:rPr lang="en-US" sz="1400" dirty="0" smtClean="0">
                <a:latin typeface="Arial" charset="0"/>
                <a:cs typeface="Arial" charset="0"/>
              </a:rPr>
              <a:t>Models planned or under development - 14</a:t>
            </a:r>
          </a:p>
          <a:p>
            <a:pPr>
              <a:lnSpc>
                <a:spcPct val="90000"/>
              </a:lnSpc>
              <a:buNone/>
            </a:pPr>
            <a:endParaRPr lang="en-US" sz="1400" b="1" dirty="0" smtClean="0">
              <a:latin typeface="Arial" charset="0"/>
              <a:cs typeface="Arial" charset="0"/>
            </a:endParaRPr>
          </a:p>
          <a:p>
            <a:pPr>
              <a:lnSpc>
                <a:spcPct val="90000"/>
              </a:lnSpc>
            </a:pPr>
            <a:r>
              <a:rPr lang="en-US" sz="1400" b="1" dirty="0" smtClean="0">
                <a:latin typeface="Arial" charset="0"/>
                <a:cs typeface="Arial" charset="0"/>
              </a:rPr>
              <a:t>Identity Management (</a:t>
            </a:r>
            <a:r>
              <a:rPr lang="en-US" sz="1400" b="1" dirty="0" err="1" smtClean="0">
                <a:latin typeface="Arial" charset="0"/>
                <a:cs typeface="Arial" charset="0"/>
              </a:rPr>
              <a:t>iamMCG</a:t>
            </a:r>
            <a:r>
              <a:rPr lang="en-US" sz="1400" b="1" dirty="0" smtClean="0">
                <a:latin typeface="Arial" charset="0"/>
                <a:cs typeface="Arial" charset="0"/>
              </a:rPr>
              <a:t>)</a:t>
            </a:r>
          </a:p>
          <a:p>
            <a:pPr lvl="1">
              <a:lnSpc>
                <a:spcPct val="90000"/>
              </a:lnSpc>
            </a:pPr>
            <a:r>
              <a:rPr lang="en-US" sz="1400" dirty="0" smtClean="0">
                <a:latin typeface="Arial" charset="0"/>
                <a:cs typeface="Arial" charset="0"/>
              </a:rPr>
              <a:t>DLC customers (Licensees), Suppliers, and Sales Reps </a:t>
            </a:r>
          </a:p>
          <a:p>
            <a:pPr>
              <a:lnSpc>
                <a:spcPct val="90000"/>
              </a:lnSpc>
            </a:pPr>
            <a:endParaRPr lang="en-US" sz="1400" b="1" dirty="0" smtClean="0">
              <a:latin typeface="Arial" charset="0"/>
              <a:cs typeface="Arial" charset="0"/>
            </a:endParaRPr>
          </a:p>
          <a:p>
            <a:pPr>
              <a:lnSpc>
                <a:spcPct val="90000"/>
              </a:lnSpc>
            </a:pPr>
            <a:r>
              <a:rPr lang="en-US" sz="1400" b="1" dirty="0" smtClean="0">
                <a:latin typeface="Arial" charset="0"/>
                <a:cs typeface="Arial" charset="0"/>
              </a:rPr>
              <a:t>Change Management / Training </a:t>
            </a:r>
          </a:p>
          <a:p>
            <a:pPr lvl="1">
              <a:lnSpc>
                <a:spcPct val="90000"/>
              </a:lnSpc>
              <a:buNone/>
            </a:pPr>
            <a:r>
              <a:rPr lang="en-US" sz="1600" b="1" dirty="0" smtClean="0">
                <a:latin typeface="Arial" charset="0"/>
                <a:cs typeface="Arial" charset="0"/>
              </a:rPr>
              <a:t>	</a:t>
            </a:r>
            <a:r>
              <a:rPr lang="en-US" sz="1400" dirty="0" smtClean="0">
                <a:latin typeface="Arial" charset="0"/>
                <a:cs typeface="Arial" charset="0"/>
              </a:rPr>
              <a:t>	</a:t>
            </a:r>
          </a:p>
        </p:txBody>
      </p:sp>
      <p:sp>
        <p:nvSpPr>
          <p:cNvPr id="4099" name="Text Box 5"/>
          <p:cNvSpPr txBox="1">
            <a:spLocks noChangeArrowheads="1"/>
          </p:cNvSpPr>
          <p:nvPr/>
        </p:nvSpPr>
        <p:spPr bwMode="auto">
          <a:xfrm>
            <a:off x="1143000" y="3810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Executive Summary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4294967295"/>
          </p:nvPr>
        </p:nvSpPr>
        <p:spPr>
          <a:xfrm>
            <a:off x="228600" y="838200"/>
            <a:ext cx="8763000" cy="5334000"/>
          </a:xfrm>
        </p:spPr>
        <p:txBody>
          <a:bodyPr/>
          <a:lstStyle/>
          <a:p>
            <a:pPr>
              <a:lnSpc>
                <a:spcPct val="90000"/>
              </a:lnSpc>
              <a:buNone/>
            </a:pPr>
            <a:endParaRPr lang="en-US" sz="1600" b="1" dirty="0" smtClean="0">
              <a:latin typeface="Arial" charset="0"/>
              <a:cs typeface="Arial" charset="0"/>
            </a:endParaRPr>
          </a:p>
          <a:p>
            <a:pPr>
              <a:lnSpc>
                <a:spcPct val="90000"/>
              </a:lnSpc>
              <a:buNone/>
            </a:pPr>
            <a:r>
              <a:rPr lang="en-US" sz="1600" b="1" dirty="0" smtClean="0">
                <a:latin typeface="Arial" charset="0"/>
                <a:cs typeface="Arial" charset="0"/>
              </a:rPr>
              <a:t>Executive Summary (continued) </a:t>
            </a:r>
          </a:p>
          <a:p>
            <a:pPr lvl="1">
              <a:lnSpc>
                <a:spcPct val="90000"/>
              </a:lnSpc>
              <a:buNone/>
            </a:pPr>
            <a:r>
              <a:rPr lang="en-US" sz="1400" dirty="0" smtClean="0">
                <a:latin typeface="Arial" charset="0"/>
                <a:cs typeface="Arial" charset="0"/>
              </a:rPr>
              <a:t>	</a:t>
            </a:r>
          </a:p>
          <a:p>
            <a:pPr lvl="1">
              <a:lnSpc>
                <a:spcPct val="90000"/>
              </a:lnSpc>
              <a:buNone/>
            </a:pPr>
            <a:r>
              <a:rPr lang="en-US" sz="1400" dirty="0" smtClean="0">
                <a:latin typeface="Arial" charset="0"/>
                <a:cs typeface="Arial" charset="0"/>
              </a:rPr>
              <a:t> </a:t>
            </a:r>
            <a:r>
              <a:rPr lang="en-US" sz="1600" b="1" dirty="0" smtClean="0">
                <a:latin typeface="Arial" charset="0"/>
                <a:cs typeface="Arial" charset="0"/>
              </a:rPr>
              <a:t>Other</a:t>
            </a:r>
            <a:r>
              <a:rPr lang="en-US" sz="1600" dirty="0" smtClean="0">
                <a:latin typeface="Arial" charset="0"/>
                <a:cs typeface="Arial" charset="0"/>
              </a:rPr>
              <a:t> </a:t>
            </a:r>
          </a:p>
          <a:p>
            <a:pPr>
              <a:lnSpc>
                <a:spcPct val="90000"/>
              </a:lnSpc>
              <a:buNone/>
            </a:pPr>
            <a:r>
              <a:rPr lang="en-US" sz="1600" dirty="0" smtClean="0">
                <a:latin typeface="Arial" charset="0"/>
                <a:cs typeface="Arial" charset="0"/>
              </a:rPr>
              <a:t>		</a:t>
            </a:r>
            <a:r>
              <a:rPr lang="en-US" sz="1400" dirty="0" smtClean="0">
                <a:latin typeface="Arial" charset="0"/>
                <a:cs typeface="Arial" charset="0"/>
              </a:rPr>
              <a:t>ERP Operational</a:t>
            </a:r>
          </a:p>
          <a:p>
            <a:pPr lvl="1">
              <a:lnSpc>
                <a:spcPct val="90000"/>
              </a:lnSpc>
              <a:buNone/>
            </a:pPr>
            <a:r>
              <a:rPr lang="en-US" sz="1400" dirty="0" smtClean="0">
                <a:latin typeface="Arial" charset="0"/>
                <a:cs typeface="Arial" charset="0"/>
              </a:rPr>
              <a:t>		Developed Interim Policies for</a:t>
            </a:r>
          </a:p>
          <a:p>
            <a:pPr lvl="1">
              <a:lnSpc>
                <a:spcPct val="90000"/>
              </a:lnSpc>
              <a:buNone/>
            </a:pPr>
            <a:r>
              <a:rPr lang="en-US" sz="1400" dirty="0" smtClean="0">
                <a:latin typeface="Arial" charset="0"/>
                <a:cs typeface="Arial" charset="0"/>
              </a:rPr>
              <a:t>			Change Control Process and procedures</a:t>
            </a:r>
          </a:p>
          <a:p>
            <a:pPr lvl="1">
              <a:lnSpc>
                <a:spcPct val="90000"/>
              </a:lnSpc>
              <a:buNone/>
            </a:pPr>
            <a:r>
              <a:rPr lang="en-US" sz="1400" dirty="0" smtClean="0">
                <a:latin typeface="Arial" charset="0"/>
                <a:cs typeface="Arial" charset="0"/>
              </a:rPr>
              <a:t>			Testing Policy and Procedures</a:t>
            </a:r>
          </a:p>
          <a:p>
            <a:pPr lvl="1">
              <a:lnSpc>
                <a:spcPct val="90000"/>
              </a:lnSpc>
              <a:buNone/>
            </a:pPr>
            <a:r>
              <a:rPr lang="en-US" sz="1400" dirty="0" smtClean="0">
                <a:latin typeface="Arial" charset="0"/>
                <a:cs typeface="Arial" charset="0"/>
              </a:rPr>
              <a:t>			Security Policy</a:t>
            </a:r>
          </a:p>
          <a:p>
            <a:pPr lvl="1">
              <a:lnSpc>
                <a:spcPct val="90000"/>
              </a:lnSpc>
              <a:buNone/>
            </a:pPr>
            <a:r>
              <a:rPr lang="en-US" sz="1400" dirty="0" smtClean="0">
                <a:latin typeface="Arial" charset="0"/>
                <a:cs typeface="Arial" charset="0"/>
              </a:rPr>
              <a:t>		Developed Draft Enterprise list of on-going Activities</a:t>
            </a:r>
          </a:p>
          <a:p>
            <a:pPr lvl="1">
              <a:lnSpc>
                <a:spcPct val="90000"/>
              </a:lnSpc>
              <a:buNone/>
            </a:pPr>
            <a:r>
              <a:rPr lang="en-US" sz="1400" dirty="0" smtClean="0">
                <a:latin typeface="Arial" charset="0"/>
                <a:cs typeface="Arial" charset="0"/>
              </a:rPr>
              <a:t>		Continue to revamp roles / responsibilities </a:t>
            </a:r>
          </a:p>
          <a:p>
            <a:pPr lvl="1">
              <a:lnSpc>
                <a:spcPct val="90000"/>
              </a:lnSpc>
              <a:buNone/>
            </a:pPr>
            <a:r>
              <a:rPr lang="en-US" sz="1400" dirty="0" smtClean="0">
                <a:latin typeface="Arial" charset="0"/>
                <a:cs typeface="Arial" charset="0"/>
              </a:rPr>
              <a:t>		Two SharePoint sites established – 1) Change Requests and Issues; 2) Central Documents and 		Testing maintained by County </a:t>
            </a:r>
          </a:p>
          <a:p>
            <a:pPr lvl="1">
              <a:lnSpc>
                <a:spcPct val="90000"/>
              </a:lnSpc>
              <a:buNone/>
            </a:pPr>
            <a:r>
              <a:rPr lang="en-US" sz="1400" dirty="0" smtClean="0">
                <a:latin typeface="Arial" charset="0"/>
                <a:cs typeface="Arial" charset="0"/>
              </a:rPr>
              <a:t>		Summary of Change Requests, Oracle Service Requests and Enterprise Servers and Farms </a:t>
            </a:r>
          </a:p>
          <a:p>
            <a:pPr lvl="1">
              <a:lnSpc>
                <a:spcPct val="90000"/>
              </a:lnSpc>
              <a:buNone/>
            </a:pPr>
            <a:r>
              <a:rPr lang="en-US" sz="1400" dirty="0" smtClean="0">
                <a:latin typeface="Arial" charset="0"/>
                <a:cs typeface="Arial" charset="0"/>
              </a:rPr>
              <a:t>	</a:t>
            </a:r>
          </a:p>
          <a:p>
            <a:pPr>
              <a:lnSpc>
                <a:spcPct val="90000"/>
              </a:lnSpc>
            </a:pPr>
            <a:r>
              <a:rPr lang="en-US" sz="1400" dirty="0" smtClean="0">
                <a:latin typeface="Arial" charset="0"/>
                <a:cs typeface="Arial" charset="0"/>
              </a:rPr>
              <a:t> </a:t>
            </a:r>
            <a:endParaRPr lang="en-US" sz="1600" dirty="0" smtClean="0">
              <a:latin typeface="Arial" charset="0"/>
              <a:cs typeface="Arial" charset="0"/>
            </a:endParaRPr>
          </a:p>
          <a:p>
            <a:pPr>
              <a:lnSpc>
                <a:spcPct val="90000"/>
              </a:lnSpc>
            </a:pPr>
            <a:endParaRPr lang="en-US" sz="1400" b="1" dirty="0" smtClean="0">
              <a:latin typeface="Arial" charset="0"/>
              <a:cs typeface="Arial" charset="0"/>
            </a:endParaRPr>
          </a:p>
          <a:p>
            <a:pPr lvl="1">
              <a:lnSpc>
                <a:spcPct val="90000"/>
              </a:lnSpc>
              <a:buNone/>
            </a:pPr>
            <a:endParaRPr lang="en-US" sz="1400" dirty="0" smtClean="0">
              <a:latin typeface="Arial" charset="0"/>
              <a:cs typeface="Arial" charset="0"/>
            </a:endParaRPr>
          </a:p>
          <a:p>
            <a:pPr lvl="1">
              <a:lnSpc>
                <a:spcPct val="90000"/>
              </a:lnSpc>
              <a:buNone/>
            </a:pPr>
            <a:r>
              <a:rPr lang="en-US" sz="1600" b="1" dirty="0" smtClean="0">
                <a:latin typeface="Arial" charset="0"/>
                <a:cs typeface="Arial" charset="0"/>
              </a:rPr>
              <a:t>	</a:t>
            </a:r>
            <a:endParaRPr lang="en-US" sz="1400" dirty="0" smtClean="0">
              <a:latin typeface="Arial" charset="0"/>
              <a:cs typeface="Arial" charset="0"/>
            </a:endParaRPr>
          </a:p>
          <a:p>
            <a:pPr>
              <a:lnSpc>
                <a:spcPct val="90000"/>
              </a:lnSpc>
            </a:pPr>
            <a:endParaRPr lang="en-US" sz="1600" dirty="0" smtClean="0">
              <a:latin typeface="Arial" charset="0"/>
              <a:cs typeface="Arial" charset="0"/>
            </a:endParaRPr>
          </a:p>
          <a:p>
            <a:pPr>
              <a:lnSpc>
                <a:spcPct val="90000"/>
              </a:lnSpc>
            </a:pPr>
            <a:endParaRPr lang="en-US" sz="1600" dirty="0" smtClean="0">
              <a:latin typeface="Arial" charset="0"/>
              <a:cs typeface="Arial" charset="0"/>
            </a:endParaRPr>
          </a:p>
        </p:txBody>
      </p:sp>
      <p:sp>
        <p:nvSpPr>
          <p:cNvPr id="4099" name="Text Box 5"/>
          <p:cNvSpPr txBox="1">
            <a:spLocks noChangeArrowheads="1"/>
          </p:cNvSpPr>
          <p:nvPr/>
        </p:nvSpPr>
        <p:spPr bwMode="auto">
          <a:xfrm>
            <a:off x="1143000" y="3810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Executive Summary</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156"/>
          <p:cNvSpPr txBox="1">
            <a:spLocks noChangeArrowheads="1"/>
          </p:cNvSpPr>
          <p:nvPr/>
        </p:nvSpPr>
        <p:spPr bwMode="auto">
          <a:xfrm>
            <a:off x="1143000" y="3810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Project Dashboard</a:t>
            </a:r>
          </a:p>
        </p:txBody>
      </p:sp>
      <p:graphicFrame>
        <p:nvGraphicFramePr>
          <p:cNvPr id="89091" name="Group 3"/>
          <p:cNvGraphicFramePr>
            <a:graphicFrameLocks noGrp="1"/>
          </p:cNvGraphicFramePr>
          <p:nvPr/>
        </p:nvGraphicFramePr>
        <p:xfrm>
          <a:off x="304800" y="914400"/>
          <a:ext cx="8839200" cy="5059680"/>
        </p:xfrm>
        <a:graphic>
          <a:graphicData uri="http://schemas.openxmlformats.org/drawingml/2006/table">
            <a:tbl>
              <a:tblPr/>
              <a:tblGrid>
                <a:gridCol w="1306513"/>
                <a:gridCol w="1152525"/>
                <a:gridCol w="4017962"/>
                <a:gridCol w="2362200"/>
              </a:tblGrid>
              <a:tr h="3175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Category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 Status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Comments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Proposed Actions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r>
              <a:tr h="8255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Stakeholders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Continue to work with stakeholders to identify and address needs.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954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Business Objectives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Team meeting  testing schedules and target implementation dates. The Team continues to manage multiple demands (issue resolution, user assistance, BI reporting, and new initiatives).</a:t>
                      </a:r>
                    </a:p>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Knowledge transfer continuing – need to focus on business process reengineering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5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Continue as planned..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863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Work and Schedule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ndParaRP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County - same resources providing production support and implementing new modules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5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Continue to monitor resources </a:t>
                      </a:r>
                    </a:p>
                    <a:p>
                      <a:pPr marL="0" marR="0" lvl="0" indent="0" algn="l" defTabSz="914400" rtl="0" eaLnBrk="0" fontAlgn="base" latinLnBrk="0" hangingPunct="0">
                        <a:lnSpc>
                          <a:spcPct val="100000"/>
                        </a:lnSpc>
                        <a:spcBef>
                          <a:spcPct val="5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Monitor adjust schedule to reflect resource constraints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Budget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Contractors with Oracle expertise are needed to provide support, knowledge and learning curve for staff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5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Monitor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001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Team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1800" b="1" i="1" u="none" strike="noStrike" cap="none" normalizeH="0" baseline="0" dirty="0" smtClean="0">
                        <a:ln>
                          <a:noFill/>
                        </a:ln>
                        <a:solidFill>
                          <a:schemeClr val="bg1"/>
                        </a:solidFill>
                        <a:effectLst>
                          <a:outerShdw blurRad="38100" dist="38100" dir="2700000" algn="tl">
                            <a:srgbClr val="C0C0C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5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Continue knowledge transfer to core departments and ERP team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09122" name="Text Box 194"/>
          <p:cNvSpPr txBox="1">
            <a:spLocks noChangeArrowheads="1"/>
          </p:cNvSpPr>
          <p:nvPr/>
        </p:nvSpPr>
        <p:spPr bwMode="auto">
          <a:xfrm>
            <a:off x="2727325" y="268288"/>
            <a:ext cx="184150" cy="457200"/>
          </a:xfrm>
          <a:prstGeom prst="rect">
            <a:avLst/>
          </a:prstGeom>
          <a:noFill/>
          <a:ln w="12700" algn="ctr">
            <a:noFill/>
            <a:miter lim="800000"/>
            <a:headEnd/>
            <a:tailEnd/>
          </a:ln>
          <a:effectLst>
            <a:outerShdw dist="107763" dir="2700000" algn="ctr" rotWithShape="0">
              <a:srgbClr val="000066"/>
            </a:outerShdw>
          </a:effectLst>
        </p:spPr>
        <p:txBody>
          <a:bodyPr wrap="none">
            <a:spAutoFit/>
          </a:bodyPr>
          <a:lstStyle/>
          <a:p>
            <a:pPr eaLnBrk="0" hangingPunct="0">
              <a:defRPr/>
            </a:pPr>
            <a:endParaRPr lang="en-US" dirty="0">
              <a:effectLst>
                <a:outerShdw blurRad="38100" dist="38100" dir="2700000" algn="tl">
                  <a:srgbClr val="C0C0C0"/>
                </a:outerShdw>
              </a:effectLst>
            </a:endParaRPr>
          </a:p>
        </p:txBody>
      </p:sp>
      <p:sp>
        <p:nvSpPr>
          <p:cNvPr id="509123" name="Oval 195"/>
          <p:cNvSpPr>
            <a:spLocks noChangeArrowheads="1"/>
          </p:cNvSpPr>
          <p:nvPr/>
        </p:nvSpPr>
        <p:spPr bwMode="auto">
          <a:xfrm>
            <a:off x="1981200" y="1905000"/>
            <a:ext cx="381000" cy="381000"/>
          </a:xfrm>
          <a:prstGeom prst="ellipse">
            <a:avLst/>
          </a:prstGeom>
          <a:noFill/>
          <a:ln w="12700" algn="ctr">
            <a:noFill/>
            <a:round/>
            <a:headEnd/>
            <a:tailEnd/>
          </a:ln>
          <a:effectLst>
            <a:outerShdw dist="107763" dir="2700000" algn="ctr" rotWithShape="0">
              <a:srgbClr val="000066"/>
            </a:outerShdw>
          </a:effectLst>
        </p:spPr>
        <p:txBody>
          <a:bodyPr wrap="none" anchor="ctr">
            <a:spAutoFit/>
          </a:bodyPr>
          <a:lstStyle/>
          <a:p>
            <a:pPr eaLnBrk="0" hangingPunct="0">
              <a:defRPr/>
            </a:pPr>
            <a:endParaRPr lang="en-US" dirty="0">
              <a:effectLst>
                <a:outerShdw blurRad="38100" dist="38100" dir="2700000" algn="tl">
                  <a:srgbClr val="000000">
                    <a:alpha val="43137"/>
                  </a:srgbClr>
                </a:outerShdw>
              </a:effectLst>
            </a:endParaRPr>
          </a:p>
        </p:txBody>
      </p:sp>
      <p:sp>
        <p:nvSpPr>
          <p:cNvPr id="509124" name="Oval 196"/>
          <p:cNvSpPr>
            <a:spLocks noChangeArrowheads="1"/>
          </p:cNvSpPr>
          <p:nvPr/>
        </p:nvSpPr>
        <p:spPr bwMode="auto">
          <a:xfrm>
            <a:off x="2514600" y="2209800"/>
            <a:ext cx="381000" cy="381000"/>
          </a:xfrm>
          <a:prstGeom prst="ellipse">
            <a:avLst/>
          </a:prstGeom>
          <a:noFill/>
          <a:ln w="12700" algn="ctr">
            <a:noFill/>
            <a:round/>
            <a:headEnd/>
            <a:tailEnd/>
          </a:ln>
          <a:effectLst>
            <a:outerShdw dist="107763" dir="2700000" algn="ctr" rotWithShape="0">
              <a:srgbClr val="000066"/>
            </a:outerShdw>
          </a:effectLst>
        </p:spPr>
        <p:txBody>
          <a:bodyPr wrap="none" anchor="ctr">
            <a:spAutoFit/>
          </a:bodyPr>
          <a:lstStyle/>
          <a:p>
            <a:pPr eaLnBrk="0" hangingPunct="0">
              <a:defRPr/>
            </a:pPr>
            <a:endParaRPr lang="en-US" dirty="0">
              <a:effectLst>
                <a:outerShdw blurRad="38100" dist="38100" dir="2700000" algn="tl">
                  <a:srgbClr val="000000">
                    <a:alpha val="43137"/>
                  </a:srgbClr>
                </a:outerShdw>
              </a:effectLst>
            </a:endParaRPr>
          </a:p>
        </p:txBody>
      </p:sp>
      <p:sp>
        <p:nvSpPr>
          <p:cNvPr id="509125" name="Oval 197"/>
          <p:cNvSpPr>
            <a:spLocks noChangeArrowheads="1"/>
          </p:cNvSpPr>
          <p:nvPr/>
        </p:nvSpPr>
        <p:spPr bwMode="auto">
          <a:xfrm>
            <a:off x="2209800" y="2362200"/>
            <a:ext cx="304800" cy="304800"/>
          </a:xfrm>
          <a:prstGeom prst="ellipse">
            <a:avLst/>
          </a:prstGeom>
          <a:noFill/>
          <a:ln w="12700" algn="ctr">
            <a:noFill/>
            <a:round/>
            <a:headEnd/>
            <a:tailEnd/>
          </a:ln>
          <a:effectLst>
            <a:outerShdw dist="107763" dir="2700000" algn="ctr" rotWithShape="0">
              <a:srgbClr val="000066"/>
            </a:outerShdw>
          </a:effectLst>
        </p:spPr>
        <p:txBody>
          <a:bodyPr wrap="none" anchor="ctr">
            <a:spAutoFit/>
          </a:bodyPr>
          <a:lstStyle/>
          <a:p>
            <a:pPr eaLnBrk="0" hangingPunct="0">
              <a:defRPr/>
            </a:pPr>
            <a:endParaRPr lang="en-US" dirty="0">
              <a:effectLst>
                <a:outerShdw blurRad="38100" dist="38100" dir="2700000" algn="tl">
                  <a:srgbClr val="000000">
                    <a:alpha val="43137"/>
                  </a:srgbClr>
                </a:outerShdw>
              </a:effectLst>
            </a:endParaRPr>
          </a:p>
        </p:txBody>
      </p:sp>
      <p:sp>
        <p:nvSpPr>
          <p:cNvPr id="5164" name="Text Box 199"/>
          <p:cNvSpPr txBox="1">
            <a:spLocks noChangeArrowheads="1"/>
          </p:cNvSpPr>
          <p:nvPr/>
        </p:nvSpPr>
        <p:spPr bwMode="auto">
          <a:xfrm>
            <a:off x="2286000" y="5867400"/>
            <a:ext cx="5410200" cy="304800"/>
          </a:xfrm>
          <a:prstGeom prst="rect">
            <a:avLst/>
          </a:prstGeom>
          <a:solidFill>
            <a:srgbClr val="000066"/>
          </a:solidFill>
          <a:ln w="12700" algn="ctr">
            <a:noFill/>
            <a:miter lim="800000"/>
            <a:headEnd/>
            <a:tailEnd/>
          </a:ln>
        </p:spPr>
        <p:txBody>
          <a:bodyPr>
            <a:spAutoFit/>
          </a:bodyPr>
          <a:lstStyle/>
          <a:p>
            <a:pPr eaLnBrk="0" hangingPunct="0">
              <a:spcBef>
                <a:spcPct val="50000"/>
              </a:spcBef>
            </a:pPr>
            <a:r>
              <a:rPr lang="en-US" sz="1100" i="0" dirty="0">
                <a:solidFill>
                  <a:srgbClr val="FF0000"/>
                </a:solidFill>
              </a:rPr>
              <a:t>Red – Urgent.  Corrective ESC action required immediately</a:t>
            </a:r>
            <a:r>
              <a:rPr lang="en-US" sz="1400" i="0" dirty="0">
                <a:solidFill>
                  <a:srgbClr val="FF0000"/>
                </a:solidFill>
              </a:rPr>
              <a:t>.  </a:t>
            </a:r>
          </a:p>
        </p:txBody>
      </p:sp>
      <p:sp>
        <p:nvSpPr>
          <p:cNvPr id="5165" name="Text Box 200"/>
          <p:cNvSpPr txBox="1">
            <a:spLocks noChangeArrowheads="1"/>
          </p:cNvSpPr>
          <p:nvPr/>
        </p:nvSpPr>
        <p:spPr bwMode="auto">
          <a:xfrm>
            <a:off x="2286000" y="6354763"/>
            <a:ext cx="5410200" cy="261610"/>
          </a:xfrm>
          <a:prstGeom prst="rect">
            <a:avLst/>
          </a:prstGeom>
          <a:solidFill>
            <a:srgbClr val="000066"/>
          </a:solidFill>
          <a:ln w="12700" algn="ctr">
            <a:noFill/>
            <a:miter lim="800000"/>
            <a:headEnd/>
            <a:tailEnd/>
          </a:ln>
        </p:spPr>
        <p:txBody>
          <a:bodyPr>
            <a:spAutoFit/>
          </a:bodyPr>
          <a:lstStyle/>
          <a:p>
            <a:pPr eaLnBrk="0" hangingPunct="0">
              <a:spcBef>
                <a:spcPct val="50000"/>
              </a:spcBef>
            </a:pPr>
            <a:r>
              <a:rPr lang="en-US" sz="1100" i="0" dirty="0">
                <a:solidFill>
                  <a:srgbClr val="92D050"/>
                </a:solidFill>
              </a:rPr>
              <a:t>Green – Stay the Course.  No corrective action required.</a:t>
            </a:r>
          </a:p>
        </p:txBody>
      </p:sp>
      <p:sp>
        <p:nvSpPr>
          <p:cNvPr id="5166" name="Text Box 201"/>
          <p:cNvSpPr txBox="1">
            <a:spLocks noChangeArrowheads="1"/>
          </p:cNvSpPr>
          <p:nvPr/>
        </p:nvSpPr>
        <p:spPr bwMode="auto">
          <a:xfrm>
            <a:off x="2286000" y="6126163"/>
            <a:ext cx="5410200" cy="261610"/>
          </a:xfrm>
          <a:prstGeom prst="rect">
            <a:avLst/>
          </a:prstGeom>
          <a:solidFill>
            <a:srgbClr val="000066"/>
          </a:solidFill>
          <a:ln w="12700" algn="ctr">
            <a:noFill/>
            <a:miter lim="800000"/>
            <a:headEnd/>
            <a:tailEnd/>
          </a:ln>
        </p:spPr>
        <p:txBody>
          <a:bodyPr>
            <a:spAutoFit/>
          </a:bodyPr>
          <a:lstStyle/>
          <a:p>
            <a:pPr eaLnBrk="0" hangingPunct="0">
              <a:spcBef>
                <a:spcPct val="50000"/>
              </a:spcBef>
            </a:pPr>
            <a:r>
              <a:rPr lang="en-US" sz="1100" i="0" dirty="0">
                <a:solidFill>
                  <a:srgbClr val="FFFF00"/>
                </a:solidFill>
              </a:rPr>
              <a:t>Yellow – Warning.  Corrective ESC action may be required.  </a:t>
            </a:r>
          </a:p>
        </p:txBody>
      </p:sp>
      <p:sp>
        <p:nvSpPr>
          <p:cNvPr id="5167" name="Text Box 215"/>
          <p:cNvSpPr txBox="1">
            <a:spLocks noChangeArrowheads="1"/>
          </p:cNvSpPr>
          <p:nvPr/>
        </p:nvSpPr>
        <p:spPr bwMode="auto">
          <a:xfrm>
            <a:off x="2743200" y="1295400"/>
            <a:ext cx="3962400" cy="646331"/>
          </a:xfrm>
          <a:prstGeom prst="rect">
            <a:avLst/>
          </a:prstGeom>
          <a:noFill/>
          <a:ln w="12700" algn="ctr">
            <a:noFill/>
            <a:miter lim="800000"/>
            <a:headEnd/>
            <a:tailEnd/>
          </a:ln>
        </p:spPr>
        <p:txBody>
          <a:bodyPr>
            <a:spAutoFit/>
          </a:bodyPr>
          <a:lstStyle/>
          <a:p>
            <a:pPr eaLnBrk="0" hangingPunct="0">
              <a:spcBef>
                <a:spcPct val="50000"/>
              </a:spcBef>
            </a:pPr>
            <a:r>
              <a:rPr lang="en-US" sz="1200" b="0" i="0" dirty="0" smtClean="0">
                <a:solidFill>
                  <a:schemeClr val="tx1"/>
                </a:solidFill>
              </a:rPr>
              <a:t>Stakeholders knowledge of system continues to progress. Emphasis has transitioned to reports, year-end and new-year processing.</a:t>
            </a:r>
            <a:endParaRPr lang="en-US" sz="1200" b="0" i="0" dirty="0">
              <a:solidFill>
                <a:schemeClr val="tx1"/>
              </a:solidFill>
            </a:endParaRPr>
          </a:p>
        </p:txBody>
      </p:sp>
      <p:sp>
        <p:nvSpPr>
          <p:cNvPr id="5169" name="Text Box 217"/>
          <p:cNvSpPr txBox="1">
            <a:spLocks noChangeArrowheads="1"/>
          </p:cNvSpPr>
          <p:nvPr/>
        </p:nvSpPr>
        <p:spPr bwMode="auto">
          <a:xfrm>
            <a:off x="2590800" y="3581400"/>
            <a:ext cx="3962400" cy="276999"/>
          </a:xfrm>
          <a:prstGeom prst="rect">
            <a:avLst/>
          </a:prstGeom>
          <a:noFill/>
          <a:ln w="12700" algn="ctr">
            <a:noFill/>
            <a:miter lim="800000"/>
            <a:headEnd/>
            <a:tailEnd/>
          </a:ln>
        </p:spPr>
        <p:txBody>
          <a:bodyPr wrap="square">
            <a:spAutoFit/>
          </a:bodyPr>
          <a:lstStyle/>
          <a:p>
            <a:pPr eaLnBrk="0" hangingPunct="0">
              <a:spcBef>
                <a:spcPct val="50000"/>
              </a:spcBef>
            </a:pPr>
            <a:r>
              <a:rPr lang="en-US" sz="1200" b="0" i="0" dirty="0" smtClean="0">
                <a:solidFill>
                  <a:schemeClr val="tx1"/>
                </a:solidFill>
              </a:rPr>
              <a:t>   CIBER resources adequate for all ERP phases</a:t>
            </a:r>
            <a:endParaRPr lang="en-US" sz="1200" b="0" i="0" dirty="0">
              <a:solidFill>
                <a:schemeClr val="tx1"/>
              </a:solidFill>
            </a:endParaRPr>
          </a:p>
        </p:txBody>
      </p:sp>
      <p:sp>
        <p:nvSpPr>
          <p:cNvPr id="5170" name="Text Box 219"/>
          <p:cNvSpPr txBox="1">
            <a:spLocks noChangeArrowheads="1"/>
          </p:cNvSpPr>
          <p:nvPr/>
        </p:nvSpPr>
        <p:spPr bwMode="auto">
          <a:xfrm>
            <a:off x="2819400" y="5181600"/>
            <a:ext cx="3886200" cy="461665"/>
          </a:xfrm>
          <a:prstGeom prst="rect">
            <a:avLst/>
          </a:prstGeom>
          <a:noFill/>
          <a:ln w="12700" algn="ctr">
            <a:noFill/>
            <a:miter lim="800000"/>
            <a:headEnd/>
            <a:tailEnd/>
          </a:ln>
        </p:spPr>
        <p:txBody>
          <a:bodyPr wrap="square">
            <a:spAutoFit/>
          </a:bodyPr>
          <a:lstStyle/>
          <a:p>
            <a:pPr eaLnBrk="0" hangingPunct="0">
              <a:spcBef>
                <a:spcPct val="50000"/>
              </a:spcBef>
            </a:pPr>
            <a:r>
              <a:rPr lang="en-US" sz="1200" b="0" i="0" dirty="0" smtClean="0">
                <a:solidFill>
                  <a:schemeClr val="tx1"/>
                </a:solidFill>
              </a:rPr>
              <a:t>Demands on Team are extremely high.  Team is focused, works well together; great team effort   </a:t>
            </a:r>
            <a:endParaRPr lang="en-US" sz="1200" b="0" i="0" dirty="0">
              <a:solidFill>
                <a:schemeClr val="tx1"/>
              </a:solidFill>
            </a:endParaRPr>
          </a:p>
        </p:txBody>
      </p:sp>
      <p:sp>
        <p:nvSpPr>
          <p:cNvPr id="509150" name="Rectangle 222"/>
          <p:cNvSpPr>
            <a:spLocks noChangeArrowheads="1"/>
          </p:cNvSpPr>
          <p:nvPr/>
        </p:nvSpPr>
        <p:spPr bwMode="auto">
          <a:xfrm flipH="1">
            <a:off x="4419600" y="2971800"/>
            <a:ext cx="381000" cy="461665"/>
          </a:xfrm>
          <a:prstGeom prst="rect">
            <a:avLst/>
          </a:prstGeom>
          <a:noFill/>
          <a:ln w="12700" algn="ctr">
            <a:noFill/>
            <a:miter lim="800000"/>
            <a:headEnd/>
            <a:tailEnd/>
          </a:ln>
          <a:effectLst>
            <a:outerShdw dist="107763" dir="2700000" algn="ctr" rotWithShape="0">
              <a:srgbClr val="000066"/>
            </a:outerShdw>
          </a:effectLst>
        </p:spPr>
        <p:txBody>
          <a:bodyPr wrap="square">
            <a:spAutoFit/>
          </a:bodyPr>
          <a:lstStyle/>
          <a:p>
            <a:pPr eaLnBrk="0" hangingPunct="0">
              <a:defRPr/>
            </a:pPr>
            <a:endParaRPr lang="en-US" dirty="0">
              <a:solidFill>
                <a:schemeClr val="bg1"/>
              </a:solidFill>
              <a:effectLst>
                <a:outerShdw blurRad="38100" dist="38100" dir="2700000" algn="tl">
                  <a:srgbClr val="C0C0C0"/>
                </a:outerShdw>
              </a:effectLst>
            </a:endParaRPr>
          </a:p>
        </p:txBody>
      </p:sp>
      <p:sp>
        <p:nvSpPr>
          <p:cNvPr id="2" name="Oval 247"/>
          <p:cNvSpPr>
            <a:spLocks noChangeArrowheads="1"/>
          </p:cNvSpPr>
          <p:nvPr/>
        </p:nvSpPr>
        <p:spPr bwMode="auto">
          <a:xfrm rot="219460">
            <a:off x="1995923" y="5195598"/>
            <a:ext cx="454025" cy="476071"/>
          </a:xfrm>
          <a:prstGeom prst="ellipse">
            <a:avLst/>
          </a:prstGeom>
          <a:solidFill>
            <a:srgbClr val="FFFF00"/>
          </a:solidFill>
          <a:ln w="12700" algn="ctr">
            <a:solidFill>
              <a:schemeClr val="tx1"/>
            </a:solidFill>
            <a:round/>
            <a:headEnd/>
            <a:tailEnd/>
          </a:ln>
          <a:effectLst>
            <a:outerShdw dist="107763" dir="2700000" algn="ctr" rotWithShape="0">
              <a:srgbClr val="000066"/>
            </a:outerShdw>
          </a:effectLst>
        </p:spPr>
        <p:txBody>
          <a:bodyPr wrap="square" anchor="ctr">
            <a:spAutoFit/>
          </a:bodyPr>
          <a:lstStyle/>
          <a:p>
            <a:pPr algn="ctr" eaLnBrk="0" hangingPunct="0">
              <a:defRPr/>
            </a:pPr>
            <a:r>
              <a:rPr lang="en-US" sz="1600" dirty="0">
                <a:solidFill>
                  <a:schemeClr val="tx1"/>
                </a:solidFill>
                <a:effectLst>
                  <a:outerShdw blurRad="38100" dist="38100" dir="2700000" algn="tl">
                    <a:srgbClr val="FFFFFF"/>
                  </a:outerShdw>
                </a:effectLst>
              </a:rPr>
              <a:t>Y</a:t>
            </a:r>
          </a:p>
        </p:txBody>
      </p:sp>
      <p:sp>
        <p:nvSpPr>
          <p:cNvPr id="24" name="Oval 246"/>
          <p:cNvSpPr>
            <a:spLocks noChangeArrowheads="1"/>
          </p:cNvSpPr>
          <p:nvPr/>
        </p:nvSpPr>
        <p:spPr bwMode="auto">
          <a:xfrm>
            <a:off x="1981200" y="1447800"/>
            <a:ext cx="454025" cy="476250"/>
          </a:xfrm>
          <a:prstGeom prst="ellipse">
            <a:avLst/>
          </a:prstGeom>
          <a:solidFill>
            <a:srgbClr val="92D050"/>
          </a:solidFill>
          <a:ln w="12700" algn="ctr">
            <a:solidFill>
              <a:schemeClr val="tx1"/>
            </a:solidFill>
            <a:round/>
            <a:headEnd/>
            <a:tailEnd/>
          </a:ln>
          <a:effectLst>
            <a:outerShdw dist="107763" dir="2700000" algn="ctr" rotWithShape="0">
              <a:srgbClr val="000066"/>
            </a:outerShdw>
          </a:effectLst>
        </p:spPr>
        <p:txBody>
          <a:bodyPr anchor="ctr">
            <a:spAutoFit/>
          </a:bodyPr>
          <a:lstStyle/>
          <a:p>
            <a:pPr algn="ctr" eaLnBrk="0" hangingPunct="0">
              <a:defRPr/>
            </a:pPr>
            <a:r>
              <a:rPr lang="en-US" sz="1600" dirty="0" smtClean="0">
                <a:solidFill>
                  <a:schemeClr val="tx1"/>
                </a:solidFill>
                <a:effectLst>
                  <a:outerShdw blurRad="38100" dist="38100" dir="2700000" algn="tl">
                    <a:srgbClr val="FFFFFF"/>
                  </a:outerShdw>
                </a:effectLst>
              </a:rPr>
              <a:t>G</a:t>
            </a:r>
            <a:endParaRPr lang="en-US" sz="1600" dirty="0">
              <a:solidFill>
                <a:schemeClr val="tx1"/>
              </a:solidFill>
              <a:effectLst>
                <a:outerShdw blurRad="38100" dist="38100" dir="2700000" algn="tl">
                  <a:srgbClr val="FFFFFF"/>
                </a:outerShdw>
              </a:effectLst>
            </a:endParaRPr>
          </a:p>
        </p:txBody>
      </p:sp>
      <p:sp>
        <p:nvSpPr>
          <p:cNvPr id="22" name="Oval 246"/>
          <p:cNvSpPr>
            <a:spLocks noChangeArrowheads="1"/>
          </p:cNvSpPr>
          <p:nvPr/>
        </p:nvSpPr>
        <p:spPr bwMode="auto">
          <a:xfrm>
            <a:off x="1981200" y="3657600"/>
            <a:ext cx="457200" cy="476071"/>
          </a:xfrm>
          <a:prstGeom prst="ellipse">
            <a:avLst/>
          </a:prstGeom>
          <a:solidFill>
            <a:srgbClr val="FFFF00"/>
          </a:solidFill>
          <a:ln w="12700" algn="ctr">
            <a:solidFill>
              <a:schemeClr val="tx1"/>
            </a:solidFill>
            <a:round/>
            <a:headEnd/>
            <a:tailEnd/>
          </a:ln>
          <a:effectLst>
            <a:outerShdw dist="107763" dir="2700000" algn="ctr" rotWithShape="0">
              <a:srgbClr val="000066"/>
            </a:outerShdw>
          </a:effectLst>
        </p:spPr>
        <p:txBody>
          <a:bodyPr wrap="square" anchor="ctr">
            <a:spAutoFit/>
          </a:bodyPr>
          <a:lstStyle/>
          <a:p>
            <a:pPr algn="ctr" eaLnBrk="0" hangingPunct="0">
              <a:defRPr/>
            </a:pPr>
            <a:r>
              <a:rPr lang="en-US" sz="1600" dirty="0" smtClean="0">
                <a:solidFill>
                  <a:schemeClr val="tx1"/>
                </a:solidFill>
                <a:effectLst>
                  <a:outerShdw blurRad="38100" dist="38100" dir="2700000" algn="tl">
                    <a:srgbClr val="FFFFFF"/>
                  </a:outerShdw>
                </a:effectLst>
              </a:rPr>
              <a:t>Y</a:t>
            </a:r>
            <a:endParaRPr lang="en-US" sz="1600" dirty="0">
              <a:solidFill>
                <a:schemeClr val="tx1"/>
              </a:solidFill>
              <a:effectLst>
                <a:outerShdw blurRad="38100" dist="38100" dir="2700000" algn="tl">
                  <a:srgbClr val="FFFFFF"/>
                </a:outerShdw>
              </a:effectLst>
            </a:endParaRPr>
          </a:p>
        </p:txBody>
      </p:sp>
      <p:sp>
        <p:nvSpPr>
          <p:cNvPr id="25" name="Oval 247"/>
          <p:cNvSpPr>
            <a:spLocks noChangeArrowheads="1"/>
          </p:cNvSpPr>
          <p:nvPr/>
        </p:nvSpPr>
        <p:spPr bwMode="auto">
          <a:xfrm>
            <a:off x="1981200" y="2514600"/>
            <a:ext cx="454025" cy="476071"/>
          </a:xfrm>
          <a:prstGeom prst="ellipse">
            <a:avLst/>
          </a:prstGeom>
          <a:solidFill>
            <a:srgbClr val="FFFF00"/>
          </a:solidFill>
          <a:ln w="12700" algn="ctr">
            <a:solidFill>
              <a:schemeClr val="tx1"/>
            </a:solidFill>
            <a:round/>
            <a:headEnd/>
            <a:tailEnd/>
          </a:ln>
          <a:effectLst>
            <a:outerShdw dist="107763" dir="2700000" algn="ctr" rotWithShape="0">
              <a:srgbClr val="000066"/>
            </a:outerShdw>
          </a:effectLst>
        </p:spPr>
        <p:txBody>
          <a:bodyPr anchor="ctr">
            <a:spAutoFit/>
          </a:bodyPr>
          <a:lstStyle/>
          <a:p>
            <a:pPr algn="ctr" eaLnBrk="0" hangingPunct="0">
              <a:defRPr/>
            </a:pPr>
            <a:r>
              <a:rPr lang="en-US" sz="1600" dirty="0">
                <a:solidFill>
                  <a:schemeClr val="tx1"/>
                </a:solidFill>
                <a:effectLst>
                  <a:outerShdw blurRad="38100" dist="38100" dir="2700000" algn="tl">
                    <a:srgbClr val="FFFFFF"/>
                  </a:outerShdw>
                </a:effectLst>
              </a:rPr>
              <a:t>Y</a:t>
            </a:r>
          </a:p>
        </p:txBody>
      </p:sp>
      <p:sp>
        <p:nvSpPr>
          <p:cNvPr id="20" name="Oval 247"/>
          <p:cNvSpPr>
            <a:spLocks noChangeArrowheads="1"/>
          </p:cNvSpPr>
          <p:nvPr/>
        </p:nvSpPr>
        <p:spPr bwMode="auto">
          <a:xfrm>
            <a:off x="1981200" y="4343400"/>
            <a:ext cx="454025" cy="476071"/>
          </a:xfrm>
          <a:prstGeom prst="ellipse">
            <a:avLst/>
          </a:prstGeom>
          <a:solidFill>
            <a:srgbClr val="FFFF00"/>
          </a:solidFill>
          <a:ln w="12700" algn="ctr">
            <a:solidFill>
              <a:schemeClr val="tx1"/>
            </a:solidFill>
            <a:round/>
            <a:headEnd/>
            <a:tailEnd/>
          </a:ln>
          <a:effectLst>
            <a:outerShdw dist="107763" dir="2700000" algn="ctr" rotWithShape="0">
              <a:srgbClr val="000066"/>
            </a:outerShdw>
          </a:effectLst>
        </p:spPr>
        <p:txBody>
          <a:bodyPr anchor="ctr">
            <a:spAutoFit/>
          </a:bodyPr>
          <a:lstStyle/>
          <a:p>
            <a:pPr algn="ctr" eaLnBrk="0" hangingPunct="0">
              <a:defRPr/>
            </a:pPr>
            <a:r>
              <a:rPr lang="en-US" sz="1600" dirty="0">
                <a:solidFill>
                  <a:schemeClr val="tx1"/>
                </a:solidFill>
                <a:effectLst>
                  <a:outerShdw blurRad="38100" dist="38100" dir="2700000" algn="tl">
                    <a:srgbClr val="FFFFFF"/>
                  </a:outerShdw>
                </a:effectLst>
              </a:rPr>
              <a:t>Y</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143000" y="3810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Discussion</a:t>
            </a:r>
          </a:p>
        </p:txBody>
      </p:sp>
      <p:sp>
        <p:nvSpPr>
          <p:cNvPr id="4" name="Rectangle 3"/>
          <p:cNvSpPr txBox="1">
            <a:spLocks noChangeArrowheads="1"/>
          </p:cNvSpPr>
          <p:nvPr/>
        </p:nvSpPr>
        <p:spPr bwMode="auto">
          <a:xfrm>
            <a:off x="685800" y="990600"/>
            <a:ext cx="8153400" cy="5486400"/>
          </a:xfrm>
          <a:prstGeom prst="rect">
            <a:avLst/>
          </a:prstGeom>
          <a:noFill/>
          <a:ln w="9525">
            <a:noFill/>
            <a:miter lim="800000"/>
            <a:headEnd/>
            <a:tailEnd/>
          </a:ln>
        </p:spPr>
        <p:txBody>
          <a:bodyPr lIns="92075" tIns="46038" rIns="92075" bIns="46038"/>
          <a:lstStyle/>
          <a:p>
            <a:pPr marL="381000" indent="-381000" eaLnBrk="0" hangingPunct="0">
              <a:spcBef>
                <a:spcPct val="20000"/>
              </a:spcBef>
              <a:defRPr/>
            </a:pPr>
            <a:r>
              <a:rPr lang="en-US" sz="1600" i="0" u="sng" kern="0" dirty="0" smtClean="0">
                <a:solidFill>
                  <a:schemeClr val="tx1"/>
                </a:solidFill>
                <a:cs typeface="Arial" charset="0"/>
              </a:rPr>
              <a:t>Overall Project Status</a:t>
            </a:r>
          </a:p>
          <a:p>
            <a:pPr marL="381000" indent="-381000" eaLnBrk="0" hangingPunct="0">
              <a:spcBef>
                <a:spcPct val="20000"/>
              </a:spcBef>
              <a:defRPr/>
            </a:pPr>
            <a:endParaRPr lang="en-US" sz="1400" i="0" kern="0" dirty="0" smtClean="0">
              <a:solidFill>
                <a:schemeClr val="tx1"/>
              </a:solidFill>
              <a:cs typeface="Arial" charset="0"/>
            </a:endParaRPr>
          </a:p>
          <a:p>
            <a:pPr marL="381000" indent="-381000" eaLnBrk="0" hangingPunct="0">
              <a:spcBef>
                <a:spcPct val="20000"/>
              </a:spcBef>
              <a:defRPr/>
            </a:pPr>
            <a:r>
              <a:rPr lang="en-US" sz="1400" i="0" kern="0" dirty="0" smtClean="0">
                <a:solidFill>
                  <a:schemeClr val="tx1"/>
                </a:solidFill>
                <a:cs typeface="Arial" charset="0"/>
              </a:rPr>
              <a:t> ERP / Department of Liquor Control   </a:t>
            </a:r>
          </a:p>
          <a:p>
            <a:pPr marL="381000" indent="-381000" eaLnBrk="0" hangingPunct="0">
              <a:spcBef>
                <a:spcPct val="20000"/>
              </a:spcBef>
              <a:buFont typeface="Arial" pitchFamily="34" charset="0"/>
              <a:buChar char="•"/>
              <a:defRPr/>
            </a:pPr>
            <a:r>
              <a:rPr lang="en-US" sz="1400" b="0" i="0" kern="0" dirty="0" smtClean="0">
                <a:solidFill>
                  <a:schemeClr val="tx1"/>
                </a:solidFill>
                <a:cs typeface="Arial" charset="0"/>
              </a:rPr>
              <a:t>GO Live Date – March 31, 2014</a:t>
            </a:r>
          </a:p>
          <a:p>
            <a:pPr marL="381000" indent="-381000" eaLnBrk="0" hangingPunct="0">
              <a:spcBef>
                <a:spcPct val="20000"/>
              </a:spcBef>
              <a:buFont typeface="Arial" pitchFamily="34" charset="0"/>
              <a:buChar char="•"/>
              <a:defRPr/>
            </a:pPr>
            <a:r>
              <a:rPr lang="en-US" sz="1400" b="0" i="0" kern="0" dirty="0" smtClean="0">
                <a:solidFill>
                  <a:schemeClr val="tx1"/>
                </a:solidFill>
                <a:cs typeface="Arial" charset="0"/>
              </a:rPr>
              <a:t>Registration of Licensees, Suppliers, Sales Reps</a:t>
            </a:r>
          </a:p>
          <a:p>
            <a:pPr marL="381000" indent="-381000" eaLnBrk="0" hangingPunct="0">
              <a:spcBef>
                <a:spcPct val="20000"/>
              </a:spcBef>
              <a:buFont typeface="Arial" pitchFamily="34" charset="0"/>
              <a:buChar char="•"/>
              <a:defRPr/>
            </a:pPr>
            <a:r>
              <a:rPr lang="en-US" sz="1400" b="0" i="0" kern="0" dirty="0" smtClean="0">
                <a:solidFill>
                  <a:schemeClr val="tx1"/>
                </a:solidFill>
                <a:cs typeface="Arial" charset="0"/>
              </a:rPr>
              <a:t>Day in the Life – testing end-to-end processes for  Order Management, Purchasing, Receiving, Accounts Payable, Picking/Shipping, Accounts Receivables, Pricing/Blanket Approvals</a:t>
            </a:r>
          </a:p>
          <a:p>
            <a:pPr marL="381000" indent="-381000" eaLnBrk="0" hangingPunct="0">
              <a:spcBef>
                <a:spcPct val="20000"/>
              </a:spcBef>
              <a:buFont typeface="Arial" pitchFamily="34" charset="0"/>
              <a:buChar char="•"/>
              <a:defRPr/>
            </a:pPr>
            <a:r>
              <a:rPr lang="en-US" sz="1400" b="0" i="0" kern="0" dirty="0" smtClean="0">
                <a:solidFill>
                  <a:schemeClr val="tx1"/>
                </a:solidFill>
                <a:cs typeface="Arial" charset="0"/>
              </a:rPr>
              <a:t>New Operating Unit set up for DLC</a:t>
            </a:r>
          </a:p>
          <a:p>
            <a:pPr marL="381000" indent="-381000" eaLnBrk="0" hangingPunct="0">
              <a:spcBef>
                <a:spcPct val="20000"/>
              </a:spcBef>
              <a:buFont typeface="Arial" pitchFamily="34" charset="0"/>
              <a:buChar char="•"/>
              <a:defRPr/>
            </a:pPr>
            <a:r>
              <a:rPr lang="en-US" sz="1400" b="0" i="0" kern="0" dirty="0" smtClean="0">
                <a:solidFill>
                  <a:schemeClr val="tx1"/>
                </a:solidFill>
                <a:cs typeface="Arial" charset="0"/>
              </a:rPr>
              <a:t>Briefings scheduled for Licensees February / March </a:t>
            </a:r>
          </a:p>
          <a:p>
            <a:pPr marL="381000" indent="-381000" eaLnBrk="0" hangingPunct="0">
              <a:spcBef>
                <a:spcPct val="20000"/>
              </a:spcBef>
              <a:buFont typeface="Arial" pitchFamily="34" charset="0"/>
              <a:buChar char="•"/>
              <a:defRPr/>
            </a:pPr>
            <a:r>
              <a:rPr lang="en-US" sz="1400" b="0" i="0" kern="0" dirty="0" smtClean="0">
                <a:solidFill>
                  <a:schemeClr val="tx1"/>
                </a:solidFill>
                <a:cs typeface="Arial" charset="0"/>
              </a:rPr>
              <a:t>DLC Staff training scheduled for March </a:t>
            </a:r>
          </a:p>
          <a:p>
            <a:pPr marL="381000" indent="-381000" eaLnBrk="0" hangingPunct="0">
              <a:spcBef>
                <a:spcPct val="20000"/>
              </a:spcBef>
              <a:buFont typeface="Arial" pitchFamily="34" charset="0"/>
              <a:buChar char="•"/>
              <a:defRPr/>
            </a:pPr>
            <a:r>
              <a:rPr lang="en-US" sz="1400" b="0" i="0" kern="0" dirty="0" smtClean="0">
                <a:solidFill>
                  <a:schemeClr val="tx1"/>
                </a:solidFill>
                <a:cs typeface="Arial" charset="0"/>
              </a:rPr>
              <a:t>Licensees end-to-end testing week of March 17th </a:t>
            </a:r>
          </a:p>
          <a:p>
            <a:pPr marL="381000" indent="-381000" eaLnBrk="0" hangingPunct="0">
              <a:spcBef>
                <a:spcPct val="20000"/>
              </a:spcBef>
              <a:buFont typeface="Arial" pitchFamily="34" charset="0"/>
              <a:buChar char="•"/>
              <a:defRPr/>
            </a:pPr>
            <a:endParaRPr lang="en-US" sz="1400" b="0" i="0" kern="0" dirty="0" smtClean="0">
              <a:solidFill>
                <a:schemeClr val="tx1"/>
              </a:solidFill>
              <a:cs typeface="Arial" charset="0"/>
            </a:endParaRPr>
          </a:p>
          <a:p>
            <a:pPr marL="381000" indent="-381000" eaLnBrk="0" hangingPunct="0">
              <a:spcBef>
                <a:spcPct val="20000"/>
              </a:spcBef>
              <a:buFont typeface="Arial" pitchFamily="34" charset="0"/>
              <a:buChar char="•"/>
              <a:defRPr/>
            </a:pPr>
            <a:r>
              <a:rPr lang="en-US" sz="1400" b="0" i="0" kern="0" dirty="0" smtClean="0">
                <a:solidFill>
                  <a:schemeClr val="tx1"/>
                </a:solidFill>
                <a:cs typeface="Arial" charset="0"/>
              </a:rPr>
              <a:t>Rice Objects Progress</a:t>
            </a:r>
          </a:p>
          <a:p>
            <a:pPr marL="381000" indent="-381000" eaLnBrk="0" hangingPunct="0">
              <a:spcBef>
                <a:spcPct val="20000"/>
              </a:spcBef>
              <a:buFont typeface="Arial" pitchFamily="34" charset="0"/>
              <a:buChar char="•"/>
              <a:defRPr/>
            </a:pPr>
            <a:endParaRPr lang="en-US" sz="1400" b="0" i="0" kern="0" dirty="0" smtClean="0">
              <a:solidFill>
                <a:schemeClr val="tx1"/>
              </a:solidFill>
              <a:cs typeface="Arial" charset="0"/>
            </a:endParaRPr>
          </a:p>
          <a:p>
            <a:pPr marL="381000" indent="-381000" eaLnBrk="0" hangingPunct="0">
              <a:spcBef>
                <a:spcPct val="20000"/>
              </a:spcBef>
              <a:buFont typeface="Arial" pitchFamily="34" charset="0"/>
              <a:buChar char="•"/>
              <a:defRPr/>
            </a:pPr>
            <a:endParaRPr lang="en-US" sz="2000" b="0" i="0" kern="0" dirty="0">
              <a:solidFill>
                <a:schemeClr val="tx1"/>
              </a:solidFill>
              <a:cs typeface="Arial" charset="0"/>
            </a:endParaRPr>
          </a:p>
        </p:txBody>
      </p:sp>
      <p:graphicFrame>
        <p:nvGraphicFramePr>
          <p:cNvPr id="5" name="Table 4"/>
          <p:cNvGraphicFramePr>
            <a:graphicFrameLocks noGrp="1"/>
          </p:cNvGraphicFramePr>
          <p:nvPr/>
        </p:nvGraphicFramePr>
        <p:xfrm>
          <a:off x="762000" y="4419600"/>
          <a:ext cx="4419600" cy="1554480"/>
        </p:xfrm>
        <a:graphic>
          <a:graphicData uri="http://schemas.openxmlformats.org/drawingml/2006/table">
            <a:tbl>
              <a:tblPr firstRow="1" bandRow="1">
                <a:tableStyleId>{5C22544A-7EE6-4342-B048-85BDC9FD1C3A}</a:tableStyleId>
              </a:tblPr>
              <a:tblGrid>
                <a:gridCol w="990600"/>
                <a:gridCol w="914400"/>
                <a:gridCol w="914400"/>
                <a:gridCol w="914400"/>
                <a:gridCol w="685800"/>
              </a:tblGrid>
              <a:tr h="0">
                <a:tc>
                  <a:txBody>
                    <a:bodyPr/>
                    <a:lstStyle/>
                    <a:p>
                      <a:r>
                        <a:rPr lang="en-US" sz="1200" dirty="0" smtClean="0"/>
                        <a:t>Objects </a:t>
                      </a:r>
                      <a:endParaRPr lang="en-US" sz="1200" dirty="0"/>
                    </a:p>
                  </a:txBody>
                  <a:tcPr/>
                </a:tc>
                <a:tc>
                  <a:txBody>
                    <a:bodyPr/>
                    <a:lstStyle/>
                    <a:p>
                      <a:r>
                        <a:rPr lang="en-US" sz="1200" dirty="0" smtClean="0"/>
                        <a:t>#</a:t>
                      </a:r>
                      <a:r>
                        <a:rPr lang="en-US" sz="1200" baseline="0" dirty="0" smtClean="0"/>
                        <a:t> of Spec Completed </a:t>
                      </a:r>
                      <a:endParaRPr lang="en-US" sz="1200" dirty="0"/>
                    </a:p>
                  </a:txBody>
                  <a:tcPr/>
                </a:tc>
                <a:tc>
                  <a:txBody>
                    <a:bodyPr/>
                    <a:lstStyle/>
                    <a:p>
                      <a:r>
                        <a:rPr lang="en-US" sz="1200" dirty="0" smtClean="0"/>
                        <a:t>Approved</a:t>
                      </a:r>
                      <a:endParaRPr lang="en-US" sz="1200" dirty="0"/>
                    </a:p>
                  </a:txBody>
                  <a:tcPr/>
                </a:tc>
                <a:tc>
                  <a:txBody>
                    <a:bodyPr/>
                    <a:lstStyle/>
                    <a:p>
                      <a:r>
                        <a:rPr lang="en-US" sz="1200" dirty="0" smtClean="0"/>
                        <a:t>Developed </a:t>
                      </a:r>
                      <a:endParaRPr lang="en-US" sz="1200" dirty="0"/>
                    </a:p>
                  </a:txBody>
                  <a:tcPr/>
                </a:tc>
                <a:tc>
                  <a:txBody>
                    <a:bodyPr/>
                    <a:lstStyle/>
                    <a:p>
                      <a:r>
                        <a:rPr lang="en-US" sz="1200" dirty="0" smtClean="0"/>
                        <a:t>United</a:t>
                      </a:r>
                    </a:p>
                    <a:p>
                      <a:r>
                        <a:rPr lang="en-US" sz="1200" dirty="0" smtClean="0"/>
                        <a:t>Tested</a:t>
                      </a:r>
                      <a:endParaRPr lang="en-US" sz="1200" dirty="0"/>
                    </a:p>
                  </a:txBody>
                  <a:tcPr/>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Reports</a:t>
                      </a:r>
                      <a:endParaRPr lang="en-US" sz="1200" dirty="0"/>
                    </a:p>
                  </a:txBody>
                  <a:tcPr/>
                </a:tc>
                <a:tc>
                  <a:txBody>
                    <a:bodyPr/>
                    <a:lstStyle/>
                    <a:p>
                      <a:r>
                        <a:rPr lang="en-US" sz="1200" dirty="0" smtClean="0"/>
                        <a:t>9</a:t>
                      </a:r>
                      <a:endParaRPr lang="en-US" sz="1200" dirty="0"/>
                    </a:p>
                  </a:txBody>
                  <a:tcPr/>
                </a:tc>
                <a:tc>
                  <a:txBody>
                    <a:bodyPr/>
                    <a:lstStyle/>
                    <a:p>
                      <a:r>
                        <a:rPr lang="en-US" sz="1200" dirty="0" smtClean="0"/>
                        <a:t>9</a:t>
                      </a:r>
                      <a:endParaRPr lang="en-US" sz="1200" dirty="0"/>
                    </a:p>
                  </a:txBody>
                  <a:tcPr/>
                </a:tc>
                <a:tc>
                  <a:txBody>
                    <a:bodyPr/>
                    <a:lstStyle/>
                    <a:p>
                      <a:r>
                        <a:rPr lang="en-US" sz="1200" dirty="0" smtClean="0"/>
                        <a:t>6</a:t>
                      </a:r>
                      <a:endParaRPr lang="en-US" sz="1200" dirty="0"/>
                    </a:p>
                  </a:txBody>
                  <a:tcPr/>
                </a:tc>
                <a:tc>
                  <a:txBody>
                    <a:bodyPr/>
                    <a:lstStyle/>
                    <a:p>
                      <a:endParaRPr lang="en-US" sz="1200" dirty="0"/>
                    </a:p>
                  </a:txBody>
                  <a:tcPr/>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Interfaces</a:t>
                      </a:r>
                      <a:endParaRPr lang="en-US" sz="1200" dirty="0"/>
                    </a:p>
                  </a:txBody>
                  <a:tcPr/>
                </a:tc>
                <a:tc>
                  <a:txBody>
                    <a:bodyPr/>
                    <a:lstStyle/>
                    <a:p>
                      <a:r>
                        <a:rPr lang="en-US" sz="1200" dirty="0" smtClean="0"/>
                        <a:t>22</a:t>
                      </a:r>
                      <a:endParaRPr lang="en-US" sz="1200" dirty="0"/>
                    </a:p>
                  </a:txBody>
                  <a:tcPr/>
                </a:tc>
                <a:tc>
                  <a:txBody>
                    <a:bodyPr/>
                    <a:lstStyle/>
                    <a:p>
                      <a:r>
                        <a:rPr lang="en-US" sz="1200" dirty="0" smtClean="0"/>
                        <a:t>21</a:t>
                      </a:r>
                      <a:endParaRPr lang="en-US" sz="1200" dirty="0"/>
                    </a:p>
                  </a:txBody>
                  <a:tcPr/>
                </a:tc>
                <a:tc>
                  <a:txBody>
                    <a:bodyPr/>
                    <a:lstStyle/>
                    <a:p>
                      <a:r>
                        <a:rPr lang="en-US" sz="1200" dirty="0" smtClean="0"/>
                        <a:t>21</a:t>
                      </a:r>
                      <a:endParaRPr lang="en-US" sz="1200" dirty="0"/>
                    </a:p>
                  </a:txBody>
                  <a:tcPr/>
                </a:tc>
                <a:tc>
                  <a:txBody>
                    <a:bodyPr/>
                    <a:lstStyle/>
                    <a:p>
                      <a:r>
                        <a:rPr lang="en-US" sz="1200" dirty="0" smtClean="0"/>
                        <a:t>21</a:t>
                      </a:r>
                      <a:endParaRPr lang="en-US" sz="1200" dirty="0"/>
                    </a:p>
                  </a:txBody>
                  <a:tcPr/>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Conversions</a:t>
                      </a:r>
                      <a:endParaRPr lang="en-US" sz="1200" dirty="0"/>
                    </a:p>
                  </a:txBody>
                  <a:tcPr/>
                </a:tc>
                <a:tc>
                  <a:txBody>
                    <a:bodyPr/>
                    <a:lstStyle/>
                    <a:p>
                      <a:r>
                        <a:rPr lang="en-US" sz="1200" dirty="0" smtClean="0"/>
                        <a:t>2</a:t>
                      </a:r>
                      <a:endParaRPr lang="en-US" sz="1200" dirty="0"/>
                    </a:p>
                  </a:txBody>
                  <a:tcPr/>
                </a:tc>
                <a:tc>
                  <a:txBody>
                    <a:bodyPr/>
                    <a:lstStyle/>
                    <a:p>
                      <a:r>
                        <a:rPr lang="en-US" sz="1200" dirty="0" smtClean="0"/>
                        <a:t>2</a:t>
                      </a:r>
                      <a:endParaRPr lang="en-US" sz="1200" dirty="0"/>
                    </a:p>
                  </a:txBody>
                  <a:tcPr/>
                </a:tc>
                <a:tc>
                  <a:txBody>
                    <a:bodyPr/>
                    <a:lstStyle/>
                    <a:p>
                      <a:endParaRPr lang="en-US" sz="1200" dirty="0"/>
                    </a:p>
                  </a:txBody>
                  <a:tcPr/>
                </a:tc>
                <a:tc>
                  <a:txBody>
                    <a:bodyPr/>
                    <a:lstStyle/>
                    <a:p>
                      <a:endParaRPr lang="en-US" sz="1200" dirty="0"/>
                    </a:p>
                  </a:txBody>
                  <a:tcPr/>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Extensions</a:t>
                      </a:r>
                      <a:endParaRPr lang="en-US" sz="1200" dirty="0"/>
                    </a:p>
                  </a:txBody>
                  <a:tcPr/>
                </a:tc>
                <a:tc>
                  <a:txBody>
                    <a:bodyPr/>
                    <a:lstStyle/>
                    <a:p>
                      <a:r>
                        <a:rPr lang="en-US" sz="1200" dirty="0" smtClean="0"/>
                        <a:t>2</a:t>
                      </a:r>
                      <a:endParaRPr lang="en-US" sz="1200" dirty="0"/>
                    </a:p>
                  </a:txBody>
                  <a:tcPr/>
                </a:tc>
                <a:tc>
                  <a:txBody>
                    <a:bodyPr/>
                    <a:lstStyle/>
                    <a:p>
                      <a:r>
                        <a:rPr lang="en-US" sz="1200" dirty="0" smtClean="0"/>
                        <a:t>2</a:t>
                      </a:r>
                      <a:endParaRPr lang="en-US" sz="1200" dirty="0"/>
                    </a:p>
                  </a:txBody>
                  <a:tcPr/>
                </a:tc>
                <a:tc>
                  <a:txBody>
                    <a:bodyPr/>
                    <a:lstStyle/>
                    <a:p>
                      <a:endParaRPr lang="en-US" sz="1200" dirty="0"/>
                    </a:p>
                  </a:txBody>
                  <a:tcPr/>
                </a:tc>
                <a:tc>
                  <a:txBody>
                    <a:bodyPr/>
                    <a:lstStyle/>
                    <a:p>
                      <a:endParaRPr lang="en-US" sz="1200"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143000" y="381000"/>
            <a:ext cx="7696200" cy="396875"/>
          </a:xfrm>
          <a:prstGeom prst="rect">
            <a:avLst/>
          </a:prstGeom>
          <a:noFill/>
          <a:ln w="12700">
            <a:noFill/>
            <a:miter lim="800000"/>
            <a:headEnd type="none" w="sm" len="sm"/>
            <a:tailEnd type="none" w="sm" len="sm"/>
          </a:ln>
        </p:spPr>
        <p:txBody>
          <a:bodyPr>
            <a:spAutoFit/>
          </a:bodyPr>
          <a:lstStyle/>
          <a:p>
            <a:pPr algn="r" eaLnBrk="0" hangingPunct="0">
              <a:spcBef>
                <a:spcPct val="20000"/>
              </a:spcBef>
            </a:pPr>
            <a:r>
              <a:rPr lang="en-US" sz="2000" i="0" dirty="0">
                <a:solidFill>
                  <a:schemeClr val="tx1"/>
                </a:solidFill>
              </a:rPr>
              <a:t>Discussion</a:t>
            </a:r>
          </a:p>
        </p:txBody>
      </p:sp>
      <p:sp>
        <p:nvSpPr>
          <p:cNvPr id="4" name="Rectangle 3"/>
          <p:cNvSpPr txBox="1">
            <a:spLocks noChangeArrowheads="1"/>
          </p:cNvSpPr>
          <p:nvPr/>
        </p:nvSpPr>
        <p:spPr bwMode="auto">
          <a:xfrm>
            <a:off x="685800" y="990600"/>
            <a:ext cx="8153400" cy="5486400"/>
          </a:xfrm>
          <a:prstGeom prst="rect">
            <a:avLst/>
          </a:prstGeom>
          <a:noFill/>
          <a:ln w="9525">
            <a:noFill/>
            <a:miter lim="800000"/>
            <a:headEnd/>
            <a:tailEnd/>
          </a:ln>
        </p:spPr>
        <p:txBody>
          <a:bodyPr lIns="92075" tIns="46038" rIns="92075" bIns="46038"/>
          <a:lstStyle/>
          <a:p>
            <a:pPr marL="381000" indent="-381000" eaLnBrk="0" hangingPunct="0">
              <a:spcBef>
                <a:spcPct val="20000"/>
              </a:spcBef>
              <a:defRPr/>
            </a:pPr>
            <a:r>
              <a:rPr lang="en-US" sz="1600" i="0" u="sng" kern="0" dirty="0" smtClean="0">
                <a:solidFill>
                  <a:schemeClr val="tx1"/>
                </a:solidFill>
                <a:cs typeface="Arial" charset="0"/>
              </a:rPr>
              <a:t>Overall Project Status (continued)</a:t>
            </a:r>
          </a:p>
          <a:p>
            <a:pPr marL="381000" indent="-381000" eaLnBrk="0" hangingPunct="0">
              <a:spcBef>
                <a:spcPct val="20000"/>
              </a:spcBef>
              <a:defRPr/>
            </a:pPr>
            <a:r>
              <a:rPr lang="en-US" sz="1400" i="0" kern="0" dirty="0" smtClean="0">
                <a:solidFill>
                  <a:schemeClr val="tx1"/>
                </a:solidFill>
                <a:cs typeface="Arial" charset="0"/>
              </a:rPr>
              <a:t>Phase III – ERP / DLC  </a:t>
            </a:r>
          </a:p>
          <a:p>
            <a:pPr marL="381000" indent="-381000" eaLnBrk="0" hangingPunct="0">
              <a:spcBef>
                <a:spcPct val="20000"/>
              </a:spcBef>
              <a:buFont typeface="Arial" pitchFamily="34" charset="0"/>
              <a:buChar char="•"/>
              <a:defRPr/>
            </a:pPr>
            <a:r>
              <a:rPr lang="en-US" sz="1400" b="0" i="0" kern="0" dirty="0" smtClean="0">
                <a:solidFill>
                  <a:schemeClr val="tx1"/>
                </a:solidFill>
                <a:cs typeface="Arial" charset="0"/>
              </a:rPr>
              <a:t>Additional expenditures needed to support DLC Implementation:</a:t>
            </a:r>
          </a:p>
          <a:p>
            <a:pPr marL="381000" indent="-381000" eaLnBrk="0" hangingPunct="0">
              <a:spcBef>
                <a:spcPct val="20000"/>
              </a:spcBef>
              <a:defRPr/>
            </a:pPr>
            <a:r>
              <a:rPr lang="en-US" sz="2000" b="0" i="0" dirty="0" smtClean="0"/>
              <a:t> </a:t>
            </a:r>
            <a:endParaRPr lang="en-US" sz="2000" b="0" i="0" kern="0" dirty="0">
              <a:solidFill>
                <a:schemeClr val="tx1"/>
              </a:solidFill>
              <a:cs typeface="Arial" charset="0"/>
            </a:endParaRPr>
          </a:p>
        </p:txBody>
      </p:sp>
      <p:graphicFrame>
        <p:nvGraphicFramePr>
          <p:cNvPr id="5" name="Table 4"/>
          <p:cNvGraphicFramePr>
            <a:graphicFrameLocks noGrp="1"/>
          </p:cNvGraphicFramePr>
          <p:nvPr/>
        </p:nvGraphicFramePr>
        <p:xfrm>
          <a:off x="1143000" y="2057400"/>
          <a:ext cx="6324600" cy="2021840"/>
        </p:xfrm>
        <a:graphic>
          <a:graphicData uri="http://schemas.openxmlformats.org/drawingml/2006/table">
            <a:tbl>
              <a:tblPr firstRow="1" bandRow="1">
                <a:tableStyleId>{5C22544A-7EE6-4342-B048-85BDC9FD1C3A}</a:tableStyleId>
              </a:tblPr>
              <a:tblGrid>
                <a:gridCol w="2209800"/>
                <a:gridCol w="2971800"/>
                <a:gridCol w="1143000"/>
              </a:tblGrid>
              <a:tr h="370840">
                <a:tc>
                  <a:txBody>
                    <a:bodyPr/>
                    <a:lstStyle/>
                    <a:p>
                      <a:endParaRPr lang="en-US" sz="1400" dirty="0"/>
                    </a:p>
                  </a:txBody>
                  <a:tcPr/>
                </a:tc>
                <a:tc>
                  <a:txBody>
                    <a:bodyPr/>
                    <a:lstStyle/>
                    <a:p>
                      <a:r>
                        <a:rPr lang="en-US" sz="1400" dirty="0" smtClean="0"/>
                        <a:t>Estimated Cost</a:t>
                      </a:r>
                      <a:endParaRPr lang="en-US" sz="1400" dirty="0"/>
                    </a:p>
                  </a:txBody>
                  <a:tcPr/>
                </a:tc>
                <a:tc>
                  <a:txBody>
                    <a:bodyPr/>
                    <a:lstStyle/>
                    <a:p>
                      <a:r>
                        <a:rPr lang="en-US" sz="1400" dirty="0" smtClean="0"/>
                        <a:t>FY14</a:t>
                      </a:r>
                      <a:endParaRPr lang="en-US" sz="1400" dirty="0"/>
                    </a:p>
                  </a:txBody>
                  <a:tcPr/>
                </a:tc>
              </a:tr>
              <a:tr h="370840">
                <a:tc>
                  <a:txBody>
                    <a:bodyPr/>
                    <a:lstStyle/>
                    <a:p>
                      <a:pPr>
                        <a:buFont typeface="Arial" pitchFamily="34" charset="0"/>
                        <a:buNone/>
                      </a:pPr>
                      <a:endParaRPr lang="en-US" sz="1200" dirty="0" smtClean="0"/>
                    </a:p>
                    <a:p>
                      <a:pPr>
                        <a:buFont typeface="Arial" pitchFamily="34" charset="0"/>
                        <a:buNone/>
                      </a:pPr>
                      <a:r>
                        <a:rPr lang="en-US" sz="1200" dirty="0" smtClean="0"/>
                        <a:t>Mobile Warehouse</a:t>
                      </a:r>
                      <a:r>
                        <a:rPr lang="en-US" sz="1200" baseline="0" dirty="0" smtClean="0"/>
                        <a:t> and Infrastructure </a:t>
                      </a:r>
                      <a:endParaRPr lang="en-US" sz="1200" dirty="0"/>
                    </a:p>
                  </a:txBody>
                  <a:tcPr/>
                </a:tc>
                <a:tc>
                  <a:txBody>
                    <a:bodyPr/>
                    <a:lstStyle/>
                    <a:p>
                      <a:endParaRPr lang="en-US" sz="1200" dirty="0" smtClean="0"/>
                    </a:p>
                    <a:p>
                      <a:r>
                        <a:rPr lang="en-US" sz="1200" dirty="0" smtClean="0"/>
                        <a:t>WIFI</a:t>
                      </a:r>
                      <a:r>
                        <a:rPr lang="en-US" sz="1200" baseline="0" dirty="0" smtClean="0"/>
                        <a:t> footprint for DLC Warehouse  - $393,000</a:t>
                      </a:r>
                      <a:endParaRPr lang="en-US" sz="1200" dirty="0" smtClean="0"/>
                    </a:p>
                    <a:p>
                      <a:endParaRPr lang="en-US" sz="1200" dirty="0"/>
                    </a:p>
                  </a:txBody>
                  <a:tcPr/>
                </a:tc>
                <a:tc>
                  <a:txBody>
                    <a:bodyPr/>
                    <a:lstStyle/>
                    <a:p>
                      <a:endParaRPr lang="en-US" sz="1200" b="1" dirty="0" smtClean="0"/>
                    </a:p>
                    <a:p>
                      <a:r>
                        <a:rPr lang="en-US" sz="1200" b="1" dirty="0" smtClean="0"/>
                        <a:t>$393,000</a:t>
                      </a:r>
                      <a:endParaRPr lang="en-US" sz="1200" b="1" dirty="0"/>
                    </a:p>
                  </a:txBody>
                  <a:tcPr/>
                </a:tc>
              </a:tr>
              <a:tr h="370840">
                <a:tc>
                  <a:txBody>
                    <a:bodyPr/>
                    <a:lstStyle/>
                    <a:p>
                      <a:r>
                        <a:rPr lang="en-US" sz="1200" dirty="0" smtClean="0"/>
                        <a:t>UPK developer</a:t>
                      </a:r>
                      <a:r>
                        <a:rPr lang="en-US" sz="1200" baseline="0" dirty="0" smtClean="0"/>
                        <a:t> / trainer (contractor)</a:t>
                      </a:r>
                      <a:endParaRPr lang="en-US" sz="1200" dirty="0"/>
                    </a:p>
                  </a:txBody>
                  <a:tcPr/>
                </a:tc>
                <a:tc>
                  <a:txBody>
                    <a:bodyPr/>
                    <a:lstStyle/>
                    <a:p>
                      <a:r>
                        <a:rPr lang="en-US" sz="1200" dirty="0" smtClean="0"/>
                        <a:t>UPK</a:t>
                      </a:r>
                      <a:r>
                        <a:rPr lang="en-US" sz="1200" baseline="0" dirty="0" smtClean="0"/>
                        <a:t> developer / trainer </a:t>
                      </a:r>
                      <a:endParaRPr lang="en-US" sz="1200" dirty="0"/>
                    </a:p>
                  </a:txBody>
                  <a:tcPr/>
                </a:tc>
                <a:tc>
                  <a:txBody>
                    <a:bodyPr/>
                    <a:lstStyle/>
                    <a:p>
                      <a:r>
                        <a:rPr lang="en-US" sz="1200" b="1" dirty="0" smtClean="0"/>
                        <a:t>$142,000</a:t>
                      </a:r>
                      <a:endParaRPr lang="en-US" sz="1200" b="1" dirty="0"/>
                    </a:p>
                  </a:txBody>
                  <a:tcPr/>
                </a:tc>
              </a:tr>
              <a:tr h="370840">
                <a:tc>
                  <a:txBody>
                    <a:bodyPr/>
                    <a:lstStyle/>
                    <a:p>
                      <a:r>
                        <a:rPr lang="en-US" sz="1400" b="1" dirty="0" smtClean="0"/>
                        <a:t>Total</a:t>
                      </a:r>
                      <a:endParaRPr lang="en-US" sz="1400" b="1" dirty="0"/>
                    </a:p>
                  </a:txBody>
                  <a:tcPr/>
                </a:tc>
                <a:tc>
                  <a:txBody>
                    <a:bodyPr/>
                    <a:lstStyle/>
                    <a:p>
                      <a:pPr marL="228600" indent="-228600">
                        <a:buNone/>
                      </a:pPr>
                      <a:endParaRPr lang="en-US" sz="1200" b="0" dirty="0"/>
                    </a:p>
                  </a:txBody>
                  <a:tcPr/>
                </a:tc>
                <a:tc>
                  <a:txBody>
                    <a:bodyPr/>
                    <a:lstStyle/>
                    <a:p>
                      <a:r>
                        <a:rPr lang="en-US" sz="1400" b="1" dirty="0" smtClean="0"/>
                        <a:t>$535,000</a:t>
                      </a:r>
                      <a:endParaRPr lang="en-US" sz="1400" b="1" dirty="0"/>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ustom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outerShdw dist="107763" dir="2700000" algn="ctr" rotWithShape="0">
            <a:srgbClr val="000066"/>
          </a:outerShdw>
        </a:effec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1" u="none" strike="noStrike" cap="none" normalizeH="0" baseline="0" smtClean="0">
            <a:ln>
              <a:noFill/>
            </a:ln>
            <a:solidFill>
              <a:srgbClr val="FF3300"/>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outerShdw dist="107763" dir="2700000" algn="ctr" rotWithShape="0">
            <a:srgbClr val="000066"/>
          </a:outerShdw>
        </a:effec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1" u="none" strike="noStrike" cap="none" normalizeH="0" baseline="0" smtClean="0">
            <a:ln>
              <a:noFill/>
            </a:ln>
            <a:solidFill>
              <a:srgbClr val="FF3300"/>
            </a:solidFill>
            <a:effectLst>
              <a:outerShdw blurRad="38100" dist="38100" dir="2700000" algn="tl">
                <a:srgbClr val="000000">
                  <a:alpha val="43137"/>
                </a:srgbClr>
              </a:outerShdw>
            </a:effectLst>
            <a:latin typeface="Arial" charset="0"/>
          </a:defRPr>
        </a:defPPr>
      </a:lstStyle>
    </a:lnDef>
  </a:objectDefaults>
  <a:extraClrSchemeLst>
    <a:extraClrScheme>
      <a:clrScheme name="Default Desig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117590</TotalTime>
  <Words>1525</Words>
  <Application>Microsoft Office PowerPoint</Application>
  <PresentationFormat>On-screen Show (4:3)</PresentationFormat>
  <Paragraphs>714</Paragraphs>
  <Slides>29</Slides>
  <Notes>23</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ERP Budget – through December 2013 FY14</vt:lpstr>
      <vt:lpstr>Infrastructure Budget – through December 2013 FY14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wallmark</dc:creator>
  <cp:lastModifiedBy>plucik</cp:lastModifiedBy>
  <cp:revision>6038</cp:revision>
  <cp:lastPrinted>2001-03-23T19:55:27Z</cp:lastPrinted>
  <dcterms:created xsi:type="dcterms:W3CDTF">1998-12-04T22:20:41Z</dcterms:created>
  <dcterms:modified xsi:type="dcterms:W3CDTF">2014-01-28T22:26:12Z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3</vt:i4>
  </property>
  <property fmtid="{D5CDD505-2E9C-101B-9397-08002B2CF9AE}" pid="7" name="MailAddress">
    <vt:lpwstr/>
  </property>
  <property fmtid="{D5CDD505-2E9C-101B-9397-08002B2CF9AE}" pid="8" name="HomePage">
    <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1</vt:i4>
  </property>
  <property fmtid="{D5CDD505-2E9C-101B-9397-08002B2CF9AE}" pid="19" name="ShowNotes">
    <vt:bool>false</vt:bool>
  </property>
  <property fmtid="{D5CDD505-2E9C-101B-9397-08002B2CF9AE}" pid="20" name="NavBtnPos">
    <vt:i4>1</vt:i4>
  </property>
  <property fmtid="{D5CDD505-2E9C-101B-9397-08002B2CF9AE}" pid="21" name="OutputDir">
    <vt:lpwstr>C:\My Documents\GEIS.net</vt:lpwstr>
  </property>
</Properties>
</file>