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44" r:id="rId5"/>
    <p:sldMasterId id="2147483706" r:id="rId6"/>
    <p:sldMasterId id="2147483648" r:id="rId7"/>
  </p:sldMasterIdLst>
  <p:notesMasterIdLst>
    <p:notesMasterId r:id="rId80"/>
  </p:notesMasterIdLst>
  <p:sldIdLst>
    <p:sldId id="279" r:id="rId8"/>
    <p:sldId id="278" r:id="rId9"/>
    <p:sldId id="277" r:id="rId10"/>
    <p:sldId id="332"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2" r:id="rId26"/>
    <p:sldId id="261" r:id="rId27"/>
    <p:sldId id="260" r:id="rId28"/>
    <p:sldId id="259" r:id="rId29"/>
    <p:sldId id="258" r:id="rId30"/>
    <p:sldId id="325" r:id="rId31"/>
    <p:sldId id="324" r:id="rId32"/>
    <p:sldId id="323" r:id="rId33"/>
    <p:sldId id="322" r:id="rId34"/>
    <p:sldId id="321" r:id="rId35"/>
    <p:sldId id="320" r:id="rId36"/>
    <p:sldId id="319" r:id="rId37"/>
    <p:sldId id="318" r:id="rId38"/>
    <p:sldId id="317" r:id="rId39"/>
    <p:sldId id="316" r:id="rId40"/>
    <p:sldId id="315" r:id="rId41"/>
    <p:sldId id="314" r:id="rId42"/>
    <p:sldId id="313" r:id="rId43"/>
    <p:sldId id="312" r:id="rId44"/>
    <p:sldId id="311" r:id="rId45"/>
    <p:sldId id="310" r:id="rId46"/>
    <p:sldId id="309" r:id="rId47"/>
    <p:sldId id="308" r:id="rId48"/>
    <p:sldId id="307" r:id="rId49"/>
    <p:sldId id="306" r:id="rId50"/>
    <p:sldId id="305" r:id="rId51"/>
    <p:sldId id="304" r:id="rId52"/>
    <p:sldId id="303" r:id="rId53"/>
    <p:sldId id="302" r:id="rId54"/>
    <p:sldId id="301" r:id="rId55"/>
    <p:sldId id="300" r:id="rId56"/>
    <p:sldId id="299" r:id="rId57"/>
    <p:sldId id="329" r:id="rId58"/>
    <p:sldId id="331" r:id="rId59"/>
    <p:sldId id="298" r:id="rId60"/>
    <p:sldId id="297" r:id="rId61"/>
    <p:sldId id="296" r:id="rId62"/>
    <p:sldId id="295" r:id="rId63"/>
    <p:sldId id="294" r:id="rId64"/>
    <p:sldId id="293" r:id="rId65"/>
    <p:sldId id="292" r:id="rId66"/>
    <p:sldId id="291" r:id="rId67"/>
    <p:sldId id="290" r:id="rId68"/>
    <p:sldId id="289" r:id="rId69"/>
    <p:sldId id="288" r:id="rId70"/>
    <p:sldId id="287" r:id="rId71"/>
    <p:sldId id="286" r:id="rId72"/>
    <p:sldId id="285" r:id="rId73"/>
    <p:sldId id="284" r:id="rId74"/>
    <p:sldId id="283" r:id="rId75"/>
    <p:sldId id="282" r:id="rId76"/>
    <p:sldId id="281" r:id="rId77"/>
    <p:sldId id="280" r:id="rId78"/>
    <p:sldId id="326"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9A1577-67F9-44A1-A6B3-9FFA8B34F7E3}" v="3" dt="2024-04-15T14:27:31.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49" autoAdjust="0"/>
    <p:restoredTop sz="94641" autoAdjust="0"/>
  </p:normalViewPr>
  <p:slideViewPr>
    <p:cSldViewPr snapToGrid="0">
      <p:cViewPr varScale="1">
        <p:scale>
          <a:sx n="73" d="100"/>
          <a:sy n="73" d="100"/>
        </p:scale>
        <p:origin x="642"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84" Type="http://schemas.openxmlformats.org/officeDocument/2006/relationships/tableStyles" Target="tableStyles.xml"/><Relationship Id="rId16" Type="http://schemas.openxmlformats.org/officeDocument/2006/relationships/slide" Target="slides/slide9.xml"/><Relationship Id="rId11" Type="http://schemas.openxmlformats.org/officeDocument/2006/relationships/slide" Target="slides/slide4.xml"/><Relationship Id="rId32" Type="http://schemas.openxmlformats.org/officeDocument/2006/relationships/slide" Target="slides/slide25.xml"/><Relationship Id="rId37" Type="http://schemas.openxmlformats.org/officeDocument/2006/relationships/slide" Target="slides/slide30.xml"/><Relationship Id="rId53" Type="http://schemas.openxmlformats.org/officeDocument/2006/relationships/slide" Target="slides/slide46.xml"/><Relationship Id="rId58" Type="http://schemas.openxmlformats.org/officeDocument/2006/relationships/slide" Target="slides/slide51.xml"/><Relationship Id="rId74" Type="http://schemas.openxmlformats.org/officeDocument/2006/relationships/slide" Target="slides/slide67.xml"/><Relationship Id="rId79" Type="http://schemas.openxmlformats.org/officeDocument/2006/relationships/slide" Target="slides/slide72.xml"/><Relationship Id="rId5" Type="http://schemas.openxmlformats.org/officeDocument/2006/relationships/slideMaster" Target="slideMasters/slideMaster2.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notesMaster" Target="notesMasters/notesMaster1.xml"/><Relationship Id="rId85"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slide" Target="slides/slide69.xml"/><Relationship Id="rId7" Type="http://schemas.openxmlformats.org/officeDocument/2006/relationships/slideMaster" Target="slideMasters/slideMaster4.xml"/><Relationship Id="rId71" Type="http://schemas.openxmlformats.org/officeDocument/2006/relationships/slide" Target="slides/slide64.xml"/><Relationship Id="rId2" Type="http://schemas.openxmlformats.org/officeDocument/2006/relationships/customXml" Target="../customXml/item2.xml"/><Relationship Id="rId29" Type="http://schemas.openxmlformats.org/officeDocument/2006/relationships/slide" Target="slides/slide22.xml"/><Relationship Id="rId24" Type="http://schemas.openxmlformats.org/officeDocument/2006/relationships/slide" Target="slides/slide17.xml"/><Relationship Id="rId40" Type="http://schemas.openxmlformats.org/officeDocument/2006/relationships/slide" Target="slides/slide33.xml"/><Relationship Id="rId45" Type="http://schemas.openxmlformats.org/officeDocument/2006/relationships/slide" Target="slides/slide38.xml"/><Relationship Id="rId66" Type="http://schemas.openxmlformats.org/officeDocument/2006/relationships/slide" Target="slides/slide59.xml"/><Relationship Id="rId61" Type="http://schemas.openxmlformats.org/officeDocument/2006/relationships/slide" Target="slides/slide54.xml"/><Relationship Id="rId8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DCCAC-0848-4A2C-B20D-780D8B4C0B81}" type="datetimeFigureOut">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BC460-D625-4C2A-95FD-DE1022B45CDB}" type="slidenum">
              <a:t>‹#›</a:t>
            </a:fld>
            <a:endParaRPr lang="en-US"/>
          </a:p>
        </p:txBody>
      </p:sp>
    </p:spTree>
    <p:extLst>
      <p:ext uri="{BB962C8B-B14F-4D97-AF65-F5344CB8AC3E}">
        <p14:creationId xmlns:p14="http://schemas.microsoft.com/office/powerpoint/2010/main" val="28789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2D83D7C-D670-4FD8-B32E-BB30DC5A0963}"/>
              </a:ext>
            </a:extLst>
          </p:cNvPr>
          <p:cNvSpPr>
            <a:spLocks noGrp="1" noChangeArrowheads="1"/>
          </p:cNvSpPr>
          <p:nvPr>
            <p:ph type="sldNum" sz="quarter" idx="5"/>
          </p:nvPr>
        </p:nvSpPr>
        <p:spPr>
          <a:noFill/>
        </p:spPr>
        <p:txBody>
          <a:bodyPr/>
          <a:lstStyle>
            <a:lvl1pPr defTabSz="977900">
              <a:spcBef>
                <a:spcPct val="30000"/>
              </a:spcBef>
              <a:defRPr kumimoji="1" sz="1200">
                <a:solidFill>
                  <a:schemeClr val="tx1"/>
                </a:solidFill>
                <a:latin typeface="Times New Roman" panose="02020603050405020304" pitchFamily="18" charset="0"/>
              </a:defRPr>
            </a:lvl1pPr>
            <a:lvl2pPr marL="769938" indent="-295275" defTabSz="977900">
              <a:spcBef>
                <a:spcPct val="30000"/>
              </a:spcBef>
              <a:defRPr kumimoji="1" sz="1200">
                <a:solidFill>
                  <a:schemeClr val="tx1"/>
                </a:solidFill>
                <a:latin typeface="Times New Roman" panose="02020603050405020304" pitchFamily="18" charset="0"/>
              </a:defRPr>
            </a:lvl2pPr>
            <a:lvl3pPr marL="1184275" indent="-236538" defTabSz="977900">
              <a:spcBef>
                <a:spcPct val="30000"/>
              </a:spcBef>
              <a:defRPr kumimoji="1" sz="1200">
                <a:solidFill>
                  <a:schemeClr val="tx1"/>
                </a:solidFill>
                <a:latin typeface="Times New Roman" panose="02020603050405020304" pitchFamily="18" charset="0"/>
              </a:defRPr>
            </a:lvl3pPr>
            <a:lvl4pPr marL="1658938" indent="-236538" defTabSz="977900">
              <a:spcBef>
                <a:spcPct val="30000"/>
              </a:spcBef>
              <a:defRPr kumimoji="1" sz="1200">
                <a:solidFill>
                  <a:schemeClr val="tx1"/>
                </a:solidFill>
                <a:latin typeface="Times New Roman" panose="02020603050405020304" pitchFamily="18" charset="0"/>
              </a:defRPr>
            </a:lvl4pPr>
            <a:lvl5pPr marL="2133600" indent="-236538" defTabSz="977900">
              <a:spcBef>
                <a:spcPct val="30000"/>
              </a:spcBef>
              <a:defRPr kumimoji="1" sz="1200">
                <a:solidFill>
                  <a:schemeClr val="tx1"/>
                </a:solidFill>
                <a:latin typeface="Times New Roman" panose="02020603050405020304" pitchFamily="18" charset="0"/>
              </a:defRPr>
            </a:lvl5pPr>
            <a:lvl6pPr marL="25908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6pPr>
            <a:lvl7pPr marL="30480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7pPr>
            <a:lvl8pPr marL="35052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8pPr>
            <a:lvl9pPr marL="39624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9A4E3B7-A2F5-413C-8C3C-6A63B1E0F366}" type="slidenum">
              <a:rPr lang="en-US" altLang="en-US" sz="1000" smtClean="0">
                <a:latin typeface="Arial" panose="020B0604020202020204" pitchFamily="34" charset="0"/>
              </a:rPr>
              <a:pPr>
                <a:spcBef>
                  <a:spcPct val="0"/>
                </a:spcBef>
              </a:pPr>
              <a:t>24</a:t>
            </a:fld>
            <a:r>
              <a:rPr lang="en-US" altLang="en-US" sz="1000">
                <a:latin typeface="Arial" panose="020B0604020202020204" pitchFamily="34" charset="0"/>
              </a:rPr>
              <a:t>##</a:t>
            </a:r>
            <a:endParaRPr lang="en-US" altLang="en-US" i="0">
              <a:latin typeface="Arial" panose="020B0604020202020204" pitchFamily="34" charset="0"/>
            </a:endParaRPr>
          </a:p>
        </p:txBody>
      </p:sp>
      <p:sp>
        <p:nvSpPr>
          <p:cNvPr id="6147" name="Rectangle 2">
            <a:extLst>
              <a:ext uri="{FF2B5EF4-FFF2-40B4-BE49-F238E27FC236}">
                <a16:creationId xmlns:a16="http://schemas.microsoft.com/office/drawing/2014/main" id="{4D9102D5-007F-4047-9522-3FB431EC8B05}"/>
              </a:ext>
            </a:extLst>
          </p:cNvPr>
          <p:cNvSpPr>
            <a:spLocks noGrp="1" noRot="1" noChangeAspect="1" noChangeArrowheads="1" noTextEdit="1"/>
          </p:cNvSpPr>
          <p:nvPr>
            <p:ph type="sldImg"/>
          </p:nvPr>
        </p:nvSpPr>
        <p:spPr>
          <a:xfrm>
            <a:off x="460375" y="719138"/>
            <a:ext cx="6399213" cy="3600450"/>
          </a:xfrm>
          <a:ln/>
        </p:spPr>
      </p:sp>
      <p:sp>
        <p:nvSpPr>
          <p:cNvPr id="6148" name="Rectangle 3">
            <a:extLst>
              <a:ext uri="{FF2B5EF4-FFF2-40B4-BE49-F238E27FC236}">
                <a16:creationId xmlns:a16="http://schemas.microsoft.com/office/drawing/2014/main" id="{D6A38E60-6DFB-4E8F-867D-2E2B4AF675D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6E430CA2-F74C-4570-B32A-0F767C2468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3377943-8BBF-49FF-A560-8424CDDF75A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617B88-1644-401B-85B5-4C98DBAC040F}"/>
              </a:ext>
            </a:extLst>
          </p:cNvPr>
          <p:cNvSpPr>
            <a:spLocks noGrp="1" noChangeArrowheads="1"/>
          </p:cNvSpPr>
          <p:nvPr>
            <p:ph type="sldNum" sz="quarter" idx="12"/>
          </p:nvPr>
        </p:nvSpPr>
        <p:spPr>
          <a:ln/>
        </p:spPr>
        <p:txBody>
          <a:bodyPr/>
          <a:lstStyle>
            <a:lvl1pPr>
              <a:defRPr/>
            </a:lvl1pPr>
          </a:lstStyle>
          <a:p>
            <a:fld id="{95428FC8-3BF6-438F-B951-A500A7C5CABE}" type="slidenum">
              <a:rPr lang="en-US" altLang="en-US"/>
              <a:pPr/>
              <a:t>‹#›</a:t>
            </a:fld>
            <a:endParaRPr lang="en-US" altLang="en-US"/>
          </a:p>
        </p:txBody>
      </p:sp>
    </p:spTree>
    <p:extLst>
      <p:ext uri="{BB962C8B-B14F-4D97-AF65-F5344CB8AC3E}">
        <p14:creationId xmlns:p14="http://schemas.microsoft.com/office/powerpoint/2010/main" val="1668087810"/>
      </p:ext>
    </p:extLst>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136008-513A-417B-A49A-9185FB14E7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9B5F1B-2D2D-4E1D-A0A9-B9D5A76BEA3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51A8CA-30CF-4161-A256-4DCCFF05A860}"/>
              </a:ext>
            </a:extLst>
          </p:cNvPr>
          <p:cNvSpPr>
            <a:spLocks noGrp="1" noChangeArrowheads="1"/>
          </p:cNvSpPr>
          <p:nvPr>
            <p:ph type="sldNum" sz="quarter" idx="12"/>
          </p:nvPr>
        </p:nvSpPr>
        <p:spPr>
          <a:ln/>
        </p:spPr>
        <p:txBody>
          <a:bodyPr/>
          <a:lstStyle>
            <a:lvl1pPr>
              <a:defRPr/>
            </a:lvl1pPr>
          </a:lstStyle>
          <a:p>
            <a:fld id="{E2C12FE5-E0A7-472C-87CA-844D9BC3B1DE}" type="slidenum">
              <a:rPr lang="en-US" altLang="en-US"/>
              <a:pPr/>
              <a:t>‹#›</a:t>
            </a:fld>
            <a:endParaRPr lang="en-US" altLang="en-US"/>
          </a:p>
        </p:txBody>
      </p:sp>
    </p:spTree>
    <p:extLst>
      <p:ext uri="{BB962C8B-B14F-4D97-AF65-F5344CB8AC3E}">
        <p14:creationId xmlns:p14="http://schemas.microsoft.com/office/powerpoint/2010/main" val="1505226802"/>
      </p:ext>
    </p:extLst>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D6CEB2-FA25-4A93-80D3-94047DABE4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6EBCEAA-F382-4842-A53F-74C6D58740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DA7EB25-E1C5-4BD3-B816-0DF83E1057E4}"/>
              </a:ext>
            </a:extLst>
          </p:cNvPr>
          <p:cNvSpPr>
            <a:spLocks noGrp="1" noChangeArrowheads="1"/>
          </p:cNvSpPr>
          <p:nvPr>
            <p:ph type="sldNum" sz="quarter" idx="12"/>
          </p:nvPr>
        </p:nvSpPr>
        <p:spPr>
          <a:ln/>
        </p:spPr>
        <p:txBody>
          <a:bodyPr/>
          <a:lstStyle>
            <a:lvl1pPr>
              <a:defRPr/>
            </a:lvl1pPr>
          </a:lstStyle>
          <a:p>
            <a:fld id="{4A48478F-F982-4DAC-A2D9-C29A8630B14C}" type="slidenum">
              <a:rPr lang="en-US" altLang="en-US"/>
              <a:pPr/>
              <a:t>‹#›</a:t>
            </a:fld>
            <a:endParaRPr lang="en-US" altLang="en-US"/>
          </a:p>
        </p:txBody>
      </p:sp>
    </p:spTree>
    <p:extLst>
      <p:ext uri="{BB962C8B-B14F-4D97-AF65-F5344CB8AC3E}">
        <p14:creationId xmlns:p14="http://schemas.microsoft.com/office/powerpoint/2010/main" val="1896927387"/>
      </p:ext>
    </p:extLst>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E3AA4C-7F6D-4942-B6E3-F576BA090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C0ACEC4-88F8-4ED1-84FB-7DF6505E82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111513-4F89-43E7-9D3D-40A9AA39FD28}"/>
              </a:ext>
            </a:extLst>
          </p:cNvPr>
          <p:cNvSpPr>
            <a:spLocks noGrp="1" noChangeArrowheads="1"/>
          </p:cNvSpPr>
          <p:nvPr>
            <p:ph type="sldNum" sz="quarter" idx="12"/>
          </p:nvPr>
        </p:nvSpPr>
        <p:spPr>
          <a:ln/>
        </p:spPr>
        <p:txBody>
          <a:bodyPr/>
          <a:lstStyle>
            <a:lvl1pPr>
              <a:defRPr/>
            </a:lvl1pPr>
          </a:lstStyle>
          <a:p>
            <a:fld id="{B912643B-6073-44C4-BA9E-72823502F7FD}" type="slidenum">
              <a:rPr lang="en-US" altLang="en-US"/>
              <a:pPr/>
              <a:t>‹#›</a:t>
            </a:fld>
            <a:endParaRPr lang="en-US" altLang="en-US"/>
          </a:p>
        </p:txBody>
      </p:sp>
    </p:spTree>
    <p:extLst>
      <p:ext uri="{BB962C8B-B14F-4D97-AF65-F5344CB8AC3E}">
        <p14:creationId xmlns:p14="http://schemas.microsoft.com/office/powerpoint/2010/main" val="627076756"/>
      </p:ext>
    </p:extLst>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4DB0A00-C73F-4646-AF37-60065F76A2E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BA4C6A2-DE28-4FC8-9912-3B46281F730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7E0DB310-34D1-4867-A37D-F53D4C563691}"/>
              </a:ext>
            </a:extLst>
          </p:cNvPr>
          <p:cNvSpPr>
            <a:spLocks noGrp="1" noChangeArrowheads="1"/>
          </p:cNvSpPr>
          <p:nvPr>
            <p:ph type="sldNum" sz="quarter" idx="12"/>
          </p:nvPr>
        </p:nvSpPr>
        <p:spPr>
          <a:ln/>
        </p:spPr>
        <p:txBody>
          <a:bodyPr/>
          <a:lstStyle>
            <a:lvl1pPr>
              <a:defRPr/>
            </a:lvl1pPr>
          </a:lstStyle>
          <a:p>
            <a:fld id="{B52F101F-47C4-4382-B2D2-F298DF2D0C56}" type="slidenum">
              <a:rPr lang="en-US" altLang="en-US"/>
              <a:pPr/>
              <a:t>‹#›</a:t>
            </a:fld>
            <a:endParaRPr lang="en-US" altLang="en-US"/>
          </a:p>
        </p:txBody>
      </p:sp>
    </p:spTree>
    <p:extLst>
      <p:ext uri="{BB962C8B-B14F-4D97-AF65-F5344CB8AC3E}">
        <p14:creationId xmlns:p14="http://schemas.microsoft.com/office/powerpoint/2010/main" val="1943042954"/>
      </p:ext>
    </p:extLst>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6BCD898-FDDD-4710-97B1-32C1414DBE4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DA91C8B-9C21-4B7C-806C-BC141E46D4A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926AA52-F730-4C9D-BA09-975C0537DA73}"/>
              </a:ext>
            </a:extLst>
          </p:cNvPr>
          <p:cNvSpPr>
            <a:spLocks noGrp="1" noChangeArrowheads="1"/>
          </p:cNvSpPr>
          <p:nvPr>
            <p:ph type="sldNum" sz="quarter" idx="12"/>
          </p:nvPr>
        </p:nvSpPr>
        <p:spPr>
          <a:ln/>
        </p:spPr>
        <p:txBody>
          <a:bodyPr/>
          <a:lstStyle>
            <a:lvl1pPr>
              <a:defRPr/>
            </a:lvl1pPr>
          </a:lstStyle>
          <a:p>
            <a:fld id="{BE173936-D8C4-4601-81A6-EA12F0DFBB4B}" type="slidenum">
              <a:rPr lang="en-US" altLang="en-US"/>
              <a:pPr/>
              <a:t>‹#›</a:t>
            </a:fld>
            <a:endParaRPr lang="en-US" altLang="en-US"/>
          </a:p>
        </p:txBody>
      </p:sp>
    </p:spTree>
    <p:extLst>
      <p:ext uri="{BB962C8B-B14F-4D97-AF65-F5344CB8AC3E}">
        <p14:creationId xmlns:p14="http://schemas.microsoft.com/office/powerpoint/2010/main" val="3929256044"/>
      </p:ext>
    </p:extLst>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0F2506-8DD0-498F-8B81-2BE11A149D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7C04C60-27C5-48D7-B66D-9B9793D3828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DF475A5-80C7-4C73-8718-EA0BE56442CE}"/>
              </a:ext>
            </a:extLst>
          </p:cNvPr>
          <p:cNvSpPr>
            <a:spLocks noGrp="1" noChangeArrowheads="1"/>
          </p:cNvSpPr>
          <p:nvPr>
            <p:ph type="sldNum" sz="quarter" idx="12"/>
          </p:nvPr>
        </p:nvSpPr>
        <p:spPr>
          <a:ln/>
        </p:spPr>
        <p:txBody>
          <a:bodyPr/>
          <a:lstStyle>
            <a:lvl1pPr>
              <a:defRPr/>
            </a:lvl1pPr>
          </a:lstStyle>
          <a:p>
            <a:fld id="{6EF5B63A-D704-48D3-AA3D-3B049E62CE15}" type="slidenum">
              <a:rPr lang="en-US" altLang="en-US"/>
              <a:pPr/>
              <a:t>‹#›</a:t>
            </a:fld>
            <a:endParaRPr lang="en-US" altLang="en-US"/>
          </a:p>
        </p:txBody>
      </p:sp>
    </p:spTree>
    <p:extLst>
      <p:ext uri="{BB962C8B-B14F-4D97-AF65-F5344CB8AC3E}">
        <p14:creationId xmlns:p14="http://schemas.microsoft.com/office/powerpoint/2010/main" val="684521990"/>
      </p:ext>
    </p:extLst>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349B40E-B9EA-4E88-8EB6-4CB144D67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317C29-82DB-4D0A-BBD4-08D5736E81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79600CB-6FCF-4669-A493-00852BD8DBB4}"/>
              </a:ext>
            </a:extLst>
          </p:cNvPr>
          <p:cNvSpPr>
            <a:spLocks noGrp="1" noChangeArrowheads="1"/>
          </p:cNvSpPr>
          <p:nvPr>
            <p:ph type="sldNum" sz="quarter" idx="12"/>
          </p:nvPr>
        </p:nvSpPr>
        <p:spPr>
          <a:ln/>
        </p:spPr>
        <p:txBody>
          <a:bodyPr/>
          <a:lstStyle>
            <a:lvl1pPr>
              <a:defRPr/>
            </a:lvl1pPr>
          </a:lstStyle>
          <a:p>
            <a:fld id="{981097E0-A63A-4367-9596-355FDF55F7A7}" type="slidenum">
              <a:rPr lang="en-US" altLang="en-US"/>
              <a:pPr/>
              <a:t>‹#›</a:t>
            </a:fld>
            <a:endParaRPr lang="en-US" altLang="en-US"/>
          </a:p>
        </p:txBody>
      </p:sp>
    </p:spTree>
    <p:extLst>
      <p:ext uri="{BB962C8B-B14F-4D97-AF65-F5344CB8AC3E}">
        <p14:creationId xmlns:p14="http://schemas.microsoft.com/office/powerpoint/2010/main" val="3467233463"/>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561547E-0A33-44AC-B00E-235EF76F01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B23A0CB-D9CF-4CE5-A71A-19DDC082C18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1CC4D83-316A-4489-92D6-6BB45FB1A3CF}"/>
              </a:ext>
            </a:extLst>
          </p:cNvPr>
          <p:cNvSpPr>
            <a:spLocks noGrp="1" noChangeArrowheads="1"/>
          </p:cNvSpPr>
          <p:nvPr>
            <p:ph type="sldNum" sz="quarter" idx="12"/>
          </p:nvPr>
        </p:nvSpPr>
        <p:spPr>
          <a:ln/>
        </p:spPr>
        <p:txBody>
          <a:bodyPr/>
          <a:lstStyle>
            <a:lvl1pPr>
              <a:defRPr/>
            </a:lvl1pPr>
          </a:lstStyle>
          <a:p>
            <a:fld id="{48F88380-2E5B-4B07-A0F2-726C3F613DAA}" type="slidenum">
              <a:rPr lang="en-US" altLang="en-US"/>
              <a:pPr/>
              <a:t>‹#›</a:t>
            </a:fld>
            <a:endParaRPr lang="en-US" altLang="en-US"/>
          </a:p>
        </p:txBody>
      </p:sp>
    </p:spTree>
    <p:extLst>
      <p:ext uri="{BB962C8B-B14F-4D97-AF65-F5344CB8AC3E}">
        <p14:creationId xmlns:p14="http://schemas.microsoft.com/office/powerpoint/2010/main" val="784001109"/>
      </p:ext>
    </p:extLst>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20FF65-1354-4A4A-92C1-DC9A83DC435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D5FA13D-BC5E-4302-81A3-CE30AA3435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3637BE-572F-41C3-A084-68D012233D4C}"/>
              </a:ext>
            </a:extLst>
          </p:cNvPr>
          <p:cNvSpPr>
            <a:spLocks noGrp="1" noChangeArrowheads="1"/>
          </p:cNvSpPr>
          <p:nvPr>
            <p:ph type="sldNum" sz="quarter" idx="12"/>
          </p:nvPr>
        </p:nvSpPr>
        <p:spPr>
          <a:ln/>
        </p:spPr>
        <p:txBody>
          <a:bodyPr/>
          <a:lstStyle>
            <a:lvl1pPr>
              <a:defRPr/>
            </a:lvl1pPr>
          </a:lstStyle>
          <a:p>
            <a:fld id="{0BE523E1-44D6-40D5-9AD1-3C8AA29AFB4E}" type="slidenum">
              <a:rPr lang="en-US" altLang="en-US"/>
              <a:pPr/>
              <a:t>‹#›</a:t>
            </a:fld>
            <a:endParaRPr lang="en-US" altLang="en-US"/>
          </a:p>
        </p:txBody>
      </p:sp>
    </p:spTree>
    <p:extLst>
      <p:ext uri="{BB962C8B-B14F-4D97-AF65-F5344CB8AC3E}">
        <p14:creationId xmlns:p14="http://schemas.microsoft.com/office/powerpoint/2010/main" val="2376066790"/>
      </p:ext>
    </p:extLst>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DDB2F-19D9-4CAD-BB2A-52D1EF5CA9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79AB68-2D22-4CCE-A08E-AB37BC5882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45FFF62-BB38-44EA-A2DF-DFFFA510F74B}"/>
              </a:ext>
            </a:extLst>
          </p:cNvPr>
          <p:cNvSpPr>
            <a:spLocks noGrp="1" noChangeArrowheads="1"/>
          </p:cNvSpPr>
          <p:nvPr>
            <p:ph type="sldNum" sz="quarter" idx="12"/>
          </p:nvPr>
        </p:nvSpPr>
        <p:spPr>
          <a:ln/>
        </p:spPr>
        <p:txBody>
          <a:bodyPr/>
          <a:lstStyle>
            <a:lvl1pPr>
              <a:defRPr/>
            </a:lvl1pPr>
          </a:lstStyle>
          <a:p>
            <a:fld id="{46D8C989-E995-4C62-AB04-1F684657AD96}" type="slidenum">
              <a:rPr lang="en-US" altLang="en-US"/>
              <a:pPr/>
              <a:t>‹#›</a:t>
            </a:fld>
            <a:endParaRPr lang="en-US" altLang="en-US"/>
          </a:p>
        </p:txBody>
      </p:sp>
    </p:spTree>
    <p:extLst>
      <p:ext uri="{BB962C8B-B14F-4D97-AF65-F5344CB8AC3E}">
        <p14:creationId xmlns:p14="http://schemas.microsoft.com/office/powerpoint/2010/main" val="3429249652"/>
      </p:ext>
    </p:extLst>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3ACB15F-9FEE-4CDC-992F-A3D585B1F7C7}"/>
              </a:ext>
            </a:extLst>
          </p:cNvPr>
          <p:cNvGrpSpPr>
            <a:grpSpLocks/>
          </p:cNvGrpSpPr>
          <p:nvPr/>
        </p:nvGrpSpPr>
        <p:grpSpPr bwMode="auto">
          <a:xfrm>
            <a:off x="6352" y="4267200"/>
            <a:ext cx="12185649" cy="2590800"/>
            <a:chOff x="2" y="2688"/>
            <a:chExt cx="5758" cy="1632"/>
          </a:xfrm>
        </p:grpSpPr>
        <p:sp>
          <p:nvSpPr>
            <p:cNvPr id="5" name="Freeform 3">
              <a:extLst>
                <a:ext uri="{FF2B5EF4-FFF2-40B4-BE49-F238E27FC236}">
                  <a16:creationId xmlns:a16="http://schemas.microsoft.com/office/drawing/2014/main" id="{60766391-D016-4C2D-A7DF-8E3F8553B51D}"/>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6" name="Group 4">
              <a:extLst>
                <a:ext uri="{FF2B5EF4-FFF2-40B4-BE49-F238E27FC236}">
                  <a16:creationId xmlns:a16="http://schemas.microsoft.com/office/drawing/2014/main" id="{93D52003-82AB-40D9-9188-DD501D171F9C}"/>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3936EAAF-CB95-40EF-A7A3-C1EFFE4B710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8" name="Oval 6">
                <a:extLst>
                  <a:ext uri="{FF2B5EF4-FFF2-40B4-BE49-F238E27FC236}">
                    <a16:creationId xmlns:a16="http://schemas.microsoft.com/office/drawing/2014/main" id="{E7FD4635-0FCB-423A-9FC6-F17EA00AC740}"/>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9" name="Oval 7">
                <a:extLst>
                  <a:ext uri="{FF2B5EF4-FFF2-40B4-BE49-F238E27FC236}">
                    <a16:creationId xmlns:a16="http://schemas.microsoft.com/office/drawing/2014/main" id="{A82743F5-0DA0-48AC-93ED-A408CCB6733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0" name="Oval 8">
                <a:extLst>
                  <a:ext uri="{FF2B5EF4-FFF2-40B4-BE49-F238E27FC236}">
                    <a16:creationId xmlns:a16="http://schemas.microsoft.com/office/drawing/2014/main" id="{DA20AE54-63F8-4333-AA98-B851A1BC4276}"/>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1" name="Oval 9">
                <a:extLst>
                  <a:ext uri="{FF2B5EF4-FFF2-40B4-BE49-F238E27FC236}">
                    <a16:creationId xmlns:a16="http://schemas.microsoft.com/office/drawing/2014/main" id="{BD66A647-13C4-4603-B957-E74FA0A827D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2" name="Freeform 10">
                <a:extLst>
                  <a:ext uri="{FF2B5EF4-FFF2-40B4-BE49-F238E27FC236}">
                    <a16:creationId xmlns:a16="http://schemas.microsoft.com/office/drawing/2014/main" id="{05A6A115-F680-491C-AF57-195B8C3BF0C4}"/>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3" name="Freeform 11">
                <a:extLst>
                  <a:ext uri="{FF2B5EF4-FFF2-40B4-BE49-F238E27FC236}">
                    <a16:creationId xmlns:a16="http://schemas.microsoft.com/office/drawing/2014/main" id="{A8F65F65-62C9-4AB8-B0F5-DDEE8664373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4" name="Freeform 12">
                <a:extLst>
                  <a:ext uri="{FF2B5EF4-FFF2-40B4-BE49-F238E27FC236}">
                    <a16:creationId xmlns:a16="http://schemas.microsoft.com/office/drawing/2014/main" id="{F73DDD16-7C36-48E9-9640-EB7C55FA8948}"/>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5" name="Freeform 13">
                <a:extLst>
                  <a:ext uri="{FF2B5EF4-FFF2-40B4-BE49-F238E27FC236}">
                    <a16:creationId xmlns:a16="http://schemas.microsoft.com/office/drawing/2014/main" id="{A9FCA493-59E3-47BF-8219-2C66ED24CC2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6" name="Freeform 14">
                <a:extLst>
                  <a:ext uri="{FF2B5EF4-FFF2-40B4-BE49-F238E27FC236}">
                    <a16:creationId xmlns:a16="http://schemas.microsoft.com/office/drawing/2014/main" id="{F83DBC13-3B47-4169-92C7-092BDAE70BB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7" name="Oval 15">
                <a:extLst>
                  <a:ext uri="{FF2B5EF4-FFF2-40B4-BE49-F238E27FC236}">
                    <a16:creationId xmlns:a16="http://schemas.microsoft.com/office/drawing/2014/main" id="{7378D459-13CF-4A62-A75C-7897344107A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7" name="Group 16">
              <a:extLst>
                <a:ext uri="{FF2B5EF4-FFF2-40B4-BE49-F238E27FC236}">
                  <a16:creationId xmlns:a16="http://schemas.microsoft.com/office/drawing/2014/main" id="{25B1F22A-2F53-48F7-9DCC-F10D4E07C085}"/>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6DC0ACB-E66F-4326-913C-75577BED5CB5}"/>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0" name="Oval 18">
                <a:extLst>
                  <a:ext uri="{FF2B5EF4-FFF2-40B4-BE49-F238E27FC236}">
                    <a16:creationId xmlns:a16="http://schemas.microsoft.com/office/drawing/2014/main" id="{78C7095A-C2D0-44D6-B3AF-6765B3D65031}"/>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1" name="Oval 19">
                <a:extLst>
                  <a:ext uri="{FF2B5EF4-FFF2-40B4-BE49-F238E27FC236}">
                    <a16:creationId xmlns:a16="http://schemas.microsoft.com/office/drawing/2014/main" id="{25A5ABF6-BDE5-4950-A9B6-30EE11705D0E}"/>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2" name="Oval 20">
                <a:extLst>
                  <a:ext uri="{FF2B5EF4-FFF2-40B4-BE49-F238E27FC236}">
                    <a16:creationId xmlns:a16="http://schemas.microsoft.com/office/drawing/2014/main" id="{6D045AA1-B76F-4E9F-BC5A-B4D070762645}"/>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3" name="Oval 21">
                <a:extLst>
                  <a:ext uri="{FF2B5EF4-FFF2-40B4-BE49-F238E27FC236}">
                    <a16:creationId xmlns:a16="http://schemas.microsoft.com/office/drawing/2014/main" id="{12DC99DA-387E-474F-A107-4417C12F8929}"/>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4" name="Oval 22">
                <a:extLst>
                  <a:ext uri="{FF2B5EF4-FFF2-40B4-BE49-F238E27FC236}">
                    <a16:creationId xmlns:a16="http://schemas.microsoft.com/office/drawing/2014/main" id="{F0909866-BEE5-40AD-ACBB-F1067D2E0AD8}"/>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5" name="Oval 23">
                <a:extLst>
                  <a:ext uri="{FF2B5EF4-FFF2-40B4-BE49-F238E27FC236}">
                    <a16:creationId xmlns:a16="http://schemas.microsoft.com/office/drawing/2014/main" id="{2D588172-EBBC-4E72-A3B1-85C7D5AB0AF3}"/>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6" name="Oval 24">
                <a:extLst>
                  <a:ext uri="{FF2B5EF4-FFF2-40B4-BE49-F238E27FC236}">
                    <a16:creationId xmlns:a16="http://schemas.microsoft.com/office/drawing/2014/main" id="{103FACF6-5F16-4C15-B279-904F3C994686}"/>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7" name="Freeform 25">
                <a:extLst>
                  <a:ext uri="{FF2B5EF4-FFF2-40B4-BE49-F238E27FC236}">
                    <a16:creationId xmlns:a16="http://schemas.microsoft.com/office/drawing/2014/main" id="{85D051D4-455E-4705-9576-3467AC247691}"/>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8" name="Freeform 26">
                <a:extLst>
                  <a:ext uri="{FF2B5EF4-FFF2-40B4-BE49-F238E27FC236}">
                    <a16:creationId xmlns:a16="http://schemas.microsoft.com/office/drawing/2014/main" id="{45D5DCD1-36B3-4B5A-A062-09B64D67E146}"/>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9" name="Freeform 27">
                <a:extLst>
                  <a:ext uri="{FF2B5EF4-FFF2-40B4-BE49-F238E27FC236}">
                    <a16:creationId xmlns:a16="http://schemas.microsoft.com/office/drawing/2014/main" id="{BDCF0290-D8A5-4C83-8612-18488893097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0" name="Freeform 28">
                <a:extLst>
                  <a:ext uri="{FF2B5EF4-FFF2-40B4-BE49-F238E27FC236}">
                    <a16:creationId xmlns:a16="http://schemas.microsoft.com/office/drawing/2014/main" id="{8A5FDFE4-4B26-4830-B131-81974E144C4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1" name="Freeform 29">
                <a:extLst>
                  <a:ext uri="{FF2B5EF4-FFF2-40B4-BE49-F238E27FC236}">
                    <a16:creationId xmlns:a16="http://schemas.microsoft.com/office/drawing/2014/main" id="{E86D0B34-368F-4CB7-BC07-6593CFBB1BB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2" name="Freeform 30">
                <a:extLst>
                  <a:ext uri="{FF2B5EF4-FFF2-40B4-BE49-F238E27FC236}">
                    <a16:creationId xmlns:a16="http://schemas.microsoft.com/office/drawing/2014/main" id="{29A07C6F-DB58-440C-B078-F15B35A50C0E}"/>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3" name="Freeform 31">
                <a:extLst>
                  <a:ext uri="{FF2B5EF4-FFF2-40B4-BE49-F238E27FC236}">
                    <a16:creationId xmlns:a16="http://schemas.microsoft.com/office/drawing/2014/main" id="{6CA7DE17-8C8D-4CCA-B610-6B098547C70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4" name="Freeform 32">
                <a:extLst>
                  <a:ext uri="{FF2B5EF4-FFF2-40B4-BE49-F238E27FC236}">
                    <a16:creationId xmlns:a16="http://schemas.microsoft.com/office/drawing/2014/main" id="{673ADE9E-2780-4719-B416-7D85B99AD011}"/>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5" name="Freeform 33">
                <a:extLst>
                  <a:ext uri="{FF2B5EF4-FFF2-40B4-BE49-F238E27FC236}">
                    <a16:creationId xmlns:a16="http://schemas.microsoft.com/office/drawing/2014/main" id="{96210206-77FA-4841-A6B2-2D71446588C0}"/>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6" name="Freeform 34">
                <a:extLst>
                  <a:ext uri="{FF2B5EF4-FFF2-40B4-BE49-F238E27FC236}">
                    <a16:creationId xmlns:a16="http://schemas.microsoft.com/office/drawing/2014/main" id="{759A7A6F-43DA-4BE1-9F19-113DD325A5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8" name="Group 35">
              <a:extLst>
                <a:ext uri="{FF2B5EF4-FFF2-40B4-BE49-F238E27FC236}">
                  <a16:creationId xmlns:a16="http://schemas.microsoft.com/office/drawing/2014/main" id="{08D3FF54-929A-4203-80F3-E1FB2EEA1EDD}"/>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EA48456C-30C1-47A8-8B0E-18AB638BFD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3" name="Freeform 37">
                <a:extLst>
                  <a:ext uri="{FF2B5EF4-FFF2-40B4-BE49-F238E27FC236}">
                    <a16:creationId xmlns:a16="http://schemas.microsoft.com/office/drawing/2014/main" id="{FCD6C9D5-7E93-4002-A762-564A10DE2821}"/>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4" name="Freeform 38">
                <a:extLst>
                  <a:ext uri="{FF2B5EF4-FFF2-40B4-BE49-F238E27FC236}">
                    <a16:creationId xmlns:a16="http://schemas.microsoft.com/office/drawing/2014/main" id="{EF161DCB-7A36-41A3-AB90-D751FA0D48D9}"/>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5" name="Freeform 39">
                <a:extLst>
                  <a:ext uri="{FF2B5EF4-FFF2-40B4-BE49-F238E27FC236}">
                    <a16:creationId xmlns:a16="http://schemas.microsoft.com/office/drawing/2014/main" id="{981BBF52-B012-4BF9-90EB-A6F98AFE966A}"/>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6" name="Freeform 40">
                <a:extLst>
                  <a:ext uri="{FF2B5EF4-FFF2-40B4-BE49-F238E27FC236}">
                    <a16:creationId xmlns:a16="http://schemas.microsoft.com/office/drawing/2014/main" id="{5CFFEFAA-A157-4DEF-AAD3-FDEE6E3DD94C}"/>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7" name="Freeform 41">
                <a:extLst>
                  <a:ext uri="{FF2B5EF4-FFF2-40B4-BE49-F238E27FC236}">
                    <a16:creationId xmlns:a16="http://schemas.microsoft.com/office/drawing/2014/main" id="{5692A646-4643-4212-BDC6-35189BAA9AE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8" name="Freeform 42">
                <a:extLst>
                  <a:ext uri="{FF2B5EF4-FFF2-40B4-BE49-F238E27FC236}">
                    <a16:creationId xmlns:a16="http://schemas.microsoft.com/office/drawing/2014/main" id="{ADFACE0A-41F5-40FF-AFAE-2FDE2E67FABF}"/>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9" name="Freeform 43">
                <a:extLst>
                  <a:ext uri="{FF2B5EF4-FFF2-40B4-BE49-F238E27FC236}">
                    <a16:creationId xmlns:a16="http://schemas.microsoft.com/office/drawing/2014/main" id="{493330FE-1909-4DB6-927C-5A0B128BF7FB}"/>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30" name="Freeform 44">
                <a:extLst>
                  <a:ext uri="{FF2B5EF4-FFF2-40B4-BE49-F238E27FC236}">
                    <a16:creationId xmlns:a16="http://schemas.microsoft.com/office/drawing/2014/main" id="{3316DDCD-7090-4906-A1F0-0DC51843E22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1" name="Freeform 45">
                <a:extLst>
                  <a:ext uri="{FF2B5EF4-FFF2-40B4-BE49-F238E27FC236}">
                    <a16:creationId xmlns:a16="http://schemas.microsoft.com/office/drawing/2014/main" id="{53666FDA-FC9B-40DD-A9D3-B5BA54B6A52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2" name="Freeform 46">
                <a:extLst>
                  <a:ext uri="{FF2B5EF4-FFF2-40B4-BE49-F238E27FC236}">
                    <a16:creationId xmlns:a16="http://schemas.microsoft.com/office/drawing/2014/main" id="{BA7C1033-0195-4E56-96C0-65DDB7756BC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3" name="Oval 47">
                <a:extLst>
                  <a:ext uri="{FF2B5EF4-FFF2-40B4-BE49-F238E27FC236}">
                    <a16:creationId xmlns:a16="http://schemas.microsoft.com/office/drawing/2014/main" id="{B3214467-0CDA-4C3B-908F-6524EF6BBA3F}"/>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4" name="Oval 48">
                <a:extLst>
                  <a:ext uri="{FF2B5EF4-FFF2-40B4-BE49-F238E27FC236}">
                    <a16:creationId xmlns:a16="http://schemas.microsoft.com/office/drawing/2014/main" id="{DEB701A5-AFA3-4039-B7F8-89E380F84995}"/>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5" name="Oval 49">
                <a:extLst>
                  <a:ext uri="{FF2B5EF4-FFF2-40B4-BE49-F238E27FC236}">
                    <a16:creationId xmlns:a16="http://schemas.microsoft.com/office/drawing/2014/main" id="{87F92937-87E1-422E-B1B4-7F1C2865D3D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6" name="Oval 50">
                <a:extLst>
                  <a:ext uri="{FF2B5EF4-FFF2-40B4-BE49-F238E27FC236}">
                    <a16:creationId xmlns:a16="http://schemas.microsoft.com/office/drawing/2014/main" id="{9DC10AE6-FEBC-47C2-B8EC-BC74AB5F005E}"/>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7" name="Oval 51">
                <a:extLst>
                  <a:ext uri="{FF2B5EF4-FFF2-40B4-BE49-F238E27FC236}">
                    <a16:creationId xmlns:a16="http://schemas.microsoft.com/office/drawing/2014/main" id="{6E6BCFD3-6D87-4D94-991E-D5B406C3945E}"/>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8" name="Oval 52">
                <a:extLst>
                  <a:ext uri="{FF2B5EF4-FFF2-40B4-BE49-F238E27FC236}">
                    <a16:creationId xmlns:a16="http://schemas.microsoft.com/office/drawing/2014/main" id="{8AAD89E9-EB4C-4154-AE3A-FCB2E2E303A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9" name="Group 53">
              <a:extLst>
                <a:ext uri="{FF2B5EF4-FFF2-40B4-BE49-F238E27FC236}">
                  <a16:creationId xmlns:a16="http://schemas.microsoft.com/office/drawing/2014/main" id="{51175312-3612-4D30-A05F-AE292538012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C3D025AF-E258-4C5E-BFC8-F1A497DBD89C}"/>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1" name="Freeform 55">
                <a:extLst>
                  <a:ext uri="{FF2B5EF4-FFF2-40B4-BE49-F238E27FC236}">
                    <a16:creationId xmlns:a16="http://schemas.microsoft.com/office/drawing/2014/main" id="{E38DCE4B-C53E-4383-A882-307780DE642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2" name="Freeform 56">
                <a:extLst>
                  <a:ext uri="{FF2B5EF4-FFF2-40B4-BE49-F238E27FC236}">
                    <a16:creationId xmlns:a16="http://schemas.microsoft.com/office/drawing/2014/main" id="{24188B65-F422-4D6F-8AD4-F4C59BDEA7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 name="Freeform 57">
                <a:extLst>
                  <a:ext uri="{FF2B5EF4-FFF2-40B4-BE49-F238E27FC236}">
                    <a16:creationId xmlns:a16="http://schemas.microsoft.com/office/drawing/2014/main" id="{B1CF3340-0CAA-4071-B9BD-01E4003317AD}"/>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4" name="Freeform 58">
                <a:extLst>
                  <a:ext uri="{FF2B5EF4-FFF2-40B4-BE49-F238E27FC236}">
                    <a16:creationId xmlns:a16="http://schemas.microsoft.com/office/drawing/2014/main" id="{DA2E1DC6-BE05-44DA-9722-0332D07CD70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5" name="Freeform 59">
                <a:extLst>
                  <a:ext uri="{FF2B5EF4-FFF2-40B4-BE49-F238E27FC236}">
                    <a16:creationId xmlns:a16="http://schemas.microsoft.com/office/drawing/2014/main" id="{A32B2139-243D-41FB-A8E7-D80755AF76C6}"/>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6" name="Freeform 60">
                <a:extLst>
                  <a:ext uri="{FF2B5EF4-FFF2-40B4-BE49-F238E27FC236}">
                    <a16:creationId xmlns:a16="http://schemas.microsoft.com/office/drawing/2014/main" id="{3E4D004E-04EB-464A-9C34-F2E0D8B782A7}"/>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7" name="Group 61">
                <a:extLst>
                  <a:ext uri="{FF2B5EF4-FFF2-40B4-BE49-F238E27FC236}">
                    <a16:creationId xmlns:a16="http://schemas.microsoft.com/office/drawing/2014/main" id="{0ABB8CA5-3F69-4831-8CCE-588AE2DCF081}"/>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4019522F-38AD-4683-A56B-1819319FE75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9" name="Oval 63">
                  <a:extLst>
                    <a:ext uri="{FF2B5EF4-FFF2-40B4-BE49-F238E27FC236}">
                      <a16:creationId xmlns:a16="http://schemas.microsoft.com/office/drawing/2014/main" id="{5E880FF1-FAC2-48EC-9208-5ECD56391E1D}"/>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0" name="Oval 64">
                  <a:extLst>
                    <a:ext uri="{FF2B5EF4-FFF2-40B4-BE49-F238E27FC236}">
                      <a16:creationId xmlns:a16="http://schemas.microsoft.com/office/drawing/2014/main" id="{6362E5AF-D92C-4AA4-BA95-3EAC9D5325E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1" name="Oval 65">
                  <a:extLst>
                    <a:ext uri="{FF2B5EF4-FFF2-40B4-BE49-F238E27FC236}">
                      <a16:creationId xmlns:a16="http://schemas.microsoft.com/office/drawing/2014/main" id="{D1F0D6E8-F993-41A7-A217-D9370ACD39F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pic>
        <p:nvPicPr>
          <p:cNvPr id="68" name="Picture 13" descr="MCSeal">
            <a:extLst>
              <a:ext uri="{FF2B5EF4-FFF2-40B4-BE49-F238E27FC236}">
                <a16:creationId xmlns:a16="http://schemas.microsoft.com/office/drawing/2014/main" id="{361FC166-4FFB-4DC7-9E56-D11E56DD19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63200" y="609600"/>
            <a:ext cx="1219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2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altLang="en-US" noProof="0"/>
              <a:t>Click to edit Master title style</a:t>
            </a:r>
          </a:p>
        </p:txBody>
      </p:sp>
      <p:sp>
        <p:nvSpPr>
          <p:cNvPr id="1352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99281BB0-64B1-4635-83C9-688040EE42D7}"/>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0477F9F0-DC94-439F-8C73-01F62FE01784}" type="datetime1">
              <a:rPr lang="en-US" altLang="en-US"/>
              <a:pPr>
                <a:defRPr/>
              </a:pPr>
              <a:t>1/9/2026</a:t>
            </a:fld>
            <a:endParaRPr lang="en-US" altLang="en-US"/>
          </a:p>
        </p:txBody>
      </p:sp>
      <p:sp>
        <p:nvSpPr>
          <p:cNvPr id="70" name="Footer Placeholder 69">
            <a:extLst>
              <a:ext uri="{FF2B5EF4-FFF2-40B4-BE49-F238E27FC236}">
                <a16:creationId xmlns:a16="http://schemas.microsoft.com/office/drawing/2014/main" id="{B243BBE6-9A3C-4E3A-B2E6-5CAB8A5FF650}"/>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0F3D6601-5A98-4BF0-9574-1AFA233C871D}"/>
              </a:ext>
            </a:extLst>
          </p:cNvPr>
          <p:cNvSpPr>
            <a:spLocks noGrp="1" noChangeArrowheads="1"/>
          </p:cNvSpPr>
          <p:nvPr>
            <p:ph type="sldNum" sz="quarter" idx="12"/>
          </p:nvPr>
        </p:nvSpPr>
        <p:spPr>
          <a:xfrm>
            <a:off x="8737600" y="6248400"/>
            <a:ext cx="2844800" cy="457200"/>
          </a:xfrm>
        </p:spPr>
        <p:txBody>
          <a:bodyPr/>
          <a:lstStyle>
            <a:lvl1pPr>
              <a:defRPr/>
            </a:lvl1pPr>
          </a:lstStyle>
          <a:p>
            <a:pPr>
              <a:defRPr/>
            </a:pPr>
            <a:fld id="{B1B2CC6D-7FEA-43AB-8F5B-305A6169D7DE}" type="slidenum">
              <a:rPr lang="en-US" altLang="en-US"/>
              <a:pPr>
                <a:defRPr/>
              </a:pPr>
              <a:t>‹#›</a:t>
            </a:fld>
            <a:endParaRPr lang="en-US" altLang="en-US"/>
          </a:p>
        </p:txBody>
      </p:sp>
    </p:spTree>
    <p:extLst>
      <p:ext uri="{BB962C8B-B14F-4D97-AF65-F5344CB8AC3E}">
        <p14:creationId xmlns:p14="http://schemas.microsoft.com/office/powerpoint/2010/main" val="3905360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6AB0902A-A83E-4A50-8886-DE3F4A14DAFA}"/>
              </a:ext>
            </a:extLst>
          </p:cNvPr>
          <p:cNvSpPr>
            <a:spLocks noGrp="1" noChangeArrowheads="1"/>
          </p:cNvSpPr>
          <p:nvPr>
            <p:ph type="dt" sz="half" idx="10"/>
          </p:nvPr>
        </p:nvSpPr>
        <p:spPr>
          <a:ln/>
        </p:spPr>
        <p:txBody>
          <a:bodyPr/>
          <a:lstStyle>
            <a:lvl1pPr>
              <a:defRPr/>
            </a:lvl1pPr>
          </a:lstStyle>
          <a:p>
            <a:pPr>
              <a:defRPr/>
            </a:pPr>
            <a:fld id="{7FCFAE05-0BFD-410B-8043-01600388C6DF}"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19AA72EF-5486-4D65-8C92-5873244079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0B6BF86-C358-4CAC-815B-C185E8B56516}"/>
              </a:ext>
            </a:extLst>
          </p:cNvPr>
          <p:cNvSpPr>
            <a:spLocks noGrp="1" noChangeArrowheads="1"/>
          </p:cNvSpPr>
          <p:nvPr>
            <p:ph type="sldNum" sz="quarter" idx="12"/>
          </p:nvPr>
        </p:nvSpPr>
        <p:spPr>
          <a:ln/>
        </p:spPr>
        <p:txBody>
          <a:bodyPr/>
          <a:lstStyle>
            <a:lvl1pPr>
              <a:defRPr/>
            </a:lvl1pPr>
          </a:lstStyle>
          <a:p>
            <a:pPr>
              <a:defRPr/>
            </a:pPr>
            <a:fld id="{FBAFA0FC-A76A-4696-8EAF-879A98921E47}" type="slidenum">
              <a:rPr lang="en-US" altLang="en-US"/>
              <a:pPr>
                <a:defRPr/>
              </a:pPr>
              <a:t>‹#›</a:t>
            </a:fld>
            <a:endParaRPr lang="en-US" altLang="en-US"/>
          </a:p>
        </p:txBody>
      </p:sp>
    </p:spTree>
    <p:extLst>
      <p:ext uri="{BB962C8B-B14F-4D97-AF65-F5344CB8AC3E}">
        <p14:creationId xmlns:p14="http://schemas.microsoft.com/office/powerpoint/2010/main" val="53024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9">
            <a:extLst>
              <a:ext uri="{FF2B5EF4-FFF2-40B4-BE49-F238E27FC236}">
                <a16:creationId xmlns:a16="http://schemas.microsoft.com/office/drawing/2014/main" id="{7DA587AA-9843-47B8-A648-C75BD211E74A}"/>
              </a:ext>
            </a:extLst>
          </p:cNvPr>
          <p:cNvSpPr>
            <a:spLocks noGrp="1" noChangeArrowheads="1"/>
          </p:cNvSpPr>
          <p:nvPr>
            <p:ph type="dt" sz="half" idx="10"/>
          </p:nvPr>
        </p:nvSpPr>
        <p:spPr>
          <a:ln/>
        </p:spPr>
        <p:txBody>
          <a:bodyPr/>
          <a:lstStyle>
            <a:lvl1pPr>
              <a:defRPr/>
            </a:lvl1pPr>
          </a:lstStyle>
          <a:p>
            <a:pPr>
              <a:defRPr/>
            </a:pPr>
            <a:fld id="{DFA09EFE-3330-4C96-A024-CCCDDB6D2BBE}"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328D98AB-7FF8-4F01-B37E-7657D99A6A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7C398D1-E482-4153-AD72-00EB2229621F}"/>
              </a:ext>
            </a:extLst>
          </p:cNvPr>
          <p:cNvSpPr>
            <a:spLocks noGrp="1" noChangeArrowheads="1"/>
          </p:cNvSpPr>
          <p:nvPr>
            <p:ph type="sldNum" sz="quarter" idx="12"/>
          </p:nvPr>
        </p:nvSpPr>
        <p:spPr>
          <a:ln/>
        </p:spPr>
        <p:txBody>
          <a:bodyPr/>
          <a:lstStyle>
            <a:lvl1pPr>
              <a:defRPr/>
            </a:lvl1pPr>
          </a:lstStyle>
          <a:p>
            <a:pPr>
              <a:defRPr/>
            </a:pPr>
            <a:fld id="{5C08B969-88AF-4A7C-A431-A127A973E553}" type="slidenum">
              <a:rPr lang="en-US" altLang="en-US"/>
              <a:pPr>
                <a:defRPr/>
              </a:pPr>
              <a:t>‹#›</a:t>
            </a:fld>
            <a:endParaRPr lang="en-US" altLang="en-US"/>
          </a:p>
        </p:txBody>
      </p:sp>
    </p:spTree>
    <p:extLst>
      <p:ext uri="{BB962C8B-B14F-4D97-AF65-F5344CB8AC3E}">
        <p14:creationId xmlns:p14="http://schemas.microsoft.com/office/powerpoint/2010/main" val="1737516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0A860087-7C8A-4E46-9319-3D6C022DAABD}"/>
              </a:ext>
            </a:extLst>
          </p:cNvPr>
          <p:cNvSpPr>
            <a:spLocks noGrp="1" noChangeArrowheads="1"/>
          </p:cNvSpPr>
          <p:nvPr>
            <p:ph type="dt" sz="half" idx="10"/>
          </p:nvPr>
        </p:nvSpPr>
        <p:spPr>
          <a:ln/>
        </p:spPr>
        <p:txBody>
          <a:bodyPr/>
          <a:lstStyle>
            <a:lvl1pPr>
              <a:defRPr/>
            </a:lvl1pPr>
          </a:lstStyle>
          <a:p>
            <a:pPr>
              <a:defRPr/>
            </a:pPr>
            <a:fld id="{BF738C28-4F70-4A48-A50A-657C26AE148B}"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E5EAC547-4C5C-49C7-8E98-6FB874E4B4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C88B3CF-5569-45E9-A27D-AEFE4D3EAE7A}"/>
              </a:ext>
            </a:extLst>
          </p:cNvPr>
          <p:cNvSpPr>
            <a:spLocks noGrp="1" noChangeArrowheads="1"/>
          </p:cNvSpPr>
          <p:nvPr>
            <p:ph type="sldNum" sz="quarter" idx="12"/>
          </p:nvPr>
        </p:nvSpPr>
        <p:spPr>
          <a:ln/>
        </p:spPr>
        <p:txBody>
          <a:bodyPr/>
          <a:lstStyle>
            <a:lvl1pPr>
              <a:defRPr/>
            </a:lvl1pPr>
          </a:lstStyle>
          <a:p>
            <a:pPr>
              <a:defRPr/>
            </a:pPr>
            <a:fld id="{42A76411-D826-4449-90EF-E4142B379E53}" type="slidenum">
              <a:rPr lang="en-US" altLang="en-US"/>
              <a:pPr>
                <a:defRPr/>
              </a:pPr>
              <a:t>‹#›</a:t>
            </a:fld>
            <a:endParaRPr lang="en-US" altLang="en-US"/>
          </a:p>
        </p:txBody>
      </p:sp>
    </p:spTree>
    <p:extLst>
      <p:ext uri="{BB962C8B-B14F-4D97-AF65-F5344CB8AC3E}">
        <p14:creationId xmlns:p14="http://schemas.microsoft.com/office/powerpoint/2010/main" val="76058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23D87DEE-9E03-47E3-95EE-13B7DE5DC32A}"/>
              </a:ext>
            </a:extLst>
          </p:cNvPr>
          <p:cNvSpPr>
            <a:spLocks noGrp="1" noChangeArrowheads="1"/>
          </p:cNvSpPr>
          <p:nvPr>
            <p:ph type="dt" sz="half" idx="10"/>
          </p:nvPr>
        </p:nvSpPr>
        <p:spPr>
          <a:ln/>
        </p:spPr>
        <p:txBody>
          <a:bodyPr/>
          <a:lstStyle>
            <a:lvl1pPr>
              <a:defRPr/>
            </a:lvl1pPr>
          </a:lstStyle>
          <a:p>
            <a:pPr>
              <a:defRPr/>
            </a:pPr>
            <a:fld id="{7B30F434-A223-442D-A235-BF4AA6C578D9}" type="datetime1">
              <a:rPr lang="en-US" altLang="en-US"/>
              <a:pPr>
                <a:defRPr/>
              </a:pPr>
              <a:t>1/9/2026</a:t>
            </a:fld>
            <a:endParaRPr lang="en-US" altLang="en-US"/>
          </a:p>
        </p:txBody>
      </p:sp>
      <p:sp>
        <p:nvSpPr>
          <p:cNvPr id="8" name="Rectangle 70">
            <a:extLst>
              <a:ext uri="{FF2B5EF4-FFF2-40B4-BE49-F238E27FC236}">
                <a16:creationId xmlns:a16="http://schemas.microsoft.com/office/drawing/2014/main" id="{604E743B-FB5B-48F2-A37F-6EA9732AFFB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1">
            <a:extLst>
              <a:ext uri="{FF2B5EF4-FFF2-40B4-BE49-F238E27FC236}">
                <a16:creationId xmlns:a16="http://schemas.microsoft.com/office/drawing/2014/main" id="{422A3F82-6454-4138-B743-5E70EA6C1377}"/>
              </a:ext>
            </a:extLst>
          </p:cNvPr>
          <p:cNvSpPr>
            <a:spLocks noGrp="1" noChangeArrowheads="1"/>
          </p:cNvSpPr>
          <p:nvPr>
            <p:ph type="sldNum" sz="quarter" idx="12"/>
          </p:nvPr>
        </p:nvSpPr>
        <p:spPr>
          <a:ln/>
        </p:spPr>
        <p:txBody>
          <a:bodyPr/>
          <a:lstStyle>
            <a:lvl1pPr>
              <a:defRPr/>
            </a:lvl1pPr>
          </a:lstStyle>
          <a:p>
            <a:pPr>
              <a:defRPr/>
            </a:pPr>
            <a:fld id="{26B72551-AC13-4633-9CF2-CECC1FC7352B}" type="slidenum">
              <a:rPr lang="en-US" altLang="en-US"/>
              <a:pPr>
                <a:defRPr/>
              </a:pPr>
              <a:t>‹#›</a:t>
            </a:fld>
            <a:endParaRPr lang="en-US" altLang="en-US"/>
          </a:p>
        </p:txBody>
      </p:sp>
    </p:spTree>
    <p:extLst>
      <p:ext uri="{BB962C8B-B14F-4D97-AF65-F5344CB8AC3E}">
        <p14:creationId xmlns:p14="http://schemas.microsoft.com/office/powerpoint/2010/main" val="224485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E513E091-7CE3-4054-9C72-ACD3A2D5BEAB}"/>
              </a:ext>
            </a:extLst>
          </p:cNvPr>
          <p:cNvSpPr>
            <a:spLocks noGrp="1" noChangeArrowheads="1"/>
          </p:cNvSpPr>
          <p:nvPr>
            <p:ph type="dt" sz="half" idx="10"/>
          </p:nvPr>
        </p:nvSpPr>
        <p:spPr>
          <a:ln/>
        </p:spPr>
        <p:txBody>
          <a:bodyPr/>
          <a:lstStyle>
            <a:lvl1pPr>
              <a:defRPr/>
            </a:lvl1pPr>
          </a:lstStyle>
          <a:p>
            <a:pPr>
              <a:defRPr/>
            </a:pPr>
            <a:fld id="{39EA0371-8472-4769-850A-609840016F61}" type="datetime1">
              <a:rPr lang="en-US" altLang="en-US"/>
              <a:pPr>
                <a:defRPr/>
              </a:pPr>
              <a:t>1/9/2026</a:t>
            </a:fld>
            <a:endParaRPr lang="en-US" altLang="en-US"/>
          </a:p>
        </p:txBody>
      </p:sp>
      <p:sp>
        <p:nvSpPr>
          <p:cNvPr id="4" name="Rectangle 70">
            <a:extLst>
              <a:ext uri="{FF2B5EF4-FFF2-40B4-BE49-F238E27FC236}">
                <a16:creationId xmlns:a16="http://schemas.microsoft.com/office/drawing/2014/main" id="{DAE247C0-729A-457B-9DE8-7CFBC1FFD6E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1">
            <a:extLst>
              <a:ext uri="{FF2B5EF4-FFF2-40B4-BE49-F238E27FC236}">
                <a16:creationId xmlns:a16="http://schemas.microsoft.com/office/drawing/2014/main" id="{E5529148-E717-43DF-A4EA-0AA03504F24F}"/>
              </a:ext>
            </a:extLst>
          </p:cNvPr>
          <p:cNvSpPr>
            <a:spLocks noGrp="1" noChangeArrowheads="1"/>
          </p:cNvSpPr>
          <p:nvPr>
            <p:ph type="sldNum" sz="quarter" idx="12"/>
          </p:nvPr>
        </p:nvSpPr>
        <p:spPr>
          <a:ln/>
        </p:spPr>
        <p:txBody>
          <a:bodyPr/>
          <a:lstStyle>
            <a:lvl1pPr>
              <a:defRPr/>
            </a:lvl1pPr>
          </a:lstStyle>
          <a:p>
            <a:pPr>
              <a:defRPr/>
            </a:pPr>
            <a:fld id="{3FB61510-BAE3-4F0B-A349-2D191A9BD295}" type="slidenum">
              <a:rPr lang="en-US" altLang="en-US"/>
              <a:pPr>
                <a:defRPr/>
              </a:pPr>
              <a:t>‹#›</a:t>
            </a:fld>
            <a:endParaRPr lang="en-US" altLang="en-US"/>
          </a:p>
        </p:txBody>
      </p:sp>
    </p:spTree>
    <p:extLst>
      <p:ext uri="{BB962C8B-B14F-4D97-AF65-F5344CB8AC3E}">
        <p14:creationId xmlns:p14="http://schemas.microsoft.com/office/powerpoint/2010/main" val="1773571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A825A81A-D316-42AE-B80B-8BB08B56108C}"/>
              </a:ext>
            </a:extLst>
          </p:cNvPr>
          <p:cNvSpPr>
            <a:spLocks noGrp="1" noChangeArrowheads="1"/>
          </p:cNvSpPr>
          <p:nvPr>
            <p:ph type="dt" sz="half" idx="10"/>
          </p:nvPr>
        </p:nvSpPr>
        <p:spPr>
          <a:ln/>
        </p:spPr>
        <p:txBody>
          <a:bodyPr/>
          <a:lstStyle>
            <a:lvl1pPr>
              <a:defRPr/>
            </a:lvl1pPr>
          </a:lstStyle>
          <a:p>
            <a:pPr>
              <a:defRPr/>
            </a:pPr>
            <a:fld id="{B8A7E4FF-4943-46BA-9591-4118863F7517}" type="datetime1">
              <a:rPr lang="en-US" altLang="en-US"/>
              <a:pPr>
                <a:defRPr/>
              </a:pPr>
              <a:t>1/9/2026</a:t>
            </a:fld>
            <a:endParaRPr lang="en-US" altLang="en-US"/>
          </a:p>
        </p:txBody>
      </p:sp>
      <p:sp>
        <p:nvSpPr>
          <p:cNvPr id="3" name="Rectangle 70">
            <a:extLst>
              <a:ext uri="{FF2B5EF4-FFF2-40B4-BE49-F238E27FC236}">
                <a16:creationId xmlns:a16="http://schemas.microsoft.com/office/drawing/2014/main" id="{7848FBE1-81AD-4630-B6EB-F2D0D42A62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1">
            <a:extLst>
              <a:ext uri="{FF2B5EF4-FFF2-40B4-BE49-F238E27FC236}">
                <a16:creationId xmlns:a16="http://schemas.microsoft.com/office/drawing/2014/main" id="{9937DA5C-8C53-4BE9-8B09-936A73F4FFC2}"/>
              </a:ext>
            </a:extLst>
          </p:cNvPr>
          <p:cNvSpPr>
            <a:spLocks noGrp="1" noChangeArrowheads="1"/>
          </p:cNvSpPr>
          <p:nvPr>
            <p:ph type="sldNum" sz="quarter" idx="12"/>
          </p:nvPr>
        </p:nvSpPr>
        <p:spPr>
          <a:ln/>
        </p:spPr>
        <p:txBody>
          <a:bodyPr/>
          <a:lstStyle>
            <a:lvl1pPr>
              <a:defRPr/>
            </a:lvl1pPr>
          </a:lstStyle>
          <a:p>
            <a:pPr>
              <a:defRPr/>
            </a:pPr>
            <a:fld id="{F8BE04BE-0C05-4867-9EAF-838AB8C47367}" type="slidenum">
              <a:rPr lang="en-US" altLang="en-US"/>
              <a:pPr>
                <a:defRPr/>
              </a:pPr>
              <a:t>‹#›</a:t>
            </a:fld>
            <a:endParaRPr lang="en-US" altLang="en-US"/>
          </a:p>
        </p:txBody>
      </p:sp>
    </p:spTree>
    <p:extLst>
      <p:ext uri="{BB962C8B-B14F-4D97-AF65-F5344CB8AC3E}">
        <p14:creationId xmlns:p14="http://schemas.microsoft.com/office/powerpoint/2010/main" val="1903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B30D2262-78B9-40C2-B9AD-F07720C40C52}"/>
              </a:ext>
            </a:extLst>
          </p:cNvPr>
          <p:cNvSpPr>
            <a:spLocks noGrp="1" noChangeArrowheads="1"/>
          </p:cNvSpPr>
          <p:nvPr>
            <p:ph type="dt" sz="half" idx="10"/>
          </p:nvPr>
        </p:nvSpPr>
        <p:spPr>
          <a:ln/>
        </p:spPr>
        <p:txBody>
          <a:bodyPr/>
          <a:lstStyle>
            <a:lvl1pPr>
              <a:defRPr/>
            </a:lvl1pPr>
          </a:lstStyle>
          <a:p>
            <a:pPr>
              <a:defRPr/>
            </a:pPr>
            <a:fld id="{AFC78416-2085-4C3A-B729-608980B264F2}"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C9E3F39C-AFE7-4CD3-9DE4-144EB0D799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AE38909E-BE9D-4622-BA6E-7431AE0A5CE5}"/>
              </a:ext>
            </a:extLst>
          </p:cNvPr>
          <p:cNvSpPr>
            <a:spLocks noGrp="1" noChangeArrowheads="1"/>
          </p:cNvSpPr>
          <p:nvPr>
            <p:ph type="sldNum" sz="quarter" idx="12"/>
          </p:nvPr>
        </p:nvSpPr>
        <p:spPr>
          <a:ln/>
        </p:spPr>
        <p:txBody>
          <a:bodyPr/>
          <a:lstStyle>
            <a:lvl1pPr>
              <a:defRPr/>
            </a:lvl1pPr>
          </a:lstStyle>
          <a:p>
            <a:pPr>
              <a:defRPr/>
            </a:pPr>
            <a:fld id="{EC39481F-CE2B-4282-9DC5-5074C29EB249}" type="slidenum">
              <a:rPr lang="en-US" altLang="en-US"/>
              <a:pPr>
                <a:defRPr/>
              </a:pPr>
              <a:t>‹#›</a:t>
            </a:fld>
            <a:endParaRPr lang="en-US" altLang="en-US"/>
          </a:p>
        </p:txBody>
      </p:sp>
    </p:spTree>
    <p:extLst>
      <p:ext uri="{BB962C8B-B14F-4D97-AF65-F5344CB8AC3E}">
        <p14:creationId xmlns:p14="http://schemas.microsoft.com/office/powerpoint/2010/main" val="8932685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9F1BEEF3-E1FD-48BD-B0A9-A537106D29DE}"/>
              </a:ext>
            </a:extLst>
          </p:cNvPr>
          <p:cNvSpPr>
            <a:spLocks noGrp="1" noChangeArrowheads="1"/>
          </p:cNvSpPr>
          <p:nvPr>
            <p:ph type="dt" sz="half" idx="10"/>
          </p:nvPr>
        </p:nvSpPr>
        <p:spPr>
          <a:ln/>
        </p:spPr>
        <p:txBody>
          <a:bodyPr/>
          <a:lstStyle>
            <a:lvl1pPr>
              <a:defRPr/>
            </a:lvl1pPr>
          </a:lstStyle>
          <a:p>
            <a:pPr>
              <a:defRPr/>
            </a:pPr>
            <a:fld id="{7B4F28F2-32FA-4391-ABBA-B8004977DBD8}"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F74AEA02-689D-4927-BCB1-AE7BE6F9270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69D8550E-4A4A-4B67-AA96-73C205528DFE}"/>
              </a:ext>
            </a:extLst>
          </p:cNvPr>
          <p:cNvSpPr>
            <a:spLocks noGrp="1" noChangeArrowheads="1"/>
          </p:cNvSpPr>
          <p:nvPr>
            <p:ph type="sldNum" sz="quarter" idx="12"/>
          </p:nvPr>
        </p:nvSpPr>
        <p:spPr>
          <a:ln/>
        </p:spPr>
        <p:txBody>
          <a:bodyPr/>
          <a:lstStyle>
            <a:lvl1pPr>
              <a:defRPr/>
            </a:lvl1pPr>
          </a:lstStyle>
          <a:p>
            <a:pPr>
              <a:defRPr/>
            </a:pPr>
            <a:fld id="{66049586-D0B5-43C1-A37C-B19A8A61333A}" type="slidenum">
              <a:rPr lang="en-US" altLang="en-US"/>
              <a:pPr>
                <a:defRPr/>
              </a:pPr>
              <a:t>‹#›</a:t>
            </a:fld>
            <a:endParaRPr lang="en-US" altLang="en-US"/>
          </a:p>
        </p:txBody>
      </p:sp>
    </p:spTree>
    <p:extLst>
      <p:ext uri="{BB962C8B-B14F-4D97-AF65-F5344CB8AC3E}">
        <p14:creationId xmlns:p14="http://schemas.microsoft.com/office/powerpoint/2010/main" val="2229103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A729F20B-E205-465E-9A0E-50560F4392C5}"/>
              </a:ext>
            </a:extLst>
          </p:cNvPr>
          <p:cNvSpPr>
            <a:spLocks noGrp="1" noChangeArrowheads="1"/>
          </p:cNvSpPr>
          <p:nvPr>
            <p:ph type="dt" sz="half" idx="10"/>
          </p:nvPr>
        </p:nvSpPr>
        <p:spPr>
          <a:ln/>
        </p:spPr>
        <p:txBody>
          <a:bodyPr/>
          <a:lstStyle>
            <a:lvl1pPr>
              <a:defRPr/>
            </a:lvl1pPr>
          </a:lstStyle>
          <a:p>
            <a:pPr>
              <a:defRPr/>
            </a:pPr>
            <a:fld id="{DE538389-3E97-4235-8355-3FA168B21D55}"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0890E936-A0A2-4987-908D-5F058D7DAB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010581F-B5C2-4360-8F78-6A7685C94712}"/>
              </a:ext>
            </a:extLst>
          </p:cNvPr>
          <p:cNvSpPr>
            <a:spLocks noGrp="1" noChangeArrowheads="1"/>
          </p:cNvSpPr>
          <p:nvPr>
            <p:ph type="sldNum" sz="quarter" idx="12"/>
          </p:nvPr>
        </p:nvSpPr>
        <p:spPr>
          <a:ln/>
        </p:spPr>
        <p:txBody>
          <a:bodyPr/>
          <a:lstStyle>
            <a:lvl1pPr>
              <a:defRPr/>
            </a:lvl1pPr>
          </a:lstStyle>
          <a:p>
            <a:pPr>
              <a:defRPr/>
            </a:pPr>
            <a:fld id="{8102C19C-8C1D-48E7-B871-7A446E115922}" type="slidenum">
              <a:rPr lang="en-US" altLang="en-US"/>
              <a:pPr>
                <a:defRPr/>
              </a:pPr>
              <a:t>‹#›</a:t>
            </a:fld>
            <a:endParaRPr lang="en-US" altLang="en-US"/>
          </a:p>
        </p:txBody>
      </p:sp>
    </p:spTree>
    <p:extLst>
      <p:ext uri="{BB962C8B-B14F-4D97-AF65-F5344CB8AC3E}">
        <p14:creationId xmlns:p14="http://schemas.microsoft.com/office/powerpoint/2010/main" val="4183922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E694F1D-65A1-4FFF-AE4F-5BF918EF3C0A}"/>
              </a:ext>
            </a:extLst>
          </p:cNvPr>
          <p:cNvSpPr>
            <a:spLocks noGrp="1" noChangeArrowheads="1"/>
          </p:cNvSpPr>
          <p:nvPr>
            <p:ph type="dt" sz="half" idx="10"/>
          </p:nvPr>
        </p:nvSpPr>
        <p:spPr>
          <a:ln/>
        </p:spPr>
        <p:txBody>
          <a:bodyPr/>
          <a:lstStyle>
            <a:lvl1pPr>
              <a:defRPr/>
            </a:lvl1pPr>
          </a:lstStyle>
          <a:p>
            <a:pPr>
              <a:defRPr/>
            </a:pPr>
            <a:fld id="{D9AC49E3-3CCD-40BC-9BCC-12D97CA1B2D2}"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942A32FD-C504-42C3-8FA7-8F634F4AFB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80896EA7-212A-42A1-8F83-DA42B73705C9}"/>
              </a:ext>
            </a:extLst>
          </p:cNvPr>
          <p:cNvSpPr>
            <a:spLocks noGrp="1" noChangeArrowheads="1"/>
          </p:cNvSpPr>
          <p:nvPr>
            <p:ph type="sldNum" sz="quarter" idx="12"/>
          </p:nvPr>
        </p:nvSpPr>
        <p:spPr>
          <a:ln/>
        </p:spPr>
        <p:txBody>
          <a:bodyPr/>
          <a:lstStyle>
            <a:lvl1pPr>
              <a:defRPr/>
            </a:lvl1pPr>
          </a:lstStyle>
          <a:p>
            <a:pPr>
              <a:defRPr/>
            </a:pPr>
            <a:fld id="{6B7604E4-0686-4D6D-9FF0-FF02D9C764FD}" type="slidenum">
              <a:rPr lang="en-US" altLang="en-US"/>
              <a:pPr>
                <a:defRPr/>
              </a:pPr>
              <a:t>‹#›</a:t>
            </a:fld>
            <a:endParaRPr lang="en-US" altLang="en-US"/>
          </a:p>
        </p:txBody>
      </p:sp>
    </p:spTree>
    <p:extLst>
      <p:ext uri="{BB962C8B-B14F-4D97-AF65-F5344CB8AC3E}">
        <p14:creationId xmlns:p14="http://schemas.microsoft.com/office/powerpoint/2010/main" val="3385437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3A1541AD-5E2F-4410-8C8D-5184C18A457B}"/>
              </a:ext>
            </a:extLst>
          </p:cNvPr>
          <p:cNvSpPr>
            <a:spLocks noGrp="1" noChangeArrowheads="1"/>
          </p:cNvSpPr>
          <p:nvPr>
            <p:ph type="dt" sz="half" idx="10"/>
          </p:nvPr>
        </p:nvSpPr>
        <p:spPr>
          <a:ln/>
        </p:spPr>
        <p:txBody>
          <a:bodyPr/>
          <a:lstStyle>
            <a:lvl1pPr>
              <a:defRPr/>
            </a:lvl1pPr>
          </a:lstStyle>
          <a:p>
            <a:pPr>
              <a:defRPr/>
            </a:pPr>
            <a:fld id="{FB6512DB-047E-421A-AE19-2F50B5CDE787}"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69D502BE-1A2A-4710-B414-DD635406D9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46AEC889-21BA-4D75-9605-C01FA4186CB4}"/>
              </a:ext>
            </a:extLst>
          </p:cNvPr>
          <p:cNvSpPr>
            <a:spLocks noGrp="1" noChangeArrowheads="1"/>
          </p:cNvSpPr>
          <p:nvPr>
            <p:ph type="sldNum" sz="quarter" idx="12"/>
          </p:nvPr>
        </p:nvSpPr>
        <p:spPr>
          <a:ln/>
        </p:spPr>
        <p:txBody>
          <a:bodyPr/>
          <a:lstStyle>
            <a:lvl1pPr>
              <a:defRPr/>
            </a:lvl1pPr>
          </a:lstStyle>
          <a:p>
            <a:pPr>
              <a:defRPr/>
            </a:pPr>
            <a:fld id="{B8E0CEE7-EB33-406A-90A4-8E2C90603DD0}" type="slidenum">
              <a:rPr lang="en-US" altLang="en-US"/>
              <a:pPr>
                <a:defRPr/>
              </a:pPr>
              <a:t>‹#›</a:t>
            </a:fld>
            <a:endParaRPr lang="en-US" altLang="en-US"/>
          </a:p>
        </p:txBody>
      </p:sp>
    </p:spTree>
    <p:extLst>
      <p:ext uri="{BB962C8B-B14F-4D97-AF65-F5344CB8AC3E}">
        <p14:creationId xmlns:p14="http://schemas.microsoft.com/office/powerpoint/2010/main" val="3403557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FBA5812A-FF34-49BD-8D49-6BC6940DDA3A}"/>
              </a:ext>
            </a:extLst>
          </p:cNvPr>
          <p:cNvSpPr>
            <a:spLocks noGrp="1" noChangeArrowheads="1"/>
          </p:cNvSpPr>
          <p:nvPr>
            <p:ph type="dt" sz="half" idx="10"/>
          </p:nvPr>
        </p:nvSpPr>
        <p:spPr>
          <a:ln/>
        </p:spPr>
        <p:txBody>
          <a:bodyPr/>
          <a:lstStyle>
            <a:lvl1pPr>
              <a:defRPr/>
            </a:lvl1pPr>
          </a:lstStyle>
          <a:p>
            <a:pPr>
              <a:defRPr/>
            </a:pPr>
            <a:fld id="{C3F35390-D502-4127-86DB-7827E5C27FE8}"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DB340EC1-CB2C-4F80-B68C-99DFAB3B38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0BDDE3A-FAB8-40B6-B7CF-29710A48E426}"/>
              </a:ext>
            </a:extLst>
          </p:cNvPr>
          <p:cNvSpPr>
            <a:spLocks noGrp="1" noChangeArrowheads="1"/>
          </p:cNvSpPr>
          <p:nvPr>
            <p:ph type="sldNum" sz="quarter" idx="12"/>
          </p:nvPr>
        </p:nvSpPr>
        <p:spPr>
          <a:ln/>
        </p:spPr>
        <p:txBody>
          <a:bodyPr/>
          <a:lstStyle>
            <a:lvl1pPr>
              <a:defRPr/>
            </a:lvl1pPr>
          </a:lstStyle>
          <a:p>
            <a:pPr>
              <a:defRPr/>
            </a:pPr>
            <a:fld id="{01F740BC-D7D3-4246-9F7E-210FD299FB99}" type="slidenum">
              <a:rPr lang="en-US" altLang="en-US"/>
              <a:pPr>
                <a:defRPr/>
              </a:pPr>
              <a:t>‹#›</a:t>
            </a:fld>
            <a:endParaRPr lang="en-US" altLang="en-US"/>
          </a:p>
        </p:txBody>
      </p:sp>
    </p:spTree>
    <p:extLst>
      <p:ext uri="{BB962C8B-B14F-4D97-AF65-F5344CB8AC3E}">
        <p14:creationId xmlns:p14="http://schemas.microsoft.com/office/powerpoint/2010/main" val="459978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69">
            <a:extLst>
              <a:ext uri="{FF2B5EF4-FFF2-40B4-BE49-F238E27FC236}">
                <a16:creationId xmlns:a16="http://schemas.microsoft.com/office/drawing/2014/main" id="{A9379276-9AC4-44F3-973D-426F3AD501C4}"/>
              </a:ext>
            </a:extLst>
          </p:cNvPr>
          <p:cNvSpPr>
            <a:spLocks noGrp="1" noChangeArrowheads="1"/>
          </p:cNvSpPr>
          <p:nvPr>
            <p:ph type="dt" sz="half" idx="10"/>
          </p:nvPr>
        </p:nvSpPr>
        <p:spPr>
          <a:ln/>
        </p:spPr>
        <p:txBody>
          <a:bodyPr/>
          <a:lstStyle>
            <a:lvl1pPr>
              <a:defRPr/>
            </a:lvl1pPr>
          </a:lstStyle>
          <a:p>
            <a:pPr>
              <a:defRPr/>
            </a:pPr>
            <a:fld id="{46C9D9A9-EA01-409A-B0ED-A55A42711D15}"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33A2FBD8-A4FC-44D5-8EDC-AC26613F2C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C2BE822-4175-43B3-AD18-7CBA0F7A9008}"/>
              </a:ext>
            </a:extLst>
          </p:cNvPr>
          <p:cNvSpPr>
            <a:spLocks noGrp="1" noChangeArrowheads="1"/>
          </p:cNvSpPr>
          <p:nvPr>
            <p:ph type="sldNum" sz="quarter" idx="12"/>
          </p:nvPr>
        </p:nvSpPr>
        <p:spPr>
          <a:ln/>
        </p:spPr>
        <p:txBody>
          <a:bodyPr/>
          <a:lstStyle>
            <a:lvl1pPr>
              <a:defRPr/>
            </a:lvl1pPr>
          </a:lstStyle>
          <a:p>
            <a:pPr>
              <a:defRPr/>
            </a:pPr>
            <a:fld id="{1E080EA9-6722-47B3-94B5-1CE5796538E1}" type="slidenum">
              <a:rPr lang="en-US" altLang="en-US"/>
              <a:pPr>
                <a:defRPr/>
              </a:pPr>
              <a:t>‹#›</a:t>
            </a:fld>
            <a:endParaRPr lang="en-US" altLang="en-US"/>
          </a:p>
        </p:txBody>
      </p:sp>
    </p:spTree>
    <p:extLst>
      <p:ext uri="{BB962C8B-B14F-4D97-AF65-F5344CB8AC3E}">
        <p14:creationId xmlns:p14="http://schemas.microsoft.com/office/powerpoint/2010/main" val="2530886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0802078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3865551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3344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406154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6A0AF-4E28-D549-9367-E81719CA1028}"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22595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6A0AF-4E28-D549-9367-E81719CA1028}"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2927154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6A0AF-4E28-D549-9367-E81719CA1028}"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8596635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437380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6744365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40414314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89871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D65FCB-48FB-4DB2-B823-450A93369DB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35E7703-E3B8-4352-847B-7532C00DD112}"/>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28" name="Rectangle 4">
            <a:extLst>
              <a:ext uri="{FF2B5EF4-FFF2-40B4-BE49-F238E27FC236}">
                <a16:creationId xmlns:a16="http://schemas.microsoft.com/office/drawing/2014/main" id="{E1204B18-975E-4851-A132-8137F021912E}"/>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3429" name="Rectangle 5">
            <a:extLst>
              <a:ext uri="{FF2B5EF4-FFF2-40B4-BE49-F238E27FC236}">
                <a16:creationId xmlns:a16="http://schemas.microsoft.com/office/drawing/2014/main" id="{F3B01A5C-CA67-46CC-8641-ECE8B3EA1688}"/>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430" name="Rectangle 6">
            <a:extLst>
              <a:ext uri="{FF2B5EF4-FFF2-40B4-BE49-F238E27FC236}">
                <a16:creationId xmlns:a16="http://schemas.microsoft.com/office/drawing/2014/main" id="{4C803D63-AD10-4082-8D28-E0F22DAF85F7}"/>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5273F30-7A06-473D-AD32-E2AAFB72CFD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strips dir="rd"/>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Freeform 2">
            <a:extLst>
              <a:ext uri="{FF2B5EF4-FFF2-40B4-BE49-F238E27FC236}">
                <a16:creationId xmlns:a16="http://schemas.microsoft.com/office/drawing/2014/main" id="{D0549A7E-81B7-482E-AA7E-45AC5CF1C172}"/>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grpSp>
        <p:nvGrpSpPr>
          <p:cNvPr id="1027" name="Group 3">
            <a:extLst>
              <a:ext uri="{FF2B5EF4-FFF2-40B4-BE49-F238E27FC236}">
                <a16:creationId xmlns:a16="http://schemas.microsoft.com/office/drawing/2014/main" id="{F8798C76-4EA8-4A6E-A239-3F4FAFD5484A}"/>
              </a:ext>
            </a:extLst>
          </p:cNvPr>
          <p:cNvGrpSpPr>
            <a:grpSpLocks/>
          </p:cNvGrpSpPr>
          <p:nvPr/>
        </p:nvGrpSpPr>
        <p:grpSpPr bwMode="auto">
          <a:xfrm>
            <a:off x="6352" y="4267200"/>
            <a:ext cx="12185649" cy="2590800"/>
            <a:chOff x="2" y="2688"/>
            <a:chExt cx="5758" cy="1632"/>
          </a:xfrm>
        </p:grpSpPr>
        <p:sp>
          <p:nvSpPr>
            <p:cNvPr id="1033" name="Freeform 4">
              <a:extLst>
                <a:ext uri="{FF2B5EF4-FFF2-40B4-BE49-F238E27FC236}">
                  <a16:creationId xmlns:a16="http://schemas.microsoft.com/office/drawing/2014/main" id="{DEFFFB9A-9A09-4209-8419-D4F516A79E98}"/>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34" name="Group 5">
              <a:extLst>
                <a:ext uri="{FF2B5EF4-FFF2-40B4-BE49-F238E27FC236}">
                  <a16:creationId xmlns:a16="http://schemas.microsoft.com/office/drawing/2014/main" id="{6792BC5F-B1F3-4E13-8E0A-86E8736C3E09}"/>
                </a:ext>
              </a:extLst>
            </p:cNvPr>
            <p:cNvGrpSpPr>
              <a:grpSpLocks/>
            </p:cNvGrpSpPr>
            <p:nvPr userDrawn="1"/>
          </p:nvGrpSpPr>
          <p:grpSpPr bwMode="auto">
            <a:xfrm>
              <a:off x="3528" y="3715"/>
              <a:ext cx="792" cy="521"/>
              <a:chOff x="3527" y="3715"/>
              <a:chExt cx="792" cy="521"/>
            </a:xfrm>
          </p:grpSpPr>
          <p:sp>
            <p:nvSpPr>
              <p:cNvPr id="134150" name="Oval 6">
                <a:extLst>
                  <a:ext uri="{FF2B5EF4-FFF2-40B4-BE49-F238E27FC236}">
                    <a16:creationId xmlns:a16="http://schemas.microsoft.com/office/drawing/2014/main" id="{BFC58CAA-B2B8-4C1E-A599-EF3D1B4DED4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1" name="Oval 7">
                <a:extLst>
                  <a:ext uri="{FF2B5EF4-FFF2-40B4-BE49-F238E27FC236}">
                    <a16:creationId xmlns:a16="http://schemas.microsoft.com/office/drawing/2014/main" id="{4CF40D17-6EA9-47D3-8356-29AE9C842F2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2" name="Oval 8">
                <a:extLst>
                  <a:ext uri="{FF2B5EF4-FFF2-40B4-BE49-F238E27FC236}">
                    <a16:creationId xmlns:a16="http://schemas.microsoft.com/office/drawing/2014/main" id="{F8D3739A-3A66-4BA8-A35D-7233210D33BD}"/>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3" name="Oval 9">
                <a:extLst>
                  <a:ext uri="{FF2B5EF4-FFF2-40B4-BE49-F238E27FC236}">
                    <a16:creationId xmlns:a16="http://schemas.microsoft.com/office/drawing/2014/main" id="{745594AC-48FB-4D7A-9E78-44B4926793CD}"/>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4" name="Oval 10">
                <a:extLst>
                  <a:ext uri="{FF2B5EF4-FFF2-40B4-BE49-F238E27FC236}">
                    <a16:creationId xmlns:a16="http://schemas.microsoft.com/office/drawing/2014/main" id="{1EED8698-8630-4551-89E1-648988D5F72D}"/>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5" name="Freeform 11">
                <a:extLst>
                  <a:ext uri="{FF2B5EF4-FFF2-40B4-BE49-F238E27FC236}">
                    <a16:creationId xmlns:a16="http://schemas.microsoft.com/office/drawing/2014/main" id="{9F453B01-6DDD-4F76-9BB0-F2F774C0A967}"/>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6" name="Freeform 12">
                <a:extLst>
                  <a:ext uri="{FF2B5EF4-FFF2-40B4-BE49-F238E27FC236}">
                    <a16:creationId xmlns:a16="http://schemas.microsoft.com/office/drawing/2014/main" id="{8608C3C0-62BD-465A-B7F8-8C1D641DD531}"/>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7" name="Freeform 13">
                <a:extLst>
                  <a:ext uri="{FF2B5EF4-FFF2-40B4-BE49-F238E27FC236}">
                    <a16:creationId xmlns:a16="http://schemas.microsoft.com/office/drawing/2014/main" id="{83701474-168C-40B0-A63E-31652D42DA50}"/>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8" name="Freeform 14">
                <a:extLst>
                  <a:ext uri="{FF2B5EF4-FFF2-40B4-BE49-F238E27FC236}">
                    <a16:creationId xmlns:a16="http://schemas.microsoft.com/office/drawing/2014/main" id="{F816FCEA-2427-4724-86F4-B38C834FF7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9" name="Freeform 15">
                <a:extLst>
                  <a:ext uri="{FF2B5EF4-FFF2-40B4-BE49-F238E27FC236}">
                    <a16:creationId xmlns:a16="http://schemas.microsoft.com/office/drawing/2014/main" id="{3093BBD5-6A0D-4B2A-B567-1F56C1C122B8}"/>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60" name="Oval 16">
                <a:extLst>
                  <a:ext uri="{FF2B5EF4-FFF2-40B4-BE49-F238E27FC236}">
                    <a16:creationId xmlns:a16="http://schemas.microsoft.com/office/drawing/2014/main" id="{46A9F9AF-EDA4-4C69-8569-A5545684E40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5" name="Group 17">
              <a:extLst>
                <a:ext uri="{FF2B5EF4-FFF2-40B4-BE49-F238E27FC236}">
                  <a16:creationId xmlns:a16="http://schemas.microsoft.com/office/drawing/2014/main" id="{A0F91EDA-4B7F-4612-9100-43B946F27067}"/>
                </a:ext>
              </a:extLst>
            </p:cNvPr>
            <p:cNvGrpSpPr>
              <a:grpSpLocks/>
            </p:cNvGrpSpPr>
            <p:nvPr userDrawn="1"/>
          </p:nvGrpSpPr>
          <p:grpSpPr bwMode="auto">
            <a:xfrm>
              <a:off x="1776" y="3631"/>
              <a:ext cx="1626" cy="683"/>
              <a:chOff x="1776" y="3631"/>
              <a:chExt cx="1626" cy="683"/>
            </a:xfrm>
          </p:grpSpPr>
          <p:sp>
            <p:nvSpPr>
              <p:cNvPr id="134162" name="Oval 18">
                <a:extLst>
                  <a:ext uri="{FF2B5EF4-FFF2-40B4-BE49-F238E27FC236}">
                    <a16:creationId xmlns:a16="http://schemas.microsoft.com/office/drawing/2014/main" id="{4C9D3A36-256D-4E35-89EB-A562A09186DF}"/>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3" name="Oval 19">
                <a:extLst>
                  <a:ext uri="{FF2B5EF4-FFF2-40B4-BE49-F238E27FC236}">
                    <a16:creationId xmlns:a16="http://schemas.microsoft.com/office/drawing/2014/main" id="{3D341665-056A-4BC1-A4AE-9404F8F1F120}"/>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4" name="Oval 20">
                <a:extLst>
                  <a:ext uri="{FF2B5EF4-FFF2-40B4-BE49-F238E27FC236}">
                    <a16:creationId xmlns:a16="http://schemas.microsoft.com/office/drawing/2014/main" id="{21A8817C-C7CF-458F-9541-3B790BB4B0CF}"/>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5" name="Oval 21">
                <a:extLst>
                  <a:ext uri="{FF2B5EF4-FFF2-40B4-BE49-F238E27FC236}">
                    <a16:creationId xmlns:a16="http://schemas.microsoft.com/office/drawing/2014/main" id="{D0B6E70C-BCD9-4144-BA07-3B56FD068E68}"/>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6" name="Oval 22">
                <a:extLst>
                  <a:ext uri="{FF2B5EF4-FFF2-40B4-BE49-F238E27FC236}">
                    <a16:creationId xmlns:a16="http://schemas.microsoft.com/office/drawing/2014/main" id="{8629DFB3-05FF-4ABA-BC94-C35D598E53EA}"/>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7" name="Oval 23">
                <a:extLst>
                  <a:ext uri="{FF2B5EF4-FFF2-40B4-BE49-F238E27FC236}">
                    <a16:creationId xmlns:a16="http://schemas.microsoft.com/office/drawing/2014/main" id="{2AF41C28-A25F-470A-AEA1-FADEBAFCFECE}"/>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8" name="Oval 24">
                <a:extLst>
                  <a:ext uri="{FF2B5EF4-FFF2-40B4-BE49-F238E27FC236}">
                    <a16:creationId xmlns:a16="http://schemas.microsoft.com/office/drawing/2014/main" id="{71132F13-D525-4D92-8770-43910C6BE8E4}"/>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9" name="Oval 25">
                <a:extLst>
                  <a:ext uri="{FF2B5EF4-FFF2-40B4-BE49-F238E27FC236}">
                    <a16:creationId xmlns:a16="http://schemas.microsoft.com/office/drawing/2014/main" id="{3C46FF04-C12D-428B-9611-272FEC1054F0}"/>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70" name="Freeform 26">
                <a:extLst>
                  <a:ext uri="{FF2B5EF4-FFF2-40B4-BE49-F238E27FC236}">
                    <a16:creationId xmlns:a16="http://schemas.microsoft.com/office/drawing/2014/main" id="{2B2B5EFC-97FD-481D-B8AF-E9C76AFBCFB7}"/>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1" name="Freeform 27">
                <a:extLst>
                  <a:ext uri="{FF2B5EF4-FFF2-40B4-BE49-F238E27FC236}">
                    <a16:creationId xmlns:a16="http://schemas.microsoft.com/office/drawing/2014/main" id="{57F2AD06-65F8-43E3-9EB8-67040EBD4FEA}"/>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2" name="Freeform 28">
                <a:extLst>
                  <a:ext uri="{FF2B5EF4-FFF2-40B4-BE49-F238E27FC236}">
                    <a16:creationId xmlns:a16="http://schemas.microsoft.com/office/drawing/2014/main" id="{74771581-7DE8-4764-8513-1E1E4F134354}"/>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3" name="Freeform 29">
                <a:extLst>
                  <a:ext uri="{FF2B5EF4-FFF2-40B4-BE49-F238E27FC236}">
                    <a16:creationId xmlns:a16="http://schemas.microsoft.com/office/drawing/2014/main" id="{7404D2B6-1ADB-4EA2-BE06-AC03C6ED860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79" name="Freeform 30">
                <a:extLst>
                  <a:ext uri="{FF2B5EF4-FFF2-40B4-BE49-F238E27FC236}">
                    <a16:creationId xmlns:a16="http://schemas.microsoft.com/office/drawing/2014/main" id="{E68407E0-C668-4C00-AE13-8A0AE7AE5F09}"/>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31">
                <a:extLst>
                  <a:ext uri="{FF2B5EF4-FFF2-40B4-BE49-F238E27FC236}">
                    <a16:creationId xmlns:a16="http://schemas.microsoft.com/office/drawing/2014/main" id="{0484EB7A-9DF8-4D23-9587-903BBF8AD847}"/>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76" name="Freeform 32">
                <a:extLst>
                  <a:ext uri="{FF2B5EF4-FFF2-40B4-BE49-F238E27FC236}">
                    <a16:creationId xmlns:a16="http://schemas.microsoft.com/office/drawing/2014/main" id="{F4067780-22A9-4E02-9498-52C87439E70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7" name="Freeform 33">
                <a:extLst>
                  <a:ext uri="{FF2B5EF4-FFF2-40B4-BE49-F238E27FC236}">
                    <a16:creationId xmlns:a16="http://schemas.microsoft.com/office/drawing/2014/main" id="{2281F45F-3090-4BE3-BC0B-41250E24EB8C}"/>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8" name="Freeform 34">
                <a:extLst>
                  <a:ext uri="{FF2B5EF4-FFF2-40B4-BE49-F238E27FC236}">
                    <a16:creationId xmlns:a16="http://schemas.microsoft.com/office/drawing/2014/main" id="{C95D794A-AC16-4090-A538-F7467B50DF96}"/>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84" name="Freeform 35">
                <a:extLst>
                  <a:ext uri="{FF2B5EF4-FFF2-40B4-BE49-F238E27FC236}">
                    <a16:creationId xmlns:a16="http://schemas.microsoft.com/office/drawing/2014/main" id="{56D36C24-B7B2-4FA2-8FC2-B51C12ADC4E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1036" name="Group 36">
              <a:extLst>
                <a:ext uri="{FF2B5EF4-FFF2-40B4-BE49-F238E27FC236}">
                  <a16:creationId xmlns:a16="http://schemas.microsoft.com/office/drawing/2014/main" id="{DD442362-741D-4388-A700-55ED8C28EC89}"/>
                </a:ext>
              </a:extLst>
            </p:cNvPr>
            <p:cNvGrpSpPr>
              <a:grpSpLocks/>
            </p:cNvGrpSpPr>
            <p:nvPr userDrawn="1"/>
          </p:nvGrpSpPr>
          <p:grpSpPr bwMode="auto">
            <a:xfrm>
              <a:off x="4128" y="3360"/>
              <a:ext cx="1351" cy="821"/>
              <a:chOff x="4128" y="3360"/>
              <a:chExt cx="1351" cy="821"/>
            </a:xfrm>
          </p:grpSpPr>
          <p:sp>
            <p:nvSpPr>
              <p:cNvPr id="134181" name="Freeform 37">
                <a:extLst>
                  <a:ext uri="{FF2B5EF4-FFF2-40B4-BE49-F238E27FC236}">
                    <a16:creationId xmlns:a16="http://schemas.microsoft.com/office/drawing/2014/main" id="{517E8B1C-BF68-4B69-9802-9860BA2801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2" name="Freeform 38">
                <a:extLst>
                  <a:ext uri="{FF2B5EF4-FFF2-40B4-BE49-F238E27FC236}">
                    <a16:creationId xmlns:a16="http://schemas.microsoft.com/office/drawing/2014/main" id="{A5E2422C-46E0-46CB-9531-8181BB2938DC}"/>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3" name="Freeform 39">
                <a:extLst>
                  <a:ext uri="{FF2B5EF4-FFF2-40B4-BE49-F238E27FC236}">
                    <a16:creationId xmlns:a16="http://schemas.microsoft.com/office/drawing/2014/main" id="{1EB84A28-F531-43FA-BD86-4C0AF7804E22}"/>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4" name="Freeform 40">
                <a:extLst>
                  <a:ext uri="{FF2B5EF4-FFF2-40B4-BE49-F238E27FC236}">
                    <a16:creationId xmlns:a16="http://schemas.microsoft.com/office/drawing/2014/main" id="{61706FFE-471F-48DB-AE51-785D530D8A0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5" name="Freeform 41">
                <a:extLst>
                  <a:ext uri="{FF2B5EF4-FFF2-40B4-BE49-F238E27FC236}">
                    <a16:creationId xmlns:a16="http://schemas.microsoft.com/office/drawing/2014/main" id="{A10B8B34-7478-4356-B97C-E24125F42A09}"/>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6" name="Freeform 42">
                <a:extLst>
                  <a:ext uri="{FF2B5EF4-FFF2-40B4-BE49-F238E27FC236}">
                    <a16:creationId xmlns:a16="http://schemas.microsoft.com/office/drawing/2014/main" id="{E4D85443-A81C-409C-81C4-12A8DBB2CC91}"/>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7" name="Freeform 43">
                <a:extLst>
                  <a:ext uri="{FF2B5EF4-FFF2-40B4-BE49-F238E27FC236}">
                    <a16:creationId xmlns:a16="http://schemas.microsoft.com/office/drawing/2014/main" id="{141558DF-2E8B-4FF9-B57C-36EBBFA53565}"/>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57" name="Freeform 44">
                <a:extLst>
                  <a:ext uri="{FF2B5EF4-FFF2-40B4-BE49-F238E27FC236}">
                    <a16:creationId xmlns:a16="http://schemas.microsoft.com/office/drawing/2014/main" id="{97540120-AC57-4FBA-AD0E-2DF1462F1E62}"/>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89" name="Freeform 45">
                <a:extLst>
                  <a:ext uri="{FF2B5EF4-FFF2-40B4-BE49-F238E27FC236}">
                    <a16:creationId xmlns:a16="http://schemas.microsoft.com/office/drawing/2014/main" id="{5E80AB95-DA21-4B84-8D53-3A5EA874A7E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0" name="Freeform 46">
                <a:extLst>
                  <a:ext uri="{FF2B5EF4-FFF2-40B4-BE49-F238E27FC236}">
                    <a16:creationId xmlns:a16="http://schemas.microsoft.com/office/drawing/2014/main" id="{D987166D-3E27-4DF9-89F5-3A2078C6A33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1" name="Freeform 47">
                <a:extLst>
                  <a:ext uri="{FF2B5EF4-FFF2-40B4-BE49-F238E27FC236}">
                    <a16:creationId xmlns:a16="http://schemas.microsoft.com/office/drawing/2014/main" id="{2BBA823E-6F0C-4E6F-AC6B-BC6ECB7BDAB8}"/>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2" name="Oval 48">
                <a:extLst>
                  <a:ext uri="{FF2B5EF4-FFF2-40B4-BE49-F238E27FC236}">
                    <a16:creationId xmlns:a16="http://schemas.microsoft.com/office/drawing/2014/main" id="{C822B365-090E-4639-A8E2-14FEA585910A}"/>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3" name="Oval 49">
                <a:extLst>
                  <a:ext uri="{FF2B5EF4-FFF2-40B4-BE49-F238E27FC236}">
                    <a16:creationId xmlns:a16="http://schemas.microsoft.com/office/drawing/2014/main" id="{A0E5A380-A773-443E-A1E6-6A04DE1ABB14}"/>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4" name="Oval 50">
                <a:extLst>
                  <a:ext uri="{FF2B5EF4-FFF2-40B4-BE49-F238E27FC236}">
                    <a16:creationId xmlns:a16="http://schemas.microsoft.com/office/drawing/2014/main" id="{B694A045-D858-4CD2-8C3D-44B28165CFEB}"/>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5" name="Oval 51">
                <a:extLst>
                  <a:ext uri="{FF2B5EF4-FFF2-40B4-BE49-F238E27FC236}">
                    <a16:creationId xmlns:a16="http://schemas.microsoft.com/office/drawing/2014/main" id="{A16E5B0E-30AA-4F15-9F68-E043EDD92EF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6" name="Oval 52">
                <a:extLst>
                  <a:ext uri="{FF2B5EF4-FFF2-40B4-BE49-F238E27FC236}">
                    <a16:creationId xmlns:a16="http://schemas.microsoft.com/office/drawing/2014/main" id="{19B012AF-46B6-433B-A53C-B71F442E60B5}"/>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7" name="Oval 53">
                <a:extLst>
                  <a:ext uri="{FF2B5EF4-FFF2-40B4-BE49-F238E27FC236}">
                    <a16:creationId xmlns:a16="http://schemas.microsoft.com/office/drawing/2014/main" id="{6D5149CC-08CE-442A-AEC5-E941D797861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7" name="Group 54">
              <a:extLst>
                <a:ext uri="{FF2B5EF4-FFF2-40B4-BE49-F238E27FC236}">
                  <a16:creationId xmlns:a16="http://schemas.microsoft.com/office/drawing/2014/main" id="{62032513-7434-4993-A67E-78A51430C62C}"/>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7470D31E-B346-4FE4-8412-50BFAAB027F5}"/>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56">
                <a:extLst>
                  <a:ext uri="{FF2B5EF4-FFF2-40B4-BE49-F238E27FC236}">
                    <a16:creationId xmlns:a16="http://schemas.microsoft.com/office/drawing/2014/main" id="{337F76C7-DFB8-4700-ACEE-E3741319A489}"/>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57">
                <a:extLst>
                  <a:ext uri="{FF2B5EF4-FFF2-40B4-BE49-F238E27FC236}">
                    <a16:creationId xmlns:a16="http://schemas.microsoft.com/office/drawing/2014/main" id="{CCD79133-9318-4F8C-9A99-5EF66A0B0F73}"/>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58">
                <a:extLst>
                  <a:ext uri="{FF2B5EF4-FFF2-40B4-BE49-F238E27FC236}">
                    <a16:creationId xmlns:a16="http://schemas.microsoft.com/office/drawing/2014/main" id="{817D45B4-9D52-4BA4-B829-494CA37A560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59">
                <a:extLst>
                  <a:ext uri="{FF2B5EF4-FFF2-40B4-BE49-F238E27FC236}">
                    <a16:creationId xmlns:a16="http://schemas.microsoft.com/office/drawing/2014/main" id="{7B86D3FE-0080-4031-9E6E-720126B5EC5B}"/>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60">
                <a:extLst>
                  <a:ext uri="{FF2B5EF4-FFF2-40B4-BE49-F238E27FC236}">
                    <a16:creationId xmlns:a16="http://schemas.microsoft.com/office/drawing/2014/main" id="{B08236BC-D0FC-42E6-BC3B-0E6926337A62}"/>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61">
                <a:extLst>
                  <a:ext uri="{FF2B5EF4-FFF2-40B4-BE49-F238E27FC236}">
                    <a16:creationId xmlns:a16="http://schemas.microsoft.com/office/drawing/2014/main" id="{C4F9265D-3EF0-4D67-A308-B655F8950AE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45" name="Group 62">
                <a:extLst>
                  <a:ext uri="{FF2B5EF4-FFF2-40B4-BE49-F238E27FC236}">
                    <a16:creationId xmlns:a16="http://schemas.microsoft.com/office/drawing/2014/main" id="{A5740E6C-0140-4A7F-AA3C-BB85E50CA924}"/>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8E7CA767-7E04-4BEE-B55F-6C6CFC0E34E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7" name="Oval 64">
                  <a:extLst>
                    <a:ext uri="{FF2B5EF4-FFF2-40B4-BE49-F238E27FC236}">
                      <a16:creationId xmlns:a16="http://schemas.microsoft.com/office/drawing/2014/main" id="{1E391BF9-918D-4B85-B0C2-FF6D39F18B5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8" name="Oval 65">
                  <a:extLst>
                    <a:ext uri="{FF2B5EF4-FFF2-40B4-BE49-F238E27FC236}">
                      <a16:creationId xmlns:a16="http://schemas.microsoft.com/office/drawing/2014/main" id="{28822B7A-8B1C-4FDB-BD6D-B54FBC85CF1F}"/>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9" name="Oval 66">
                  <a:extLst>
                    <a:ext uri="{FF2B5EF4-FFF2-40B4-BE49-F238E27FC236}">
                      <a16:creationId xmlns:a16="http://schemas.microsoft.com/office/drawing/2014/main" id="{CB69533E-C706-48C7-A11F-0B7C3D1BBD5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sp>
        <p:nvSpPr>
          <p:cNvPr id="134211" name="Rectangle 67">
            <a:extLst>
              <a:ext uri="{FF2B5EF4-FFF2-40B4-BE49-F238E27FC236}">
                <a16:creationId xmlns:a16="http://schemas.microsoft.com/office/drawing/2014/main" id="{8EB897A7-7AB9-4C52-ACEA-42742F3DF08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34212" name="Rectangle 68">
            <a:extLst>
              <a:ext uri="{FF2B5EF4-FFF2-40B4-BE49-F238E27FC236}">
                <a16:creationId xmlns:a16="http://schemas.microsoft.com/office/drawing/2014/main" id="{E4B3C7E7-4221-431C-A1E4-433D96BE3CF6}"/>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4213" name="Rectangle 69">
            <a:extLst>
              <a:ext uri="{FF2B5EF4-FFF2-40B4-BE49-F238E27FC236}">
                <a16:creationId xmlns:a16="http://schemas.microsoft.com/office/drawing/2014/main" id="{778D47A5-F3E7-4944-8DA3-383D78B79F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defRPr>
            </a:lvl1pPr>
          </a:lstStyle>
          <a:p>
            <a:pPr>
              <a:defRPr/>
            </a:pPr>
            <a:fld id="{547A94EC-D846-4C9A-9518-328BFCE9696C}" type="datetime1">
              <a:rPr lang="en-US" altLang="en-US"/>
              <a:pPr>
                <a:defRPr/>
              </a:pPr>
              <a:t>1/9/2026</a:t>
            </a:fld>
            <a:endParaRPr lang="en-US" altLang="en-US"/>
          </a:p>
        </p:txBody>
      </p:sp>
      <p:sp>
        <p:nvSpPr>
          <p:cNvPr id="134214" name="Rectangle 70">
            <a:extLst>
              <a:ext uri="{FF2B5EF4-FFF2-40B4-BE49-F238E27FC236}">
                <a16:creationId xmlns:a16="http://schemas.microsoft.com/office/drawing/2014/main" id="{2B47AA00-4E11-42BD-ABF6-C72141ACFEAF}"/>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defRPr>
            </a:lvl1pPr>
          </a:lstStyle>
          <a:p>
            <a:pPr>
              <a:defRPr/>
            </a:pPr>
            <a:endParaRPr lang="en-US" altLang="en-US"/>
          </a:p>
        </p:txBody>
      </p:sp>
      <p:sp>
        <p:nvSpPr>
          <p:cNvPr id="134215" name="Rectangle 71">
            <a:extLst>
              <a:ext uri="{FF2B5EF4-FFF2-40B4-BE49-F238E27FC236}">
                <a16:creationId xmlns:a16="http://schemas.microsoft.com/office/drawing/2014/main" id="{1481B0F6-4DA1-4A1C-B2BD-18C3F9D037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defRPr>
            </a:lvl1pPr>
          </a:lstStyle>
          <a:p>
            <a:pPr>
              <a:defRPr/>
            </a:pPr>
            <a:fld id="{A7A8C839-01B0-44E7-A0AA-CBD8DD02BBD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00"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 id="2147484197" r:id="rId12"/>
    <p:sldLayoutId id="2147484198" r:id="rId13"/>
    <p:sldLayoutId id="2147484199" r:id="rId14"/>
  </p:sldLayoutIdLst>
  <p:hf hdr="0" ftr="0" dt="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6A0AF-4E28-D549-9367-E81719CA1028}" type="datetimeFigureOut">
              <a:rPr lang="en-US" smtClean="0"/>
              <a:t>1/9/2026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818B1-6D79-C54C-98C6-DDCC52321DAF}" type="slidenum">
              <a:rPr lang="en-US" smtClean="0"/>
              <a:t>‹#›</a:t>
            </a:fld>
            <a:endParaRPr lang="en-US"/>
          </a:p>
        </p:txBody>
      </p:sp>
    </p:spTree>
    <p:extLst>
      <p:ext uri="{BB962C8B-B14F-4D97-AF65-F5344CB8AC3E}">
        <p14:creationId xmlns:p14="http://schemas.microsoft.com/office/powerpoint/2010/main" val="147312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27303F19-CBB9-4B10-8715-7B63ACE91B1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92EE93-D8EE-4850-8A6B-2318C48AFB7B}" type="slidenum">
              <a:rPr lang="en-US" altLang="en-US" sz="1400"/>
              <a:pPr>
                <a:spcBef>
                  <a:spcPct val="0"/>
                </a:spcBef>
                <a:buFontTx/>
                <a:buNone/>
              </a:pPr>
              <a:t>1</a:t>
            </a:fld>
            <a:endParaRPr lang="en-US" altLang="en-US" sz="1400"/>
          </a:p>
        </p:txBody>
      </p:sp>
      <p:sp>
        <p:nvSpPr>
          <p:cNvPr id="4099" name="Rectangle 4">
            <a:extLst>
              <a:ext uri="{FF2B5EF4-FFF2-40B4-BE49-F238E27FC236}">
                <a16:creationId xmlns:a16="http://schemas.microsoft.com/office/drawing/2014/main" id="{86E78C71-E25A-437A-AD68-DE646381F673}"/>
              </a:ext>
            </a:extLst>
          </p:cNvPr>
          <p:cNvSpPr>
            <a:spLocks noGrp="1" noChangeArrowheads="1"/>
          </p:cNvSpPr>
          <p:nvPr>
            <p:ph type="title"/>
          </p:nvPr>
        </p:nvSpPr>
        <p:spPr>
          <a:xfrm>
            <a:off x="1981200" y="274637"/>
            <a:ext cx="8429812" cy="6185927"/>
          </a:xfrm>
        </p:spPr>
        <p:txBody>
          <a:bodyPr/>
          <a:lstStyle/>
          <a:p>
            <a:pPr eaLnBrk="1" hangingPunct="1"/>
            <a:br>
              <a:rPr lang="en-US" altLang="en-US" b="1" dirty="0">
                <a:solidFill>
                  <a:srgbClr val="0066FF"/>
                </a:solidFill>
              </a:rPr>
            </a:br>
            <a:r>
              <a:rPr lang="en-US" altLang="en-US" b="1" dirty="0">
                <a:solidFill>
                  <a:srgbClr val="0066FF"/>
                </a:solidFill>
              </a:rPr>
              <a:t>Overview of Ethics Requirements for </a:t>
            </a:r>
            <a:br>
              <a:rPr lang="en-US" altLang="en-US" b="1" dirty="0">
                <a:solidFill>
                  <a:srgbClr val="0066FF"/>
                </a:solidFill>
              </a:rPr>
            </a:br>
            <a:r>
              <a:rPr lang="en-US" altLang="en-US" b="1" dirty="0">
                <a:solidFill>
                  <a:srgbClr val="0066FF"/>
                </a:solidFill>
              </a:rPr>
              <a:t> Employees of </a:t>
            </a:r>
            <a:br>
              <a:rPr lang="en-US" altLang="en-US" b="1" dirty="0">
                <a:solidFill>
                  <a:srgbClr val="0066FF"/>
                </a:solidFill>
              </a:rPr>
            </a:br>
            <a:r>
              <a:rPr lang="en-US" altLang="en-US" b="1" dirty="0">
                <a:solidFill>
                  <a:srgbClr val="0066FF"/>
                </a:solidFill>
              </a:rPr>
              <a:t>Montgomery County</a:t>
            </a:r>
            <a:br>
              <a:rPr lang="en-US" altLang="en-US" b="1" dirty="0">
                <a:solidFill>
                  <a:srgbClr val="0066FF"/>
                </a:solidFill>
              </a:rPr>
            </a:br>
            <a:br>
              <a:rPr lang="en-US" altLang="en-US" sz="1600" b="1" dirty="0">
                <a:solidFill>
                  <a:schemeClr val="tx1"/>
                </a:solidFill>
              </a:rPr>
            </a:br>
            <a:r>
              <a:rPr lang="en-US" altLang="en-US" sz="1600" b="1" dirty="0">
                <a:solidFill>
                  <a:srgbClr val="FF0000"/>
                </a:solidFill>
              </a:rPr>
              <a:t>This is a summary to help identify issues; it is not the law.  </a:t>
            </a:r>
            <a:br>
              <a:rPr lang="en-US" altLang="en-US" sz="1600" b="1" dirty="0">
                <a:solidFill>
                  <a:srgbClr val="FF0000"/>
                </a:solidFill>
              </a:rPr>
            </a:br>
            <a:r>
              <a:rPr lang="en-US" altLang="en-US" sz="1600" b="1" dirty="0">
                <a:solidFill>
                  <a:srgbClr val="FF0000"/>
                </a:solidFill>
              </a:rPr>
              <a:t>Please address ethics questions to:</a:t>
            </a:r>
            <a:br>
              <a:rPr lang="en-US" altLang="en-US" sz="1600" b="1" dirty="0">
                <a:solidFill>
                  <a:schemeClr val="tx1"/>
                </a:solidFill>
              </a:rPr>
            </a:br>
            <a:br>
              <a:rPr lang="en-US" altLang="en-US" sz="1600" b="1" dirty="0">
                <a:solidFill>
                  <a:srgbClr val="0066FF"/>
                </a:solidFill>
              </a:rPr>
            </a:br>
            <a:r>
              <a:rPr lang="en-US" altLang="en-US" sz="1600" b="1" dirty="0">
                <a:solidFill>
                  <a:srgbClr val="0066FF"/>
                </a:solidFill>
              </a:rPr>
              <a:t>Erin O’Connor, Chief Counsel and Staff Director: 240-777-6676</a:t>
            </a:r>
            <a:br>
              <a:rPr lang="en-US" altLang="en-US" sz="1600" b="1" dirty="0">
                <a:solidFill>
                  <a:srgbClr val="0066FF"/>
                </a:solidFill>
              </a:rPr>
            </a:br>
            <a:r>
              <a:rPr lang="en-US" altLang="en-US" sz="1600" b="1" dirty="0">
                <a:solidFill>
                  <a:srgbClr val="0066FF"/>
                </a:solidFill>
              </a:rPr>
              <a:t>Erin.O’Connor@montgomerycountymd.gov</a:t>
            </a:r>
            <a:br>
              <a:rPr lang="en-US" altLang="en-US" sz="1600" b="1" dirty="0">
                <a:solidFill>
                  <a:srgbClr val="0066FF"/>
                </a:solidFill>
              </a:rPr>
            </a:br>
            <a:br>
              <a:rPr lang="en-US" altLang="en-US" sz="1600" b="1">
                <a:solidFill>
                  <a:srgbClr val="0066FF"/>
                </a:solidFill>
              </a:rPr>
            </a:br>
            <a:r>
              <a:rPr lang="en-US" altLang="en-US" sz="1600" b="1">
                <a:solidFill>
                  <a:srgbClr val="0066FF"/>
                </a:solidFill>
              </a:rPr>
              <a:t>Main </a:t>
            </a:r>
            <a:r>
              <a:rPr lang="en-US" altLang="en-US" sz="1600" b="1" dirty="0">
                <a:solidFill>
                  <a:srgbClr val="0066FF"/>
                </a:solidFill>
              </a:rPr>
              <a:t>Number: 240-777-6670</a:t>
            </a:r>
            <a:br>
              <a:rPr lang="en-US" altLang="en-US" sz="1600" b="1" dirty="0">
                <a:solidFill>
                  <a:srgbClr val="0066FF"/>
                </a:solidFill>
              </a:rPr>
            </a:br>
            <a:br>
              <a:rPr lang="en-US" altLang="en-US" sz="1600" b="1" dirty="0">
                <a:solidFill>
                  <a:schemeClr val="tx1"/>
                </a:solidFill>
              </a:rPr>
            </a:br>
            <a:r>
              <a:rPr lang="en-US" altLang="en-US" sz="1600" b="1" dirty="0">
                <a:solidFill>
                  <a:srgbClr val="0066FF"/>
                </a:solidFill>
              </a:rPr>
              <a:t>www.montgomerycountymd.gov/ethics</a:t>
            </a:r>
            <a:br>
              <a:rPr lang="en-US" altLang="en-US" sz="1600" b="1" dirty="0">
                <a:solidFill>
                  <a:srgbClr val="0066FF"/>
                </a:solidFill>
              </a:rPr>
            </a:br>
            <a:endParaRPr lang="en-US" altLang="en-US" b="1" dirty="0">
              <a:solidFill>
                <a:srgbClr val="0066FF"/>
              </a:solidFill>
            </a:endParaRPr>
          </a:p>
        </p:txBody>
      </p:sp>
    </p:spTree>
    <p:extLst>
      <p:ext uri="{BB962C8B-B14F-4D97-AF65-F5344CB8AC3E}">
        <p14:creationId xmlns:p14="http://schemas.microsoft.com/office/powerpoint/2010/main" val="974915391"/>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7A0A75C-EC82-4A60-B9E4-5E18638F610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0BAA52-0EE9-4287-8565-6B6A9BFF73BD}" type="slidenum">
              <a:rPr lang="en-US" altLang="en-US" sz="1400"/>
              <a:pPr>
                <a:spcBef>
                  <a:spcPct val="0"/>
                </a:spcBef>
                <a:buFontTx/>
                <a:buNone/>
              </a:pPr>
              <a:t>10</a:t>
            </a:fld>
            <a:endParaRPr lang="en-US" altLang="en-US" sz="1400"/>
          </a:p>
        </p:txBody>
      </p:sp>
      <p:sp>
        <p:nvSpPr>
          <p:cNvPr id="17411" name="Rectangle 4">
            <a:extLst>
              <a:ext uri="{FF2B5EF4-FFF2-40B4-BE49-F238E27FC236}">
                <a16:creationId xmlns:a16="http://schemas.microsoft.com/office/drawing/2014/main" id="{6EE29E50-4C14-460C-8FCC-F897E88468A8}"/>
              </a:ext>
            </a:extLst>
          </p:cNvPr>
          <p:cNvSpPr>
            <a:spLocks noGrp="1" noChangeArrowheads="1"/>
          </p:cNvSpPr>
          <p:nvPr>
            <p:ph type="ctrTitle"/>
          </p:nvPr>
        </p:nvSpPr>
        <p:spPr>
          <a:xfrm>
            <a:off x="2057400" y="381000"/>
            <a:ext cx="8153400" cy="1524000"/>
          </a:xfrm>
        </p:spPr>
        <p:txBody>
          <a:bodyPr anchor="ctr"/>
          <a:lstStyle/>
          <a:p>
            <a:pPr eaLnBrk="1" hangingPunct="1"/>
            <a:r>
              <a:rPr lang="en-US" altLang="en-US" sz="4000" b="1">
                <a:solidFill>
                  <a:srgbClr val="0066FF"/>
                </a:solidFill>
              </a:rPr>
              <a:t>Outside Employment Approval</a:t>
            </a:r>
          </a:p>
        </p:txBody>
      </p:sp>
      <p:sp>
        <p:nvSpPr>
          <p:cNvPr id="17412" name="Rectangle 5">
            <a:extLst>
              <a:ext uri="{FF2B5EF4-FFF2-40B4-BE49-F238E27FC236}">
                <a16:creationId xmlns:a16="http://schemas.microsoft.com/office/drawing/2014/main" id="{BE74B159-29B8-4480-B5D1-80658BF841C0}"/>
              </a:ext>
            </a:extLst>
          </p:cNvPr>
          <p:cNvSpPr>
            <a:spLocks noGrp="1" noChangeArrowheads="1"/>
          </p:cNvSpPr>
          <p:nvPr>
            <p:ph type="subTitle" idx="1"/>
          </p:nvPr>
        </p:nvSpPr>
        <p:spPr>
          <a:xfrm>
            <a:off x="2590800" y="1752600"/>
            <a:ext cx="7086600" cy="3886200"/>
          </a:xfrm>
        </p:spPr>
        <p:txBody>
          <a:bodyPr/>
          <a:lstStyle/>
          <a:p>
            <a:pPr algn="l" eaLnBrk="1" hangingPunct="1">
              <a:lnSpc>
                <a:spcPct val="90000"/>
              </a:lnSpc>
              <a:buClr>
                <a:srgbClr val="FF0000"/>
              </a:buClr>
              <a:buFont typeface="Wingdings" panose="05000000000000000000" pitchFamily="2" charset="2"/>
              <a:buChar char="Ø"/>
            </a:pPr>
            <a:r>
              <a:rPr lang="en-US" altLang="en-US"/>
              <a:t>You may not engage in any compensated outside employment unless the employment is approved by the Ethics Commission.</a:t>
            </a:r>
          </a:p>
          <a:p>
            <a:pPr algn="l" eaLnBrk="1" hangingPunct="1">
              <a:lnSpc>
                <a:spcPct val="90000"/>
              </a:lnSpc>
              <a:buClr>
                <a:srgbClr val="FF0000"/>
              </a:buClr>
              <a:buFont typeface="Wingdings" panose="05000000000000000000" pitchFamily="2" charset="2"/>
              <a:buNone/>
            </a:pPr>
            <a:endParaRPr lang="en-US" altLang="en-US"/>
          </a:p>
          <a:p>
            <a:pPr algn="l" eaLnBrk="1" hangingPunct="1">
              <a:lnSpc>
                <a:spcPct val="90000"/>
              </a:lnSpc>
              <a:buClr>
                <a:srgbClr val="FF0000"/>
              </a:buClr>
              <a:buFont typeface="Wingdings" panose="05000000000000000000" pitchFamily="2" charset="2"/>
              <a:buChar char="Ø"/>
            </a:pPr>
            <a:r>
              <a:rPr lang="en-US" altLang="en-US"/>
              <a:t>There is an application for outside employment available on the Ethics Commission website.  Applications are coordinated through your County agency.</a:t>
            </a:r>
          </a:p>
          <a:p>
            <a:pPr algn="l" eaLnBrk="1" hangingPunct="1">
              <a:lnSpc>
                <a:spcPct val="90000"/>
              </a:lnSpc>
              <a:buClr>
                <a:srgbClr val="FF0000"/>
              </a:buClr>
              <a:buFont typeface="Wingdings" panose="05000000000000000000" pitchFamily="2" charset="2"/>
              <a:buNone/>
            </a:pPr>
            <a:endParaRPr lang="en-US" altLang="en-US"/>
          </a:p>
          <a:p>
            <a:pPr eaLnBrk="1" hangingPunct="1">
              <a:lnSpc>
                <a:spcPct val="90000"/>
              </a:lnSpc>
              <a:buClr>
                <a:srgbClr val="FF0000"/>
              </a:buClr>
              <a:buFont typeface="Wingdings" panose="05000000000000000000" pitchFamily="2" charset="2"/>
              <a:buNone/>
            </a:pPr>
            <a:r>
              <a:rPr lang="en-US" altLang="en-US" sz="2800">
                <a:solidFill>
                  <a:srgbClr val="0066FF"/>
                </a:solidFill>
              </a:rPr>
              <a:t>www.montgomerycountymd.gov/ethics</a:t>
            </a:r>
          </a:p>
        </p:txBody>
      </p:sp>
    </p:spTree>
    <p:extLst>
      <p:ext uri="{BB962C8B-B14F-4D97-AF65-F5344CB8AC3E}">
        <p14:creationId xmlns:p14="http://schemas.microsoft.com/office/powerpoint/2010/main" val="2947297397"/>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11</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 Property, Information</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r>
              <a:rPr lang="en-US" altLang="en-US" sz="1800"/>
              <a:t>You must </a:t>
            </a:r>
            <a:r>
              <a:rPr lang="en-US" altLang="en-US" sz="1800">
                <a:solidFill>
                  <a:srgbClr val="FF0000"/>
                </a:solidFill>
              </a:rPr>
              <a:t>not</a:t>
            </a:r>
            <a:r>
              <a:rPr lang="en-US" altLang="en-US" sz="1800"/>
              <a:t>:</a:t>
            </a:r>
          </a:p>
          <a:p>
            <a:pPr lvl="1" algn="l" eaLnBrk="1" hangingPunct="1">
              <a:lnSpc>
                <a:spcPct val="150000"/>
              </a:lnSpc>
              <a:buClr>
                <a:srgbClr val="FF0000"/>
              </a:buClr>
              <a:buFont typeface="Wingdings" panose="05000000000000000000" pitchFamily="2" charset="2"/>
              <a:buChar char="Ø"/>
            </a:pPr>
            <a:r>
              <a:rPr lang="en-US" altLang="en-US" sz="1800"/>
              <a:t>use the prestige of office for private gain or the gain of another;</a:t>
            </a:r>
          </a:p>
          <a:p>
            <a:pPr lvl="1" algn="l" eaLnBrk="1" hangingPunct="1">
              <a:lnSpc>
                <a:spcPct val="150000"/>
              </a:lnSpc>
              <a:buClr>
                <a:srgbClr val="FF0000"/>
              </a:buClr>
              <a:buFont typeface="Wingdings" panose="05000000000000000000" pitchFamily="2" charset="2"/>
              <a:buChar char="Ø"/>
            </a:pPr>
            <a:r>
              <a:rPr lang="en-US" altLang="en-US" sz="1800"/>
              <a:t>hire relatives;</a:t>
            </a:r>
          </a:p>
          <a:p>
            <a:pPr lvl="1" algn="l" eaLnBrk="1" hangingPunct="1">
              <a:buClr>
                <a:srgbClr val="FF0000"/>
              </a:buClr>
              <a:buFont typeface="Wingdings" panose="05000000000000000000" pitchFamily="2" charset="2"/>
              <a:buChar char="Ø"/>
            </a:pPr>
            <a:r>
              <a:rPr lang="en-US" altLang="en-US" sz="1800"/>
              <a:t>use an official County agency title or insignia in connection with any private enterprise, unless authorized;</a:t>
            </a:r>
          </a:p>
          <a:p>
            <a:pPr lvl="1" algn="l">
              <a:buClr>
                <a:srgbClr val="FF0000"/>
              </a:buClr>
              <a:buFont typeface="Wingdings" panose="05000000000000000000" pitchFamily="2" charset="2"/>
              <a:buChar char="Ø"/>
            </a:pPr>
            <a:r>
              <a:rPr lang="en-US" altLang="en-US" sz="1800"/>
              <a:t>engage in political activity while on duty or using County authority or resources;</a:t>
            </a:r>
          </a:p>
          <a:p>
            <a:pPr lvl="1" algn="l" eaLnBrk="1" hangingPunct="1">
              <a:buClr>
                <a:srgbClr val="FF0000"/>
              </a:buClr>
              <a:buFont typeface="Wingdings" panose="05000000000000000000" pitchFamily="2" charset="2"/>
              <a:buChar char="Ø"/>
            </a:pPr>
            <a:r>
              <a:rPr lang="en-US" altLang="en-US" sz="1800"/>
              <a:t>use any County facility or property for personal use or the use of another unless the use is generally available to the public;</a:t>
            </a:r>
          </a:p>
          <a:p>
            <a:pPr lvl="1" algn="l" eaLnBrk="1" hangingPunct="1">
              <a:buClr>
                <a:srgbClr val="FF0000"/>
              </a:buClr>
              <a:buFont typeface="Wingdings" panose="05000000000000000000" pitchFamily="2" charset="2"/>
              <a:buChar char="Ø"/>
            </a:pPr>
            <a:r>
              <a:rPr lang="en-US" altLang="en-US" sz="1800"/>
              <a:t>Represent or provide expert advice to another person where a County agency or the County has a direct and substantial interest in the matter that is adverse to the interest of the person being assisted; </a:t>
            </a:r>
          </a:p>
          <a:p>
            <a:pPr lvl="1" algn="l" eaLnBrk="1" hangingPunct="1">
              <a:lnSpc>
                <a:spcPct val="150000"/>
              </a:lnSpc>
              <a:buClr>
                <a:srgbClr val="FF0000"/>
              </a:buClr>
              <a:buFont typeface="Wingdings" panose="05000000000000000000" pitchFamily="2" charset="2"/>
              <a:buChar char="Ø"/>
            </a:pPr>
            <a:r>
              <a:rPr lang="en-US" altLang="en-US" sz="1800"/>
              <a:t>disclose confidential information.</a:t>
            </a:r>
          </a:p>
          <a:p>
            <a:pPr lvl="1" algn="l">
              <a:lnSpc>
                <a:spcPct val="150000"/>
              </a:lnSpc>
              <a:buClr>
                <a:srgbClr val="FF0000"/>
              </a:buClr>
              <a:buFont typeface="Wingdings" panose="05000000000000000000" pitchFamily="2" charset="2"/>
              <a:buChar char="Ø"/>
            </a:pPr>
            <a:endParaRPr lang="en-US" altLang="en-US" sz="18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633569020"/>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12</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Position--Regulations</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endParaRPr lang="en-US" altLang="en-US" sz="1800"/>
          </a:p>
          <a:p>
            <a:pPr lvl="1" algn="l" eaLnBrk="1" hangingPunct="1">
              <a:lnSpc>
                <a:spcPct val="150000"/>
              </a:lnSpc>
              <a:buClr>
                <a:srgbClr val="FF0000"/>
              </a:buClr>
            </a:pPr>
            <a:endParaRPr lang="en-US" sz="1800" b="1">
              <a:solidFill>
                <a:srgbClr val="0066FF"/>
              </a:solidFill>
              <a:ea typeface="+mn-lt"/>
              <a:cs typeface="+mn-lt"/>
            </a:endParaRPr>
          </a:p>
          <a:p>
            <a:pPr lvl="1" algn="l">
              <a:lnSpc>
                <a:spcPct val="150000"/>
              </a:lnSpc>
              <a:buClr>
                <a:srgbClr val="FF0000"/>
              </a:buClr>
            </a:pPr>
            <a:r>
              <a:rPr lang="en-US" sz="2400">
                <a:ea typeface="+mn-lt"/>
                <a:cs typeface="+mn-lt"/>
              </a:rPr>
              <a:t>COMCOR 19A provides additional guidance on:</a:t>
            </a:r>
          </a:p>
          <a:p>
            <a:pPr marL="742950" lvl="1" indent="-285750" algn="l">
              <a:buClr>
                <a:srgbClr val="FF0000"/>
              </a:buClr>
              <a:buFont typeface="Wingdings,Sans-Serif" panose="05000000000000000000" pitchFamily="2" charset="2"/>
              <a:buChar char="Ø"/>
            </a:pPr>
            <a:r>
              <a:rPr lang="en-US" sz="2400"/>
              <a:t>Endorsements, letters of recommendation</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Teaching, speaking and writing</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Nepotism</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Representation by County employees of persons to the County</a:t>
            </a:r>
            <a:endParaRPr lang="en-US" sz="2400">
              <a:ea typeface="+mn-lt"/>
              <a:cs typeface="+mn-lt"/>
            </a:endParaRPr>
          </a:p>
          <a:p>
            <a:pPr lvl="1" algn="l">
              <a:lnSpc>
                <a:spcPct val="150000"/>
              </a:lnSpc>
              <a:buClr>
                <a:srgbClr val="FF0000"/>
              </a:buClr>
              <a:buFont typeface="Wingdings" panose="05000000000000000000" pitchFamily="2" charset="2"/>
              <a:buChar char="Ø"/>
            </a:pPr>
            <a:endParaRPr lang="en-US" altLang="en-US" sz="2400"/>
          </a:p>
          <a:p>
            <a:pPr lvl="1" algn="l">
              <a:lnSpc>
                <a:spcPct val="150000"/>
              </a:lnSpc>
              <a:buClr>
                <a:srgbClr val="FF0000"/>
              </a:buClr>
              <a:buFont typeface="Wingdings" panose="05000000000000000000" pitchFamily="2" charset="2"/>
              <a:buChar char="Ø"/>
            </a:pPr>
            <a:endParaRPr lang="en-US" altLang="en-US" sz="24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344897148"/>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13</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Political Activity</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a:ea typeface="+mn-lt"/>
                <a:cs typeface="+mn-lt"/>
              </a:rPr>
              <a:t>County Employees May Engage in Political Activity</a:t>
            </a:r>
          </a:p>
          <a:p>
            <a:pPr>
              <a:buClr>
                <a:srgbClr val="FF0000"/>
              </a:buClr>
              <a:buFont typeface="Wingdings,Sans-Serif" panose="05000000000000000000" pitchFamily="2" charset="2"/>
              <a:buChar char="Ø"/>
              <a:defRPr/>
            </a:pPr>
            <a:r>
              <a:rPr lang="en-US" sz="2400">
                <a:ea typeface="+mn-lt"/>
                <a:cs typeface="+mn-lt"/>
              </a:rPr>
              <a:t>The Political Activity must be completely disconnected from your County job.</a:t>
            </a:r>
          </a:p>
          <a:p>
            <a:pPr>
              <a:buClr>
                <a:srgbClr val="FF0000"/>
              </a:buClr>
              <a:buFont typeface="Wingdings,Sans-Serif" panose="05000000000000000000" pitchFamily="2" charset="2"/>
              <a:buChar char="Ø"/>
              <a:defRPr/>
            </a:pPr>
            <a:r>
              <a:rPr lang="en-US" sz="2400">
                <a:ea typeface="+mn-lt"/>
                <a:cs typeface="+mn-lt"/>
              </a:rPr>
              <a:t>This means:</a:t>
            </a:r>
          </a:p>
          <a:p>
            <a:pPr lvl="2">
              <a:buClr>
                <a:srgbClr val="FF0000"/>
              </a:buClr>
              <a:buFont typeface="Wingdings" panose="05000000000000000000" pitchFamily="2" charset="2"/>
              <a:buChar char="•"/>
              <a:defRPr/>
            </a:pPr>
            <a:r>
              <a:rPr lang="en-US" sz="1800">
                <a:ea typeface="+mn-lt"/>
                <a:cs typeface="+mn-lt"/>
              </a:rPr>
              <a:t>Campaigning kept separate from County Office/Duties</a:t>
            </a:r>
          </a:p>
          <a:p>
            <a:pPr lvl="2">
              <a:buClr>
                <a:srgbClr val="FF0000"/>
              </a:buClr>
              <a:buFont typeface="Wingdings" panose="05000000000000000000" pitchFamily="2" charset="2"/>
              <a:buChar char="•"/>
              <a:defRPr/>
            </a:pPr>
            <a:r>
              <a:rPr lang="en-US" sz="1800">
                <a:ea typeface="+mn-lt"/>
                <a:cs typeface="+mn-lt"/>
              </a:rPr>
              <a:t>No use of County resources or facilities</a:t>
            </a:r>
            <a:endParaRPr lang="en-US"/>
          </a:p>
          <a:p>
            <a:pPr lvl="2">
              <a:buClr>
                <a:srgbClr val="FF0000"/>
              </a:buClr>
              <a:buFont typeface="Wingdings" panose="05000000000000000000" pitchFamily="2" charset="2"/>
              <a:buChar char="•"/>
              <a:defRPr/>
            </a:pPr>
            <a:r>
              <a:rPr lang="en-US" sz="1800">
                <a:ea typeface="+mn-lt"/>
                <a:cs typeface="+mn-lt"/>
              </a:rPr>
              <a:t>No buttons in the office, bumper stickers on County cars</a:t>
            </a:r>
          </a:p>
          <a:p>
            <a:pPr lvl="2">
              <a:buClr>
                <a:srgbClr val="FF0000"/>
              </a:buClr>
              <a:buFont typeface="Wingdings" panose="05000000000000000000" pitchFamily="2" charset="2"/>
              <a:buChar char="•"/>
              <a:defRPr/>
            </a:pPr>
            <a:r>
              <a:rPr lang="en-US" sz="1800">
                <a:ea typeface="+mn-lt"/>
                <a:cs typeface="+mn-lt"/>
              </a:rPr>
              <a:t>No use of County email or County email lists </a:t>
            </a:r>
          </a:p>
          <a:p>
            <a:pPr lvl="2">
              <a:buClr>
                <a:srgbClr val="FF0000"/>
              </a:buClr>
              <a:buFont typeface="Wingdings" panose="05000000000000000000" pitchFamily="2" charset="2"/>
              <a:buChar char="•"/>
              <a:defRPr/>
            </a:pPr>
            <a:r>
              <a:rPr lang="en-US" sz="1800">
                <a:ea typeface="+mn-lt"/>
                <a:cs typeface="+mn-lt"/>
              </a:rPr>
              <a:t>Information obtained as member of public okay to use</a:t>
            </a:r>
          </a:p>
          <a:p>
            <a:pPr marL="914400" lvl="2" indent="0">
              <a:buClr>
                <a:srgbClr val="FF0000"/>
              </a:buClr>
              <a:buNone/>
              <a:defRPr/>
            </a:pPr>
            <a:endParaRPr lang="en-US" sz="1800">
              <a:ea typeface="+mn-lt"/>
              <a:cs typeface="+mn-lt"/>
            </a:endParaRPr>
          </a:p>
          <a:p>
            <a:pPr lvl="2">
              <a:buClr>
                <a:srgbClr val="FF0000"/>
              </a:buClr>
              <a:buFont typeface="Wingdings" panose="05000000000000000000" pitchFamily="2" charset="2"/>
              <a:buChar char="•"/>
              <a:defRPr/>
            </a:pPr>
            <a:endParaRPr lang="en-US" sz="1800">
              <a:ea typeface="+mn-lt"/>
              <a:cs typeface="+mn-lt"/>
            </a:endParaRPr>
          </a:p>
        </p:txBody>
      </p:sp>
    </p:spTree>
    <p:extLst>
      <p:ext uri="{BB962C8B-B14F-4D97-AF65-F5344CB8AC3E}">
        <p14:creationId xmlns:p14="http://schemas.microsoft.com/office/powerpoint/2010/main" val="109670790"/>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8D2DFC61-3DC8-4FC5-8FC1-120823B8041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25060-91E9-458C-9E8F-E9DCF7B2417A}" type="slidenum">
              <a:rPr lang="en-US" altLang="en-US" sz="1400"/>
              <a:pPr>
                <a:spcBef>
                  <a:spcPct val="0"/>
                </a:spcBef>
                <a:buFontTx/>
                <a:buNone/>
              </a:pPr>
              <a:t>14</a:t>
            </a:fld>
            <a:endParaRPr lang="en-US" altLang="en-US" sz="1400"/>
          </a:p>
        </p:txBody>
      </p:sp>
      <p:sp>
        <p:nvSpPr>
          <p:cNvPr id="19459" name="Rectangle 2">
            <a:extLst>
              <a:ext uri="{FF2B5EF4-FFF2-40B4-BE49-F238E27FC236}">
                <a16:creationId xmlns:a16="http://schemas.microsoft.com/office/drawing/2014/main" id="{B44C5161-2E22-4046-9F78-734E5A1D90CE}"/>
              </a:ext>
            </a:extLst>
          </p:cNvPr>
          <p:cNvSpPr>
            <a:spLocks noGrp="1" noChangeArrowheads="1"/>
          </p:cNvSpPr>
          <p:nvPr>
            <p:ph type="title"/>
          </p:nvPr>
        </p:nvSpPr>
        <p:spPr/>
        <p:txBody>
          <a:bodyPr/>
          <a:lstStyle/>
          <a:p>
            <a:pPr eaLnBrk="1" hangingPunct="1"/>
            <a:r>
              <a:rPr lang="en-US" altLang="en-US" sz="4000" b="1">
                <a:solidFill>
                  <a:srgbClr val="0066FF"/>
                </a:solidFill>
              </a:rPr>
              <a:t>Solicitation of Gifts</a:t>
            </a:r>
            <a:br>
              <a:rPr lang="en-US" altLang="en-US" sz="4000">
                <a:solidFill>
                  <a:srgbClr val="0066FF"/>
                </a:solidFill>
              </a:rPr>
            </a:br>
            <a:endParaRPr lang="en-US" altLang="en-US" sz="4000">
              <a:solidFill>
                <a:srgbClr val="0066FF"/>
              </a:solidFill>
            </a:endParaRPr>
          </a:p>
        </p:txBody>
      </p:sp>
      <p:sp>
        <p:nvSpPr>
          <p:cNvPr id="19460" name="Rectangle 3">
            <a:extLst>
              <a:ext uri="{FF2B5EF4-FFF2-40B4-BE49-F238E27FC236}">
                <a16:creationId xmlns:a16="http://schemas.microsoft.com/office/drawing/2014/main" id="{AD0C23AA-F5AF-47B1-BBB7-7B13EE339330}"/>
              </a:ext>
            </a:extLst>
          </p:cNvPr>
          <p:cNvSpPr>
            <a:spLocks noGrp="1" noChangeArrowheads="1"/>
          </p:cNvSpPr>
          <p:nvPr>
            <p:ph type="body" idx="1"/>
          </p:nvPr>
        </p:nvSpPr>
        <p:spPr>
          <a:xfrm>
            <a:off x="1981200" y="914400"/>
            <a:ext cx="8229600" cy="5410200"/>
          </a:xfrm>
        </p:spPr>
        <p:txBody>
          <a:bodyPr/>
          <a:lstStyle/>
          <a:p>
            <a:pPr eaLnBrk="1" hangingPunct="1">
              <a:buFontTx/>
              <a:buNone/>
            </a:pPr>
            <a:r>
              <a:rPr lang="en-US" altLang="en-US" sz="2400"/>
              <a:t>An employee must </a:t>
            </a:r>
            <a:r>
              <a:rPr lang="en-US" altLang="en-US" sz="2400">
                <a:solidFill>
                  <a:srgbClr val="FF0000"/>
                </a:solidFill>
              </a:rPr>
              <a:t>not</a:t>
            </a:r>
            <a:r>
              <a:rPr lang="en-US" altLang="en-US" sz="2400"/>
              <a:t> solicit at work, while identifiable as a public employee, or from other employees.</a:t>
            </a:r>
          </a:p>
          <a:p>
            <a:pPr eaLnBrk="1" hangingPunct="1">
              <a:buFontTx/>
              <a:buNone/>
            </a:pPr>
            <a:r>
              <a:rPr lang="en-US" altLang="en-US" sz="2400"/>
              <a:t>An employee must </a:t>
            </a:r>
            <a:r>
              <a:rPr lang="en-US" altLang="en-US" sz="2400">
                <a:solidFill>
                  <a:srgbClr val="FF0000"/>
                </a:solidFill>
              </a:rPr>
              <a:t>not</a:t>
            </a:r>
            <a:r>
              <a:rPr lang="en-US" altLang="en-US" sz="2400"/>
              <a:t> solicit a gift with the intent of affecting or offering to affect any action by a County agency.</a:t>
            </a:r>
          </a:p>
          <a:p>
            <a:pPr eaLnBrk="1" hangingPunct="1">
              <a:buFontTx/>
              <a:buNone/>
            </a:pPr>
            <a:r>
              <a:rPr lang="en-US" altLang="en-US" sz="2400"/>
              <a:t>An employee must </a:t>
            </a:r>
            <a:r>
              <a:rPr lang="en-US" altLang="en-US" sz="2400">
                <a:solidFill>
                  <a:srgbClr val="FF0000"/>
                </a:solidFill>
              </a:rPr>
              <a:t>not </a:t>
            </a:r>
            <a:r>
              <a:rPr lang="en-US" altLang="en-US" sz="2400"/>
              <a:t>solicit a gift from a:</a:t>
            </a:r>
          </a:p>
          <a:p>
            <a:pPr lvl="1" eaLnBrk="1" hangingPunct="1">
              <a:buClr>
                <a:srgbClr val="FF0000"/>
              </a:buClr>
              <a:buFont typeface="Wingdings" panose="05000000000000000000" pitchFamily="2" charset="2"/>
              <a:buChar char="Ø"/>
            </a:pPr>
            <a:r>
              <a:rPr lang="en-US" altLang="en-US" sz="1800"/>
              <a:t>Lobbyist</a:t>
            </a:r>
          </a:p>
          <a:p>
            <a:pPr lvl="1" eaLnBrk="1" hangingPunct="1">
              <a:buClr>
                <a:srgbClr val="FF0000"/>
              </a:buClr>
              <a:buFont typeface="Wingdings" panose="05000000000000000000" pitchFamily="2" charset="2"/>
              <a:buChar char="Ø"/>
            </a:pPr>
            <a:r>
              <a:rPr lang="en-US" altLang="en-US" sz="1800"/>
              <a:t>Person who does business with the County agency with which the employee is affiliated; or</a:t>
            </a:r>
          </a:p>
          <a:p>
            <a:pPr lvl="1" eaLnBrk="1" hangingPunct="1">
              <a:buClr>
                <a:srgbClr val="FF0000"/>
              </a:buClr>
              <a:buFont typeface="Wingdings" panose="05000000000000000000" pitchFamily="2" charset="2"/>
              <a:buChar char="Ø"/>
            </a:pPr>
            <a:r>
              <a:rPr lang="en-US" altLang="en-US" sz="1800"/>
              <a:t>Person who owns or operates a business that is regulated by the County agency with which the employee is affiliated.</a:t>
            </a:r>
          </a:p>
          <a:p>
            <a:pPr lvl="1" eaLnBrk="1" hangingPunct="1">
              <a:buClr>
                <a:srgbClr val="FF0000"/>
              </a:buClr>
              <a:buFont typeface="Wingdings" panose="05000000000000000000" pitchFamily="2" charset="2"/>
              <a:buChar char="Ø"/>
            </a:pPr>
            <a:r>
              <a:rPr lang="en-US" altLang="en-US" sz="1800"/>
              <a:t>Person whose financial interest may be affected by the employee’s duties in a way that is distinguishable from the public generally</a:t>
            </a:r>
          </a:p>
          <a:p>
            <a:pPr lvl="1" eaLnBrk="1" hangingPunct="1">
              <a:buClr>
                <a:srgbClr val="FF0000"/>
              </a:buClr>
              <a:buFont typeface="Wingdings" panose="05000000000000000000" pitchFamily="2" charset="2"/>
              <a:buNone/>
            </a:pPr>
            <a:endParaRPr lang="en-US" altLang="en-US" sz="1800"/>
          </a:p>
          <a:p>
            <a:pPr lvl="1" eaLnBrk="1" hangingPunct="1">
              <a:buClr>
                <a:srgbClr val="FF0000"/>
              </a:buClr>
              <a:buFont typeface="Wingdings" panose="05000000000000000000" pitchFamily="2" charset="2"/>
              <a:buChar char="Ø"/>
            </a:pPr>
            <a:endParaRPr lang="en-US" altLang="en-US" sz="1800"/>
          </a:p>
          <a:p>
            <a:pPr lvl="1" eaLnBrk="1" hangingPunct="1">
              <a:buClr>
                <a:srgbClr val="FF0000"/>
              </a:buClr>
              <a:buFont typeface="Wingdings" panose="05000000000000000000" pitchFamily="2" charset="2"/>
              <a:buChar char="Ø"/>
            </a:pPr>
            <a:endParaRPr lang="en-US" altLang="en-US" sz="1800"/>
          </a:p>
        </p:txBody>
      </p:sp>
    </p:spTree>
    <p:extLst>
      <p:ext uri="{BB962C8B-B14F-4D97-AF65-F5344CB8AC3E}">
        <p14:creationId xmlns:p14="http://schemas.microsoft.com/office/powerpoint/2010/main" val="491442340"/>
      </p:ext>
    </p:extLst>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1DAA42E-CA79-4889-87EF-BD41B5C19857}"/>
              </a:ext>
            </a:extLst>
          </p:cNvPr>
          <p:cNvSpPr>
            <a:spLocks noGrp="1"/>
          </p:cNvSpPr>
          <p:nvPr>
            <p:ph type="title"/>
          </p:nvPr>
        </p:nvSpPr>
        <p:spPr/>
        <p:txBody>
          <a:bodyPr/>
          <a:lstStyle/>
          <a:p>
            <a:r>
              <a:rPr lang="en-US" altLang="en-US" b="1">
                <a:solidFill>
                  <a:srgbClr val="0066FF"/>
                </a:solidFill>
              </a:rPr>
              <a:t>Gift Prohibition</a:t>
            </a:r>
            <a:endParaRPr lang="en-US" altLang="en-US"/>
          </a:p>
        </p:txBody>
      </p:sp>
      <p:sp>
        <p:nvSpPr>
          <p:cNvPr id="3" name="Content Placeholder 2">
            <a:extLst>
              <a:ext uri="{FF2B5EF4-FFF2-40B4-BE49-F238E27FC236}">
                <a16:creationId xmlns:a16="http://schemas.microsoft.com/office/drawing/2014/main" id="{82087BAF-F154-4652-A5CA-221AF5FCCA9C}"/>
              </a:ext>
            </a:extLst>
          </p:cNvPr>
          <p:cNvSpPr>
            <a:spLocks noGrp="1"/>
          </p:cNvSpPr>
          <p:nvPr>
            <p:ph idx="1"/>
          </p:nvPr>
        </p:nvSpPr>
        <p:spPr>
          <a:xfrm>
            <a:off x="1981200" y="1417639"/>
            <a:ext cx="8229600" cy="4708525"/>
          </a:xfrm>
        </p:spPr>
        <p:txBody>
          <a:bodyPr/>
          <a:lstStyle/>
          <a:p>
            <a:pPr marL="0" indent="0">
              <a:buNone/>
              <a:defRPr/>
            </a:pPr>
            <a:endParaRPr lang="en-US" altLang="en-US" sz="2800">
              <a:effectLst>
                <a:outerShdw blurRad="38100" dist="38100" dir="2700000" algn="tl">
                  <a:srgbClr val="000000">
                    <a:alpha val="43137"/>
                  </a:srgbClr>
                </a:outerShdw>
              </a:effectLst>
              <a:ea typeface="Times New Roman" panose="02020603050405020304" pitchFamily="18" charset="0"/>
            </a:endParaRPr>
          </a:p>
          <a:p>
            <a:pPr marL="457200" lvl="1" indent="0" eaLnBrk="1" hangingPunct="1">
              <a:buClr>
                <a:srgbClr val="FF0000"/>
              </a:buClr>
              <a:buNone/>
              <a:defRPr/>
            </a:pPr>
            <a:r>
              <a:rPr lang="en-US" altLang="en-US"/>
              <a:t>An Employee may </a:t>
            </a:r>
            <a:r>
              <a:rPr lang="en-US" altLang="en-US">
                <a:solidFill>
                  <a:srgbClr val="FF0000"/>
                </a:solidFill>
              </a:rPr>
              <a:t>not</a:t>
            </a:r>
            <a:r>
              <a:rPr lang="en-US" altLang="en-US"/>
              <a:t> accept a gift from:</a:t>
            </a:r>
          </a:p>
          <a:p>
            <a:pPr marL="457200" lvl="1" indent="0" eaLnBrk="1" hangingPunct="1">
              <a:buClr>
                <a:srgbClr val="FF0000"/>
              </a:buClr>
              <a:buNone/>
              <a:defRPr/>
            </a:pPr>
            <a:endParaRPr lang="en-US" altLang="en-US" sz="1800"/>
          </a:p>
          <a:p>
            <a:pPr lvl="1" eaLnBrk="1" hangingPunct="1">
              <a:buClr>
                <a:srgbClr val="FF0000"/>
              </a:buClr>
              <a:buFont typeface="Wingdings" panose="05000000000000000000" pitchFamily="2" charset="2"/>
              <a:buChar char="Ø"/>
              <a:defRPr/>
            </a:pPr>
            <a:r>
              <a:rPr lang="en-US" altLang="en-US" sz="2400"/>
              <a:t>Those registered or required to register as lobbyists;</a:t>
            </a:r>
          </a:p>
          <a:p>
            <a:pPr lvl="1" eaLnBrk="1" hangingPunct="1">
              <a:buClr>
                <a:srgbClr val="FF0000"/>
              </a:buClr>
              <a:buFont typeface="Wingdings" panose="05000000000000000000" pitchFamily="2" charset="2"/>
              <a:buChar char="Ø"/>
              <a:defRPr/>
            </a:pPr>
            <a:r>
              <a:rPr lang="en-US" altLang="en-US" sz="2400"/>
              <a:t>Those doing business with or engaged in activities regulated by the employee’s agency; or</a:t>
            </a:r>
          </a:p>
          <a:p>
            <a:pPr lvl="1" eaLnBrk="1" hangingPunct="1">
              <a:buClr>
                <a:srgbClr val="FF0000"/>
              </a:buClr>
              <a:buFont typeface="Wingdings" panose="05000000000000000000" pitchFamily="2" charset="2"/>
              <a:buChar char="Ø"/>
              <a:defRPr/>
            </a:pPr>
            <a:r>
              <a:rPr lang="en-US" altLang="en-US" sz="2400"/>
              <a:t>Those with economic interests that could be substantially (and not just as a member of the public) be affected by the performance of an employee’s duties </a:t>
            </a:r>
          </a:p>
          <a:p>
            <a:pPr marL="0" indent="0">
              <a:buNone/>
              <a:defRPr/>
            </a:pPr>
            <a:endParaRPr lang="en-US" altLang="en-US" sz="2400">
              <a:effectLst>
                <a:outerShdw blurRad="38100" dist="38100" dir="2700000" algn="tl">
                  <a:srgbClr val="000000">
                    <a:alpha val="43137"/>
                  </a:srgbClr>
                </a:outerShdw>
              </a:effectLst>
              <a:ea typeface="Times New Roman" panose="02020603050405020304" pitchFamily="18" charset="0"/>
            </a:endParaRPr>
          </a:p>
          <a:p>
            <a:pPr marL="0" indent="0">
              <a:buNone/>
              <a:defRPr/>
            </a:pPr>
            <a:endParaRPr lang="en-US" sz="2400"/>
          </a:p>
        </p:txBody>
      </p:sp>
      <p:sp>
        <p:nvSpPr>
          <p:cNvPr id="20484" name="Slide Number Placeholder 3">
            <a:extLst>
              <a:ext uri="{FF2B5EF4-FFF2-40B4-BE49-F238E27FC236}">
                <a16:creationId xmlns:a16="http://schemas.microsoft.com/office/drawing/2014/main" id="{29FA140C-E66A-406D-8039-6648126E8AB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1EF5D8-2CCD-4A2B-B5C6-E339AAE1A557}" type="slidenum">
              <a:rPr lang="en-US" altLang="en-US"/>
              <a:pPr/>
              <a:t>15</a:t>
            </a:fld>
            <a:endParaRPr lang="en-US" altLang="en-US"/>
          </a:p>
        </p:txBody>
      </p:sp>
    </p:spTree>
    <p:extLst>
      <p:ext uri="{BB962C8B-B14F-4D97-AF65-F5344CB8AC3E}">
        <p14:creationId xmlns:p14="http://schemas.microsoft.com/office/powerpoint/2010/main" val="1502885422"/>
      </p:ext>
    </p:extLst>
  </p:cSld>
  <p:clrMapOvr>
    <a:masterClrMapping/>
  </p:clrMapOvr>
  <p:transition>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16</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That May Be Accepted</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Meals and beverages consumed in the presence of the donor either at an event attended by 20 or more persons or worth up to $50 per year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Ceremonial gifts of insignificant monetary value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Items that cost less than $20</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Reasonable food, lodging and travel for speaking, participation on a panel</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Certain gifts to elected officials as a courtesy to the office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Gifts from a relative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Honoraria (for speaking unrelated to employment)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Unsolicited gifts to a County agency</a:t>
            </a:r>
            <a:endParaRPr lang="en-US" altLang="en-US" sz="2200" dirty="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dirty="0"/>
          </a:p>
        </p:txBody>
      </p:sp>
    </p:spTree>
    <p:extLst>
      <p:ext uri="{BB962C8B-B14F-4D97-AF65-F5344CB8AC3E}">
        <p14:creationId xmlns:p14="http://schemas.microsoft.com/office/powerpoint/2010/main" val="2168233516"/>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17</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 Regulations</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a:xfrm>
            <a:off x="1442720" y="1600201"/>
            <a:ext cx="10139680" cy="4525963"/>
          </a:xfrm>
        </p:spPr>
        <p:txBody>
          <a:bodyPr/>
          <a:lstStyle/>
          <a:p>
            <a:pPr marL="0" indent="0">
              <a:buClr>
                <a:srgbClr val="FF0000"/>
              </a:buClr>
              <a:buNone/>
              <a:defRPr/>
            </a:pPr>
            <a:r>
              <a:rPr lang="en-US" sz="2400" dirty="0">
                <a:ea typeface="+mn-lt"/>
                <a:cs typeface="+mn-lt"/>
              </a:rPr>
              <a:t>"Safe Harbors" – authorizes gift acceptance under certain (limited) circumstances meeting regulation requirements. The regulations address:  </a:t>
            </a:r>
            <a:endParaRPr lang="en-US" sz="2400" dirty="0"/>
          </a:p>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dirty="0">
                <a:ea typeface="+mn-lt"/>
                <a:cs typeface="+mn-lt"/>
              </a:rPr>
              <a:t>Gifts clearly based on personal relationships</a:t>
            </a:r>
          </a:p>
          <a:p>
            <a:pPr>
              <a:buClr>
                <a:srgbClr val="FF0000"/>
              </a:buClr>
              <a:buFont typeface="Wingdings,Sans-Serif" panose="05000000000000000000" pitchFamily="2" charset="2"/>
              <a:buChar char="Ø"/>
              <a:defRPr/>
            </a:pPr>
            <a:r>
              <a:rPr lang="en-US" sz="2400" dirty="0">
                <a:ea typeface="+mn-lt"/>
                <a:cs typeface="+mn-lt"/>
              </a:rPr>
              <a:t>Acceptance of certain opportunities, benefits (discounts)</a:t>
            </a:r>
          </a:p>
          <a:p>
            <a:pPr>
              <a:buClr>
                <a:srgbClr val="FF0000"/>
              </a:buClr>
              <a:buFont typeface="Wingdings,Sans-Serif" panose="05000000000000000000" pitchFamily="2" charset="2"/>
              <a:buChar char="Ø"/>
              <a:defRPr/>
            </a:pPr>
            <a:r>
              <a:rPr lang="en-US" sz="2400" dirty="0">
                <a:ea typeface="+mn-lt"/>
                <a:cs typeface="+mn-lt"/>
              </a:rPr>
              <a:t>Gifts between employees</a:t>
            </a:r>
          </a:p>
          <a:p>
            <a:pPr lvl="1">
              <a:buClr>
                <a:srgbClr val="FF0000"/>
              </a:buClr>
              <a:buFont typeface="Wingdings" panose="05000000000000000000" pitchFamily="2" charset="2"/>
              <a:buChar char="Ø"/>
              <a:defRPr/>
            </a:pPr>
            <a:endParaRPr lang="en-US" altLang="en-US" sz="220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a:p>
        </p:txBody>
      </p:sp>
    </p:spTree>
    <p:extLst>
      <p:ext uri="{BB962C8B-B14F-4D97-AF65-F5344CB8AC3E}">
        <p14:creationId xmlns:p14="http://schemas.microsoft.com/office/powerpoint/2010/main" val="1454324858"/>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7011BEA-8EBC-4A35-AEBD-3771AA9230D8}"/>
              </a:ext>
            </a:extLst>
          </p:cNvPr>
          <p:cNvSpPr>
            <a:spLocks noGrp="1"/>
          </p:cNvSpPr>
          <p:nvPr>
            <p:ph type="title"/>
          </p:nvPr>
        </p:nvSpPr>
        <p:spPr>
          <a:xfrm>
            <a:off x="1981200" y="152400"/>
            <a:ext cx="8229600" cy="1752600"/>
          </a:xfrm>
        </p:spPr>
        <p:txBody>
          <a:bodyPr/>
          <a:lstStyle/>
          <a:p>
            <a:pPr eaLnBrk="1" hangingPunct="1"/>
            <a:br>
              <a:rPr lang="en-US" altLang="en-US" sz="3200" b="1">
                <a:solidFill>
                  <a:srgbClr val="0066FF"/>
                </a:solidFill>
              </a:rPr>
            </a:br>
            <a:r>
              <a:rPr lang="en-US" altLang="en-US" sz="3200" b="1">
                <a:solidFill>
                  <a:srgbClr val="0066FF"/>
                </a:solidFill>
              </a:rPr>
              <a:t>Restrictions After Leaving County Service (Post-Employment)</a:t>
            </a:r>
            <a:br>
              <a:rPr lang="en-US" altLang="en-US"/>
            </a:br>
            <a:endParaRPr lang="en-US" altLang="en-US"/>
          </a:p>
        </p:txBody>
      </p:sp>
      <p:sp>
        <p:nvSpPr>
          <p:cNvPr id="3" name="Content Placeholder 2">
            <a:extLst>
              <a:ext uri="{FF2B5EF4-FFF2-40B4-BE49-F238E27FC236}">
                <a16:creationId xmlns:a16="http://schemas.microsoft.com/office/drawing/2014/main" id="{7C698F48-2A95-42CF-BAF4-BD5F056A39B1}"/>
              </a:ext>
            </a:extLst>
          </p:cNvPr>
          <p:cNvSpPr>
            <a:spLocks noGrp="1"/>
          </p:cNvSpPr>
          <p:nvPr>
            <p:ph idx="1"/>
          </p:nvPr>
        </p:nvSpPr>
        <p:spPr/>
        <p:txBody>
          <a:bodyPr/>
          <a:lstStyle/>
          <a:p>
            <a:pPr marL="812800" indent="-812800" eaLnBrk="1" hangingPunct="1">
              <a:lnSpc>
                <a:spcPct val="80000"/>
              </a:lnSpc>
              <a:buClr>
                <a:srgbClr val="FF0000"/>
              </a:buClr>
              <a:buFont typeface="Wingdings" panose="05000000000000000000" pitchFamily="2" charset="2"/>
              <a:buChar char="Ø"/>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400" dirty="0"/>
              <a:t>A former public employee must not work on or otherwise assist any party, other than a County agency, in a case, contract, or other specific matter if the employee </a:t>
            </a:r>
            <a:r>
              <a:rPr lang="en-US" sz="2400" u="sng" dirty="0"/>
              <a:t>significantly participated</a:t>
            </a:r>
            <a:r>
              <a:rPr lang="en-US" sz="2400" dirty="0"/>
              <a:t> in the matter as a public employee.</a:t>
            </a:r>
            <a:endParaRPr lang="en-US" sz="1000" dirty="0"/>
          </a:p>
          <a:p>
            <a:pPr marL="812800" indent="-812800" eaLnBrk="1" hangingPunct="1">
              <a:lnSpc>
                <a:spcPct val="80000"/>
              </a:lnSpc>
              <a:buClr>
                <a:srgbClr val="FF0000"/>
              </a:buClr>
              <a:buFont typeface="Wingdings" panose="05000000000000000000" pitchFamily="2" charset="2"/>
              <a:buChar char="Ø"/>
              <a:defRPr/>
            </a:pPr>
            <a:endParaRPr lang="en-US" sz="800"/>
          </a:p>
          <a:p>
            <a:pPr marL="812800" indent="-812800" eaLnBrk="1" hangingPunct="1">
              <a:lnSpc>
                <a:spcPct val="80000"/>
              </a:lnSpc>
              <a:buClr>
                <a:srgbClr val="FF0000"/>
              </a:buClr>
              <a:buFont typeface="Wingdings" panose="05000000000000000000" pitchFamily="2" charset="2"/>
              <a:buChar char="Ø"/>
              <a:defRPr/>
            </a:pPr>
            <a:r>
              <a:rPr lang="en-US" sz="2400" dirty="0"/>
              <a:t>For 1 year after leaving County employment, a former public employee must not enter into any employment understanding with any person or business if the public employee </a:t>
            </a:r>
            <a:r>
              <a:rPr lang="en-US" sz="2400" u="sng" dirty="0"/>
              <a:t>significantly participated</a:t>
            </a:r>
            <a:r>
              <a:rPr lang="en-US" sz="2400" dirty="0"/>
              <a:t> during the previous 3 years:</a:t>
            </a:r>
          </a:p>
          <a:p>
            <a:pPr marL="0" indent="0" eaLnBrk="1" hangingPunct="1">
              <a:buNone/>
              <a:defRPr/>
            </a:pPr>
            <a:r>
              <a:rPr lang="en-US" sz="2400" dirty="0"/>
              <a:t>	      (1)   in regulating the person or business; or</a:t>
            </a:r>
          </a:p>
          <a:p>
            <a:pPr marL="0" indent="0" eaLnBrk="1" hangingPunct="1">
              <a:buNone/>
              <a:defRPr/>
            </a:pPr>
            <a:r>
              <a:rPr lang="en-US" sz="2400" dirty="0"/>
              <a:t>	      (2)   in any contractual activity concerning the person or business.</a:t>
            </a:r>
            <a:endParaRPr lang="en-US" dirty="0"/>
          </a:p>
        </p:txBody>
      </p:sp>
      <p:sp>
        <p:nvSpPr>
          <p:cNvPr id="22532" name="Slide Number Placeholder 3">
            <a:extLst>
              <a:ext uri="{FF2B5EF4-FFF2-40B4-BE49-F238E27FC236}">
                <a16:creationId xmlns:a16="http://schemas.microsoft.com/office/drawing/2014/main" id="{89E7FEE5-0E83-48F2-9971-8EFF994E5535}"/>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B7C1B8-A5E7-405C-B423-F8A4DF2F6E62}"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717634797"/>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FE63EFA-C133-43EF-AC87-E1368232BD32}"/>
              </a:ext>
            </a:extLst>
          </p:cNvPr>
          <p:cNvSpPr>
            <a:spLocks noGrp="1"/>
          </p:cNvSpPr>
          <p:nvPr>
            <p:ph type="title"/>
          </p:nvPr>
        </p:nvSpPr>
        <p:spPr/>
        <p:txBody>
          <a:bodyPr/>
          <a:lstStyle/>
          <a:p>
            <a:pPr eaLnBrk="1" hangingPunct="1"/>
            <a:r>
              <a:rPr lang="en-US" altLang="en-US" sz="2400" b="1" i="1">
                <a:solidFill>
                  <a:srgbClr val="0066FF"/>
                </a:solidFill>
              </a:rPr>
              <a:t>Cont’d: </a:t>
            </a:r>
            <a:r>
              <a:rPr lang="en-US" altLang="en-US" sz="3200" b="1">
                <a:solidFill>
                  <a:srgbClr val="0066FF"/>
                </a:solidFill>
              </a:rPr>
              <a:t>Restrictions After Leaving County Service (Post-Employment)</a:t>
            </a:r>
            <a:endParaRPr lang="en-US" altLang="en-US" sz="3200"/>
          </a:p>
        </p:txBody>
      </p:sp>
      <p:sp>
        <p:nvSpPr>
          <p:cNvPr id="3" name="Content Placeholder 2">
            <a:extLst>
              <a:ext uri="{FF2B5EF4-FFF2-40B4-BE49-F238E27FC236}">
                <a16:creationId xmlns:a16="http://schemas.microsoft.com/office/drawing/2014/main" id="{88A37199-B5CE-4C5A-A08F-48B299F6D1BF}"/>
              </a:ext>
            </a:extLst>
          </p:cNvPr>
          <p:cNvSpPr>
            <a:spLocks noGrp="1"/>
          </p:cNvSpPr>
          <p:nvPr>
            <p:ph idx="1"/>
          </p:nvPr>
        </p:nvSpPr>
        <p:spPr/>
        <p:txBody>
          <a:bodyPr/>
          <a:lstStyle/>
          <a:p>
            <a:pPr marL="0" indent="0" eaLnBrk="1" hangingPunct="1">
              <a:buNone/>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800" u="sng"/>
              <a:t>Significant participation</a:t>
            </a:r>
            <a:r>
              <a:rPr lang="en-US" sz="2800"/>
              <a:t>: means making a decision, approval, disapproval, recommendation, rendering of advice, investigation, or similar action taken as an officer or employee.  Significant participation ordinarily does not include program or legislative oversight, or budget preparation, review, or adoption</a:t>
            </a:r>
            <a:r>
              <a:rPr lang="en-US"/>
              <a:t>. </a:t>
            </a:r>
          </a:p>
          <a:p>
            <a:pPr eaLnBrk="1" hangingPunct="1">
              <a:defRPr/>
            </a:pPr>
            <a:endParaRPr lang="en-US"/>
          </a:p>
          <a:p>
            <a:pPr eaLnBrk="1" hangingPunct="1">
              <a:defRPr/>
            </a:pPr>
            <a:endParaRPr lang="en-US"/>
          </a:p>
        </p:txBody>
      </p:sp>
      <p:sp>
        <p:nvSpPr>
          <p:cNvPr id="23556" name="Slide Number Placeholder 3">
            <a:extLst>
              <a:ext uri="{FF2B5EF4-FFF2-40B4-BE49-F238E27FC236}">
                <a16:creationId xmlns:a16="http://schemas.microsoft.com/office/drawing/2014/main" id="{C8E39907-C22C-4B12-9CA0-2AD42E5ACD76}"/>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930270-2060-423D-BBB2-09C00F89EEE0}"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361909552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010324DC-1344-40A0-B290-3B14E52A57A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E8DDAC-5593-4973-82E6-E934AC68D726}" type="slidenum">
              <a:rPr lang="en-US" altLang="en-US" sz="1400" dirty="0"/>
              <a:pPr>
                <a:spcBef>
                  <a:spcPct val="0"/>
                </a:spcBef>
                <a:buFontTx/>
                <a:buNone/>
              </a:pPr>
              <a:t>2</a:t>
            </a:fld>
            <a:endParaRPr lang="en-US" altLang="en-US" sz="1400"/>
          </a:p>
        </p:txBody>
      </p:sp>
      <p:sp>
        <p:nvSpPr>
          <p:cNvPr id="8195" name="Rectangle 2">
            <a:extLst>
              <a:ext uri="{FF2B5EF4-FFF2-40B4-BE49-F238E27FC236}">
                <a16:creationId xmlns:a16="http://schemas.microsoft.com/office/drawing/2014/main" id="{F69B4853-A25C-413E-8529-B60E3BAF476B}"/>
              </a:ext>
            </a:extLst>
          </p:cNvPr>
          <p:cNvSpPr>
            <a:spLocks noGrp="1" noChangeArrowheads="1"/>
          </p:cNvSpPr>
          <p:nvPr>
            <p:ph type="ctrTitle"/>
          </p:nvPr>
        </p:nvSpPr>
        <p:spPr>
          <a:xfrm>
            <a:off x="2209800" y="381000"/>
            <a:ext cx="7772400" cy="1524000"/>
          </a:xfrm>
        </p:spPr>
        <p:txBody>
          <a:bodyPr anchor="ctr"/>
          <a:lstStyle/>
          <a:p>
            <a:pPr eaLnBrk="1" hangingPunct="1"/>
            <a:r>
              <a:rPr lang="en-US" altLang="en-US" sz="4400" b="1">
                <a:solidFill>
                  <a:srgbClr val="0066FF"/>
                </a:solidFill>
              </a:rPr>
              <a:t>Why Review Ethics Requirements?</a:t>
            </a:r>
          </a:p>
        </p:txBody>
      </p:sp>
      <p:sp>
        <p:nvSpPr>
          <p:cNvPr id="8196" name="Rectangle 3">
            <a:extLst>
              <a:ext uri="{FF2B5EF4-FFF2-40B4-BE49-F238E27FC236}">
                <a16:creationId xmlns:a16="http://schemas.microsoft.com/office/drawing/2014/main" id="{E77888F4-877A-4968-8D0F-338916652C91}"/>
              </a:ext>
            </a:extLst>
          </p:cNvPr>
          <p:cNvSpPr>
            <a:spLocks noGrp="1" noChangeArrowheads="1"/>
          </p:cNvSpPr>
          <p:nvPr>
            <p:ph type="subTitle" idx="1"/>
          </p:nvPr>
        </p:nvSpPr>
        <p:spPr>
          <a:xfrm>
            <a:off x="2597331" y="2103120"/>
            <a:ext cx="6934200" cy="3810000"/>
          </a:xfrm>
        </p:spPr>
        <p:txBody>
          <a:bodyPr/>
          <a:lstStyle/>
          <a:p>
            <a:pPr algn="l" eaLnBrk="1" hangingPunct="1">
              <a:lnSpc>
                <a:spcPct val="90000"/>
              </a:lnSpc>
              <a:buClr>
                <a:srgbClr val="FF0000"/>
              </a:buClr>
              <a:buFont typeface="Wingdings" panose="05000000000000000000" pitchFamily="2" charset="2"/>
              <a:buChar char="Ø"/>
            </a:pPr>
            <a:r>
              <a:rPr lang="en-US" altLang="en-US"/>
              <a:t>Employees need to know their obligations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How to identify ethics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Ways of resolving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a culture that is sensitive to Ethics </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confidence in County governance</a:t>
            </a:r>
          </a:p>
          <a:p>
            <a:pPr eaLnBrk="1" hangingPunct="1">
              <a:lnSpc>
                <a:spcPct val="90000"/>
              </a:lnSpc>
            </a:pPr>
            <a:endParaRPr lang="en-US" altLang="en-US"/>
          </a:p>
          <a:p>
            <a:pPr eaLnBrk="1" hangingPunct="1">
              <a:lnSpc>
                <a:spcPct val="90000"/>
              </a:lnSpc>
            </a:pPr>
            <a:endParaRPr lang="en-US" altLang="en-US"/>
          </a:p>
        </p:txBody>
      </p:sp>
    </p:spTree>
    <p:extLst>
      <p:ext uri="{BB962C8B-B14F-4D97-AF65-F5344CB8AC3E}">
        <p14:creationId xmlns:p14="http://schemas.microsoft.com/office/powerpoint/2010/main" val="621743878"/>
      </p:ext>
    </p:extLst>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20</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Procurement Integrity</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endParaRPr lang="en-US" sz="3200">
              <a:solidFill>
                <a:srgbClr val="212529"/>
              </a:solidFill>
              <a:latin typeface="Times New Roman"/>
              <a:cs typeface="Times New Roman"/>
            </a:endParaRPr>
          </a:p>
          <a:p>
            <a:pPr algn="l">
              <a:buClr>
                <a:srgbClr val="FF0000"/>
              </a:buClr>
              <a:buFont typeface="Wingdings" panose="05000000000000000000" pitchFamily="2" charset="2"/>
              <a:buChar char="Ø"/>
            </a:pPr>
            <a:r>
              <a:rPr lang="en-US" sz="3200">
                <a:solidFill>
                  <a:srgbClr val="212529"/>
                </a:solidFill>
                <a:latin typeface="Times New Roman"/>
                <a:cs typeface="Times New Roman"/>
              </a:rPr>
              <a:t>A person while engaged in a procurement matter with the County must not employ or offer to employ a public employee if the duties of the public employee include significant participation in the procurement matter.  </a:t>
            </a:r>
            <a:endParaRPr lang="en-US"/>
          </a:p>
          <a:p>
            <a:pPr algn="l">
              <a:buClr>
                <a:srgbClr val="FF0000"/>
              </a:buClr>
            </a:pPr>
            <a:endParaRPr lang="en-US" altLang="en-US" sz="3200"/>
          </a:p>
        </p:txBody>
      </p:sp>
    </p:spTree>
    <p:extLst>
      <p:ext uri="{BB962C8B-B14F-4D97-AF65-F5344CB8AC3E}">
        <p14:creationId xmlns:p14="http://schemas.microsoft.com/office/powerpoint/2010/main" val="2815115285"/>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21</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Exceptions and Waivers</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r>
              <a:rPr lang="en-US" altLang="en-US" sz="3200"/>
              <a:t>The Public Ethics Law’s restrictions include a number of exceptions that may apply in particular circumstances</a:t>
            </a:r>
            <a:endParaRPr lang="en-US"/>
          </a:p>
          <a:p>
            <a:pPr algn="l">
              <a:buClr>
                <a:srgbClr val="FF0000"/>
              </a:buClr>
            </a:pPr>
            <a:endParaRPr lang="en-US" altLang="en-US" sz="3200"/>
          </a:p>
          <a:p>
            <a:pPr algn="l" eaLnBrk="1" hangingPunct="1">
              <a:buClr>
                <a:srgbClr val="FF0000"/>
              </a:buClr>
              <a:buFont typeface="Wingdings" panose="05000000000000000000" pitchFamily="2" charset="2"/>
              <a:buChar char="Ø"/>
            </a:pPr>
            <a:r>
              <a:rPr lang="en-US" altLang="en-US" sz="3200"/>
              <a:t>The Law provides for the Ethics Commission to issue waivers of some of the restrictions upon application made in accordance with the law</a:t>
            </a:r>
          </a:p>
        </p:txBody>
      </p:sp>
    </p:spTree>
    <p:extLst>
      <p:ext uri="{BB962C8B-B14F-4D97-AF65-F5344CB8AC3E}">
        <p14:creationId xmlns:p14="http://schemas.microsoft.com/office/powerpoint/2010/main" val="294995941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E0F159A6-A592-438B-A97D-4E744ECA5A9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EA20F0-3A17-4144-A6BB-185E190CB90B}" type="slidenum">
              <a:rPr lang="en-US" altLang="en-US" sz="1400"/>
              <a:pPr>
                <a:spcBef>
                  <a:spcPct val="0"/>
                </a:spcBef>
                <a:buFontTx/>
                <a:buNone/>
              </a:pPr>
              <a:t>22</a:t>
            </a:fld>
            <a:endParaRPr lang="en-US" altLang="en-US" sz="1400"/>
          </a:p>
        </p:txBody>
      </p:sp>
      <p:sp>
        <p:nvSpPr>
          <p:cNvPr id="10243" name="Rectangle 4">
            <a:extLst>
              <a:ext uri="{FF2B5EF4-FFF2-40B4-BE49-F238E27FC236}">
                <a16:creationId xmlns:a16="http://schemas.microsoft.com/office/drawing/2014/main" id="{B43564B6-BF4D-4666-AC63-C8320879E38B}"/>
              </a:ext>
            </a:extLst>
          </p:cNvPr>
          <p:cNvSpPr>
            <a:spLocks noGrp="1" noChangeArrowheads="1"/>
          </p:cNvSpPr>
          <p:nvPr>
            <p:ph type="ctrTitle"/>
          </p:nvPr>
        </p:nvSpPr>
        <p:spPr>
          <a:xfrm>
            <a:off x="2209800" y="533400"/>
            <a:ext cx="7772400" cy="1447800"/>
          </a:xfrm>
        </p:spPr>
        <p:txBody>
          <a:bodyPr anchor="ctr"/>
          <a:lstStyle/>
          <a:p>
            <a:pPr eaLnBrk="1" hangingPunct="1"/>
            <a:r>
              <a:rPr lang="en-US" altLang="en-US" sz="3600" b="1">
                <a:solidFill>
                  <a:srgbClr val="0066FF"/>
                </a:solidFill>
              </a:rPr>
              <a:t>Handling Ethics Issues</a:t>
            </a:r>
          </a:p>
        </p:txBody>
      </p:sp>
      <p:sp>
        <p:nvSpPr>
          <p:cNvPr id="10244" name="Rectangle 5">
            <a:extLst>
              <a:ext uri="{FF2B5EF4-FFF2-40B4-BE49-F238E27FC236}">
                <a16:creationId xmlns:a16="http://schemas.microsoft.com/office/drawing/2014/main" id="{AF78B3C7-1A99-4673-8E5D-0ADE56B5801B}"/>
              </a:ext>
            </a:extLst>
          </p:cNvPr>
          <p:cNvSpPr>
            <a:spLocks noGrp="1" noChangeArrowheads="1"/>
          </p:cNvSpPr>
          <p:nvPr>
            <p:ph type="subTitle" idx="1"/>
          </p:nvPr>
        </p:nvSpPr>
        <p:spPr>
          <a:xfrm>
            <a:off x="2667000" y="1676400"/>
            <a:ext cx="7010400" cy="4114800"/>
          </a:xfrm>
        </p:spPr>
        <p:txBody>
          <a:bodyPr/>
          <a:lstStyle/>
          <a:p>
            <a:pPr algn="l" eaLnBrk="1" hangingPunct="1"/>
            <a:r>
              <a:rPr lang="en-US" altLang="en-US" sz="2800"/>
              <a:t>Use approach </a:t>
            </a:r>
            <a:r>
              <a:rPr lang="en-US" altLang="en-US" sz="2800" u="sng"/>
              <a:t>appropriate to the issue</a:t>
            </a:r>
            <a:r>
              <a:rPr lang="en-US" altLang="en-US" sz="2800"/>
              <a:t>:</a:t>
            </a:r>
          </a:p>
          <a:p>
            <a:pPr algn="l" eaLnBrk="1" hangingPunct="1">
              <a:buClr>
                <a:srgbClr val="FF0000"/>
              </a:buClr>
              <a:buFont typeface="Wingdings" panose="05000000000000000000" pitchFamily="2" charset="2"/>
              <a:buChar char="Ø"/>
            </a:pPr>
            <a:r>
              <a:rPr lang="en-US" altLang="en-US" sz="2800"/>
              <a:t>Resolve issue oneself</a:t>
            </a:r>
          </a:p>
          <a:p>
            <a:pPr algn="l" eaLnBrk="1" hangingPunct="1">
              <a:buClr>
                <a:srgbClr val="FF0000"/>
              </a:buClr>
              <a:buFont typeface="Wingdings" panose="05000000000000000000" pitchFamily="2" charset="2"/>
              <a:buChar char="Ø"/>
            </a:pPr>
            <a:r>
              <a:rPr lang="en-US" altLang="en-US" sz="2800"/>
              <a:t>Take issue to supervisor</a:t>
            </a:r>
          </a:p>
          <a:p>
            <a:pPr algn="l" eaLnBrk="1" hangingPunct="1">
              <a:buClr>
                <a:srgbClr val="FF0000"/>
              </a:buClr>
              <a:buFont typeface="Wingdings" panose="05000000000000000000" pitchFamily="2" charset="2"/>
              <a:buChar char="Ø"/>
            </a:pPr>
            <a:r>
              <a:rPr lang="en-US" altLang="en-US" sz="2800"/>
              <a:t>Take issue to Agency management</a:t>
            </a:r>
          </a:p>
          <a:p>
            <a:pPr algn="l" eaLnBrk="1" hangingPunct="1">
              <a:buClr>
                <a:srgbClr val="FF0000"/>
              </a:buClr>
              <a:buFont typeface="Wingdings" panose="05000000000000000000" pitchFamily="2" charset="2"/>
              <a:buChar char="Ø"/>
            </a:pPr>
            <a:r>
              <a:rPr lang="en-US" altLang="en-US" sz="2800"/>
              <a:t>Take issue to County Attorney</a:t>
            </a:r>
          </a:p>
          <a:p>
            <a:pPr algn="l" eaLnBrk="1" hangingPunct="1">
              <a:buClr>
                <a:srgbClr val="FF0000"/>
              </a:buClr>
              <a:buFont typeface="Wingdings" panose="05000000000000000000" pitchFamily="2" charset="2"/>
              <a:buChar char="Ø"/>
            </a:pPr>
            <a:r>
              <a:rPr lang="en-US" altLang="en-US" sz="2800"/>
              <a:t>Seek advice from Ethics Commission</a:t>
            </a:r>
          </a:p>
          <a:p>
            <a:pPr algn="l" eaLnBrk="1" hangingPunct="1">
              <a:buClr>
                <a:srgbClr val="FF0000"/>
              </a:buClr>
              <a:buFont typeface="Wingdings" panose="05000000000000000000" pitchFamily="2" charset="2"/>
              <a:buChar char="Ø"/>
            </a:pPr>
            <a:r>
              <a:rPr lang="en-US" altLang="en-US" sz="2800"/>
              <a:t>File complaint with Ethics Commission</a:t>
            </a:r>
          </a:p>
          <a:p>
            <a:pPr algn="l" eaLnBrk="1" hangingPunct="1">
              <a:buClr>
                <a:srgbClr val="FF0000"/>
              </a:buClr>
              <a:buFont typeface="Wingdings" panose="05000000000000000000" pitchFamily="2" charset="2"/>
              <a:buChar char="Ø"/>
            </a:pPr>
            <a:r>
              <a:rPr lang="en-US" altLang="en-US" sz="2800"/>
              <a:t>Report to Inspector General</a:t>
            </a:r>
          </a:p>
        </p:txBody>
      </p:sp>
    </p:spTree>
    <p:extLst>
      <p:ext uri="{BB962C8B-B14F-4D97-AF65-F5344CB8AC3E}">
        <p14:creationId xmlns:p14="http://schemas.microsoft.com/office/powerpoint/2010/main" val="1557649591"/>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C1783F0C-E6F0-4B2D-A4E1-181E753636A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0E607B-D09C-4A41-B702-60C0182CA19B}" type="slidenum">
              <a:rPr lang="en-US" altLang="en-US" sz="1400"/>
              <a:pPr>
                <a:spcBef>
                  <a:spcPct val="0"/>
                </a:spcBef>
                <a:buFontTx/>
                <a:buNone/>
              </a:pPr>
              <a:t>23</a:t>
            </a:fld>
            <a:endParaRPr lang="en-US" altLang="en-US" sz="1400"/>
          </a:p>
        </p:txBody>
      </p:sp>
      <p:sp>
        <p:nvSpPr>
          <p:cNvPr id="26627" name="Rectangle 4">
            <a:extLst>
              <a:ext uri="{FF2B5EF4-FFF2-40B4-BE49-F238E27FC236}">
                <a16:creationId xmlns:a16="http://schemas.microsoft.com/office/drawing/2014/main" id="{9A564CDA-9596-49A1-8E3F-FCB60EFC68F8}"/>
              </a:ext>
            </a:extLst>
          </p:cNvPr>
          <p:cNvSpPr>
            <a:spLocks noGrp="1" noChangeArrowheads="1"/>
          </p:cNvSpPr>
          <p:nvPr>
            <p:ph type="ctrTitle"/>
          </p:nvPr>
        </p:nvSpPr>
        <p:spPr>
          <a:xfrm>
            <a:off x="2209800" y="304800"/>
            <a:ext cx="7772400" cy="1371600"/>
          </a:xfrm>
        </p:spPr>
        <p:txBody>
          <a:bodyPr anchor="ctr"/>
          <a:lstStyle/>
          <a:p>
            <a:pPr eaLnBrk="1" hangingPunct="1"/>
            <a:r>
              <a:rPr lang="en-US" altLang="en-US" sz="3600" b="1">
                <a:solidFill>
                  <a:srgbClr val="0066FF"/>
                </a:solidFill>
              </a:rPr>
              <a:t>Consequences and Enforcement</a:t>
            </a:r>
          </a:p>
        </p:txBody>
      </p:sp>
      <p:sp>
        <p:nvSpPr>
          <p:cNvPr id="26628" name="Rectangle 5">
            <a:extLst>
              <a:ext uri="{FF2B5EF4-FFF2-40B4-BE49-F238E27FC236}">
                <a16:creationId xmlns:a16="http://schemas.microsoft.com/office/drawing/2014/main" id="{1C68E9EA-839C-4039-91F4-44BF352E4796}"/>
              </a:ext>
            </a:extLst>
          </p:cNvPr>
          <p:cNvSpPr>
            <a:spLocks noGrp="1" noChangeArrowheads="1"/>
          </p:cNvSpPr>
          <p:nvPr>
            <p:ph type="subTitle" idx="1"/>
          </p:nvPr>
        </p:nvSpPr>
        <p:spPr>
          <a:xfrm>
            <a:off x="2438400" y="1600200"/>
            <a:ext cx="7467600" cy="4038600"/>
          </a:xfrm>
        </p:spPr>
        <p:txBody>
          <a:bodyPr/>
          <a:lstStyle/>
          <a:p>
            <a:pPr algn="l" eaLnBrk="1" hangingPunct="1"/>
            <a:r>
              <a:rPr lang="en-US" altLang="en-US" sz="3200"/>
              <a:t>The Ethics Commission may institute action resulting in imposition of fines and other penalties.  Serious misconduct can result in administrative action up to and including dismissal.  And violation of the Ethics Law can be prosecuted by the State’s Attorney office as a misdemeanor. </a:t>
            </a:r>
          </a:p>
        </p:txBody>
      </p:sp>
    </p:spTree>
    <p:extLst>
      <p:ext uri="{BB962C8B-B14F-4D97-AF65-F5344CB8AC3E}">
        <p14:creationId xmlns:p14="http://schemas.microsoft.com/office/powerpoint/2010/main" val="907020434"/>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272FE20-E04C-446E-92DB-24068322B0EE}"/>
              </a:ext>
            </a:extLst>
          </p:cNvPr>
          <p:cNvSpPr>
            <a:spLocks noGrp="1"/>
          </p:cNvSpPr>
          <p:nvPr>
            <p:ph type="sldNum" sz="quarter" idx="12"/>
          </p:nvPr>
        </p:nvSpPr>
        <p:spPr/>
        <p:txBody>
          <a:bodyPr/>
          <a:lstStyle/>
          <a:p>
            <a:pPr>
              <a:defRPr/>
            </a:pPr>
            <a:fld id="{A49113E9-CA07-41D3-9663-16503831B821}" type="slidenum">
              <a:rPr lang="en-US" altLang="en-US"/>
              <a:pPr>
                <a:defRPr/>
              </a:pPr>
              <a:t>24</a:t>
            </a:fld>
            <a:endParaRPr lang="en-US" altLang="en-US"/>
          </a:p>
        </p:txBody>
      </p:sp>
      <p:sp>
        <p:nvSpPr>
          <p:cNvPr id="4104" name="Rectangle 8" descr="Montgomery County 1776 seal logo">
            <a:extLst>
              <a:ext uri="{FF2B5EF4-FFF2-40B4-BE49-F238E27FC236}">
                <a16:creationId xmlns:a16="http://schemas.microsoft.com/office/drawing/2014/main" id="{1AB92F64-113A-4363-AEFC-E2B5381CEC8E}"/>
              </a:ext>
            </a:extLst>
          </p:cNvPr>
          <p:cNvSpPr>
            <a:spLocks noGrp="1" noChangeArrowheads="1"/>
          </p:cNvSpPr>
          <p:nvPr>
            <p:ph type="subTitle" idx="4294967295"/>
          </p:nvPr>
        </p:nvSpPr>
        <p:spPr>
          <a:xfrm>
            <a:off x="2046288" y="2476500"/>
            <a:ext cx="8305800" cy="3511550"/>
          </a:xfrm>
        </p:spPr>
        <p:txBody>
          <a:bodyPr/>
          <a:lstStyle/>
          <a:p>
            <a:pPr marL="0" indent="0" algn="ctr" eaLnBrk="1" hangingPunct="1">
              <a:lnSpc>
                <a:spcPct val="80000"/>
              </a:lnSpc>
              <a:buNone/>
              <a:defRPr/>
            </a:pPr>
            <a:endParaRPr lang="en-US" altLang="en-US" sz="1600" b="1" dirty="0"/>
          </a:p>
          <a:p>
            <a:pPr marL="0" indent="0" algn="ctr" eaLnBrk="1" hangingPunct="1">
              <a:lnSpc>
                <a:spcPct val="80000"/>
              </a:lnSpc>
              <a:buNone/>
              <a:defRPr/>
            </a:pPr>
            <a:endParaRPr lang="en-US" altLang="en-US" sz="1800" dirty="0"/>
          </a:p>
          <a:p>
            <a:pPr marL="0" indent="0" algn="ctr" eaLnBrk="1" hangingPunct="1">
              <a:lnSpc>
                <a:spcPct val="80000"/>
              </a:lnSpc>
              <a:buNone/>
              <a:defRPr/>
            </a:pPr>
            <a:endParaRPr lang="en-US" altLang="en-US" sz="1600" dirty="0"/>
          </a:p>
        </p:txBody>
      </p:sp>
      <p:pic>
        <p:nvPicPr>
          <p:cNvPr id="5125" name="Picture 10" descr="MCSeal">
            <a:extLst>
              <a:ext uri="{FF2B5EF4-FFF2-40B4-BE49-F238E27FC236}">
                <a16:creationId xmlns:a16="http://schemas.microsoft.com/office/drawing/2014/main" id="{B9FE3E02-C67E-4F35-8F82-E635752AB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640" y="4055890"/>
            <a:ext cx="16383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5">
            <a:extLst>
              <a:ext uri="{FF2B5EF4-FFF2-40B4-BE49-F238E27FC236}">
                <a16:creationId xmlns:a16="http://schemas.microsoft.com/office/drawing/2014/main" id="{56C2468E-F761-44C9-A405-EF8D0ACC48CC}"/>
              </a:ext>
            </a:extLst>
          </p:cNvPr>
          <p:cNvSpPr>
            <a:spLocks noGrp="1" noChangeArrowheads="1"/>
          </p:cNvSpPr>
          <p:nvPr>
            <p:ph type="title" idx="4294967295"/>
          </p:nvPr>
        </p:nvSpPr>
        <p:spPr bwMode="auto">
          <a:xfrm>
            <a:off x="749234" y="503238"/>
            <a:ext cx="10609088" cy="144655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4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mj-lt"/>
                <a:ea typeface="+mn-ea"/>
                <a:cs typeface="+mn-cs"/>
              </a:rPr>
              <a:t>Ethics Training: Practice Scenarios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400" b="1" i="1"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a:ea typeface="+mn-ea"/>
                <a:cs typeface="Times New Roman"/>
              </a:rPr>
              <a:t>2026</a:t>
            </a:r>
            <a:endParaRPr kumimoji="0" lang="en-US" altLang="en-US" sz="4400" b="1" i="1"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084351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E973-D22A-4D96-B8A2-9AF51B339382}"/>
              </a:ext>
            </a:extLst>
          </p:cNvPr>
          <p:cNvSpPr>
            <a:spLocks noGrp="1"/>
          </p:cNvSpPr>
          <p:nvPr>
            <p:ph type="title"/>
          </p:nvPr>
        </p:nvSpPr>
        <p:spPr/>
        <p:txBody>
          <a:bodyPr/>
          <a:lstStyle/>
          <a:p>
            <a:pPr>
              <a:defRPr/>
            </a:pPr>
            <a:r>
              <a:rPr lang="en-US" dirty="0">
                <a:solidFill>
                  <a:srgbClr val="FFFF00"/>
                </a:solidFill>
              </a:rPr>
              <a:t>Question</a:t>
            </a:r>
          </a:p>
        </p:txBody>
      </p:sp>
      <p:sp>
        <p:nvSpPr>
          <p:cNvPr id="3" name="Content Placeholder 2">
            <a:extLst>
              <a:ext uri="{FF2B5EF4-FFF2-40B4-BE49-F238E27FC236}">
                <a16:creationId xmlns:a16="http://schemas.microsoft.com/office/drawing/2014/main" id="{E0A959F9-85A9-47D7-A572-85B63A454D1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Sara is a County employee at the Montgomery County Department of Corrections.  Her brother owns a security firm that bid on the contract to provide additional security services to the Department.  Can Sara be involved in any part of the contracting process in her capacity as a Government employee?</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800" dirty="0"/>
          </a:p>
        </p:txBody>
      </p:sp>
      <p:sp>
        <p:nvSpPr>
          <p:cNvPr id="4" name="Slide Number Placeholder 3">
            <a:extLst>
              <a:ext uri="{FF2B5EF4-FFF2-40B4-BE49-F238E27FC236}">
                <a16:creationId xmlns:a16="http://schemas.microsoft.com/office/drawing/2014/main" id="{96950A6A-5C68-4DE6-994E-A1A15F198313}"/>
              </a:ext>
            </a:extLst>
          </p:cNvPr>
          <p:cNvSpPr>
            <a:spLocks noGrp="1"/>
          </p:cNvSpPr>
          <p:nvPr>
            <p:ph type="sldNum" sz="quarter" idx="12"/>
          </p:nvPr>
        </p:nvSpPr>
        <p:spPr/>
        <p:txBody>
          <a:bodyPr/>
          <a:lstStyle/>
          <a:p>
            <a:pPr>
              <a:defRPr/>
            </a:pPr>
            <a:fld id="{17364D01-CDE5-4C4D-B284-42FC6CE07974}" type="slidenum">
              <a:rPr lang="en-US" altLang="en-US" smtClean="0"/>
              <a:pPr>
                <a:defRPr/>
              </a:pPr>
              <a:t>25</a:t>
            </a:fld>
            <a:endParaRPr lang="en-US" altLang="en-US"/>
          </a:p>
        </p:txBody>
      </p:sp>
    </p:spTree>
    <p:extLst>
      <p:ext uri="{BB962C8B-B14F-4D97-AF65-F5344CB8AC3E}">
        <p14:creationId xmlns:p14="http://schemas.microsoft.com/office/powerpoint/2010/main" val="689416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C559-6DF5-49A4-BDD9-50ED8EFF2C45}"/>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235BD2-0E2C-45E8-8E69-DBAAAAB06610}"/>
              </a:ext>
            </a:extLst>
          </p:cNvPr>
          <p:cNvSpPr>
            <a:spLocks noGrp="1"/>
          </p:cNvSpPr>
          <p:nvPr>
            <p:ph idx="1"/>
          </p:nvPr>
        </p:nvSpPr>
        <p:spPr/>
        <p:txBody>
          <a:bodyPr/>
          <a:lstStyle/>
          <a:p>
            <a:pPr algn="ctr">
              <a:defRPr/>
            </a:pPr>
            <a:r>
              <a:rPr lang="en-US" sz="4400" dirty="0"/>
              <a:t>No, she’d be working on a matter that would affect the interests of a relative</a:t>
            </a:r>
          </a:p>
        </p:txBody>
      </p:sp>
      <p:sp>
        <p:nvSpPr>
          <p:cNvPr id="4" name="Slide Number Placeholder 3">
            <a:extLst>
              <a:ext uri="{FF2B5EF4-FFF2-40B4-BE49-F238E27FC236}">
                <a16:creationId xmlns:a16="http://schemas.microsoft.com/office/drawing/2014/main" id="{B8FBB9A5-D42B-4DC7-A1D1-AEDC3C5CC295}"/>
              </a:ext>
            </a:extLst>
          </p:cNvPr>
          <p:cNvSpPr>
            <a:spLocks noGrp="1"/>
          </p:cNvSpPr>
          <p:nvPr>
            <p:ph type="sldNum" sz="quarter" idx="12"/>
          </p:nvPr>
        </p:nvSpPr>
        <p:spPr/>
        <p:txBody>
          <a:bodyPr/>
          <a:lstStyle/>
          <a:p>
            <a:pPr>
              <a:defRPr/>
            </a:pPr>
            <a:fld id="{4535A773-A6F0-477E-8C9F-4800A7ECAC63}" type="slidenum">
              <a:rPr lang="en-US" altLang="en-US" smtClean="0"/>
              <a:pPr>
                <a:defRPr/>
              </a:pPr>
              <a:t>26</a:t>
            </a:fld>
            <a:endParaRPr lang="en-US" altLang="en-US"/>
          </a:p>
        </p:txBody>
      </p:sp>
    </p:spTree>
    <p:extLst>
      <p:ext uri="{BB962C8B-B14F-4D97-AF65-F5344CB8AC3E}">
        <p14:creationId xmlns:p14="http://schemas.microsoft.com/office/powerpoint/2010/main" val="362713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E64D-436A-472F-A760-A77CDB3A25B7}"/>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49D2D8ED-C9FB-46A5-8553-5CC312CA9670}"/>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Niall works at the Department of Recreation.  A contractor hired to repair and paint County property for the Department is doing such a nice job that Niall wants to hire the contractor to paint his house.  Can he do this?</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A03F6F6E-A520-4FD9-BF7F-67E93CE51E4F}"/>
              </a:ext>
            </a:extLst>
          </p:cNvPr>
          <p:cNvSpPr>
            <a:spLocks noGrp="1"/>
          </p:cNvSpPr>
          <p:nvPr>
            <p:ph type="sldNum" sz="quarter" idx="12"/>
          </p:nvPr>
        </p:nvSpPr>
        <p:spPr/>
        <p:txBody>
          <a:bodyPr/>
          <a:lstStyle/>
          <a:p>
            <a:pPr>
              <a:defRPr/>
            </a:pPr>
            <a:fld id="{170EE388-05A7-4E9A-9A9A-F1C6548962AF}" type="slidenum">
              <a:rPr lang="en-US" altLang="en-US" smtClean="0"/>
              <a:pPr>
                <a:defRPr/>
              </a:pPr>
              <a:t>27</a:t>
            </a:fld>
            <a:endParaRPr lang="en-US" altLang="en-US"/>
          </a:p>
        </p:txBody>
      </p:sp>
    </p:spTree>
    <p:extLst>
      <p:ext uri="{BB962C8B-B14F-4D97-AF65-F5344CB8AC3E}">
        <p14:creationId xmlns:p14="http://schemas.microsoft.com/office/powerpoint/2010/main" val="291253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0934C-1450-4FF0-8A27-054151707B29}"/>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C253CB20-52D0-4745-A101-04D405F3A6EA}"/>
              </a:ext>
            </a:extLst>
          </p:cNvPr>
          <p:cNvSpPr>
            <a:spLocks noGrp="1"/>
          </p:cNvSpPr>
          <p:nvPr>
            <p:ph idx="1"/>
          </p:nvPr>
        </p:nvSpPr>
        <p:spPr/>
        <p:txBody>
          <a:bodyPr/>
          <a:lstStyle/>
          <a:p>
            <a:pPr algn="ctr">
              <a:defRPr/>
            </a:pPr>
            <a:r>
              <a:rPr lang="en-US" sz="4000" dirty="0"/>
              <a:t>Maybe: If Niall was the contracting officer that hired the painter, that could constitute a conflict</a:t>
            </a:r>
          </a:p>
        </p:txBody>
      </p:sp>
      <p:sp>
        <p:nvSpPr>
          <p:cNvPr id="4" name="Slide Number Placeholder 3">
            <a:extLst>
              <a:ext uri="{FF2B5EF4-FFF2-40B4-BE49-F238E27FC236}">
                <a16:creationId xmlns:a16="http://schemas.microsoft.com/office/drawing/2014/main" id="{ED6C46D9-A913-4488-8B08-32D0F0477CD3}"/>
              </a:ext>
            </a:extLst>
          </p:cNvPr>
          <p:cNvSpPr>
            <a:spLocks noGrp="1"/>
          </p:cNvSpPr>
          <p:nvPr>
            <p:ph type="sldNum" sz="quarter" idx="12"/>
          </p:nvPr>
        </p:nvSpPr>
        <p:spPr/>
        <p:txBody>
          <a:bodyPr/>
          <a:lstStyle/>
          <a:p>
            <a:pPr>
              <a:defRPr/>
            </a:pPr>
            <a:fld id="{B37F5BB0-A0DA-4744-9040-578106A79DE2}" type="slidenum">
              <a:rPr lang="en-US" altLang="en-US" smtClean="0"/>
              <a:pPr>
                <a:defRPr/>
              </a:pPr>
              <a:t>28</a:t>
            </a:fld>
            <a:endParaRPr lang="en-US" altLang="en-US"/>
          </a:p>
        </p:txBody>
      </p:sp>
    </p:spTree>
    <p:extLst>
      <p:ext uri="{BB962C8B-B14F-4D97-AF65-F5344CB8AC3E}">
        <p14:creationId xmlns:p14="http://schemas.microsoft.com/office/powerpoint/2010/main" val="153702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Tom works for the Department of General Services as an equipment operator.  He recently inherited 1000 shares of a publicly traded company with a current market value of $12,000.  DGS administers a contract with the publicly traded company to purchase vehicle parts, but Tom has no part in contract related matters.  Can Tom hold onto the shares of the vehicle parts company?</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29</a:t>
            </a:fld>
            <a:endParaRPr lang="en-US" altLang="en-US"/>
          </a:p>
        </p:txBody>
      </p:sp>
    </p:spTree>
    <p:extLst>
      <p:ext uri="{BB962C8B-B14F-4D97-AF65-F5344CB8AC3E}">
        <p14:creationId xmlns:p14="http://schemas.microsoft.com/office/powerpoint/2010/main" val="55870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49542D0A-0538-4997-B5B8-C1A869744C3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DF20E0-FC1D-45E8-AE99-638D8A31B8E3}" type="slidenum">
              <a:rPr lang="en-US" altLang="en-US" sz="1400"/>
              <a:pPr>
                <a:spcBef>
                  <a:spcPct val="0"/>
                </a:spcBef>
                <a:buFontTx/>
                <a:buNone/>
              </a:pPr>
              <a:t>3</a:t>
            </a:fld>
            <a:endParaRPr lang="en-US" altLang="en-US" sz="1400"/>
          </a:p>
        </p:txBody>
      </p:sp>
      <p:sp>
        <p:nvSpPr>
          <p:cNvPr id="9219" name="Rectangle 2">
            <a:extLst>
              <a:ext uri="{FF2B5EF4-FFF2-40B4-BE49-F238E27FC236}">
                <a16:creationId xmlns:a16="http://schemas.microsoft.com/office/drawing/2014/main" id="{B13D165C-0593-4E97-AD1A-BCA86D292D36}"/>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Primary Take-aways</a:t>
            </a:r>
          </a:p>
        </p:txBody>
      </p:sp>
      <p:sp>
        <p:nvSpPr>
          <p:cNvPr id="9220" name="Rectangle 4">
            <a:extLst>
              <a:ext uri="{FF2B5EF4-FFF2-40B4-BE49-F238E27FC236}">
                <a16:creationId xmlns:a16="http://schemas.microsoft.com/office/drawing/2014/main" id="{AD4E31D7-BAF6-49DE-818F-9BF3F23558C6}"/>
              </a:ext>
            </a:extLst>
          </p:cNvPr>
          <p:cNvSpPr>
            <a:spLocks noGrp="1" noChangeArrowheads="1"/>
          </p:cNvSpPr>
          <p:nvPr>
            <p:ph type="subTitle" idx="1"/>
          </p:nvPr>
        </p:nvSpPr>
        <p:spPr>
          <a:xfrm>
            <a:off x="2667000" y="1981200"/>
            <a:ext cx="6934200" cy="3657600"/>
          </a:xfrm>
        </p:spPr>
        <p:txBody>
          <a:bodyPr/>
          <a:lstStyle/>
          <a:p>
            <a:pPr algn="l" eaLnBrk="1" hangingPunct="1">
              <a:buClr>
                <a:schemeClr val="tx1"/>
              </a:buClr>
              <a:buFont typeface="Wingdings" panose="05000000000000000000" pitchFamily="2" charset="2"/>
              <a:buNone/>
            </a:pPr>
            <a:r>
              <a:rPr lang="en-US" altLang="en-US" sz="2800" dirty="0"/>
              <a:t>You </a:t>
            </a:r>
            <a:r>
              <a:rPr lang="en-US" altLang="en-US" sz="2800" dirty="0">
                <a:solidFill>
                  <a:srgbClr val="00CC66"/>
                </a:solidFill>
              </a:rPr>
              <a:t>MUST</a:t>
            </a:r>
            <a:r>
              <a:rPr lang="en-US" altLang="en-US" sz="2800" dirty="0"/>
              <a:t> know:</a:t>
            </a:r>
          </a:p>
          <a:p>
            <a:pPr algn="l" eaLnBrk="1" hangingPunct="1">
              <a:buClr>
                <a:srgbClr val="FF0000"/>
              </a:buClr>
              <a:buFont typeface="Wingdings" panose="05000000000000000000" pitchFamily="2" charset="2"/>
              <a:buChar char="Ø"/>
            </a:pPr>
            <a:r>
              <a:rPr lang="en-US" altLang="en-US" sz="2800" dirty="0"/>
              <a:t>there are rules about employee conduct that </a:t>
            </a:r>
            <a:r>
              <a:rPr lang="en-US" altLang="en-US" sz="2800" u="sng" dirty="0"/>
              <a:t>may</a:t>
            </a:r>
            <a:r>
              <a:rPr lang="en-US" altLang="en-US" sz="2800" dirty="0"/>
              <a:t> raise questions for you while you serve the people of Montgomery County</a:t>
            </a:r>
          </a:p>
          <a:p>
            <a:pPr algn="l" eaLnBrk="1" hangingPunct="1">
              <a:buClr>
                <a:srgbClr val="FF0000"/>
              </a:buClr>
              <a:buFont typeface="Wingdings" panose="05000000000000000000" pitchFamily="2" charset="2"/>
              <a:buChar char="Ø"/>
            </a:pPr>
            <a:r>
              <a:rPr lang="en-US" altLang="en-US" sz="2800" dirty="0"/>
              <a:t>there are people who can assist in answering the questions raised or in addressing violations. </a:t>
            </a:r>
          </a:p>
        </p:txBody>
      </p:sp>
    </p:spTree>
    <p:extLst>
      <p:ext uri="{BB962C8B-B14F-4D97-AF65-F5344CB8AC3E}">
        <p14:creationId xmlns:p14="http://schemas.microsoft.com/office/powerpoint/2010/main" val="3664778679"/>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5EBC-E670-41D5-A91F-E9DDF996853C}"/>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52AFBF7-BAEB-42A9-B40D-BBD913F78167}"/>
              </a:ext>
            </a:extLst>
          </p:cNvPr>
          <p:cNvSpPr>
            <a:spLocks noGrp="1"/>
          </p:cNvSpPr>
          <p:nvPr>
            <p:ph idx="1"/>
          </p:nvPr>
        </p:nvSpPr>
        <p:spPr/>
        <p:txBody>
          <a:bodyPr/>
          <a:lstStyle/>
          <a:p>
            <a:pPr algn="ctr">
              <a:defRPr/>
            </a:pPr>
            <a:r>
              <a:rPr lang="en-US" sz="4000" dirty="0"/>
              <a:t>Yes, Tom does not participate in matters in which the vehicle parts company has an interest, so he can hold onto the shares.</a:t>
            </a:r>
          </a:p>
        </p:txBody>
      </p:sp>
      <p:sp>
        <p:nvSpPr>
          <p:cNvPr id="4" name="Slide Number Placeholder 3">
            <a:extLst>
              <a:ext uri="{FF2B5EF4-FFF2-40B4-BE49-F238E27FC236}">
                <a16:creationId xmlns:a16="http://schemas.microsoft.com/office/drawing/2014/main" id="{74D65BE3-6308-4FEF-A9B5-6989DAEB8E6D}"/>
              </a:ext>
            </a:extLst>
          </p:cNvPr>
          <p:cNvSpPr>
            <a:spLocks noGrp="1"/>
          </p:cNvSpPr>
          <p:nvPr>
            <p:ph type="sldNum" sz="quarter" idx="12"/>
          </p:nvPr>
        </p:nvSpPr>
        <p:spPr/>
        <p:txBody>
          <a:bodyPr/>
          <a:lstStyle/>
          <a:p>
            <a:pPr>
              <a:defRPr/>
            </a:pPr>
            <a:fld id="{EB225761-70F6-4484-AC04-9F59E6C52176}" type="slidenum">
              <a:rPr lang="en-US" altLang="en-US" smtClean="0"/>
              <a:pPr>
                <a:defRPr/>
              </a:pPr>
              <a:t>30</a:t>
            </a:fld>
            <a:endParaRPr lang="en-US" altLang="en-US"/>
          </a:p>
        </p:txBody>
      </p:sp>
    </p:spTree>
    <p:extLst>
      <p:ext uri="{BB962C8B-B14F-4D97-AF65-F5344CB8AC3E}">
        <p14:creationId xmlns:p14="http://schemas.microsoft.com/office/powerpoint/2010/main" val="336397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Susan works for the Department of General Services as a contract administrator.  She recently acquired $10,000 worth of General Motors stock.  GM is on the S&amp;P 500. DGS administers a contract with GM to purchase vehicles, and Susan is asked to administer the contract.  Can Susan hold onto the shares of General Motors and administer the contract?</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31</a:t>
            </a:fld>
            <a:endParaRPr lang="en-US" altLang="en-US"/>
          </a:p>
        </p:txBody>
      </p:sp>
    </p:spTree>
    <p:extLst>
      <p:ext uri="{BB962C8B-B14F-4D97-AF65-F5344CB8AC3E}">
        <p14:creationId xmlns:p14="http://schemas.microsoft.com/office/powerpoint/2010/main" val="204337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Yes, Susan could work on the matter and hold on to the stock worth less than $25000 as a result of a class waiver issued by the Ethics Commission for holdings of S&amp;P companies.</a:t>
            </a:r>
            <a:endParaRPr lang="en-US" sz="4000" dirty="0">
              <a:cs typeface="Arial"/>
            </a:endParaRP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32</a:t>
            </a:fld>
            <a:endParaRPr lang="en-US" altLang="en-US"/>
          </a:p>
        </p:txBody>
      </p:sp>
    </p:spTree>
    <p:extLst>
      <p:ext uri="{BB962C8B-B14F-4D97-AF65-F5344CB8AC3E}">
        <p14:creationId xmlns:p14="http://schemas.microsoft.com/office/powerpoint/2010/main" val="124164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A439-171D-4213-B95E-5CB0B265A8B9}"/>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40B1DB9C-1FCC-465C-9D79-EC4EFE01FE7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Robert works for the Department of General Services as an equipment mechanic.  He inherited a one third (33%) interest in a small business that supplies desks to the Department of General Services.  Is Robert’s ownership of the interest consistent with the ethics law?</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22F33FBE-DEBF-4026-B363-281E0ACF7581}"/>
              </a:ext>
            </a:extLst>
          </p:cNvPr>
          <p:cNvSpPr>
            <a:spLocks noGrp="1"/>
          </p:cNvSpPr>
          <p:nvPr>
            <p:ph type="sldNum" sz="quarter" idx="12"/>
          </p:nvPr>
        </p:nvSpPr>
        <p:spPr/>
        <p:txBody>
          <a:bodyPr/>
          <a:lstStyle/>
          <a:p>
            <a:pPr>
              <a:defRPr/>
            </a:pPr>
            <a:fld id="{04373F8E-5237-4ECF-9E54-AA2CA992B8A3}" type="slidenum">
              <a:rPr lang="en-US" altLang="en-US" smtClean="0"/>
              <a:pPr>
                <a:defRPr/>
              </a:pPr>
              <a:t>33</a:t>
            </a:fld>
            <a:endParaRPr lang="en-US" altLang="en-US"/>
          </a:p>
        </p:txBody>
      </p:sp>
    </p:spTree>
    <p:extLst>
      <p:ext uri="{BB962C8B-B14F-4D97-AF65-F5344CB8AC3E}">
        <p14:creationId xmlns:p14="http://schemas.microsoft.com/office/powerpoint/2010/main" val="2463392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No, the 1/3 interest would </a:t>
            </a:r>
          </a:p>
          <a:p>
            <a:pPr marL="0" indent="0" algn="ctr">
              <a:buNone/>
              <a:defRPr/>
            </a:pPr>
            <a:r>
              <a:rPr lang="en-US" sz="4000" dirty="0"/>
              <a:t>create an issue that has to be addressed. County employees cannot own more than 1% of a business that is regulated by, negotiates or contracts with their county agency. </a:t>
            </a: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34</a:t>
            </a:fld>
            <a:endParaRPr lang="en-US" altLang="en-US"/>
          </a:p>
        </p:txBody>
      </p:sp>
    </p:spTree>
    <p:extLst>
      <p:ext uri="{BB962C8B-B14F-4D97-AF65-F5344CB8AC3E}">
        <p14:creationId xmlns:p14="http://schemas.microsoft.com/office/powerpoint/2010/main" val="3457540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059-5789-4334-ADED-A8115776B362}"/>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DED2632E-9A87-4B65-B92D-AEA38F64973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Lydia wants to run for the Town Council of an incorporated town in Montgomery County. Can a County employee run and act as a Town Council member?</a:t>
            </a:r>
          </a:p>
          <a:p>
            <a:pPr marL="0" indent="0">
              <a:buNone/>
              <a:defRPr/>
            </a:pPr>
            <a:endParaRPr lang="en-US" sz="3000" dirty="0">
              <a:solidFill>
                <a:srgbClr val="92D050"/>
              </a:solidFill>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F00E7773-0044-403C-B566-6120B633A6D8}"/>
              </a:ext>
            </a:extLst>
          </p:cNvPr>
          <p:cNvSpPr>
            <a:spLocks noGrp="1"/>
          </p:cNvSpPr>
          <p:nvPr>
            <p:ph type="sldNum" sz="quarter" idx="12"/>
          </p:nvPr>
        </p:nvSpPr>
        <p:spPr/>
        <p:txBody>
          <a:bodyPr/>
          <a:lstStyle/>
          <a:p>
            <a:pPr>
              <a:defRPr/>
            </a:pPr>
            <a:fld id="{76CDFB1A-5A5F-4469-B8F2-533CD13B0A23}" type="slidenum">
              <a:rPr lang="en-US" altLang="en-US" smtClean="0"/>
              <a:pPr>
                <a:defRPr/>
              </a:pPr>
              <a:t>35</a:t>
            </a:fld>
            <a:endParaRPr lang="en-US" altLang="en-US"/>
          </a:p>
        </p:txBody>
      </p:sp>
    </p:spTree>
    <p:extLst>
      <p:ext uri="{BB962C8B-B14F-4D97-AF65-F5344CB8AC3E}">
        <p14:creationId xmlns:p14="http://schemas.microsoft.com/office/powerpoint/2010/main" val="880898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F1E0-E710-433E-8B7A-0E38DA34C707}"/>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C244722B-91B3-4C21-A6BC-2DA6372B62A3}"/>
              </a:ext>
            </a:extLst>
          </p:cNvPr>
          <p:cNvSpPr>
            <a:spLocks noGrp="1"/>
          </p:cNvSpPr>
          <p:nvPr>
            <p:ph idx="1"/>
          </p:nvPr>
        </p:nvSpPr>
        <p:spPr/>
        <p:txBody>
          <a:bodyPr/>
          <a:lstStyle/>
          <a:p>
            <a:pPr algn="ctr">
              <a:defRPr/>
            </a:pPr>
            <a:r>
              <a:rPr lang="en-US" sz="4000" dirty="0"/>
              <a:t>Yes, but there could be issues if Lydia or her County agency does business with the town if she is elected to the town council. If elected, she needs to request outside employment approval immediately and seek ethics advice on how to keep her county job and elected role separate from one another.</a:t>
            </a:r>
          </a:p>
        </p:txBody>
      </p:sp>
      <p:sp>
        <p:nvSpPr>
          <p:cNvPr id="4" name="Slide Number Placeholder 3">
            <a:extLst>
              <a:ext uri="{FF2B5EF4-FFF2-40B4-BE49-F238E27FC236}">
                <a16:creationId xmlns:a16="http://schemas.microsoft.com/office/drawing/2014/main" id="{ECC44BBA-C305-4C0C-BF8C-FFC7414CA114}"/>
              </a:ext>
            </a:extLst>
          </p:cNvPr>
          <p:cNvSpPr>
            <a:spLocks noGrp="1"/>
          </p:cNvSpPr>
          <p:nvPr>
            <p:ph type="sldNum" sz="quarter" idx="12"/>
          </p:nvPr>
        </p:nvSpPr>
        <p:spPr/>
        <p:txBody>
          <a:bodyPr/>
          <a:lstStyle/>
          <a:p>
            <a:pPr>
              <a:defRPr/>
            </a:pPr>
            <a:fld id="{468954D5-B462-4C81-859A-BBD15B345C67}" type="slidenum">
              <a:rPr lang="en-US" altLang="en-US" smtClean="0"/>
              <a:pPr>
                <a:defRPr/>
              </a:pPr>
              <a:t>36</a:t>
            </a:fld>
            <a:endParaRPr lang="en-US" altLang="en-US"/>
          </a:p>
        </p:txBody>
      </p:sp>
    </p:spTree>
    <p:extLst>
      <p:ext uri="{BB962C8B-B14F-4D97-AF65-F5344CB8AC3E}">
        <p14:creationId xmlns:p14="http://schemas.microsoft.com/office/powerpoint/2010/main" val="741016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E1A66-B295-4E79-B6ED-76CC594CE68B}"/>
              </a:ext>
            </a:extLst>
          </p:cNvPr>
          <p:cNvSpPr>
            <a:spLocks noGrp="1"/>
          </p:cNvSpPr>
          <p:nvPr>
            <p:ph type="title"/>
          </p:nvPr>
        </p:nvSpPr>
        <p:spPr>
          <a:xfrm>
            <a:off x="1981200" y="277814"/>
            <a:ext cx="8229600" cy="1017587"/>
          </a:xfrm>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67A8CF9-D390-45D4-96AB-7148CB81F66C}"/>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After obtaining approval from the Ethics Commission to engage in outside employment as a real estate agent, Liz puts her real estate agent cards on her County desk. She frequently discusses her real estate job with her colleagues during the workday, freely dispensing advice on real estate market activities and trends.  Also, during lunch, Liz uses her lunch break to copy real estate contracts on the office copier. Are any of these activities appropriate?</a:t>
            </a:r>
          </a:p>
          <a:p>
            <a:pPr marL="0" indent="0" algn="ctr">
              <a:buNone/>
              <a:defRPr/>
            </a:pPr>
            <a:endParaRPr lang="en-US" sz="28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a:defRPr/>
            </a:pPr>
            <a:endParaRPr lang="en-US" sz="2200" dirty="0"/>
          </a:p>
        </p:txBody>
      </p:sp>
      <p:sp>
        <p:nvSpPr>
          <p:cNvPr id="4" name="Slide Number Placeholder 3">
            <a:extLst>
              <a:ext uri="{FF2B5EF4-FFF2-40B4-BE49-F238E27FC236}">
                <a16:creationId xmlns:a16="http://schemas.microsoft.com/office/drawing/2014/main" id="{836146DD-B03C-492E-8329-598E3314651B}"/>
              </a:ext>
            </a:extLst>
          </p:cNvPr>
          <p:cNvSpPr>
            <a:spLocks noGrp="1"/>
          </p:cNvSpPr>
          <p:nvPr>
            <p:ph type="sldNum" sz="quarter" idx="12"/>
          </p:nvPr>
        </p:nvSpPr>
        <p:spPr/>
        <p:txBody>
          <a:bodyPr/>
          <a:lstStyle/>
          <a:p>
            <a:pPr>
              <a:defRPr/>
            </a:pPr>
            <a:fld id="{F1E10B62-FE82-45BA-82FA-AA675B721B22}" type="slidenum">
              <a:rPr lang="en-US" altLang="en-US" smtClean="0"/>
              <a:pPr>
                <a:defRPr/>
              </a:pPr>
              <a:t>37</a:t>
            </a:fld>
            <a:endParaRPr lang="en-US" altLang="en-US"/>
          </a:p>
        </p:txBody>
      </p:sp>
    </p:spTree>
    <p:extLst>
      <p:ext uri="{BB962C8B-B14F-4D97-AF65-F5344CB8AC3E}">
        <p14:creationId xmlns:p14="http://schemas.microsoft.com/office/powerpoint/2010/main" val="1863740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8452-8836-41BA-A635-8F34BF7E2747}"/>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A9C2EDF-0F74-440C-83D6-8A4F843DE528}"/>
              </a:ext>
            </a:extLst>
          </p:cNvPr>
          <p:cNvSpPr>
            <a:spLocks noGrp="1"/>
          </p:cNvSpPr>
          <p:nvPr>
            <p:ph idx="1"/>
          </p:nvPr>
        </p:nvSpPr>
        <p:spPr/>
        <p:txBody>
          <a:bodyPr/>
          <a:lstStyle/>
          <a:p>
            <a:pPr algn="ctr">
              <a:defRPr/>
            </a:pPr>
            <a:r>
              <a:rPr lang="en-US" sz="4800" dirty="0"/>
              <a:t>No, she should not be running her private business in the County office</a:t>
            </a:r>
          </a:p>
        </p:txBody>
      </p:sp>
      <p:sp>
        <p:nvSpPr>
          <p:cNvPr id="4" name="Slide Number Placeholder 3">
            <a:extLst>
              <a:ext uri="{FF2B5EF4-FFF2-40B4-BE49-F238E27FC236}">
                <a16:creationId xmlns:a16="http://schemas.microsoft.com/office/drawing/2014/main" id="{1F3A9E06-E810-4CB5-9B6A-BDCAFD490A43}"/>
              </a:ext>
            </a:extLst>
          </p:cNvPr>
          <p:cNvSpPr>
            <a:spLocks noGrp="1"/>
          </p:cNvSpPr>
          <p:nvPr>
            <p:ph type="sldNum" sz="quarter" idx="12"/>
          </p:nvPr>
        </p:nvSpPr>
        <p:spPr/>
        <p:txBody>
          <a:bodyPr/>
          <a:lstStyle/>
          <a:p>
            <a:pPr>
              <a:defRPr/>
            </a:pPr>
            <a:fld id="{91F66D47-6FCB-44FF-9A90-916118A449ED}" type="slidenum">
              <a:rPr lang="en-US" altLang="en-US" smtClean="0"/>
              <a:pPr>
                <a:defRPr/>
              </a:pPr>
              <a:t>38</a:t>
            </a:fld>
            <a:endParaRPr lang="en-US" altLang="en-US"/>
          </a:p>
        </p:txBody>
      </p:sp>
    </p:spTree>
    <p:extLst>
      <p:ext uri="{BB962C8B-B14F-4D97-AF65-F5344CB8AC3E}">
        <p14:creationId xmlns:p14="http://schemas.microsoft.com/office/powerpoint/2010/main" val="298132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D886-330B-47EA-B252-A6571CD2C9E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8B1835B-9764-498B-A15B-D20AEBDFB7C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Sophia, a County employee at the Public Libraries, has a twenty-five-year-old son who is interested in environmental issues.  Is it appropriate for Sophia to contact her friend in the Department of Environmental Protection to advocate for her son being hired by that agency? </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buNone/>
              <a:defRPr/>
            </a:pPr>
            <a:r>
              <a:rPr lang="en-US" sz="2800" dirty="0">
                <a:solidFill>
                  <a:srgbClr val="92D050"/>
                </a:solidFill>
                <a:effectLst>
                  <a:outerShdw blurRad="38100" dist="38100" dir="2700000" algn="tl">
                    <a:srgbClr val="000000">
                      <a:alpha val="43137"/>
                    </a:srgbClr>
                  </a:outerShdw>
                </a:effectLst>
              </a:rPr>
              <a:t>What about for an unpaid internship? </a:t>
            </a:r>
          </a:p>
          <a:p>
            <a:pPr marL="0" indent="0">
              <a:buNone/>
              <a:defRPr/>
            </a:pPr>
            <a:endParaRPr lang="en-US" sz="2500" dirty="0">
              <a:effectLst>
                <a:outerShdw blurRad="38100" dist="38100" dir="2700000" algn="tl">
                  <a:srgbClr val="000000">
                    <a:alpha val="43137"/>
                  </a:srgbClr>
                </a:outerShdw>
              </a:effectLst>
            </a:endParaRPr>
          </a:p>
          <a:p>
            <a:pPr marL="0" indent="0" algn="ctr">
              <a:buNone/>
              <a:defRPr/>
            </a:pPr>
            <a:r>
              <a:rPr lang="en-US" sz="2500" dirty="0">
                <a:effectLst>
                  <a:outerShdw blurRad="38100" dist="38100" dir="2700000" algn="tl">
                    <a:srgbClr val="000000">
                      <a:alpha val="43137"/>
                    </a:srgbClr>
                  </a:outerShdw>
                </a:effectLst>
              </a:rPr>
              <a:t>Yes		 No		 Maybe</a:t>
            </a:r>
          </a:p>
          <a:p>
            <a:pPr>
              <a:defRPr/>
            </a:pPr>
            <a:endParaRPr lang="en-US" sz="24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FC871FF0-151D-4FCB-B5E0-DEFCC7309C8B}"/>
              </a:ext>
            </a:extLst>
          </p:cNvPr>
          <p:cNvSpPr>
            <a:spLocks noGrp="1"/>
          </p:cNvSpPr>
          <p:nvPr>
            <p:ph type="sldNum" sz="quarter" idx="12"/>
          </p:nvPr>
        </p:nvSpPr>
        <p:spPr/>
        <p:txBody>
          <a:bodyPr/>
          <a:lstStyle/>
          <a:p>
            <a:pPr>
              <a:defRPr/>
            </a:pPr>
            <a:fld id="{E3A40425-97F7-4FA0-9D19-4676FC63BE61}" type="slidenum">
              <a:rPr lang="en-US" altLang="en-US" smtClean="0"/>
              <a:pPr>
                <a:defRPr/>
              </a:pPr>
              <a:t>39</a:t>
            </a:fld>
            <a:endParaRPr lang="en-US" altLang="en-US"/>
          </a:p>
        </p:txBody>
      </p:sp>
    </p:spTree>
    <p:extLst>
      <p:ext uri="{BB962C8B-B14F-4D97-AF65-F5344CB8AC3E}">
        <p14:creationId xmlns:p14="http://schemas.microsoft.com/office/powerpoint/2010/main" val="30588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descr="Top Left Circle: Personal – Includes economic interests, outside employment, friends and family, political activity."/>
          <p:cNvSpPr/>
          <p:nvPr/>
        </p:nvSpPr>
        <p:spPr>
          <a:xfrm>
            <a:off x="3372416" y="1109299"/>
            <a:ext cx="2500811" cy="2409016"/>
          </a:xfrm>
          <a:prstGeom prst="ellipse">
            <a:avLst/>
          </a:prstGeom>
          <a:gradFill flip="none" rotWithShape="1">
            <a:gsLst>
              <a:gs pos="0">
                <a:schemeClr val="accent1">
                  <a:tint val="100000"/>
                  <a:shade val="100000"/>
                  <a:satMod val="130000"/>
                  <a:alpha val="64000"/>
                </a:schemeClr>
              </a:gs>
              <a:gs pos="100000">
                <a:schemeClr val="accent1">
                  <a:tint val="50000"/>
                  <a:shade val="100000"/>
                  <a:satMod val="350000"/>
                  <a:alpha val="64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a:solidFill>
                  <a:schemeClr val="tx1"/>
                </a:solidFill>
              </a:rPr>
              <a:t>Economic Interests</a:t>
            </a:r>
          </a:p>
          <a:p>
            <a:pPr marL="171450" indent="-171450">
              <a:buFont typeface="Arial"/>
              <a:buChar char="•"/>
            </a:pPr>
            <a:r>
              <a:rPr lang="en-US" sz="1200" dirty="0">
                <a:solidFill>
                  <a:schemeClr val="tx1"/>
                </a:solidFill>
              </a:rPr>
              <a:t>Activities</a:t>
            </a:r>
          </a:p>
          <a:p>
            <a:pPr marL="171450" indent="-171450">
              <a:buFont typeface="Arial"/>
              <a:buChar char="•"/>
            </a:pPr>
            <a:r>
              <a:rPr lang="en-US" sz="1200" dirty="0">
                <a:solidFill>
                  <a:schemeClr val="tx1"/>
                </a:solidFill>
              </a:rPr>
              <a:t>Outside Employment and Volunteerism</a:t>
            </a:r>
          </a:p>
          <a:p>
            <a:pPr marL="171450" indent="-171450">
              <a:buFont typeface="Arial"/>
              <a:buChar char="•"/>
            </a:pPr>
            <a:r>
              <a:rPr lang="en-US" sz="1200" dirty="0">
                <a:solidFill>
                  <a:schemeClr val="tx1"/>
                </a:solidFill>
              </a:rPr>
              <a:t>Friends and Family</a:t>
            </a:r>
          </a:p>
          <a:p>
            <a:pPr marL="171450" indent="-171450">
              <a:buFont typeface="Arial"/>
              <a:buChar char="•"/>
            </a:pPr>
            <a:r>
              <a:rPr lang="en-US" sz="1200" dirty="0">
                <a:solidFill>
                  <a:schemeClr val="tx1"/>
                </a:solidFill>
              </a:rPr>
              <a:t>Political Activity</a:t>
            </a:r>
          </a:p>
        </p:txBody>
      </p:sp>
      <p:sp>
        <p:nvSpPr>
          <p:cNvPr id="5" name="Oval 4" descr="Top Right Circle: Public – Represents County job responsibilities."/>
          <p:cNvSpPr/>
          <p:nvPr/>
        </p:nvSpPr>
        <p:spPr>
          <a:xfrm>
            <a:off x="6263863" y="1034313"/>
            <a:ext cx="2500811" cy="2409016"/>
          </a:xfrm>
          <a:prstGeom prst="ellipse">
            <a:avLst/>
          </a:prstGeom>
          <a:solidFill>
            <a:srgbClr val="F79646">
              <a:alpha val="7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descr="Bottom Diagram (Overlapping Circles): Ethics Hazard Zone – Where personal and public roles intersect, increasing the risk of an ethics issue."/>
          <p:cNvSpPr/>
          <p:nvPr/>
        </p:nvSpPr>
        <p:spPr>
          <a:xfrm>
            <a:off x="4148293" y="4021162"/>
            <a:ext cx="2500811" cy="2409016"/>
          </a:xfrm>
          <a:prstGeom prst="ellipse">
            <a:avLst/>
          </a:prstGeom>
          <a:gradFill flip="none" rotWithShape="1">
            <a:gsLst>
              <a:gs pos="0">
                <a:schemeClr val="accent1">
                  <a:tint val="100000"/>
                  <a:shade val="100000"/>
                  <a:satMod val="130000"/>
                  <a:alpha val="45000"/>
                </a:schemeClr>
              </a:gs>
              <a:gs pos="100000">
                <a:schemeClr val="accent1">
                  <a:tint val="50000"/>
                  <a:shade val="100000"/>
                  <a:satMod val="350000"/>
                  <a:alpha val="45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descr="Bottom Diagram (Overlapping Circles): Ethics Hazard Zone – Where personal and public roles intersect, increasing the risk of an ethics issue."/>
          <p:cNvSpPr/>
          <p:nvPr/>
        </p:nvSpPr>
        <p:spPr>
          <a:xfrm>
            <a:off x="5584869" y="3967431"/>
            <a:ext cx="2500811" cy="2409016"/>
          </a:xfrm>
          <a:prstGeom prst="ellipse">
            <a:avLst/>
          </a:prstGeom>
          <a:solidFill>
            <a:srgbClr val="F79646">
              <a:alpha val="4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092545" y="1242943"/>
            <a:ext cx="996073" cy="369332"/>
          </a:xfrm>
          <a:prstGeom prst="rect">
            <a:avLst/>
          </a:prstGeom>
          <a:noFill/>
        </p:spPr>
        <p:txBody>
          <a:bodyPr wrap="none" rtlCol="0">
            <a:spAutoFit/>
          </a:bodyPr>
          <a:lstStyle/>
          <a:p>
            <a:r>
              <a:rPr lang="en-US" dirty="0"/>
              <a:t>Personal</a:t>
            </a:r>
          </a:p>
        </p:txBody>
      </p:sp>
      <p:sp>
        <p:nvSpPr>
          <p:cNvPr id="9" name="TextBox 8"/>
          <p:cNvSpPr txBox="1"/>
          <p:nvPr/>
        </p:nvSpPr>
        <p:spPr>
          <a:xfrm>
            <a:off x="7132814" y="1242943"/>
            <a:ext cx="750025" cy="369332"/>
          </a:xfrm>
          <a:prstGeom prst="rect">
            <a:avLst/>
          </a:prstGeom>
          <a:noFill/>
        </p:spPr>
        <p:txBody>
          <a:bodyPr wrap="none" rtlCol="0">
            <a:spAutoFit/>
          </a:bodyPr>
          <a:lstStyle/>
          <a:p>
            <a:r>
              <a:rPr lang="en-US" dirty="0"/>
              <a:t>Public</a:t>
            </a:r>
          </a:p>
        </p:txBody>
      </p:sp>
      <p:sp>
        <p:nvSpPr>
          <p:cNvPr id="10" name="TextBox 9"/>
          <p:cNvSpPr txBox="1"/>
          <p:nvPr/>
        </p:nvSpPr>
        <p:spPr>
          <a:xfrm>
            <a:off x="6678100" y="2050988"/>
            <a:ext cx="2031325" cy="276999"/>
          </a:xfrm>
          <a:prstGeom prst="rect">
            <a:avLst/>
          </a:prstGeom>
          <a:noFill/>
        </p:spPr>
        <p:txBody>
          <a:bodyPr wrap="none" rtlCol="0">
            <a:spAutoFit/>
          </a:bodyPr>
          <a:lstStyle/>
          <a:p>
            <a:pPr marL="171450" indent="-171450">
              <a:buFont typeface="Arial"/>
              <a:buChar char="•"/>
            </a:pPr>
            <a:r>
              <a:rPr lang="en-US" sz="1200" dirty="0"/>
              <a:t>County job responsibilities</a:t>
            </a:r>
          </a:p>
        </p:txBody>
      </p:sp>
      <p:sp>
        <p:nvSpPr>
          <p:cNvPr id="11" name="Rectangle 10"/>
          <p:cNvSpPr/>
          <p:nvPr/>
        </p:nvSpPr>
        <p:spPr>
          <a:xfrm>
            <a:off x="4793439" y="4195195"/>
            <a:ext cx="996073" cy="369332"/>
          </a:xfrm>
          <a:prstGeom prst="rect">
            <a:avLst/>
          </a:prstGeom>
        </p:spPr>
        <p:txBody>
          <a:bodyPr wrap="none">
            <a:spAutoFit/>
          </a:bodyPr>
          <a:lstStyle/>
          <a:p>
            <a:r>
              <a:rPr lang="en-US" dirty="0"/>
              <a:t>Personal</a:t>
            </a:r>
          </a:p>
        </p:txBody>
      </p:sp>
      <p:sp>
        <p:nvSpPr>
          <p:cNvPr id="12" name="TextBox 11"/>
          <p:cNvSpPr txBox="1"/>
          <p:nvPr/>
        </p:nvSpPr>
        <p:spPr>
          <a:xfrm>
            <a:off x="6537326" y="4129263"/>
            <a:ext cx="750025" cy="369332"/>
          </a:xfrm>
          <a:prstGeom prst="rect">
            <a:avLst/>
          </a:prstGeom>
          <a:noFill/>
        </p:spPr>
        <p:txBody>
          <a:bodyPr wrap="none" rtlCol="0">
            <a:spAutoFit/>
          </a:bodyPr>
          <a:lstStyle/>
          <a:p>
            <a:r>
              <a:rPr lang="en-US" dirty="0"/>
              <a:t>Public</a:t>
            </a:r>
          </a:p>
        </p:txBody>
      </p:sp>
      <p:sp>
        <p:nvSpPr>
          <p:cNvPr id="13" name="TextBox 12"/>
          <p:cNvSpPr txBox="1"/>
          <p:nvPr/>
        </p:nvSpPr>
        <p:spPr>
          <a:xfrm>
            <a:off x="5538325" y="5002487"/>
            <a:ext cx="1166418" cy="307777"/>
          </a:xfrm>
          <a:prstGeom prst="rect">
            <a:avLst/>
          </a:prstGeom>
          <a:noFill/>
        </p:spPr>
        <p:txBody>
          <a:bodyPr wrap="none" rtlCol="0">
            <a:spAutoFit/>
          </a:bodyPr>
          <a:lstStyle/>
          <a:p>
            <a:r>
              <a:rPr lang="en-US" sz="1400" dirty="0"/>
              <a:t>Ethics Hazard</a:t>
            </a:r>
          </a:p>
        </p:txBody>
      </p:sp>
      <p:pic>
        <p:nvPicPr>
          <p:cNvPr id="14" name="Picture 13" descr="Bottom Diagram (Overlapping Circles): Ethics Hazard Zone – Where personal and public roles intersect, increasing the risk of an ethics issue."/>
          <p:cNvPicPr>
            <a:picLocks noChangeAspect="1"/>
          </p:cNvPicPr>
          <p:nvPr/>
        </p:nvPicPr>
        <p:blipFill>
          <a:blip r:embed="rId2"/>
          <a:stretch>
            <a:fillRect/>
          </a:stretch>
        </p:blipFill>
        <p:spPr>
          <a:xfrm>
            <a:off x="5838227" y="5310264"/>
            <a:ext cx="584037" cy="573613"/>
          </a:xfrm>
          <a:prstGeom prst="rect">
            <a:avLst/>
          </a:prstGeom>
        </p:spPr>
      </p:pic>
      <p:sp>
        <p:nvSpPr>
          <p:cNvPr id="2" name="Title 1" descr="This slide shows three diagrams: two separate circles labeled &quot;Personal&quot; and &quot;Public&quot; at the top, and a Venn diagram at the bottom where the circles overlap. The overlapping area is labeled &quot;Ethics Hazard Zone,&quot; highlighting the increased risk of ethics issues when personal interests and public responsibilities intersect.">
            <a:extLst>
              <a:ext uri="{FF2B5EF4-FFF2-40B4-BE49-F238E27FC236}">
                <a16:creationId xmlns:a16="http://schemas.microsoft.com/office/drawing/2014/main" id="{48B26554-146D-F96F-0AC0-C5D98D080630}"/>
              </a:ext>
            </a:extLst>
          </p:cNvPr>
          <p:cNvSpPr>
            <a:spLocks noGrp="1"/>
          </p:cNvSpPr>
          <p:nvPr>
            <p:ph type="title"/>
          </p:nvPr>
        </p:nvSpPr>
        <p:spPr>
          <a:xfrm>
            <a:off x="609600" y="159826"/>
            <a:ext cx="10972800" cy="1143000"/>
          </a:xfrm>
        </p:spPr>
        <p:txBody>
          <a:bodyPr vert="horz" lIns="91440" tIns="45720" rIns="91440" bIns="45720" rtlCol="0" anchor="b">
            <a:normAutofit/>
          </a:bodyPr>
          <a:lstStyle/>
          <a:p>
            <a:endParaRPr lang="en-US" dirty="0"/>
          </a:p>
        </p:txBody>
      </p:sp>
    </p:spTree>
    <p:extLst>
      <p:ext uri="{BB962C8B-B14F-4D97-AF65-F5344CB8AC3E}">
        <p14:creationId xmlns:p14="http://schemas.microsoft.com/office/powerpoint/2010/main" val="32625710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62DA-BEE6-4A05-8209-5474694984F3}"/>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2A0643A7-2EBF-40DD-A954-49FFE594B550}"/>
              </a:ext>
            </a:extLst>
          </p:cNvPr>
          <p:cNvSpPr>
            <a:spLocks noGrp="1"/>
          </p:cNvSpPr>
          <p:nvPr>
            <p:ph idx="1"/>
          </p:nvPr>
        </p:nvSpPr>
        <p:spPr/>
        <p:txBody>
          <a:bodyPr/>
          <a:lstStyle/>
          <a:p>
            <a:pPr>
              <a:defRPr/>
            </a:pPr>
            <a:r>
              <a:rPr lang="en-US" dirty="0"/>
              <a:t>Paid job: The ethics law and regulations state that a public employee cannot advocate for the hiring of a relative to a County position, as that is nepotism.  </a:t>
            </a:r>
          </a:p>
          <a:p>
            <a:pPr>
              <a:defRPr/>
            </a:pPr>
            <a:r>
              <a:rPr lang="en-US" dirty="0"/>
              <a:t>Unpaid internship: While the Ethics Commission has not officially addressed the unpaid internship topic, advancing the interests of relatives for internships violates the prohibition against misuse of prestige of office in the ethics law.</a:t>
            </a:r>
          </a:p>
        </p:txBody>
      </p:sp>
      <p:sp>
        <p:nvSpPr>
          <p:cNvPr id="4" name="Slide Number Placeholder 3">
            <a:extLst>
              <a:ext uri="{FF2B5EF4-FFF2-40B4-BE49-F238E27FC236}">
                <a16:creationId xmlns:a16="http://schemas.microsoft.com/office/drawing/2014/main" id="{4A3BF655-8452-46BD-8D59-F08BF23AB2FB}"/>
              </a:ext>
            </a:extLst>
          </p:cNvPr>
          <p:cNvSpPr>
            <a:spLocks noGrp="1"/>
          </p:cNvSpPr>
          <p:nvPr>
            <p:ph type="sldNum" sz="quarter" idx="12"/>
          </p:nvPr>
        </p:nvSpPr>
        <p:spPr/>
        <p:txBody>
          <a:bodyPr/>
          <a:lstStyle/>
          <a:p>
            <a:pPr>
              <a:defRPr/>
            </a:pPr>
            <a:fld id="{5EB12EA7-C993-4B5A-B356-E43AFA15A745}" type="slidenum">
              <a:rPr lang="en-US" altLang="en-US" smtClean="0"/>
              <a:pPr>
                <a:defRPr/>
              </a:pPr>
              <a:t>40</a:t>
            </a:fld>
            <a:endParaRPr lang="en-US" altLang="en-US"/>
          </a:p>
        </p:txBody>
      </p:sp>
    </p:spTree>
    <p:extLst>
      <p:ext uri="{BB962C8B-B14F-4D97-AF65-F5344CB8AC3E}">
        <p14:creationId xmlns:p14="http://schemas.microsoft.com/office/powerpoint/2010/main" val="3921899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FDC-2DA9-4454-A20D-FE6C7544C2A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285CB30C-47DD-4947-AF6D-455D74C1445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John, a County employee, is thinking of building an addition to his house.  He wants to obtain a permit from the Department of Permitting Services for the work.  Are there any limitations on County employees seeking a permit?</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3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3DC81C03-1E54-4CBD-8A66-68AEBC4C304A}"/>
              </a:ext>
            </a:extLst>
          </p:cNvPr>
          <p:cNvSpPr>
            <a:spLocks noGrp="1"/>
          </p:cNvSpPr>
          <p:nvPr>
            <p:ph type="sldNum" sz="quarter" idx="12"/>
          </p:nvPr>
        </p:nvSpPr>
        <p:spPr/>
        <p:txBody>
          <a:bodyPr/>
          <a:lstStyle/>
          <a:p>
            <a:pPr>
              <a:defRPr/>
            </a:pPr>
            <a:fld id="{CAB0363B-70AD-4712-AF23-FA003830180A}" type="slidenum">
              <a:rPr lang="en-US" altLang="en-US" smtClean="0"/>
              <a:pPr>
                <a:defRPr/>
              </a:pPr>
              <a:t>41</a:t>
            </a:fld>
            <a:endParaRPr lang="en-US" altLang="en-US"/>
          </a:p>
        </p:txBody>
      </p:sp>
    </p:spTree>
    <p:extLst>
      <p:ext uri="{BB962C8B-B14F-4D97-AF65-F5344CB8AC3E}">
        <p14:creationId xmlns:p14="http://schemas.microsoft.com/office/powerpoint/2010/main" val="21425128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8CFA-5B80-404F-8DF7-0C1A3514AA8E}"/>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9277B804-929A-4CA1-80EC-E5066B5A4058}"/>
              </a:ext>
            </a:extLst>
          </p:cNvPr>
          <p:cNvSpPr>
            <a:spLocks noGrp="1"/>
          </p:cNvSpPr>
          <p:nvPr>
            <p:ph idx="1"/>
          </p:nvPr>
        </p:nvSpPr>
        <p:spPr/>
        <p:txBody>
          <a:bodyPr/>
          <a:lstStyle/>
          <a:p>
            <a:pPr algn="ctr">
              <a:defRPr/>
            </a:pPr>
            <a:r>
              <a:rPr lang="en-US" sz="4000" dirty="0"/>
              <a:t>No, but John should be careful not to take advantage of his County status</a:t>
            </a:r>
          </a:p>
        </p:txBody>
      </p:sp>
      <p:sp>
        <p:nvSpPr>
          <p:cNvPr id="4" name="Slide Number Placeholder 3">
            <a:extLst>
              <a:ext uri="{FF2B5EF4-FFF2-40B4-BE49-F238E27FC236}">
                <a16:creationId xmlns:a16="http://schemas.microsoft.com/office/drawing/2014/main" id="{C0B97E40-85C2-4447-A346-76BFFF97B935}"/>
              </a:ext>
            </a:extLst>
          </p:cNvPr>
          <p:cNvSpPr>
            <a:spLocks noGrp="1"/>
          </p:cNvSpPr>
          <p:nvPr>
            <p:ph type="sldNum" sz="quarter" idx="12"/>
          </p:nvPr>
        </p:nvSpPr>
        <p:spPr/>
        <p:txBody>
          <a:bodyPr/>
          <a:lstStyle/>
          <a:p>
            <a:pPr>
              <a:defRPr/>
            </a:pPr>
            <a:fld id="{9440952C-1A7B-4818-9525-A8C6C47AD6C7}" type="slidenum">
              <a:rPr lang="en-US" altLang="en-US" smtClean="0"/>
              <a:pPr>
                <a:defRPr/>
              </a:pPr>
              <a:t>42</a:t>
            </a:fld>
            <a:endParaRPr lang="en-US" altLang="en-US"/>
          </a:p>
        </p:txBody>
      </p:sp>
    </p:spTree>
    <p:extLst>
      <p:ext uri="{BB962C8B-B14F-4D97-AF65-F5344CB8AC3E}">
        <p14:creationId xmlns:p14="http://schemas.microsoft.com/office/powerpoint/2010/main" val="3162017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C7F06-B924-43C4-ABAA-DD2976C5911E}"/>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00765BA-0B8F-4FD9-9BF0-B7800D50F661}"/>
              </a:ext>
            </a:extLst>
          </p:cNvPr>
          <p:cNvSpPr>
            <a:spLocks noGrp="1"/>
          </p:cNvSpPr>
          <p:nvPr>
            <p:ph idx="1"/>
          </p:nvPr>
        </p:nvSpPr>
        <p:spPr/>
        <p:txBody>
          <a:bodyPr/>
          <a:lstStyle/>
          <a:p>
            <a:pPr>
              <a:defRPr/>
            </a:pPr>
            <a:r>
              <a:rPr lang="en-US" dirty="0">
                <a:solidFill>
                  <a:srgbClr val="92D050"/>
                </a:solidFill>
              </a:rPr>
              <a:t>Laura, a County employee at the Department of Transportation, is asked by her neighbor to help him negotiate with the County regarding a tax issue the neighbor has with the County.  Can Laura do this?</a:t>
            </a:r>
          </a:p>
          <a:p>
            <a:pPr marL="0" indent="0">
              <a:buNone/>
              <a:defRPr/>
            </a:pPr>
            <a:endParaRPr lang="en-US" dirty="0">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marL="0" indent="0">
              <a:buNone/>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6DBC732A-47EE-4F13-99D9-66FC043F1732}"/>
              </a:ext>
            </a:extLst>
          </p:cNvPr>
          <p:cNvSpPr>
            <a:spLocks noGrp="1"/>
          </p:cNvSpPr>
          <p:nvPr>
            <p:ph type="sldNum" sz="quarter" idx="12"/>
          </p:nvPr>
        </p:nvSpPr>
        <p:spPr/>
        <p:txBody>
          <a:bodyPr/>
          <a:lstStyle/>
          <a:p>
            <a:pPr>
              <a:defRPr/>
            </a:pPr>
            <a:fld id="{B9D82FB6-7B0F-4B6F-A18D-26E2D2907100}" type="slidenum">
              <a:rPr lang="en-US" altLang="en-US" smtClean="0"/>
              <a:pPr>
                <a:defRPr/>
              </a:pPr>
              <a:t>43</a:t>
            </a:fld>
            <a:endParaRPr lang="en-US" altLang="en-US"/>
          </a:p>
        </p:txBody>
      </p:sp>
    </p:spTree>
    <p:extLst>
      <p:ext uri="{BB962C8B-B14F-4D97-AF65-F5344CB8AC3E}">
        <p14:creationId xmlns:p14="http://schemas.microsoft.com/office/powerpoint/2010/main" val="3950735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EB8E-AC77-4358-8DAF-28213968E53C}"/>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833E43D8-E1EB-4E7E-AEAD-53CDC63576FE}"/>
              </a:ext>
            </a:extLst>
          </p:cNvPr>
          <p:cNvSpPr>
            <a:spLocks noGrp="1"/>
          </p:cNvSpPr>
          <p:nvPr>
            <p:ph idx="1"/>
          </p:nvPr>
        </p:nvSpPr>
        <p:spPr/>
        <p:txBody>
          <a:bodyPr/>
          <a:lstStyle/>
          <a:p>
            <a:pPr>
              <a:defRPr/>
            </a:pPr>
            <a:r>
              <a:rPr lang="en-US" dirty="0"/>
              <a:t>Laura is prohibited from identifying herself as a public employee and assisting or representing her neighbor in a matter before the County.  She also cannot be paid in connection with any such representation.  This type of scenario will always be a good circumstance to request advice from the Ethics Commission.</a:t>
            </a:r>
          </a:p>
        </p:txBody>
      </p:sp>
      <p:sp>
        <p:nvSpPr>
          <p:cNvPr id="4" name="Slide Number Placeholder 3">
            <a:extLst>
              <a:ext uri="{FF2B5EF4-FFF2-40B4-BE49-F238E27FC236}">
                <a16:creationId xmlns:a16="http://schemas.microsoft.com/office/drawing/2014/main" id="{63394B05-6022-4A97-9D7A-DCB20EDAFBB3}"/>
              </a:ext>
            </a:extLst>
          </p:cNvPr>
          <p:cNvSpPr>
            <a:spLocks noGrp="1"/>
          </p:cNvSpPr>
          <p:nvPr>
            <p:ph type="sldNum" sz="quarter" idx="12"/>
          </p:nvPr>
        </p:nvSpPr>
        <p:spPr/>
        <p:txBody>
          <a:bodyPr/>
          <a:lstStyle/>
          <a:p>
            <a:pPr>
              <a:defRPr/>
            </a:pPr>
            <a:fld id="{8820C004-7BBF-4EAD-B5C4-8F598BF81DFC}" type="slidenum">
              <a:rPr lang="en-US" altLang="en-US" smtClean="0"/>
              <a:pPr>
                <a:defRPr/>
              </a:pPr>
              <a:t>44</a:t>
            </a:fld>
            <a:endParaRPr lang="en-US" altLang="en-US"/>
          </a:p>
        </p:txBody>
      </p:sp>
    </p:spTree>
    <p:extLst>
      <p:ext uri="{BB962C8B-B14F-4D97-AF65-F5344CB8AC3E}">
        <p14:creationId xmlns:p14="http://schemas.microsoft.com/office/powerpoint/2010/main" val="3276270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AD61-847A-401B-867B-7892CEB0E009}"/>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909AD08E-67DF-4E72-A909-60601A86EE17}"/>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Because of Maggie’s work with seniors in her official County position, a person working for a political candidate for a County Council position asks Maggie for her email contacts on issues relating to seniors so that campaign literature can be sent to those contacts.  Can Maggie provide the email addresses?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4C54D3CE-6B96-4257-B31B-35DCA5317EA0}"/>
              </a:ext>
            </a:extLst>
          </p:cNvPr>
          <p:cNvSpPr>
            <a:spLocks noGrp="1"/>
          </p:cNvSpPr>
          <p:nvPr>
            <p:ph type="sldNum" sz="quarter" idx="12"/>
          </p:nvPr>
        </p:nvSpPr>
        <p:spPr/>
        <p:txBody>
          <a:bodyPr/>
          <a:lstStyle/>
          <a:p>
            <a:pPr>
              <a:defRPr/>
            </a:pPr>
            <a:fld id="{72F0658C-110F-4502-BE81-5100B17F25BF}" type="slidenum">
              <a:rPr lang="en-US" altLang="en-US" smtClean="0"/>
              <a:pPr>
                <a:defRPr/>
              </a:pPr>
              <a:t>45</a:t>
            </a:fld>
            <a:endParaRPr lang="en-US" altLang="en-US"/>
          </a:p>
        </p:txBody>
      </p:sp>
    </p:spTree>
    <p:extLst>
      <p:ext uri="{BB962C8B-B14F-4D97-AF65-F5344CB8AC3E}">
        <p14:creationId xmlns:p14="http://schemas.microsoft.com/office/powerpoint/2010/main" val="4233027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3329-5BA4-4C76-B054-8AD0F686B20B}"/>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F6FF982-B28B-44AB-A958-BF24192DA637}"/>
              </a:ext>
            </a:extLst>
          </p:cNvPr>
          <p:cNvSpPr>
            <a:spLocks noGrp="1"/>
          </p:cNvSpPr>
          <p:nvPr>
            <p:ph idx="1"/>
          </p:nvPr>
        </p:nvSpPr>
        <p:spPr/>
        <p:txBody>
          <a:bodyPr/>
          <a:lstStyle/>
          <a:p>
            <a:pPr algn="ctr">
              <a:defRPr/>
            </a:pPr>
            <a:r>
              <a:rPr lang="en-US" sz="4000" dirty="0"/>
              <a:t>No.  The appropriate way for a campaign to obtain information is the same way a member of the public would get it, and not through any form of special access only available to County employees.</a:t>
            </a:r>
          </a:p>
        </p:txBody>
      </p:sp>
      <p:sp>
        <p:nvSpPr>
          <p:cNvPr id="4" name="Slide Number Placeholder 3">
            <a:extLst>
              <a:ext uri="{FF2B5EF4-FFF2-40B4-BE49-F238E27FC236}">
                <a16:creationId xmlns:a16="http://schemas.microsoft.com/office/drawing/2014/main" id="{9D47BFD1-53F8-4770-B407-6D5727144114}"/>
              </a:ext>
            </a:extLst>
          </p:cNvPr>
          <p:cNvSpPr>
            <a:spLocks noGrp="1"/>
          </p:cNvSpPr>
          <p:nvPr>
            <p:ph type="sldNum" sz="quarter" idx="12"/>
          </p:nvPr>
        </p:nvSpPr>
        <p:spPr/>
        <p:txBody>
          <a:bodyPr/>
          <a:lstStyle/>
          <a:p>
            <a:pPr>
              <a:defRPr/>
            </a:pPr>
            <a:fld id="{566D91A8-9E31-4AD9-AE29-7F3B43C18F63}" type="slidenum">
              <a:rPr lang="en-US" altLang="en-US" smtClean="0"/>
              <a:pPr>
                <a:defRPr/>
              </a:pPr>
              <a:t>46</a:t>
            </a:fld>
            <a:endParaRPr lang="en-US" altLang="en-US"/>
          </a:p>
        </p:txBody>
      </p:sp>
    </p:spTree>
    <p:extLst>
      <p:ext uri="{BB962C8B-B14F-4D97-AF65-F5344CB8AC3E}">
        <p14:creationId xmlns:p14="http://schemas.microsoft.com/office/powerpoint/2010/main" val="133641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A8B5F-3DFF-48C9-AB61-E8F3E7A02F11}"/>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FA7405B0-78E7-48BF-9BE4-A2402C9C02F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Mia, the Director of the Department of Housing and Community Affairs, plans to write and sign a letter of recommendation for her neighbor and friend who is applying for a position at the Second Bank of Clarksburg.  Can Mia use her title and official agency stationery in making the recommendation?</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0313D623-3114-48EA-B519-E8BD60FE3D75}"/>
              </a:ext>
            </a:extLst>
          </p:cNvPr>
          <p:cNvSpPr>
            <a:spLocks noGrp="1"/>
          </p:cNvSpPr>
          <p:nvPr>
            <p:ph type="sldNum" sz="quarter" idx="12"/>
          </p:nvPr>
        </p:nvSpPr>
        <p:spPr/>
        <p:txBody>
          <a:bodyPr/>
          <a:lstStyle/>
          <a:p>
            <a:pPr>
              <a:defRPr/>
            </a:pPr>
            <a:fld id="{0D4F26DF-9FBF-4EB9-AA5C-43365768E7B2}" type="slidenum">
              <a:rPr lang="en-US" altLang="en-US" smtClean="0"/>
              <a:pPr>
                <a:defRPr/>
              </a:pPr>
              <a:t>47</a:t>
            </a:fld>
            <a:endParaRPr lang="en-US" altLang="en-US"/>
          </a:p>
        </p:txBody>
      </p:sp>
    </p:spTree>
    <p:extLst>
      <p:ext uri="{BB962C8B-B14F-4D97-AF65-F5344CB8AC3E}">
        <p14:creationId xmlns:p14="http://schemas.microsoft.com/office/powerpoint/2010/main" val="761601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AC1C-05A7-41B5-94CC-4319008699C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E1253955-F248-4A88-AC42-C5BA95803099}"/>
              </a:ext>
            </a:extLst>
          </p:cNvPr>
          <p:cNvSpPr>
            <a:spLocks noGrp="1"/>
          </p:cNvSpPr>
          <p:nvPr>
            <p:ph idx="1"/>
          </p:nvPr>
        </p:nvSpPr>
        <p:spPr/>
        <p:txBody>
          <a:bodyPr/>
          <a:lstStyle/>
          <a:p>
            <a:pPr algn="ctr">
              <a:defRPr/>
            </a:pPr>
            <a:r>
              <a:rPr lang="en-US" sz="4000" dirty="0"/>
              <a:t>No, this is a personal recommendation, not a professional one related to Mia’s role with the County government. Therefore, it would not be an appropriate use of County office to further the friend’s private interests by using County letterhead or her County title. </a:t>
            </a:r>
          </a:p>
        </p:txBody>
      </p:sp>
      <p:sp>
        <p:nvSpPr>
          <p:cNvPr id="4" name="Slide Number Placeholder 3">
            <a:extLst>
              <a:ext uri="{FF2B5EF4-FFF2-40B4-BE49-F238E27FC236}">
                <a16:creationId xmlns:a16="http://schemas.microsoft.com/office/drawing/2014/main" id="{A7EF870A-CBC5-4E14-83B1-C67EBD5BB7B6}"/>
              </a:ext>
            </a:extLst>
          </p:cNvPr>
          <p:cNvSpPr>
            <a:spLocks noGrp="1"/>
          </p:cNvSpPr>
          <p:nvPr>
            <p:ph type="sldNum" sz="quarter" idx="12"/>
          </p:nvPr>
        </p:nvSpPr>
        <p:spPr/>
        <p:txBody>
          <a:bodyPr/>
          <a:lstStyle/>
          <a:p>
            <a:pPr>
              <a:defRPr/>
            </a:pPr>
            <a:fld id="{D993474F-C110-42D2-AEF1-447866F9F940}" type="slidenum">
              <a:rPr lang="en-US" altLang="en-US" smtClean="0"/>
              <a:pPr>
                <a:defRPr/>
              </a:pPr>
              <a:t>48</a:t>
            </a:fld>
            <a:endParaRPr lang="en-US" altLang="en-US"/>
          </a:p>
        </p:txBody>
      </p:sp>
    </p:spTree>
    <p:extLst>
      <p:ext uri="{BB962C8B-B14F-4D97-AF65-F5344CB8AC3E}">
        <p14:creationId xmlns:p14="http://schemas.microsoft.com/office/powerpoint/2010/main" val="1102768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87CE-F22E-4DAB-A470-9ECC746E93A1}"/>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3FAA1A40-75A7-49B5-9CB3-D96E0FEDC06E}"/>
              </a:ext>
            </a:extLst>
          </p:cNvPr>
          <p:cNvSpPr>
            <a:spLocks noGrp="1"/>
          </p:cNvSpPr>
          <p:nvPr>
            <p:ph idx="1"/>
          </p:nvPr>
        </p:nvSpPr>
        <p:spPr/>
        <p:txBody>
          <a:bodyPr/>
          <a:lstStyle/>
          <a:p>
            <a:pPr marL="0" indent="0">
              <a:buNone/>
              <a:defRPr/>
            </a:pPr>
            <a:r>
              <a:rPr lang="en-US" sz="3600" dirty="0">
                <a:solidFill>
                  <a:srgbClr val="92D050"/>
                </a:solidFill>
                <a:effectLst>
                  <a:outerShdw blurRad="38100" dist="38100" dir="2700000" algn="tl">
                    <a:srgbClr val="000000">
                      <a:alpha val="43137"/>
                    </a:srgbClr>
                  </a:outerShdw>
                </a:effectLst>
              </a:rPr>
              <a:t>Joan wants to fundraise for her daughter’s lacrosse team in the workplace. Is there a mechanism to allow Joan to seek contributions from County employees or others in the workplace?</a:t>
            </a:r>
          </a:p>
          <a:p>
            <a:pPr>
              <a:defRPr/>
            </a:pPr>
            <a:endParaRPr lang="en-US" sz="36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sz="3000" dirty="0"/>
          </a:p>
        </p:txBody>
      </p:sp>
      <p:sp>
        <p:nvSpPr>
          <p:cNvPr id="4" name="Slide Number Placeholder 3">
            <a:extLst>
              <a:ext uri="{FF2B5EF4-FFF2-40B4-BE49-F238E27FC236}">
                <a16:creationId xmlns:a16="http://schemas.microsoft.com/office/drawing/2014/main" id="{B81625FC-0370-4F58-9D7D-3BA8C088236F}"/>
              </a:ext>
            </a:extLst>
          </p:cNvPr>
          <p:cNvSpPr>
            <a:spLocks noGrp="1"/>
          </p:cNvSpPr>
          <p:nvPr>
            <p:ph type="sldNum" sz="quarter" idx="12"/>
          </p:nvPr>
        </p:nvSpPr>
        <p:spPr/>
        <p:txBody>
          <a:bodyPr/>
          <a:lstStyle/>
          <a:p>
            <a:pPr>
              <a:defRPr/>
            </a:pPr>
            <a:fld id="{129448C4-C503-454E-843F-994A96DA104E}" type="slidenum">
              <a:rPr lang="en-US" altLang="en-US" smtClean="0"/>
              <a:pPr>
                <a:defRPr/>
              </a:pPr>
              <a:t>49</a:t>
            </a:fld>
            <a:endParaRPr lang="en-US" altLang="en-US"/>
          </a:p>
        </p:txBody>
      </p:sp>
    </p:spTree>
    <p:extLst>
      <p:ext uri="{BB962C8B-B14F-4D97-AF65-F5344CB8AC3E}">
        <p14:creationId xmlns:p14="http://schemas.microsoft.com/office/powerpoint/2010/main" val="198823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D8517421-E48B-465C-9016-926FBB7B349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A935B7-ED92-438D-95A5-099E38B86521}" type="slidenum">
              <a:rPr lang="en-US" altLang="en-US" sz="1400"/>
              <a:pPr>
                <a:spcBef>
                  <a:spcPct val="0"/>
                </a:spcBef>
                <a:buFontTx/>
                <a:buNone/>
              </a:pPr>
              <a:t>5</a:t>
            </a:fld>
            <a:endParaRPr lang="en-US" altLang="en-US" sz="1400"/>
          </a:p>
        </p:txBody>
      </p:sp>
      <p:sp>
        <p:nvSpPr>
          <p:cNvPr id="12291" name="Rectangle 4">
            <a:extLst>
              <a:ext uri="{FF2B5EF4-FFF2-40B4-BE49-F238E27FC236}">
                <a16:creationId xmlns:a16="http://schemas.microsoft.com/office/drawing/2014/main" id="{E23A2907-D2F8-458B-87FD-C4E92A522B22}"/>
              </a:ext>
            </a:extLst>
          </p:cNvPr>
          <p:cNvSpPr>
            <a:spLocks noGrp="1" noChangeArrowheads="1"/>
          </p:cNvSpPr>
          <p:nvPr>
            <p:ph type="ctrTitle"/>
          </p:nvPr>
        </p:nvSpPr>
        <p:spPr>
          <a:xfrm>
            <a:off x="2209800" y="152400"/>
            <a:ext cx="7772400" cy="1447800"/>
          </a:xfrm>
        </p:spPr>
        <p:txBody>
          <a:bodyPr anchor="ctr"/>
          <a:lstStyle/>
          <a:p>
            <a:pPr eaLnBrk="1" hangingPunct="1"/>
            <a:r>
              <a:rPr lang="en-US" altLang="en-US" sz="4400" b="1">
                <a:solidFill>
                  <a:srgbClr val="0066FF"/>
                </a:solidFill>
              </a:rPr>
              <a:t>Primary Areas of Coverage</a:t>
            </a:r>
          </a:p>
        </p:txBody>
      </p:sp>
      <p:sp>
        <p:nvSpPr>
          <p:cNvPr id="12292" name="Rectangle 5">
            <a:extLst>
              <a:ext uri="{FF2B5EF4-FFF2-40B4-BE49-F238E27FC236}">
                <a16:creationId xmlns:a16="http://schemas.microsoft.com/office/drawing/2014/main" id="{DDBD88C8-5F33-4444-8467-1039D18CC372}"/>
              </a:ext>
            </a:extLst>
          </p:cNvPr>
          <p:cNvSpPr>
            <a:spLocks noGrp="1" noChangeArrowheads="1"/>
          </p:cNvSpPr>
          <p:nvPr>
            <p:ph type="subTitle" idx="1"/>
          </p:nvPr>
        </p:nvSpPr>
        <p:spPr>
          <a:xfrm>
            <a:off x="2209800" y="1793582"/>
            <a:ext cx="7696200" cy="4835819"/>
          </a:xfrm>
        </p:spPr>
        <p:txBody>
          <a:bodyPr/>
          <a:lstStyle/>
          <a:p>
            <a:pPr algn="l" eaLnBrk="1" hangingPunct="1">
              <a:lnSpc>
                <a:spcPct val="80000"/>
              </a:lnSpc>
              <a:buClr>
                <a:srgbClr val="FF0000"/>
              </a:buClr>
              <a:buFont typeface="Wingdings" panose="05000000000000000000" pitchFamily="2" charset="2"/>
              <a:buChar char="Ø"/>
            </a:pPr>
            <a:endParaRPr lang="en-US" altLang="en-US" sz="2000"/>
          </a:p>
          <a:p>
            <a:pPr algn="l">
              <a:lnSpc>
                <a:spcPct val="80000"/>
              </a:lnSpc>
              <a:buClr>
                <a:srgbClr val="FF0000"/>
              </a:buClr>
              <a:buFont typeface="Wingdings" panose="05000000000000000000" pitchFamily="2" charset="2"/>
              <a:buChar char="Ø"/>
            </a:pPr>
            <a:r>
              <a:rPr lang="en-US" altLang="en-US" sz="2000"/>
              <a:t>Financial conflicts of interest</a:t>
            </a:r>
            <a:endParaRPr lang="en-US"/>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Prohibited holdings and employment</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Outside employment approval</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Misuse of County office, property, information</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Solicitation, Acceptance of Gifts</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Restrictions After Leaving County Service (Post-Employment)</a:t>
            </a:r>
          </a:p>
          <a:p>
            <a:pPr algn="l" eaLnBrk="1" hangingPunct="1">
              <a:lnSpc>
                <a:spcPct val="80000"/>
              </a:lnSpc>
              <a:buClr>
                <a:srgbClr val="FF0000"/>
              </a:buClr>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pPr>
            <a:endParaRPr lang="en-US" altLang="en-US" sz="2000"/>
          </a:p>
        </p:txBody>
      </p:sp>
    </p:spTree>
    <p:extLst>
      <p:ext uri="{BB962C8B-B14F-4D97-AF65-F5344CB8AC3E}">
        <p14:creationId xmlns:p14="http://schemas.microsoft.com/office/powerpoint/2010/main" val="79552173"/>
      </p:ext>
    </p:extLst>
  </p:cSld>
  <p:clrMapOvr>
    <a:masterClrMapping/>
  </p:clrMapOvr>
  <p:transition>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1C02-729B-45E3-A09F-535F09460835}"/>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75DB7313-6F6E-4F91-9418-E17ABE3E0F3E}"/>
              </a:ext>
            </a:extLst>
          </p:cNvPr>
          <p:cNvSpPr>
            <a:spLocks noGrp="1"/>
          </p:cNvSpPr>
          <p:nvPr>
            <p:ph idx="1"/>
          </p:nvPr>
        </p:nvSpPr>
        <p:spPr/>
        <p:txBody>
          <a:bodyPr/>
          <a:lstStyle/>
          <a:p>
            <a:pPr algn="ctr">
              <a:defRPr/>
            </a:pPr>
            <a:r>
              <a:rPr lang="en-US" sz="3600" dirty="0"/>
              <a:t>There are a few fundraising activities that are authorized by the County Executive or County Council.  This is not one of them currently. She would need to go through the process of seeking official endorsement with either an Executive Order or Council Resolution to be able to fundraise in the office for the lacrosse team.</a:t>
            </a:r>
          </a:p>
        </p:txBody>
      </p:sp>
      <p:sp>
        <p:nvSpPr>
          <p:cNvPr id="4" name="Slide Number Placeholder 3">
            <a:extLst>
              <a:ext uri="{FF2B5EF4-FFF2-40B4-BE49-F238E27FC236}">
                <a16:creationId xmlns:a16="http://schemas.microsoft.com/office/drawing/2014/main" id="{243391C7-8529-4C8D-80C8-39414AC75759}"/>
              </a:ext>
            </a:extLst>
          </p:cNvPr>
          <p:cNvSpPr>
            <a:spLocks noGrp="1"/>
          </p:cNvSpPr>
          <p:nvPr>
            <p:ph type="sldNum" sz="quarter" idx="12"/>
          </p:nvPr>
        </p:nvSpPr>
        <p:spPr/>
        <p:txBody>
          <a:bodyPr/>
          <a:lstStyle/>
          <a:p>
            <a:pPr>
              <a:defRPr/>
            </a:pPr>
            <a:fld id="{A953FC82-5ED2-4403-A80D-5C4F5AB9E510}" type="slidenum">
              <a:rPr lang="en-US" altLang="en-US" smtClean="0"/>
              <a:pPr>
                <a:defRPr/>
              </a:pPr>
              <a:t>50</a:t>
            </a:fld>
            <a:endParaRPr lang="en-US" altLang="en-US"/>
          </a:p>
        </p:txBody>
      </p:sp>
    </p:spTree>
    <p:extLst>
      <p:ext uri="{BB962C8B-B14F-4D97-AF65-F5344CB8AC3E}">
        <p14:creationId xmlns:p14="http://schemas.microsoft.com/office/powerpoint/2010/main" val="7399018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Jake is a Ride-On bus driver for the County.  During the holiday season, one of the regular customers on Jake's route wants to give Jake ten dollars.  Can Jake accept the gift of money?</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51</a:t>
            </a:fld>
            <a:endParaRPr lang="en-US" altLang="en-US"/>
          </a:p>
        </p:txBody>
      </p:sp>
    </p:spTree>
    <p:extLst>
      <p:ext uri="{BB962C8B-B14F-4D97-AF65-F5344CB8AC3E}">
        <p14:creationId xmlns:p14="http://schemas.microsoft.com/office/powerpoint/2010/main" val="927533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gifts of cash or equivalents are explicitly prohibited, regardless of the amount.</a:t>
            </a:r>
            <a:endParaRPr lang="en-US" sz="4000" dirty="0">
              <a:cs typeface="Arial"/>
            </a:endParaRP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52</a:t>
            </a:fld>
            <a:endParaRPr lang="en-US" altLang="en-US"/>
          </a:p>
        </p:txBody>
      </p:sp>
    </p:spTree>
    <p:extLst>
      <p:ext uri="{BB962C8B-B14F-4D97-AF65-F5344CB8AC3E}">
        <p14:creationId xmlns:p14="http://schemas.microsoft.com/office/powerpoint/2010/main" val="7564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Donald is a supervisor and wants to ask the team of employees that he supervises for a voluntary contribution of up to $10 for a holiday present to the Division Chief he and the team report to. Can he email the team to request the contributions?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buNone/>
              <a:defRPr/>
            </a:pPr>
            <a:r>
              <a:rPr lang="en-US" sz="2900" dirty="0">
                <a:solidFill>
                  <a:srgbClr val="92D050"/>
                </a:solidFill>
                <a:effectLst>
                  <a:outerShdw blurRad="38100" dist="38100" dir="2700000" algn="tl">
                    <a:srgbClr val="000000">
                      <a:alpha val="43137"/>
                    </a:srgbClr>
                  </a:outerShdw>
                </a:effectLst>
              </a:rPr>
              <a:t>B. What if, instead of a holiday gift, the Division Chief is retiring. Can Donald solicit donations from his team for a retirement gift? </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53</a:t>
            </a:fld>
            <a:endParaRPr lang="en-US" altLang="en-US"/>
          </a:p>
        </p:txBody>
      </p:sp>
    </p:spTree>
    <p:extLst>
      <p:ext uri="{BB962C8B-B14F-4D97-AF65-F5344CB8AC3E}">
        <p14:creationId xmlns:p14="http://schemas.microsoft.com/office/powerpoint/2010/main" val="3675087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a:xfrm>
            <a:off x="609599" y="1600201"/>
            <a:ext cx="11146971" cy="5121274"/>
          </a:xfrm>
        </p:spPr>
        <p:txBody>
          <a:bodyPr/>
          <a:lstStyle/>
          <a:p>
            <a:pPr>
              <a:defRPr/>
            </a:pPr>
            <a:r>
              <a:rPr lang="en-US" sz="3600" dirty="0"/>
              <a:t>A. No, Donald cannot solicit funds from the team for a holiday gift, because it’s not an infrequently occurring event. And the Division Chief should not accept a gift that has been solicited in this fashion</a:t>
            </a:r>
          </a:p>
          <a:p>
            <a:pPr marL="0" indent="0">
              <a:buNone/>
              <a:defRPr/>
            </a:pPr>
            <a:endParaRPr lang="en-US" sz="3600" dirty="0"/>
          </a:p>
          <a:p>
            <a:pPr>
              <a:defRPr/>
            </a:pPr>
            <a:r>
              <a:rPr lang="en-US" sz="3600" dirty="0"/>
              <a:t>B. Yes, a retirement is an infrequently occurring event, so Donald can solicit donations from the team for this. </a:t>
            </a: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54</a:t>
            </a:fld>
            <a:endParaRPr lang="en-US" altLang="en-US"/>
          </a:p>
        </p:txBody>
      </p:sp>
    </p:spTree>
    <p:extLst>
      <p:ext uri="{BB962C8B-B14F-4D97-AF65-F5344CB8AC3E}">
        <p14:creationId xmlns:p14="http://schemas.microsoft.com/office/powerpoint/2010/main" val="1400818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A69D-B4AD-479A-A423-4D5D366E6B4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3195B5BE-94B8-41DC-8A0B-BC1B082EC571}"/>
              </a:ext>
            </a:extLst>
          </p:cNvPr>
          <p:cNvSpPr>
            <a:spLocks noGrp="1"/>
          </p:cNvSpPr>
          <p:nvPr>
            <p:ph idx="1"/>
          </p:nvPr>
        </p:nvSpPr>
        <p:spPr/>
        <p:txBody>
          <a:bodyPr/>
          <a:lstStyle/>
          <a:p>
            <a:pPr marL="0" indent="0">
              <a:buNone/>
              <a:defRPr/>
            </a:pPr>
            <a:r>
              <a:rPr lang="en-US" dirty="0">
                <a:solidFill>
                  <a:srgbClr val="92D050"/>
                </a:solidFill>
              </a:rPr>
              <a:t>Sunny is a County employee, and she’s getting married.  </a:t>
            </a:r>
            <a:endParaRPr lang="en-US" dirty="0"/>
          </a:p>
          <a:p>
            <a:pPr>
              <a:defRPr/>
            </a:pPr>
            <a:r>
              <a:rPr lang="en-US" dirty="0">
                <a:solidFill>
                  <a:srgbClr val="92D050"/>
                </a:solidFill>
              </a:rPr>
              <a:t>A. Her agency colleagues want to get together and give her a wedding gift.</a:t>
            </a:r>
          </a:p>
          <a:p>
            <a:pPr>
              <a:defRPr/>
            </a:pPr>
            <a:r>
              <a:rPr lang="en-US" dirty="0">
                <a:solidFill>
                  <a:srgbClr val="92D050"/>
                </a:solidFill>
              </a:rPr>
              <a:t>B. A company affected by Sunny’s County job wants to give her a modest wedding gift.</a:t>
            </a:r>
          </a:p>
          <a:p>
            <a:pPr marL="0" indent="0">
              <a:buNone/>
              <a:defRPr/>
            </a:pPr>
            <a:r>
              <a:rPr lang="en-US" dirty="0">
                <a:solidFill>
                  <a:srgbClr val="92D050"/>
                </a:solidFill>
              </a:rPr>
              <a:t>Can these gifts be given and accepted?</a:t>
            </a:r>
          </a:p>
          <a:p>
            <a:pPr marL="0" indent="0">
              <a:buNone/>
              <a:defRPr/>
            </a:pPr>
            <a:endParaRPr lang="en-US" dirty="0">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marL="0" indent="0">
              <a:buNone/>
              <a:defRPr/>
            </a:pPr>
            <a:endParaRPr lang="en-US" dirty="0">
              <a:solidFill>
                <a:srgbClr val="92D050"/>
              </a:solidFill>
            </a:endParaRPr>
          </a:p>
          <a:p>
            <a:pPr marL="0" indent="0">
              <a:buNone/>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F5B59D6F-5D94-491E-B37B-BA9039E9D9E6}"/>
              </a:ext>
            </a:extLst>
          </p:cNvPr>
          <p:cNvSpPr>
            <a:spLocks noGrp="1"/>
          </p:cNvSpPr>
          <p:nvPr>
            <p:ph type="sldNum" sz="quarter" idx="12"/>
          </p:nvPr>
        </p:nvSpPr>
        <p:spPr/>
        <p:txBody>
          <a:bodyPr/>
          <a:lstStyle/>
          <a:p>
            <a:pPr>
              <a:defRPr/>
            </a:pPr>
            <a:fld id="{FB7474A5-0C05-451A-B9E7-9C867CAAAF04}" type="slidenum">
              <a:rPr lang="en-US" altLang="en-US" smtClean="0"/>
              <a:pPr>
                <a:defRPr/>
              </a:pPr>
              <a:t>55</a:t>
            </a:fld>
            <a:endParaRPr lang="en-US" altLang="en-US"/>
          </a:p>
        </p:txBody>
      </p:sp>
    </p:spTree>
    <p:extLst>
      <p:ext uri="{BB962C8B-B14F-4D97-AF65-F5344CB8AC3E}">
        <p14:creationId xmlns:p14="http://schemas.microsoft.com/office/powerpoint/2010/main" val="31222609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54D4B-10D4-41DE-A235-992875A83576}"/>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2FCA926-317B-41AF-9E2D-2EACF44B6F92}"/>
              </a:ext>
            </a:extLst>
          </p:cNvPr>
          <p:cNvSpPr>
            <a:spLocks noGrp="1"/>
          </p:cNvSpPr>
          <p:nvPr>
            <p:ph idx="1"/>
          </p:nvPr>
        </p:nvSpPr>
        <p:spPr/>
        <p:txBody>
          <a:bodyPr/>
          <a:lstStyle/>
          <a:p>
            <a:pPr>
              <a:defRPr/>
            </a:pPr>
            <a:r>
              <a:rPr lang="en-US" dirty="0"/>
              <a:t>A. Sunny will be able to accept the gift from her colleagues in the office, as long as it is a gift appropriate to the circumstance.  Solicitation of fellow employees for nominal amounts is permitted for this gift.</a:t>
            </a:r>
          </a:p>
          <a:p>
            <a:pPr>
              <a:defRPr/>
            </a:pPr>
            <a:r>
              <a:rPr lang="en-US" dirty="0"/>
              <a:t>B. The Company would not be able to give a gift because it’s a restricted donor.  A personal friend of Sunny’s that works for the Company may make a gift, depending on the circumstances. </a:t>
            </a:r>
          </a:p>
          <a:p>
            <a:pPr marL="0" indent="0">
              <a:buNone/>
              <a:defRPr/>
            </a:pPr>
            <a:endParaRPr lang="en-US" dirty="0"/>
          </a:p>
        </p:txBody>
      </p:sp>
      <p:sp>
        <p:nvSpPr>
          <p:cNvPr id="4" name="Slide Number Placeholder 3">
            <a:extLst>
              <a:ext uri="{FF2B5EF4-FFF2-40B4-BE49-F238E27FC236}">
                <a16:creationId xmlns:a16="http://schemas.microsoft.com/office/drawing/2014/main" id="{FA78C49D-428B-4BCF-89FD-FE234BBAAC4E}"/>
              </a:ext>
            </a:extLst>
          </p:cNvPr>
          <p:cNvSpPr>
            <a:spLocks noGrp="1"/>
          </p:cNvSpPr>
          <p:nvPr>
            <p:ph type="sldNum" sz="quarter" idx="12"/>
          </p:nvPr>
        </p:nvSpPr>
        <p:spPr/>
        <p:txBody>
          <a:bodyPr/>
          <a:lstStyle/>
          <a:p>
            <a:pPr>
              <a:defRPr/>
            </a:pPr>
            <a:fld id="{2F291380-840E-44C8-9FD2-40ECFAFCABD9}" type="slidenum">
              <a:rPr lang="en-US" altLang="en-US" smtClean="0"/>
              <a:pPr>
                <a:defRPr/>
              </a:pPr>
              <a:t>56</a:t>
            </a:fld>
            <a:endParaRPr lang="en-US" altLang="en-US"/>
          </a:p>
        </p:txBody>
      </p:sp>
    </p:spTree>
    <p:extLst>
      <p:ext uri="{BB962C8B-B14F-4D97-AF65-F5344CB8AC3E}">
        <p14:creationId xmlns:p14="http://schemas.microsoft.com/office/powerpoint/2010/main" val="17524986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E352-B844-4C8B-82DA-54C533ABB8D2}"/>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F7263731-F41D-4ABA-807C-1C3971FE3E3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Lisa is a TEBS employee attending an annual technology conference in downtown Washington DC.  A vendor that does business with TEBS invites all of its clients attending the conference to a Washington Nationals game. Can Lisa go with the group?</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sz="28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9D640C5D-03FB-499D-B871-CBDF04896253}"/>
              </a:ext>
            </a:extLst>
          </p:cNvPr>
          <p:cNvSpPr>
            <a:spLocks noGrp="1"/>
          </p:cNvSpPr>
          <p:nvPr>
            <p:ph type="sldNum" sz="quarter" idx="12"/>
          </p:nvPr>
        </p:nvSpPr>
        <p:spPr/>
        <p:txBody>
          <a:bodyPr/>
          <a:lstStyle/>
          <a:p>
            <a:pPr>
              <a:defRPr/>
            </a:pPr>
            <a:fld id="{30180D11-AE8C-4903-8160-283587D0D59F}" type="slidenum">
              <a:rPr lang="en-US" altLang="en-US" smtClean="0"/>
              <a:pPr>
                <a:defRPr/>
              </a:pPr>
              <a:t>57</a:t>
            </a:fld>
            <a:endParaRPr lang="en-US" altLang="en-US"/>
          </a:p>
        </p:txBody>
      </p:sp>
    </p:spTree>
    <p:extLst>
      <p:ext uri="{BB962C8B-B14F-4D97-AF65-F5344CB8AC3E}">
        <p14:creationId xmlns:p14="http://schemas.microsoft.com/office/powerpoint/2010/main" val="743726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249D-FE45-4226-AA10-C147FD41CD6D}"/>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592B0376-D999-4285-BAA1-F1E1F45269E4}"/>
              </a:ext>
            </a:extLst>
          </p:cNvPr>
          <p:cNvSpPr>
            <a:spLocks noGrp="1"/>
          </p:cNvSpPr>
          <p:nvPr>
            <p:ph idx="1"/>
          </p:nvPr>
        </p:nvSpPr>
        <p:spPr/>
        <p:txBody>
          <a:bodyPr/>
          <a:lstStyle/>
          <a:p>
            <a:pPr algn="ctr">
              <a:defRPr/>
            </a:pPr>
            <a:r>
              <a:rPr lang="en-US" sz="3600" dirty="0"/>
              <a:t>No, though she may if she pays her own way (thereby not receiving any gift).</a:t>
            </a:r>
          </a:p>
        </p:txBody>
      </p:sp>
      <p:sp>
        <p:nvSpPr>
          <p:cNvPr id="4" name="Slide Number Placeholder 3">
            <a:extLst>
              <a:ext uri="{FF2B5EF4-FFF2-40B4-BE49-F238E27FC236}">
                <a16:creationId xmlns:a16="http://schemas.microsoft.com/office/drawing/2014/main" id="{4B50A6FC-15A9-4BAE-B109-72AA56CFB859}"/>
              </a:ext>
            </a:extLst>
          </p:cNvPr>
          <p:cNvSpPr>
            <a:spLocks noGrp="1"/>
          </p:cNvSpPr>
          <p:nvPr>
            <p:ph type="sldNum" sz="quarter" idx="12"/>
          </p:nvPr>
        </p:nvSpPr>
        <p:spPr/>
        <p:txBody>
          <a:bodyPr/>
          <a:lstStyle/>
          <a:p>
            <a:pPr>
              <a:defRPr/>
            </a:pPr>
            <a:fld id="{7FD68C5E-86B7-4A70-BDFC-15C98FE9CF93}" type="slidenum">
              <a:rPr lang="en-US" altLang="en-US" smtClean="0"/>
              <a:pPr>
                <a:defRPr/>
              </a:pPr>
              <a:t>58</a:t>
            </a:fld>
            <a:endParaRPr lang="en-US" altLang="en-US"/>
          </a:p>
        </p:txBody>
      </p:sp>
    </p:spTree>
    <p:extLst>
      <p:ext uri="{BB962C8B-B14F-4D97-AF65-F5344CB8AC3E}">
        <p14:creationId xmlns:p14="http://schemas.microsoft.com/office/powerpoint/2010/main" val="333845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9EBC-D515-4AB5-924B-F267E2158248}"/>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00E5F30F-BB52-4D57-A224-13F2476E6D8E}"/>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Instead of a Nationals game, the vendor says it wants to meet with all of its clients at a dinner it is hosting at an upscale restaurant so that it can provide important system information and discuss the challenges faced by the clients. Lisa thinks that there are important business reasons to attend but she’s concerned that since dinner will be served at the meeting, she might run afoul of the restrictions on gifts. Can she attend the dinner?</a:t>
            </a:r>
          </a:p>
          <a:p>
            <a:pPr>
              <a:defRPr/>
            </a:pPr>
            <a:endParaRPr lang="en-US" sz="2300" dirty="0">
              <a:effectLst>
                <a:outerShdw blurRad="38100" dist="38100" dir="2700000" algn="tl">
                  <a:srgbClr val="000000">
                    <a:alpha val="43137"/>
                  </a:srgbClr>
                </a:outerShdw>
              </a:effectLst>
            </a:endParaRPr>
          </a:p>
          <a:p>
            <a:pPr marL="0" indent="0" algn="ctr">
              <a:buNone/>
              <a:defRPr/>
            </a:pPr>
            <a:r>
              <a:rPr lang="en-US" sz="2300" dirty="0">
                <a:effectLst>
                  <a:outerShdw blurRad="38100" dist="38100" dir="2700000" algn="tl">
                    <a:srgbClr val="000000">
                      <a:alpha val="43137"/>
                    </a:srgbClr>
                  </a:outerShdw>
                </a:effectLst>
              </a:rPr>
              <a:t>Yes 		No 		Maybe</a:t>
            </a:r>
          </a:p>
          <a:p>
            <a:pPr>
              <a:defRPr/>
            </a:pPr>
            <a:endParaRPr lang="en-US" sz="23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C41DA72-0584-4ECE-9570-CB3A3754BD48}"/>
              </a:ext>
            </a:extLst>
          </p:cNvPr>
          <p:cNvSpPr>
            <a:spLocks noGrp="1"/>
          </p:cNvSpPr>
          <p:nvPr>
            <p:ph type="sldNum" sz="quarter" idx="12"/>
          </p:nvPr>
        </p:nvSpPr>
        <p:spPr/>
        <p:txBody>
          <a:bodyPr/>
          <a:lstStyle/>
          <a:p>
            <a:pPr>
              <a:defRPr/>
            </a:pPr>
            <a:fld id="{60B9C34E-9AC7-44C7-9A1C-BD408556103F}" type="slidenum">
              <a:rPr lang="en-US" altLang="en-US" smtClean="0"/>
              <a:pPr>
                <a:defRPr/>
              </a:pPr>
              <a:t>59</a:t>
            </a:fld>
            <a:endParaRPr lang="en-US" altLang="en-US"/>
          </a:p>
        </p:txBody>
      </p:sp>
    </p:spTree>
    <p:extLst>
      <p:ext uri="{BB962C8B-B14F-4D97-AF65-F5344CB8AC3E}">
        <p14:creationId xmlns:p14="http://schemas.microsoft.com/office/powerpoint/2010/main" val="18601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6</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1813283" y="1697244"/>
            <a:ext cx="8760682" cy="4322556"/>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your personal financial interests or those of a relative.</a:t>
            </a:r>
          </a:p>
          <a:p>
            <a:pPr algn="l">
              <a:buClr>
                <a:srgbClr val="FF0000"/>
              </a:buClr>
              <a:buFont typeface="Wingdings" panose="05000000000000000000" pitchFamily="2" charset="2"/>
              <a:buChar char="Ø"/>
            </a:pPr>
            <a:endParaRPr lang="en-US" altLang="en-US" sz="2800"/>
          </a:p>
          <a:p>
            <a:pPr algn="l" eaLnBrk="1" hangingPunct="1">
              <a:buClr>
                <a:srgbClr val="FF0000"/>
              </a:buClr>
              <a:buFont typeface="Wingdings" panose="05000000000000000000" pitchFamily="2" charset="2"/>
              <a:buChar char="Ø"/>
            </a:pPr>
            <a:r>
              <a:rPr lang="en-US" altLang="en-US" sz="2800" dirty="0"/>
              <a:t>Working on County matters involving entities:</a:t>
            </a:r>
          </a:p>
          <a:p>
            <a:pPr lvl="1" algn="l" eaLnBrk="1" hangingPunct="1">
              <a:buClr>
                <a:srgbClr val="FF0000"/>
              </a:buClr>
              <a:buFont typeface="Wingdings" panose="05000000000000000000" pitchFamily="2" charset="2"/>
              <a:buChar char="§"/>
            </a:pPr>
            <a:r>
              <a:rPr lang="en-US" altLang="en-US" sz="2400" dirty="0"/>
              <a:t>you or a relative are affiliated with as an employee, director or trustee; you or a relative are seeking employment with;</a:t>
            </a:r>
          </a:p>
          <a:p>
            <a:pPr lvl="1" algn="l">
              <a:buClr>
                <a:srgbClr val="FF0000"/>
              </a:buClr>
              <a:buFont typeface="Wingdings" panose="05000000000000000000" pitchFamily="2" charset="2"/>
              <a:buChar char="§"/>
            </a:pPr>
            <a:r>
              <a:rPr lang="en-US" altLang="en-US" sz="2400" dirty="0"/>
              <a:t>organizations with which you or a family member were employed or affiliated in the past 12 months</a:t>
            </a:r>
            <a:endParaRPr lang="en-US" dirty="0"/>
          </a:p>
          <a:p>
            <a:pPr lvl="1" algn="l">
              <a:buClr>
                <a:srgbClr val="FF0000"/>
              </a:buClr>
              <a:buFont typeface="Wingdings" panose="05000000000000000000" pitchFamily="2" charset="2"/>
              <a:buChar char="§"/>
            </a:pPr>
            <a:r>
              <a:rPr lang="en-US" sz="2400" dirty="0">
                <a:ea typeface="+mn-lt"/>
                <a:cs typeface="+mn-lt"/>
              </a:rPr>
              <a:t>organizations with a contract with you or your relative</a:t>
            </a:r>
            <a:endParaRPr lang="en-US" altLang="en-US" sz="2400" dirty="0"/>
          </a:p>
          <a:p>
            <a:pPr algn="l" eaLnBrk="1" hangingPunct="1">
              <a:buClr>
                <a:srgbClr val="0066FF"/>
              </a:buClr>
              <a:buFont typeface="Wingdings" panose="05000000000000000000" pitchFamily="2" charset="2"/>
              <a:buChar char="§"/>
            </a:pPr>
            <a:endParaRPr lang="en-US" altLang="en-US" sz="2800"/>
          </a:p>
        </p:txBody>
      </p:sp>
    </p:spTree>
    <p:extLst>
      <p:ext uri="{BB962C8B-B14F-4D97-AF65-F5344CB8AC3E}">
        <p14:creationId xmlns:p14="http://schemas.microsoft.com/office/powerpoint/2010/main" val="642143692"/>
      </p:ext>
    </p:extLst>
  </p:cSld>
  <p:clrMapOvr>
    <a:masterClrMapping/>
  </p:clrMapOvr>
  <p:transition>
    <p:strips dir="r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568-4AFB-4860-AF48-9A04F5CC1CA2}"/>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7CCF6F34-0A35-4964-953A-0538BCE8D224}"/>
              </a:ext>
            </a:extLst>
          </p:cNvPr>
          <p:cNvSpPr>
            <a:spLocks noGrp="1"/>
          </p:cNvSpPr>
          <p:nvPr>
            <p:ph idx="1"/>
          </p:nvPr>
        </p:nvSpPr>
        <p:spPr>
          <a:xfrm>
            <a:off x="609600" y="1600201"/>
            <a:ext cx="11035004" cy="5121274"/>
          </a:xfrm>
        </p:spPr>
        <p:txBody>
          <a:bodyPr/>
          <a:lstStyle/>
          <a:p>
            <a:pPr>
              <a:defRPr/>
            </a:pPr>
            <a:r>
              <a:rPr lang="en-US" dirty="0"/>
              <a:t>Option 1: Maybe; if the event is attended by at least 20 persons, Lisa could attend pursuant to an exception to the gift restriction. If she’s a filer, she would need to list this gift on her next financial disclosure</a:t>
            </a:r>
          </a:p>
          <a:p>
            <a:pPr>
              <a:defRPr/>
            </a:pPr>
            <a:r>
              <a:rPr lang="en-US" dirty="0"/>
              <a:t>Option 2: Also, Lisa could be sent to the event by her agency and the gift accepted by the agency pursuant to Administrative Procedure 1-16, establishing the basis for gift acceptance by an agency. The AP 1-16 paperwork acts as the disclosure, and Lisa would not list this on her own financial disclosure if she’s a filer. </a:t>
            </a:r>
          </a:p>
        </p:txBody>
      </p:sp>
      <p:sp>
        <p:nvSpPr>
          <p:cNvPr id="4" name="Slide Number Placeholder 3">
            <a:extLst>
              <a:ext uri="{FF2B5EF4-FFF2-40B4-BE49-F238E27FC236}">
                <a16:creationId xmlns:a16="http://schemas.microsoft.com/office/drawing/2014/main" id="{EA1EC64C-D248-4365-B65D-2E5F4FF03C2B}"/>
              </a:ext>
            </a:extLst>
          </p:cNvPr>
          <p:cNvSpPr>
            <a:spLocks noGrp="1"/>
          </p:cNvSpPr>
          <p:nvPr>
            <p:ph type="sldNum" sz="quarter" idx="12"/>
          </p:nvPr>
        </p:nvSpPr>
        <p:spPr/>
        <p:txBody>
          <a:bodyPr/>
          <a:lstStyle/>
          <a:p>
            <a:pPr>
              <a:defRPr/>
            </a:pPr>
            <a:fld id="{7E349956-C4C5-4D8A-96E9-1E667912D2D6}" type="slidenum">
              <a:rPr lang="en-US" altLang="en-US" smtClean="0"/>
              <a:pPr>
                <a:defRPr/>
              </a:pPr>
              <a:t>60</a:t>
            </a:fld>
            <a:endParaRPr lang="en-US" altLang="en-US"/>
          </a:p>
        </p:txBody>
      </p:sp>
    </p:spTree>
    <p:extLst>
      <p:ext uri="{BB962C8B-B14F-4D97-AF65-F5344CB8AC3E}">
        <p14:creationId xmlns:p14="http://schemas.microsoft.com/office/powerpoint/2010/main" val="1576715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B997-047A-45F7-A151-2D46760D000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DC6080D9-9B21-4261-A7DA-F4BE0B1CA97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County contractor works closely with the County permit office. In appreciation for the work of the office, the contractor brought a holiday fruit basket to the office for the staff to share. The basket is valued at $150.  Can the office staff share the basket?</a:t>
            </a:r>
          </a:p>
          <a:p>
            <a:pPr marL="0" indent="0">
              <a:buNone/>
              <a:defRPr/>
            </a:pPr>
            <a:endParaRPr lang="en-US" sz="2900" dirty="0">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7149C118-63C4-43EE-8AA8-015353E3E172}"/>
              </a:ext>
            </a:extLst>
          </p:cNvPr>
          <p:cNvSpPr>
            <a:spLocks noGrp="1"/>
          </p:cNvSpPr>
          <p:nvPr>
            <p:ph type="sldNum" sz="quarter" idx="12"/>
          </p:nvPr>
        </p:nvSpPr>
        <p:spPr/>
        <p:txBody>
          <a:bodyPr/>
          <a:lstStyle/>
          <a:p>
            <a:pPr>
              <a:defRPr/>
            </a:pPr>
            <a:fld id="{1E478956-D2A3-4B5F-BAE1-EDC645862385}" type="slidenum">
              <a:rPr lang="en-US" altLang="en-US" smtClean="0"/>
              <a:pPr>
                <a:defRPr/>
              </a:pPr>
              <a:t>61</a:t>
            </a:fld>
            <a:endParaRPr lang="en-US" altLang="en-US"/>
          </a:p>
        </p:txBody>
      </p:sp>
    </p:spTree>
    <p:extLst>
      <p:ext uri="{BB962C8B-B14F-4D97-AF65-F5344CB8AC3E}">
        <p14:creationId xmlns:p14="http://schemas.microsoft.com/office/powerpoint/2010/main" val="26799815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473E5-F42C-4557-8016-581D6B370BA7}"/>
              </a:ext>
            </a:extLst>
          </p:cNvPr>
          <p:cNvSpPr>
            <a:spLocks noGrp="1"/>
          </p:cNvSpPr>
          <p:nvPr>
            <p:ph type="title"/>
          </p:nvPr>
        </p:nvSpPr>
        <p:spPr>
          <a:xfrm>
            <a:off x="609600" y="277815"/>
            <a:ext cx="10873273" cy="263362"/>
          </a:xfrm>
        </p:spPr>
        <p:txBody>
          <a:bodyPr/>
          <a:lstStyle/>
          <a:p>
            <a:pPr>
              <a:defRPr/>
            </a:pPr>
            <a:r>
              <a:rPr lang="en-US" dirty="0"/>
              <a:t>Answer</a:t>
            </a:r>
          </a:p>
        </p:txBody>
      </p:sp>
      <p:sp>
        <p:nvSpPr>
          <p:cNvPr id="3" name="Content Placeholder 2">
            <a:extLst>
              <a:ext uri="{FF2B5EF4-FFF2-40B4-BE49-F238E27FC236}">
                <a16:creationId xmlns:a16="http://schemas.microsoft.com/office/drawing/2014/main" id="{DFBF60F8-177E-4A64-BE00-FB055FF7232D}"/>
              </a:ext>
            </a:extLst>
          </p:cNvPr>
          <p:cNvSpPr>
            <a:spLocks noGrp="1"/>
          </p:cNvSpPr>
          <p:nvPr>
            <p:ph idx="1"/>
          </p:nvPr>
        </p:nvSpPr>
        <p:spPr>
          <a:xfrm>
            <a:off x="609600" y="883299"/>
            <a:ext cx="10972799" cy="5242866"/>
          </a:xfrm>
        </p:spPr>
        <p:txBody>
          <a:bodyPr/>
          <a:lstStyle/>
          <a:p>
            <a:pPr>
              <a:defRPr/>
            </a:pPr>
            <a:r>
              <a:rPr lang="en-US" dirty="0"/>
              <a:t>Maybe but it’s not advisable. First, if the basket is being shared by several employees, you will probably not reach the $50 per donor per year maximum for food and beverages. Also, if it’s a gift to the County, maybe the office can accept it that way – you’d have to go through the AP 1-16 process with your department director. </a:t>
            </a:r>
          </a:p>
          <a:p>
            <a:pPr marL="0" indent="0">
              <a:buNone/>
              <a:defRPr/>
            </a:pPr>
            <a:endParaRPr lang="en-US" dirty="0"/>
          </a:p>
          <a:p>
            <a:pPr>
              <a:defRPr/>
            </a:pPr>
            <a:r>
              <a:rPr lang="en-US" dirty="0"/>
              <a:t>Best advice: donate it, or politely refuse it, so as not to create even the appearance of a conflict of interest. </a:t>
            </a:r>
          </a:p>
        </p:txBody>
      </p:sp>
      <p:sp>
        <p:nvSpPr>
          <p:cNvPr id="4" name="Slide Number Placeholder 3">
            <a:extLst>
              <a:ext uri="{FF2B5EF4-FFF2-40B4-BE49-F238E27FC236}">
                <a16:creationId xmlns:a16="http://schemas.microsoft.com/office/drawing/2014/main" id="{C93D4DB8-FAD2-457E-BCBD-835FF6EA6FED}"/>
              </a:ext>
            </a:extLst>
          </p:cNvPr>
          <p:cNvSpPr>
            <a:spLocks noGrp="1"/>
          </p:cNvSpPr>
          <p:nvPr>
            <p:ph type="sldNum" sz="quarter" idx="12"/>
          </p:nvPr>
        </p:nvSpPr>
        <p:spPr/>
        <p:txBody>
          <a:bodyPr/>
          <a:lstStyle/>
          <a:p>
            <a:pPr>
              <a:defRPr/>
            </a:pPr>
            <a:fld id="{4725046A-3F9D-46F4-9F5A-CB3BC345D757}" type="slidenum">
              <a:rPr lang="en-US" altLang="en-US" smtClean="0"/>
              <a:pPr>
                <a:defRPr/>
              </a:pPr>
              <a:t>62</a:t>
            </a:fld>
            <a:endParaRPr lang="en-US" altLang="en-US"/>
          </a:p>
        </p:txBody>
      </p:sp>
    </p:spTree>
    <p:extLst>
      <p:ext uri="{BB962C8B-B14F-4D97-AF65-F5344CB8AC3E}">
        <p14:creationId xmlns:p14="http://schemas.microsoft.com/office/powerpoint/2010/main" val="42751348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37F4-33DC-4640-AD65-CF6A9AFEF96A}"/>
              </a:ext>
            </a:extLst>
          </p:cNvPr>
          <p:cNvSpPr>
            <a:spLocks noGrp="1"/>
          </p:cNvSpPr>
          <p:nvPr>
            <p:ph type="title"/>
          </p:nvPr>
        </p:nvSpPr>
        <p:spPr>
          <a:xfrm>
            <a:off x="1981200" y="277814"/>
            <a:ext cx="8229600" cy="941387"/>
          </a:xfrm>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FE38C2C-63A3-4388-A2D8-1600572EEAB2}"/>
              </a:ext>
            </a:extLst>
          </p:cNvPr>
          <p:cNvSpPr>
            <a:spLocks noGrp="1"/>
          </p:cNvSpPr>
          <p:nvPr>
            <p:ph idx="1"/>
          </p:nvPr>
        </p:nvSpPr>
        <p:spPr>
          <a:xfrm>
            <a:off x="1981200" y="1066801"/>
            <a:ext cx="8229600" cy="50593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Jeff received a $200 gift certificate as a result of placing his County business card in a drawing conducted by an organization hosting a seminar attended by Jeff while on official County business.  The host of the seminar where the drawing took place is a non-profit organization that does business with Jeff’s County agency.  Can Jeff keep the $200 gift certificate?</a:t>
            </a:r>
          </a:p>
          <a:p>
            <a:pPr>
              <a:defRPr/>
            </a:pPr>
            <a:endParaRPr lang="en-US" sz="22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marL="0" indent="0">
              <a:buNone/>
              <a:defRPr/>
            </a:pPr>
            <a:endParaRPr lang="en-US" sz="22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54A10FE1-102D-40B4-A07A-D4054E1724E6}"/>
              </a:ext>
            </a:extLst>
          </p:cNvPr>
          <p:cNvSpPr>
            <a:spLocks noGrp="1"/>
          </p:cNvSpPr>
          <p:nvPr>
            <p:ph type="sldNum" sz="quarter" idx="12"/>
          </p:nvPr>
        </p:nvSpPr>
        <p:spPr/>
        <p:txBody>
          <a:bodyPr/>
          <a:lstStyle/>
          <a:p>
            <a:pPr>
              <a:defRPr/>
            </a:pPr>
            <a:fld id="{2D0CDE7B-15B1-4461-BF91-2BF7570C0123}" type="slidenum">
              <a:rPr lang="en-US" altLang="en-US" smtClean="0"/>
              <a:pPr>
                <a:defRPr/>
              </a:pPr>
              <a:t>63</a:t>
            </a:fld>
            <a:endParaRPr lang="en-US" altLang="en-US"/>
          </a:p>
        </p:txBody>
      </p:sp>
    </p:spTree>
    <p:extLst>
      <p:ext uri="{BB962C8B-B14F-4D97-AF65-F5344CB8AC3E}">
        <p14:creationId xmlns:p14="http://schemas.microsoft.com/office/powerpoint/2010/main" val="25664948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F69A0-EA5A-4646-8621-C1A57E7FDCF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EA038D8-8ED5-4C11-9138-9A4D502FA099}"/>
              </a:ext>
            </a:extLst>
          </p:cNvPr>
          <p:cNvSpPr>
            <a:spLocks noGrp="1"/>
          </p:cNvSpPr>
          <p:nvPr>
            <p:ph idx="1"/>
          </p:nvPr>
        </p:nvSpPr>
        <p:spPr/>
        <p:txBody>
          <a:bodyPr/>
          <a:lstStyle/>
          <a:p>
            <a:pPr>
              <a:defRPr/>
            </a:pPr>
            <a:r>
              <a:rPr lang="en-US" dirty="0"/>
              <a:t>No, he can’t keep the gift certificate. Jeff really should avoid participating in the drawing. The act of placing his County business card in the drawing could be viewed as a solicitation of a gift, and his receipt of the award is inconsistent with the gift acceptance prohibition. If he is simply notified of his award, he should decline to accept it. If he is in physical possession, he must give it to his chain of command to donate to the County General Fund. And if he’s a financial disclosure filer, he has to report the gift on his next financial disclosure filing. </a:t>
            </a:r>
          </a:p>
        </p:txBody>
      </p:sp>
      <p:sp>
        <p:nvSpPr>
          <p:cNvPr id="4" name="Slide Number Placeholder 3">
            <a:extLst>
              <a:ext uri="{FF2B5EF4-FFF2-40B4-BE49-F238E27FC236}">
                <a16:creationId xmlns:a16="http://schemas.microsoft.com/office/drawing/2014/main" id="{B33C5AC0-2594-4A25-A036-02C0D3C27DD9}"/>
              </a:ext>
            </a:extLst>
          </p:cNvPr>
          <p:cNvSpPr>
            <a:spLocks noGrp="1"/>
          </p:cNvSpPr>
          <p:nvPr>
            <p:ph type="sldNum" sz="quarter" idx="12"/>
          </p:nvPr>
        </p:nvSpPr>
        <p:spPr/>
        <p:txBody>
          <a:bodyPr/>
          <a:lstStyle/>
          <a:p>
            <a:pPr>
              <a:defRPr/>
            </a:pPr>
            <a:fld id="{2F9917A8-7DB2-45D3-B199-4F2B42354ED4}" type="slidenum">
              <a:rPr lang="en-US" altLang="en-US" smtClean="0"/>
              <a:pPr>
                <a:defRPr/>
              </a:pPr>
              <a:t>64</a:t>
            </a:fld>
            <a:endParaRPr lang="en-US" altLang="en-US"/>
          </a:p>
        </p:txBody>
      </p:sp>
    </p:spTree>
    <p:extLst>
      <p:ext uri="{BB962C8B-B14F-4D97-AF65-F5344CB8AC3E}">
        <p14:creationId xmlns:p14="http://schemas.microsoft.com/office/powerpoint/2010/main" val="36073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DD83-5369-4B48-9EC4-F74E91698AD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769730A4-A7A1-493E-8222-176908274FD7}"/>
              </a:ext>
            </a:extLst>
          </p:cNvPr>
          <p:cNvSpPr>
            <a:spLocks noGrp="1"/>
          </p:cNvSpPr>
          <p:nvPr>
            <p:ph idx="1"/>
          </p:nvPr>
        </p:nvSpPr>
        <p:spPr/>
        <p:txBody>
          <a:bodyPr/>
          <a:lstStyle/>
          <a:p>
            <a:pPr>
              <a:defRPr/>
            </a:pPr>
            <a:r>
              <a:rPr lang="en-US" dirty="0">
                <a:solidFill>
                  <a:srgbClr val="92D050"/>
                </a:solidFill>
              </a:rPr>
              <a:t>Jones Light and Lamp is a local business that has a contract with DGS that advertises a 10% discount to all County employees.  Can Tommy, an employee of DGS, personally buy lights from Jones Light and Lamp for his house and accept the 10% discount?</a:t>
            </a:r>
          </a:p>
          <a:p>
            <a:pPr>
              <a:defRPr/>
            </a:pPr>
            <a:endParaRPr lang="en-US" dirty="0">
              <a:solidFill>
                <a:srgbClr val="92D050"/>
              </a:solidFill>
            </a:endParaRPr>
          </a:p>
          <a:p>
            <a:pPr marL="0" indent="0" algn="ctr">
              <a:buNone/>
              <a:defRPr/>
            </a:pPr>
            <a:r>
              <a:rPr lang="en-US" dirty="0">
                <a:effectLst>
                  <a:outerShdw blurRad="38100" dist="38100" dir="2700000" algn="tl">
                    <a:srgbClr val="000000">
                      <a:alpha val="43137"/>
                    </a:srgbClr>
                  </a:outerShdw>
                </a:effectLst>
              </a:rPr>
              <a:t>Yes 		No 		Maybe</a:t>
            </a:r>
          </a:p>
          <a:p>
            <a:pPr marL="0" indent="0">
              <a:buNone/>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57BF88ED-0BE9-4171-A49C-04CB700108D2}"/>
              </a:ext>
            </a:extLst>
          </p:cNvPr>
          <p:cNvSpPr>
            <a:spLocks noGrp="1"/>
          </p:cNvSpPr>
          <p:nvPr>
            <p:ph type="sldNum" sz="quarter" idx="12"/>
          </p:nvPr>
        </p:nvSpPr>
        <p:spPr/>
        <p:txBody>
          <a:bodyPr/>
          <a:lstStyle/>
          <a:p>
            <a:pPr>
              <a:defRPr/>
            </a:pPr>
            <a:fld id="{F7E79F46-7805-427A-953A-0ECB8FDB1AAA}" type="slidenum">
              <a:rPr lang="en-US" altLang="en-US" smtClean="0"/>
              <a:pPr>
                <a:defRPr/>
              </a:pPr>
              <a:t>65</a:t>
            </a:fld>
            <a:endParaRPr lang="en-US" altLang="en-US"/>
          </a:p>
        </p:txBody>
      </p:sp>
    </p:spTree>
    <p:extLst>
      <p:ext uri="{BB962C8B-B14F-4D97-AF65-F5344CB8AC3E}">
        <p14:creationId xmlns:p14="http://schemas.microsoft.com/office/powerpoint/2010/main" val="2144198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87D2-D45A-40F9-9FBE-EC465CBDEAAA}"/>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131FF5C2-B3E9-4D07-A85A-B91447A4D4A3}"/>
              </a:ext>
            </a:extLst>
          </p:cNvPr>
          <p:cNvSpPr>
            <a:spLocks noGrp="1"/>
          </p:cNvSpPr>
          <p:nvPr>
            <p:ph idx="1"/>
          </p:nvPr>
        </p:nvSpPr>
        <p:spPr/>
        <p:txBody>
          <a:bodyPr/>
          <a:lstStyle/>
          <a:p>
            <a:pPr>
              <a:defRPr/>
            </a:pPr>
            <a:r>
              <a:rPr lang="en-US" dirty="0"/>
              <a:t>Tommy may accept the discount because it is available to all County employees, and Ethics Commission regulations exempt this benefit from the gift prohibition.</a:t>
            </a:r>
          </a:p>
        </p:txBody>
      </p:sp>
      <p:sp>
        <p:nvSpPr>
          <p:cNvPr id="4" name="Slide Number Placeholder 3">
            <a:extLst>
              <a:ext uri="{FF2B5EF4-FFF2-40B4-BE49-F238E27FC236}">
                <a16:creationId xmlns:a16="http://schemas.microsoft.com/office/drawing/2014/main" id="{C7D2BD65-09FC-4531-8009-A4096213D0C5}"/>
              </a:ext>
            </a:extLst>
          </p:cNvPr>
          <p:cNvSpPr>
            <a:spLocks noGrp="1"/>
          </p:cNvSpPr>
          <p:nvPr>
            <p:ph type="sldNum" sz="quarter" idx="12"/>
          </p:nvPr>
        </p:nvSpPr>
        <p:spPr/>
        <p:txBody>
          <a:bodyPr/>
          <a:lstStyle/>
          <a:p>
            <a:pPr>
              <a:defRPr/>
            </a:pPr>
            <a:fld id="{23DC9657-7F90-4A12-9029-B244F6AD1FFF}" type="slidenum">
              <a:rPr lang="en-US" altLang="en-US" smtClean="0"/>
              <a:pPr>
                <a:defRPr/>
              </a:pPr>
              <a:t>66</a:t>
            </a:fld>
            <a:endParaRPr lang="en-US" altLang="en-US"/>
          </a:p>
        </p:txBody>
      </p:sp>
    </p:spTree>
    <p:extLst>
      <p:ext uri="{BB962C8B-B14F-4D97-AF65-F5344CB8AC3E}">
        <p14:creationId xmlns:p14="http://schemas.microsoft.com/office/powerpoint/2010/main" val="3059473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1F432-9FAC-40F4-8CDA-D9D3027B9D8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C6825029-918E-4128-AFE0-56E990DD9B44}"/>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Carolyn is the chief procurement official in purchasing and leasing fleet vehicles for DGS.  DGS enters into a 15-year contract with Big Motors for lease and purchase of vehicles.  Six months after the contract is signed, Carolyn is contacted about becoming the Virginia sales representative for Big Motors. Can she take the job?</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B5C6EB1C-4AF1-40DE-A5E1-9EA35AE4F49E}"/>
              </a:ext>
            </a:extLst>
          </p:cNvPr>
          <p:cNvSpPr>
            <a:spLocks noGrp="1"/>
          </p:cNvSpPr>
          <p:nvPr>
            <p:ph type="sldNum" sz="quarter" idx="12"/>
          </p:nvPr>
        </p:nvSpPr>
        <p:spPr/>
        <p:txBody>
          <a:bodyPr/>
          <a:lstStyle/>
          <a:p>
            <a:pPr>
              <a:defRPr/>
            </a:pPr>
            <a:fld id="{E58BCBCF-EBD9-4633-BE16-C4E59433ED04}" type="slidenum">
              <a:rPr lang="en-US" altLang="en-US" smtClean="0"/>
              <a:pPr>
                <a:defRPr/>
              </a:pPr>
              <a:t>67</a:t>
            </a:fld>
            <a:endParaRPr lang="en-US" altLang="en-US"/>
          </a:p>
        </p:txBody>
      </p:sp>
    </p:spTree>
    <p:extLst>
      <p:ext uri="{BB962C8B-B14F-4D97-AF65-F5344CB8AC3E}">
        <p14:creationId xmlns:p14="http://schemas.microsoft.com/office/powerpoint/2010/main" val="37244764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6D8-81F3-4564-B7CD-0EDA1109018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F668BFE6-EDFA-4994-8D21-30CC83E7F778}"/>
              </a:ext>
            </a:extLst>
          </p:cNvPr>
          <p:cNvSpPr>
            <a:spLocks noGrp="1"/>
          </p:cNvSpPr>
          <p:nvPr>
            <p:ph idx="1"/>
          </p:nvPr>
        </p:nvSpPr>
        <p:spPr/>
        <p:txBody>
          <a:bodyPr/>
          <a:lstStyle/>
          <a:p>
            <a:pPr>
              <a:defRPr/>
            </a:pPr>
            <a:r>
              <a:rPr lang="en-US" sz="3600" dirty="0"/>
              <a:t>If she accepted an offer of employment, Carolyn would be in violation of the one-year bar on her being employed by an entity where she significantly participated in a matter affecting that entity. And Big Motors would be in violation of the prohibition against vendors offering employment to county employees significantly involved in the vendor’s procurement matter with the County.</a:t>
            </a:r>
          </a:p>
        </p:txBody>
      </p:sp>
      <p:sp>
        <p:nvSpPr>
          <p:cNvPr id="4" name="Slide Number Placeholder 3">
            <a:extLst>
              <a:ext uri="{FF2B5EF4-FFF2-40B4-BE49-F238E27FC236}">
                <a16:creationId xmlns:a16="http://schemas.microsoft.com/office/drawing/2014/main" id="{49EF666B-EE75-4E62-9B44-1AB8F015ED1C}"/>
              </a:ext>
            </a:extLst>
          </p:cNvPr>
          <p:cNvSpPr>
            <a:spLocks noGrp="1"/>
          </p:cNvSpPr>
          <p:nvPr>
            <p:ph type="sldNum" sz="quarter" idx="12"/>
          </p:nvPr>
        </p:nvSpPr>
        <p:spPr/>
        <p:txBody>
          <a:bodyPr/>
          <a:lstStyle/>
          <a:p>
            <a:pPr>
              <a:defRPr/>
            </a:pPr>
            <a:fld id="{0144EF73-5AA0-4127-8B51-1E4F2AF8D42E}" type="slidenum">
              <a:rPr lang="en-US" altLang="en-US" smtClean="0"/>
              <a:pPr>
                <a:defRPr/>
              </a:pPr>
              <a:t>68</a:t>
            </a:fld>
            <a:endParaRPr lang="en-US" altLang="en-US"/>
          </a:p>
        </p:txBody>
      </p:sp>
    </p:spTree>
    <p:extLst>
      <p:ext uri="{BB962C8B-B14F-4D97-AF65-F5344CB8AC3E}">
        <p14:creationId xmlns:p14="http://schemas.microsoft.com/office/powerpoint/2010/main" val="31861991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C55A-2AD4-4B37-851A-F5B23784CB5E}"/>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0F93D2F6-47E4-4A7A-AF56-0AC6EA3BEDD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The next year after being involved in the awarding of the contract, Carolyn retires from County service. Fours years later, she is hired by Big Motors to work on the administration of that same 15-year contract with the County that she worked on prior to retirement. Can Carolyn work on the contract for Big Motors?</a:t>
            </a:r>
          </a:p>
          <a:p>
            <a:pPr>
              <a:defRPr/>
            </a:pPr>
            <a:endParaRPr lang="en-US" sz="30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6150495D-6E8D-4148-807C-5ED7A54A948C}"/>
              </a:ext>
            </a:extLst>
          </p:cNvPr>
          <p:cNvSpPr>
            <a:spLocks noGrp="1"/>
          </p:cNvSpPr>
          <p:nvPr>
            <p:ph type="sldNum" sz="quarter" idx="12"/>
          </p:nvPr>
        </p:nvSpPr>
        <p:spPr/>
        <p:txBody>
          <a:bodyPr/>
          <a:lstStyle/>
          <a:p>
            <a:pPr>
              <a:defRPr/>
            </a:pPr>
            <a:fld id="{CB68F280-1939-4911-A6B4-6EF1A0A906E8}" type="slidenum">
              <a:rPr lang="en-US" altLang="en-US" smtClean="0"/>
              <a:pPr>
                <a:defRPr/>
              </a:pPr>
              <a:t>69</a:t>
            </a:fld>
            <a:endParaRPr lang="en-US" altLang="en-US"/>
          </a:p>
        </p:txBody>
      </p:sp>
    </p:spTree>
    <p:extLst>
      <p:ext uri="{BB962C8B-B14F-4D97-AF65-F5344CB8AC3E}">
        <p14:creationId xmlns:p14="http://schemas.microsoft.com/office/powerpoint/2010/main" val="277139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7</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 cont'd</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2362200" y="1676400"/>
            <a:ext cx="7239000" cy="4343400"/>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a company in which you or a relative have an investment interest.</a:t>
            </a:r>
          </a:p>
          <a:p>
            <a:pPr algn="l" eaLnBrk="1" hangingPunct="1">
              <a:buClr>
                <a:srgbClr val="FF0000"/>
              </a:buClr>
              <a:buFont typeface="Wingdings" panose="05000000000000000000" pitchFamily="2" charset="2"/>
              <a:buChar char="Ø"/>
            </a:pPr>
            <a:r>
              <a:rPr lang="en-US" altLang="en-US" sz="2800" dirty="0"/>
              <a:t>Except Ethics Commission Waiver for:</a:t>
            </a:r>
          </a:p>
          <a:p>
            <a:pPr algn="l">
              <a:buClr>
                <a:srgbClr val="FF0000"/>
              </a:buClr>
            </a:pPr>
            <a:r>
              <a:rPr lang="en-US" altLang="en-US" sz="2800" dirty="0"/>
              <a:t>holdings of up to $25,000 in publicly held securities in companies in the S&amp;P 500 and  up to a total of $50,000 for matters not involving parties.</a:t>
            </a:r>
          </a:p>
          <a:p>
            <a:pPr algn="l" eaLnBrk="1" hangingPunct="1">
              <a:buClr>
                <a:srgbClr val="FF0000"/>
              </a:buClr>
              <a:buFont typeface="Wingdings" panose="05000000000000000000" pitchFamily="2" charset="2"/>
              <a:buChar char="Ø"/>
            </a:pPr>
            <a:endParaRPr lang="en-US" altLang="en-US"/>
          </a:p>
        </p:txBody>
      </p:sp>
    </p:spTree>
    <p:extLst>
      <p:ext uri="{BB962C8B-B14F-4D97-AF65-F5344CB8AC3E}">
        <p14:creationId xmlns:p14="http://schemas.microsoft.com/office/powerpoint/2010/main" val="2542433175"/>
      </p:ext>
    </p:extLst>
  </p:cSld>
  <p:clrMapOvr>
    <a:masterClrMapping/>
  </p:clrMapOvr>
  <p:transition>
    <p:strips dir="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D939-B39B-4218-B421-E515A6549236}"/>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ED3CFE5-86F2-409A-B2FC-9B5B11C1F437}"/>
              </a:ext>
            </a:extLst>
          </p:cNvPr>
          <p:cNvSpPr>
            <a:spLocks noGrp="1"/>
          </p:cNvSpPr>
          <p:nvPr>
            <p:ph idx="1"/>
          </p:nvPr>
        </p:nvSpPr>
        <p:spPr/>
        <p:txBody>
          <a:bodyPr/>
          <a:lstStyle/>
          <a:p>
            <a:pPr algn="ctr">
              <a:defRPr/>
            </a:pPr>
            <a:r>
              <a:rPr lang="en-US" sz="4000" dirty="0"/>
              <a:t>No: there is a permanent bar on Carolyn’s working on or assisting a party other than the County government in the matter that she significantly participated in when she was an employee</a:t>
            </a:r>
          </a:p>
        </p:txBody>
      </p:sp>
      <p:sp>
        <p:nvSpPr>
          <p:cNvPr id="4" name="Slide Number Placeholder 3">
            <a:extLst>
              <a:ext uri="{FF2B5EF4-FFF2-40B4-BE49-F238E27FC236}">
                <a16:creationId xmlns:a16="http://schemas.microsoft.com/office/drawing/2014/main" id="{412813E3-EFA2-412C-9F2D-03F300974568}"/>
              </a:ext>
            </a:extLst>
          </p:cNvPr>
          <p:cNvSpPr>
            <a:spLocks noGrp="1"/>
          </p:cNvSpPr>
          <p:nvPr>
            <p:ph type="sldNum" sz="quarter" idx="12"/>
          </p:nvPr>
        </p:nvSpPr>
        <p:spPr/>
        <p:txBody>
          <a:bodyPr/>
          <a:lstStyle/>
          <a:p>
            <a:pPr>
              <a:defRPr/>
            </a:pPr>
            <a:fld id="{BA678AE0-952E-4181-A6B6-2DB3051A1DE1}" type="slidenum">
              <a:rPr lang="en-US" altLang="en-US" smtClean="0"/>
              <a:pPr>
                <a:defRPr/>
              </a:pPr>
              <a:t>70</a:t>
            </a:fld>
            <a:endParaRPr lang="en-US" altLang="en-US"/>
          </a:p>
        </p:txBody>
      </p:sp>
    </p:spTree>
    <p:extLst>
      <p:ext uri="{BB962C8B-B14F-4D97-AF65-F5344CB8AC3E}">
        <p14:creationId xmlns:p14="http://schemas.microsoft.com/office/powerpoint/2010/main" val="41955568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581-D790-45DC-8419-BE9768B3CBDF}"/>
              </a:ext>
            </a:extLst>
          </p:cNvPr>
          <p:cNvSpPr>
            <a:spLocks noGrp="1"/>
          </p:cNvSpPr>
          <p:nvPr>
            <p:ph type="title"/>
          </p:nvPr>
        </p:nvSpPr>
        <p:spPr>
          <a:xfrm>
            <a:off x="2147888" y="533401"/>
            <a:ext cx="7886700" cy="4029075"/>
          </a:xfrm>
        </p:spPr>
        <p:txBody>
          <a:bodyPr/>
          <a:lstStyle/>
          <a:p>
            <a:pPr>
              <a:defRPr/>
            </a:pPr>
            <a:r>
              <a:rPr lang="en-US" dirty="0">
                <a:solidFill>
                  <a:srgbClr val="FFFF00"/>
                </a:solidFill>
              </a:rPr>
              <a:t>Quiz End</a:t>
            </a:r>
            <a:br>
              <a:rPr lang="en-US" dirty="0">
                <a:solidFill>
                  <a:srgbClr val="FFFF00"/>
                </a:solidFill>
              </a:rPr>
            </a:br>
            <a:endParaRPr lang="en-US" dirty="0"/>
          </a:p>
        </p:txBody>
      </p:sp>
      <p:sp>
        <p:nvSpPr>
          <p:cNvPr id="4" name="Text Placeholder 3">
            <a:extLst>
              <a:ext uri="{FF2B5EF4-FFF2-40B4-BE49-F238E27FC236}">
                <a16:creationId xmlns:a16="http://schemas.microsoft.com/office/drawing/2014/main" id="{5333893F-FA6F-4B35-BFA8-259086D8E95C}"/>
              </a:ext>
            </a:extLst>
          </p:cNvPr>
          <p:cNvSpPr>
            <a:spLocks noGrp="1"/>
          </p:cNvSpPr>
          <p:nvPr>
            <p:ph type="body" idx="1"/>
          </p:nvPr>
        </p:nvSpPr>
        <p:spPr>
          <a:xfrm>
            <a:off x="2147888" y="4648200"/>
            <a:ext cx="7886700" cy="1441450"/>
          </a:xfrm>
        </p:spPr>
        <p:txBody>
          <a:bodyPr/>
          <a:lstStyle/>
          <a:p>
            <a:pPr>
              <a:defRPr/>
            </a:pPr>
            <a:endParaRPr lang="en-US" dirty="0"/>
          </a:p>
        </p:txBody>
      </p:sp>
    </p:spTree>
    <p:extLst>
      <p:ext uri="{BB962C8B-B14F-4D97-AF65-F5344CB8AC3E}">
        <p14:creationId xmlns:p14="http://schemas.microsoft.com/office/powerpoint/2010/main" val="15037939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B8711FB-080B-49D5-BD9D-079FF523D077}"/>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7D3AE6-9CF1-4C6F-8BEF-7A64D6283733}" type="slidenum">
              <a:rPr lang="en-US" altLang="en-US" sz="1400" dirty="0"/>
              <a:pPr>
                <a:spcBef>
                  <a:spcPct val="0"/>
                </a:spcBef>
                <a:buFontTx/>
                <a:buNone/>
              </a:pPr>
              <a:t>72</a:t>
            </a:fld>
            <a:endParaRPr lang="en-US" altLang="en-US" sz="1400"/>
          </a:p>
        </p:txBody>
      </p:sp>
      <p:sp>
        <p:nvSpPr>
          <p:cNvPr id="27651" name="Rectangle 4">
            <a:extLst>
              <a:ext uri="{FF2B5EF4-FFF2-40B4-BE49-F238E27FC236}">
                <a16:creationId xmlns:a16="http://schemas.microsoft.com/office/drawing/2014/main" id="{AA426EB6-9083-421F-8AAB-5E7A084379DD}"/>
              </a:ext>
            </a:extLst>
          </p:cNvPr>
          <p:cNvSpPr>
            <a:spLocks noGrp="1" noChangeArrowheads="1"/>
          </p:cNvSpPr>
          <p:nvPr>
            <p:ph type="ctrTitle"/>
          </p:nvPr>
        </p:nvSpPr>
        <p:spPr>
          <a:xfrm>
            <a:off x="2209800" y="457200"/>
            <a:ext cx="7772400" cy="1447800"/>
          </a:xfrm>
        </p:spPr>
        <p:txBody>
          <a:bodyPr anchor="ctr"/>
          <a:lstStyle/>
          <a:p>
            <a:pPr eaLnBrk="1" hangingPunct="1"/>
            <a:r>
              <a:rPr lang="en-US" altLang="en-US" sz="4400" b="1">
                <a:solidFill>
                  <a:srgbClr val="0066FF"/>
                </a:solidFill>
              </a:rPr>
              <a:t>Thank You</a:t>
            </a:r>
          </a:p>
        </p:txBody>
      </p:sp>
      <p:sp>
        <p:nvSpPr>
          <p:cNvPr id="27652" name="Rectangle 5">
            <a:extLst>
              <a:ext uri="{FF2B5EF4-FFF2-40B4-BE49-F238E27FC236}">
                <a16:creationId xmlns:a16="http://schemas.microsoft.com/office/drawing/2014/main" id="{CA578AE0-7D45-4CA9-8134-88D14088EFB4}"/>
              </a:ext>
            </a:extLst>
          </p:cNvPr>
          <p:cNvSpPr>
            <a:spLocks noGrp="1" noChangeArrowheads="1"/>
          </p:cNvSpPr>
          <p:nvPr>
            <p:ph type="subTitle" idx="1"/>
          </p:nvPr>
        </p:nvSpPr>
        <p:spPr>
          <a:xfrm>
            <a:off x="2438400" y="1828799"/>
            <a:ext cx="7543800" cy="4004235"/>
          </a:xfrm>
        </p:spPr>
        <p:txBody>
          <a:bodyPr/>
          <a:lstStyle/>
          <a:p>
            <a:pPr algn="l" eaLnBrk="1" hangingPunct="1">
              <a:lnSpc>
                <a:spcPct val="80000"/>
              </a:lnSpc>
            </a:pPr>
            <a:r>
              <a:rPr lang="en-US" altLang="en-US" sz="1800" dirty="0"/>
              <a:t>Remember, you </a:t>
            </a:r>
            <a:r>
              <a:rPr lang="en-US" altLang="en-US" sz="1800" dirty="0">
                <a:solidFill>
                  <a:srgbClr val="FF0000"/>
                </a:solidFill>
              </a:rPr>
              <a:t>do</a:t>
            </a:r>
            <a:r>
              <a:rPr lang="en-US" altLang="en-US" sz="1800" dirty="0"/>
              <a:t> </a:t>
            </a:r>
            <a:r>
              <a:rPr lang="en-US" altLang="en-US" sz="1800" dirty="0">
                <a:solidFill>
                  <a:srgbClr val="FF0000"/>
                </a:solidFill>
              </a:rPr>
              <a:t>not</a:t>
            </a:r>
            <a:r>
              <a:rPr lang="en-US" altLang="en-US" sz="1800" dirty="0"/>
              <a:t> have to be the expert in what the ethics and conduct rules are – but you </a:t>
            </a:r>
            <a:r>
              <a:rPr lang="en-US" altLang="en-US" sz="1800" dirty="0">
                <a:solidFill>
                  <a:srgbClr val="00CC66"/>
                </a:solidFill>
              </a:rPr>
              <a:t>do</a:t>
            </a:r>
            <a:r>
              <a:rPr lang="en-US" altLang="en-US" sz="1800" dirty="0"/>
              <a:t> need to be able to identify when there is an issue and know that there are County employees who can assist you in resolving ethics questions and problems. </a:t>
            </a:r>
          </a:p>
          <a:p>
            <a:pPr algn="l" eaLnBrk="1" hangingPunct="1">
              <a:lnSpc>
                <a:spcPct val="80000"/>
              </a:lnSpc>
            </a:pPr>
            <a:endParaRPr lang="en-US" altLang="en-US" sz="1800" dirty="0"/>
          </a:p>
          <a:p>
            <a:pPr algn="l" eaLnBrk="1" hangingPunct="1">
              <a:lnSpc>
                <a:spcPct val="80000"/>
              </a:lnSpc>
            </a:pPr>
            <a:r>
              <a:rPr lang="en-US" altLang="en-US" sz="1800" dirty="0"/>
              <a:t>For assistance, please contact:</a:t>
            </a:r>
          </a:p>
          <a:p>
            <a:pPr eaLnBrk="1" hangingPunct="1">
              <a:lnSpc>
                <a:spcPct val="80000"/>
              </a:lnSpc>
            </a:pPr>
            <a:br>
              <a:rPr lang="en-US" altLang="en-US" sz="1600" dirty="0"/>
            </a:br>
            <a:r>
              <a:rPr lang="en-US" altLang="en-US" sz="1600" dirty="0"/>
              <a:t>Erin O’Connor, Chief Counsel and Staff Director: 240-777-6676</a:t>
            </a:r>
          </a:p>
          <a:p>
            <a:pPr eaLnBrk="1" hangingPunct="1">
              <a:lnSpc>
                <a:spcPct val="80000"/>
              </a:lnSpc>
            </a:pPr>
            <a:r>
              <a:rPr lang="en-US" altLang="en-US" sz="1600" dirty="0"/>
              <a:t>Erin.O’Connor@montgomerycountymd.gov</a:t>
            </a:r>
          </a:p>
          <a:p>
            <a:pPr eaLnBrk="1" hangingPunct="1">
              <a:lnSpc>
                <a:spcPct val="80000"/>
              </a:lnSpc>
            </a:pPr>
            <a:endParaRPr lang="en-US" altLang="en-US" sz="1600" b="1" dirty="0"/>
          </a:p>
          <a:p>
            <a:pPr eaLnBrk="1" hangingPunct="1">
              <a:lnSpc>
                <a:spcPct val="80000"/>
              </a:lnSpc>
            </a:pPr>
            <a:r>
              <a:rPr lang="en-US" altLang="en-US" sz="1600"/>
              <a:t>Main </a:t>
            </a:r>
            <a:r>
              <a:rPr lang="en-US" altLang="en-US" sz="1600" dirty="0"/>
              <a:t>Number: 240-777-6670</a:t>
            </a:r>
            <a:br>
              <a:rPr lang="en-US" altLang="en-US" sz="1600" b="1" dirty="0"/>
            </a:br>
            <a:endParaRPr lang="en-US" altLang="en-US" sz="1600" b="1" dirty="0"/>
          </a:p>
          <a:p>
            <a:pPr eaLnBrk="1" hangingPunct="1">
              <a:lnSpc>
                <a:spcPct val="80000"/>
              </a:lnSpc>
            </a:pPr>
            <a:r>
              <a:rPr lang="en-US" altLang="en-US" b="1" dirty="0">
                <a:solidFill>
                  <a:srgbClr val="0066FF"/>
                </a:solidFill>
              </a:rPr>
              <a:t>www.montgomerycountymd.gov/ethics</a:t>
            </a:r>
          </a:p>
        </p:txBody>
      </p:sp>
    </p:spTree>
    <p:extLst>
      <p:ext uri="{BB962C8B-B14F-4D97-AF65-F5344CB8AC3E}">
        <p14:creationId xmlns:p14="http://schemas.microsoft.com/office/powerpoint/2010/main" val="359791350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CEC2C1F9-6D62-417C-915D-CD3C02B1750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99D912-E754-4760-8A98-0C4FF2D2997C}" type="slidenum">
              <a:rPr lang="en-US" altLang="en-US" sz="1400"/>
              <a:pPr>
                <a:spcBef>
                  <a:spcPct val="0"/>
                </a:spcBef>
                <a:buFontTx/>
                <a:buNone/>
              </a:pPr>
              <a:t>8</a:t>
            </a:fld>
            <a:endParaRPr lang="en-US" altLang="en-US" sz="1400"/>
          </a:p>
        </p:txBody>
      </p:sp>
      <p:sp>
        <p:nvSpPr>
          <p:cNvPr id="15363" name="Rectangle 4">
            <a:extLst>
              <a:ext uri="{FF2B5EF4-FFF2-40B4-BE49-F238E27FC236}">
                <a16:creationId xmlns:a16="http://schemas.microsoft.com/office/drawing/2014/main" id="{9EB70D23-5E05-406E-BF36-E947ADCF62E7}"/>
              </a:ext>
            </a:extLst>
          </p:cNvPr>
          <p:cNvSpPr>
            <a:spLocks noGrp="1" noChangeArrowheads="1"/>
          </p:cNvSpPr>
          <p:nvPr>
            <p:ph type="ctrTitle"/>
          </p:nvPr>
        </p:nvSpPr>
        <p:spPr>
          <a:xfrm>
            <a:off x="2209800" y="381000"/>
            <a:ext cx="7772400" cy="1371600"/>
          </a:xfrm>
        </p:spPr>
        <p:txBody>
          <a:bodyPr anchor="ctr"/>
          <a:lstStyle/>
          <a:p>
            <a:pPr eaLnBrk="1" hangingPunct="1"/>
            <a:r>
              <a:rPr lang="en-US" altLang="en-US" sz="4000" b="1">
                <a:solidFill>
                  <a:srgbClr val="0066FF"/>
                </a:solidFill>
              </a:rPr>
              <a:t>Prohibited Financial Interests</a:t>
            </a:r>
          </a:p>
        </p:txBody>
      </p:sp>
      <p:sp>
        <p:nvSpPr>
          <p:cNvPr id="15364" name="Rectangle 5">
            <a:extLst>
              <a:ext uri="{FF2B5EF4-FFF2-40B4-BE49-F238E27FC236}">
                <a16:creationId xmlns:a16="http://schemas.microsoft.com/office/drawing/2014/main" id="{2113F0C3-8A95-481D-9C68-968181656DC6}"/>
              </a:ext>
            </a:extLst>
          </p:cNvPr>
          <p:cNvSpPr>
            <a:spLocks noGrp="1" noChangeArrowheads="1"/>
          </p:cNvSpPr>
          <p:nvPr>
            <p:ph type="subTitle" idx="1"/>
          </p:nvPr>
        </p:nvSpPr>
        <p:spPr>
          <a:xfrm>
            <a:off x="2895600" y="1752600"/>
            <a:ext cx="6400800" cy="3886200"/>
          </a:xfrm>
        </p:spPr>
        <p:txBody>
          <a:bodyPr/>
          <a:lstStyle/>
          <a:p>
            <a:pPr algn="l" eaLnBrk="1" hangingPunct="1"/>
            <a:r>
              <a:rPr lang="en-US" altLang="en-US" sz="3200"/>
              <a:t>You may not own more than 1% of any business that:</a:t>
            </a:r>
          </a:p>
          <a:p>
            <a:pPr marL="914400" lvl="1" indent="-457200" algn="l" eaLnBrk="1" hangingPunct="1">
              <a:buClr>
                <a:srgbClr val="FF0000"/>
              </a:buClr>
              <a:buFont typeface="Wingdings" panose="05000000000000000000" pitchFamily="2" charset="2"/>
              <a:buChar char="Ø"/>
            </a:pPr>
            <a:r>
              <a:rPr lang="en-US" altLang="en-US" sz="2800"/>
              <a:t>is regulated by the County agency with which the employee is affiliated; or</a:t>
            </a:r>
          </a:p>
          <a:p>
            <a:pPr marL="914400" lvl="1" indent="-457200" algn="l" eaLnBrk="1" hangingPunct="1">
              <a:buClr>
                <a:srgbClr val="FF0000"/>
              </a:buClr>
              <a:buFont typeface="Wingdings" panose="05000000000000000000" pitchFamily="2" charset="2"/>
              <a:buChar char="Ø"/>
            </a:pPr>
            <a:r>
              <a:rPr lang="en-US" altLang="en-US" sz="2800"/>
              <a:t>negotiates or contracts with the County agency with which the employee is affiliated.</a:t>
            </a:r>
            <a:endParaRPr lang="en-US" altLang="en-US" sz="2800">
              <a:solidFill>
                <a:srgbClr val="FF0000"/>
              </a:solidFill>
            </a:endParaRPr>
          </a:p>
        </p:txBody>
      </p:sp>
    </p:spTree>
    <p:extLst>
      <p:ext uri="{BB962C8B-B14F-4D97-AF65-F5344CB8AC3E}">
        <p14:creationId xmlns:p14="http://schemas.microsoft.com/office/powerpoint/2010/main" val="3426013508"/>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F6DBE1DA-A69A-4F38-BA33-CBEFB8E6975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21BC42E-41DC-493C-A58B-B5BF5F531ECD}" type="slidenum">
              <a:rPr lang="en-US" altLang="en-US" sz="1400"/>
              <a:pPr>
                <a:spcBef>
                  <a:spcPct val="0"/>
                </a:spcBef>
                <a:buFontTx/>
                <a:buNone/>
              </a:pPr>
              <a:t>9</a:t>
            </a:fld>
            <a:endParaRPr lang="en-US" altLang="en-US" sz="1400"/>
          </a:p>
        </p:txBody>
      </p:sp>
      <p:sp>
        <p:nvSpPr>
          <p:cNvPr id="16387" name="Rectangle 4">
            <a:extLst>
              <a:ext uri="{FF2B5EF4-FFF2-40B4-BE49-F238E27FC236}">
                <a16:creationId xmlns:a16="http://schemas.microsoft.com/office/drawing/2014/main" id="{F98154AB-7A6F-4A6D-8740-33424FE71F02}"/>
              </a:ext>
            </a:extLst>
          </p:cNvPr>
          <p:cNvSpPr>
            <a:spLocks noGrp="1" noChangeArrowheads="1"/>
          </p:cNvSpPr>
          <p:nvPr>
            <p:ph type="ctrTitle"/>
          </p:nvPr>
        </p:nvSpPr>
        <p:spPr>
          <a:xfrm>
            <a:off x="2209800" y="457200"/>
            <a:ext cx="7772400" cy="1219200"/>
          </a:xfrm>
        </p:spPr>
        <p:txBody>
          <a:bodyPr anchor="ctr"/>
          <a:lstStyle/>
          <a:p>
            <a:pPr eaLnBrk="1" hangingPunct="1"/>
            <a:r>
              <a:rPr lang="en-US" altLang="en-US" sz="4400" b="1">
                <a:solidFill>
                  <a:srgbClr val="0066FF"/>
                </a:solidFill>
              </a:rPr>
              <a:t>Prohibited Employment</a:t>
            </a:r>
          </a:p>
        </p:txBody>
      </p:sp>
      <p:sp>
        <p:nvSpPr>
          <p:cNvPr id="16388" name="Rectangle 5">
            <a:extLst>
              <a:ext uri="{FF2B5EF4-FFF2-40B4-BE49-F238E27FC236}">
                <a16:creationId xmlns:a16="http://schemas.microsoft.com/office/drawing/2014/main" id="{ADA0B391-58D0-412E-A36B-0F39381352A2}"/>
              </a:ext>
            </a:extLst>
          </p:cNvPr>
          <p:cNvSpPr>
            <a:spLocks noGrp="1" noChangeArrowheads="1"/>
          </p:cNvSpPr>
          <p:nvPr>
            <p:ph type="subTitle" idx="1"/>
          </p:nvPr>
        </p:nvSpPr>
        <p:spPr>
          <a:xfrm>
            <a:off x="2362200" y="1524000"/>
            <a:ext cx="7239000" cy="4114800"/>
          </a:xfrm>
        </p:spPr>
        <p:txBody>
          <a:bodyPr/>
          <a:lstStyle/>
          <a:p>
            <a:pPr algn="l" eaLnBrk="1" hangingPunct="1">
              <a:lnSpc>
                <a:spcPct val="90000"/>
              </a:lnSpc>
            </a:pPr>
            <a:r>
              <a:rPr lang="en-US" altLang="en-US" sz="3200"/>
              <a:t>You may not be employed by any business that:</a:t>
            </a:r>
          </a:p>
          <a:p>
            <a:pPr marL="914400" lvl="1" indent="-457200" algn="l" eaLnBrk="1" hangingPunct="1">
              <a:lnSpc>
                <a:spcPct val="90000"/>
              </a:lnSpc>
              <a:buClr>
                <a:srgbClr val="FF0000"/>
              </a:buClr>
              <a:buFont typeface="Wingdings"/>
              <a:buChar char="Ø"/>
            </a:pPr>
            <a:r>
              <a:rPr lang="en-US" altLang="en-US" sz="2800"/>
              <a:t>is regulated by your County agency; </a:t>
            </a:r>
          </a:p>
          <a:p>
            <a:pPr marL="914400" lvl="1" indent="-457200" algn="l" eaLnBrk="1" hangingPunct="1">
              <a:lnSpc>
                <a:spcPct val="90000"/>
              </a:lnSpc>
              <a:buClr>
                <a:srgbClr val="FF0000"/>
              </a:buClr>
              <a:buFont typeface="Wingdings"/>
              <a:buChar char="Ø"/>
            </a:pPr>
            <a:r>
              <a:rPr lang="en-US" altLang="en-US" sz="2800"/>
              <a:t>negotiates or contracts with your County agency; or</a:t>
            </a:r>
          </a:p>
          <a:p>
            <a:pPr marL="914400" lvl="1" indent="-457200" algn="l" eaLnBrk="1" hangingPunct="1">
              <a:lnSpc>
                <a:spcPct val="90000"/>
              </a:lnSpc>
              <a:buClr>
                <a:srgbClr val="FF0000"/>
              </a:buClr>
              <a:buFont typeface="Wingdings"/>
              <a:buChar char="Ø"/>
            </a:pPr>
            <a:r>
              <a:rPr lang="en-US" altLang="en-US" sz="2800"/>
              <a:t>hold any employment relationship that could reasonably be expected to impair your impartiality and independence of judgment.</a:t>
            </a:r>
          </a:p>
        </p:txBody>
      </p:sp>
    </p:spTree>
    <p:extLst>
      <p:ext uri="{BB962C8B-B14F-4D97-AF65-F5344CB8AC3E}">
        <p14:creationId xmlns:p14="http://schemas.microsoft.com/office/powerpoint/2010/main" val="1643449411"/>
      </p:ext>
    </p:extLst>
  </p:cSld>
  <p:clrMapOvr>
    <a:masterClrMapping/>
  </p:clrMapOvr>
  <p:transition>
    <p:strips dir="rd"/>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1e8286f-85a3-484c-a95c-2486f3875348">
      <UserInfo>
        <DisplayName>Chu, Erin</DisplayName>
        <AccountId>16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9E5C75CBC5D346A98CD7573CA90465" ma:contentTypeVersion="13" ma:contentTypeDescription="Create a new document." ma:contentTypeScope="" ma:versionID="12792bc040b5fde9d0b3fd38886321f0">
  <xsd:schema xmlns:xsd="http://www.w3.org/2001/XMLSchema" xmlns:xs="http://www.w3.org/2001/XMLSchema" xmlns:p="http://schemas.microsoft.com/office/2006/metadata/properties" xmlns:ns2="61b75d5d-8aee-4c5f-ab61-d2d553c93620" xmlns:ns3="91e8286f-85a3-484c-a95c-2486f3875348" targetNamespace="http://schemas.microsoft.com/office/2006/metadata/properties" ma:root="true" ma:fieldsID="5a26dc7c46b9f7d6eda41ef0b17813ae" ns2:_="" ns3:_="">
    <xsd:import namespace="61b75d5d-8aee-4c5f-ab61-d2d553c93620"/>
    <xsd:import namespace="91e8286f-85a3-484c-a95c-2486f38753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b75d5d-8aee-4c5f-ab61-d2d553c936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286f-85a3-484c-a95c-2486f387534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88E081-C24D-4075-9654-131EBF4F004B}">
  <ds:schemaRefs>
    <ds:schemaRef ds:uri="http://schemas.microsoft.com/office/2006/documentManagement/types"/>
    <ds:schemaRef ds:uri="http://purl.org/dc/terms/"/>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metadata/properties"/>
    <ds:schemaRef ds:uri="91e8286f-85a3-484c-a95c-2486f3875348"/>
    <ds:schemaRef ds:uri="61b75d5d-8aee-4c5f-ab61-d2d553c93620"/>
    <ds:schemaRef ds:uri="http://purl.org/dc/elements/1.1/"/>
  </ds:schemaRefs>
</ds:datastoreItem>
</file>

<file path=customXml/itemProps2.xml><?xml version="1.0" encoding="utf-8"?>
<ds:datastoreItem xmlns:ds="http://schemas.openxmlformats.org/officeDocument/2006/customXml" ds:itemID="{EB8A1574-90A0-4206-9860-B2C30BC131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b75d5d-8aee-4c5f-ab61-d2d553c93620"/>
    <ds:schemaRef ds:uri="91e8286f-85a3-484c-a95c-2486f38753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25739B-00D6-4083-9617-D0697D24D5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6741</TotalTime>
  <Words>4115</Words>
  <Application>Microsoft Office PowerPoint</Application>
  <PresentationFormat>Widescreen</PresentationFormat>
  <Paragraphs>396</Paragraphs>
  <Slides>72</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72</vt:i4>
      </vt:variant>
    </vt:vector>
  </HeadingPairs>
  <TitlesOfParts>
    <vt:vector size="82" baseType="lpstr">
      <vt:lpstr>Arial</vt:lpstr>
      <vt:lpstr>Calibri</vt:lpstr>
      <vt:lpstr>Calibri Light</vt:lpstr>
      <vt:lpstr>Times New Roman</vt:lpstr>
      <vt:lpstr>Wingdings</vt:lpstr>
      <vt:lpstr>Wingdings,Sans-Serif</vt:lpstr>
      <vt:lpstr>office theme</vt:lpstr>
      <vt:lpstr>Default Design</vt:lpstr>
      <vt:lpstr>Ripple</vt:lpstr>
      <vt:lpstr>Office Theme</vt:lpstr>
      <vt:lpstr> Overview of Ethics Requirements for   Employees of  Montgomery County  This is a summary to help identify issues; it is not the law.   Please address ethics questions to:  Erin O’Connor, Chief Counsel and Staff Director: 240-777-6676 Erin.O’Connor@montgomerycountymd.gov  Main Number: 240-777-6670  www.montgomerycountymd.gov/ethics </vt:lpstr>
      <vt:lpstr>Why Review Ethics Requirements?</vt:lpstr>
      <vt:lpstr>Primary Take-aways</vt:lpstr>
      <vt:lpstr>PowerPoint Presentation</vt:lpstr>
      <vt:lpstr>Primary Areas of Coverage</vt:lpstr>
      <vt:lpstr>Financial Conflicts</vt:lpstr>
      <vt:lpstr>Financial Conflicts, cont'd</vt:lpstr>
      <vt:lpstr>Prohibited Financial Interests</vt:lpstr>
      <vt:lpstr>Prohibited Employment</vt:lpstr>
      <vt:lpstr>Outside Employment Approval</vt:lpstr>
      <vt:lpstr>Misuse of Position, Property, Information</vt:lpstr>
      <vt:lpstr>Misuse of Position--Regulations</vt:lpstr>
      <vt:lpstr>Political Activity</vt:lpstr>
      <vt:lpstr>Solicitation of Gifts </vt:lpstr>
      <vt:lpstr>Gift Prohibition</vt:lpstr>
      <vt:lpstr>Gifts That May Be Accepted</vt:lpstr>
      <vt:lpstr>Gifts -- Regulations</vt:lpstr>
      <vt:lpstr> Restrictions After Leaving County Service (Post-Employment) </vt:lpstr>
      <vt:lpstr>Cont’d: Restrictions After Leaving County Service (Post-Employment)</vt:lpstr>
      <vt:lpstr>Procurement Integrity</vt:lpstr>
      <vt:lpstr>Exceptions and Waivers</vt:lpstr>
      <vt:lpstr>Handling Ethics Issues</vt:lpstr>
      <vt:lpstr>Consequences and Enforcement</vt:lpstr>
      <vt:lpstr>Ethics Training: Practice Scenarios  2026</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Quiz End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Chu, Erin</dc:creator>
  <cp:lastModifiedBy>O'Connor, Erin</cp:lastModifiedBy>
  <cp:revision>102</cp:revision>
  <dcterms:created xsi:type="dcterms:W3CDTF">2022-03-03T13:05:54Z</dcterms:created>
  <dcterms:modified xsi:type="dcterms:W3CDTF">2026-01-09T14:49:22Z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0x0101007D9E5C75CBC5D346A98CD7573CA90465</vt:lpwstr>
  </property>
</Properties>
</file>