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3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7" d="100"/>
          <a:sy n="57" d="100"/>
        </p:scale>
        <p:origin x="-2808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16AE506-1F4F-44A4-BFBF-5DDD5D1FC9FD}" type="datetimeFigureOut">
              <a:rPr lang="en-US"/>
              <a:pPr>
                <a:defRPr/>
              </a:pPr>
              <a:t>5/29/2015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E651C8C-67C5-4D5F-B741-D6BBE2A43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FF3A837-C398-4291-8FA2-B5259B29924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896938" y="116205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591050"/>
            <a:ext cx="5486400" cy="3976688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B22523-D175-440E-AE70-CCD1B395768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014788"/>
            <a:ext cx="5486400" cy="467042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1600" smtClean="0"/>
          </a:p>
          <a:p>
            <a:pPr>
              <a:spcBef>
                <a:spcPct val="0"/>
              </a:spcBef>
            </a:pPr>
            <a:endParaRPr lang="en-US" sz="1600" smtClean="0"/>
          </a:p>
          <a:p>
            <a:pPr>
              <a:spcBef>
                <a:spcPct val="0"/>
              </a:spcBef>
            </a:pPr>
            <a:endParaRPr lang="en-US" sz="1600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5A773D1-DF78-43C8-BF6A-8E8EC182BE5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1400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86322BB-C210-4DC5-B8B4-96FB81FF8E3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7053F24-D8CA-4260-90B2-A748EC6CEC7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EFD70C8-11B1-41AE-8C28-D8342C4B8B6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91EC9BC-97AB-4A89-BFD1-F1DB11FADD0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292725"/>
            <a:ext cx="9144000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/>
          </a:p>
        </p:txBody>
      </p:sp>
      <p:sp>
        <p:nvSpPr>
          <p:cNvPr id="5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/>
          </a:p>
        </p:txBody>
      </p:sp>
      <p:sp>
        <p:nvSpPr>
          <p:cNvPr id="6" name="Freeform 8"/>
          <p:cNvSpPr/>
          <p:nvPr/>
        </p:nvSpPr>
        <p:spPr>
          <a:xfrm>
            <a:off x="0" y="5546725"/>
            <a:ext cx="9147175" cy="1312863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/>
          </a:p>
        </p:txBody>
      </p:sp>
      <p:sp>
        <p:nvSpPr>
          <p:cNvPr id="7" name="Rectangle 9"/>
          <p:cNvSpPr/>
          <p:nvPr/>
        </p:nvSpPr>
        <p:spPr>
          <a:xfrm>
            <a:off x="0" y="5262563"/>
            <a:ext cx="9144000" cy="746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0" y="5502275"/>
            <a:ext cx="9144000" cy="1271588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8C86-3AFD-46D7-86BC-473700D7BD38}" type="datetimeFigureOut">
              <a:rPr/>
              <a:pPr>
                <a:defRPr/>
              </a:pPr>
              <a:t>5/29/2015</a:t>
            </a:fld>
            <a:endParaRPr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fld id="{FCD0136C-CA95-4175-8D29-CF0EB7277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E0850-89CF-42CC-9D95-1D456EF16269}" type="datetimeFigureOut">
              <a:rPr/>
              <a:pPr>
                <a:defRPr/>
              </a:pPr>
              <a:t>5/29/2015</a:t>
            </a:fld>
            <a:endParaRPr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7ED1C-8291-40AA-A3B8-C40222455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CD2F7-4C2E-491E-AB2A-3BF17E06ED0E}" type="datetimeFigureOut">
              <a:rPr/>
              <a:pPr>
                <a:defRPr/>
              </a:pPr>
              <a:t>5/29/2015</a:t>
            </a:fld>
            <a:endParaRPr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4D516-007D-42D6-A446-75C0A26B5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5760C-9D5D-4B8A-93CE-DA4C9BC74DDE}" type="datetimeFigureOut">
              <a:rPr/>
              <a:pPr>
                <a:defRPr/>
              </a:pPr>
              <a:t>5/29/2015</a:t>
            </a:fld>
            <a:endParaRPr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C4F23-8967-4911-85FD-6DDC5CC84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546725"/>
            <a:ext cx="9147175" cy="1312863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0" y="5292725"/>
            <a:ext cx="9144000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0" y="5262563"/>
            <a:ext cx="9144000" cy="746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0" y="5502275"/>
            <a:ext cx="9144000" cy="1271588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8C53F-9679-4208-85A6-DCAC036E2E16}" type="datetimeFigureOut">
              <a:rPr/>
              <a:pPr>
                <a:defRPr/>
              </a:pPr>
              <a:t>5/29/2015</a:t>
            </a:fld>
            <a:endParaRPr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F1B9D-3003-41E5-91A9-024C66685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80717-981D-424E-9E18-938AB8D101BB}" type="datetimeFigureOut">
              <a:rPr/>
              <a:pPr>
                <a:defRPr/>
              </a:pPr>
              <a:t>5/29/2015</a:t>
            </a:fld>
            <a:endParaRPr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B6563-C738-47E6-B155-842981196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9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 12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39F4E-9EF1-4A10-8152-516DA7DDF09C}" type="datetimeFigureOut">
              <a:rPr/>
              <a:pPr>
                <a:defRPr/>
              </a:pPr>
              <a:t>5/29/2015</a:t>
            </a:fld>
            <a:endParaRPr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4631-E1EB-459C-BF04-AEFC5A42A8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"/>
          <p:cNvSpPr/>
          <p:nvPr/>
        </p:nvSpPr>
        <p:spPr>
          <a:xfrm>
            <a:off x="0" y="5010150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Freeform 6"/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0" y="4973638"/>
            <a:ext cx="7675563" cy="928687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FDD5C-D15D-40C6-9EBF-E69448EE9E61}" type="datetimeFigureOut">
              <a:rPr/>
              <a:pPr>
                <a:defRPr/>
              </a:pPr>
              <a:t>5/29/2015</a:t>
            </a:fld>
            <a:endParaRPr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7E019-1DD5-4DBD-A396-A930AFAA72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/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Freeform 5"/>
          <p:cNvSpPr/>
          <p:nvPr/>
        </p:nvSpPr>
        <p:spPr>
          <a:xfrm>
            <a:off x="0" y="5381625"/>
            <a:ext cx="3286125" cy="1208088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Freeform 6"/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0" y="5346700"/>
            <a:ext cx="3425825" cy="944563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37314-69E9-40F0-B7E7-8C02ECA6F73E}" type="datetimeFigureOut">
              <a:rPr/>
              <a:pPr>
                <a:defRPr/>
              </a:pPr>
              <a:t>5/29/2015</a:t>
            </a:fld>
            <a:endParaRPr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8679F-6244-4EE4-94DE-400587AD8A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/>
          <p:nvPr/>
        </p:nvSpPr>
        <p:spPr>
          <a:xfrm>
            <a:off x="0" y="5010150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0" y="4973638"/>
            <a:ext cx="7675563" cy="928687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D7387-99A6-4E69-876E-C21F622DE4DE}" type="datetimeFigureOut">
              <a:rPr/>
              <a:pPr>
                <a:defRPr/>
              </a:pPr>
              <a:t>5/29/2015</a:t>
            </a:fld>
            <a:endParaRPr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93A63-1B73-4F41-930E-D099EFE0A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1465F-D4D3-4A52-ADC0-47E89F5BD035}" type="datetimeFigureOut">
              <a:rPr/>
              <a:pPr>
                <a:defRPr/>
              </a:pPr>
              <a:t>5/29/2015</a:t>
            </a:fld>
            <a:endParaRPr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7394F-C2AC-49AE-A0EA-DB07DCAA7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1600200"/>
            <a:ext cx="7772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B23AF64-4D9F-4142-8FD8-546BC57A1E51}" type="datetimeFigureOut">
              <a:rPr/>
              <a:pPr>
                <a:defRPr/>
              </a:pPr>
              <a:t>5/29/2015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cap="all" spc="110" baseline="0">
                <a:solidFill>
                  <a:srgbClr val="4D4D4D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baseline="0" smtClean="0">
                <a:solidFill>
                  <a:srgbClr val="4D4D4D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05365F-207D-4E0F-8742-752F9FC98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0863" y="1676400"/>
            <a:ext cx="6637337" cy="15271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Bannockburn Neighbors Assisting Neighbors (NAN)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471863"/>
            <a:ext cx="3886200" cy="1239837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Miriam Kelty, PhD.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err="1" smtClean="0"/>
              <a:t>keltym@verizon.net</a:t>
            </a:r>
            <a:endParaRPr lang="en-US" sz="28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What Villages Do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68400"/>
            <a:ext cx="7772400" cy="5329238"/>
          </a:xfrm>
        </p:spPr>
        <p:txBody>
          <a:bodyPr rtlCol="0">
            <a:noAutofit/>
          </a:bodyPr>
          <a:lstStyle/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Support social, emotional, physical needs of residents</a:t>
            </a:r>
          </a:p>
          <a:p>
            <a:pPr marL="68580" indent="0" fontAlgn="auto">
              <a:spcAft>
                <a:spcPts val="0"/>
              </a:spcAft>
              <a:buFont typeface="Wingdings 3" pitchFamily="18" charset="2"/>
              <a:buNone/>
              <a:defRPr/>
            </a:pPr>
            <a:endParaRPr lang="en-US" sz="2800" dirty="0"/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Strengthen sense of  community</a:t>
            </a:r>
          </a:p>
          <a:p>
            <a:pPr indent="-274320" fontAlgn="auto">
              <a:spcAft>
                <a:spcPts val="0"/>
              </a:spcAft>
              <a:defRPr/>
            </a:pPr>
            <a:endParaRPr lang="en-US" sz="2800" dirty="0" smtClean="0"/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Recruit and train volunteers</a:t>
            </a:r>
          </a:p>
          <a:p>
            <a:pPr indent="-274320" fontAlgn="auto">
              <a:spcAft>
                <a:spcPts val="0"/>
              </a:spcAft>
              <a:defRPr/>
            </a:pPr>
            <a:endParaRPr lang="en-US" sz="2800" dirty="0"/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May screen and vet services providers</a:t>
            </a:r>
          </a:p>
          <a:p>
            <a:pPr indent="-274320" fontAlgn="auto">
              <a:spcAft>
                <a:spcPts val="0"/>
              </a:spcAft>
              <a:defRPr/>
            </a:pPr>
            <a:endParaRPr lang="en-US" sz="2800" dirty="0"/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May negotiate discounts with service providers and/or with local merchants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Early Decisions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733800"/>
          </a:xfrm>
        </p:spPr>
        <p:txBody>
          <a:bodyPr rtlCol="0">
            <a:normAutofit fontScale="92500" lnSpcReduction="20000"/>
          </a:bodyPr>
          <a:lstStyle/>
          <a:p>
            <a:pPr indent="-274320" fontAlgn="auto">
              <a:spcAft>
                <a:spcPts val="0"/>
              </a:spcAft>
              <a:defRPr/>
            </a:pPr>
            <a:r>
              <a:rPr lang="en-US" sz="3000" dirty="0" smtClean="0"/>
              <a:t>Identifying the community to target</a:t>
            </a:r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Defining a vision</a:t>
            </a:r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Assessing interest</a:t>
            </a:r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Forming planning group</a:t>
            </a:r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Defining/assessing needs</a:t>
            </a:r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Developing a model</a:t>
            </a:r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Developing a governance structure</a:t>
            </a:r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Spreading the word</a:t>
            </a:r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Identifying strategic partners</a:t>
            </a:r>
          </a:p>
          <a:p>
            <a:pPr indent="-274320"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Bannockburn NAN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733800"/>
          </a:xfrm>
        </p:spPr>
        <p:txBody>
          <a:bodyPr rtlCol="0">
            <a:normAutofit fontScale="92500" lnSpcReduction="20000"/>
          </a:bodyPr>
          <a:lstStyle/>
          <a:p>
            <a:pPr indent="-274320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3000" dirty="0" smtClean="0"/>
              <a:t>Going operational</a:t>
            </a:r>
          </a:p>
          <a:p>
            <a:pPr indent="-274320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800" dirty="0" smtClean="0"/>
              <a:t>Recruiting volunteers</a:t>
            </a:r>
          </a:p>
          <a:p>
            <a:pPr indent="-274320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800" dirty="0" smtClean="0"/>
              <a:t>Training volunteers</a:t>
            </a:r>
          </a:p>
          <a:p>
            <a:pPr indent="-274320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800" dirty="0" smtClean="0"/>
              <a:t>Providing services</a:t>
            </a:r>
          </a:p>
          <a:p>
            <a:pPr indent="-274320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800" dirty="0" smtClean="0"/>
              <a:t>Coordinating services</a:t>
            </a:r>
          </a:p>
          <a:p>
            <a:pPr indent="-274320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2800" dirty="0" smtClean="0"/>
              <a:t>Records</a:t>
            </a:r>
          </a:p>
          <a:p>
            <a:pPr indent="-274320"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4176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What We Do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17638"/>
            <a:ext cx="7772400" cy="3916362"/>
          </a:xfrm>
        </p:spPr>
        <p:txBody>
          <a:bodyPr rtlCol="0">
            <a:normAutofit lnSpcReduction="10000"/>
          </a:bodyPr>
          <a:lstStyle/>
          <a:p>
            <a:pPr indent="-274320" fontAlgn="auto">
              <a:spcAft>
                <a:spcPts val="0"/>
              </a:spcAft>
              <a:defRPr/>
            </a:pPr>
            <a:r>
              <a:rPr lang="en-US" sz="2800" dirty="0"/>
              <a:t>Support social, emotional, physical needs of residents</a:t>
            </a:r>
          </a:p>
          <a:p>
            <a:pPr marL="68580" indent="0" fontAlgn="auto">
              <a:spcAft>
                <a:spcPts val="0"/>
              </a:spcAft>
              <a:buFont typeface="Wingdings 3" pitchFamily="18" charset="2"/>
              <a:buNone/>
              <a:defRPr/>
            </a:pPr>
            <a:endParaRPr lang="en-US" sz="2800" dirty="0"/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/>
              <a:t>Strengthen sense of  community</a:t>
            </a:r>
          </a:p>
          <a:p>
            <a:pPr indent="-274320" fontAlgn="auto">
              <a:spcAft>
                <a:spcPts val="0"/>
              </a:spcAft>
              <a:defRPr/>
            </a:pPr>
            <a:endParaRPr lang="en-US" sz="2800" dirty="0"/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/>
              <a:t>Recruit and train volunteers</a:t>
            </a:r>
          </a:p>
          <a:p>
            <a:pPr indent="-274320" fontAlgn="auto">
              <a:spcAft>
                <a:spcPts val="0"/>
              </a:spcAft>
              <a:defRPr/>
            </a:pPr>
            <a:endParaRPr lang="en-US" sz="2800" dirty="0"/>
          </a:p>
          <a:p>
            <a:pPr indent="-274320" fontAlgn="auto">
              <a:spcAft>
                <a:spcPts val="0"/>
              </a:spcAft>
              <a:defRPr/>
            </a:pPr>
            <a:r>
              <a:rPr lang="en-US" sz="2800" dirty="0" smtClean="0"/>
              <a:t>Serve as resource for information </a:t>
            </a:r>
            <a:endParaRPr lang="en-US" sz="2800" dirty="0"/>
          </a:p>
          <a:p>
            <a:pPr indent="-274320" fontAlgn="auto">
              <a:spcAft>
                <a:spcPts val="0"/>
              </a:spcAft>
              <a:defRPr/>
            </a:pPr>
            <a:endParaRPr lang="en-US" sz="2800" dirty="0"/>
          </a:p>
          <a:p>
            <a:pPr indent="-274320" fontAlgn="auto">
              <a:spcAft>
                <a:spcPts val="0"/>
              </a:spcAft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Bannockburn NAN</a:t>
            </a:r>
            <a:endParaRPr lang="en-US" sz="4000" dirty="0"/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733800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sz="2800" smtClean="0"/>
          </a:p>
          <a:p>
            <a:pPr>
              <a:lnSpc>
                <a:spcPct val="150000"/>
              </a:lnSpc>
            </a:pPr>
            <a:r>
              <a:rPr lang="en-US" sz="2800" smtClean="0"/>
              <a:t>Progress</a:t>
            </a:r>
          </a:p>
          <a:p>
            <a:pPr>
              <a:lnSpc>
                <a:spcPct val="150000"/>
              </a:lnSpc>
            </a:pPr>
            <a:r>
              <a:rPr lang="en-US" sz="2800" smtClean="0"/>
              <a:t>Problems</a:t>
            </a:r>
          </a:p>
          <a:p>
            <a:pPr>
              <a:lnSpc>
                <a:spcPct val="150000"/>
              </a:lnSpc>
            </a:pPr>
            <a:r>
              <a:rPr lang="en-US" sz="2800" smtClean="0"/>
              <a:t>Solutions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9318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Accomplishments of 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6500"/>
            <a:ext cx="7818438" cy="5651500"/>
          </a:xfrm>
        </p:spPr>
        <p:txBody>
          <a:bodyPr rtlCol="0">
            <a:normAutofit fontScale="25000" lnSpcReduction="20000"/>
          </a:bodyPr>
          <a:lstStyle/>
          <a:p>
            <a:pPr indent="-27432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8600" dirty="0" smtClean="0"/>
              <a:t>Allow older adults to remain in their communities</a:t>
            </a:r>
          </a:p>
          <a:p>
            <a:pPr indent="-274320" fontAlgn="auto">
              <a:lnSpc>
                <a:spcPct val="120000"/>
              </a:lnSpc>
              <a:spcAft>
                <a:spcPts val="0"/>
              </a:spcAft>
              <a:defRPr/>
            </a:pPr>
            <a:endParaRPr lang="en-US" sz="8600" dirty="0"/>
          </a:p>
          <a:p>
            <a:pPr indent="-27432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8600" dirty="0" smtClean="0"/>
              <a:t>They have a voice in shaping services (which, when, how, who)</a:t>
            </a:r>
          </a:p>
          <a:p>
            <a:pPr indent="-274320" fontAlgn="auto">
              <a:lnSpc>
                <a:spcPct val="120000"/>
              </a:lnSpc>
              <a:spcAft>
                <a:spcPts val="0"/>
              </a:spcAft>
              <a:defRPr/>
            </a:pPr>
            <a:endParaRPr lang="en-US" sz="8600" dirty="0"/>
          </a:p>
          <a:p>
            <a:pPr indent="-27432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8600" dirty="0" smtClean="0"/>
              <a:t>Builds community</a:t>
            </a:r>
          </a:p>
          <a:p>
            <a:pPr indent="-274320" fontAlgn="auto">
              <a:lnSpc>
                <a:spcPct val="120000"/>
              </a:lnSpc>
              <a:spcAft>
                <a:spcPts val="0"/>
              </a:spcAft>
              <a:defRPr/>
            </a:pPr>
            <a:endParaRPr lang="en-US" sz="8600" dirty="0"/>
          </a:p>
          <a:p>
            <a:pPr indent="-27432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8600" dirty="0" smtClean="0"/>
              <a:t>Encourage engagement</a:t>
            </a:r>
          </a:p>
          <a:p>
            <a:pPr indent="-274320" fontAlgn="auto">
              <a:lnSpc>
                <a:spcPct val="120000"/>
              </a:lnSpc>
              <a:spcAft>
                <a:spcPts val="0"/>
              </a:spcAft>
              <a:defRPr/>
            </a:pPr>
            <a:endParaRPr lang="en-US" sz="8600" dirty="0"/>
          </a:p>
          <a:p>
            <a:pPr indent="-27432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8600" dirty="0" smtClean="0"/>
              <a:t>Promotes volunteerism</a:t>
            </a:r>
          </a:p>
          <a:p>
            <a:pPr indent="-274320" fontAlgn="auto">
              <a:lnSpc>
                <a:spcPct val="120000"/>
              </a:lnSpc>
              <a:spcAft>
                <a:spcPts val="0"/>
              </a:spcAft>
              <a:defRPr/>
            </a:pPr>
            <a:endParaRPr lang="en-US" sz="8600" dirty="0"/>
          </a:p>
          <a:p>
            <a:pPr indent="-27432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8600" dirty="0" smtClean="0"/>
              <a:t>Expands options available to older people</a:t>
            </a:r>
          </a:p>
          <a:p>
            <a:pPr indent="-274320"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7</TotalTime>
  <Words>155</Words>
  <Application>Microsoft Macintosh PowerPoint</Application>
  <PresentationFormat>On-screen Show (4:3)</PresentationFormat>
  <Paragraphs>63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12</vt:i4>
      </vt:variant>
      <vt:variant>
        <vt:lpstr>Slide Titles</vt:lpstr>
      </vt:variant>
      <vt:variant>
        <vt:i4>7</vt:i4>
      </vt:variant>
    </vt:vector>
  </HeadingPairs>
  <TitlesOfParts>
    <vt:vector size="23" baseType="lpstr">
      <vt:lpstr>Gill Sans MT</vt:lpstr>
      <vt:lpstr>Arial</vt:lpstr>
      <vt:lpstr>Wingdings 3</vt:lpstr>
      <vt:lpstr>Calibri</vt:lpstr>
      <vt:lpstr>Urban Pop</vt:lpstr>
      <vt:lpstr>Urban Pop</vt:lpstr>
      <vt:lpstr>Urban Pop</vt:lpstr>
      <vt:lpstr>Urban Pop</vt:lpstr>
      <vt:lpstr>Urban Pop</vt:lpstr>
      <vt:lpstr>Urban Pop</vt:lpstr>
      <vt:lpstr>Urban Pop</vt:lpstr>
      <vt:lpstr>Urban Pop</vt:lpstr>
      <vt:lpstr>Urban Pop</vt:lpstr>
      <vt:lpstr>Urban Pop</vt:lpstr>
      <vt:lpstr>Urban Pop</vt:lpstr>
      <vt:lpstr>Urban Pop</vt:lpstr>
      <vt:lpstr>BANNOCKBURN NEIGHBORS ASSISTING NEIGHBORS (NAN)</vt:lpstr>
      <vt:lpstr>WHAT VILLAGES DO</vt:lpstr>
      <vt:lpstr>EARLY DECISIONS</vt:lpstr>
      <vt:lpstr>BANNOCKBURN NAN</vt:lpstr>
      <vt:lpstr>WHAT WE DO</vt:lpstr>
      <vt:lpstr>BANNOCKBURN NAN</vt:lpstr>
      <vt:lpstr>ACCOMPLISHMENTS OF NAN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Bannockburn Neighbors Assisting Neighbors (NAN)</dc:title>
  <dc:creator>Miriam Kelty</dc:creator>
  <cp:lastModifiedBy>avivpa01</cp:lastModifiedBy>
  <cp:revision>1</cp:revision>
  <dcterms:created xsi:type="dcterms:W3CDTF">2015-05-22T21:34:13Z</dcterms:created>
  <dcterms:modified xsi:type="dcterms:W3CDTF">2015-05-29T19:17:30Z</dcterms:modified>
</cp:coreProperties>
</file>