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30"/>
  </p:notesMasterIdLst>
  <p:sldIdLst>
    <p:sldId id="338" r:id="rId2"/>
    <p:sldId id="280" r:id="rId3"/>
    <p:sldId id="257" r:id="rId4"/>
    <p:sldId id="337" r:id="rId5"/>
    <p:sldId id="310" r:id="rId6"/>
    <p:sldId id="287" r:id="rId7"/>
    <p:sldId id="340" r:id="rId8"/>
    <p:sldId id="341" r:id="rId9"/>
    <p:sldId id="292" r:id="rId10"/>
    <p:sldId id="329" r:id="rId11"/>
    <p:sldId id="328" r:id="rId12"/>
    <p:sldId id="294" r:id="rId13"/>
    <p:sldId id="296" r:id="rId14"/>
    <p:sldId id="308" r:id="rId15"/>
    <p:sldId id="344" r:id="rId16"/>
    <p:sldId id="334" r:id="rId17"/>
    <p:sldId id="333" r:id="rId18"/>
    <p:sldId id="343" r:id="rId19"/>
    <p:sldId id="332" r:id="rId20"/>
    <p:sldId id="335" r:id="rId21"/>
    <p:sldId id="299" r:id="rId22"/>
    <p:sldId id="316" r:id="rId23"/>
    <p:sldId id="302" r:id="rId24"/>
    <p:sldId id="313" r:id="rId25"/>
    <p:sldId id="266" r:id="rId26"/>
    <p:sldId id="342" r:id="rId27"/>
    <p:sldId id="304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iv, Pazit" initials="AP" lastIdx="12" clrIdx="0">
    <p:extLst/>
  </p:cmAuthor>
  <p:cmAuthor id="2" name="Wolfgang Mergner" initials="WM" lastIdx="25" clrIdx="1">
    <p:extLst/>
  </p:cmAuthor>
  <p:cmAuthor id="3" name="Wolfgang Mergner" initials="WM [2]" lastIdx="1" clrIdx="2">
    <p:extLst/>
  </p:cmAuthor>
  <p:cmAuthor id="4" name="Wolfgang Mergner" initials="WM [3]" lastIdx="1" clrIdx="3">
    <p:extLst/>
  </p:cmAuthor>
  <p:cmAuthor id="5" name="Wolfgang Mergner" initials="WM [4]" lastIdx="1" clrIdx="4">
    <p:extLst/>
  </p:cmAuthor>
  <p:cmAuthor id="6" name="Wolfgang Mergner" initials="WM [5]" lastIdx="1" clrIdx="5">
    <p:extLst/>
  </p:cmAuthor>
  <p:cmAuthor id="7" name="Wolfgang Mergner" initials="WM [6]" lastIdx="1" clrIdx="6">
    <p:extLst/>
  </p:cmAuthor>
  <p:cmAuthor id="8" name="Wolfgang Mergner" initials="WM [7]" lastIdx="1" clrIdx="7">
    <p:extLst/>
  </p:cmAuthor>
  <p:cmAuthor id="9" name="Wolfgang Mergner" initials="WM [8]" lastIdx="1" clrIdx="8">
    <p:extLst/>
  </p:cmAuthor>
  <p:cmAuthor id="10" name="Wolfgang Mergner" initials="WM [9]" lastIdx="1" clrIdx="9">
    <p:extLst/>
  </p:cmAuthor>
  <p:cmAuthor id="11" name="Wolfgang Mergner" initials="WM [10]" lastIdx="1" clrIdx="10">
    <p:extLst/>
  </p:cmAuthor>
  <p:cmAuthor id="12" name="Wolfgang Mergner" initials="WM [11]" lastIdx="1" clrIdx="11">
    <p:extLst/>
  </p:cmAuthor>
  <p:cmAuthor id="13" name="Wolfgang Mergner" initials="WM [12]" lastIdx="1" clrIdx="12">
    <p:extLst/>
  </p:cmAuthor>
  <p:cmAuthor id="14" name="Wolfgang Mergner" initials="WM [13]" lastIdx="1" clrIdx="13">
    <p:extLst/>
  </p:cmAuthor>
  <p:cmAuthor id="15" name="Wolfgang Mergner" initials="WM [14]" lastIdx="1" clrIdx="14">
    <p:extLst/>
  </p:cmAuthor>
  <p:cmAuthor id="16" name="Wolfgang Mergner" initials="WM [15]" lastIdx="1" clrIdx="15">
    <p:extLst/>
  </p:cmAuthor>
  <p:cmAuthor id="17" name="Wolfgang Mergner" initials="WM [16]" lastIdx="1" clrIdx="16">
    <p:extLst/>
  </p:cmAuthor>
  <p:cmAuthor id="18" name="Wolfgang Mergner" initials="WM [17]" lastIdx="1" clrIdx="17">
    <p:extLst/>
  </p:cmAuthor>
  <p:cmAuthor id="19" name="Wolfgang Mergner" initials="WM [18]" lastIdx="1" clrIdx="18">
    <p:extLst/>
  </p:cmAuthor>
  <p:cmAuthor id="20" name="Wolfgang Mergner" initials="WM [5] [2]" lastIdx="1" clrIdx="19">
    <p:extLst/>
  </p:cmAuthor>
  <p:cmAuthor id="21" name="Wolfgang Mergner" initials="WM [19]" lastIdx="1" clrIdx="20">
    <p:extLst/>
  </p:cmAuthor>
  <p:cmAuthor id="22" name="Wolfgang Mergner" initials="WM [20]" lastIdx="1" clrIdx="21">
    <p:extLst/>
  </p:cmAuthor>
  <p:cmAuthor id="23" name="Wolfgang Mergner" initials="WM [21]" lastIdx="1" clrIdx="22">
    <p:extLst/>
  </p:cmAuthor>
  <p:cmAuthor id="24" name="Wolfgang Mergner" initials="WM [22]" lastIdx="1" clrIdx="23">
    <p:extLst/>
  </p:cmAuthor>
  <p:cmAuthor id="25" name="Wolfgang Mergner" initials="WM [23]" lastIdx="1" clrIdx="24">
    <p:extLst/>
  </p:cmAuthor>
  <p:cmAuthor id="26" name="Wolfgang Mergner" initials="WM [24]" lastIdx="1" clrIdx="25">
    <p:extLst/>
  </p:cmAuthor>
  <p:cmAuthor id="27" name="Wolfgang Mergner" initials="WM [25]" lastIdx="1" clrIdx="26">
    <p:extLst/>
  </p:cmAuthor>
  <p:cmAuthor id="28" name="Wolfgang Mergner" initials="WM [26]" lastIdx="1" clrIdx="27">
    <p:extLst/>
  </p:cmAuthor>
  <p:cmAuthor id="29" name="Wolfgang Mergner" initials="WM [27]" lastIdx="1" clrIdx="28">
    <p:extLst/>
  </p:cmAuthor>
  <p:cmAuthor id="30" name="Wolfgang Mergner" initials="WM [28]" lastIdx="1" clrIdx="29">
    <p:extLst/>
  </p:cmAuthor>
  <p:cmAuthor id="31" name="Wolfgang Mergner" initials="WM [29]" lastIdx="1" clrIdx="30">
    <p:extLst/>
  </p:cmAuthor>
  <p:cmAuthor id="32" name="Wolfgang Mergner" initials="WM [30]" lastIdx="1" clrIdx="31">
    <p:extLst/>
  </p:cmAuthor>
  <p:cmAuthor id="33" name="Wolfgang Mergner" initials="WM [31]" lastIdx="1" clrIdx="32">
    <p:extLst/>
  </p:cmAuthor>
  <p:cmAuthor id="34" name="Wolfgang Mergner" initials="WM [32]" lastIdx="1" clrIdx="33">
    <p:extLst/>
  </p:cmAuthor>
  <p:cmAuthor id="35" name="Wolfgang Mergner" initials="WM [33]" lastIdx="1" clrIdx="34">
    <p:extLst/>
  </p:cmAuthor>
  <p:cmAuthor id="36" name="Wolfgang Mergner" initials="WM [34]" lastIdx="1" clrIdx="3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4" dt="2017-10-20T15:40:57.585" idx="1">
    <p:pos x="7334" y="715"/>
    <p:text>What is the dream center?</p:text>
    <p:extLst>
      <p:ext uri="{C676402C-5697-4E1C-873F-D02D1690AC5C}">
        <p15:threadingInfo xmlns:p15="http://schemas.microsoft.com/office/powerpoint/2012/main" timeZoneBias="240"/>
      </p:ext>
    </p:extLst>
  </p:cm>
  <p:cm authorId="25" dt="2017-10-20T15:44:29.606" idx="1">
    <p:pos x="7334" y="811"/>
    <p:text>Pazit</p:text>
    <p:extLst>
      <p:ext uri="{C676402C-5697-4E1C-873F-D02D1690AC5C}">
        <p15:threadingInfo xmlns:p15="http://schemas.microsoft.com/office/powerpoint/2012/main" timeZoneBias="240">
          <p15:parentCm authorId="24" idx="1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30E75-E73B-41C3-BBE6-33D408543D50}" type="doc">
      <dgm:prSet loTypeId="urn:microsoft.com/office/officeart/2005/8/layout/vProcess5" loCatId="Inbox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89F0B16-FA46-4B0A-A77C-90CE4A4CAD8B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Gain </a:t>
          </a:r>
        </a:p>
        <a:p>
          <a:r>
            <a:rPr lang="en-US" sz="3000" b="1" dirty="0">
              <a:solidFill>
                <a:schemeClr val="tx1"/>
              </a:solidFill>
            </a:rPr>
            <a:t>insight into why diversity outreach is challenging</a:t>
          </a:r>
        </a:p>
      </dgm:t>
    </dgm:pt>
    <dgm:pt modelId="{ED842E28-989C-4B04-A005-C41CA4DC6784}" type="parTrans" cxnId="{02229BD5-D896-4D99-A40F-A329B9972FD3}">
      <dgm:prSet/>
      <dgm:spPr/>
      <dgm:t>
        <a:bodyPr/>
        <a:lstStyle/>
        <a:p>
          <a:endParaRPr lang="en-US"/>
        </a:p>
      </dgm:t>
    </dgm:pt>
    <dgm:pt modelId="{4AE9952A-3183-4297-AB6B-B7B836727137}" type="sibTrans" cxnId="{02229BD5-D896-4D99-A40F-A329B9972FD3}">
      <dgm:prSet/>
      <dgm:spPr/>
      <dgm:t>
        <a:bodyPr/>
        <a:lstStyle/>
        <a:p>
          <a:endParaRPr lang="en-US"/>
        </a:p>
      </dgm:t>
    </dgm:pt>
    <dgm:pt modelId="{377F5706-ADE9-401F-A898-01BA56ED6B1A}">
      <dgm:prSet/>
      <dgm:spPr/>
      <dgm:t>
        <a:bodyPr/>
        <a:lstStyle/>
        <a:p>
          <a:endParaRPr lang="en-US" sz="1600"/>
        </a:p>
      </dgm:t>
    </dgm:pt>
    <dgm:pt modelId="{26B8437C-C649-4138-AB15-C873236848FD}" type="parTrans" cxnId="{4FAA4C9E-1E4D-411E-B93F-AF4E1507BD19}">
      <dgm:prSet/>
      <dgm:spPr/>
      <dgm:t>
        <a:bodyPr/>
        <a:lstStyle/>
        <a:p>
          <a:endParaRPr lang="en-US"/>
        </a:p>
      </dgm:t>
    </dgm:pt>
    <dgm:pt modelId="{CA200704-45C6-4FAA-B938-31456233F5C9}" type="sibTrans" cxnId="{4FAA4C9E-1E4D-411E-B93F-AF4E1507BD19}">
      <dgm:prSet/>
      <dgm:spPr/>
      <dgm:t>
        <a:bodyPr/>
        <a:lstStyle/>
        <a:p>
          <a:endParaRPr lang="en-US"/>
        </a:p>
      </dgm:t>
    </dgm:pt>
    <dgm:pt modelId="{C4D8044C-B734-41DB-B7F3-C3818495B6B6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Learn</a:t>
          </a:r>
        </a:p>
        <a:p>
          <a:r>
            <a:rPr lang="en-US" sz="3000" b="1" dirty="0">
              <a:solidFill>
                <a:schemeClr val="tx1"/>
              </a:solidFill>
            </a:rPr>
            <a:t>about strategies for outreach and inclusion</a:t>
          </a:r>
        </a:p>
      </dgm:t>
    </dgm:pt>
    <dgm:pt modelId="{92D76D12-21ED-4503-B06E-CCA3DF545859}" type="parTrans" cxnId="{3DC4EA05-9815-411E-B970-71A50F3F4F32}">
      <dgm:prSet/>
      <dgm:spPr/>
      <dgm:t>
        <a:bodyPr/>
        <a:lstStyle/>
        <a:p>
          <a:endParaRPr lang="en-US"/>
        </a:p>
      </dgm:t>
    </dgm:pt>
    <dgm:pt modelId="{42F1585A-B19C-45BB-80DB-42A8DAD4878C}" type="sibTrans" cxnId="{3DC4EA05-9815-411E-B970-71A50F3F4F32}">
      <dgm:prSet/>
      <dgm:spPr/>
      <dgm:t>
        <a:bodyPr/>
        <a:lstStyle/>
        <a:p>
          <a:endParaRPr lang="en-US"/>
        </a:p>
      </dgm:t>
    </dgm:pt>
    <dgm:pt modelId="{B74FE241-BF21-4BA1-BCC6-9863870AC4E8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Discuss </a:t>
          </a:r>
        </a:p>
        <a:p>
          <a:r>
            <a:rPr lang="en-US" sz="3000" b="1" dirty="0">
              <a:solidFill>
                <a:schemeClr val="tx1"/>
              </a:solidFill>
            </a:rPr>
            <a:t>your environment and develop a diversity outreach plan</a:t>
          </a:r>
        </a:p>
      </dgm:t>
    </dgm:pt>
    <dgm:pt modelId="{5DCB8E84-1828-4181-A369-E6493EA0A77A}" type="parTrans" cxnId="{C857054A-9456-4AD0-949C-7F3C2382F199}">
      <dgm:prSet/>
      <dgm:spPr/>
      <dgm:t>
        <a:bodyPr/>
        <a:lstStyle/>
        <a:p>
          <a:endParaRPr lang="en-US"/>
        </a:p>
      </dgm:t>
    </dgm:pt>
    <dgm:pt modelId="{A039F73F-2DF0-4750-BD8C-669BFAEF2481}" type="sibTrans" cxnId="{C857054A-9456-4AD0-949C-7F3C2382F199}">
      <dgm:prSet/>
      <dgm:spPr/>
      <dgm:t>
        <a:bodyPr/>
        <a:lstStyle/>
        <a:p>
          <a:endParaRPr lang="en-US"/>
        </a:p>
      </dgm:t>
    </dgm:pt>
    <dgm:pt modelId="{802E4265-E617-4EA0-B5DB-7C563792F6CB}" type="pres">
      <dgm:prSet presAssocID="{81430E75-E73B-41C3-BBE6-33D408543D50}" presName="outerComposite" presStyleCnt="0">
        <dgm:presLayoutVars>
          <dgm:chMax val="5"/>
          <dgm:dir/>
          <dgm:resizeHandles val="exact"/>
        </dgm:presLayoutVars>
      </dgm:prSet>
      <dgm:spPr/>
    </dgm:pt>
    <dgm:pt modelId="{A4F51F64-A5C6-4510-ABFB-EB60881C55BE}" type="pres">
      <dgm:prSet presAssocID="{81430E75-E73B-41C3-BBE6-33D408543D50}" presName="dummyMaxCanvas" presStyleCnt="0">
        <dgm:presLayoutVars/>
      </dgm:prSet>
      <dgm:spPr/>
    </dgm:pt>
    <dgm:pt modelId="{5CC8EBB1-CA33-4111-8BF2-02E4CAADB99B}" type="pres">
      <dgm:prSet presAssocID="{81430E75-E73B-41C3-BBE6-33D408543D50}" presName="ThreeNodes_1" presStyleLbl="node1" presStyleIdx="0" presStyleCnt="3" custScaleX="117647" custScaleY="129110" custLinFactNeighborX="-71705" custLinFactNeighborY="-51659">
        <dgm:presLayoutVars>
          <dgm:bulletEnabled val="1"/>
        </dgm:presLayoutVars>
      </dgm:prSet>
      <dgm:spPr/>
    </dgm:pt>
    <dgm:pt modelId="{E05C8041-07A2-4C40-89D8-99B90FCA7171}" type="pres">
      <dgm:prSet presAssocID="{81430E75-E73B-41C3-BBE6-33D408543D50}" presName="ThreeNodes_2" presStyleLbl="node1" presStyleIdx="1" presStyleCnt="3" custScaleX="117647" custScaleY="118679">
        <dgm:presLayoutVars>
          <dgm:bulletEnabled val="1"/>
        </dgm:presLayoutVars>
      </dgm:prSet>
      <dgm:spPr/>
    </dgm:pt>
    <dgm:pt modelId="{CCF78A70-7694-49A5-BBC2-AF326EDB26A4}" type="pres">
      <dgm:prSet presAssocID="{81430E75-E73B-41C3-BBE6-33D408543D50}" presName="ThreeNodes_3" presStyleLbl="node1" presStyleIdx="2" presStyleCnt="3" custScaleX="117647" custScaleY="122887">
        <dgm:presLayoutVars>
          <dgm:bulletEnabled val="1"/>
        </dgm:presLayoutVars>
      </dgm:prSet>
      <dgm:spPr/>
    </dgm:pt>
    <dgm:pt modelId="{CA5ADE81-FF5C-48AA-9E86-6DEB52995E2F}" type="pres">
      <dgm:prSet presAssocID="{81430E75-E73B-41C3-BBE6-33D408543D50}" presName="ThreeConn_1-2" presStyleLbl="fgAccFollowNode1" presStyleIdx="0" presStyleCnt="2">
        <dgm:presLayoutVars>
          <dgm:bulletEnabled val="1"/>
        </dgm:presLayoutVars>
      </dgm:prSet>
      <dgm:spPr/>
    </dgm:pt>
    <dgm:pt modelId="{A3B66075-FAA7-4A39-A5DE-DC5CBC54C94F}" type="pres">
      <dgm:prSet presAssocID="{81430E75-E73B-41C3-BBE6-33D408543D50}" presName="ThreeConn_2-3" presStyleLbl="fgAccFollowNode1" presStyleIdx="1" presStyleCnt="2">
        <dgm:presLayoutVars>
          <dgm:bulletEnabled val="1"/>
        </dgm:presLayoutVars>
      </dgm:prSet>
      <dgm:spPr/>
    </dgm:pt>
    <dgm:pt modelId="{37EC4873-F7B8-4D23-A5F2-F8BCCF46ED7E}" type="pres">
      <dgm:prSet presAssocID="{81430E75-E73B-41C3-BBE6-33D408543D50}" presName="ThreeNodes_1_text" presStyleLbl="node1" presStyleIdx="2" presStyleCnt="3">
        <dgm:presLayoutVars>
          <dgm:bulletEnabled val="1"/>
        </dgm:presLayoutVars>
      </dgm:prSet>
      <dgm:spPr/>
    </dgm:pt>
    <dgm:pt modelId="{2AD2AA8B-4279-4866-9D06-5615354C0C50}" type="pres">
      <dgm:prSet presAssocID="{81430E75-E73B-41C3-BBE6-33D408543D50}" presName="ThreeNodes_2_text" presStyleLbl="node1" presStyleIdx="2" presStyleCnt="3">
        <dgm:presLayoutVars>
          <dgm:bulletEnabled val="1"/>
        </dgm:presLayoutVars>
      </dgm:prSet>
      <dgm:spPr/>
    </dgm:pt>
    <dgm:pt modelId="{D6CF6718-C659-4285-8F91-FD291CBAD270}" type="pres">
      <dgm:prSet presAssocID="{81430E75-E73B-41C3-BBE6-33D408543D5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DC4EA05-9815-411E-B970-71A50F3F4F32}" srcId="{81430E75-E73B-41C3-BBE6-33D408543D50}" destId="{C4D8044C-B734-41DB-B7F3-C3818495B6B6}" srcOrd="1" destOrd="0" parTransId="{92D76D12-21ED-4503-B06E-CCA3DF545859}" sibTransId="{42F1585A-B19C-45BB-80DB-42A8DAD4878C}"/>
    <dgm:cxn modelId="{DAD81120-E6C9-4B44-8A37-9EDFAFF25F08}" type="presOf" srcId="{B89F0B16-FA46-4B0A-A77C-90CE4A4CAD8B}" destId="{37EC4873-F7B8-4D23-A5F2-F8BCCF46ED7E}" srcOrd="1" destOrd="0" presId="urn:microsoft.com/office/officeart/2005/8/layout/vProcess5"/>
    <dgm:cxn modelId="{6F623F23-B654-4144-8DC0-B21C28CC381D}" type="presOf" srcId="{C4D8044C-B734-41DB-B7F3-C3818495B6B6}" destId="{E05C8041-07A2-4C40-89D8-99B90FCA7171}" srcOrd="0" destOrd="0" presId="urn:microsoft.com/office/officeart/2005/8/layout/vProcess5"/>
    <dgm:cxn modelId="{3AE40826-1E21-4EED-8E51-0274E23FEC16}" type="presOf" srcId="{42F1585A-B19C-45BB-80DB-42A8DAD4878C}" destId="{A3B66075-FAA7-4A39-A5DE-DC5CBC54C94F}" srcOrd="0" destOrd="0" presId="urn:microsoft.com/office/officeart/2005/8/layout/vProcess5"/>
    <dgm:cxn modelId="{6CFF1B5C-5309-4AF9-8C4D-964617ADF94D}" type="presOf" srcId="{B74FE241-BF21-4BA1-BCC6-9863870AC4E8}" destId="{D6CF6718-C659-4285-8F91-FD291CBAD270}" srcOrd="1" destOrd="0" presId="urn:microsoft.com/office/officeart/2005/8/layout/vProcess5"/>
    <dgm:cxn modelId="{E06B0566-4374-4E5A-9F07-CA150B7737E6}" type="presOf" srcId="{C4D8044C-B734-41DB-B7F3-C3818495B6B6}" destId="{2AD2AA8B-4279-4866-9D06-5615354C0C50}" srcOrd="1" destOrd="0" presId="urn:microsoft.com/office/officeart/2005/8/layout/vProcess5"/>
    <dgm:cxn modelId="{C857054A-9456-4AD0-949C-7F3C2382F199}" srcId="{81430E75-E73B-41C3-BBE6-33D408543D50}" destId="{B74FE241-BF21-4BA1-BCC6-9863870AC4E8}" srcOrd="2" destOrd="0" parTransId="{5DCB8E84-1828-4181-A369-E6493EA0A77A}" sibTransId="{A039F73F-2DF0-4750-BD8C-669BFAEF2481}"/>
    <dgm:cxn modelId="{549B0B5A-B0F2-4688-93ED-39FD9826E3E1}" type="presOf" srcId="{4AE9952A-3183-4297-AB6B-B7B836727137}" destId="{CA5ADE81-FF5C-48AA-9E86-6DEB52995E2F}" srcOrd="0" destOrd="0" presId="urn:microsoft.com/office/officeart/2005/8/layout/vProcess5"/>
    <dgm:cxn modelId="{99E65F90-C6A0-4DA1-A023-F37F2CF32F04}" type="presOf" srcId="{B89F0B16-FA46-4B0A-A77C-90CE4A4CAD8B}" destId="{5CC8EBB1-CA33-4111-8BF2-02E4CAADB99B}" srcOrd="0" destOrd="0" presId="urn:microsoft.com/office/officeart/2005/8/layout/vProcess5"/>
    <dgm:cxn modelId="{2E3A5F9D-1635-4A1A-BBF9-7B467A660F40}" type="presOf" srcId="{377F5706-ADE9-401F-A898-01BA56ED6B1A}" destId="{37EC4873-F7B8-4D23-A5F2-F8BCCF46ED7E}" srcOrd="1" destOrd="1" presId="urn:microsoft.com/office/officeart/2005/8/layout/vProcess5"/>
    <dgm:cxn modelId="{4FAA4C9E-1E4D-411E-B93F-AF4E1507BD19}" srcId="{B89F0B16-FA46-4B0A-A77C-90CE4A4CAD8B}" destId="{377F5706-ADE9-401F-A898-01BA56ED6B1A}" srcOrd="0" destOrd="0" parTransId="{26B8437C-C649-4138-AB15-C873236848FD}" sibTransId="{CA200704-45C6-4FAA-B938-31456233F5C9}"/>
    <dgm:cxn modelId="{416E09BA-41BF-4A5E-88DE-D97FEB4E959A}" type="presOf" srcId="{B74FE241-BF21-4BA1-BCC6-9863870AC4E8}" destId="{CCF78A70-7694-49A5-BBC2-AF326EDB26A4}" srcOrd="0" destOrd="0" presId="urn:microsoft.com/office/officeart/2005/8/layout/vProcess5"/>
    <dgm:cxn modelId="{02229BD5-D896-4D99-A40F-A329B9972FD3}" srcId="{81430E75-E73B-41C3-BBE6-33D408543D50}" destId="{B89F0B16-FA46-4B0A-A77C-90CE4A4CAD8B}" srcOrd="0" destOrd="0" parTransId="{ED842E28-989C-4B04-A005-C41CA4DC6784}" sibTransId="{4AE9952A-3183-4297-AB6B-B7B836727137}"/>
    <dgm:cxn modelId="{3E4967E4-EF5C-4083-9168-DFFEA823F360}" type="presOf" srcId="{81430E75-E73B-41C3-BBE6-33D408543D50}" destId="{802E4265-E617-4EA0-B5DB-7C563792F6CB}" srcOrd="0" destOrd="0" presId="urn:microsoft.com/office/officeart/2005/8/layout/vProcess5"/>
    <dgm:cxn modelId="{5453B6FB-9816-4787-8B81-107087DA53D0}" type="presOf" srcId="{377F5706-ADE9-401F-A898-01BA56ED6B1A}" destId="{5CC8EBB1-CA33-4111-8BF2-02E4CAADB99B}" srcOrd="0" destOrd="1" presId="urn:microsoft.com/office/officeart/2005/8/layout/vProcess5"/>
    <dgm:cxn modelId="{24C5CB3F-3E77-46E5-B348-E3085942E6E5}" type="presParOf" srcId="{802E4265-E617-4EA0-B5DB-7C563792F6CB}" destId="{A4F51F64-A5C6-4510-ABFB-EB60881C55BE}" srcOrd="0" destOrd="0" presId="urn:microsoft.com/office/officeart/2005/8/layout/vProcess5"/>
    <dgm:cxn modelId="{05FE6C15-88F8-4D5F-81AD-06B0874DD75E}" type="presParOf" srcId="{802E4265-E617-4EA0-B5DB-7C563792F6CB}" destId="{5CC8EBB1-CA33-4111-8BF2-02E4CAADB99B}" srcOrd="1" destOrd="0" presId="urn:microsoft.com/office/officeart/2005/8/layout/vProcess5"/>
    <dgm:cxn modelId="{3A58472D-9C4A-43CD-8570-06A3F9456DB2}" type="presParOf" srcId="{802E4265-E617-4EA0-B5DB-7C563792F6CB}" destId="{E05C8041-07A2-4C40-89D8-99B90FCA7171}" srcOrd="2" destOrd="0" presId="urn:microsoft.com/office/officeart/2005/8/layout/vProcess5"/>
    <dgm:cxn modelId="{C4F2FB2C-2DDC-45A0-AFDC-C203E39E9BAA}" type="presParOf" srcId="{802E4265-E617-4EA0-B5DB-7C563792F6CB}" destId="{CCF78A70-7694-49A5-BBC2-AF326EDB26A4}" srcOrd="3" destOrd="0" presId="urn:microsoft.com/office/officeart/2005/8/layout/vProcess5"/>
    <dgm:cxn modelId="{7E36229E-4519-4F4B-98D1-DB323DE1C493}" type="presParOf" srcId="{802E4265-E617-4EA0-B5DB-7C563792F6CB}" destId="{CA5ADE81-FF5C-48AA-9E86-6DEB52995E2F}" srcOrd="4" destOrd="0" presId="urn:microsoft.com/office/officeart/2005/8/layout/vProcess5"/>
    <dgm:cxn modelId="{71094A9B-AE8E-4DC6-AB2D-8A9D2FD7CABF}" type="presParOf" srcId="{802E4265-E617-4EA0-B5DB-7C563792F6CB}" destId="{A3B66075-FAA7-4A39-A5DE-DC5CBC54C94F}" srcOrd="5" destOrd="0" presId="urn:microsoft.com/office/officeart/2005/8/layout/vProcess5"/>
    <dgm:cxn modelId="{5055BC2C-7F8C-44D7-9F66-D8DEBBCE77C2}" type="presParOf" srcId="{802E4265-E617-4EA0-B5DB-7C563792F6CB}" destId="{37EC4873-F7B8-4D23-A5F2-F8BCCF46ED7E}" srcOrd="6" destOrd="0" presId="urn:microsoft.com/office/officeart/2005/8/layout/vProcess5"/>
    <dgm:cxn modelId="{C7F1A307-569A-477B-82C3-B61CF2684864}" type="presParOf" srcId="{802E4265-E617-4EA0-B5DB-7C563792F6CB}" destId="{2AD2AA8B-4279-4866-9D06-5615354C0C50}" srcOrd="7" destOrd="0" presId="urn:microsoft.com/office/officeart/2005/8/layout/vProcess5"/>
    <dgm:cxn modelId="{3B5669F1-13D6-4398-AC9B-0A81CBF508EB}" type="presParOf" srcId="{802E4265-E617-4EA0-B5DB-7C563792F6CB}" destId="{D6CF6718-C659-4285-8F91-FD291CBAD2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306F8-66AF-4DEA-B1BB-DADF6AC15297}" type="doc">
      <dgm:prSet loTypeId="urn:microsoft.com/office/officeart/2005/8/layout/vList2" loCatId="Inbox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E7DCFE1-4745-4A46-9EE9-5F23BB97D379}">
      <dgm:prSet/>
      <dgm:spPr/>
      <dgm:t>
        <a:bodyPr/>
        <a:lstStyle/>
        <a:p>
          <a:r>
            <a:rPr lang="en-US" dirty="0"/>
            <a:t>Define your village</a:t>
          </a:r>
        </a:p>
      </dgm:t>
    </dgm:pt>
    <dgm:pt modelId="{5107BB14-7CA0-4CA0-A06B-2CA3DD0343C8}" type="parTrans" cxnId="{05F5890D-D380-403F-9FF0-2369FFF9C4CB}">
      <dgm:prSet/>
      <dgm:spPr/>
      <dgm:t>
        <a:bodyPr/>
        <a:lstStyle/>
        <a:p>
          <a:endParaRPr lang="en-US"/>
        </a:p>
      </dgm:t>
    </dgm:pt>
    <dgm:pt modelId="{3F4A0632-67B0-4206-848A-7FA09586A7CF}" type="sibTrans" cxnId="{05F5890D-D380-403F-9FF0-2369FFF9C4CB}">
      <dgm:prSet/>
      <dgm:spPr/>
      <dgm:t>
        <a:bodyPr/>
        <a:lstStyle/>
        <a:p>
          <a:endParaRPr lang="en-US"/>
        </a:p>
      </dgm:t>
    </dgm:pt>
    <dgm:pt modelId="{7AA97235-3A33-4E1B-B7F8-DCC9E5160A6A}">
      <dgm:prSet/>
      <dgm:spPr/>
      <dgm:t>
        <a:bodyPr/>
        <a:lstStyle/>
        <a:p>
          <a:r>
            <a:rPr lang="en-US" dirty="0"/>
            <a:t>Research your community</a:t>
          </a:r>
        </a:p>
      </dgm:t>
    </dgm:pt>
    <dgm:pt modelId="{2EAE7BED-BDDC-4307-95B7-6D421360AB9C}" type="parTrans" cxnId="{4B41F319-331E-4C9A-8230-17E234AF8D9D}">
      <dgm:prSet/>
      <dgm:spPr/>
      <dgm:t>
        <a:bodyPr/>
        <a:lstStyle/>
        <a:p>
          <a:endParaRPr lang="en-US"/>
        </a:p>
      </dgm:t>
    </dgm:pt>
    <dgm:pt modelId="{198E54C6-BE35-43F6-8EAC-7FBBB9A45E5E}" type="sibTrans" cxnId="{4B41F319-331E-4C9A-8230-17E234AF8D9D}">
      <dgm:prSet/>
      <dgm:spPr/>
      <dgm:t>
        <a:bodyPr/>
        <a:lstStyle/>
        <a:p>
          <a:endParaRPr lang="en-US"/>
        </a:p>
      </dgm:t>
    </dgm:pt>
    <dgm:pt modelId="{3628F2CB-63C0-43C1-89C0-6FC9C9A041A8}">
      <dgm:prSet/>
      <dgm:spPr/>
      <dgm:t>
        <a:bodyPr/>
        <a:lstStyle/>
        <a:p>
          <a:r>
            <a:rPr lang="en-US" dirty="0"/>
            <a:t>Utilize community knowledge</a:t>
          </a:r>
        </a:p>
      </dgm:t>
    </dgm:pt>
    <dgm:pt modelId="{D5F850C9-14D1-43CB-A51A-3D8CAE42B04E}" type="parTrans" cxnId="{381D0BF4-E419-40E4-96F2-1A2FD64D94B5}">
      <dgm:prSet/>
      <dgm:spPr/>
      <dgm:t>
        <a:bodyPr/>
        <a:lstStyle/>
        <a:p>
          <a:endParaRPr lang="en-US"/>
        </a:p>
      </dgm:t>
    </dgm:pt>
    <dgm:pt modelId="{7B9334AC-3096-46CC-B496-DBC3D709B369}" type="sibTrans" cxnId="{381D0BF4-E419-40E4-96F2-1A2FD64D94B5}">
      <dgm:prSet/>
      <dgm:spPr/>
      <dgm:t>
        <a:bodyPr/>
        <a:lstStyle/>
        <a:p>
          <a:endParaRPr lang="en-US"/>
        </a:p>
      </dgm:t>
    </dgm:pt>
    <dgm:pt modelId="{E1E6A4CB-4D43-4511-BB7B-CE04604EFD50}">
      <dgm:prSet/>
      <dgm:spPr/>
      <dgm:t>
        <a:bodyPr/>
        <a:lstStyle/>
        <a:p>
          <a:r>
            <a:rPr lang="en-US" dirty="0"/>
            <a:t>Acknowledge challenges</a:t>
          </a:r>
        </a:p>
      </dgm:t>
    </dgm:pt>
    <dgm:pt modelId="{21F000C7-8691-433F-86BC-0ADF527CA4C9}" type="parTrans" cxnId="{3972E12C-3F24-43EA-B722-55DF1A0E91B4}">
      <dgm:prSet/>
      <dgm:spPr/>
      <dgm:t>
        <a:bodyPr/>
        <a:lstStyle/>
        <a:p>
          <a:endParaRPr lang="en-US"/>
        </a:p>
      </dgm:t>
    </dgm:pt>
    <dgm:pt modelId="{643B28BF-C768-4B66-B58F-837FEB898E6A}" type="sibTrans" cxnId="{3972E12C-3F24-43EA-B722-55DF1A0E91B4}">
      <dgm:prSet/>
      <dgm:spPr/>
      <dgm:t>
        <a:bodyPr/>
        <a:lstStyle/>
        <a:p>
          <a:endParaRPr lang="en-US"/>
        </a:p>
      </dgm:t>
    </dgm:pt>
    <dgm:pt modelId="{AF8F4CEC-2960-418F-923C-35AA1E9B1707}">
      <dgm:prSet/>
      <dgm:spPr/>
      <dgm:t>
        <a:bodyPr/>
        <a:lstStyle/>
        <a:p>
          <a:r>
            <a:rPr lang="en-US" dirty="0"/>
            <a:t>Identify the benefits</a:t>
          </a:r>
        </a:p>
      </dgm:t>
    </dgm:pt>
    <dgm:pt modelId="{63B1C355-B2B1-4C73-BA4F-BDEC3CC98FB5}" type="parTrans" cxnId="{605FFF2F-F078-483D-94C0-E89B3BB933BA}">
      <dgm:prSet/>
      <dgm:spPr/>
      <dgm:t>
        <a:bodyPr/>
        <a:lstStyle/>
        <a:p>
          <a:endParaRPr lang="en-US"/>
        </a:p>
      </dgm:t>
    </dgm:pt>
    <dgm:pt modelId="{2551E360-7E62-4092-958E-FCD0015E791A}" type="sibTrans" cxnId="{605FFF2F-F078-483D-94C0-E89B3BB933BA}">
      <dgm:prSet/>
      <dgm:spPr/>
      <dgm:t>
        <a:bodyPr/>
        <a:lstStyle/>
        <a:p>
          <a:endParaRPr lang="en-US"/>
        </a:p>
      </dgm:t>
    </dgm:pt>
    <dgm:pt modelId="{04E4C798-8FB1-4C3F-A739-F40620AE87C8}" type="pres">
      <dgm:prSet presAssocID="{783306F8-66AF-4DEA-B1BB-DADF6AC15297}" presName="linear" presStyleCnt="0">
        <dgm:presLayoutVars>
          <dgm:animLvl val="lvl"/>
          <dgm:resizeHandles val="exact"/>
        </dgm:presLayoutVars>
      </dgm:prSet>
      <dgm:spPr/>
    </dgm:pt>
    <dgm:pt modelId="{22DE03F2-8B44-45C6-A64D-20992A0E704F}" type="pres">
      <dgm:prSet presAssocID="{2E7DCFE1-4745-4A46-9EE9-5F23BB97D379}" presName="parentText" presStyleLbl="node1" presStyleIdx="0" presStyleCnt="5" custLinFactNeighborX="-388" custLinFactNeighborY="53094">
        <dgm:presLayoutVars>
          <dgm:chMax val="0"/>
          <dgm:bulletEnabled val="1"/>
        </dgm:presLayoutVars>
      </dgm:prSet>
      <dgm:spPr/>
    </dgm:pt>
    <dgm:pt modelId="{B1086A24-DD78-4935-8188-ECEDA48D7FCA}" type="pres">
      <dgm:prSet presAssocID="{3F4A0632-67B0-4206-848A-7FA09586A7CF}" presName="spacer" presStyleCnt="0"/>
      <dgm:spPr/>
    </dgm:pt>
    <dgm:pt modelId="{1D57134B-6950-4780-BBEA-160E326303BF}" type="pres">
      <dgm:prSet presAssocID="{7AA97235-3A33-4E1B-B7F8-DCC9E5160A6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D593D5B-5FD5-472A-8E82-775AE136B719}" type="pres">
      <dgm:prSet presAssocID="{198E54C6-BE35-43F6-8EAC-7FBBB9A45E5E}" presName="spacer" presStyleCnt="0"/>
      <dgm:spPr/>
    </dgm:pt>
    <dgm:pt modelId="{BF081EC9-5644-44FE-BE3E-AD15E89B4A6D}" type="pres">
      <dgm:prSet presAssocID="{3628F2CB-63C0-43C1-89C0-6FC9C9A041A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F23484D-430A-4C1A-8E30-9FEB57244BDF}" type="pres">
      <dgm:prSet presAssocID="{7B9334AC-3096-46CC-B496-DBC3D709B369}" presName="spacer" presStyleCnt="0"/>
      <dgm:spPr/>
    </dgm:pt>
    <dgm:pt modelId="{DCF9F240-7002-48D5-9123-A5365BAEAA78}" type="pres">
      <dgm:prSet presAssocID="{E1E6A4CB-4D43-4511-BB7B-CE04604EFD5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2FCC97E-1F8B-42BA-82EC-9D16A002135A}" type="pres">
      <dgm:prSet presAssocID="{643B28BF-C768-4B66-B58F-837FEB898E6A}" presName="spacer" presStyleCnt="0"/>
      <dgm:spPr/>
    </dgm:pt>
    <dgm:pt modelId="{28747C33-AC1A-424F-A345-EF45EE42B44D}" type="pres">
      <dgm:prSet presAssocID="{AF8F4CEC-2960-418F-923C-35AA1E9B1707}" presName="parentText" presStyleLbl="node1" presStyleIdx="4" presStyleCnt="5" custLinFactNeighborX="776" custLinFactNeighborY="53094">
        <dgm:presLayoutVars>
          <dgm:chMax val="0"/>
          <dgm:bulletEnabled val="1"/>
        </dgm:presLayoutVars>
      </dgm:prSet>
      <dgm:spPr/>
    </dgm:pt>
  </dgm:ptLst>
  <dgm:cxnLst>
    <dgm:cxn modelId="{05F5890D-D380-403F-9FF0-2369FFF9C4CB}" srcId="{783306F8-66AF-4DEA-B1BB-DADF6AC15297}" destId="{2E7DCFE1-4745-4A46-9EE9-5F23BB97D379}" srcOrd="0" destOrd="0" parTransId="{5107BB14-7CA0-4CA0-A06B-2CA3DD0343C8}" sibTransId="{3F4A0632-67B0-4206-848A-7FA09586A7CF}"/>
    <dgm:cxn modelId="{4B41F319-331E-4C9A-8230-17E234AF8D9D}" srcId="{783306F8-66AF-4DEA-B1BB-DADF6AC15297}" destId="{7AA97235-3A33-4E1B-B7F8-DCC9E5160A6A}" srcOrd="1" destOrd="0" parTransId="{2EAE7BED-BDDC-4307-95B7-6D421360AB9C}" sibTransId="{198E54C6-BE35-43F6-8EAC-7FBBB9A45E5E}"/>
    <dgm:cxn modelId="{7E594228-9764-48F9-8998-7C12064BF78B}" type="presOf" srcId="{2E7DCFE1-4745-4A46-9EE9-5F23BB97D379}" destId="{22DE03F2-8B44-45C6-A64D-20992A0E704F}" srcOrd="0" destOrd="0" presId="urn:microsoft.com/office/officeart/2005/8/layout/vList2"/>
    <dgm:cxn modelId="{3972E12C-3F24-43EA-B722-55DF1A0E91B4}" srcId="{783306F8-66AF-4DEA-B1BB-DADF6AC15297}" destId="{E1E6A4CB-4D43-4511-BB7B-CE04604EFD50}" srcOrd="3" destOrd="0" parTransId="{21F000C7-8691-433F-86BC-0ADF527CA4C9}" sibTransId="{643B28BF-C768-4B66-B58F-837FEB898E6A}"/>
    <dgm:cxn modelId="{605FFF2F-F078-483D-94C0-E89B3BB933BA}" srcId="{783306F8-66AF-4DEA-B1BB-DADF6AC15297}" destId="{AF8F4CEC-2960-418F-923C-35AA1E9B1707}" srcOrd="4" destOrd="0" parTransId="{63B1C355-B2B1-4C73-BA4F-BDEC3CC98FB5}" sibTransId="{2551E360-7E62-4092-958E-FCD0015E791A}"/>
    <dgm:cxn modelId="{717E883D-0A6A-41A1-9967-5A7E34EFBA20}" type="presOf" srcId="{7AA97235-3A33-4E1B-B7F8-DCC9E5160A6A}" destId="{1D57134B-6950-4780-BBEA-160E326303BF}" srcOrd="0" destOrd="0" presId="urn:microsoft.com/office/officeart/2005/8/layout/vList2"/>
    <dgm:cxn modelId="{F7654462-1484-420D-B01A-797DC1320269}" type="presOf" srcId="{AF8F4CEC-2960-418F-923C-35AA1E9B1707}" destId="{28747C33-AC1A-424F-A345-EF45EE42B44D}" srcOrd="0" destOrd="0" presId="urn:microsoft.com/office/officeart/2005/8/layout/vList2"/>
    <dgm:cxn modelId="{A777077D-2216-4352-9FBE-B6F88BF5F34D}" type="presOf" srcId="{E1E6A4CB-4D43-4511-BB7B-CE04604EFD50}" destId="{DCF9F240-7002-48D5-9123-A5365BAEAA78}" srcOrd="0" destOrd="0" presId="urn:microsoft.com/office/officeart/2005/8/layout/vList2"/>
    <dgm:cxn modelId="{E172938C-63E0-4C77-8C01-02857C2D4DDA}" type="presOf" srcId="{783306F8-66AF-4DEA-B1BB-DADF6AC15297}" destId="{04E4C798-8FB1-4C3F-A739-F40620AE87C8}" srcOrd="0" destOrd="0" presId="urn:microsoft.com/office/officeart/2005/8/layout/vList2"/>
    <dgm:cxn modelId="{1A6166AD-96CD-4ED6-98F9-C6587E69F854}" type="presOf" srcId="{3628F2CB-63C0-43C1-89C0-6FC9C9A041A8}" destId="{BF081EC9-5644-44FE-BE3E-AD15E89B4A6D}" srcOrd="0" destOrd="0" presId="urn:microsoft.com/office/officeart/2005/8/layout/vList2"/>
    <dgm:cxn modelId="{381D0BF4-E419-40E4-96F2-1A2FD64D94B5}" srcId="{783306F8-66AF-4DEA-B1BB-DADF6AC15297}" destId="{3628F2CB-63C0-43C1-89C0-6FC9C9A041A8}" srcOrd="2" destOrd="0" parTransId="{D5F850C9-14D1-43CB-A51A-3D8CAE42B04E}" sibTransId="{7B9334AC-3096-46CC-B496-DBC3D709B369}"/>
    <dgm:cxn modelId="{3B09100A-D965-4F57-9A27-62B42ADF6B1F}" type="presParOf" srcId="{04E4C798-8FB1-4C3F-A739-F40620AE87C8}" destId="{22DE03F2-8B44-45C6-A64D-20992A0E704F}" srcOrd="0" destOrd="0" presId="urn:microsoft.com/office/officeart/2005/8/layout/vList2"/>
    <dgm:cxn modelId="{9AC46EEF-3F8B-4D8F-9623-3A8ABC1B5EEB}" type="presParOf" srcId="{04E4C798-8FB1-4C3F-A739-F40620AE87C8}" destId="{B1086A24-DD78-4935-8188-ECEDA48D7FCA}" srcOrd="1" destOrd="0" presId="urn:microsoft.com/office/officeart/2005/8/layout/vList2"/>
    <dgm:cxn modelId="{3DDA77B6-D031-4736-A3F2-0AF0FD25FB6F}" type="presParOf" srcId="{04E4C798-8FB1-4C3F-A739-F40620AE87C8}" destId="{1D57134B-6950-4780-BBEA-160E326303BF}" srcOrd="2" destOrd="0" presId="urn:microsoft.com/office/officeart/2005/8/layout/vList2"/>
    <dgm:cxn modelId="{BAE6072B-24CA-4AE4-B278-1D8DB4A505D3}" type="presParOf" srcId="{04E4C798-8FB1-4C3F-A739-F40620AE87C8}" destId="{CD593D5B-5FD5-472A-8E82-775AE136B719}" srcOrd="3" destOrd="0" presId="urn:microsoft.com/office/officeart/2005/8/layout/vList2"/>
    <dgm:cxn modelId="{DD68A7A2-089F-4804-B56B-E098582316D8}" type="presParOf" srcId="{04E4C798-8FB1-4C3F-A739-F40620AE87C8}" destId="{BF081EC9-5644-44FE-BE3E-AD15E89B4A6D}" srcOrd="4" destOrd="0" presId="urn:microsoft.com/office/officeart/2005/8/layout/vList2"/>
    <dgm:cxn modelId="{AB5C27EB-E5E1-4376-BE7F-5423D381AE12}" type="presParOf" srcId="{04E4C798-8FB1-4C3F-A739-F40620AE87C8}" destId="{3F23484D-430A-4C1A-8E30-9FEB57244BDF}" srcOrd="5" destOrd="0" presId="urn:microsoft.com/office/officeart/2005/8/layout/vList2"/>
    <dgm:cxn modelId="{50A07526-BAC0-42A3-95F3-4FAC6D012637}" type="presParOf" srcId="{04E4C798-8FB1-4C3F-A739-F40620AE87C8}" destId="{DCF9F240-7002-48D5-9123-A5365BAEAA78}" srcOrd="6" destOrd="0" presId="urn:microsoft.com/office/officeart/2005/8/layout/vList2"/>
    <dgm:cxn modelId="{7E2FA96D-3F5A-4ADC-8E4A-68AB1E13DE4B}" type="presParOf" srcId="{04E4C798-8FB1-4C3F-A739-F40620AE87C8}" destId="{D2FCC97E-1F8B-42BA-82EC-9D16A002135A}" srcOrd="7" destOrd="0" presId="urn:microsoft.com/office/officeart/2005/8/layout/vList2"/>
    <dgm:cxn modelId="{D83CEF36-BA94-4CF4-9DAB-10055B73365D}" type="presParOf" srcId="{04E4C798-8FB1-4C3F-A739-F40620AE87C8}" destId="{28747C33-AC1A-424F-A345-EF45EE42B4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DAA002-C24B-4240-916F-55F884579DA8}" type="doc">
      <dgm:prSet loTypeId="urn:microsoft.com/office/officeart/2016/7/layout/BasicProcessNew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34EF8C3-AEDA-4EB7-B64F-98F0D78C203A}">
      <dgm:prSet custT="1"/>
      <dgm:spPr>
        <a:noFill/>
      </dgm:spPr>
      <dgm:t>
        <a:bodyPr/>
        <a:lstStyle/>
        <a:p>
          <a:pPr>
            <a:buNone/>
          </a:pPr>
          <a:r>
            <a:rPr lang="en-US" sz="3000" b="0" dirty="0">
              <a:solidFill>
                <a:schemeClr val="tx1"/>
              </a:solidFill>
            </a:rPr>
            <a:t>  Village’s potential to “add to, but </a:t>
          </a:r>
        </a:p>
        <a:p>
          <a:pPr>
            <a:buNone/>
          </a:pPr>
          <a:r>
            <a:rPr lang="en-US" sz="3000" b="0" dirty="0">
              <a:solidFill>
                <a:schemeClr val="tx1"/>
              </a:solidFill>
            </a:rPr>
            <a:t>   never replace</a:t>
          </a:r>
        </a:p>
      </dgm:t>
    </dgm:pt>
    <dgm:pt modelId="{89DBB2B9-EA0F-4301-B95B-95399ED9702F}" type="parTrans" cxnId="{965EE4B2-93C8-4259-927F-385BE86D7C37}">
      <dgm:prSet/>
      <dgm:spPr/>
      <dgm:t>
        <a:bodyPr/>
        <a:lstStyle/>
        <a:p>
          <a:endParaRPr lang="en-US"/>
        </a:p>
      </dgm:t>
    </dgm:pt>
    <dgm:pt modelId="{527E59F0-211C-43FE-B2E8-5C8E04D69C40}" type="sibTrans" cxnId="{965EE4B2-93C8-4259-927F-385BE86D7C37}">
      <dgm:prSet/>
      <dgm:spPr/>
      <dgm:t>
        <a:bodyPr/>
        <a:lstStyle/>
        <a:p>
          <a:endParaRPr lang="en-US"/>
        </a:p>
      </dgm:t>
    </dgm:pt>
    <dgm:pt modelId="{E99A447B-BD5C-42ED-A363-E35CAE2AF313}">
      <dgm:prSet custT="1"/>
      <dgm:spPr>
        <a:noFill/>
      </dgm:spPr>
      <dgm:t>
        <a:bodyPr/>
        <a:lstStyle/>
        <a:p>
          <a:r>
            <a:rPr lang="en-US" sz="3000" b="0" dirty="0">
              <a:solidFill>
                <a:schemeClr val="tx1"/>
              </a:solidFill>
            </a:rPr>
            <a:t>Showing up – at festivals and other events that are important to the groups</a:t>
          </a:r>
        </a:p>
      </dgm:t>
    </dgm:pt>
    <dgm:pt modelId="{EF7B1AFA-8255-423E-BCF6-F293E5C170C8}" type="parTrans" cxnId="{8101964C-3E1D-403A-8746-BE5A2B1270B3}">
      <dgm:prSet/>
      <dgm:spPr/>
      <dgm:t>
        <a:bodyPr/>
        <a:lstStyle/>
        <a:p>
          <a:endParaRPr lang="en-US"/>
        </a:p>
      </dgm:t>
    </dgm:pt>
    <dgm:pt modelId="{00ABEDD7-80A3-4EAB-B322-6BA5137E7711}" type="sibTrans" cxnId="{8101964C-3E1D-403A-8746-BE5A2B1270B3}">
      <dgm:prSet/>
      <dgm:spPr/>
      <dgm:t>
        <a:bodyPr/>
        <a:lstStyle/>
        <a:p>
          <a:endParaRPr lang="en-US"/>
        </a:p>
      </dgm:t>
    </dgm:pt>
    <dgm:pt modelId="{BCB8A4A8-1302-4E76-81FA-47E9994A82BB}">
      <dgm:prSet custT="1"/>
      <dgm:spPr>
        <a:noFill/>
      </dgm:spPr>
      <dgm:t>
        <a:bodyPr/>
        <a:lstStyle/>
        <a:p>
          <a:r>
            <a:rPr lang="en-US" sz="3000" b="0" dirty="0">
              <a:solidFill>
                <a:schemeClr val="tx1"/>
              </a:solidFill>
            </a:rPr>
            <a:t>Learning history/ cultural norms – such as an Ethiopian Coffee Ceremony led by Ethiopian members</a:t>
          </a:r>
        </a:p>
      </dgm:t>
    </dgm:pt>
    <dgm:pt modelId="{89F674E8-B4CD-4448-B06E-B0B7610398C4}" type="parTrans" cxnId="{2A632D6D-4A02-4F68-A1AA-E84134543DCE}">
      <dgm:prSet/>
      <dgm:spPr/>
      <dgm:t>
        <a:bodyPr/>
        <a:lstStyle/>
        <a:p>
          <a:endParaRPr lang="en-US"/>
        </a:p>
      </dgm:t>
    </dgm:pt>
    <dgm:pt modelId="{F7C6AA66-489C-462F-91A7-F7DDF383A7D4}" type="sibTrans" cxnId="{2A632D6D-4A02-4F68-A1AA-E84134543DCE}">
      <dgm:prSet/>
      <dgm:spPr/>
      <dgm:t>
        <a:bodyPr/>
        <a:lstStyle/>
        <a:p>
          <a:endParaRPr lang="en-US"/>
        </a:p>
      </dgm:t>
    </dgm:pt>
    <dgm:pt modelId="{7EAEEF0B-4F34-4631-917F-9B437AFD9740}">
      <dgm:prSet/>
      <dgm:spPr>
        <a:noFill/>
      </dgm:spPr>
      <dgm:t>
        <a:bodyPr/>
        <a:lstStyle/>
        <a:p>
          <a:endParaRPr lang="en-US" sz="1600" dirty="0"/>
        </a:p>
      </dgm:t>
    </dgm:pt>
    <dgm:pt modelId="{BD1EA29E-9A52-4C31-8D6C-D9D955ABE6A4}" type="parTrans" cxnId="{9C21F9A9-4EDB-4430-A8A3-06C28EBCA1AC}">
      <dgm:prSet/>
      <dgm:spPr/>
      <dgm:t>
        <a:bodyPr/>
        <a:lstStyle/>
        <a:p>
          <a:endParaRPr lang="en-US"/>
        </a:p>
      </dgm:t>
    </dgm:pt>
    <dgm:pt modelId="{300E930C-3A79-4279-8688-A95E12601BC8}" type="sibTrans" cxnId="{9C21F9A9-4EDB-4430-A8A3-06C28EBCA1AC}">
      <dgm:prSet/>
      <dgm:spPr/>
      <dgm:t>
        <a:bodyPr/>
        <a:lstStyle/>
        <a:p>
          <a:endParaRPr lang="en-US"/>
        </a:p>
      </dgm:t>
    </dgm:pt>
    <dgm:pt modelId="{2C170698-247E-4895-8829-E6113E34F330}">
      <dgm:prSet custT="1"/>
      <dgm:spPr>
        <a:noFill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b="0" dirty="0">
              <a:solidFill>
                <a:schemeClr val="tx1"/>
              </a:solidFill>
            </a:rPr>
            <a:t>Recognizing language limitations by supporting groups that are fluent</a:t>
          </a:r>
        </a:p>
      </dgm:t>
    </dgm:pt>
    <dgm:pt modelId="{95D6F053-4F94-46F4-9DCE-36EB6F768BB3}" type="parTrans" cxnId="{5EADF934-19AD-4D2A-B757-AAF01E7450FA}">
      <dgm:prSet/>
      <dgm:spPr/>
      <dgm:t>
        <a:bodyPr/>
        <a:lstStyle/>
        <a:p>
          <a:endParaRPr lang="en-US"/>
        </a:p>
      </dgm:t>
    </dgm:pt>
    <dgm:pt modelId="{6BB36D67-5EEE-429F-993D-336A26C069D4}" type="sibTrans" cxnId="{5EADF934-19AD-4D2A-B757-AAF01E7450FA}">
      <dgm:prSet/>
      <dgm:spPr/>
      <dgm:t>
        <a:bodyPr/>
        <a:lstStyle/>
        <a:p>
          <a:endParaRPr lang="en-US"/>
        </a:p>
      </dgm:t>
    </dgm:pt>
    <dgm:pt modelId="{E615DBBC-476B-4EB9-BA76-2AB0AD9FAA70}">
      <dgm:prSet custT="1"/>
      <dgm:spPr>
        <a:noFill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b="0" dirty="0">
              <a:solidFill>
                <a:schemeClr val="tx1"/>
              </a:solidFill>
            </a:rPr>
            <a:t>(</a:t>
          </a:r>
          <a:r>
            <a:rPr lang="en-US" sz="3000" b="0" i="1" dirty="0">
              <a:solidFill>
                <a:schemeClr val="tx1"/>
              </a:solidFill>
            </a:rPr>
            <a:t>e.g.</a:t>
          </a:r>
          <a:r>
            <a:rPr lang="en-US" sz="3000" b="0" dirty="0">
              <a:solidFill>
                <a:schemeClr val="tx1"/>
              </a:solidFill>
            </a:rPr>
            <a:t>, Amharic)</a:t>
          </a:r>
        </a:p>
      </dgm:t>
    </dgm:pt>
    <dgm:pt modelId="{BC1004A2-436B-4C54-857A-A9AB82E88971}" type="parTrans" cxnId="{32E049CE-B713-4139-9172-755D1EB14D2E}">
      <dgm:prSet/>
      <dgm:spPr/>
      <dgm:t>
        <a:bodyPr/>
        <a:lstStyle/>
        <a:p>
          <a:endParaRPr lang="en-US"/>
        </a:p>
      </dgm:t>
    </dgm:pt>
    <dgm:pt modelId="{5F924981-0BD9-4EC9-B3D0-91FDC80CE36F}" type="sibTrans" cxnId="{32E049CE-B713-4139-9172-755D1EB14D2E}">
      <dgm:prSet/>
      <dgm:spPr/>
      <dgm:t>
        <a:bodyPr/>
        <a:lstStyle/>
        <a:p>
          <a:endParaRPr lang="en-US"/>
        </a:p>
      </dgm:t>
    </dgm:pt>
    <dgm:pt modelId="{0DD991DA-60CC-4B58-AEDC-C5E152943B74}" type="pres">
      <dgm:prSet presAssocID="{B9DAA002-C24B-4240-916F-55F884579DA8}" presName="Name0" presStyleCnt="0">
        <dgm:presLayoutVars>
          <dgm:dir/>
          <dgm:resizeHandles val="exact"/>
        </dgm:presLayoutVars>
      </dgm:prSet>
      <dgm:spPr/>
    </dgm:pt>
    <dgm:pt modelId="{0EE7150B-B27A-4B29-A05C-EDE96D2564B5}" type="pres">
      <dgm:prSet presAssocID="{A34EF8C3-AEDA-4EB7-B64F-98F0D78C203A}" presName="node" presStyleLbl="node1" presStyleIdx="0" presStyleCnt="1" custScaleX="100196" custLinFactNeighborX="-597" custLinFactNeighborY="-3907">
        <dgm:presLayoutVars>
          <dgm:bulletEnabled val="1"/>
        </dgm:presLayoutVars>
      </dgm:prSet>
      <dgm:spPr/>
    </dgm:pt>
  </dgm:ptLst>
  <dgm:cxnLst>
    <dgm:cxn modelId="{C608B905-23A8-764E-8689-5DD270734EFA}" type="presOf" srcId="{BCB8A4A8-1302-4E76-81FA-47E9994A82BB}" destId="{0EE7150B-B27A-4B29-A05C-EDE96D2564B5}" srcOrd="0" destOrd="4" presId="urn:microsoft.com/office/officeart/2016/7/layout/BasicProcessNew"/>
    <dgm:cxn modelId="{A4E00927-A6A9-5741-9B57-B3FE2CDC3010}" type="presOf" srcId="{A34EF8C3-AEDA-4EB7-B64F-98F0D78C203A}" destId="{0EE7150B-B27A-4B29-A05C-EDE96D2564B5}" srcOrd="0" destOrd="0" presId="urn:microsoft.com/office/officeart/2016/7/layout/BasicProcessNew"/>
    <dgm:cxn modelId="{5EADF934-19AD-4D2A-B757-AAF01E7450FA}" srcId="{A34EF8C3-AEDA-4EB7-B64F-98F0D78C203A}" destId="{2C170698-247E-4895-8829-E6113E34F330}" srcOrd="0" destOrd="0" parTransId="{95D6F053-4F94-46F4-9DCE-36EB6F768BB3}" sibTransId="{6BB36D67-5EEE-429F-993D-336A26C069D4}"/>
    <dgm:cxn modelId="{4F9DE75B-875E-E846-8697-CF15CBF0AB70}" type="presOf" srcId="{E99A447B-BD5C-42ED-A363-E35CAE2AF313}" destId="{0EE7150B-B27A-4B29-A05C-EDE96D2564B5}" srcOrd="0" destOrd="3" presId="urn:microsoft.com/office/officeart/2016/7/layout/BasicProcessNew"/>
    <dgm:cxn modelId="{8101964C-3E1D-403A-8746-BE5A2B1270B3}" srcId="{A34EF8C3-AEDA-4EB7-B64F-98F0D78C203A}" destId="{E99A447B-BD5C-42ED-A363-E35CAE2AF313}" srcOrd="2" destOrd="0" parTransId="{EF7B1AFA-8255-423E-BCF6-F293E5C170C8}" sibTransId="{00ABEDD7-80A3-4EAB-B322-6BA5137E7711}"/>
    <dgm:cxn modelId="{2A632D6D-4A02-4F68-A1AA-E84134543DCE}" srcId="{A34EF8C3-AEDA-4EB7-B64F-98F0D78C203A}" destId="{BCB8A4A8-1302-4E76-81FA-47E9994A82BB}" srcOrd="3" destOrd="0" parTransId="{89F674E8-B4CD-4448-B06E-B0B7610398C4}" sibTransId="{F7C6AA66-489C-462F-91A7-F7DDF383A7D4}"/>
    <dgm:cxn modelId="{B6249455-C26E-9740-806C-A7CFACF2A5CB}" type="presOf" srcId="{7EAEEF0B-4F34-4631-917F-9B437AFD9740}" destId="{0EE7150B-B27A-4B29-A05C-EDE96D2564B5}" srcOrd="0" destOrd="5" presId="urn:microsoft.com/office/officeart/2016/7/layout/BasicProcessNew"/>
    <dgm:cxn modelId="{AE860997-E608-4372-926E-6D2B01D7456D}" type="presOf" srcId="{E615DBBC-476B-4EB9-BA76-2AB0AD9FAA70}" destId="{0EE7150B-B27A-4B29-A05C-EDE96D2564B5}" srcOrd="0" destOrd="2" presId="urn:microsoft.com/office/officeart/2016/7/layout/BasicProcessNew"/>
    <dgm:cxn modelId="{9C21F9A9-4EDB-4430-A8A3-06C28EBCA1AC}" srcId="{A34EF8C3-AEDA-4EB7-B64F-98F0D78C203A}" destId="{7EAEEF0B-4F34-4631-917F-9B437AFD9740}" srcOrd="4" destOrd="0" parTransId="{BD1EA29E-9A52-4C31-8D6C-D9D955ABE6A4}" sibTransId="{300E930C-3A79-4279-8688-A95E12601BC8}"/>
    <dgm:cxn modelId="{965EE4B2-93C8-4259-927F-385BE86D7C37}" srcId="{B9DAA002-C24B-4240-916F-55F884579DA8}" destId="{A34EF8C3-AEDA-4EB7-B64F-98F0D78C203A}" srcOrd="0" destOrd="0" parTransId="{89DBB2B9-EA0F-4301-B95B-95399ED9702F}" sibTransId="{527E59F0-211C-43FE-B2E8-5C8E04D69C40}"/>
    <dgm:cxn modelId="{EB617FBB-5724-C046-B697-8FAD651FEC84}" type="presOf" srcId="{2C170698-247E-4895-8829-E6113E34F330}" destId="{0EE7150B-B27A-4B29-A05C-EDE96D2564B5}" srcOrd="0" destOrd="1" presId="urn:microsoft.com/office/officeart/2016/7/layout/BasicProcessNew"/>
    <dgm:cxn modelId="{32E049CE-B713-4139-9172-755D1EB14D2E}" srcId="{A34EF8C3-AEDA-4EB7-B64F-98F0D78C203A}" destId="{E615DBBC-476B-4EB9-BA76-2AB0AD9FAA70}" srcOrd="1" destOrd="0" parTransId="{BC1004A2-436B-4C54-857A-A9AB82E88971}" sibTransId="{5F924981-0BD9-4EC9-B3D0-91FDC80CE36F}"/>
    <dgm:cxn modelId="{C7162BDA-B387-894A-AEC5-6E230826B406}" type="presOf" srcId="{B9DAA002-C24B-4240-916F-55F884579DA8}" destId="{0DD991DA-60CC-4B58-AEDC-C5E152943B74}" srcOrd="0" destOrd="0" presId="urn:microsoft.com/office/officeart/2016/7/layout/BasicProcessNew"/>
    <dgm:cxn modelId="{1AC14494-7290-2342-A68B-F12A0F22D04D}" type="presParOf" srcId="{0DD991DA-60CC-4B58-AEDC-C5E152943B74}" destId="{0EE7150B-B27A-4B29-A05C-EDE96D2564B5}" srcOrd="0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66B1BF-5F8F-4793-B6A4-A4F746503AD2}" type="doc">
      <dgm:prSet loTypeId="urn:microsoft.com/office/officeart/2005/8/layout/process1" loCatId="Inbox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D2AED1B-E0EA-416B-9D9F-7003FA62C39E}">
      <dgm:prSet/>
      <dgm:spPr>
        <a:noFill/>
      </dgm:spPr>
      <dgm:t>
        <a:bodyPr/>
        <a:lstStyle/>
        <a:p>
          <a:endParaRPr lang="en-US" sz="3100" dirty="0">
            <a:solidFill>
              <a:schemeClr val="tx1"/>
            </a:solidFill>
          </a:endParaRPr>
        </a:p>
      </dgm:t>
    </dgm:pt>
    <dgm:pt modelId="{A53606DE-F9C8-4BD8-AACC-764FBE673BB9}" type="parTrans" cxnId="{FC09C630-919E-4C44-B93A-E1E2DBC7170B}">
      <dgm:prSet/>
      <dgm:spPr/>
      <dgm:t>
        <a:bodyPr/>
        <a:lstStyle/>
        <a:p>
          <a:endParaRPr lang="en-US"/>
        </a:p>
      </dgm:t>
    </dgm:pt>
    <dgm:pt modelId="{B50C24FB-B76F-4A65-9A86-2F8200F64F37}" type="sibTrans" cxnId="{FC09C630-919E-4C44-B93A-E1E2DBC7170B}">
      <dgm:prSet/>
      <dgm:spPr/>
      <dgm:t>
        <a:bodyPr/>
        <a:lstStyle/>
        <a:p>
          <a:endParaRPr lang="en-US"/>
        </a:p>
      </dgm:t>
    </dgm:pt>
    <dgm:pt modelId="{AE2D5718-4539-482F-A40F-40A4353AB700}">
      <dgm:prSet custT="1"/>
      <dgm:spPr>
        <a:noFill/>
      </dgm:spPr>
      <dgm:t>
        <a:bodyPr/>
        <a:lstStyle/>
        <a:p>
          <a:r>
            <a:rPr lang="en-US" sz="3000" dirty="0">
              <a:solidFill>
                <a:schemeClr val="tx1"/>
              </a:solidFill>
            </a:rPr>
            <a:t>Networking to ensure that diverse groups know about the Village – whether business (Chamber of Commerce or Rotary), housing (senior and mixed-income properties) or local nonprofits </a:t>
          </a:r>
        </a:p>
      </dgm:t>
    </dgm:pt>
    <dgm:pt modelId="{61B3883D-BA60-4344-91DD-A0C1F715200B}" type="parTrans" cxnId="{0740BBB2-F294-4358-BB21-39D6ACFC3A9B}">
      <dgm:prSet/>
      <dgm:spPr/>
      <dgm:t>
        <a:bodyPr/>
        <a:lstStyle/>
        <a:p>
          <a:endParaRPr lang="en-US"/>
        </a:p>
      </dgm:t>
    </dgm:pt>
    <dgm:pt modelId="{D6E67D96-6CAC-4256-B64C-6AC817241EDD}" type="sibTrans" cxnId="{0740BBB2-F294-4358-BB21-39D6ACFC3A9B}">
      <dgm:prSet/>
      <dgm:spPr/>
      <dgm:t>
        <a:bodyPr/>
        <a:lstStyle/>
        <a:p>
          <a:endParaRPr lang="en-US"/>
        </a:p>
      </dgm:t>
    </dgm:pt>
    <dgm:pt modelId="{415BC8B7-FDD0-40BA-B89C-8D87D8F6A489}">
      <dgm:prSet custT="1"/>
      <dgm:spPr>
        <a:noFill/>
      </dgm:spPr>
      <dgm:t>
        <a:bodyPr/>
        <a:lstStyle/>
        <a:p>
          <a:r>
            <a:rPr lang="en-US" sz="3000" dirty="0">
              <a:solidFill>
                <a:schemeClr val="tx1"/>
              </a:solidFill>
            </a:rPr>
            <a:t>Knocking on doors of faith groups, businesses, and others with diverse members or clients</a:t>
          </a:r>
        </a:p>
      </dgm:t>
    </dgm:pt>
    <dgm:pt modelId="{1CADFC96-C34A-4EF0-B93F-7D77E20C1717}" type="parTrans" cxnId="{BDF883B0-AC6F-4AB8-AF4E-88AB2CB60951}">
      <dgm:prSet/>
      <dgm:spPr/>
      <dgm:t>
        <a:bodyPr/>
        <a:lstStyle/>
        <a:p>
          <a:endParaRPr lang="en-US"/>
        </a:p>
      </dgm:t>
    </dgm:pt>
    <dgm:pt modelId="{47E02598-9355-4B16-8A7E-AB60BE538CC7}" type="sibTrans" cxnId="{BDF883B0-AC6F-4AB8-AF4E-88AB2CB60951}">
      <dgm:prSet/>
      <dgm:spPr/>
      <dgm:t>
        <a:bodyPr/>
        <a:lstStyle/>
        <a:p>
          <a:endParaRPr lang="en-US"/>
        </a:p>
      </dgm:t>
    </dgm:pt>
    <dgm:pt modelId="{54D395EE-77C9-424A-973B-B959100AFBE2}">
      <dgm:prSet custT="1"/>
      <dgm:spPr>
        <a:noFill/>
      </dgm:spPr>
      <dgm:t>
        <a:bodyPr/>
        <a:lstStyle/>
        <a:p>
          <a:r>
            <a:rPr lang="en-US" sz="3000" dirty="0">
              <a:solidFill>
                <a:schemeClr val="tx1"/>
              </a:solidFill>
            </a:rPr>
            <a:t>Engaging in activities, such as an Easter Seals intergenerational reading program for individuals (younger &amp; older) with disabilities</a:t>
          </a:r>
        </a:p>
      </dgm:t>
    </dgm:pt>
    <dgm:pt modelId="{45336BD7-AB0D-4022-B886-702F3BB7BBCE}" type="sibTrans" cxnId="{6E976F8C-D62F-424A-8423-DB92B55FB9FA}">
      <dgm:prSet/>
      <dgm:spPr/>
      <dgm:t>
        <a:bodyPr/>
        <a:lstStyle/>
        <a:p>
          <a:endParaRPr lang="en-US"/>
        </a:p>
      </dgm:t>
    </dgm:pt>
    <dgm:pt modelId="{91BD4B94-A888-4715-A6BE-262D185FE389}" type="parTrans" cxnId="{6E976F8C-D62F-424A-8423-DB92B55FB9FA}">
      <dgm:prSet/>
      <dgm:spPr/>
      <dgm:t>
        <a:bodyPr/>
        <a:lstStyle/>
        <a:p>
          <a:endParaRPr lang="en-US"/>
        </a:p>
      </dgm:t>
    </dgm:pt>
    <dgm:pt modelId="{E434046F-B7C7-4D41-8DF2-F734E24363FE}" type="pres">
      <dgm:prSet presAssocID="{5666B1BF-5F8F-4793-B6A4-A4F746503AD2}" presName="Name0" presStyleCnt="0">
        <dgm:presLayoutVars>
          <dgm:dir/>
          <dgm:resizeHandles val="exact"/>
        </dgm:presLayoutVars>
      </dgm:prSet>
      <dgm:spPr/>
    </dgm:pt>
    <dgm:pt modelId="{AD2DA95A-D28A-4967-97EB-CDE2704961A1}" type="pres">
      <dgm:prSet presAssocID="{0D2AED1B-E0EA-416B-9D9F-7003FA62C39E}" presName="node" presStyleLbl="node1" presStyleIdx="0" presStyleCnt="1" custLinFactNeighborX="-1155" custLinFactNeighborY="-15471">
        <dgm:presLayoutVars>
          <dgm:bulletEnabled val="1"/>
        </dgm:presLayoutVars>
      </dgm:prSet>
      <dgm:spPr/>
    </dgm:pt>
  </dgm:ptLst>
  <dgm:cxnLst>
    <dgm:cxn modelId="{7C43DC13-99B4-4683-9560-5B02C6EBD950}" type="presOf" srcId="{415BC8B7-FDD0-40BA-B89C-8D87D8F6A489}" destId="{AD2DA95A-D28A-4967-97EB-CDE2704961A1}" srcOrd="0" destOrd="3" presId="urn:microsoft.com/office/officeart/2005/8/layout/process1"/>
    <dgm:cxn modelId="{FC09C630-919E-4C44-B93A-E1E2DBC7170B}" srcId="{5666B1BF-5F8F-4793-B6A4-A4F746503AD2}" destId="{0D2AED1B-E0EA-416B-9D9F-7003FA62C39E}" srcOrd="0" destOrd="0" parTransId="{A53606DE-F9C8-4BD8-AACC-764FBE673BB9}" sibTransId="{B50C24FB-B76F-4A65-9A86-2F8200F64F37}"/>
    <dgm:cxn modelId="{E090C353-BD40-45B2-BFAF-BF79EF5645F4}" type="presOf" srcId="{0D2AED1B-E0EA-416B-9D9F-7003FA62C39E}" destId="{AD2DA95A-D28A-4967-97EB-CDE2704961A1}" srcOrd="0" destOrd="0" presId="urn:microsoft.com/office/officeart/2005/8/layout/process1"/>
    <dgm:cxn modelId="{DBB78888-3AFB-4B71-B656-EFBA08D8BED9}" type="presOf" srcId="{5666B1BF-5F8F-4793-B6A4-A4F746503AD2}" destId="{E434046F-B7C7-4D41-8DF2-F734E24363FE}" srcOrd="0" destOrd="0" presId="urn:microsoft.com/office/officeart/2005/8/layout/process1"/>
    <dgm:cxn modelId="{6E976F8C-D62F-424A-8423-DB92B55FB9FA}" srcId="{0D2AED1B-E0EA-416B-9D9F-7003FA62C39E}" destId="{54D395EE-77C9-424A-973B-B959100AFBE2}" srcOrd="0" destOrd="0" parTransId="{91BD4B94-A888-4715-A6BE-262D185FE389}" sibTransId="{45336BD7-AB0D-4022-B886-702F3BB7BBCE}"/>
    <dgm:cxn modelId="{BDF883B0-AC6F-4AB8-AF4E-88AB2CB60951}" srcId="{0D2AED1B-E0EA-416B-9D9F-7003FA62C39E}" destId="{415BC8B7-FDD0-40BA-B89C-8D87D8F6A489}" srcOrd="2" destOrd="0" parTransId="{1CADFC96-C34A-4EF0-B93F-7D77E20C1717}" sibTransId="{47E02598-9355-4B16-8A7E-AB60BE538CC7}"/>
    <dgm:cxn modelId="{0740BBB2-F294-4358-BB21-39D6ACFC3A9B}" srcId="{0D2AED1B-E0EA-416B-9D9F-7003FA62C39E}" destId="{AE2D5718-4539-482F-A40F-40A4353AB700}" srcOrd="1" destOrd="0" parTransId="{61B3883D-BA60-4344-91DD-A0C1F715200B}" sibTransId="{D6E67D96-6CAC-4256-B64C-6AC817241EDD}"/>
    <dgm:cxn modelId="{66AD03CC-CF05-417E-B448-7DB54D55A1E9}" type="presOf" srcId="{AE2D5718-4539-482F-A40F-40A4353AB700}" destId="{AD2DA95A-D28A-4967-97EB-CDE2704961A1}" srcOrd="0" destOrd="2" presId="urn:microsoft.com/office/officeart/2005/8/layout/process1"/>
    <dgm:cxn modelId="{5C4C43F2-97EC-495F-8F3F-597A100C6393}" type="presOf" srcId="{54D395EE-77C9-424A-973B-B959100AFBE2}" destId="{AD2DA95A-D28A-4967-97EB-CDE2704961A1}" srcOrd="0" destOrd="1" presId="urn:microsoft.com/office/officeart/2005/8/layout/process1"/>
    <dgm:cxn modelId="{3D1133FC-53EB-40DD-99AB-47B00122117C}" type="presParOf" srcId="{E434046F-B7C7-4D41-8DF2-F734E24363FE}" destId="{AD2DA95A-D28A-4967-97EB-CDE2704961A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8EBB1-CA33-4111-8BF2-02E4CAADB99B}">
      <dsp:nvSpPr>
        <dsp:cNvPr id="0" name=""/>
        <dsp:cNvSpPr/>
      </dsp:nvSpPr>
      <dsp:spPr>
        <a:xfrm>
          <a:off x="-512414" y="-205314"/>
          <a:ext cx="6832208" cy="2039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Gain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insight into why diversity outreach is challenging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>
        <a:off x="-452688" y="-145588"/>
        <a:ext cx="4816508" cy="1919754"/>
      </dsp:txXfrm>
    </dsp:sp>
    <dsp:sp modelId="{E05C8041-07A2-4C40-89D8-99B90FCA7171}">
      <dsp:nvSpPr>
        <dsp:cNvPr id="0" name=""/>
        <dsp:cNvSpPr/>
      </dsp:nvSpPr>
      <dsp:spPr>
        <a:xfrm>
          <a:off x="1" y="1719733"/>
          <a:ext cx="6832208" cy="1874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Learn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about strategies for outreach and inclusion</a:t>
          </a:r>
        </a:p>
      </dsp:txBody>
      <dsp:txXfrm>
        <a:off x="54902" y="1774634"/>
        <a:ext cx="4911763" cy="1764654"/>
      </dsp:txXfrm>
    </dsp:sp>
    <dsp:sp modelId="{CCF78A70-7694-49A5-BBC2-AF326EDB26A4}">
      <dsp:nvSpPr>
        <dsp:cNvPr id="0" name=""/>
        <dsp:cNvSpPr/>
      </dsp:nvSpPr>
      <dsp:spPr>
        <a:xfrm>
          <a:off x="512417" y="3529174"/>
          <a:ext cx="6832208" cy="1940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Discuss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your environment and develop a diversity outreach plan</a:t>
          </a:r>
        </a:p>
      </dsp:txBody>
      <dsp:txXfrm>
        <a:off x="569265" y="3586022"/>
        <a:ext cx="4907869" cy="1827222"/>
      </dsp:txXfrm>
    </dsp:sp>
    <dsp:sp modelId="{CA5ADE81-FF5C-48AA-9E86-6DEB52995E2F}">
      <dsp:nvSpPr>
        <dsp:cNvPr id="0" name=""/>
        <dsp:cNvSpPr/>
      </dsp:nvSpPr>
      <dsp:spPr>
        <a:xfrm>
          <a:off x="4780748" y="1222309"/>
          <a:ext cx="1026631" cy="1026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11740" y="1222309"/>
        <a:ext cx="564647" cy="772540"/>
      </dsp:txXfrm>
    </dsp:sp>
    <dsp:sp modelId="{A3B66075-FAA7-4A39-A5DE-DC5CBC54C94F}">
      <dsp:nvSpPr>
        <dsp:cNvPr id="0" name=""/>
        <dsp:cNvSpPr/>
      </dsp:nvSpPr>
      <dsp:spPr>
        <a:xfrm>
          <a:off x="5293164" y="3054452"/>
          <a:ext cx="1026631" cy="1026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524156" y="3054452"/>
        <a:ext cx="564647" cy="772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E03F2-8B44-45C6-A64D-20992A0E704F}">
      <dsp:nvSpPr>
        <dsp:cNvPr id="0" name=""/>
        <dsp:cNvSpPr/>
      </dsp:nvSpPr>
      <dsp:spPr>
        <a:xfrm>
          <a:off x="0" y="321427"/>
          <a:ext cx="6832212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Define your village</a:t>
          </a:r>
        </a:p>
      </dsp:txBody>
      <dsp:txXfrm>
        <a:off x="42151" y="363578"/>
        <a:ext cx="6747910" cy="779158"/>
      </dsp:txXfrm>
    </dsp:sp>
    <dsp:sp modelId="{1D57134B-6950-4780-BBEA-160E326303BF}">
      <dsp:nvSpPr>
        <dsp:cNvPr id="0" name=""/>
        <dsp:cNvSpPr/>
      </dsp:nvSpPr>
      <dsp:spPr>
        <a:xfrm>
          <a:off x="0" y="1233519"/>
          <a:ext cx="6832212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Research your community</a:t>
          </a:r>
        </a:p>
      </dsp:txBody>
      <dsp:txXfrm>
        <a:off x="42151" y="1275670"/>
        <a:ext cx="6747910" cy="779158"/>
      </dsp:txXfrm>
    </dsp:sp>
    <dsp:sp modelId="{BF081EC9-5644-44FE-BE3E-AD15E89B4A6D}">
      <dsp:nvSpPr>
        <dsp:cNvPr id="0" name=""/>
        <dsp:cNvSpPr/>
      </dsp:nvSpPr>
      <dsp:spPr>
        <a:xfrm>
          <a:off x="0" y="2200659"/>
          <a:ext cx="6832212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Utilize community knowledge</a:t>
          </a:r>
        </a:p>
      </dsp:txBody>
      <dsp:txXfrm>
        <a:off x="42151" y="2242810"/>
        <a:ext cx="6747910" cy="779158"/>
      </dsp:txXfrm>
    </dsp:sp>
    <dsp:sp modelId="{DCF9F240-7002-48D5-9123-A5365BAEAA78}">
      <dsp:nvSpPr>
        <dsp:cNvPr id="0" name=""/>
        <dsp:cNvSpPr/>
      </dsp:nvSpPr>
      <dsp:spPr>
        <a:xfrm>
          <a:off x="0" y="3167799"/>
          <a:ext cx="6832212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Acknowledge challenges</a:t>
          </a:r>
        </a:p>
      </dsp:txBody>
      <dsp:txXfrm>
        <a:off x="42151" y="3209950"/>
        <a:ext cx="6747910" cy="779158"/>
      </dsp:txXfrm>
    </dsp:sp>
    <dsp:sp modelId="{28747C33-AC1A-424F-A345-EF45EE42B44D}">
      <dsp:nvSpPr>
        <dsp:cNvPr id="0" name=""/>
        <dsp:cNvSpPr/>
      </dsp:nvSpPr>
      <dsp:spPr>
        <a:xfrm>
          <a:off x="0" y="4189987"/>
          <a:ext cx="6832212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Identify the benefits</a:t>
          </a:r>
        </a:p>
      </dsp:txBody>
      <dsp:txXfrm>
        <a:off x="42151" y="4232138"/>
        <a:ext cx="6747910" cy="779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7150B-B27A-4B29-A05C-EDE96D2564B5}">
      <dsp:nvSpPr>
        <dsp:cNvPr id="0" name=""/>
        <dsp:cNvSpPr/>
      </dsp:nvSpPr>
      <dsp:spPr>
        <a:xfrm>
          <a:off x="0" y="0"/>
          <a:ext cx="7878592" cy="4916558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solidFill>
                <a:schemeClr val="tx1"/>
              </a:solidFill>
            </a:rPr>
            <a:t>  Village’s potential to “add to, but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solidFill>
                <a:schemeClr val="tx1"/>
              </a:solidFill>
            </a:rPr>
            <a:t>   never replace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3000" b="0" kern="1200" dirty="0">
              <a:solidFill>
                <a:schemeClr val="tx1"/>
              </a:solidFill>
            </a:rPr>
            <a:t>Recognizing language limitations by supporting groups that are fluent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3000" b="0" kern="1200" dirty="0">
              <a:solidFill>
                <a:schemeClr val="tx1"/>
              </a:solidFill>
            </a:rPr>
            <a:t>(</a:t>
          </a:r>
          <a:r>
            <a:rPr lang="en-US" sz="3000" b="0" i="1" kern="1200" dirty="0">
              <a:solidFill>
                <a:schemeClr val="tx1"/>
              </a:solidFill>
            </a:rPr>
            <a:t>e.g.</a:t>
          </a:r>
          <a:r>
            <a:rPr lang="en-US" sz="3000" b="0" kern="1200" dirty="0">
              <a:solidFill>
                <a:schemeClr val="tx1"/>
              </a:solidFill>
            </a:rPr>
            <a:t>, Amharic)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kern="1200" dirty="0">
              <a:solidFill>
                <a:schemeClr val="tx1"/>
              </a:solidFill>
            </a:rPr>
            <a:t>Showing up – at festivals and other events that are important to the groups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kern="1200" dirty="0">
              <a:solidFill>
                <a:schemeClr val="tx1"/>
              </a:solidFill>
            </a:rPr>
            <a:t>Learning history/ cultural norms – such as an Ethiopian Coffee Ceremony led by Ethiopian members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0"/>
        <a:ext cx="7878592" cy="49165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A95A-D28A-4967-97EB-CDE2704961A1}">
      <dsp:nvSpPr>
        <dsp:cNvPr id="0" name=""/>
        <dsp:cNvSpPr/>
      </dsp:nvSpPr>
      <dsp:spPr>
        <a:xfrm>
          <a:off x="0" y="0"/>
          <a:ext cx="10581043" cy="479168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chemeClr val="tx1"/>
              </a:solidFill>
            </a:rPr>
            <a:t>Engaging in activities, such as an Easter Seals intergenerational reading program for individuals (younger &amp; older) with disabilities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chemeClr val="tx1"/>
              </a:solidFill>
            </a:rPr>
            <a:t>Networking to ensure that diverse groups know about the Village – whether business (Chamber of Commerce or Rotary), housing (senior and mixed-income properties) or local nonprofits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chemeClr val="tx1"/>
              </a:solidFill>
            </a:rPr>
            <a:t>Knocking on doors of faith groups, businesses, and others with diverse members or clients</a:t>
          </a:r>
        </a:p>
      </dsp:txBody>
      <dsp:txXfrm>
        <a:off x="140344" y="140344"/>
        <a:ext cx="10300355" cy="451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F835F-7F38-4D35-99E2-DAB06EDFA954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1CBA4-8814-4DB4-8E6F-45FE8E42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9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Pazit’s</a:t>
            </a:r>
            <a:r>
              <a:rPr lang="en-US" dirty="0"/>
              <a:t> diagram for ABCD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D8051-DB38-A343-BFA7-1347EBF436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9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6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7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2117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4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935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8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4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1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3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3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5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8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74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0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3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43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229" y="853495"/>
            <a:ext cx="1550910" cy="155091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70" y="2938178"/>
            <a:ext cx="2650569" cy="1391596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00" y="4863547"/>
            <a:ext cx="4533506" cy="16565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278" y="649357"/>
            <a:ext cx="5209903" cy="25335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</a:rPr>
              <a:t>Hands-On Strategies to Enhance Diversity Outreach in Your Community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78" y="5257426"/>
            <a:ext cx="5506908" cy="159688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Wolfgang Mergner, Village of Takoma Park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Marcy Frosh, Silver Spring Village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Pazit Aviv, Montgomery County Area Agency on Aging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National Village to Village Gathering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11/7/2017</a:t>
            </a:r>
          </a:p>
          <a:p>
            <a:pPr>
              <a:lnSpc>
                <a:spcPct val="90000"/>
              </a:lnSpc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2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774" y="645106"/>
            <a:ext cx="5553986" cy="1259894"/>
          </a:xfrm>
        </p:spPr>
        <p:txBody>
          <a:bodyPr>
            <a:normAutofit/>
          </a:bodyPr>
          <a:lstStyle/>
          <a:p>
            <a:r>
              <a:rPr lang="en-US" b="1" dirty="0"/>
              <a:t>New Ideas, New Hope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2133600"/>
            <a:ext cx="7247867" cy="375925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Villages in Silver Spring and Takoma Park have similar populations, but different challenges</a:t>
            </a:r>
          </a:p>
          <a:p>
            <a:pPr marL="0" indent="0">
              <a:buNone/>
            </a:pPr>
            <a:endParaRPr lang="en-US" sz="3000" i="1" dirty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51" y="3694176"/>
            <a:ext cx="4842663" cy="2995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068" y="535440"/>
            <a:ext cx="3946759" cy="30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17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6" y="1093380"/>
            <a:ext cx="2292625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</a:rPr>
              <a:t>Focus on Why Diversity Adds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322" y="662608"/>
            <a:ext cx="8019291" cy="5777947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Silver Spring Village notes the potential to “</a:t>
            </a:r>
            <a:r>
              <a:rPr lang="en-US" sz="3000" u="sng" dirty="0">
                <a:solidFill>
                  <a:schemeClr val="tx1"/>
                </a:solidFill>
              </a:rPr>
              <a:t>sharpen</a:t>
            </a:r>
            <a:r>
              <a:rPr lang="en-US" sz="3000" dirty="0">
                <a:solidFill>
                  <a:schemeClr val="tx1"/>
                </a:solidFill>
              </a:rPr>
              <a:t>” the Village “</a:t>
            </a:r>
            <a:r>
              <a:rPr lang="en-US" sz="3000" u="sng" dirty="0">
                <a:solidFill>
                  <a:schemeClr val="tx1"/>
                </a:solidFill>
              </a:rPr>
              <a:t>brand</a:t>
            </a:r>
            <a:r>
              <a:rPr lang="en-US" sz="3000" dirty="0">
                <a:solidFill>
                  <a:schemeClr val="tx1"/>
                </a:solidFill>
              </a:rPr>
              <a:t>” when “strengthened and invigorated by the diversity of life experiences </a:t>
            </a:r>
            <a:r>
              <a:rPr lang="en-US" sz="3000" b="1" dirty="0">
                <a:solidFill>
                  <a:schemeClr val="tx1"/>
                </a:solidFill>
              </a:rPr>
              <a:t>. . . .</a:t>
            </a:r>
            <a:r>
              <a:rPr lang="en-US" sz="2000" b="1" dirty="0">
                <a:solidFill>
                  <a:schemeClr val="tx1"/>
                </a:solidFill>
              </a:rPr>
              <a:t>” </a:t>
            </a:r>
            <a:r>
              <a:rPr lang="en-US" sz="2000" dirty="0" err="1">
                <a:solidFill>
                  <a:schemeClr val="tx1"/>
                </a:solidFill>
              </a:rPr>
              <a:t>Lakey</a:t>
            </a:r>
            <a:r>
              <a:rPr lang="en-US" sz="2000" dirty="0">
                <a:solidFill>
                  <a:schemeClr val="tx1"/>
                </a:solidFill>
              </a:rPr>
              <a:t>, B.M. Board Source for Friends Services for the Aging (2012)</a:t>
            </a:r>
          </a:p>
          <a:p>
            <a:r>
              <a:rPr lang="en-US" sz="3000" dirty="0">
                <a:solidFill>
                  <a:schemeClr val="tx1"/>
                </a:solidFill>
              </a:rPr>
              <a:t>We become indispensable community builders both within the Village and beyond</a:t>
            </a:r>
          </a:p>
          <a:p>
            <a:r>
              <a:rPr lang="en-US" sz="3000" dirty="0">
                <a:solidFill>
                  <a:schemeClr val="tx1"/>
                </a:solidFill>
              </a:rPr>
              <a:t> Personal stories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8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5664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Successful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Diversity embedded in all village operations (not a silo committee)</a:t>
            </a:r>
          </a:p>
          <a:p>
            <a:r>
              <a:rPr lang="en-US" sz="2800" dirty="0"/>
              <a:t>Focus on diverse community’s assets (rather than needs)</a:t>
            </a:r>
          </a:p>
          <a:p>
            <a:r>
              <a:rPr lang="en-US" sz="2800" dirty="0"/>
              <a:t>Take a long breath: results take time (rather than expecting short term outcomes</a:t>
            </a:r>
          </a:p>
          <a:p>
            <a:r>
              <a:rPr lang="en-US" sz="2800" dirty="0"/>
              <a:t>Recruit a diverse board</a:t>
            </a:r>
          </a:p>
          <a:p>
            <a:r>
              <a:rPr lang="en-US" sz="2800" dirty="0"/>
              <a:t>Recruit volunteers who speak other languages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0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very high confidence"/>
          <p:cNvPicPr>
            <a:picLocks noChangeAspect="1"/>
          </p:cNvPicPr>
          <p:nvPr/>
        </p:nvPicPr>
        <p:blipFill rotWithShape="1">
          <a:blip r:embed="rId2"/>
          <a:srcRect l="19131" r="15920" b="-2"/>
          <a:stretch/>
        </p:blipFill>
        <p:spPr>
          <a:xfrm>
            <a:off x="7620385" y="1601541"/>
            <a:ext cx="4251017" cy="3995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65" y="787400"/>
            <a:ext cx="6070968" cy="77893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1"/>
                </a:solidFill>
              </a:rPr>
              <a:t>Meet People Where They Are  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Silver Spring Village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" y="1801091"/>
            <a:ext cx="7145867" cy="464127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initial gatherings with extensive publicity in diverse neighborhoods --  followed by smaller events</a:t>
            </a:r>
          </a:p>
          <a:p>
            <a:r>
              <a:rPr lang="en-US" sz="3000" dirty="0">
                <a:solidFill>
                  <a:schemeClr val="tx1"/>
                </a:solidFill>
              </a:rPr>
              <a:t>“Dining + Storytelling” program at local ethnic restaurants</a:t>
            </a:r>
          </a:p>
          <a:p>
            <a:r>
              <a:rPr lang="en-US" sz="3000" dirty="0">
                <a:solidFill>
                  <a:schemeClr val="tx1"/>
                </a:solidFill>
              </a:rPr>
              <a:t>Literature in places easily available to diverse communities</a:t>
            </a:r>
          </a:p>
          <a:p>
            <a:r>
              <a:rPr lang="en-US" sz="3000" dirty="0"/>
              <a:t>“Discussion Guide” on diversity for the board</a:t>
            </a: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6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/Users/owner/Pictures/Photos Library.photoslibrary/resources/proxies/derivatives/02/00/2ee/tq7KENZoTLuzkIakz8+L7g_thumb_2e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r="21673" b="-2"/>
          <a:stretch/>
        </p:blipFill>
        <p:spPr bwMode="auto">
          <a:xfrm>
            <a:off x="8229598" y="-5534"/>
            <a:ext cx="3962402" cy="3431766"/>
          </a:xfrm>
          <a:prstGeom prst="rect">
            <a:avLst/>
          </a:prstGeom>
          <a:noFill/>
        </p:spPr>
      </p:pic>
      <p:pic>
        <p:nvPicPr>
          <p:cNvPr id="6" name="Picture 5" descr="A group of people sitting in chairs&#10;&#10;Description generated with very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940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847" y="54195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Meet People Where They Are </a:t>
            </a:r>
            <a:r>
              <a:rPr lang="en-US" sz="3200" b="1" dirty="0">
                <a:solidFill>
                  <a:srgbClr val="FEFFFF"/>
                </a:solidFill>
              </a:rPr>
              <a:t>- TVP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61" y="953580"/>
            <a:ext cx="7273637" cy="5087002"/>
          </a:xfrm>
        </p:spPr>
        <p:txBody>
          <a:bodyPr>
            <a:normAutofit fontScale="92500"/>
          </a:bodyPr>
          <a:lstStyle/>
          <a:p>
            <a:endParaRPr lang="en-US" dirty="0">
              <a:solidFill>
                <a:srgbClr val="FEFFFF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Build relationships with individuals</a:t>
            </a:r>
          </a:p>
          <a:p>
            <a:r>
              <a:rPr lang="en-US" sz="3000" dirty="0">
                <a:solidFill>
                  <a:schemeClr val="tx1"/>
                </a:solidFill>
              </a:rPr>
              <a:t>Visit low income senior housing frequently</a:t>
            </a:r>
          </a:p>
          <a:p>
            <a:r>
              <a:rPr lang="en-US" sz="3000" dirty="0">
                <a:solidFill>
                  <a:schemeClr val="tx1"/>
                </a:solidFill>
              </a:rPr>
              <a:t>Hold events at the senior housing communities</a:t>
            </a:r>
          </a:p>
          <a:p>
            <a:r>
              <a:rPr lang="en-US" sz="3000" dirty="0">
                <a:solidFill>
                  <a:schemeClr val="tx1"/>
                </a:solidFill>
              </a:rPr>
              <a:t>Respond the requests for support: Food shortage, information on benefits</a:t>
            </a:r>
          </a:p>
          <a:p>
            <a:r>
              <a:rPr lang="en-US" sz="3000" dirty="0">
                <a:solidFill>
                  <a:schemeClr val="tx1"/>
                </a:solidFill>
              </a:rPr>
              <a:t>Become the link between people </a:t>
            </a:r>
            <a:r>
              <a:rPr lang="en-US" dirty="0">
                <a:solidFill>
                  <a:srgbClr val="FEFFFF"/>
                </a:solidFill>
              </a:rPr>
              <a:t> </a:t>
            </a:r>
            <a:r>
              <a:rPr lang="en-US" sz="3000" dirty="0">
                <a:solidFill>
                  <a:schemeClr val="tx1"/>
                </a:solidFill>
              </a:rPr>
              <a:t>and providers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8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A43802-D793-4277-8EBF-79884E48F55D}"/>
              </a:ext>
            </a:extLst>
          </p:cNvPr>
          <p:cNvSpPr/>
          <p:nvPr/>
        </p:nvSpPr>
        <p:spPr>
          <a:xfrm>
            <a:off x="1927735" y="511977"/>
            <a:ext cx="75210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Listen and respond to specific concerns </a:t>
            </a:r>
            <a:endParaRPr lang="en-US" sz="3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7321E-F1E0-46E9-802C-3DF160042781}"/>
              </a:ext>
            </a:extLst>
          </p:cNvPr>
          <p:cNvSpPr/>
          <p:nvPr/>
        </p:nvSpPr>
        <p:spPr>
          <a:xfrm>
            <a:off x="1706880" y="1720779"/>
            <a:ext cx="104851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/>
              <a:t>At our first meeting 69 people came. And everybody spoke and we recorded it.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/>
              <a:t>We reviewed this record frequently to guide us.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/>
              <a:t>We asked if services actually work.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/>
              <a:t>We sought ideas from key leaders in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70400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64" y="365125"/>
            <a:ext cx="7393671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FIND THE LEADERS </a:t>
            </a:r>
          </a:p>
        </p:txBody>
      </p:sp>
      <p:pic>
        <p:nvPicPr>
          <p:cNvPr id="3" name="Picture 2" descr="/Users/owner/Pictures/Photos Library.photoslibrary/resources/proxies/derivatives/02/00/2a8/fzciK+AhScifBrzN6pbEVQ_thumb_2a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81" y="230995"/>
            <a:ext cx="3027452" cy="3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8527"/>
            <a:ext cx="2917860" cy="3277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99" y="2597426"/>
            <a:ext cx="3229233" cy="4022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5955" y="1690688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 necessarily older 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E833C-2DC0-42B9-8782-B07892ED5FE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17862" y="4373217"/>
            <a:ext cx="2170974" cy="247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A4A28-3A43-463D-8714-41A01A78F68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77" y="4373217"/>
            <a:ext cx="1776858" cy="18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Find the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1"/>
            <a:ext cx="8915400" cy="38130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300" dirty="0"/>
              <a:t>Silver Spring </a:t>
            </a:r>
            <a:r>
              <a:rPr lang="en-US" sz="4300"/>
              <a:t>Village strategies </a:t>
            </a:r>
            <a:r>
              <a:rPr lang="en-US" sz="4300" dirty="0"/>
              <a:t>have included:</a:t>
            </a:r>
          </a:p>
          <a:p>
            <a:r>
              <a:rPr lang="en-US" sz="4300" dirty="0"/>
              <a:t>seeking out the advice, support, and participation from leaders such as those in a remarkable historic African-American community – itself a Village over the last century</a:t>
            </a:r>
          </a:p>
          <a:p>
            <a:r>
              <a:rPr lang="en-US" sz="4300" dirty="0"/>
              <a:t>broadening programs to include the voices of younger leaders of color, such as a talk by a young Caribbean-American local news reporter </a:t>
            </a:r>
          </a:p>
          <a:p>
            <a:r>
              <a:rPr lang="en-US" sz="4300" dirty="0"/>
              <a:t>leveraging efforts of local government on diversity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1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19" y="438580"/>
            <a:ext cx="10202836" cy="93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Respect Need for Affinity with Identity Group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409032" y="1537251"/>
          <a:ext cx="7893994" cy="491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7F346F2-EF78-4A2C-813C-48E5D7F55AEF">
            <a:extLst>
              <a:ext uri="{FF2B5EF4-FFF2-40B4-BE49-F238E27FC236}">
                <a16:creationId xmlns:a16="http://schemas.microsoft.com/office/drawing/2014/main" id="{0B858DDF-F56F-495B-A248-0FA5567A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67" y="1086678"/>
            <a:ext cx="3211788" cy="32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87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630" y="177912"/>
            <a:ext cx="9324492" cy="85575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Respect Affinity with Identity Group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5966" y="3127513"/>
            <a:ext cx="212034" cy="2893143"/>
          </a:xfrm>
        </p:spPr>
        <p:txBody>
          <a:bodyPr>
            <a:normAutofit/>
          </a:bodyPr>
          <a:lstStyle/>
          <a:p>
            <a:endParaRPr lang="en-US" sz="4000" b="1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0697" y="2486235"/>
            <a:ext cx="388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11" name="Picture 2" descr="IMG_87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87" y="3316784"/>
            <a:ext cx="4454442" cy="33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9472" y="1135788"/>
            <a:ext cx="10533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Latino leadership capacity building With National Hispanic Council On 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Ethiopian DREAM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Connect with faith communities including Muslims</a:t>
            </a:r>
          </a:p>
        </p:txBody>
      </p:sp>
      <p:pic>
        <p:nvPicPr>
          <p:cNvPr id="4098" name="Picture 2" descr="https://static.wixstatic.com/media/713e6b_dcd62a1168474fb5a146a7871d719f59~mv2.png/v1/fill/w_305,h_290,al_c,usm_0.66_1.00_0.01/713e6b_dcd62a1168474fb5a146a7871d719f59~m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02" y="3316784"/>
            <a:ext cx="3900634" cy="33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7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31" y="2279459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Panel Objectives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411491"/>
              </p:ext>
            </p:extLst>
          </p:nvPr>
        </p:nvGraphicFramePr>
        <p:xfrm>
          <a:off x="3122883" y="588542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86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IMG_335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 b="-1"/>
          <a:stretch/>
        </p:blipFill>
        <p:spPr>
          <a:xfrm>
            <a:off x="6997267" y="91550"/>
            <a:ext cx="5108059" cy="4273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65" y="645106"/>
            <a:ext cx="5181600" cy="1259894"/>
          </a:xfrm>
        </p:spPr>
        <p:txBody>
          <a:bodyPr>
            <a:normAutofit/>
          </a:bodyPr>
          <a:lstStyle/>
          <a:p>
            <a:r>
              <a:rPr lang="en-US" dirty="0"/>
              <a:t>Leadership Capacity</a:t>
            </a:r>
          </a:p>
        </p:txBody>
      </p:sp>
      <p:sp>
        <p:nvSpPr>
          <p:cNvPr id="2055" name="Content Placeholder 2054"/>
          <p:cNvSpPr>
            <a:spLocks noGrp="1"/>
          </p:cNvSpPr>
          <p:nvPr>
            <p:ph idx="1"/>
          </p:nvPr>
        </p:nvSpPr>
        <p:spPr>
          <a:xfrm>
            <a:off x="649224" y="2133600"/>
            <a:ext cx="6654844" cy="4047744"/>
          </a:xfrm>
        </p:spPr>
        <p:txBody>
          <a:bodyPr>
            <a:normAutofit/>
          </a:bodyPr>
          <a:lstStyle/>
          <a:p>
            <a:r>
              <a:rPr lang="en-US" sz="3000" dirty="0"/>
              <a:t>Partner with organizations </a:t>
            </a:r>
            <a:r>
              <a:rPr lang="en-US" sz="3000"/>
              <a:t>with similar </a:t>
            </a:r>
            <a:r>
              <a:rPr lang="en-US" sz="3000" dirty="0"/>
              <a:t>vision</a:t>
            </a:r>
          </a:p>
          <a:p>
            <a:r>
              <a:rPr lang="en-US" sz="3000" dirty="0"/>
              <a:t>Use multiple channels for outreach</a:t>
            </a:r>
          </a:p>
          <a:p>
            <a:r>
              <a:rPr lang="en-US" sz="3000" dirty="0"/>
              <a:t>Food brings people together</a:t>
            </a:r>
          </a:p>
          <a:p>
            <a:r>
              <a:rPr lang="en-US" sz="3000" dirty="0"/>
              <a:t>Create dialogue on key issues that communities care about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20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/>
          </p:cNvPicPr>
          <p:nvPr/>
        </p:nvPicPr>
        <p:blipFill rotWithShape="1">
          <a:blip r:embed="rId2"/>
          <a:srcRect l="9184" r="3" b="3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b="1" dirty="0"/>
              <a:t>No Financial 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538" y="1351722"/>
            <a:ext cx="7235157" cy="4866198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3000" u="sng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u="sng" dirty="0"/>
              <a:t>Village of Silver Spring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For qualifying individuals, fees are ~ 80% less than the regular $150 or $350 annual membership fee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u="sng" dirty="0"/>
              <a:t>Village of Takoma Park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    Annual Membership fee - $10.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    Rarely waived</a:t>
            </a:r>
          </a:p>
        </p:txBody>
      </p:sp>
      <p:sp>
        <p:nvSpPr>
          <p:cNvPr id="5" name="Pentagon 4"/>
          <p:cNvSpPr/>
          <p:nvPr/>
        </p:nvSpPr>
        <p:spPr>
          <a:xfrm>
            <a:off x="4962144" y="4596384"/>
            <a:ext cx="329184" cy="134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1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/Users/owner/Pictures/Photos Library.photoslibrary/resources/proxies/derivatives/03/00/308/1muvPoeESLaji+VlfAuhxg_thumb_30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2" b="9093"/>
          <a:stretch/>
        </p:blipFill>
        <p:spPr bwMode="auto">
          <a:xfrm>
            <a:off x="7302620" y="309489"/>
            <a:ext cx="4608025" cy="52111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649" y="42512"/>
            <a:ext cx="4002769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Invest time and energy in relationships and trust</a:t>
            </a:r>
          </a:p>
        </p:txBody>
      </p:sp>
      <p:pic>
        <p:nvPicPr>
          <p:cNvPr id="38" name="Picture 37" descr="/Users/owner/Pictures/Photos Library.photoslibrary/resources/proxies/derivatives/02/00/299/%xgeb5TmTjyBhfaYYHuNUQ_thumb_299.jpg">
            <a:extLst>
              <a:ext uri="{FF2B5EF4-FFF2-40B4-BE49-F238E27FC236}">
                <a16:creationId xmlns:a16="http://schemas.microsoft.com/office/drawing/2014/main" id="{01C80157-8E06-4974-869B-3D7A8F626B8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/>
          <a:stretch/>
        </p:blipFill>
        <p:spPr bwMode="auto">
          <a:xfrm>
            <a:off x="4304714" y="2771335"/>
            <a:ext cx="2949179" cy="4086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23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391" y="624110"/>
            <a:ext cx="9990800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Seek Out Diverse Groups Even if Their Focus is Not on Aging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466810"/>
              </p:ext>
            </p:extLst>
          </p:nvPr>
        </p:nvGraphicFramePr>
        <p:xfrm>
          <a:off x="1232451" y="1264555"/>
          <a:ext cx="10601740" cy="479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105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SEEK COMMUNITY ORGANIZATIONS</a:t>
            </a:r>
            <a:br>
              <a:rPr lang="en-US" dirty="0"/>
            </a:br>
            <a:r>
              <a:rPr lang="en-US" sz="2800" dirty="0"/>
              <a:t>Even if they do not have a focus on 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978"/>
            <a:ext cx="5352836" cy="5060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40" y="1797978"/>
            <a:ext cx="5369960" cy="50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4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7" y="178782"/>
            <a:ext cx="3773092" cy="1280890"/>
          </a:xfrm>
        </p:spPr>
        <p:txBody>
          <a:bodyPr>
            <a:normAutofit/>
          </a:bodyPr>
          <a:lstStyle/>
          <a:p>
            <a:r>
              <a:rPr lang="en-US" sz="6000" b="1" dirty="0"/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672"/>
            <a:ext cx="10515600" cy="4858935"/>
          </a:xfrm>
        </p:spPr>
        <p:txBody>
          <a:bodyPr>
            <a:normAutofit/>
          </a:bodyPr>
          <a:lstStyle/>
          <a:p>
            <a:r>
              <a:rPr lang="en-US" sz="3000" dirty="0"/>
              <a:t>More diverse senior group in monthly seminars</a:t>
            </a:r>
          </a:p>
          <a:p>
            <a:r>
              <a:rPr lang="en-US" sz="3000" dirty="0"/>
              <a:t>More diverse leadership</a:t>
            </a:r>
          </a:p>
          <a:p>
            <a:r>
              <a:rPr lang="en-US" sz="3000" dirty="0"/>
              <a:t>More diverse seniors call for services</a:t>
            </a:r>
          </a:p>
          <a:p>
            <a:r>
              <a:rPr lang="en-US" sz="3000" dirty="0"/>
              <a:t>Participates with County and Community Organizations</a:t>
            </a:r>
          </a:p>
          <a:p>
            <a:endParaRPr lang="en-US" sz="30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414916" y="3767328"/>
            <a:ext cx="2777084" cy="26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271" y="648768"/>
            <a:ext cx="8911687" cy="966330"/>
          </a:xfrm>
        </p:spPr>
        <p:txBody>
          <a:bodyPr>
            <a:noAutofit/>
          </a:bodyPr>
          <a:lstStyle/>
          <a:p>
            <a:r>
              <a:rPr lang="en-US" sz="6000" b="1" dirty="0"/>
              <a:t>IMPACT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04" y="1541124"/>
            <a:ext cx="8915400" cy="4382427"/>
          </a:xfrm>
        </p:spPr>
        <p:txBody>
          <a:bodyPr>
            <a:normAutofit/>
          </a:bodyPr>
          <a:lstStyle/>
          <a:p>
            <a:r>
              <a:rPr lang="en-US" sz="2800" dirty="0"/>
              <a:t>More diverse leadership and participation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New &amp; innovative programming to appeal to broader diverse community</a:t>
            </a:r>
          </a:p>
          <a:p>
            <a:r>
              <a:rPr lang="en-US" sz="2800" dirty="0"/>
              <a:t>Collaboration with businesses, county government, and nonprofits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69" y="2231547"/>
            <a:ext cx="1331717" cy="145482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07" y="2189859"/>
            <a:ext cx="2385139" cy="149650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9"/>
          <a:stretch/>
        </p:blipFill>
        <p:spPr bwMode="auto">
          <a:xfrm>
            <a:off x="8009028" y="2177529"/>
            <a:ext cx="1460965" cy="149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54574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3000" i="1" dirty="0"/>
              <a:t>Diversity Outreach is a “Work in Progress” and will continue to be!</a:t>
            </a:r>
          </a:p>
          <a:p>
            <a:pPr>
              <a:buFont typeface="Wingdings" charset="2"/>
              <a:buChar char="Ø"/>
            </a:pPr>
            <a:r>
              <a:rPr lang="en-US" sz="3000" i="1" dirty="0"/>
              <a:t>Each village needs to consider its unique strengths</a:t>
            </a:r>
          </a:p>
          <a:p>
            <a:pPr>
              <a:buFont typeface="Wingdings" charset="2"/>
              <a:buChar char="Ø"/>
            </a:pPr>
            <a:r>
              <a:rPr lang="en-US" sz="3000" i="1" dirty="0"/>
              <a:t>Respect, listen and build relationships</a:t>
            </a:r>
          </a:p>
          <a:p>
            <a:pPr>
              <a:buFont typeface="Wingdings" charset="2"/>
              <a:buChar char="Ø"/>
            </a:pPr>
            <a:endParaRPr lang="en-US" i="1" dirty="0"/>
          </a:p>
          <a:p>
            <a:pPr>
              <a:buFont typeface="Wingdings" charset="2"/>
              <a:buChar char="Ø"/>
            </a:pPr>
            <a:endParaRPr lang="en-US" i="1" dirty="0"/>
          </a:p>
          <a:p>
            <a:pPr>
              <a:buFont typeface="Wingdings" charset="2"/>
              <a:buChar char="Ø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3734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778752" cy="6778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9774" y="490330"/>
            <a:ext cx="3664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BON</a:t>
            </a:r>
          </a:p>
          <a:p>
            <a:r>
              <a:rPr lang="en-US" sz="6000" dirty="0"/>
              <a:t>Voyage</a:t>
            </a:r>
          </a:p>
        </p:txBody>
      </p:sp>
    </p:spTree>
    <p:extLst>
      <p:ext uri="{BB962C8B-B14F-4D97-AF65-F5344CB8AC3E}">
        <p14:creationId xmlns:p14="http://schemas.microsoft.com/office/powerpoint/2010/main" val="124614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646" y="3101093"/>
            <a:ext cx="2984219" cy="3029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1"/>
                </a:solidFill>
              </a:rPr>
              <a:t>Five Ideas to Start our Thinking on Enhancing Diversity </a:t>
            </a:r>
            <a:br>
              <a:rPr lang="en-US" sz="2500" dirty="0">
                <a:solidFill>
                  <a:schemeClr val="bg1"/>
                </a:solidFill>
              </a:rPr>
            </a:br>
            <a:endParaRPr lang="en-US" sz="2500" dirty="0">
              <a:solidFill>
                <a:schemeClr val="bg1"/>
              </a:solidFill>
            </a:endParaRPr>
          </a:p>
        </p:txBody>
      </p:sp>
      <p:graphicFrame>
        <p:nvGraphicFramePr>
          <p:cNvPr id="2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368314"/>
              </p:ext>
            </p:extLst>
          </p:nvPr>
        </p:nvGraphicFramePr>
        <p:xfrm>
          <a:off x="1703122" y="-28610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074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091" y="641440"/>
            <a:ext cx="2338570" cy="10548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Define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062" y="1258956"/>
            <a:ext cx="8462550" cy="52448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3000" u="sng" dirty="0"/>
              <a:t>Community term to describe mission</a:t>
            </a:r>
            <a:r>
              <a:rPr lang="en-US" sz="3000" dirty="0"/>
              <a:t>:  SSV embraces the term “</a:t>
            </a:r>
            <a:r>
              <a:rPr lang="en-US" sz="3000" b="1" dirty="0"/>
              <a:t>Cultural Dexterity</a:t>
            </a:r>
            <a:r>
              <a:rPr lang="en-US" sz="3000" dirty="0"/>
              <a:t>” or an “enhanced capacity for being among people of a different race or ethnicity.”  </a:t>
            </a:r>
            <a:r>
              <a:rPr lang="en-US" sz="3000" dirty="0" err="1"/>
              <a:t>Sheryll</a:t>
            </a:r>
            <a:r>
              <a:rPr lang="en-US" sz="3000" dirty="0"/>
              <a:t> </a:t>
            </a:r>
            <a:r>
              <a:rPr lang="en-US" sz="3000" dirty="0" err="1"/>
              <a:t>Cashin</a:t>
            </a:r>
            <a:r>
              <a:rPr lang="en-US" sz="3000" dirty="0"/>
              <a:t>,  </a:t>
            </a:r>
            <a:r>
              <a:rPr lang="en-US" sz="3000" i="1" dirty="0"/>
              <a:t>Washington Post – August 25, 2017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7" y="729018"/>
            <a:ext cx="3260034" cy="4671240"/>
          </a:xfrm>
        </p:spPr>
        <p:txBody>
          <a:bodyPr anchor="ctr">
            <a:normAutofit/>
          </a:bodyPr>
          <a:lstStyle/>
          <a:p>
            <a:pPr algn="r"/>
            <a:br>
              <a:rPr lang="en-US" sz="3200" b="1" dirty="0">
                <a:solidFill>
                  <a:schemeClr val="tx1"/>
                </a:solidFill>
              </a:rPr>
            </a:br>
            <a:br>
              <a:rPr lang="en-US" sz="3200" b="1" dirty="0">
                <a:solidFill>
                  <a:schemeClr val="tx1"/>
                </a:solidFill>
              </a:rPr>
            </a:br>
            <a:br>
              <a:rPr lang="en-US" sz="3200" b="1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764" y="1093379"/>
            <a:ext cx="9481849" cy="5360429"/>
          </a:xfrm>
        </p:spPr>
        <p:txBody>
          <a:bodyPr anchor="ctr"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Acknowledge Challenges (examples):</a:t>
            </a:r>
            <a:endParaRPr lang="en-US" sz="32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Culture: </a:t>
            </a:r>
            <a:r>
              <a:rPr lang="en-US" sz="3000" dirty="0">
                <a:solidFill>
                  <a:schemeClr val="tx1"/>
                </a:solidFill>
              </a:rPr>
              <a:t>Representative cultures view aging differently and reject outside involvement -- building trust is key  </a:t>
            </a:r>
            <a:endParaRPr lang="en-US" sz="3000" b="1" dirty="0">
              <a:solidFill>
                <a:schemeClr val="tx1"/>
              </a:solidFill>
            </a:endParaRPr>
          </a:p>
          <a:p>
            <a:pPr lvl="0"/>
            <a:endParaRPr lang="en-US" sz="3000" b="1" dirty="0">
              <a:solidFill>
                <a:schemeClr val="tx1"/>
              </a:solidFill>
            </a:endParaRP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Economics: </a:t>
            </a:r>
            <a:r>
              <a:rPr lang="en-US" sz="3000" dirty="0">
                <a:solidFill>
                  <a:schemeClr val="tx1"/>
                </a:solidFill>
              </a:rPr>
              <a:t>Village dues may be prohibitive for low-income folks</a:t>
            </a:r>
          </a:p>
          <a:p>
            <a:pPr marL="0" lvl="0" indent="0">
              <a:buNone/>
            </a:pPr>
            <a:endParaRPr lang="en-US" sz="30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Language: </a:t>
            </a:r>
            <a:r>
              <a:rPr lang="en-US" sz="3000" dirty="0">
                <a:solidFill>
                  <a:schemeClr val="tx1"/>
                </a:solidFill>
              </a:rPr>
              <a:t>Prospective members are not English language speakers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0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What’s Diverse for You?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84243"/>
            <a:ext cx="8915400" cy="49165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Shifting demographic trend that includes an aging population and significant foreign immigration, along with other differences -- such as education and income. 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Both Villages are a “Work in Progress!”</a:t>
            </a: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Villages with more homogeneous racial/income/other demographics may seek to focus outreach on other demographics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28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641440"/>
            <a:ext cx="10601738" cy="105483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Research: Data and Neighborhood Knowledge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062" y="1069144"/>
            <a:ext cx="8462550" cy="54346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r>
              <a:rPr lang="en-US" sz="3000" dirty="0"/>
              <a:t>Silver Spring Village and Village of Takoma Park serve a similarly diverse community</a:t>
            </a:r>
          </a:p>
          <a:p>
            <a:pPr marL="0" indent="0">
              <a:buNone/>
            </a:pPr>
            <a:r>
              <a:rPr lang="en-US" sz="3000" dirty="0"/>
              <a:t>For example, for Silver Spring:</a:t>
            </a:r>
          </a:p>
          <a:p>
            <a:r>
              <a:rPr lang="en-US" sz="3000" dirty="0"/>
              <a:t>Age 55 or older = 23% </a:t>
            </a:r>
          </a:p>
          <a:p>
            <a:r>
              <a:rPr lang="en-US" sz="3000" dirty="0"/>
              <a:t>Female &gt; age 65 = 57 %; Male &gt; age 65 = 43%</a:t>
            </a:r>
          </a:p>
          <a:p>
            <a:r>
              <a:rPr lang="en-US" sz="3000" dirty="0"/>
              <a:t>Race (&gt; 65) White = 51%; Black = 37%; Hispanic = 9%; Asian = 7%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3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9492-BA1C-41EE-A2C9-07D58F62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82AE-E6A9-4D74-836B-B698B1FC9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Effects of “redlining” going back to WWII era as a federal policy to restrict mortgage guarantees to African Americans (1932-1962)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Silver Spring community members examine the implications of this history. </a:t>
            </a:r>
          </a:p>
        </p:txBody>
      </p:sp>
    </p:spTree>
    <p:extLst>
      <p:ext uri="{BB962C8B-B14F-4D97-AF65-F5344CB8AC3E}">
        <p14:creationId xmlns:p14="http://schemas.microsoft.com/office/powerpoint/2010/main" val="118829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Organizational Barriers – Some Obvious, Some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Barriers may include:</a:t>
            </a:r>
          </a:p>
          <a:p>
            <a:r>
              <a:rPr lang="en-US" sz="3000" dirty="0"/>
              <a:t>Absence of agreement about a melting-pot ideal for the Village</a:t>
            </a:r>
          </a:p>
          <a:p>
            <a:r>
              <a:rPr lang="en-US" sz="3000" dirty="0"/>
              <a:t>Planning done without meaningful feedback </a:t>
            </a:r>
          </a:p>
          <a:p>
            <a:r>
              <a:rPr lang="en-US" sz="3000" dirty="0"/>
              <a:t>Lack of agreement on time and resource allocation (some want the status quo)</a:t>
            </a:r>
          </a:p>
          <a:p>
            <a:r>
              <a:rPr lang="en-US" sz="3000" dirty="0"/>
              <a:t> Information gap about cultural norms regarding care and support of older people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7603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7665</TotalTime>
  <Words>1063</Words>
  <Application>Microsoft Office PowerPoint</Application>
  <PresentationFormat>Widescreen</PresentationFormat>
  <Paragraphs>154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Wingdings 3</vt:lpstr>
      <vt:lpstr>Wisp</vt:lpstr>
      <vt:lpstr>Hands-On Strategies to Enhance Diversity Outreach in Your Community </vt:lpstr>
      <vt:lpstr>Panel Objectives    </vt:lpstr>
      <vt:lpstr>Five Ideas to Start our Thinking on Enhancing Diversity  </vt:lpstr>
      <vt:lpstr>Define</vt:lpstr>
      <vt:lpstr>   </vt:lpstr>
      <vt:lpstr>What’s Diverse for You?</vt:lpstr>
      <vt:lpstr>Research: Data and Neighborhood Knowledge</vt:lpstr>
      <vt:lpstr>Historical Context</vt:lpstr>
      <vt:lpstr>Organizational Barriers – Some Obvious, Some Not</vt:lpstr>
      <vt:lpstr>New Ideas, New Hope</vt:lpstr>
      <vt:lpstr>Focus on Why Diversity Adds Value</vt:lpstr>
      <vt:lpstr>Successful Strategies</vt:lpstr>
      <vt:lpstr>Meet People Where They Are   Silver Spring Village</vt:lpstr>
      <vt:lpstr>Meet People Where They Are - TVP</vt:lpstr>
      <vt:lpstr>PowerPoint Presentation</vt:lpstr>
      <vt:lpstr>FIND THE LEADERS </vt:lpstr>
      <vt:lpstr>Find the leaders</vt:lpstr>
      <vt:lpstr>Respect Need for Affinity with Identity Group </vt:lpstr>
      <vt:lpstr>Respect Affinity with Identity Group </vt:lpstr>
      <vt:lpstr>Leadership Capacity</vt:lpstr>
      <vt:lpstr>No Financial Barriers</vt:lpstr>
      <vt:lpstr>Invest time and energy in relationships and trust</vt:lpstr>
      <vt:lpstr>Seek Out Diverse Groups Even if Their Focus is Not on Aging</vt:lpstr>
      <vt:lpstr>SEEK COMMUNITY ORGANIZATIONS Even if they do not have a focus on aging</vt:lpstr>
      <vt:lpstr>IMPACT</vt:lpstr>
      <vt:lpstr>IMPACT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in Villages Hands on Strategies</dc:title>
  <dc:creator>Aviv, Pazit</dc:creator>
  <cp:lastModifiedBy>Aviv, Pazit</cp:lastModifiedBy>
  <cp:revision>90</cp:revision>
  <dcterms:created xsi:type="dcterms:W3CDTF">2017-09-29T00:19:17Z</dcterms:created>
  <dcterms:modified xsi:type="dcterms:W3CDTF">2017-11-07T18:36:25Z</dcterms:modified>
</cp:coreProperties>
</file>