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4" d="100"/>
          <a:sy n="84" d="100"/>
        </p:scale>
        <p:origin x="1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DD38F-6749-46DE-A3BD-0D1A90B6A7BC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5A76-0AE4-44CB-891A-0FF269660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561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DD38F-6749-46DE-A3BD-0D1A90B6A7BC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5A76-0AE4-44CB-891A-0FF269660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075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DD38F-6749-46DE-A3BD-0D1A90B6A7BC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5A76-0AE4-44CB-891A-0FF269660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350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DD38F-6749-46DE-A3BD-0D1A90B6A7BC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5A76-0AE4-44CB-891A-0FF269660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019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DD38F-6749-46DE-A3BD-0D1A90B6A7BC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5A76-0AE4-44CB-891A-0FF269660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182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DD38F-6749-46DE-A3BD-0D1A90B6A7BC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5A76-0AE4-44CB-891A-0FF269660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279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DD38F-6749-46DE-A3BD-0D1A90B6A7BC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5A76-0AE4-44CB-891A-0FF269660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268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DD38F-6749-46DE-A3BD-0D1A90B6A7BC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5A76-0AE4-44CB-891A-0FF269660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813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DD38F-6749-46DE-A3BD-0D1A90B6A7BC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5A76-0AE4-44CB-891A-0FF269660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294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DD38F-6749-46DE-A3BD-0D1A90B6A7BC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5A76-0AE4-44CB-891A-0FF269660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753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DD38F-6749-46DE-A3BD-0D1A90B6A7BC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5A76-0AE4-44CB-891A-0FF269660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450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DD38F-6749-46DE-A3BD-0D1A90B6A7BC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55A76-0AE4-44CB-891A-0FF269660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230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president@villagesofkensingtonmd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445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9/27/16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www.villagesofkensington.org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50124-146E-42D1-A4C4-57EADCD514A9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0" y="274638"/>
            <a:ext cx="7162800" cy="1143000"/>
          </a:xfrm>
        </p:spPr>
        <p:txBody>
          <a:bodyPr>
            <a:normAutofit/>
          </a:bodyPr>
          <a:lstStyle/>
          <a:p>
            <a:r>
              <a:rPr lang="en-US" altLang="en-US" sz="3600" b="1">
                <a:latin typeface="Arial Rounded MT Bold" pitchFamily="34" charset="0"/>
              </a:rPr>
              <a:t>Villages of Kensington – </a:t>
            </a:r>
            <a:br>
              <a:rPr lang="en-US" altLang="en-US" sz="3600" b="1">
                <a:latin typeface="Arial Rounded MT Bold" pitchFamily="34" charset="0"/>
              </a:rPr>
            </a:br>
            <a:r>
              <a:rPr lang="en-US" altLang="en-US" sz="3600" b="1">
                <a:latin typeface="Arial Rounded MT Bold" pitchFamily="34" charset="0"/>
              </a:rPr>
              <a:t>history and timeline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400"/>
              <a:t>Oct. 2014 – cofounders met/began planning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/>
              <a:t>Steering Committee formed Jan. 2015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/>
              <a:t>Website April 2015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/>
              <a:t>Community needs assessment 1</a:t>
            </a:r>
            <a:r>
              <a:rPr lang="en-US" altLang="en-US" sz="2400" baseline="30000"/>
              <a:t>st</a:t>
            </a:r>
            <a:r>
              <a:rPr lang="en-US" altLang="en-US" sz="2400"/>
              <a:t> half of 2015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/>
              <a:t>All residents within 20895 ZIP code; approx. 7,500 households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/>
              <a:t>Board of Directors as of Sept. 2015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/>
              <a:t>Soft opening Feb. 1, 2016 – Charter memberships/basic services &amp; activities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/>
              <a:t>Full opening July 1, 2016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/>
              <a:t>As of 9/16/16: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/>
              <a:t>	39 members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/>
              <a:t>	30 trained &amp; vetted volunteers + 25-30 in process</a:t>
            </a:r>
          </a:p>
        </p:txBody>
      </p:sp>
      <p:pic>
        <p:nvPicPr>
          <p:cNvPr id="3077" name="Picture 5" descr="VoK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74638"/>
            <a:ext cx="1524000" cy="97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6719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9/27/16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www.villagesofkensington.org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8055E-8E00-4275-B483-414C88CA4D22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0" y="457200"/>
            <a:ext cx="7162800" cy="1143000"/>
          </a:xfrm>
        </p:spPr>
        <p:txBody>
          <a:bodyPr>
            <a:normAutofit fontScale="90000"/>
          </a:bodyPr>
          <a:lstStyle/>
          <a:p>
            <a:r>
              <a:rPr lang="en-US" altLang="ja-JP" sz="4000" b="1" dirty="0">
                <a:latin typeface="Arial Rounded MT Bold" pitchFamily="34" charset="0"/>
                <a:ea typeface="ＭＳ Ｐゴシック" charset="-128"/>
              </a:rPr>
              <a:t>Which funding model to use?</a:t>
            </a:r>
            <a:r>
              <a:rPr lang="en-US" altLang="ja-JP" sz="4000" dirty="0">
                <a:ea typeface="ＭＳ Ｐゴシック" charset="-128"/>
              </a:rPr>
              <a:t> </a:t>
            </a:r>
            <a:endParaRPr lang="en-US" altLang="en-US" sz="40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	Considerations: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		Which services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		Board capabilities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		Costs – research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		Eventually hire staff?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		Grants available?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	Drafted budget for first full year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		Estimated costs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		Estimated income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		What’s left must come from membership fees – set based on this</a:t>
            </a:r>
          </a:p>
        </p:txBody>
      </p:sp>
      <p:pic>
        <p:nvPicPr>
          <p:cNvPr id="5124" name="Picture 4" descr="VoK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69571"/>
            <a:ext cx="1524000" cy="97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4919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9/27/16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www.villagesofkensington.org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E093A-AF47-4DCD-AC62-55C251FCA8FC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0" y="274638"/>
            <a:ext cx="7162800" cy="1143000"/>
          </a:xfrm>
        </p:spPr>
        <p:txBody>
          <a:bodyPr/>
          <a:lstStyle/>
          <a:p>
            <a:r>
              <a:rPr lang="en-US" altLang="en-US" sz="4000" b="1">
                <a:latin typeface="Arial Rounded MT Bold" pitchFamily="34" charset="0"/>
              </a:rPr>
              <a:t>VoK Membership Fees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/>
              <a:t>Charter Membership (5 months) was $75/household (transp. &amp; activities) – equivalent to $180 annual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/>
              <a:t>Currently:</a:t>
            </a:r>
          </a:p>
          <a:p>
            <a:pPr>
              <a:lnSpc>
                <a:spcPct val="90000"/>
              </a:lnSpc>
            </a:pPr>
            <a:r>
              <a:rPr lang="en-US" altLang="en-US"/>
              <a:t>Full membership (services &amp; activities) is $250 individuals/$350 2 adults</a:t>
            </a:r>
          </a:p>
          <a:p>
            <a:pPr>
              <a:lnSpc>
                <a:spcPct val="90000"/>
              </a:lnSpc>
            </a:pPr>
            <a:r>
              <a:rPr lang="en-US" altLang="en-US"/>
              <a:t>Associate membership (activities only) is $125 individuals/$175 2 adults</a:t>
            </a:r>
            <a:endParaRPr lang="en-US" altLang="ja-JP">
              <a:ea typeface="ＭＳ Ｐゴシック" charset="-128"/>
            </a:endParaRPr>
          </a:p>
          <a:p>
            <a:pPr>
              <a:lnSpc>
                <a:spcPct val="90000"/>
              </a:lnSpc>
            </a:pPr>
            <a:r>
              <a:rPr lang="en-US" altLang="ja-JP">
                <a:ea typeface="ＭＳ Ｐゴシック" charset="-128"/>
              </a:rPr>
              <a:t>Temporary medical membership is $100 for 3 months (full; individuals)</a:t>
            </a:r>
            <a:endParaRPr lang="en-US" altLang="en-US"/>
          </a:p>
        </p:txBody>
      </p:sp>
      <p:pic>
        <p:nvPicPr>
          <p:cNvPr id="6148" name="Picture 4" descr="VoK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710" y="358775"/>
            <a:ext cx="1524000" cy="97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221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9/27/16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www.villagesofkensington.org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3A914-6FBE-40FC-ADF2-3B52D0AA40F5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0" y="685800"/>
            <a:ext cx="7353300" cy="1143000"/>
          </a:xfrm>
        </p:spPr>
        <p:txBody>
          <a:bodyPr>
            <a:normAutofit fontScale="90000"/>
          </a:bodyPr>
          <a:lstStyle/>
          <a:p>
            <a:r>
              <a:rPr lang="en-US" altLang="en-US" sz="4000" b="1" dirty="0">
                <a:latin typeface="Arial Rounded MT Bold" pitchFamily="34" charset="0"/>
              </a:rPr>
              <a:t>Explaining our membership fees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altLang="en-US"/>
          </a:p>
          <a:p>
            <a:pPr>
              <a:buFontTx/>
              <a:buNone/>
            </a:pPr>
            <a:r>
              <a:rPr lang="en-US" altLang="en-US"/>
              <a:t>Operating cost categories – on membership application and website, in person</a:t>
            </a:r>
          </a:p>
          <a:p>
            <a:pPr>
              <a:buFontTx/>
              <a:buNone/>
            </a:pPr>
            <a:r>
              <a:rPr lang="en-US" altLang="en-US"/>
              <a:t>Payment plan/PayPal – in process</a:t>
            </a:r>
            <a:endParaRPr lang="en-US" altLang="ja-JP">
              <a:ea typeface="ＭＳ Ｐゴシック" charset="-128"/>
            </a:endParaRPr>
          </a:p>
          <a:p>
            <a:pPr>
              <a:buFontTx/>
              <a:buNone/>
            </a:pPr>
            <a:r>
              <a:rPr lang="en-US" altLang="ja-JP">
                <a:ea typeface="ＭＳ Ｐゴシック" charset="-128"/>
              </a:rPr>
              <a:t>Financial assistance – by individual request </a:t>
            </a:r>
            <a:endParaRPr lang="en-US" altLang="en-US"/>
          </a:p>
        </p:txBody>
      </p:sp>
      <p:pic>
        <p:nvPicPr>
          <p:cNvPr id="7172" name="Picture 4" descr="VoK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85800"/>
            <a:ext cx="1524000" cy="97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2920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9/27/16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www.villagesofkensington.org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43602-60CB-451B-B6CE-934A84C770F9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0" y="274638"/>
            <a:ext cx="7162800" cy="1143000"/>
          </a:xfrm>
        </p:spPr>
        <p:txBody>
          <a:bodyPr/>
          <a:lstStyle/>
          <a:p>
            <a:r>
              <a:rPr lang="en-US" altLang="en-US" sz="4000" b="1">
                <a:latin typeface="Arial Rounded MT Bold" pitchFamily="34" charset="0"/>
              </a:rPr>
              <a:t>Questions/Issues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/>
              <a:t>“If you’re all-volunteer, why are you charging a fee?”</a:t>
            </a:r>
          </a:p>
          <a:p>
            <a:pPr>
              <a:buFontTx/>
              <a:buNone/>
            </a:pPr>
            <a:r>
              <a:rPr lang="en-US" altLang="en-US"/>
              <a:t>“Your services should be free!” – We agree, but then who pays the bills?</a:t>
            </a:r>
          </a:p>
          <a:p>
            <a:pPr>
              <a:buFontTx/>
              <a:buNone/>
            </a:pPr>
            <a:r>
              <a:rPr lang="en-US" altLang="en-US"/>
              <a:t>Some ‘sticker shock’ at fee levels.</a:t>
            </a:r>
          </a:p>
          <a:p>
            <a:pPr>
              <a:buFontTx/>
              <a:buNone/>
            </a:pPr>
            <a:r>
              <a:rPr lang="en-US" altLang="en-US"/>
              <a:t>“Other Villages are free or very low cost.”</a:t>
            </a:r>
          </a:p>
          <a:p>
            <a:pPr>
              <a:buFontTx/>
              <a:buNone/>
            </a:pPr>
            <a:r>
              <a:rPr lang="en-US" altLang="en-US"/>
              <a:t>Will we meet our 1st-year budget?</a:t>
            </a:r>
          </a:p>
        </p:txBody>
      </p:sp>
      <p:pic>
        <p:nvPicPr>
          <p:cNvPr id="8196" name="Picture 4" descr="VoK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560" y="442913"/>
            <a:ext cx="1524000" cy="97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8894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9/27/16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www.villagesofkensington.org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2ABC7-8413-48A5-81F2-00DC45E12225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0" y="274638"/>
            <a:ext cx="7162800" cy="1143000"/>
          </a:xfrm>
        </p:spPr>
        <p:txBody>
          <a:bodyPr/>
          <a:lstStyle/>
          <a:p>
            <a:r>
              <a:rPr lang="en-US" altLang="en-US" sz="4000" b="1">
                <a:latin typeface="Arial Rounded MT Bold" pitchFamily="34" charset="0"/>
              </a:rPr>
              <a:t>Lessons Learned So Far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/>
              <a:t>Still really early!  Much in progress.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/>
              <a:t>Charter Membership fee set expectations for full membership fees.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/>
              <a:t>How to educate on the value of VoK services – why membership is a sensible financial choice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/>
              <a:t>How to determine financial need – “income” is different from “ability to pay”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/>
              <a:t>Don’t compare with other Villages; we are unique!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en-US" altLang="en-US" sz="2000"/>
          </a:p>
          <a:p>
            <a:pPr algn="ctr">
              <a:lnSpc>
                <a:spcPct val="80000"/>
              </a:lnSpc>
              <a:buFontTx/>
              <a:buNone/>
            </a:pPr>
            <a:endParaRPr lang="en-US" altLang="en-US" sz="2000"/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sz="2000"/>
              <a:t>Contact:  Donna R. Savage, VoK Board president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sz="2000">
                <a:hlinkClick r:id="rId2"/>
              </a:rPr>
              <a:t>president@villagesofkensingtonmd.org</a:t>
            </a:r>
            <a:r>
              <a:rPr lang="en-US" altLang="en-US"/>
              <a:t> </a:t>
            </a:r>
          </a:p>
        </p:txBody>
      </p:sp>
      <p:pic>
        <p:nvPicPr>
          <p:cNvPr id="9220" name="Picture 4" descr="VoK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850" y="358775"/>
            <a:ext cx="1524000" cy="97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6486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323</Words>
  <Application>Microsoft Office PowerPoint</Application>
  <PresentationFormat>Widescreen</PresentationFormat>
  <Paragraphs>68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ＭＳ Ｐゴシック</vt:lpstr>
      <vt:lpstr>Arial</vt:lpstr>
      <vt:lpstr>Arial Rounded MT Bold</vt:lpstr>
      <vt:lpstr>Calibri</vt:lpstr>
      <vt:lpstr>Calibri Light</vt:lpstr>
      <vt:lpstr>Office Theme</vt:lpstr>
      <vt:lpstr>PowerPoint Presentation</vt:lpstr>
      <vt:lpstr>Villages of Kensington –  history and timeline</vt:lpstr>
      <vt:lpstr>Which funding model to use? </vt:lpstr>
      <vt:lpstr>VoK Membership Fees</vt:lpstr>
      <vt:lpstr>Explaining our membership fees</vt:lpstr>
      <vt:lpstr>Questions/Issues</vt:lpstr>
      <vt:lpstr>Lessons Learned So Far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Aviv, Pazit</dc:creator>
  <cp:lastModifiedBy>Aviv, Pazit</cp:lastModifiedBy>
  <cp:revision>1</cp:revision>
  <dcterms:created xsi:type="dcterms:W3CDTF">2016-10-20T18:15:06Z</dcterms:created>
  <dcterms:modified xsi:type="dcterms:W3CDTF">2016-10-20T18:15:42Z</dcterms:modified>
</cp:coreProperties>
</file>