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72" r:id="rId4"/>
    <p:sldId id="260" r:id="rId5"/>
    <p:sldId id="290" r:id="rId6"/>
    <p:sldId id="331" r:id="rId7"/>
    <p:sldId id="309" r:id="rId8"/>
    <p:sldId id="334" r:id="rId9"/>
    <p:sldId id="305" r:id="rId10"/>
    <p:sldId id="325" r:id="rId11"/>
    <p:sldId id="326" r:id="rId12"/>
    <p:sldId id="330" r:id="rId13"/>
    <p:sldId id="327" r:id="rId14"/>
    <p:sldId id="328" r:id="rId15"/>
    <p:sldId id="314" r:id="rId16"/>
    <p:sldId id="322" r:id="rId17"/>
    <p:sldId id="332" r:id="rId18"/>
    <p:sldId id="307" r:id="rId19"/>
    <p:sldId id="262" r:id="rId20"/>
    <p:sldId id="278" r:id="rId21"/>
    <p:sldId id="263" r:id="rId22"/>
    <p:sldId id="333" r:id="rId23"/>
    <p:sldId id="284" r:id="rId24"/>
    <p:sldId id="264" r:id="rId25"/>
    <p:sldId id="279" r:id="rId26"/>
    <p:sldId id="265" r:id="rId27"/>
    <p:sldId id="281" r:id="rId28"/>
    <p:sldId id="273" r:id="rId29"/>
    <p:sldId id="303" r:id="rId30"/>
    <p:sldId id="267" r:id="rId31"/>
    <p:sldId id="268" r:id="rId3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7491" autoAdjust="0"/>
    <p:restoredTop sz="99669" autoAdjust="0"/>
  </p:normalViewPr>
  <p:slideViewPr>
    <p:cSldViewPr>
      <p:cViewPr>
        <p:scale>
          <a:sx n="86" d="100"/>
          <a:sy n="86" d="100"/>
        </p:scale>
        <p:origin x="-2250" y="-5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12"/>
          <c:dPt>
            <c:idx val="1"/>
            <c:bubble3D val="0"/>
            <c:spPr>
              <a:solidFill>
                <a:srgbClr val="FFC000"/>
              </a:solidFill>
            </c:spPr>
          </c:dPt>
          <c:cat>
            <c:strRef>
              <c:f>Sheet1!$A$2:$A$4</c:f>
              <c:strCache>
                <c:ptCount val="3"/>
                <c:pt idx="0">
                  <c:v>County General Funds</c:v>
                </c:pt>
                <c:pt idx="1">
                  <c:v>Federal &amp; State Grant Funds</c:v>
                </c:pt>
                <c:pt idx="2">
                  <c:v>State HB669 Grant Funds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185612194</c:v>
                </c:pt>
                <c:pt idx="1">
                  <c:v>34991579</c:v>
                </c:pt>
                <c:pt idx="2">
                  <c:v>33187682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Column2</c:v>
                </c:pt>
              </c:strCache>
            </c:strRef>
          </c:tx>
          <c:explosion val="25"/>
          <c:cat>
            <c:strRef>
              <c:f>Sheet1!$A$2:$A$4</c:f>
              <c:strCache>
                <c:ptCount val="3"/>
                <c:pt idx="0">
                  <c:v>County General Funds</c:v>
                </c:pt>
                <c:pt idx="1">
                  <c:v>Federal &amp; State Grant Funds</c:v>
                </c:pt>
                <c:pt idx="2">
                  <c:v>State HB669 Grant Funds</c:v>
                </c:pt>
              </c:strCache>
            </c:strRef>
          </c:cat>
          <c:val>
            <c:numRef>
              <c:f>Sheet1!$C$2:$C$4</c:f>
              <c:numCache>
                <c:formatCode>0.00%</c:formatCode>
                <c:ptCount val="3"/>
                <c:pt idx="0">
                  <c:v>0.73140000000000005</c:v>
                </c:pt>
                <c:pt idx="1">
                  <c:v>0.13789999999999999</c:v>
                </c:pt>
                <c:pt idx="2">
                  <c:v>0.1308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32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5138"/>
          </a:xfrm>
          <a:prstGeom prst="rect">
            <a:avLst/>
          </a:prstGeom>
        </p:spPr>
        <p:txBody>
          <a:bodyPr vert="horz" lIns="91844" tIns="45922" rIns="91844" bIns="45922" rtlCol="0"/>
          <a:lstStyle>
            <a:lvl1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5138"/>
          </a:xfrm>
          <a:prstGeom prst="rect">
            <a:avLst/>
          </a:prstGeom>
        </p:spPr>
        <p:txBody>
          <a:bodyPr vert="horz" lIns="91844" tIns="45922" rIns="91844" bIns="45922" rtlCol="0"/>
          <a:lstStyle>
            <a:lvl1pPr algn="r"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1200">
                <a:latin typeface="Arial" charset="0"/>
              </a:defRPr>
            </a:lvl1pPr>
          </a:lstStyle>
          <a:p>
            <a:pPr>
              <a:defRPr/>
            </a:pPr>
            <a:fld id="{FF94C9B9-16FD-461F-A379-69F532B087B5}" type="datetimeFigureOut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829675"/>
            <a:ext cx="3038475" cy="465138"/>
          </a:xfrm>
          <a:prstGeom prst="rect">
            <a:avLst/>
          </a:prstGeom>
        </p:spPr>
        <p:txBody>
          <a:bodyPr vert="horz" lIns="91844" tIns="45922" rIns="91844" bIns="45922" rtlCol="0" anchor="b"/>
          <a:lstStyle>
            <a:lvl1pPr algn="l"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844" tIns="45922" rIns="91844" bIns="45922" rtlCol="0" anchor="b"/>
          <a:lstStyle>
            <a:lvl1pPr algn="r"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n"/>
              <a:defRPr sz="1200">
                <a:latin typeface="Arial" charset="0"/>
              </a:defRPr>
            </a:lvl1pPr>
          </a:lstStyle>
          <a:p>
            <a:pPr>
              <a:defRPr/>
            </a:pPr>
            <a:fld id="{21250CE5-F92D-4C23-BECD-1895EC803C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0006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56" tIns="46027" rIns="92056" bIns="46027" numCol="1" anchor="t" anchorCtr="0" compatLnSpc="1">
            <a:prstTxWarp prst="textNoShape">
              <a:avLst/>
            </a:prstTxWarp>
          </a:bodyPr>
          <a:lstStyle>
            <a:lvl1pPr defTabSz="920039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56" tIns="46027" rIns="92056" bIns="46027" numCol="1" anchor="t" anchorCtr="0" compatLnSpc="1">
            <a:prstTxWarp prst="textNoShape">
              <a:avLst/>
            </a:prstTxWarp>
          </a:bodyPr>
          <a:lstStyle>
            <a:lvl1pPr algn="r" defTabSz="920039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6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56" tIns="46027" rIns="92056" bIns="4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56" tIns="46027" rIns="92056" bIns="46027" numCol="1" anchor="b" anchorCtr="0" compatLnSpc="1">
            <a:prstTxWarp prst="textNoShape">
              <a:avLst/>
            </a:prstTxWarp>
          </a:bodyPr>
          <a:lstStyle>
            <a:lvl1pPr defTabSz="920039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56" tIns="46027" rIns="92056" bIns="46027" numCol="1" anchor="b" anchorCtr="0" compatLnSpc="1">
            <a:prstTxWarp prst="textNoShape">
              <a:avLst/>
            </a:prstTxWarp>
          </a:bodyPr>
          <a:lstStyle>
            <a:lvl1pPr algn="r" defTabSz="920039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pPr>
              <a:defRPr/>
            </a:pPr>
            <a:fld id="{09C3E1EF-86CB-4D4D-A5DC-095E5636886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518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9E30ED-8385-4379-B1CE-8860D657AF4F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20FEC3-1CD0-458C-882F-8588EBA69173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A97172-99D4-4E2E-9D89-8290593347DD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971926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6" tIns="46027" rIns="92056" bIns="46027" anchor="b"/>
          <a:lstStyle/>
          <a:p>
            <a:pPr algn="r" defTabSz="920039" eaLnBrk="1" hangingPunct="1"/>
            <a:fld id="{BDC78A5B-ACEA-4F43-89B1-A61508089127}" type="slidenum">
              <a:rPr lang="en-US" sz="1200">
                <a:latin typeface="Arial" charset="0"/>
              </a:rPr>
              <a:pPr algn="r" defTabSz="920039" eaLnBrk="1" hangingPunct="1"/>
              <a:t>22</a:t>
            </a:fld>
            <a:endParaRPr lang="en-US" sz="1200" dirty="0">
              <a:latin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5EED2A-F52D-4FAA-8430-3B998A2446ED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9452B0-3F91-44A4-BD04-29EF47268FEE}" type="slidenum">
              <a:rPr lang="en-US" smtClean="0"/>
              <a:pPr/>
              <a:t>26</a:t>
            </a:fld>
            <a:endParaRPr lang="en-US" dirty="0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9BEB30-FB05-4D39-B4BA-B164E0F2F358}" type="slidenum">
              <a:rPr lang="en-US" smtClean="0"/>
              <a:pPr/>
              <a:t>28</a:t>
            </a:fld>
            <a:endParaRPr lang="en-US" dirty="0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971926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6" tIns="46027" rIns="92056" bIns="46027" anchor="b"/>
          <a:lstStyle/>
          <a:p>
            <a:pPr algn="r" defTabSz="920039" eaLnBrk="1" hangingPunct="1"/>
            <a:fld id="{BDC78A5B-ACEA-4F43-89B1-A61508089127}" type="slidenum">
              <a:rPr lang="en-US" sz="1200">
                <a:latin typeface="Arial" charset="0"/>
              </a:rPr>
              <a:pPr algn="r" defTabSz="920039" eaLnBrk="1" hangingPunct="1"/>
              <a:t>29</a:t>
            </a:fld>
            <a:endParaRPr lang="en-US" sz="1200" dirty="0">
              <a:latin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6FD39A-CAFA-4FB7-B362-ABDAE37AC30B}" type="slidenum">
              <a:rPr lang="en-US" smtClean="0"/>
              <a:pPr/>
              <a:t>30</a:t>
            </a:fld>
            <a:endParaRPr lang="en-US" dirty="0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2F305F-448F-456C-9ECA-D81F07DC672B}" type="slidenum">
              <a:rPr lang="en-US" smtClean="0"/>
              <a:pPr/>
              <a:t>31</a:t>
            </a:fld>
            <a:endParaRPr lang="en-US" dirty="0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7B24F9-055B-4D09-8823-42F6BA0EE47C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55B8AF-EBFD-4EC9-B7D1-CD45AAB4BA08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968FF1-B9E9-4CB5-9B80-C8B4DCC862C1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 txBox="1">
            <a:spLocks noGrp="1" noChangeArrowheads="1"/>
          </p:cNvSpPr>
          <p:nvPr/>
        </p:nvSpPr>
        <p:spPr bwMode="auto">
          <a:xfrm>
            <a:off x="3971926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804" tIns="46902" rIns="93804" bIns="46902" anchor="b"/>
          <a:lstStyle/>
          <a:p>
            <a:pPr algn="r" defTabSz="937579" eaLnBrk="1" hangingPunct="1"/>
            <a:fld id="{FC2F4CDC-EBCB-493C-A30C-A32CED4C224D}" type="slidenum">
              <a:rPr lang="en-US" sz="1200">
                <a:latin typeface="Arial" charset="0"/>
              </a:rPr>
              <a:pPr algn="r" defTabSz="937579" eaLnBrk="1" hangingPunct="1"/>
              <a:t>8</a:t>
            </a:fld>
            <a:endParaRPr lang="en-US" sz="1200" dirty="0">
              <a:latin typeface="Arial" charset="0"/>
            </a:endParaRP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3804" tIns="46902" rIns="93804" bIns="46902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D4C3BB-4A11-47F0-86F8-8EEBD7E77E5D}" type="slidenum">
              <a:rPr lang="en-US"/>
              <a:pPr/>
              <a:t>10</a:t>
            </a:fld>
            <a:endParaRPr lang="en-US" dirty="0"/>
          </a:p>
        </p:txBody>
      </p:sp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162" tIns="46581" rIns="93162" bIns="46581"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fld id="{A0225AA8-0E5E-43D8-8182-4637AF258E97}" type="slidenum">
              <a:rPr lang="en-US" sz="1200"/>
              <a:pPr algn="r"/>
              <a:t>10</a:t>
            </a:fld>
            <a:endParaRPr lang="en-US" sz="1200" dirty="0"/>
          </a:p>
        </p:txBody>
      </p:sp>
      <p:sp>
        <p:nvSpPr>
          <p:cNvPr id="1536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5364" name="Notes Placeholder 2"/>
          <p:cNvSpPr>
            <a:spLocks noGrp="1"/>
          </p:cNvSpPr>
          <p:nvPr>
            <p:ph type="body" idx="1"/>
          </p:nvPr>
        </p:nvSpPr>
        <p:spPr/>
        <p:txBody>
          <a:bodyPr lIns="91278" tIns="45637" rIns="91278" bIns="45637"/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15365" name="Slide Number Placeholder 3"/>
          <p:cNvSpPr txBox="1">
            <a:spLocks noGrp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78" tIns="45637" rIns="91278" bIns="45637" anchor="b"/>
          <a:lstStyle>
            <a:lvl1pPr defTabSz="89693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9693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9693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9693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96938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969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0" hangingPunct="0"/>
            <a:fld id="{536FB1DE-53F9-419A-9F3A-853AA685DBDA}" type="slidenum">
              <a:rPr lang="en-US" sz="1200"/>
              <a:pPr algn="r" eaLnBrk="0" hangingPunct="0"/>
              <a:t>10</a:t>
            </a:fld>
            <a:endParaRPr lang="en-US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79339E-9EFD-45AE-9096-72D331DF11F0}" type="slidenum">
              <a:rPr lang="en-US"/>
              <a:pPr/>
              <a:t>11</a:t>
            </a:fld>
            <a:endParaRPr lang="en-US" dirty="0"/>
          </a:p>
        </p:txBody>
      </p:sp>
      <p:sp>
        <p:nvSpPr>
          <p:cNvPr id="1126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/>
        <p:txBody>
          <a:bodyPr lIns="91273" tIns="45634" rIns="91273" bIns="45634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517F53-5F60-4069-A182-AE43D8238A26}" type="slidenum">
              <a:rPr lang="en-US"/>
              <a:pPr/>
              <a:t>15</a:t>
            </a:fld>
            <a:endParaRPr lang="en-US" dirty="0"/>
          </a:p>
        </p:txBody>
      </p:sp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87450" y="696913"/>
            <a:ext cx="4643438" cy="3484562"/>
          </a:xfrm>
          <a:ln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/>
        <p:txBody>
          <a:bodyPr lIns="93503" tIns="46750" rIns="93503" bIns="46750"/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503" tIns="46750" rIns="93503" bIns="46750" anchor="b"/>
          <a:lstStyle>
            <a:lvl1pPr defTabSz="917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175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0" hangingPunct="0"/>
            <a:fld id="{69D346A0-813E-4B93-9535-6F37F56E40D8}" type="slidenum">
              <a:rPr lang="en-US" sz="1300"/>
              <a:pPr algn="r" eaLnBrk="0" hangingPunct="0"/>
              <a:t>15</a:t>
            </a:fld>
            <a:endParaRPr lang="en-US" sz="1300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971926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6" tIns="46027" rIns="92056" bIns="46027" anchor="b"/>
          <a:lstStyle/>
          <a:p>
            <a:pPr algn="r" defTabSz="920039" eaLnBrk="1" hangingPunct="1"/>
            <a:fld id="{BDC78A5B-ACEA-4F43-89B1-A61508089127}" type="slidenum">
              <a:rPr lang="en-US" sz="1200">
                <a:latin typeface="Arial" charset="0"/>
              </a:rPr>
              <a:pPr algn="r" defTabSz="920039" eaLnBrk="1" hangingPunct="1"/>
              <a:t>17</a:t>
            </a:fld>
            <a:endParaRPr lang="en-US" sz="1200" dirty="0">
              <a:latin typeface="Arial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467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051EF-19B4-4151-9679-CE8FA44737A2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012DC-91A2-49DE-8B9B-02840DD855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48082-8D72-430B-9D93-65190D205834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4EA78-DB60-445F-85E9-D4446B4C35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33337-34F3-44CB-948C-8A7B3CA0BDAC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F8C35-562C-49DE-AE80-354CA3176F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023E3-E24D-4581-AE0B-851308A9D3FD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95B60-4893-451B-AF7A-E39E4990E6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E4AD7-8205-45A4-A6EA-B70B5CB10004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FCF9B-DBEB-46ED-9B1E-FBF8F4CC1D4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E2240-661D-4A1F-9D4C-61A20C4A3304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A18E9A-FC19-4D9B-B810-F37DD5F2DA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D001DE-41A0-4FE8-BF2D-B87F29DC5E80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14EB3-335F-46B2-8E4F-4FDB1F6809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3628E7-979C-4AB8-A022-DB7A9C3A123A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63D5B-1067-4DCF-823A-1236CD9312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20568-7A9F-449B-9660-B2FCEDE5BED9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69ACF-C32F-4EE0-87FB-2DDE5EC0F7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C966F8-A771-4232-85D0-DB829239D634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6A2B4F-252A-495B-AA48-216734AD7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9D5A5-1B6E-4558-AA7D-188C7822FFF5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858D6-D220-4928-846D-96925E7A5E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7602E-D471-4135-AEE9-2EB1DC18D0D5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25D17-BEE1-446A-8BF6-DCABA3006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7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fld id="{5E7B87B5-ECC0-4291-AA76-1CD6EC1B9C3F}" type="datetime1">
              <a:rPr lang="en-US"/>
              <a:pPr>
                <a:defRPr/>
              </a:pPr>
              <a:t>3/20/2013</a:t>
            </a:fld>
            <a:endParaRPr lang="en-US" dirty="0"/>
          </a:p>
        </p:txBody>
      </p:sp>
      <p:sp>
        <p:nvSpPr>
          <p:cNvPr id="2457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457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9B49E4AE-E02A-4DED-876C-500977B8DF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45767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 dirty="0">
              <a:latin typeface="Times New Roman" pitchFamily="18" charset="0"/>
            </a:endParaRPr>
          </a:p>
        </p:txBody>
      </p:sp>
      <p:sp>
        <p:nvSpPr>
          <p:cNvPr id="245768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45769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 dirty="0">
              <a:latin typeface="Times New Roman" pitchFamily="18" charset="0"/>
            </a:endParaRPr>
          </a:p>
        </p:txBody>
      </p:sp>
      <p:sp>
        <p:nvSpPr>
          <p:cNvPr id="245770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 dirty="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  <p:sldLayoutId id="2147483856" r:id="rId11"/>
    <p:sldLayoutId id="2147483857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3.xls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Excel_97-2003_Worksheet1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DF3A08D-820E-4656-BB29-DCB8DD0B703E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381000" y="1295400"/>
            <a:ext cx="8382000" cy="3124200"/>
          </a:xfrm>
        </p:spPr>
        <p:txBody>
          <a:bodyPr anchor="ctr"/>
          <a:lstStyle/>
          <a:p>
            <a:pPr algn="ctr" eaLnBrk="1" hangingPunct="1"/>
            <a:r>
              <a:rPr lang="en-US" sz="4500" dirty="0" smtClean="0"/>
              <a:t>FY 14 County Executive’s</a:t>
            </a:r>
            <a:br>
              <a:rPr lang="en-US" sz="4500" dirty="0" smtClean="0"/>
            </a:br>
            <a:r>
              <a:rPr lang="en-US" sz="4500" dirty="0" smtClean="0"/>
              <a:t>Recommended Budget </a:t>
            </a:r>
            <a:br>
              <a:rPr lang="en-US" sz="4500" dirty="0" smtClean="0"/>
            </a:br>
            <a:r>
              <a:rPr lang="en-US" sz="3700" dirty="0" smtClean="0"/>
              <a:t>Department of Health and Human Services</a:t>
            </a:r>
            <a:br>
              <a:rPr lang="en-US" sz="3700" dirty="0" smtClean="0"/>
            </a:br>
            <a:endParaRPr lang="en-US" sz="3700" dirty="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890713" y="4179888"/>
            <a:ext cx="6059487" cy="1763712"/>
          </a:xfrm>
        </p:spPr>
        <p:txBody>
          <a:bodyPr/>
          <a:lstStyle/>
          <a:p>
            <a:pPr marL="0" indent="0" algn="r" eaLnBrk="1" hangingPunct="1">
              <a:buFont typeface="Wingdings" pitchFamily="2" charset="2"/>
              <a:buNone/>
            </a:pPr>
            <a:r>
              <a:rPr lang="en-US" sz="2100" dirty="0" smtClean="0"/>
              <a:t>Community Budget Presentation</a:t>
            </a:r>
          </a:p>
          <a:p>
            <a:pPr marL="0" indent="0" algn="r" eaLnBrk="1" hangingPunct="1">
              <a:buFont typeface="Wingdings" pitchFamily="2" charset="2"/>
              <a:buNone/>
            </a:pPr>
            <a:r>
              <a:rPr lang="en-US" sz="2100" dirty="0" smtClean="0"/>
              <a:t>Wednesday, March 20, 2013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/>
          <p:cNvSpPr txBox="1">
            <a:spLocks noGrp="1"/>
          </p:cNvSpPr>
          <p:nvPr/>
        </p:nvSpPr>
        <p:spPr bwMode="auto">
          <a:xfrm>
            <a:off x="8229600" y="62484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A4DE076-76A0-4B24-B5EC-E22A0CE2FA35}" type="slidenum">
              <a:rPr lang="en-US" sz="1400"/>
              <a:pPr/>
              <a:t>10</a:t>
            </a:fld>
            <a:endParaRPr lang="en-US" sz="1400" dirty="0"/>
          </a:p>
        </p:txBody>
      </p:sp>
      <p:sp>
        <p:nvSpPr>
          <p:cNvPr id="14339" name="Rectangle 3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endParaRPr lang="en-US" sz="1200" dirty="0">
              <a:latin typeface="Arial Black" pitchFamily="34" charset="0"/>
            </a:endParaRPr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57200"/>
            <a:ext cx="7872413" cy="663575"/>
          </a:xfrm>
        </p:spPr>
        <p:txBody>
          <a:bodyPr/>
          <a:lstStyle/>
          <a:p>
            <a:pPr algn="ctr"/>
            <a:r>
              <a:rPr lang="en-US" sz="3200" b="1" dirty="0"/>
              <a:t>Complexity of </a:t>
            </a:r>
            <a:r>
              <a:rPr lang="en-US" sz="3200" b="1" dirty="0" smtClean="0"/>
              <a:t>Need</a:t>
            </a:r>
            <a:endParaRPr lang="en-US" sz="3200" b="1" dirty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97138" y="1447800"/>
            <a:ext cx="5751512" cy="4240213"/>
          </a:xfrm>
        </p:spPr>
        <p:txBody>
          <a:bodyPr/>
          <a:lstStyle/>
          <a:p>
            <a:pPr algn="ctr">
              <a:buSzPct val="90000"/>
              <a:buFontTx/>
              <a:buNone/>
            </a:pPr>
            <a:r>
              <a:rPr lang="en-US" sz="2400" b="1" dirty="0"/>
              <a:t> Manna Food Center </a:t>
            </a:r>
          </a:p>
          <a:p>
            <a:pPr algn="ctr">
              <a:buSzPct val="90000"/>
              <a:buFontTx/>
              <a:buNone/>
            </a:pPr>
            <a:r>
              <a:rPr lang="en-US" sz="2400" b="1" dirty="0"/>
              <a:t>Food Distribution 2008 - 2012</a:t>
            </a:r>
          </a:p>
        </p:txBody>
      </p:sp>
      <p:graphicFrame>
        <p:nvGraphicFramePr>
          <p:cNvPr id="1434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61103"/>
              </p:ext>
            </p:extLst>
          </p:nvPr>
        </p:nvGraphicFramePr>
        <p:xfrm>
          <a:off x="838200" y="2057400"/>
          <a:ext cx="777240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Chart" r:id="rId5" imgW="7772535" imgH="3276720" progId="Excel.Chart.8">
                  <p:embed/>
                </p:oleObj>
              </mc:Choice>
              <mc:Fallback>
                <p:oleObj name="Chart" r:id="rId5" imgW="7772535" imgH="327672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57400"/>
                        <a:ext cx="7772400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3" name="Text Box 6"/>
          <p:cNvSpPr txBox="1">
            <a:spLocks noChangeArrowheads="1"/>
          </p:cNvSpPr>
          <p:nvPr/>
        </p:nvSpPr>
        <p:spPr bwMode="auto">
          <a:xfrm>
            <a:off x="1143000" y="5286375"/>
            <a:ext cx="6629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dirty="0"/>
              <a:t>In 2012, MANNA served 184,215 individuals. While the number of households remained constant, households came more often for food there was a significant increase in the smart sacks programs for children.</a:t>
            </a:r>
          </a:p>
        </p:txBody>
      </p:sp>
    </p:spTree>
    <p:extLst>
      <p:ext uri="{BB962C8B-B14F-4D97-AF65-F5344CB8AC3E}">
        <p14:creationId xmlns:p14="http://schemas.microsoft.com/office/powerpoint/2010/main" val="4356359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 txBox="1">
            <a:spLocks noGrp="1"/>
          </p:cNvSpPr>
          <p:nvPr/>
        </p:nvSpPr>
        <p:spPr bwMode="auto">
          <a:xfrm>
            <a:off x="8071233" y="6102694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1F8F5B1-2803-42C1-A991-4E79A033272A}" type="slidenum">
              <a:rPr lang="en-US" sz="1400"/>
              <a:pPr/>
              <a:t>11</a:t>
            </a:fld>
            <a:endParaRPr lang="en-US" sz="1400" dirty="0"/>
          </a:p>
        </p:txBody>
      </p:sp>
      <p:sp>
        <p:nvSpPr>
          <p:cNvPr id="10243" name="Rectangle 3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endParaRPr lang="en-US" sz="1200" dirty="0">
              <a:latin typeface="Arial Black" pitchFamily="34" charset="0"/>
            </a:endParaRPr>
          </a:p>
        </p:txBody>
      </p:sp>
      <p:sp>
        <p:nvSpPr>
          <p:cNvPr id="10244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28625"/>
            <a:ext cx="7008813" cy="638175"/>
          </a:xfrm>
        </p:spPr>
        <p:txBody>
          <a:bodyPr/>
          <a:lstStyle/>
          <a:p>
            <a:r>
              <a:rPr lang="en-US" sz="3200" b="1" dirty="0"/>
              <a:t>Housing Costs</a:t>
            </a:r>
          </a:p>
        </p:txBody>
      </p:sp>
      <p:graphicFrame>
        <p:nvGraphicFramePr>
          <p:cNvPr id="10245" name="Object 9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67404584"/>
              </p:ext>
            </p:extLst>
          </p:nvPr>
        </p:nvGraphicFramePr>
        <p:xfrm>
          <a:off x="1447800" y="1574800"/>
          <a:ext cx="6616700" cy="392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Chart" r:id="rId5" imgW="3067089" imgH="1819260" progId="Excel.Chart.8">
                  <p:embed/>
                </p:oleObj>
              </mc:Choice>
              <mc:Fallback>
                <p:oleObj name="Chart" r:id="rId5" imgW="3067089" imgH="1819260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574800"/>
                        <a:ext cx="6616700" cy="392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5"/>
          <p:cNvSpPr txBox="1">
            <a:spLocks noChangeArrowheads="1"/>
          </p:cNvSpPr>
          <p:nvPr/>
        </p:nvSpPr>
        <p:spPr bwMode="auto">
          <a:xfrm>
            <a:off x="990600" y="5562600"/>
            <a:ext cx="66294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200" i="1" dirty="0"/>
              <a:t>Source: U.S. Census Bureau, American Community Survey 2000, 2005, 2008, 2011</a:t>
            </a:r>
          </a:p>
          <a:p>
            <a:pPr eaLnBrk="0" hangingPunct="0">
              <a:spcBef>
                <a:spcPct val="50000"/>
              </a:spcBef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919336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/>
          <p:cNvGraphicFramePr>
            <a:graphicFrameLocks/>
          </p:cNvGraphicFramePr>
          <p:nvPr/>
        </p:nvGraphicFramePr>
        <p:xfrm>
          <a:off x="381000" y="609600"/>
          <a:ext cx="8226425" cy="502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5" name="Chart" r:id="rId3" imgW="8543849" imgH="3105302" progId="Excel.Chart.8">
                  <p:embed/>
                </p:oleObj>
              </mc:Choice>
              <mc:Fallback>
                <p:oleObj name="Chart" r:id="rId3" imgW="8543849" imgH="3105302" progId="Excel.Chart.8">
                  <p:embed/>
                  <p:pic>
                    <p:nvPicPr>
                      <p:cNvPr id="0" name="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609600"/>
                        <a:ext cx="8226425" cy="502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323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 txBox="1">
            <a:spLocks noGrp="1"/>
          </p:cNvSpPr>
          <p:nvPr/>
        </p:nvSpPr>
        <p:spPr bwMode="auto">
          <a:xfrm>
            <a:off x="8191500" y="6248400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32A2AF16-6D42-42B8-893F-2D4CC01E10E4}" type="slidenum">
              <a:rPr lang="en-US" sz="1400"/>
              <a:pPr/>
              <a:t>13</a:t>
            </a:fld>
            <a:endParaRPr lang="en-US" sz="1400" dirty="0"/>
          </a:p>
        </p:txBody>
      </p:sp>
      <p:sp>
        <p:nvSpPr>
          <p:cNvPr id="20483" name="Rectangle 787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531813"/>
            <a:ext cx="8229600" cy="609600"/>
          </a:xfrm>
        </p:spPr>
        <p:txBody>
          <a:bodyPr/>
          <a:lstStyle/>
          <a:p>
            <a:r>
              <a:rPr lang="en-US" sz="2800" b="1" dirty="0"/>
              <a:t>Self-Sufficiency Standard </a:t>
            </a:r>
            <a:br>
              <a:rPr lang="en-US" sz="2800" b="1" dirty="0"/>
            </a:br>
            <a:r>
              <a:rPr lang="en-US" sz="2800" b="1" dirty="0"/>
              <a:t>Montgomery County 2012</a:t>
            </a:r>
          </a:p>
        </p:txBody>
      </p:sp>
      <p:graphicFrame>
        <p:nvGraphicFramePr>
          <p:cNvPr id="272570" name="Group 32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379554"/>
              </p:ext>
            </p:extLst>
          </p:nvPr>
        </p:nvGraphicFramePr>
        <p:xfrm>
          <a:off x="381000" y="1371600"/>
          <a:ext cx="8229600" cy="4703990"/>
        </p:xfrm>
        <a:graphic>
          <a:graphicData uri="http://schemas.openxmlformats.org/drawingml/2006/table">
            <a:tbl>
              <a:tblPr/>
              <a:tblGrid>
                <a:gridCol w="2079625"/>
                <a:gridCol w="766763"/>
                <a:gridCol w="766762"/>
                <a:gridCol w="784225"/>
                <a:gridCol w="766763"/>
                <a:gridCol w="766762"/>
                <a:gridCol w="765175"/>
                <a:gridCol w="766763"/>
                <a:gridCol w="766762"/>
              </a:tblGrid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Adult +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Adult +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Adult +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Adult +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Adult + 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Adult +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infant +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infant +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Monthly Costs</a:t>
                      </a:r>
                      <a:endParaRPr kumimoji="0" lang="en-US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Adult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infant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preschooler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schoolage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teenager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schoolage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teenager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2 Adults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Housing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$1,479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$1,677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$1,677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$1,677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$1,677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$1,677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$1,677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$1,479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Child Care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$1,049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$1,174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$608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$1,656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$1,049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Food 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$256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$382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$389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$457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$486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$576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$604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$506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Transportation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$181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$181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$181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$181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$181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$181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$181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$362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Health Care 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$155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$393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$393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$405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$424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$417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$436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$443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Miscellaneous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$207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$368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$381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$333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$277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$451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$395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$279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Taxes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$727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$1,245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$1,322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$1,070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$844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$1,557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$1,240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$793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Earned Income Tax Credit (-)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Child Care Tax Credit (-)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-$50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-$50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-$50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-$100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-$50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Child Tax Credit (-)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-$83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-$83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-$83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-$83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-$167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-$167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89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Self-Sufficiency Wage</a:t>
                      </a: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 (per adult)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Hourly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$17.07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$29.33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$30.59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$26.12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$21.62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$35.50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$30.48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$10.97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Monthly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$3,005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$5,161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$5,384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$4,597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$3,806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$6,249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$5,365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$3,862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Annual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$36,060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$61,936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$64,606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$55,161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$45,666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$74,983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$64,378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rebuchet MS" pitchFamily="34" charset="0"/>
                          <a:cs typeface="Arial" charset="0"/>
                        </a:rPr>
                        <a:t>$46,340</a:t>
                      </a:r>
                      <a:endParaRPr kumimoji="0" lang="en-US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7" marB="45717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17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 txBox="1">
            <a:spLocks noGrp="1"/>
          </p:cNvSpPr>
          <p:nvPr/>
        </p:nvSpPr>
        <p:spPr bwMode="auto">
          <a:xfrm>
            <a:off x="8191500" y="6248400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1C4D08A-A6A9-4C67-A3DA-957875B1501C}" type="slidenum">
              <a:rPr lang="en-US" sz="1400"/>
              <a:pPr/>
              <a:t>14</a:t>
            </a:fld>
            <a:endParaRPr lang="en-US" sz="1400" dirty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z="3200" b="1" dirty="0"/>
              <a:t>Growth in Clients Served by </a:t>
            </a:r>
            <a:br>
              <a:rPr lang="en-US" sz="3200" b="1" dirty="0"/>
            </a:br>
            <a:r>
              <a:rPr lang="en-US" sz="3200" b="1" dirty="0"/>
              <a:t>PMHS (Public Mental Health System)</a:t>
            </a:r>
          </a:p>
        </p:txBody>
      </p:sp>
      <p:graphicFrame>
        <p:nvGraphicFramePr>
          <p:cNvPr id="16388" name="Object 3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95407593"/>
              </p:ext>
            </p:extLst>
          </p:nvPr>
        </p:nvGraphicFramePr>
        <p:xfrm>
          <a:off x="1295400" y="1716088"/>
          <a:ext cx="7086600" cy="419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Chart" r:id="rId3" imgW="8229600" imgH="3886110" progId="MSGraph.Chart.8">
                  <p:embed followColorScheme="full"/>
                </p:oleObj>
              </mc:Choice>
              <mc:Fallback>
                <p:oleObj name="Chart" r:id="rId3" imgW="8229600" imgH="38861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716088"/>
                        <a:ext cx="7086600" cy="419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Rectangle 79"/>
          <p:cNvSpPr>
            <a:spLocks noChangeArrowheads="1"/>
          </p:cNvSpPr>
          <p:nvPr/>
        </p:nvSpPr>
        <p:spPr bwMode="auto">
          <a:xfrm>
            <a:off x="990600" y="6019800"/>
            <a:ext cx="6781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US" sz="1000" b="1" dirty="0"/>
              <a:t>Note: The cumulative increase between FY07 and FY12 as of June 30, 2012 is 56% for total number of PMHS clients in the county.</a:t>
            </a:r>
          </a:p>
        </p:txBody>
      </p:sp>
    </p:spTree>
    <p:extLst>
      <p:ext uri="{BB962C8B-B14F-4D97-AF65-F5344CB8AC3E}">
        <p14:creationId xmlns:p14="http://schemas.microsoft.com/office/powerpoint/2010/main" val="27135917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 txBox="1">
            <a:spLocks noGrp="1"/>
          </p:cNvSpPr>
          <p:nvPr/>
        </p:nvSpPr>
        <p:spPr bwMode="auto">
          <a:xfrm>
            <a:off x="8039099" y="6108853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2BDCEC14-411C-4BB5-9F7B-C640ECD7B241}" type="slidenum">
              <a:rPr lang="en-US" sz="1400"/>
              <a:pPr/>
              <a:t>15</a:t>
            </a:fld>
            <a:endParaRPr lang="en-US" sz="1400" dirty="0"/>
          </a:p>
        </p:txBody>
      </p:sp>
      <p:sp>
        <p:nvSpPr>
          <p:cNvPr id="18435" name="Rectangle 3"/>
          <p:cNvSpPr txBox="1">
            <a:spLocks noGrp="1" noChangeArrowheads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/>
            <a:endParaRPr lang="en-US" sz="1200" dirty="0">
              <a:latin typeface="Arial Black" pitchFamily="34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46100" y="531813"/>
            <a:ext cx="7261225" cy="401637"/>
          </a:xfrm>
        </p:spPr>
        <p:txBody>
          <a:bodyPr/>
          <a:lstStyle/>
          <a:p>
            <a:r>
              <a:rPr lang="en-US" sz="3200" b="1" dirty="0"/>
              <a:t>Public Assistance Needs</a:t>
            </a:r>
          </a:p>
        </p:txBody>
      </p:sp>
      <p:sp>
        <p:nvSpPr>
          <p:cNvPr id="18437" name="Rectangle 3"/>
          <p:cNvSpPr>
            <a:spLocks noChangeArrowheads="1"/>
          </p:cNvSpPr>
          <p:nvPr/>
        </p:nvSpPr>
        <p:spPr bwMode="auto">
          <a:xfrm>
            <a:off x="439756" y="1524000"/>
            <a:ext cx="8247043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90000"/>
              <a:buFont typeface="Wingdings" pitchFamily="2" charset="2"/>
              <a:buChar char="§"/>
            </a:pPr>
            <a:r>
              <a:rPr lang="en-US" sz="2000" dirty="0">
                <a:solidFill>
                  <a:srgbClr val="000000"/>
                </a:solidFill>
              </a:rPr>
              <a:t>Caseloads continue to increase since FY07 and, as of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90000"/>
              <a:buFont typeface="Wingdings" pitchFamily="2" charset="2"/>
              <a:buNone/>
            </a:pPr>
            <a:r>
              <a:rPr lang="en-US" sz="2000" dirty="0">
                <a:solidFill>
                  <a:srgbClr val="000000"/>
                </a:solidFill>
              </a:rPr>
              <a:t>	December 31, 2012, are at the following levels</a:t>
            </a:r>
            <a:r>
              <a:rPr lang="en-US" sz="2000" dirty="0" smtClean="0">
                <a:solidFill>
                  <a:srgbClr val="000000"/>
                </a:solidFill>
              </a:rPr>
              <a:t>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90000"/>
              <a:buFont typeface="Wingdings" pitchFamily="2" charset="2"/>
              <a:buNone/>
            </a:pPr>
            <a:endParaRPr lang="en-US" sz="1100" dirty="0" smtClean="0">
              <a:solidFill>
                <a:srgbClr val="000000"/>
              </a:solidFill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§"/>
            </a:pPr>
            <a:r>
              <a:rPr lang="en-US" sz="2000" dirty="0" smtClean="0">
                <a:solidFill>
                  <a:srgbClr val="000000"/>
                </a:solidFill>
              </a:rPr>
              <a:t>Temporary </a:t>
            </a:r>
            <a:r>
              <a:rPr lang="en-US" sz="2000" dirty="0">
                <a:solidFill>
                  <a:srgbClr val="000000"/>
                </a:solidFill>
              </a:rPr>
              <a:t>Cash Assistance (TCA): </a:t>
            </a:r>
            <a:r>
              <a:rPr lang="en-US" sz="2000" dirty="0" smtClean="0">
                <a:solidFill>
                  <a:srgbClr val="000000"/>
                </a:solidFill>
              </a:rPr>
              <a:t> </a:t>
            </a:r>
            <a:r>
              <a:rPr lang="en-US" dirty="0" smtClean="0"/>
              <a:t>995 </a:t>
            </a:r>
            <a:r>
              <a:rPr lang="en-US" dirty="0"/>
              <a:t>(43.4% increase</a:t>
            </a:r>
            <a:r>
              <a:rPr lang="en-US" dirty="0" smtClean="0"/>
              <a:t>),</a:t>
            </a:r>
            <a:endParaRPr lang="en-US" dirty="0"/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§"/>
            </a:pPr>
            <a:r>
              <a:rPr lang="en-US" sz="2000" dirty="0"/>
              <a:t>Food Supplement Program (FS): </a:t>
            </a:r>
            <a:r>
              <a:rPr lang="en-US" dirty="0"/>
              <a:t>30,137 (166% </a:t>
            </a:r>
            <a:r>
              <a:rPr lang="en-US" dirty="0" smtClean="0"/>
              <a:t>increase), and </a:t>
            </a:r>
            <a:endParaRPr lang="en-US" dirty="0"/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Char char="§"/>
            </a:pPr>
            <a:r>
              <a:rPr lang="en-US" sz="2000" dirty="0"/>
              <a:t>Medicaid (MA): </a:t>
            </a:r>
            <a:r>
              <a:rPr lang="en-US" dirty="0"/>
              <a:t>49,425 (68.7% increase).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</a:pPr>
            <a:endParaRPr lang="en-US" sz="1100" dirty="0"/>
          </a:p>
          <a:p>
            <a:pPr marL="401638" lvl="1" indent="-4763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</a:pPr>
            <a:r>
              <a:rPr lang="en-US" sz="2000" dirty="0"/>
              <a:t>The Food Supplement Program caseload has more </a:t>
            </a:r>
            <a:r>
              <a:rPr lang="en-US" sz="2000" dirty="0" smtClean="0"/>
              <a:t>than doubled </a:t>
            </a:r>
            <a:r>
              <a:rPr lang="en-US" sz="2000" dirty="0"/>
              <a:t>since FY07</a:t>
            </a:r>
            <a:r>
              <a:rPr lang="en-US" sz="2000" dirty="0">
                <a:solidFill>
                  <a:srgbClr val="000000"/>
                </a:solidFill>
              </a:rPr>
              <a:t>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</a:pPr>
            <a:endParaRPr lang="en-US" sz="1100" dirty="0">
              <a:solidFill>
                <a:srgbClr val="0000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90000"/>
              <a:buFont typeface="Wingdings" pitchFamily="2" charset="2"/>
              <a:buChar char="§"/>
            </a:pPr>
            <a:r>
              <a:rPr lang="en-US" sz="2000" dirty="0">
                <a:solidFill>
                  <a:srgbClr val="000000"/>
                </a:solidFill>
              </a:rPr>
              <a:t>Total </a:t>
            </a:r>
            <a:r>
              <a:rPr lang="en-US" sz="2000" b="1" i="1" dirty="0">
                <a:solidFill>
                  <a:srgbClr val="000000"/>
                </a:solidFill>
              </a:rPr>
              <a:t>applications</a:t>
            </a:r>
            <a:r>
              <a:rPr lang="en-US" sz="2000" dirty="0">
                <a:solidFill>
                  <a:srgbClr val="000000"/>
                </a:solidFill>
              </a:rPr>
              <a:t> for these programs increased dramatically from FY07 through FY12: TCA by 72%; FS by 117%; and MA by 58%.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90000"/>
              <a:buFont typeface="Wingdings" pitchFamily="2" charset="2"/>
              <a:buNone/>
            </a:pPr>
            <a:endParaRPr lang="en-US" sz="1100" dirty="0">
              <a:solidFill>
                <a:srgbClr val="0000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90000"/>
              <a:buFont typeface="Wingdings" pitchFamily="2" charset="2"/>
              <a:buChar char="§"/>
            </a:pPr>
            <a:r>
              <a:rPr lang="en-US" sz="2000" dirty="0">
                <a:solidFill>
                  <a:srgbClr val="000000"/>
                </a:solidFill>
              </a:rPr>
              <a:t>Applications for the first 6 months of FY13 continue to remain high. </a:t>
            </a:r>
            <a:endParaRPr lang="en-US" sz="2200" dirty="0">
              <a:solidFill>
                <a:srgbClr val="0000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20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9167790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 txBox="1">
            <a:spLocks noGrp="1"/>
          </p:cNvSpPr>
          <p:nvPr/>
        </p:nvSpPr>
        <p:spPr bwMode="auto">
          <a:xfrm>
            <a:off x="7886700" y="6096000"/>
            <a:ext cx="647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AE9FBD3-A5DA-4C1A-8148-9F40E8AE6955}" type="slidenum">
              <a:rPr lang="en-US" sz="1400"/>
              <a:pPr/>
              <a:t>16</a:t>
            </a:fld>
            <a:endParaRPr lang="en-US" sz="1400" dirty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54087"/>
          </a:xfrm>
        </p:spPr>
        <p:txBody>
          <a:bodyPr/>
          <a:lstStyle/>
          <a:p>
            <a:r>
              <a:rPr lang="en-US" sz="3200" b="1" dirty="0"/>
              <a:t>Health Needs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1676400"/>
            <a:ext cx="7467600" cy="37909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rgbClr val="000000"/>
                </a:solidFill>
              </a:rPr>
              <a:t>27,814 County residents received primary care and related services under the Montgomery Cares program in FY12, a 32% increase over FY09.  However, expansion in the number of patients served has grown only modestly since FY10, due to budget constraints.  As a result of expanded funding, Montgomery Cares capacity has grown by 16% in FY13, to 32,250 patients. 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000" dirty="0">
                <a:solidFill>
                  <a:srgbClr val="000000"/>
                </a:solidFill>
              </a:rPr>
              <a:t>The number of patient encounters supported by Montgomery Cares has expanded by 36% since FY09, to 77,162 visits in FY12.  As with patient numbers, the number of visits has grown modestly over the past several years.  However, FY13 promises a comparable increase in the number of patient encounters, with funds available for 85,625 visits.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80816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F484F8-5DD7-430E-B4B4-D6BA101EB041}" type="slidenum">
              <a:rPr lang="en-US" smtClean="0"/>
              <a:pPr/>
              <a:t>17</a:t>
            </a:fld>
            <a:endParaRPr lang="en-US" dirty="0" smtClean="0"/>
          </a:p>
        </p:txBody>
      </p:sp>
      <p:sp>
        <p:nvSpPr>
          <p:cNvPr id="28675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3046D46A-89D5-4394-9C68-370C37DE9E81}" type="slidenum">
              <a:rPr lang="en-US" altLang="en-US" sz="1000">
                <a:latin typeface="Arial" charset="0"/>
              </a:rPr>
              <a:pPr algn="r" eaLnBrk="1" hangingPunct="1"/>
              <a:t>17</a:t>
            </a:fld>
            <a:endParaRPr lang="en-US" altLang="en-US" sz="1000" dirty="0">
              <a:latin typeface="Arial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461963"/>
            <a:ext cx="7156450" cy="746125"/>
          </a:xfrm>
        </p:spPr>
        <p:txBody>
          <a:bodyPr/>
          <a:lstStyle/>
          <a:p>
            <a:pPr algn="ctr" eaLnBrk="1" hangingPunct="1"/>
            <a:r>
              <a:rPr lang="en-US" sz="3200" b="1" dirty="0" smtClean="0"/>
              <a:t>Senior Initiative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600200"/>
            <a:ext cx="7620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4"/>
                </a:solidFill>
              </a:rPr>
              <a:t>Provide Heavy Chore Services to serve seniors with hoarding behaviors to prevent evictions or condemnation or to correct health and safety conditions.  Services include heavy commercial cleaning and pest fumigation.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4"/>
                </a:solidFill>
              </a:rPr>
              <a:t>Protect and advocate for more the more than 7,700 County residents in 183 assisted living facilities and 34 nursing homes by maintaining a regular presence in and access to services for residents.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4"/>
                </a:solidFill>
              </a:rPr>
              <a:t>Provide in-home support services to help vulnerable seniors remain safe and cared for in the community and to prevent premature and/or inappropriate institutionalization.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4"/>
                </a:solidFill>
              </a:rPr>
              <a:t>Offer short-term respite services to caregivers who provide ongoing care to frail elders and provide relief from the demands of care-giving.</a:t>
            </a:r>
            <a:endParaRPr lang="en-US" sz="1600" dirty="0">
              <a:solidFill>
                <a:schemeClr val="accent4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4879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4F4459B-EF06-420C-ACB8-CD6D27F3272A}" type="slidenum">
              <a:rPr lang="en-US" smtClean="0"/>
              <a:pPr/>
              <a:t>18</a:t>
            </a:fld>
            <a:endParaRPr lang="en-US" dirty="0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Aging and Disability Summary	</a:t>
            </a:r>
          </a:p>
        </p:txBody>
      </p:sp>
      <p:graphicFrame>
        <p:nvGraphicFramePr>
          <p:cNvPr id="220310" name="Group 117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875915647"/>
              </p:ext>
            </p:extLst>
          </p:nvPr>
        </p:nvGraphicFramePr>
        <p:xfrm>
          <a:off x="457200" y="1295400"/>
          <a:ext cx="8229600" cy="4960622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Program Area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FY14 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FY14 WYs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Community Support Network for People with Disabilities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$ 12,049,826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23.00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Assessment and Continuing Case Mgmt Svcs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7,039,574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58.55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Assisted Living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1,899,098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7.07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Home Care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4,360,993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Home and Community Based Waiver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2,002,224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Aging and Disability Resource Unit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  824,765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Ombudsman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  654,406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Respite Care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 927,986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Senior Community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2,368,657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5.93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Senior Nutrition Program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2,532,321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Service Area Administration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459,652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$ 35,119,493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143.55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B955D5-0121-4A65-8CDC-2FDD05B6B7E6}" type="slidenum">
              <a:rPr lang="en-US" smtClean="0"/>
              <a:pPr/>
              <a:t>19</a:t>
            </a:fld>
            <a:endParaRPr lang="en-US" dirty="0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461963"/>
            <a:ext cx="7158037" cy="74295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Aging &amp; Disabilities Services</a:t>
            </a:r>
            <a:br>
              <a:rPr lang="en-US" dirty="0" smtClean="0"/>
            </a:br>
            <a:r>
              <a:rPr lang="en-US" sz="2400" b="1" u="sng" dirty="0" smtClean="0"/>
              <a:t>HIGHLIGHTS</a:t>
            </a:r>
            <a:endParaRPr lang="en-US" dirty="0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49325" y="1600200"/>
            <a:ext cx="7661275" cy="5257800"/>
          </a:xfrm>
        </p:spPr>
        <p:txBody>
          <a:bodyPr/>
          <a:lstStyle/>
          <a:p>
            <a:r>
              <a:rPr lang="en-US" sz="1800" dirty="0" smtClean="0"/>
              <a:t>Increase annualization of FY13 Broker Positions in Older Adults Waiver and Money Follows the Person Program Option Counseling Grant ($393,476) 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Eliminate Medicaid Waiver Administration and Case Management (-$224,403)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Senior Initiative Enhancements: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/>
              <a:t>Add funds for contractual position to develop a countywide Mobility Management System ($60,000)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/>
              <a:t>Enhance Home Delivered Meals ($82,000)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/>
              <a:t>Enhance Escorted Transportation Pilot Project ($55,000)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/>
              <a:t>Reduce cost by transferring select Senior Program Transportation routes to the Recreation Department’s Senior Transportation Program with the Jewish Council for Aging (-$142,500)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Increase funding for Senior Care/Gateway Grant ($359,754)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Add four core previously grant-funded staff positions to support various developmental disability services.</a:t>
            </a:r>
          </a:p>
          <a:p>
            <a:pPr eaLnBrk="1" hangingPunct="1">
              <a:lnSpc>
                <a:spcPct val="90000"/>
              </a:lnSpc>
            </a:pPr>
            <a:r>
              <a:rPr lang="en-US" sz="1800" dirty="0" smtClean="0"/>
              <a:t>Increase funding for Title III Older Americans Act Grant services ($158,945)</a:t>
            </a:r>
          </a:p>
          <a:p>
            <a:pPr lvl="1" eaLnBrk="1" hangingPunct="1">
              <a:lnSpc>
                <a:spcPct val="90000"/>
              </a:lnSpc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</a:pPr>
            <a:endParaRPr lang="en-US" sz="1600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</a:pPr>
            <a:endParaRPr lang="en-US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E4725C-E08F-4B5C-8505-2079B223427E}" type="slidenum">
              <a:rPr lang="en-US" smtClean="0"/>
              <a:pPr/>
              <a:t>2</a:t>
            </a:fld>
            <a:endParaRPr lang="en-US" dirty="0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536575"/>
            <a:ext cx="7158037" cy="741363"/>
          </a:xfrm>
        </p:spPr>
        <p:txBody>
          <a:bodyPr/>
          <a:lstStyle/>
          <a:p>
            <a:pPr algn="ctr" eaLnBrk="1" hangingPunct="1"/>
            <a:r>
              <a:rPr lang="en-US" sz="3800" dirty="0" smtClean="0"/>
              <a:t>County Executive’s Policy Priorities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26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 Responsible and Accountable County Government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Affordable Housing in an Inclusive Community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An effective and efficient transportation network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Children Prepared to Live and Learn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Healthy and Sustainable Communities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Safe Streets and Secure Neighborhoods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 strong and vital economy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Ensuring Vital Living for All of Our Residents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248400"/>
            <a:ext cx="381000" cy="457200"/>
          </a:xfrm>
          <a:noFill/>
        </p:spPr>
        <p:txBody>
          <a:bodyPr/>
          <a:lstStyle/>
          <a:p>
            <a:fld id="{C5C685CB-9CED-4123-96C9-DE8063BA0A35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306388"/>
            <a:ext cx="7158037" cy="1049337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Behavioral Health &amp; Crisis Services </a:t>
            </a:r>
            <a:br>
              <a:rPr lang="en-US" sz="3200" dirty="0" smtClean="0"/>
            </a:br>
            <a:r>
              <a:rPr lang="en-US" sz="3200" dirty="0" smtClean="0"/>
              <a:t>Budget by Program Areas</a:t>
            </a:r>
          </a:p>
        </p:txBody>
      </p:sp>
      <p:graphicFrame>
        <p:nvGraphicFramePr>
          <p:cNvPr id="4275" name="Group 1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8884984"/>
              </p:ext>
            </p:extLst>
          </p:nvPr>
        </p:nvGraphicFramePr>
        <p:xfrm>
          <a:off x="609600" y="1447800"/>
          <a:ext cx="8077200" cy="5186940"/>
        </p:xfrm>
        <a:graphic>
          <a:graphicData uri="http://schemas.openxmlformats.org/drawingml/2006/table">
            <a:tbl>
              <a:tblPr/>
              <a:tblGrid>
                <a:gridCol w="2692400"/>
                <a:gridCol w="2692400"/>
                <a:gridCol w="2692400"/>
              </a:tblGrid>
              <a:tr h="361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Program Area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FY14 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FY14 WYs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4369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Behavioral Health Planning and Management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$7,748,021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Access to Behavioral Health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3,213,381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31.50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9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Treatment Services Administration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5,588,986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9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Forensic Services-Adult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2,062,018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18.00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8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Outpatient Behavioral Health Services-Adult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3,127,125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22.00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9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Outpatient Behavioral Health Services-Child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5,442,503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28.25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9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Trauma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4,629,008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29.55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24-Hour Crisis Center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3,991,857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35.90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94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Mental Health Svcs: Seniors &amp; Persons with Disabilities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688,926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Specialty Behavioral Health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2,139,442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19.50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Service Area Administration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585,661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$39,216,928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209.70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B4F30A-815B-4D07-B144-197D6DB86D14}" type="slidenum">
              <a:rPr lang="en-US" smtClean="0"/>
              <a:pPr/>
              <a:t>21</a:t>
            </a:fld>
            <a:endParaRPr lang="en-US" dirty="0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8163" y="454025"/>
            <a:ext cx="7837487" cy="598488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Behavioral Health and Crisis Services</a:t>
            </a:r>
            <a:br>
              <a:rPr lang="en-US" sz="3600" dirty="0" smtClean="0"/>
            </a:br>
            <a:r>
              <a:rPr lang="en-US" sz="2000" b="1" u="sng" dirty="0" smtClean="0"/>
              <a:t>HIGHLIGHTS</a:t>
            </a:r>
            <a:endParaRPr lang="en-US" sz="3600" dirty="0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000" dirty="0" smtClean="0"/>
              <a:t>Enhance Maryland Strategic Prevention Framework-MSPF Funds to </a:t>
            </a:r>
            <a:r>
              <a:rPr lang="en-US" sz="2000" dirty="0"/>
              <a:t>implement assessment and planning process that would culminate in the development of a comprehensive MSPF Strategic Plan in the community</a:t>
            </a:r>
            <a:r>
              <a:rPr lang="en-US" sz="2000" dirty="0" smtClean="0"/>
              <a:t>. ($33,475)</a:t>
            </a:r>
          </a:p>
          <a:p>
            <a:endParaRPr lang="en-US" sz="2000" dirty="0" smtClean="0"/>
          </a:p>
          <a:p>
            <a:r>
              <a:rPr lang="en-US" sz="2000" dirty="0" smtClean="0"/>
              <a:t>Add Homeless ID Grant-fund </a:t>
            </a:r>
            <a:r>
              <a:rPr lang="en-US" sz="2000" dirty="0"/>
              <a:t>the purchase of state identification cards and/or birth certificates for individuals who are homeless and have a mental illness or a co-occurring substance use disorder. Hire a case manager who can apply homeless individuals for social security and other benefits with the proper documentation. </a:t>
            </a:r>
            <a:r>
              <a:rPr lang="en-US" sz="2000" dirty="0" smtClean="0"/>
              <a:t>($72,345)</a:t>
            </a:r>
          </a:p>
          <a:p>
            <a:endParaRPr lang="en-US" sz="2000" dirty="0"/>
          </a:p>
          <a:p>
            <a:r>
              <a:rPr lang="en-US" sz="2000" dirty="0" smtClean="0"/>
              <a:t>Additional grant funding for Alcohol and Drug Abuse Administration Treatment services. ($599,300)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100" dirty="0" smtClean="0"/>
          </a:p>
          <a:p>
            <a:pPr eaLnBrk="1" hangingPunct="1">
              <a:lnSpc>
                <a:spcPct val="90000"/>
              </a:lnSpc>
            </a:pPr>
            <a:endParaRPr lang="en-US" sz="21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F484F8-5DD7-430E-B4B4-D6BA101EB041}" type="slidenum">
              <a:rPr lang="en-US" smtClean="0"/>
              <a:pPr/>
              <a:t>22</a:t>
            </a:fld>
            <a:endParaRPr lang="en-US" dirty="0" smtClean="0"/>
          </a:p>
        </p:txBody>
      </p:sp>
      <p:sp>
        <p:nvSpPr>
          <p:cNvPr id="28675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3046D46A-89D5-4394-9C68-370C37DE9E81}" type="slidenum">
              <a:rPr lang="en-US" altLang="en-US" sz="1000">
                <a:latin typeface="Arial" charset="0"/>
              </a:rPr>
              <a:pPr algn="r" eaLnBrk="1" hangingPunct="1"/>
              <a:t>22</a:t>
            </a:fld>
            <a:endParaRPr lang="en-US" altLang="en-US" sz="1000" dirty="0">
              <a:latin typeface="Arial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533400"/>
            <a:ext cx="7156450" cy="746125"/>
          </a:xfrm>
        </p:spPr>
        <p:txBody>
          <a:bodyPr/>
          <a:lstStyle/>
          <a:p>
            <a:pPr algn="ctr" eaLnBrk="1" hangingPunct="1"/>
            <a:r>
              <a:rPr lang="en-US" sz="3200" b="1" dirty="0" smtClean="0"/>
              <a:t>Positive Youth Development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90600" y="1600200"/>
            <a:ext cx="76200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4"/>
                </a:solidFill>
              </a:rPr>
              <a:t>Crossroads Youth Opportunity Center and UpCounty Youth Opportunity Center provide a wide array of support services for high-risk youth and youth who seek to exit gang life, juvenile delinquency, and criminal activity, along with the prevention of violence.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4"/>
                </a:solidFill>
              </a:rPr>
              <a:t>Maryland Multicultural Youth Center provides case management, GED preparation, job readiness development, and after school programs to high risk youth.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4"/>
                </a:solidFill>
              </a:rPr>
              <a:t>Asian American Leadership, Empowerment and Development for Youth and Family Program provides after school enrichment programs and mentoring to students at four middle schools and two high schools.</a:t>
            </a:r>
          </a:p>
          <a:p>
            <a:pPr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Char char="§"/>
            </a:pPr>
            <a:r>
              <a:rPr lang="en-US" sz="2000" dirty="0" smtClean="0">
                <a:solidFill>
                  <a:schemeClr val="accent4"/>
                </a:solidFill>
              </a:rPr>
              <a:t>Identity After School Program provides after school programming to serve at risk Latino youth.</a:t>
            </a:r>
            <a:endParaRPr lang="en-US" sz="1600" dirty="0" smtClean="0">
              <a:solidFill>
                <a:schemeClr val="accent4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2771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4DC466-527D-4530-977A-0B5CE695429A}" type="slidenum">
              <a:rPr lang="en-US" smtClean="0"/>
              <a:pPr/>
              <a:t>23</a:t>
            </a:fld>
            <a:endParaRPr lang="en-US" dirty="0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5988" y="461963"/>
            <a:ext cx="7153275" cy="893762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Children, Youth, &amp; Family Services</a:t>
            </a:r>
            <a:br>
              <a:rPr lang="en-US" sz="3200" dirty="0" smtClean="0"/>
            </a:br>
            <a:r>
              <a:rPr lang="en-US" sz="3200" dirty="0" smtClean="0"/>
              <a:t>Budget by Program Areas</a:t>
            </a:r>
          </a:p>
        </p:txBody>
      </p:sp>
      <p:graphicFrame>
        <p:nvGraphicFramePr>
          <p:cNvPr id="5249" name="Group 1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911849"/>
              </p:ext>
            </p:extLst>
          </p:nvPr>
        </p:nvGraphicFramePr>
        <p:xfrm>
          <a:off x="685800" y="1523999"/>
          <a:ext cx="8001000" cy="4476119"/>
        </p:xfrm>
        <a:graphic>
          <a:graphicData uri="http://schemas.openxmlformats.org/drawingml/2006/table">
            <a:tbl>
              <a:tblPr/>
              <a:tblGrid>
                <a:gridCol w="2667000"/>
                <a:gridCol w="2667000"/>
                <a:gridCol w="2667000"/>
              </a:tblGrid>
              <a:tr h="334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Program Area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FY14 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FY14 WYs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3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Child Welfare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$ 22,077,721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209.40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Linkages to Learning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4,950,075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Positive Youth Development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4,003,428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Early Childhood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2,912,838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0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Infants and Toddlers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3,401,857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13.03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75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Child Care Subsidies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3,838,184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16.50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Income Supports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16,655,431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156.10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4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Child and Adolescent School and Community Based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2,854,942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1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Service Area Administration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   391,851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$ 61,086,327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430.03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9AEF457-F0F0-4E19-9106-C3F55D6CF57D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382588"/>
            <a:ext cx="7800975" cy="546100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Children, Youth and Family Services</a:t>
            </a:r>
            <a:br>
              <a:rPr lang="en-US" sz="3600" dirty="0" smtClean="0"/>
            </a:br>
            <a:r>
              <a:rPr lang="en-US" sz="2000" b="1" u="sng" dirty="0" smtClean="0"/>
              <a:t>HIGHLIGHTS</a:t>
            </a:r>
            <a:endParaRPr lang="en-US" sz="3600" dirty="0" smtClean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447800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Add Linkages to Learning site at Georgian Forest Elementary School ($170,640)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Add funding to provide Positive Youth Development programming at Gaithersburg and Watkins Mill High Schools through the new wellness centers ($1,085,740)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Enhance Maryland State Clig—MA funds are used primarily for contractual services to support the program ($500,439)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Add The Extended Individualized Family Service Plan—this is a new grant funding awarded to Montgomery County non-competitively based on the large number of three year olds served as compared to the number of three year olds served in other jurisdictions ($510,226)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477000"/>
            <a:ext cx="2133600" cy="228600"/>
          </a:xfrm>
          <a:noFill/>
        </p:spPr>
        <p:txBody>
          <a:bodyPr/>
          <a:lstStyle/>
          <a:p>
            <a:fld id="{13AA8B5A-87EA-47A2-8C13-C97092A25BA4}" type="slidenum">
              <a:rPr lang="en-US" smtClean="0"/>
              <a:pPr/>
              <a:t>25</a:t>
            </a:fld>
            <a:endParaRPr lang="en-US" dirty="0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306388"/>
            <a:ext cx="7158037" cy="1049337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Public Health </a:t>
            </a:r>
            <a:br>
              <a:rPr lang="en-US" sz="3200" dirty="0" smtClean="0"/>
            </a:br>
            <a:r>
              <a:rPr lang="en-US" sz="3200" dirty="0" smtClean="0"/>
              <a:t>Budget by Program Areas</a:t>
            </a:r>
          </a:p>
        </p:txBody>
      </p:sp>
      <p:graphicFrame>
        <p:nvGraphicFramePr>
          <p:cNvPr id="6291" name="Group 1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185685"/>
              </p:ext>
            </p:extLst>
          </p:nvPr>
        </p:nvGraphicFramePr>
        <p:xfrm>
          <a:off x="762000" y="1600200"/>
          <a:ext cx="7924800" cy="4792664"/>
        </p:xfrm>
        <a:graphic>
          <a:graphicData uri="http://schemas.openxmlformats.org/drawingml/2006/table">
            <a:tbl>
              <a:tblPr/>
              <a:tblGrid>
                <a:gridCol w="2641600"/>
                <a:gridCol w="2641600"/>
                <a:gridCol w="2641600"/>
              </a:tblGrid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Program Area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FY14 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FY14 WYs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Health Care for the Uninsured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 12,862,463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Communicable Disease and Epidemiology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2,008,010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18.30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Community Health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11,607,762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127.80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Dental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2,268,113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15.75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Environmental Health Regulatory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3,150,333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30.00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Health Care and Group Residential Facilities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1,522,673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Cancer and Tobacco Prevention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1,140,194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STD/HIV Prevention and Treatment Program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7,306,143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42.65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School Health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23,191,546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256.33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Tuberculosis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1,656,570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16.20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Women’s Health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2,804,990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19.65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Public Health Emergency Preparedness &amp; Response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1,172,710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10.30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Service Area Administration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1,708,406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$ 72,399,913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570.98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D7DA8DC-569F-4B8D-9FDB-8B371EECBAFD}" type="slidenum">
              <a:rPr lang="en-US" smtClean="0"/>
              <a:pPr/>
              <a:t>26</a:t>
            </a:fld>
            <a:endParaRPr lang="en-US" dirty="0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304800"/>
            <a:ext cx="7158037" cy="893763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Public Health</a:t>
            </a:r>
            <a:br>
              <a:rPr lang="en-US" dirty="0" smtClean="0"/>
            </a:br>
            <a:r>
              <a:rPr lang="en-US" sz="2000" b="1" u="sng" dirty="0" smtClean="0"/>
              <a:t>HIGHLIGHTS</a:t>
            </a:r>
            <a:endParaRPr lang="en-US" dirty="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751013"/>
            <a:ext cx="7662863" cy="41925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Add funding to staff and operate two new School Based Health Centers at Viers Mill and Weller road Elementary Schools ($489,440)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Add funding to staff and operate two new High School Wellness Centers at Gaithersburg and Watkins Mill High Schools </a:t>
            </a:r>
            <a:r>
              <a:rPr lang="en-US" sz="2400" dirty="0" smtClean="0">
                <a:solidFill>
                  <a:schemeClr val="accent4"/>
                </a:solidFill>
              </a:rPr>
              <a:t>($509,440</a:t>
            </a:r>
            <a:r>
              <a:rPr lang="en-US" sz="24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r>
              <a:rPr lang="en-US" sz="2400" dirty="0" smtClean="0"/>
              <a:t>Eliminate Kaiser Community Benefit Grant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400" dirty="0"/>
              <a:t> </a:t>
            </a:r>
            <a:r>
              <a:rPr lang="en-US" sz="2400" dirty="0" smtClean="0"/>
              <a:t>   (-$95,000)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A40429-26C6-4D8E-9D78-44E2EAFA9462}" type="slidenum">
              <a:rPr lang="en-US" smtClean="0"/>
              <a:pPr/>
              <a:t>27</a:t>
            </a:fld>
            <a:endParaRPr lang="en-US" dirty="0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02197" y="457200"/>
            <a:ext cx="7153275" cy="893762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Special Needs Housing </a:t>
            </a:r>
            <a:br>
              <a:rPr lang="en-US" sz="3200" dirty="0" smtClean="0"/>
            </a:br>
            <a:r>
              <a:rPr lang="en-US" sz="3200" dirty="0" smtClean="0"/>
              <a:t>Budget by Program Areas</a:t>
            </a:r>
          </a:p>
        </p:txBody>
      </p:sp>
      <p:sp>
        <p:nvSpPr>
          <p:cNvPr id="26628" name="Text Box 13"/>
          <p:cNvSpPr txBox="1">
            <a:spLocks noChangeArrowheads="1"/>
          </p:cNvSpPr>
          <p:nvPr/>
        </p:nvSpPr>
        <p:spPr bwMode="auto">
          <a:xfrm>
            <a:off x="898525" y="1851025"/>
            <a:ext cx="7102475" cy="384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47675" indent="-447675"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None/>
            </a:pPr>
            <a:endParaRPr lang="en-US" sz="2400" dirty="0">
              <a:latin typeface="Arial" charset="0"/>
            </a:endParaRPr>
          </a:p>
        </p:txBody>
      </p:sp>
      <p:graphicFrame>
        <p:nvGraphicFramePr>
          <p:cNvPr id="7243" name="Group 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2477535"/>
              </p:ext>
            </p:extLst>
          </p:nvPr>
        </p:nvGraphicFramePr>
        <p:xfrm>
          <a:off x="685800" y="1600200"/>
          <a:ext cx="8001000" cy="5029201"/>
        </p:xfrm>
        <a:graphic>
          <a:graphicData uri="http://schemas.openxmlformats.org/drawingml/2006/table">
            <a:tbl>
              <a:tblPr/>
              <a:tblGrid>
                <a:gridCol w="2667000"/>
                <a:gridCol w="2667000"/>
                <a:gridCol w="2667000"/>
              </a:tblGrid>
              <a:tr h="717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Program Area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FY14 Budget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FY14 WYs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Rental &amp; Energy Assistance Program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$ 5,068,175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13.00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Shelter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6,426,825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Permanent Supportive Housing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2,316,907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9.90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Housing Stabilization Services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5,339,471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34.50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Service Area Administration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    273,970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2.00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$ 19,425,348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62.50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8257F81-A53A-4DE7-BC5B-A715E995B1AD}" type="slidenum">
              <a:rPr lang="en-US" smtClean="0"/>
              <a:pPr/>
              <a:t>28</a:t>
            </a:fld>
            <a:endParaRPr lang="en-US" dirty="0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609599"/>
            <a:ext cx="7361237" cy="762001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Special Needs Housing</a:t>
            </a:r>
            <a:br>
              <a:rPr lang="en-US" dirty="0" smtClean="0"/>
            </a:br>
            <a:r>
              <a:rPr lang="en-US" sz="2000" b="1" u="sng" dirty="0" smtClean="0"/>
              <a:t>HIGHLIGHTS</a:t>
            </a:r>
            <a:endParaRPr lang="en-US" dirty="0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09600" y="1447800"/>
            <a:ext cx="8077200" cy="4876800"/>
          </a:xfrm>
        </p:spPr>
        <p:txBody>
          <a:bodyPr/>
          <a:lstStyle/>
          <a:p>
            <a:pPr eaLnBrk="1" hangingPunct="1"/>
            <a:endParaRPr lang="en-US" sz="1900" dirty="0" smtClean="0"/>
          </a:p>
          <a:p>
            <a:pPr marL="0" indent="0" eaLnBrk="1" hangingPunct="1">
              <a:buNone/>
            </a:pPr>
            <a:r>
              <a:rPr lang="en-US" dirty="0" smtClean="0"/>
              <a:t>Increase to recordation tax allocated for HHS programming for rental assistance and  permanent housing services ($1,350,000).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F484F8-5DD7-430E-B4B4-D6BA101EB041}" type="slidenum">
              <a:rPr lang="en-US" smtClean="0"/>
              <a:pPr/>
              <a:t>29</a:t>
            </a:fld>
            <a:endParaRPr lang="en-US" dirty="0" smtClean="0"/>
          </a:p>
        </p:txBody>
      </p:sp>
      <p:sp>
        <p:nvSpPr>
          <p:cNvPr id="28675" name="Slide Number Placeholder 3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 eaLnBrk="1" hangingPunct="1"/>
            <a:fld id="{3046D46A-89D5-4394-9C68-370C37DE9E81}" type="slidenum">
              <a:rPr lang="en-US" altLang="en-US" sz="1000">
                <a:latin typeface="Arial" charset="0"/>
              </a:rPr>
              <a:pPr algn="r" eaLnBrk="1" hangingPunct="1"/>
              <a:t>29</a:t>
            </a:fld>
            <a:endParaRPr lang="en-US" altLang="en-US" sz="1000" dirty="0">
              <a:latin typeface="Arial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89013" y="461963"/>
            <a:ext cx="7156450" cy="746125"/>
          </a:xfrm>
        </p:spPr>
        <p:txBody>
          <a:bodyPr/>
          <a:lstStyle/>
          <a:p>
            <a:pPr algn="ctr" eaLnBrk="1" hangingPunct="1"/>
            <a:r>
              <a:rPr lang="en-US" sz="3200" dirty="0" smtClean="0"/>
              <a:t>HHS Technology Modernization Effort</a:t>
            </a:r>
            <a:endParaRPr lang="en-US" sz="3200" b="1" dirty="0" smtClean="0">
              <a:solidFill>
                <a:srgbClr val="FF0000"/>
              </a:solidFill>
            </a:endParaRP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3400" y="1600200"/>
            <a:ext cx="8077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endParaRPr lang="en-US" sz="10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4"/>
                </a:solidFill>
              </a:rPr>
              <a:t>HHS Technology Modernization efforts continue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4"/>
                </a:solidFill>
              </a:rPr>
              <a:t>HHS has completed our high level requirements definition and have moved into the detailed definition phase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4"/>
                </a:solidFill>
              </a:rPr>
              <a:t>We are continuing to stay aligned with the DHMH and DHR development of Health Insurance Exchange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4"/>
                </a:solidFill>
              </a:rPr>
              <a:t>MCDHHS with our partners in Montgomery CARES is also looking at Electronic Health Record Implementation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solidFill>
                  <a:schemeClr val="accent4"/>
                </a:solidFill>
              </a:rPr>
              <a:t>The project is currently level funded and the work is on schedule and on time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600" dirty="0">
              <a:solidFill>
                <a:schemeClr val="accent4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16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F4BD06F-0BBE-49FB-B882-E91B385A14E1}" type="slidenum">
              <a:rPr lang="en-US" smtClean="0"/>
              <a:pPr/>
              <a:t>3</a:t>
            </a:fld>
            <a:endParaRPr lang="en-US" dirty="0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685800"/>
            <a:ext cx="8148638" cy="749300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Tax Supported Changes for Outside Agencies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3820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sz="2900" dirty="0" smtClean="0"/>
          </a:p>
          <a:p>
            <a:pPr marL="401638" lvl="1" eaLnBrk="1" hangingPunct="1"/>
            <a:r>
              <a:rPr lang="en-US" dirty="0" smtClean="0"/>
              <a:t>Schools = $55.8 million (2.8% increase)</a:t>
            </a:r>
          </a:p>
          <a:p>
            <a:pPr marL="401638" lvl="1" eaLnBrk="1" hangingPunct="1">
              <a:buFont typeface="Wingdings" pitchFamily="2" charset="2"/>
              <a:buNone/>
            </a:pPr>
            <a:endParaRPr lang="en-US" dirty="0" smtClean="0"/>
          </a:p>
          <a:p>
            <a:pPr marL="401638" lvl="1" eaLnBrk="1" hangingPunct="1"/>
            <a:r>
              <a:rPr lang="en-US" dirty="0" smtClean="0"/>
              <a:t>College = $9.2 million (4.2% increase)</a:t>
            </a:r>
          </a:p>
          <a:p>
            <a:pPr marL="401638" lvl="1" eaLnBrk="1" hangingPunct="1"/>
            <a:endParaRPr lang="en-US" dirty="0" smtClean="0"/>
          </a:p>
          <a:p>
            <a:pPr marL="401638" lvl="1" eaLnBrk="1" hangingPunct="1"/>
            <a:r>
              <a:rPr lang="en-US" dirty="0" smtClean="0"/>
              <a:t>Park and Planning = $4 million (3.7 % decrease)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25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F1903F-03F2-4288-A21D-33D368073CC8}" type="slidenum">
              <a:rPr lang="en-US" smtClean="0"/>
              <a:pPr/>
              <a:t>30</a:t>
            </a:fld>
            <a:endParaRPr lang="en-US" dirty="0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8163" y="304800"/>
            <a:ext cx="7761287" cy="673100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Support to Community Organizations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sz="2400" dirty="0" smtClean="0">
                <a:solidFill>
                  <a:schemeClr val="accent4"/>
                </a:solidFill>
              </a:rPr>
              <a:t>The FY14 CE Recommended Community Grants Non-Departmental Account for all grants is up to nearly $4.5 million and it includes full or partial funding for 143 requests of which 89 belong to HHS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600" dirty="0" smtClean="0">
              <a:solidFill>
                <a:schemeClr val="accent4"/>
              </a:solidFill>
            </a:endParaRPr>
          </a:p>
          <a:p>
            <a:pPr marL="346075"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4"/>
                </a:solidFill>
              </a:rPr>
              <a:t>There are 19 Community Services Grant awards totaling $94,004.</a:t>
            </a:r>
          </a:p>
          <a:p>
            <a:pPr marL="346075" indent="-285750" eaLnBrk="1" hangingPunct="1">
              <a:lnSpc>
                <a:spcPct val="80000"/>
              </a:lnSpc>
            </a:pPr>
            <a:endParaRPr lang="en-US" sz="1800" dirty="0" smtClean="0">
              <a:solidFill>
                <a:schemeClr val="accent4"/>
              </a:solidFill>
            </a:endParaRPr>
          </a:p>
          <a:p>
            <a:pPr marL="346075"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1800" dirty="0" smtClean="0">
                <a:solidFill>
                  <a:schemeClr val="accent4"/>
                </a:solidFill>
              </a:rPr>
              <a:t>There are 70 Community Grant Awards totaling $2,537,049.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000" dirty="0" smtClean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68E2A7-779C-4DFF-BFD3-979054F068D3}" type="slidenum">
              <a:rPr lang="en-US" smtClean="0"/>
              <a:pPr/>
              <a:t>31</a:t>
            </a:fld>
            <a:endParaRPr lang="en-US" dirty="0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667000" y="2057400"/>
            <a:ext cx="3962400" cy="1062038"/>
          </a:xfrm>
        </p:spPr>
        <p:txBody>
          <a:bodyPr anchor="ctr"/>
          <a:lstStyle/>
          <a:p>
            <a:pPr algn="ctr" eaLnBrk="1" hangingPunct="1"/>
            <a:r>
              <a:rPr lang="en-US" sz="5800" dirty="0" smtClean="0"/>
              <a:t>Questions?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72C71E-9511-4409-A75A-50FC88F867A6}" type="slidenum">
              <a:rPr lang="en-US" smtClean="0"/>
              <a:pPr/>
              <a:t>4</a:t>
            </a:fld>
            <a:endParaRPr lang="en-US" dirty="0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412750"/>
            <a:ext cx="7805737" cy="900113"/>
          </a:xfrm>
        </p:spPr>
        <p:txBody>
          <a:bodyPr/>
          <a:lstStyle/>
          <a:p>
            <a:pPr algn="ctr" eaLnBrk="1" hangingPunct="1"/>
            <a:r>
              <a:rPr lang="en-US" sz="3600" dirty="0" smtClean="0"/>
              <a:t>FY14 CE Recommended </a:t>
            </a:r>
            <a:br>
              <a:rPr lang="en-US" sz="3600" dirty="0" smtClean="0"/>
            </a:br>
            <a:r>
              <a:rPr lang="en-US" sz="3600" dirty="0" smtClean="0"/>
              <a:t>HHS Budget Overview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524000"/>
            <a:ext cx="8229600" cy="4530725"/>
          </a:xfrm>
        </p:spPr>
        <p:txBody>
          <a:bodyPr/>
          <a:lstStyle/>
          <a:p>
            <a:pPr eaLnBrk="1" hangingPunct="1"/>
            <a:r>
              <a:rPr lang="en-US" sz="2200" dirty="0" smtClean="0"/>
              <a:t>FY14 County General Fund Recommended Expenditures = $185,612,194 (2.1% increase from the FY13 Approved budget of  $181,733,135)</a:t>
            </a:r>
          </a:p>
          <a:p>
            <a:pPr eaLnBrk="1" hangingPunct="1"/>
            <a:endParaRPr lang="en-US" sz="2200" dirty="0" smtClean="0"/>
          </a:p>
          <a:p>
            <a:pPr eaLnBrk="1" hangingPunct="1"/>
            <a:r>
              <a:rPr lang="en-US" sz="2200" dirty="0" smtClean="0"/>
              <a:t>FY14 Recommended budget from all revenue sources =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smtClean="0"/>
              <a:t>$253,791,455 and a total of 1,547.26 work years (0.6% increase from FY13 level of $252,303,162</a:t>
            </a:r>
          </a:p>
          <a:p>
            <a:pPr eaLnBrk="1" hangingPunct="1"/>
            <a:endParaRPr lang="en-US" sz="2200" dirty="0" smtClean="0"/>
          </a:p>
          <a:p>
            <a:pPr eaLnBrk="1" hangingPunct="1"/>
            <a:r>
              <a:rPr lang="en-US" sz="2200" dirty="0" smtClean="0"/>
              <a:t>State budget still pending and uncertainty continues relative to Federal Sequestration - funding levels to Montgomery County currently unknown.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15CCF0A-8307-4BD5-9C5C-EE454033A074}" type="slidenum">
              <a:rPr lang="en-US" smtClean="0"/>
              <a:pPr/>
              <a:t>5</a:t>
            </a:fld>
            <a:endParaRPr lang="en-US" dirty="0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/>
              <a:t>DHHS Strategic Areas of Focus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r>
              <a:rPr lang="en-US" sz="2200" dirty="0" smtClean="0"/>
              <a:t>Strengthening infrastructure through Technology Modernization and a focus on efficiencies</a:t>
            </a:r>
          </a:p>
          <a:p>
            <a:r>
              <a:rPr lang="en-US" sz="2200" dirty="0" smtClean="0"/>
              <a:t>Improving our No Wrong Door approach to service delivery by continuing our work on service </a:t>
            </a:r>
            <a:r>
              <a:rPr lang="en-US" sz="2200" dirty="0"/>
              <a:t>i</a:t>
            </a:r>
            <a:r>
              <a:rPr lang="en-US" sz="2200" dirty="0" smtClean="0"/>
              <a:t>ntegration, equity, improved access for all vulnerable populations and improving the quality of our service delivery</a:t>
            </a:r>
          </a:p>
          <a:p>
            <a:r>
              <a:rPr lang="en-US" sz="2200" dirty="0" smtClean="0"/>
              <a:t>Continue to expand Healthcare Access to the vulnerable and maximize our efforts through healthcare reform</a:t>
            </a:r>
          </a:p>
          <a:p>
            <a:r>
              <a:rPr lang="en-US" sz="2200" dirty="0" smtClean="0"/>
              <a:t>Continue our efforts to strengthen our partnership with our non-profit sector </a:t>
            </a:r>
          </a:p>
          <a:p>
            <a:r>
              <a:rPr lang="en-US" sz="2200" dirty="0" smtClean="0"/>
              <a:t>Strategically plan for and delivering services using data</a:t>
            </a:r>
          </a:p>
          <a:p>
            <a:pPr eaLnBrk="1" hangingPunct="1"/>
            <a:endParaRPr lang="en-US" sz="22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 for CE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Mr. Leggett had the following key criteria in developing the budget: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No </a:t>
            </a:r>
            <a:r>
              <a:rPr lang="en-US" dirty="0"/>
              <a:t>additional positions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Growth to be capped at around 4%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Much needed compensation for employees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/>
              <a:t>Where possible no reduction to programs and services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DFCF9B-DBEB-46ED-9B1E-FBF8F4CC1D4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43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HHS budget facts: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Original MARC for HHS $180,138,009. The CE Recommended budget $185,612,199 an increase of $5.5 million. There are no reductions to General Fund programming.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Of the $5.5 million, $2.25 million is to support employee wage and benefit adjustments.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DD Waiver – Currently showing in the budget as a reduction but as of now negotiations with State are still underway.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DFCF9B-DBEB-46ED-9B1E-FBF8F4CC1D4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BE20C63-7A46-4A92-A561-4AA6507D8072}" type="slidenum">
              <a:rPr lang="en-US" smtClean="0"/>
              <a:pPr/>
              <a:t>8</a:t>
            </a:fld>
            <a:endParaRPr lang="en-US" dirty="0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5988" y="379413"/>
            <a:ext cx="7154862" cy="669925"/>
          </a:xfrm>
        </p:spPr>
        <p:txBody>
          <a:bodyPr/>
          <a:lstStyle/>
          <a:p>
            <a:pPr algn="ctr" eaLnBrk="1" hangingPunct="1"/>
            <a:r>
              <a:rPr lang="en-US" sz="4000" dirty="0" smtClean="0"/>
              <a:t>FY 14 Budget Overview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914400" y="1676400"/>
            <a:ext cx="6899275" cy="1366838"/>
          </a:xfrm>
        </p:spPr>
        <p:txBody>
          <a:bodyPr/>
          <a:lstStyle/>
          <a:p>
            <a:pPr eaLnBrk="1" hangingPunct="1"/>
            <a:r>
              <a:rPr lang="en-US" sz="2000" dirty="0" smtClean="0"/>
              <a:t>Budget increased to $253,791,455 (almost $1.5 million more than FY13 funding levels).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557052665"/>
              </p:ext>
            </p:extLst>
          </p:nvPr>
        </p:nvGraphicFramePr>
        <p:xfrm>
          <a:off x="2590800" y="3103218"/>
          <a:ext cx="44958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05100" y="2667000"/>
            <a:ext cx="41360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Total $</a:t>
            </a:r>
            <a:r>
              <a:rPr lang="en-US" sz="2800" b="1" dirty="0" smtClean="0"/>
              <a:t>253,791,455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503025" y="3352800"/>
            <a:ext cx="240767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dirty="0"/>
              <a:t>Federal &amp; State Grant Funds  </a:t>
            </a:r>
            <a:endParaRPr lang="en-US" b="1" dirty="0" smtClean="0"/>
          </a:p>
          <a:p>
            <a:pPr algn="ctr"/>
            <a:r>
              <a:rPr lang="en-US" dirty="0" smtClean="0"/>
              <a:t>34,991,579  </a:t>
            </a:r>
            <a:r>
              <a:rPr lang="en-US" dirty="0"/>
              <a:t>14%</a:t>
            </a:r>
          </a:p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587808" y="5029200"/>
            <a:ext cx="2238113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State HB669 </a:t>
            </a:r>
            <a:endParaRPr lang="en-US" b="1" dirty="0" smtClean="0"/>
          </a:p>
          <a:p>
            <a:pPr algn="ctr">
              <a:spcAft>
                <a:spcPts val="600"/>
              </a:spcAft>
            </a:pPr>
            <a:r>
              <a:rPr lang="en-US" b="1" dirty="0" smtClean="0"/>
              <a:t>Grant </a:t>
            </a:r>
            <a:r>
              <a:rPr lang="en-US" b="1" dirty="0"/>
              <a:t>Funds  </a:t>
            </a:r>
            <a:endParaRPr lang="en-US" b="1" dirty="0" smtClean="0"/>
          </a:p>
          <a:p>
            <a:pPr algn="ctr"/>
            <a:r>
              <a:rPr lang="en-US" dirty="0" smtClean="0"/>
              <a:t>33,187,682  </a:t>
            </a:r>
            <a:r>
              <a:rPr lang="en-US" dirty="0"/>
              <a:t>13%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9658" y="3751927"/>
            <a:ext cx="2407678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b="1" dirty="0" smtClean="0"/>
              <a:t>County General Funds</a:t>
            </a:r>
          </a:p>
          <a:p>
            <a:pPr algn="ctr"/>
            <a:r>
              <a:rPr lang="en-US" dirty="0" smtClean="0"/>
              <a:t>185,612,194  73%</a:t>
            </a:r>
            <a:endParaRPr lang="en-US" dirty="0"/>
          </a:p>
          <a:p>
            <a:pPr algn="ctr"/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2705100" y="3991436"/>
            <a:ext cx="647700" cy="3991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flipV="1">
            <a:off x="6172200" y="3581401"/>
            <a:ext cx="487955" cy="41003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6381930" y="5181600"/>
            <a:ext cx="411755" cy="142719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58014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CA21FA-A92C-4F7B-8452-71C569BBEFFC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077200" cy="1204913"/>
          </a:xfrm>
        </p:spPr>
        <p:txBody>
          <a:bodyPr/>
          <a:lstStyle/>
          <a:p>
            <a:pPr algn="ctr" eaLnBrk="1" hangingPunct="1"/>
            <a:r>
              <a:rPr lang="en-US" sz="3000" dirty="0" smtClean="0"/>
              <a:t>FY14 DHHS</a:t>
            </a:r>
            <a:br>
              <a:rPr lang="en-US" sz="3000" dirty="0" smtClean="0"/>
            </a:br>
            <a:r>
              <a:rPr lang="en-US" sz="3000" dirty="0" smtClean="0"/>
              <a:t>Budget by Service Area</a:t>
            </a:r>
            <a:r>
              <a:rPr lang="en-US" dirty="0" smtClean="0"/>
              <a:t> 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36518001"/>
              </p:ext>
            </p:extLst>
          </p:nvPr>
        </p:nvGraphicFramePr>
        <p:xfrm>
          <a:off x="685800" y="1524000"/>
          <a:ext cx="7696200" cy="505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7" name="Worksheet" r:id="rId4" imgW="8305777" imgH="5905440" progId="Excel.Sheet.8">
                  <p:embed/>
                </p:oleObj>
              </mc:Choice>
              <mc:Fallback>
                <p:oleObj name="Worksheet" r:id="rId4" imgW="8305777" imgH="590544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524000"/>
                        <a:ext cx="7696200" cy="505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6256</TotalTime>
  <Words>2040</Words>
  <Application>Microsoft Office PowerPoint</Application>
  <PresentationFormat>On-screen Show (4:3)</PresentationFormat>
  <Paragraphs>531</Paragraphs>
  <Slides>31</Slides>
  <Notes>18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Level</vt:lpstr>
      <vt:lpstr>Worksheet</vt:lpstr>
      <vt:lpstr>Chart</vt:lpstr>
      <vt:lpstr>FY 14 County Executive’s Recommended Budget  Department of Health and Human Services </vt:lpstr>
      <vt:lpstr>County Executive’s Policy Priorities</vt:lpstr>
      <vt:lpstr>Tax Supported Changes for Outside Agencies</vt:lpstr>
      <vt:lpstr>FY14 CE Recommended  HHS Budget Overview</vt:lpstr>
      <vt:lpstr>DHHS Strategic Areas of Focus</vt:lpstr>
      <vt:lpstr>Context for CE Decisions</vt:lpstr>
      <vt:lpstr>HHS budget facts:</vt:lpstr>
      <vt:lpstr>FY 14 Budget Overview</vt:lpstr>
      <vt:lpstr>FY14 DHHS Budget by Service Area </vt:lpstr>
      <vt:lpstr>Complexity of Need</vt:lpstr>
      <vt:lpstr>Housing Costs</vt:lpstr>
      <vt:lpstr>PowerPoint Presentation</vt:lpstr>
      <vt:lpstr>Self-Sufficiency Standard  Montgomery County 2012</vt:lpstr>
      <vt:lpstr>Growth in Clients Served by  PMHS (Public Mental Health System)</vt:lpstr>
      <vt:lpstr>Public Assistance Needs</vt:lpstr>
      <vt:lpstr>Health Needs</vt:lpstr>
      <vt:lpstr>Senior Initiative</vt:lpstr>
      <vt:lpstr>Aging and Disability Summary </vt:lpstr>
      <vt:lpstr>Aging &amp; Disabilities Services HIGHLIGHTS</vt:lpstr>
      <vt:lpstr>Behavioral Health &amp; Crisis Services  Budget by Program Areas</vt:lpstr>
      <vt:lpstr>Behavioral Health and Crisis Services HIGHLIGHTS</vt:lpstr>
      <vt:lpstr>Positive Youth Development</vt:lpstr>
      <vt:lpstr> Children, Youth, &amp; Family Services Budget by Program Areas</vt:lpstr>
      <vt:lpstr>Children, Youth and Family Services HIGHLIGHTS</vt:lpstr>
      <vt:lpstr>Public Health  Budget by Program Areas</vt:lpstr>
      <vt:lpstr>Public Health HIGHLIGHTS</vt:lpstr>
      <vt:lpstr>Special Needs Housing  Budget by Program Areas</vt:lpstr>
      <vt:lpstr>Special Needs Housing HIGHLIGHTS</vt:lpstr>
      <vt:lpstr>HHS Technology Modernization Effort</vt:lpstr>
      <vt:lpstr>Support to Community Organizations</vt:lpstr>
      <vt:lpstr>Questions?</vt:lpstr>
    </vt:vector>
  </TitlesOfParts>
  <Company>Health and Human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of Health and Human Services FY 08 Recommended Budget</dc:title>
  <dc:creator>DTS</dc:creator>
  <cp:lastModifiedBy>Thomas</cp:lastModifiedBy>
  <cp:revision>388</cp:revision>
  <cp:lastPrinted>2013-03-20T17:12:17Z</cp:lastPrinted>
  <dcterms:created xsi:type="dcterms:W3CDTF">2007-03-14T15:24:15Z</dcterms:created>
  <dcterms:modified xsi:type="dcterms:W3CDTF">2013-03-20T20:26:06Z</dcterms:modified>
</cp:coreProperties>
</file>