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60" r:id="rId4"/>
    <p:sldId id="347" r:id="rId5"/>
    <p:sldId id="331" r:id="rId6"/>
    <p:sldId id="309" r:id="rId7"/>
    <p:sldId id="334" r:id="rId8"/>
    <p:sldId id="349" r:id="rId9"/>
    <p:sldId id="348" r:id="rId10"/>
    <p:sldId id="307" r:id="rId11"/>
    <p:sldId id="262" r:id="rId12"/>
    <p:sldId id="344" r:id="rId13"/>
    <p:sldId id="278" r:id="rId14"/>
    <p:sldId id="263" r:id="rId15"/>
    <p:sldId id="284" r:id="rId16"/>
    <p:sldId id="264" r:id="rId17"/>
    <p:sldId id="279" r:id="rId18"/>
    <p:sldId id="265" r:id="rId19"/>
    <p:sldId id="281" r:id="rId20"/>
    <p:sldId id="273" r:id="rId21"/>
    <p:sldId id="346" r:id="rId22"/>
    <p:sldId id="345" r:id="rId23"/>
    <p:sldId id="350" r:id="rId24"/>
    <p:sldId id="268" r:id="rId2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7491" autoAdjust="0"/>
    <p:restoredTop sz="99669" autoAdjust="0"/>
  </p:normalViewPr>
  <p:slideViewPr>
    <p:cSldViewPr>
      <p:cViewPr>
        <p:scale>
          <a:sx n="86" d="100"/>
          <a:sy n="86" d="100"/>
        </p:scale>
        <p:origin x="59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12"/>
          <c:dPt>
            <c:idx val="1"/>
            <c:bubble3D val="0"/>
            <c:spPr>
              <a:solidFill>
                <a:srgbClr val="FFC000"/>
              </a:solidFill>
            </c:spPr>
          </c:dPt>
          <c:cat>
            <c:strRef>
              <c:f>Sheet1!$A$2:$A$4</c:f>
              <c:strCache>
                <c:ptCount val="3"/>
                <c:pt idx="0">
                  <c:v>County General Funds</c:v>
                </c:pt>
                <c:pt idx="1">
                  <c:v>Federal &amp; State Grant Funds</c:v>
                </c:pt>
                <c:pt idx="2">
                  <c:v>State HB669 Grant Funds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193225217</c:v>
                </c:pt>
                <c:pt idx="1">
                  <c:v>34991579</c:v>
                </c:pt>
                <c:pt idx="2">
                  <c:v>33187682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explosion val="25"/>
          <c:cat>
            <c:strRef>
              <c:f>Sheet1!$A$2:$A$4</c:f>
              <c:strCache>
                <c:ptCount val="3"/>
                <c:pt idx="0">
                  <c:v>County General Funds</c:v>
                </c:pt>
                <c:pt idx="1">
                  <c:v>Federal &amp; State Grant Funds</c:v>
                </c:pt>
                <c:pt idx="2">
                  <c:v>State HB669 Grant Funds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0.73919999999999997</c:v>
                </c:pt>
                <c:pt idx="1">
                  <c:v>0.13389999999999999</c:v>
                </c:pt>
                <c:pt idx="2">
                  <c:v>0.127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2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3038475" cy="465138"/>
          </a:xfrm>
          <a:prstGeom prst="rect">
            <a:avLst/>
          </a:prstGeom>
        </p:spPr>
        <p:txBody>
          <a:bodyPr vert="horz" lIns="90970" tIns="45486" rIns="90970" bIns="45486" rtlCol="0"/>
          <a:lstStyle>
            <a:lvl1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4" y="2"/>
            <a:ext cx="3038475" cy="465138"/>
          </a:xfrm>
          <a:prstGeom prst="rect">
            <a:avLst/>
          </a:prstGeom>
        </p:spPr>
        <p:txBody>
          <a:bodyPr vert="horz" lIns="90970" tIns="45486" rIns="90970" bIns="45486" rtlCol="0"/>
          <a:lstStyle>
            <a:lvl1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fld id="{FF94C9B9-16FD-461F-A379-69F532B087B5}" type="datetimeFigureOut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8829676"/>
            <a:ext cx="3038475" cy="465138"/>
          </a:xfrm>
          <a:prstGeom prst="rect">
            <a:avLst/>
          </a:prstGeom>
        </p:spPr>
        <p:txBody>
          <a:bodyPr vert="horz" lIns="90970" tIns="45486" rIns="90970" bIns="45486" rtlCol="0" anchor="b"/>
          <a:lstStyle>
            <a:lvl1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4" y="8829676"/>
            <a:ext cx="3038475" cy="465138"/>
          </a:xfrm>
          <a:prstGeom prst="rect">
            <a:avLst/>
          </a:prstGeom>
        </p:spPr>
        <p:txBody>
          <a:bodyPr vert="horz" lIns="90970" tIns="45486" rIns="90970" bIns="45486" rtlCol="0" anchor="b"/>
          <a:lstStyle>
            <a:lvl1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fld id="{21250CE5-F92D-4C23-BECD-1895EC803C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00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0" tIns="45590" rIns="91180" bIns="45590" numCol="1" anchor="t" anchorCtr="0" compatLnSpc="1">
            <a:prstTxWarp prst="textNoShape">
              <a:avLst/>
            </a:prstTxWarp>
          </a:bodyPr>
          <a:lstStyle>
            <a:lvl1pPr defTabSz="911288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0" tIns="45590" rIns="91180" bIns="45590" numCol="1" anchor="t" anchorCtr="0" compatLnSpc="1">
            <a:prstTxWarp prst="textNoShape">
              <a:avLst/>
            </a:prstTxWarp>
          </a:bodyPr>
          <a:lstStyle>
            <a:lvl1pPr algn="r" defTabSz="911288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80" y="4416431"/>
            <a:ext cx="5607049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0" tIns="45590" rIns="91180" bIns="455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829676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0" tIns="45590" rIns="91180" bIns="45590" numCol="1" anchor="b" anchorCtr="0" compatLnSpc="1">
            <a:prstTxWarp prst="textNoShape">
              <a:avLst/>
            </a:prstTxWarp>
          </a:bodyPr>
          <a:lstStyle>
            <a:lvl1pPr defTabSz="911288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29676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80" tIns="45590" rIns="91180" bIns="45590" numCol="1" anchor="b" anchorCtr="0" compatLnSpc="1">
            <a:prstTxWarp prst="textNoShape">
              <a:avLst/>
            </a:prstTxWarp>
          </a:bodyPr>
          <a:lstStyle>
            <a:lvl1pPr algn="r" defTabSz="911288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09C3E1EF-86CB-4D4D-A5DC-095E56368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18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9E30ED-8385-4379-B1CE-8860D657AF4F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EED2A-F52D-4FAA-8430-3B998A2446ED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EED2A-F52D-4FAA-8430-3B998A2446ED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FD39A-CAFA-4FB7-B362-ABDAE37AC30B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F305F-448F-456C-9ECA-D81F07DC672B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B24F9-055B-4D09-8823-42F6BA0EE47C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68FF1-B9E9-4CB5-9B80-C8B4DCC862C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971926" y="8829676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912" tIns="46456" rIns="92912" bIns="46456" anchor="b"/>
          <a:lstStyle/>
          <a:p>
            <a:pPr algn="r" defTabSz="928661" eaLnBrk="1" hangingPunct="1"/>
            <a:fld id="{FC2F4CDC-EBCB-493C-A30C-A32CED4C224D}" type="slidenum">
              <a:rPr lang="en-US" sz="1200">
                <a:latin typeface="Arial" charset="0"/>
              </a:rPr>
              <a:pPr algn="r" defTabSz="928661" eaLnBrk="1" hangingPunct="1"/>
              <a:t>7</a:t>
            </a:fld>
            <a:endParaRPr lang="en-US" sz="1200" dirty="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912" tIns="46456" rIns="92912" bIns="46456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0FEC3-1CD0-458C-882F-8588EBA69173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97172-99D4-4E2E-9D89-8290593347DD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EED2A-F52D-4FAA-8430-3B998A2446E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452B0-3F91-44A4-BD04-29EF47268FEE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BEB30-FB05-4D39-B4BA-B164E0F2F358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051EF-19B4-4151-9679-CE8FA44737A2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012DC-91A2-49DE-8B9B-02840DD855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48082-8D72-430B-9D93-65190D205834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4EA78-DB60-445F-85E9-D4446B4C3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33337-34F3-44CB-948C-8A7B3CA0BDAC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F8C35-562C-49DE-AE80-354CA3176F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023E3-E24D-4581-AE0B-851308A9D3FD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95B60-4893-451B-AF7A-E39E4990E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E4AD7-8205-45A4-A6EA-B70B5CB10004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FCF9B-DBEB-46ED-9B1E-FBF8F4CC1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E2240-661D-4A1F-9D4C-61A20C4A3304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18E9A-FC19-4D9B-B810-F37DD5F2DA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001DE-41A0-4FE8-BF2D-B87F29DC5E80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4EB3-335F-46B2-8E4F-4FDB1F6809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628E7-979C-4AB8-A022-DB7A9C3A123A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63D5B-1067-4DCF-823A-1236CD9312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20568-7A9F-449B-9660-B2FCEDE5BED9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69ACF-C32F-4EE0-87FB-2DDE5EC0F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966F8-A771-4232-85D0-DB829239D634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A2B4F-252A-495B-AA48-216734AD7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9D5A5-1B6E-4558-AA7D-188C7822FFF5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858D6-D220-4928-846D-96925E7A5E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602E-D471-4135-AEE9-2EB1DC18D0D5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25D17-BEE1-446A-8BF6-DCABA3006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fld id="{5E7B87B5-ECC0-4291-AA76-1CD6EC1B9C3F}" type="datetime1">
              <a:rPr lang="en-US"/>
              <a:pPr>
                <a:defRPr/>
              </a:pPr>
              <a:t>4/1/2014</a:t>
            </a:fld>
            <a:endParaRPr lang="en-US" dirty="0"/>
          </a:p>
        </p:txBody>
      </p:sp>
      <p:sp>
        <p:nvSpPr>
          <p:cNvPr id="2457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9B49E4AE-E02A-4DED-876C-500977B8DF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576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76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4576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77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F3A08D-820E-4656-BB29-DCB8DD0B703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1295400"/>
            <a:ext cx="8382000" cy="3124200"/>
          </a:xfrm>
        </p:spPr>
        <p:txBody>
          <a:bodyPr anchor="ctr"/>
          <a:lstStyle/>
          <a:p>
            <a:pPr algn="ctr" eaLnBrk="1" hangingPunct="1"/>
            <a:r>
              <a:rPr lang="en-US" sz="3700" b="1" dirty="0" smtClean="0"/>
              <a:t>Department of Health and Human Services</a:t>
            </a:r>
            <a:r>
              <a:rPr lang="en-US" sz="3700" dirty="0" smtClean="0"/>
              <a:t/>
            </a:r>
            <a:br>
              <a:rPr lang="en-US" sz="3700" dirty="0" smtClean="0"/>
            </a:br>
            <a:r>
              <a:rPr lang="en-US" sz="3700" dirty="0" smtClean="0"/>
              <a:t>FY15 Budget Forum</a:t>
            </a:r>
            <a:br>
              <a:rPr lang="en-US" sz="3700" dirty="0" smtClean="0"/>
            </a:br>
            <a:endParaRPr lang="en-US" sz="3700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890713" y="4179888"/>
            <a:ext cx="6059487" cy="1763712"/>
          </a:xfrm>
        </p:spPr>
        <p:txBody>
          <a:bodyPr/>
          <a:lstStyle/>
          <a:p>
            <a:pPr marL="0" indent="0" algn="r" eaLnBrk="1" hangingPunct="1">
              <a:buFont typeface="Wingdings" pitchFamily="2" charset="2"/>
              <a:buNone/>
            </a:pPr>
            <a:r>
              <a:rPr lang="en-US" sz="2100" dirty="0" smtClean="0"/>
              <a:t>March 27, 2014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F4459B-EF06-420C-ACB8-CD6D27F3272A}" type="slidenum">
              <a:rPr lang="en-US" smtClean="0"/>
              <a:pPr/>
              <a:t>10</a:t>
            </a:fld>
            <a:endParaRPr lang="en-US" dirty="0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/>
            <a:r>
              <a:rPr lang="en-US" sz="3600" b="1" dirty="0" smtClean="0"/>
              <a:t>Aging and Disability Summary</a:t>
            </a:r>
            <a:r>
              <a:rPr lang="en-US" dirty="0" smtClean="0"/>
              <a:t>	</a:t>
            </a:r>
          </a:p>
        </p:txBody>
      </p:sp>
      <p:graphicFrame>
        <p:nvGraphicFramePr>
          <p:cNvPr id="220310" name="Group 117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3657888"/>
              </p:ext>
            </p:extLst>
          </p:nvPr>
        </p:nvGraphicFramePr>
        <p:xfrm>
          <a:off x="457200" y="1295400"/>
          <a:ext cx="8229600" cy="4888865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Budget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WYs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Community Support Network for People with Disabilities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$ 16,684,791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35.50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Assessment and Continuing Case Mgmt Svcs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7,590,219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63.55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Assisted Living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2,028,238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7.07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Home Care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4,416,397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Community First Choice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4,151,569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Aging and Disability Resource Unit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848,463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Ombudsman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717,361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Respite Care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971,352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Senior Community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2,706,820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9.31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Senior Nutrition Program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2,517,883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479,840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$ 43,112,933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164.93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B955D5-0121-4A65-8CDC-2FDD05B6B7E6}" type="slidenum">
              <a:rPr lang="en-US" smtClean="0"/>
              <a:pPr/>
              <a:t>11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457200"/>
            <a:ext cx="7158037" cy="742950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Aging &amp; Disability Services</a:t>
            </a:r>
            <a:br>
              <a:rPr lang="en-US" sz="3600" b="1" dirty="0" smtClean="0"/>
            </a:br>
            <a:r>
              <a:rPr lang="en-US" sz="2800" b="1" u="sng" dirty="0" smtClean="0"/>
              <a:t>HIGHLIGHTS</a:t>
            </a:r>
            <a:endParaRPr lang="en-US" sz="2800" b="1" dirty="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9325" y="1600200"/>
            <a:ext cx="7661275" cy="5257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endParaRPr lang="en-US" sz="1800" dirty="0" smtClean="0">
              <a:solidFill>
                <a:schemeClr val="accent4"/>
              </a:solidFill>
            </a:endParaRPr>
          </a:p>
          <a:p>
            <a:pPr lvl="0" eaLnBrk="1" hangingPunct="1">
              <a:lnSpc>
                <a:spcPct val="90000"/>
              </a:lnSpc>
            </a:pPr>
            <a:r>
              <a:rPr lang="en-US" sz="1800" dirty="0" smtClean="0"/>
              <a:t>Provide </a:t>
            </a:r>
            <a:r>
              <a:rPr lang="en-US" sz="1800" dirty="0"/>
              <a:t>nurse monitoring services to more than 2,000 senior and disabled clients receiving services through the State’s new Medicaid waiver program, Community First Choice, $</a:t>
            </a:r>
            <a:r>
              <a:rPr lang="en-US" sz="1800" dirty="0" smtClean="0"/>
              <a:t>2,266,000</a:t>
            </a:r>
            <a:r>
              <a:rPr lang="en-US" sz="1800" dirty="0"/>
              <a:t>.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/>
              <a:t>Add funds for the Developmental Disability Supplement to support program growth and expanding service requirements among current </a:t>
            </a:r>
            <a:r>
              <a:rPr lang="en-US" sz="1800" dirty="0" smtClean="0"/>
              <a:t>clients, </a:t>
            </a:r>
            <a:r>
              <a:rPr lang="en-US" sz="1800" dirty="0"/>
              <a:t>$</a:t>
            </a:r>
            <a:r>
              <a:rPr lang="en-US" sz="1800" dirty="0" smtClean="0"/>
              <a:t>500,000</a:t>
            </a:r>
            <a:r>
              <a:rPr lang="en-US" sz="1800" dirty="0"/>
              <a:t>.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Provide </a:t>
            </a:r>
            <a:r>
              <a:rPr lang="en-US" sz="1800" dirty="0"/>
              <a:t>a two percent </a:t>
            </a:r>
            <a:r>
              <a:rPr lang="en-US" sz="1800" dirty="0" smtClean="0"/>
              <a:t>adjustment for tax </a:t>
            </a:r>
            <a:r>
              <a:rPr lang="en-US" sz="1800" dirty="0"/>
              <a:t>supported </a:t>
            </a:r>
            <a:r>
              <a:rPr lang="en-US" sz="1800" dirty="0" smtClean="0"/>
              <a:t>Aging &amp; Disability </a:t>
            </a:r>
            <a:r>
              <a:rPr lang="en-US" sz="1800" dirty="0"/>
              <a:t>Services contracts with non-profit organizations, </a:t>
            </a:r>
            <a:r>
              <a:rPr lang="en-US" sz="1800" dirty="0" smtClean="0"/>
              <a:t>$234,202.</a:t>
            </a:r>
            <a:endParaRPr lang="en-US" sz="1800" dirty="0"/>
          </a:p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1800" dirty="0"/>
              <a:t>Add funds for Adult Day Care subsidies to increase the number of clients able to attend an Adult Day Care program two days per week for socialization and medical supervision, $</a:t>
            </a:r>
            <a:r>
              <a:rPr lang="en-US" sz="1800" dirty="0" smtClean="0"/>
              <a:t>52,500.</a:t>
            </a:r>
            <a:endParaRPr lang="en-US" sz="1800" dirty="0"/>
          </a:p>
          <a:p>
            <a:pPr marL="0" lvl="0" indent="0" eaLnBrk="1" hangingPunct="1">
              <a:lnSpc>
                <a:spcPct val="90000"/>
              </a:lnSpc>
              <a:buNone/>
            </a:pPr>
            <a:endParaRPr lang="en-US" sz="1800" dirty="0" smtClean="0">
              <a:solidFill>
                <a:schemeClr val="accent4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6A2B4F-252A-495B-AA48-216734AD796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2209800"/>
            <a:ext cx="8001000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/>
              <a:t>Add funds for a Program Manager I position in the Long Term Care Ombudsman Program, to provide more long-term care facility residents with protection and advocacy services, $</a:t>
            </a:r>
            <a:r>
              <a:rPr lang="en-US" dirty="0" smtClean="0"/>
              <a:t>65,385.</a:t>
            </a:r>
          </a:p>
          <a:p>
            <a:pPr marL="285750" lvl="0" indent="-285750"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 smtClean="0"/>
              <a:t>Raise </a:t>
            </a:r>
            <a:r>
              <a:rPr lang="en-US" dirty="0"/>
              <a:t>the Adult Foster Care reimbursement rate to reduce the  </a:t>
            </a:r>
            <a:r>
              <a:rPr lang="en-US" dirty="0" smtClean="0"/>
              <a:t> gap </a:t>
            </a:r>
            <a:r>
              <a:rPr lang="en-US" dirty="0"/>
              <a:t>between the County and State subsidy for senior assisted living group homes, $</a:t>
            </a:r>
            <a:r>
              <a:rPr lang="en-US" dirty="0" smtClean="0"/>
              <a:t>105,000.</a:t>
            </a:r>
          </a:p>
          <a:p>
            <a:pPr marL="285750" lvl="0" indent="-285750"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 smtClean="0"/>
              <a:t>Add </a:t>
            </a:r>
            <a:r>
              <a:rPr lang="en-US" dirty="0"/>
              <a:t>funds for a to Caregiver Support Senior Fellow (Program Manager II) position to coordinate outreach to seniors and persons with disabilities regarding the available services to ease the burden on caregivers, $</a:t>
            </a:r>
            <a:r>
              <a:rPr lang="en-US" dirty="0" smtClean="0"/>
              <a:t>50,835.</a:t>
            </a:r>
          </a:p>
          <a:p>
            <a:pPr marL="285750" lvl="0" indent="-285750"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r>
              <a:rPr lang="en-US" dirty="0" smtClean="0"/>
              <a:t>Add </a:t>
            </a:r>
            <a:r>
              <a:rPr lang="en-US" dirty="0"/>
              <a:t>funds for a Social Worker position in the Adult Protective Services/Social Services to Adults Program to help address an increase in investigations of financial exploitation resulting from new bank mandatory reporting requirements, $</a:t>
            </a:r>
            <a:r>
              <a:rPr lang="en-US" dirty="0" smtClean="0"/>
              <a:t>69,234</a:t>
            </a:r>
            <a:r>
              <a:rPr lang="en-US" sz="1400" dirty="0"/>
              <a:t>.</a:t>
            </a:r>
            <a:endParaRPr lang="en-US" sz="1400" dirty="0" smtClean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endParaRPr lang="en-US" sz="1400" dirty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endParaRPr lang="en-US" sz="1400" dirty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</a:pPr>
            <a:endParaRPr lang="en-US" sz="1400" dirty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  <a:buFont typeface="Wingdings" panose="05000000000000000000" pitchFamily="2" charset="2"/>
              <a:buChar char="q"/>
            </a:pPr>
            <a:endParaRPr lang="en-US" sz="1400" dirty="0" smtClean="0"/>
          </a:p>
          <a:p>
            <a:pPr eaLnBrk="1" hangingPunct="1">
              <a:lnSpc>
                <a:spcPct val="80000"/>
              </a:lnSpc>
              <a:buClr>
                <a:schemeClr val="bg2"/>
              </a:buClr>
              <a:buSzPct val="75000"/>
            </a:pPr>
            <a:endParaRPr lang="en-US" sz="1400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1057922" y="457200"/>
            <a:ext cx="71580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smtClean="0"/>
              <a:t>Aging &amp; Disability Services</a:t>
            </a:r>
            <a:br>
              <a:rPr lang="en-US" sz="3600" b="1" kern="0" dirty="0" smtClean="0"/>
            </a:br>
            <a:r>
              <a:rPr lang="en-US" sz="2800" b="1" u="sng" kern="0" dirty="0" smtClean="0"/>
              <a:t>HIGHLIGHTS (cont.)</a:t>
            </a:r>
            <a:endParaRPr lang="en-US" sz="28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348804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248400"/>
            <a:ext cx="381000" cy="457200"/>
          </a:xfrm>
          <a:noFill/>
        </p:spPr>
        <p:txBody>
          <a:bodyPr/>
          <a:lstStyle/>
          <a:p>
            <a:fld id="{C5C685CB-9CED-4123-96C9-DE8063BA0A35}" type="slidenum">
              <a:rPr lang="en-US" smtClean="0"/>
              <a:pPr/>
              <a:t>13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306388"/>
            <a:ext cx="7158037" cy="1049337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Behavioral Health &amp; Crisis Services </a:t>
            </a:r>
            <a:br>
              <a:rPr lang="en-US" sz="3600" b="1" dirty="0" smtClean="0"/>
            </a:br>
            <a:r>
              <a:rPr lang="en-US" sz="3600" b="1" dirty="0" smtClean="0"/>
              <a:t>Budget by Program Areas</a:t>
            </a:r>
          </a:p>
        </p:txBody>
      </p:sp>
      <p:graphicFrame>
        <p:nvGraphicFramePr>
          <p:cNvPr id="4275" name="Group 1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227941"/>
              </p:ext>
            </p:extLst>
          </p:nvPr>
        </p:nvGraphicFramePr>
        <p:xfrm>
          <a:off x="609600" y="1447801"/>
          <a:ext cx="7848600" cy="4994065"/>
        </p:xfrm>
        <a:graphic>
          <a:graphicData uri="http://schemas.openxmlformats.org/drawingml/2006/table">
            <a:tbl>
              <a:tblPr/>
              <a:tblGrid>
                <a:gridCol w="3124200"/>
                <a:gridCol w="2108200"/>
                <a:gridCol w="2616200"/>
              </a:tblGrid>
              <a:tr h="330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Behavioral Health Planning and Management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$7,674,295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Access to Behavioral Health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3,566,184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32.00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Treatment Services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5,664,429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Forensic Services-Adult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2,328,835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19.00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Outpatient Behavioral Health Services-Adult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2,929,354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19.50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Outpatient Behavioral Health Services-Child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5,541,930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28.25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Trauma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4,755,299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29.55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24-Hour Crisis Center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4,253,555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35.90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Mental Health Svcs: Seniors &amp; Persons with Disabilities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760,060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Specialty Behavioral Health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2,435,763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21.50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615,086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$40,524,790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209.70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B4F30A-815B-4D07-B144-197D6DB86D14}" type="slidenum">
              <a:rPr lang="en-US" smtClean="0"/>
              <a:pPr/>
              <a:t>14</a:t>
            </a:fld>
            <a:endParaRPr lang="en-US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Add </a:t>
            </a:r>
            <a:r>
              <a:rPr lang="en-US" sz="2000" dirty="0"/>
              <a:t>a Therapist II position expand clinical service capacity in the Abused Persons Program and address waitlists for victims of domestic violence, $</a:t>
            </a:r>
            <a:r>
              <a:rPr lang="en-US" sz="2000" dirty="0" smtClean="0"/>
              <a:t>72,445.</a:t>
            </a:r>
          </a:p>
          <a:p>
            <a:pPr lvl="0"/>
            <a:r>
              <a:rPr lang="en-US" sz="2000" dirty="0"/>
              <a:t>Increase contract psychiatric service rates to improve the County’s ability to attract skilled psychiatrists to provide services for Behavioral Health </a:t>
            </a:r>
            <a:r>
              <a:rPr lang="en-US" sz="2000" dirty="0" smtClean="0"/>
              <a:t>programs, </a:t>
            </a:r>
            <a:r>
              <a:rPr lang="en-US" sz="2000" dirty="0"/>
              <a:t>$</a:t>
            </a:r>
            <a:r>
              <a:rPr lang="en-US" sz="2000" dirty="0" smtClean="0"/>
              <a:t>63,682</a:t>
            </a:r>
            <a:r>
              <a:rPr lang="en-US" sz="2000" dirty="0"/>
              <a:t>.</a:t>
            </a:r>
            <a:endParaRPr lang="en-US" sz="2000" dirty="0" smtClean="0"/>
          </a:p>
          <a:p>
            <a:pPr lvl="0"/>
            <a:r>
              <a:rPr lang="en-US" sz="2000" dirty="0"/>
              <a:t>Provide a </a:t>
            </a:r>
            <a:r>
              <a:rPr lang="en-US" sz="2000" dirty="0" smtClean="0"/>
              <a:t>two </a:t>
            </a:r>
            <a:r>
              <a:rPr lang="en-US" sz="2000" dirty="0"/>
              <a:t>percent adjustment </a:t>
            </a:r>
            <a:r>
              <a:rPr lang="en-US" sz="2000" dirty="0" smtClean="0"/>
              <a:t>for tax </a:t>
            </a:r>
            <a:r>
              <a:rPr lang="en-US" sz="2000" dirty="0"/>
              <a:t>supported </a:t>
            </a:r>
            <a:r>
              <a:rPr lang="en-US" sz="2000" dirty="0" smtClean="0"/>
              <a:t>Behavioral Health &amp; Crisis Services contracts </a:t>
            </a:r>
            <a:r>
              <a:rPr lang="en-US" sz="2000" dirty="0"/>
              <a:t>with non-profit </a:t>
            </a:r>
            <a:r>
              <a:rPr lang="en-US" sz="2000" dirty="0" smtClean="0"/>
              <a:t>organizations, $119,018.</a:t>
            </a:r>
            <a:endParaRPr lang="en-US" sz="2000" dirty="0"/>
          </a:p>
          <a:p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dirty="0" smtClean="0"/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989013" y="461963"/>
            <a:ext cx="71580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smtClean="0"/>
              <a:t>Behavioral Health &amp; Crisis Services</a:t>
            </a:r>
            <a:br>
              <a:rPr lang="en-US" sz="3600" b="1" kern="0" dirty="0" smtClean="0"/>
            </a:br>
            <a:r>
              <a:rPr lang="en-US" sz="2800" b="1" u="sng" kern="0" dirty="0" smtClean="0"/>
              <a:t>HIGHLIGHTS</a:t>
            </a:r>
            <a:endParaRPr lang="en-US" sz="2800" b="1" kern="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4DC466-527D-4530-977A-0B5CE695429A}" type="slidenum">
              <a:rPr lang="en-US" smtClean="0"/>
              <a:pPr/>
              <a:t>15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5988" y="461963"/>
            <a:ext cx="7153275" cy="893762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600" b="1" dirty="0" smtClean="0"/>
              <a:t>Children, Youth, &amp; Family Services</a:t>
            </a:r>
            <a:br>
              <a:rPr lang="en-US" sz="3600" b="1" dirty="0" smtClean="0"/>
            </a:br>
            <a:r>
              <a:rPr lang="en-US" sz="3600" b="1" dirty="0" smtClean="0"/>
              <a:t>Budget by Program Areas</a:t>
            </a:r>
          </a:p>
        </p:txBody>
      </p:sp>
      <p:graphicFrame>
        <p:nvGraphicFramePr>
          <p:cNvPr id="5249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524293"/>
              </p:ext>
            </p:extLst>
          </p:nvPr>
        </p:nvGraphicFramePr>
        <p:xfrm>
          <a:off x="685800" y="1523993"/>
          <a:ext cx="8153400" cy="4495806"/>
        </p:xfrm>
        <a:graphic>
          <a:graphicData uri="http://schemas.openxmlformats.org/drawingml/2006/table">
            <a:tbl>
              <a:tblPr/>
              <a:tblGrid>
                <a:gridCol w="3106057"/>
                <a:gridCol w="2329543"/>
                <a:gridCol w="2717800"/>
              </a:tblGrid>
              <a:tr h="4179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Welfare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$ 22,779,312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207.80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Linkages to Learning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5,601,267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Positive Youth Development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4,243,887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Early Childhood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3,419,297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Infants and Toddlers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4,295,012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Care Subsidies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4,213,288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Income Supports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25,329,945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249.10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8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and Adolescent School and Community Based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3,212,096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534,650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$ 73,628,754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525.43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AEF457-F0F0-4E19-9106-C3F55D6CF57D}" type="slidenum">
              <a:rPr lang="en-US" smtClean="0"/>
              <a:pPr/>
              <a:t>16</a:t>
            </a:fld>
            <a:endParaRPr lang="en-US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077200" cy="5029200"/>
          </a:xfrm>
        </p:spPr>
        <p:txBody>
          <a:bodyPr/>
          <a:lstStyle/>
          <a:p>
            <a:pPr lvl="0"/>
            <a:r>
              <a:rPr lang="en-US" sz="1600" dirty="0"/>
              <a:t>Create a Children’s Trust to direct resources to among County agencies, MCPS, businesses, and communities close the academic achievement gaps and impact the social determinants that affect outcomes for children and their </a:t>
            </a:r>
            <a:r>
              <a:rPr lang="en-US" sz="1600" dirty="0" smtClean="0"/>
              <a:t>families, </a:t>
            </a:r>
            <a:r>
              <a:rPr lang="en-US" sz="1600" dirty="0"/>
              <a:t>$</a:t>
            </a:r>
            <a:r>
              <a:rPr lang="en-US" sz="1600" dirty="0" smtClean="0"/>
              <a:t>100,000</a:t>
            </a:r>
            <a:r>
              <a:rPr lang="en-US" sz="1600" dirty="0"/>
              <a:t>.</a:t>
            </a:r>
          </a:p>
          <a:p>
            <a:pPr lvl="0"/>
            <a:r>
              <a:rPr lang="en-US" sz="1600" dirty="0"/>
              <a:t>Enhance Saturday School Program through the George B. Thomas Learning Academy to serve the County’s most at-risk students, $</a:t>
            </a:r>
            <a:r>
              <a:rPr lang="en-US" sz="1600" dirty="0" smtClean="0"/>
              <a:t>100,000.</a:t>
            </a:r>
          </a:p>
          <a:p>
            <a:pPr lvl="0"/>
            <a:r>
              <a:rPr lang="en-US" sz="1600" dirty="0" smtClean="0"/>
              <a:t>Provide </a:t>
            </a:r>
            <a:r>
              <a:rPr lang="en-US" sz="1600" dirty="0"/>
              <a:t>a two percent </a:t>
            </a:r>
            <a:r>
              <a:rPr lang="en-US" sz="1600" dirty="0" smtClean="0"/>
              <a:t>adjustment for </a:t>
            </a:r>
            <a:r>
              <a:rPr lang="en-US" sz="1600" dirty="0"/>
              <a:t>tax supported </a:t>
            </a:r>
            <a:r>
              <a:rPr lang="en-US" sz="1600" dirty="0" smtClean="0"/>
              <a:t>Children, Youth &amp; Family </a:t>
            </a:r>
            <a:r>
              <a:rPr lang="en-US" sz="1600" dirty="0"/>
              <a:t>Services contracts with non-profit organizations, </a:t>
            </a:r>
            <a:r>
              <a:rPr lang="en-US" sz="1600" dirty="0" smtClean="0"/>
              <a:t>$241,773.</a:t>
            </a:r>
            <a:endParaRPr lang="en-US" sz="1600" dirty="0"/>
          </a:p>
          <a:p>
            <a:pPr lvl="0" eaLnBrk="1" hangingPunct="1">
              <a:buFont typeface="Wingdings" panose="05000000000000000000" pitchFamily="2" charset="2"/>
              <a:buChar char="q"/>
            </a:pPr>
            <a:r>
              <a:rPr lang="en-US" sz="1600" dirty="0" smtClean="0"/>
              <a:t>Expand </a:t>
            </a:r>
            <a:r>
              <a:rPr lang="en-US" sz="1600" dirty="0"/>
              <a:t>the Kennedy Cluster Project, a multi-agency collaborative service model, which works to reduce institutional barriers for students and families in the high-need areas to improve academic </a:t>
            </a:r>
            <a:r>
              <a:rPr lang="en-US" sz="1600" dirty="0" smtClean="0"/>
              <a:t>achievement, including: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Enhanced Early </a:t>
            </a:r>
            <a:r>
              <a:rPr lang="en-US" sz="1600" dirty="0"/>
              <a:t>C</a:t>
            </a:r>
            <a:r>
              <a:rPr lang="en-US" sz="1600" dirty="0" smtClean="0"/>
              <a:t>hildhood Services</a:t>
            </a:r>
            <a:r>
              <a:rPr lang="en-US" sz="1600" dirty="0"/>
              <a:t>, $</a:t>
            </a:r>
            <a:r>
              <a:rPr lang="en-US" sz="1600" dirty="0" smtClean="0"/>
              <a:t>104,456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A </a:t>
            </a:r>
            <a:r>
              <a:rPr lang="en-US" sz="1600" dirty="0"/>
              <a:t>new Linkages to Learning site at South Lake Elementary School, $</a:t>
            </a:r>
            <a:r>
              <a:rPr lang="en-US" sz="1600" dirty="0" smtClean="0"/>
              <a:t>122,377</a:t>
            </a:r>
          </a:p>
          <a:p>
            <a:pPr lvl="2" eaLnBrk="1" hangingPunct="1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sz="1600" dirty="0" smtClean="0"/>
              <a:t>And providing a </a:t>
            </a:r>
            <a:r>
              <a:rPr lang="en-US" sz="1600" dirty="0"/>
              <a:t>Program Manager II, Program Manager I and Office Services Coordinator, $111,565, for administrative </a:t>
            </a:r>
            <a:r>
              <a:rPr lang="en-US" sz="1600" dirty="0" smtClean="0"/>
              <a:t>support</a:t>
            </a:r>
            <a:endParaRPr lang="en-US" sz="16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989013" y="461963"/>
            <a:ext cx="71580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smtClean="0"/>
              <a:t>Children, Youth &amp; Family Services</a:t>
            </a:r>
            <a:br>
              <a:rPr lang="en-US" sz="3600" b="1" kern="0" dirty="0" smtClean="0"/>
            </a:br>
            <a:r>
              <a:rPr lang="en-US" sz="2800" b="1" u="sng" kern="0" dirty="0" smtClean="0"/>
              <a:t>HIGHLIGHTS</a:t>
            </a:r>
            <a:endParaRPr lang="en-US" sz="2800" b="1" kern="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228600"/>
          </a:xfrm>
          <a:noFill/>
        </p:spPr>
        <p:txBody>
          <a:bodyPr/>
          <a:lstStyle/>
          <a:p>
            <a:fld id="{13AA8B5A-87EA-47A2-8C13-C97092A25BA4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306388"/>
            <a:ext cx="7158037" cy="1049337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Public Health </a:t>
            </a:r>
            <a:br>
              <a:rPr lang="en-US" sz="3600" b="1" dirty="0" smtClean="0"/>
            </a:br>
            <a:r>
              <a:rPr lang="en-US" sz="3600" b="1" dirty="0" smtClean="0"/>
              <a:t>Budget by Program Areas</a:t>
            </a:r>
          </a:p>
        </p:txBody>
      </p:sp>
      <p:graphicFrame>
        <p:nvGraphicFramePr>
          <p:cNvPr id="6291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8516"/>
              </p:ext>
            </p:extLst>
          </p:nvPr>
        </p:nvGraphicFramePr>
        <p:xfrm>
          <a:off x="762000" y="1524000"/>
          <a:ext cx="7924800" cy="5029518"/>
        </p:xfrm>
        <a:graphic>
          <a:graphicData uri="http://schemas.openxmlformats.org/drawingml/2006/table">
            <a:tbl>
              <a:tblPr/>
              <a:tblGrid>
                <a:gridCol w="3200400"/>
                <a:gridCol w="2438400"/>
                <a:gridCol w="2286000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Health Care for the Uninsured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$ 13,881,913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Communicable Disease and Epidemiology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1,998,379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17.50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Community Health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4,633,657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44.80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Dental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2,302,684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Environmental Health Regulatory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3,469,393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Health Care and Group Residential Facilities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1,627,212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Cancer and Tobacco Prevention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1,139,473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STD/HIV Prevention and Treatment Program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7,298,359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42.65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 Health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24,321,914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257.46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Tuberculosis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1,843,476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17.00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Women’s Health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3,104,836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20.65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Public Health Emergency Preparedness &amp; Response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1,094,737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1,682,645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12.85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$ 68,398,678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489.71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3600" b="1" dirty="0" smtClean="0"/>
              <a:t>Public Health</a:t>
            </a:r>
            <a:br>
              <a:rPr lang="en-US" sz="3600" b="1" dirty="0" smtClean="0"/>
            </a:br>
            <a:r>
              <a:rPr lang="en-US" sz="2800" b="1" u="sng" dirty="0" smtClean="0"/>
              <a:t>HIGHLIGHTS</a:t>
            </a:r>
            <a:endParaRPr lang="en-US" sz="2800" b="1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dirty="0" smtClean="0"/>
              <a:t>Add </a:t>
            </a:r>
            <a:r>
              <a:rPr lang="en-US" sz="2400" dirty="0"/>
              <a:t>funding </a:t>
            </a:r>
            <a:r>
              <a:rPr lang="en-US" sz="2400" dirty="0" smtClean="0"/>
              <a:t> for School Health staff at the new Clarksburg Elementary School, ($49,500).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en-US" sz="2400" dirty="0"/>
              <a:t>Provide a two percent adjustment tax supported </a:t>
            </a:r>
            <a:r>
              <a:rPr lang="en-US" sz="2400" dirty="0" smtClean="0"/>
              <a:t>Public Health </a:t>
            </a:r>
            <a:r>
              <a:rPr lang="en-US" sz="2400" dirty="0"/>
              <a:t>Services contracts with non-profit organizations, </a:t>
            </a:r>
            <a:r>
              <a:rPr lang="en-US" sz="2400" dirty="0" smtClean="0"/>
              <a:t>$268,085.</a:t>
            </a:r>
            <a:endParaRPr lang="en-US" sz="2400" dirty="0"/>
          </a:p>
          <a:p>
            <a:pPr lvl="0"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6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7DA8DC-569F-4B8D-9FDB-8B371EECBAFD}" type="slidenum">
              <a:rPr lang="en-US" smtClean="0"/>
              <a:pPr/>
              <a:t>18</a:t>
            </a:fld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A40429-26C6-4D8E-9D78-44E2EAFA9462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2197" y="228600"/>
            <a:ext cx="7153275" cy="1122362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Special Needs Housing </a:t>
            </a:r>
            <a:br>
              <a:rPr lang="en-US" sz="3600" b="1" dirty="0" smtClean="0"/>
            </a:br>
            <a:r>
              <a:rPr lang="en-US" sz="3600" b="1" dirty="0" smtClean="0"/>
              <a:t>Budget by Program Areas</a:t>
            </a:r>
          </a:p>
        </p:txBody>
      </p:sp>
      <p:sp>
        <p:nvSpPr>
          <p:cNvPr id="26628" name="Text Box 13"/>
          <p:cNvSpPr txBox="1">
            <a:spLocks noChangeArrowheads="1"/>
          </p:cNvSpPr>
          <p:nvPr/>
        </p:nvSpPr>
        <p:spPr bwMode="auto">
          <a:xfrm>
            <a:off x="898525" y="1851025"/>
            <a:ext cx="7102475" cy="384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7675" indent="-447675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endParaRPr lang="en-US" sz="2400" dirty="0">
              <a:latin typeface="Arial" charset="0"/>
            </a:endParaRP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080061"/>
              </p:ext>
            </p:extLst>
          </p:nvPr>
        </p:nvGraphicFramePr>
        <p:xfrm>
          <a:off x="685800" y="1600200"/>
          <a:ext cx="8001000" cy="3704590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FY15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Rental &amp; Energy Assistance Program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$ 5,225,937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Shelter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6,634,413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Permanent Supportive Housing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2,465,779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9.90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Housing Stabilization Services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5,525,646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34.60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286,329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2.00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$ 20,138,104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62.50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E4725C-E08F-4B5C-8505-2079B223427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536575"/>
            <a:ext cx="7158037" cy="741363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County Executive’s Policy Priorities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6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Responsible and Accountable County Government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Affordable Housing in an Inclusive Community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An effective and efficient transportation network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Children Prepared to Live and Learn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Healthy and Sustainable Communities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Safe Streets and Secure Neighborhoods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strong and vital economy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Ensuring Vital Living for All of Our Residents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257F81-A53A-4DE7-BC5B-A715E995B1AD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609599"/>
            <a:ext cx="7361237" cy="762001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Special Needs Housing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800" b="1" u="sng" dirty="0" smtClean="0"/>
              <a:t>HIGHLIGHTS</a:t>
            </a:r>
            <a:endParaRPr lang="en-US" sz="2800" b="1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8077200" cy="4876800"/>
          </a:xfrm>
        </p:spPr>
        <p:txBody>
          <a:bodyPr/>
          <a:lstStyle/>
          <a:p>
            <a:pPr eaLnBrk="1" hangingPunct="1"/>
            <a:endParaRPr lang="en-US" sz="1900" dirty="0" smtClean="0"/>
          </a:p>
          <a:p>
            <a:pPr lvl="0" eaLnBrk="1" hangingPunct="1">
              <a:buFont typeface="Wingdings" pitchFamily="2" charset="2"/>
              <a:buChar char="q"/>
            </a:pPr>
            <a:r>
              <a:rPr lang="en-US" sz="2200" dirty="0"/>
              <a:t>Replace the federal Emergency Solutions Grant shortfall to continue providing housing services to individuals and families experiencing a housing crisis or homelessness, $</a:t>
            </a:r>
            <a:r>
              <a:rPr lang="en-US" sz="2200" dirty="0" smtClean="0"/>
              <a:t>125,044</a:t>
            </a:r>
            <a:r>
              <a:rPr lang="en-US" sz="2200" dirty="0"/>
              <a:t>.</a:t>
            </a:r>
            <a:endParaRPr lang="en-US" sz="2200" dirty="0" smtClean="0"/>
          </a:p>
          <a:p>
            <a:pPr marL="0" lvl="0" indent="0" eaLnBrk="1" hangingPunct="1">
              <a:buNone/>
            </a:pPr>
            <a:endParaRPr lang="en-US" sz="2200" dirty="0" smtClean="0"/>
          </a:p>
          <a:p>
            <a:pPr eaLnBrk="1" hangingPunct="1">
              <a:buFont typeface="Wingdings" pitchFamily="2" charset="2"/>
              <a:buChar char="q"/>
            </a:pPr>
            <a:r>
              <a:rPr lang="en-US" sz="2200" dirty="0" smtClean="0"/>
              <a:t>Provide </a:t>
            </a:r>
            <a:r>
              <a:rPr lang="en-US" sz="2200" dirty="0"/>
              <a:t>a two percent adjustment </a:t>
            </a:r>
            <a:r>
              <a:rPr lang="en-US" sz="2200" dirty="0" smtClean="0"/>
              <a:t>for tax </a:t>
            </a:r>
            <a:r>
              <a:rPr lang="en-US" sz="2200" dirty="0"/>
              <a:t>supported Behavioral Health &amp; Crisis Services contracts with non-profit organizations, $</a:t>
            </a:r>
            <a:r>
              <a:rPr lang="en-US" sz="2200" dirty="0" smtClean="0"/>
              <a:t>148,382.</a:t>
            </a:r>
            <a:endParaRPr lang="en-US" sz="2200" dirty="0"/>
          </a:p>
          <a:p>
            <a:pPr lvl="0" eaLnBrk="1" hangingPunct="1">
              <a:buFont typeface="Wingdings" pitchFamily="2" charset="2"/>
              <a:buChar char="q"/>
            </a:pP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AEF457-F0F0-4E19-9106-C3F55D6CF57D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077200" cy="5029200"/>
          </a:xfrm>
        </p:spPr>
        <p:txBody>
          <a:bodyPr/>
          <a:lstStyle/>
          <a:p>
            <a:r>
              <a:rPr lang="en-US" sz="2000" dirty="0" smtClean="0"/>
              <a:t>Replace the </a:t>
            </a:r>
            <a:r>
              <a:rPr lang="en-US" sz="2000" dirty="0"/>
              <a:t>federal Community Services Block Grant shortfall to continue service provision for low income persons to achieve greater self-sufficiency,</a:t>
            </a:r>
            <a:r>
              <a:rPr lang="en-US" sz="2000" b="1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$</a:t>
            </a:r>
            <a:r>
              <a:rPr lang="en-US" sz="2000" dirty="0" smtClean="0"/>
              <a:t>110,674.</a:t>
            </a:r>
          </a:p>
          <a:p>
            <a:pPr marL="0" indent="0">
              <a:buNone/>
            </a:pPr>
            <a:endParaRPr lang="en-US" sz="2000" dirty="0" smtClean="0"/>
          </a:p>
          <a:p>
            <a:pPr lvl="0"/>
            <a:r>
              <a:rPr lang="en-US" sz="2000" dirty="0" smtClean="0"/>
              <a:t>Enhance </a:t>
            </a:r>
            <a:r>
              <a:rPr lang="en-US" sz="2000" dirty="0"/>
              <a:t>the County’s Welcome Centers to provide support services, including financial literacy, legal counseling, and job placement and training, to meet the needs of low-wage and contingent workers, $</a:t>
            </a:r>
            <a:r>
              <a:rPr lang="en-US" sz="2000" dirty="0" smtClean="0"/>
              <a:t>46,752.</a:t>
            </a:r>
          </a:p>
          <a:p>
            <a:pPr marL="0" lvl="0" indent="0">
              <a:buNone/>
            </a:pPr>
            <a:endParaRPr lang="en-US" sz="2000" dirty="0"/>
          </a:p>
          <a:p>
            <a:r>
              <a:rPr lang="en-US" sz="2000" dirty="0"/>
              <a:t>Provide a two percent adjustment tax supported Office of Community Affairs contracts with non-profit organizations, $</a:t>
            </a:r>
            <a:r>
              <a:rPr lang="en-US" sz="2000" dirty="0" smtClean="0"/>
              <a:t>55,638.</a:t>
            </a:r>
            <a:endParaRPr lang="en-US" sz="2000" dirty="0"/>
          </a:p>
          <a:p>
            <a:pPr lvl="0"/>
            <a:endParaRPr lang="en-US" sz="16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989013" y="461963"/>
            <a:ext cx="715803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smtClean="0"/>
              <a:t>Office of Community Affairs</a:t>
            </a:r>
            <a:br>
              <a:rPr lang="en-US" sz="3600" b="1" kern="0" dirty="0" smtClean="0"/>
            </a:br>
            <a:r>
              <a:rPr lang="en-US" sz="2800" b="1" u="sng" kern="0" dirty="0" smtClean="0"/>
              <a:t>HIGHLIGHTS</a:t>
            </a:r>
            <a:endParaRPr lang="en-US" sz="28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186025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AEF457-F0F0-4E19-9106-C3F55D6CF57D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077200" cy="4191000"/>
          </a:xfrm>
        </p:spPr>
        <p:txBody>
          <a:bodyPr/>
          <a:lstStyle/>
          <a:p>
            <a:pPr lvl="0"/>
            <a:r>
              <a:rPr lang="en-US" sz="2000" dirty="0" smtClean="0"/>
              <a:t>Add </a:t>
            </a:r>
            <a:r>
              <a:rPr lang="en-US" sz="2000" dirty="0"/>
              <a:t>funds to support the Financial Reporting and Management Institute (FIRM) for Nonprofit Montgomery and to improve the capacity of nonprofit organizations and strengthen collaborations among all stakeholders, $</a:t>
            </a:r>
            <a:r>
              <a:rPr lang="en-US" sz="2000" dirty="0" smtClean="0"/>
              <a:t>156,620.</a:t>
            </a:r>
          </a:p>
          <a:p>
            <a:r>
              <a:rPr lang="en-US" sz="2000" dirty="0"/>
              <a:t>Provide a two percent adjustment tax supported Office of </a:t>
            </a:r>
            <a:r>
              <a:rPr lang="en-US" sz="2000" dirty="0" smtClean="0"/>
              <a:t>Chief Financial Officer contracts </a:t>
            </a:r>
            <a:r>
              <a:rPr lang="en-US" sz="2000" dirty="0"/>
              <a:t>with non-profit </a:t>
            </a:r>
            <a:r>
              <a:rPr lang="en-US" sz="2000" dirty="0" smtClean="0"/>
              <a:t>organizations, $33,788.</a:t>
            </a:r>
            <a:endParaRPr lang="en-US" sz="2000" dirty="0"/>
          </a:p>
          <a:p>
            <a:pPr lvl="0"/>
            <a:endParaRPr lang="en-US" sz="1600" dirty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en-US" sz="1800" dirty="0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989013" y="228600"/>
            <a:ext cx="71580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smtClean="0"/>
              <a:t>Office of Chief Operating Officer</a:t>
            </a:r>
            <a:r>
              <a:rPr lang="en-US" sz="3200" b="1" kern="0" dirty="0" smtClean="0"/>
              <a:t/>
            </a:r>
            <a:br>
              <a:rPr lang="en-US" sz="3200" b="1" kern="0" dirty="0" smtClean="0"/>
            </a:br>
            <a:r>
              <a:rPr lang="en-US" sz="2800" b="1" u="sng" kern="0" dirty="0" smtClean="0"/>
              <a:t>HIGHLIGHTS</a:t>
            </a:r>
            <a:endParaRPr lang="en-US" sz="28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79579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F1903F-03F2-4288-A21D-33D368073CC8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8163" y="304800"/>
            <a:ext cx="7761287" cy="673100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Support to Community Organizations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accent4"/>
                </a:solidFill>
              </a:rPr>
              <a:t>The FY15 CE Recommended Community Grants Non-Departmental Account for all grants is up to nearly $5.6 million and it includes full or partial funding for 170 requests of which 109 belong to HHS: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600" dirty="0" smtClean="0">
              <a:solidFill>
                <a:schemeClr val="accent4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$104,396 via the Community Services Grants program</a:t>
            </a:r>
          </a:p>
          <a:p>
            <a:pPr eaLnBrk="1" hangingPunct="1">
              <a:lnSpc>
                <a:spcPct val="80000"/>
              </a:lnSpc>
            </a:pPr>
            <a:endParaRPr lang="en-US" sz="2600" dirty="0" smtClean="0">
              <a:solidFill>
                <a:schemeClr val="accent4"/>
              </a:solidFill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$3,607,821 for the Community Grants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234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68E2A7-779C-4DFF-BFD3-979054F068D3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667000" y="2057400"/>
            <a:ext cx="3962400" cy="1062038"/>
          </a:xfrm>
        </p:spPr>
        <p:txBody>
          <a:bodyPr anchor="ctr"/>
          <a:lstStyle/>
          <a:p>
            <a:pPr algn="ctr" eaLnBrk="1" hangingPunct="1"/>
            <a:r>
              <a:rPr lang="en-US" sz="5800" dirty="0" smtClean="0"/>
              <a:t>Questions?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72C71E-9511-4409-A75A-50FC88F867A6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12750"/>
            <a:ext cx="7805737" cy="900113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FY15 CE Recommended </a:t>
            </a:r>
            <a:br>
              <a:rPr lang="en-US" sz="3600" b="1" dirty="0" smtClean="0"/>
            </a:br>
            <a:r>
              <a:rPr lang="en-US" sz="3600" b="1" dirty="0" smtClean="0"/>
              <a:t>HHS Budget Overview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530725"/>
          </a:xfrm>
        </p:spPr>
        <p:txBody>
          <a:bodyPr/>
          <a:lstStyle/>
          <a:p>
            <a:pPr eaLnBrk="1" hangingPunct="1"/>
            <a:r>
              <a:rPr lang="en-US" sz="2200" dirty="0" smtClean="0"/>
              <a:t>FY15 County General Fund Recommended Expenditures = $204,371,455 (5.8% increase from the FY13 Approved budget of  $193,225,217)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FY15 Recommended budget from all revenue sources =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$277,734,808 and a total of 1,586.87 work years (6.2% increase from FY14 level of $261,404,478)</a:t>
            </a:r>
          </a:p>
          <a:p>
            <a:pPr marL="0" indent="0" eaLnBrk="1" hangingPunct="1">
              <a:buNone/>
            </a:pPr>
            <a:endParaRPr lang="en-US" sz="2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008251-841C-481C-9A10-5A80DEC017D3}" type="slidenum">
              <a:rPr lang="en-US" smtClean="0">
                <a:cs typeface="Arial" charset="0"/>
              </a:rPr>
              <a:pPr/>
              <a:t>4</a:t>
            </a:fld>
            <a:endParaRPr lang="en-US" smtClean="0">
              <a:cs typeface="Arial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smtClean="0"/>
              <a:t>DHHS Strategic Areas of Focus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endParaRPr lang="en-US" sz="2600" dirty="0" smtClean="0"/>
          </a:p>
          <a:p>
            <a:r>
              <a:rPr lang="en-US" sz="2600" dirty="0" smtClean="0"/>
              <a:t>Service Integration</a:t>
            </a:r>
          </a:p>
          <a:p>
            <a:r>
              <a:rPr lang="en-US" sz="2600" dirty="0" smtClean="0"/>
              <a:t>Process and Technology Modernization</a:t>
            </a:r>
          </a:p>
          <a:p>
            <a:r>
              <a:rPr lang="en-US" sz="2600" dirty="0" smtClean="0"/>
              <a:t>Implementation of Equity Value Principle</a:t>
            </a:r>
          </a:p>
          <a:p>
            <a:r>
              <a:rPr lang="en-US" sz="2600" dirty="0" smtClean="0"/>
              <a:t>Contracts and Monitoring Reform</a:t>
            </a:r>
          </a:p>
          <a:p>
            <a:r>
              <a:rPr lang="en-US" sz="2600" dirty="0" smtClean="0"/>
              <a:t>Affordable Care Act Implementation – </a:t>
            </a:r>
          </a:p>
          <a:p>
            <a:pPr lvl="1"/>
            <a:r>
              <a:rPr lang="en-US" sz="2000" dirty="0" smtClean="0"/>
              <a:t>eligibility and enrollment </a:t>
            </a:r>
          </a:p>
          <a:p>
            <a:pPr lvl="1"/>
            <a:r>
              <a:rPr lang="en-US" sz="2000" dirty="0" smtClean="0"/>
              <a:t>access to care and strengthening safety net services</a:t>
            </a:r>
          </a:p>
          <a:p>
            <a:pPr lvl="1"/>
            <a:r>
              <a:rPr lang="en-US" sz="2000" dirty="0" smtClean="0"/>
              <a:t>implementation of Waivers</a:t>
            </a:r>
          </a:p>
          <a:p>
            <a:pPr lvl="1"/>
            <a:r>
              <a:rPr lang="en-US" sz="2000" dirty="0" smtClean="0"/>
              <a:t>behavioral health integration</a:t>
            </a:r>
          </a:p>
          <a:p>
            <a:pPr lvl="1"/>
            <a:r>
              <a:rPr lang="en-US" sz="2000" dirty="0" smtClean="0"/>
              <a:t>improving population health</a:t>
            </a:r>
          </a:p>
          <a:p>
            <a:pPr eaLnBrk="1" hangingPunct="1"/>
            <a:endParaRPr 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959126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Context for County Executive Decisions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Mr. Leggett </a:t>
            </a:r>
            <a:r>
              <a:rPr lang="en-US" dirty="0" smtClean="0"/>
              <a:t>established </a:t>
            </a:r>
            <a:r>
              <a:rPr lang="en-US" dirty="0"/>
              <a:t>the following key criteria in developing the budget:</a:t>
            </a:r>
          </a:p>
          <a:p>
            <a:pPr marL="914400" lvl="1" indent="-514350">
              <a:buFont typeface="+mj-lt"/>
              <a:buAutoNum type="arabicPeriod"/>
            </a:pP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No </a:t>
            </a:r>
            <a:r>
              <a:rPr lang="en-US" dirty="0"/>
              <a:t>additional positions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Tight budget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Second year of compensation </a:t>
            </a:r>
            <a:r>
              <a:rPr lang="en-US" dirty="0"/>
              <a:t>for </a:t>
            </a:r>
            <a:r>
              <a:rPr lang="en-US" dirty="0" smtClean="0"/>
              <a:t>employees under collective bargaining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Where possible no reduction to programs and services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FCF9B-DBEB-46ED-9B1E-FBF8F4CC1D4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43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HHS Budget Facts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en-US" sz="2000" dirty="0" smtClean="0"/>
          </a:p>
          <a:p>
            <a:pPr marL="0" indent="0">
              <a:spcAft>
                <a:spcPts val="600"/>
              </a:spcAft>
              <a:buNone/>
            </a:pPr>
            <a:r>
              <a:rPr lang="en-US" sz="2400" dirty="0" smtClean="0"/>
              <a:t>From FY14 CC Approved to FY15 CE Recommended the tax supported budget for HHS increased by $11.1M. This includes:</a:t>
            </a:r>
            <a:endParaRPr lang="en-US" sz="2000" dirty="0" smtClean="0"/>
          </a:p>
          <a:p>
            <a:pPr lvl="1">
              <a:spcAft>
                <a:spcPts val="600"/>
              </a:spcAft>
            </a:pPr>
            <a:r>
              <a:rPr lang="en-US" sz="2200" dirty="0" smtClean="0"/>
              <a:t>An increase to personnel cost totaling $5.7M—compensation increases account for $5.2M</a:t>
            </a:r>
          </a:p>
          <a:p>
            <a:pPr lvl="1">
              <a:spcAft>
                <a:spcPts val="600"/>
              </a:spcAft>
            </a:pPr>
            <a:r>
              <a:rPr lang="en-US" sz="2200" dirty="0" smtClean="0"/>
              <a:t>Operating expenses increased by $5.5M. The bulk of which includes Community </a:t>
            </a:r>
            <a:r>
              <a:rPr lang="en-US" sz="2200" dirty="0"/>
              <a:t>First </a:t>
            </a:r>
            <a:r>
              <a:rPr lang="en-US" sz="2200" dirty="0" smtClean="0"/>
              <a:t>Choice </a:t>
            </a:r>
            <a:r>
              <a:rPr lang="en-US" sz="2200" dirty="0"/>
              <a:t>Program funding ($</a:t>
            </a:r>
            <a:r>
              <a:rPr lang="en-US" sz="2200" dirty="0" smtClean="0"/>
              <a:t>2.26M), increased </a:t>
            </a:r>
            <a:r>
              <a:rPr lang="en-US" sz="2200" dirty="0"/>
              <a:t>funding for the </a:t>
            </a:r>
            <a:r>
              <a:rPr lang="en-US" sz="2200" dirty="0" smtClean="0"/>
              <a:t>Developmental Disability </a:t>
            </a:r>
            <a:r>
              <a:rPr lang="en-US" sz="2200" dirty="0"/>
              <a:t>Supplement ($500K) in </a:t>
            </a:r>
            <a:r>
              <a:rPr lang="en-US" sz="2200" dirty="0" smtClean="0"/>
              <a:t>A&amp;D, and </a:t>
            </a:r>
            <a:r>
              <a:rPr lang="en-US" sz="2200" dirty="0"/>
              <a:t>the 2% inflationary </a:t>
            </a:r>
            <a:r>
              <a:rPr lang="en-US" sz="2200" dirty="0" smtClean="0"/>
              <a:t>adjustment, for certain contracts, Department </a:t>
            </a:r>
            <a:r>
              <a:rPr lang="en-US" sz="2200" dirty="0"/>
              <a:t>wide($1.1M).  </a:t>
            </a:r>
          </a:p>
          <a:p>
            <a:pPr marL="0" indent="0">
              <a:spcAft>
                <a:spcPts val="600"/>
              </a:spcAft>
              <a:buNone/>
            </a:pPr>
            <a:endParaRPr lang="en-US" sz="2000" dirty="0" smtClean="0"/>
          </a:p>
          <a:p>
            <a:pPr marL="0" indent="0">
              <a:spcAft>
                <a:spcPts val="600"/>
              </a:spcAft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FCF9B-DBEB-46ED-9B1E-FBF8F4CC1D4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E20C63-7A46-4A92-A561-4AA6507D8072}" type="slidenum">
              <a:rPr lang="en-US" smtClean="0"/>
              <a:pPr/>
              <a:t>7</a:t>
            </a:fld>
            <a:endParaRPr lang="en-US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5988" y="379413"/>
            <a:ext cx="7154862" cy="669925"/>
          </a:xfrm>
        </p:spPr>
        <p:txBody>
          <a:bodyPr/>
          <a:lstStyle/>
          <a:p>
            <a:pPr algn="ctr" eaLnBrk="1" hangingPunct="1"/>
            <a:r>
              <a:rPr lang="en-US" sz="3600" b="1" dirty="0"/>
              <a:t>FY </a:t>
            </a:r>
            <a:r>
              <a:rPr lang="en-US" sz="3600" b="1" dirty="0" smtClean="0"/>
              <a:t>15 </a:t>
            </a:r>
            <a:r>
              <a:rPr lang="en-US" sz="3600" b="1" dirty="0"/>
              <a:t>Budget Overview</a:t>
            </a:r>
            <a:endParaRPr lang="en-US" sz="3600" b="1" dirty="0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676400"/>
            <a:ext cx="6899275" cy="136683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sz="2000" b="1" dirty="0" smtClean="0"/>
              <a:t>Budget increased to $277,734,808 ($16.3 million more than FY14 funding levels)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644751966"/>
              </p:ext>
            </p:extLst>
          </p:nvPr>
        </p:nvGraphicFramePr>
        <p:xfrm>
          <a:off x="2590800" y="3103218"/>
          <a:ext cx="4495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05100" y="2514600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Total </a:t>
            </a:r>
            <a:r>
              <a:rPr lang="en-US" sz="2800" b="1" dirty="0" smtClean="0"/>
              <a:t>$277,734,808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03025" y="3352800"/>
            <a:ext cx="240767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/>
              <a:t>Federal &amp; State Grant Funds  </a:t>
            </a:r>
            <a:endParaRPr lang="en-US" b="1" dirty="0" smtClean="0"/>
          </a:p>
          <a:p>
            <a:pPr algn="ctr"/>
            <a:r>
              <a:rPr lang="en-US" dirty="0" smtClean="0"/>
              <a:t>39,006,876  14%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2392" y="5029200"/>
            <a:ext cx="2468946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State HB669 </a:t>
            </a:r>
            <a:endParaRPr lang="en-US" b="1" dirty="0" smtClean="0"/>
          </a:p>
          <a:p>
            <a:pPr algn="ctr">
              <a:spcAft>
                <a:spcPts val="600"/>
              </a:spcAft>
            </a:pPr>
            <a:r>
              <a:rPr lang="en-US" b="1" dirty="0" smtClean="0"/>
              <a:t>Grant </a:t>
            </a:r>
            <a:r>
              <a:rPr lang="en-US" b="1" dirty="0"/>
              <a:t>Funds  </a:t>
            </a:r>
            <a:endParaRPr lang="en-US" b="1" dirty="0" smtClean="0"/>
          </a:p>
          <a:p>
            <a:pPr algn="ctr"/>
            <a:r>
              <a:rPr lang="en-US" dirty="0" smtClean="0"/>
              <a:t>34,356,477  12.4%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29658" y="3751927"/>
            <a:ext cx="240767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 smtClean="0"/>
              <a:t>County General Funds</a:t>
            </a:r>
          </a:p>
          <a:p>
            <a:pPr algn="ctr"/>
            <a:r>
              <a:rPr lang="en-US" dirty="0" smtClean="0"/>
              <a:t>204,371,455 74%</a:t>
            </a:r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705100" y="3991436"/>
            <a:ext cx="647700" cy="3991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6172200" y="3581401"/>
            <a:ext cx="487955" cy="41003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381930" y="5181600"/>
            <a:ext cx="411755" cy="14271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80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CA21FA-A92C-4F7B-8452-71C569BBEFFC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077200" cy="1204913"/>
          </a:xfrm>
        </p:spPr>
        <p:txBody>
          <a:bodyPr/>
          <a:lstStyle/>
          <a:p>
            <a:pPr algn="ctr" eaLnBrk="1" hangingPunct="1"/>
            <a:r>
              <a:rPr lang="en-US" sz="3600" b="1" dirty="0" smtClean="0"/>
              <a:t>FY15 DHHS</a:t>
            </a:r>
            <a:br>
              <a:rPr lang="en-US" sz="3600" b="1" dirty="0" smtClean="0"/>
            </a:br>
            <a:r>
              <a:rPr lang="en-US" sz="3600" b="1" dirty="0" smtClean="0"/>
              <a:t>Budget by Service Area 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88170616"/>
              </p:ext>
            </p:extLst>
          </p:nvPr>
        </p:nvGraphicFramePr>
        <p:xfrm>
          <a:off x="954088" y="1635125"/>
          <a:ext cx="7234237" cy="488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5" name="Worksheet" r:id="rId4" imgW="8934454" imgH="6029194" progId="Excel.Sheet.8">
                  <p:embed/>
                </p:oleObj>
              </mc:Choice>
              <mc:Fallback>
                <p:oleObj name="Worksheet" r:id="rId4" imgW="8934454" imgH="602919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1635125"/>
                        <a:ext cx="7234237" cy="488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381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 Initiatives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Positive Youth Development</a:t>
            </a:r>
          </a:p>
          <a:p>
            <a:r>
              <a:rPr lang="en-US" smtClean="0"/>
              <a:t>Senior Agenda</a:t>
            </a:r>
          </a:p>
          <a:p>
            <a:r>
              <a:rPr lang="en-US" dirty="0" smtClean="0"/>
              <a:t>Kennedy Cluster Initiative</a:t>
            </a:r>
          </a:p>
          <a:p>
            <a:r>
              <a:rPr lang="en-US" dirty="0" smtClean="0"/>
              <a:t>Housing First</a:t>
            </a:r>
          </a:p>
          <a:p>
            <a:r>
              <a:rPr lang="en-US" dirty="0" smtClean="0"/>
              <a:t>Neighborhood Opportunity Network</a:t>
            </a:r>
          </a:p>
          <a:p>
            <a:r>
              <a:rPr lang="en-US" dirty="0" smtClean="0"/>
              <a:t>Expansion of Villages</a:t>
            </a:r>
          </a:p>
          <a:p>
            <a:r>
              <a:rPr lang="en-US" dirty="0" smtClean="0"/>
              <a:t>100,000 Homes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71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7868</TotalTime>
  <Words>1537</Words>
  <Application>Microsoft Office PowerPoint</Application>
  <PresentationFormat>On-screen Show (4:3)</PresentationFormat>
  <Paragraphs>352</Paragraphs>
  <Slides>24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Level</vt:lpstr>
      <vt:lpstr>Worksheet</vt:lpstr>
      <vt:lpstr>Department of Health and Human Services FY15 Budget Forum </vt:lpstr>
      <vt:lpstr>County Executive’s Policy Priorities</vt:lpstr>
      <vt:lpstr>FY15 CE Recommended  HHS Budget Overview</vt:lpstr>
      <vt:lpstr>DHHS Strategic Areas of Focus</vt:lpstr>
      <vt:lpstr>Context for County Executive Decisions</vt:lpstr>
      <vt:lpstr>HHS Budget Facts</vt:lpstr>
      <vt:lpstr>FY 15 Budget Overview</vt:lpstr>
      <vt:lpstr>FY15 DHHS Budget by Service Area </vt:lpstr>
      <vt:lpstr>Program Initiatives</vt:lpstr>
      <vt:lpstr>Aging and Disability Summary </vt:lpstr>
      <vt:lpstr>Aging &amp; Disability Services HIGHLIGHTS</vt:lpstr>
      <vt:lpstr>PowerPoint Presentation</vt:lpstr>
      <vt:lpstr>Behavioral Health &amp; Crisis Services  Budget by Program Areas</vt:lpstr>
      <vt:lpstr>PowerPoint Presentation</vt:lpstr>
      <vt:lpstr> Children, Youth, &amp; Family Services Budget by Program Areas</vt:lpstr>
      <vt:lpstr>PowerPoint Presentation</vt:lpstr>
      <vt:lpstr>Public Health  Budget by Program Areas</vt:lpstr>
      <vt:lpstr>Public Health HIGHLIGHTS</vt:lpstr>
      <vt:lpstr>Special Needs Housing  Budget by Program Areas</vt:lpstr>
      <vt:lpstr>Special Needs Housing HIGHLIGHTS</vt:lpstr>
      <vt:lpstr>PowerPoint Presentation</vt:lpstr>
      <vt:lpstr>PowerPoint Presentation</vt:lpstr>
      <vt:lpstr>Support to Community Organizations</vt:lpstr>
      <vt:lpstr>Questions?</vt:lpstr>
    </vt:vector>
  </TitlesOfParts>
  <Company>Health and Human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Health and Human Services FY 08 Recommended Budget</dc:title>
  <dc:creator>DTS</dc:creator>
  <cp:lastModifiedBy>Anderson, Mary</cp:lastModifiedBy>
  <cp:revision>468</cp:revision>
  <cp:lastPrinted>2014-03-28T12:06:55Z</cp:lastPrinted>
  <dcterms:created xsi:type="dcterms:W3CDTF">2007-03-14T15:24:15Z</dcterms:created>
  <dcterms:modified xsi:type="dcterms:W3CDTF">2014-04-01T15:32:11Z</dcterms:modified>
</cp:coreProperties>
</file>