
<file path=[Content_Types].xml><?xml version="1.0" encoding="utf-8"?>
<Types xmlns="http://schemas.openxmlformats.org/package/2006/content-types">
  <Default Extension="bin" ContentType="application/vnd.openxmlformats-officedocument.oleObject"/>
  <Default Extension="wmf" ContentType="image/x-wmf"/>
  <Default Extension="emf" ContentType="image/x-e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5" r:id="rId1"/>
  </p:sldMasterIdLst>
  <p:notesMasterIdLst>
    <p:notesMasterId r:id="rId34"/>
  </p:notesMasterIdLst>
  <p:handoutMasterIdLst>
    <p:handoutMasterId r:id="rId35"/>
  </p:handoutMasterIdLst>
  <p:sldIdLst>
    <p:sldId id="256" r:id="rId2"/>
    <p:sldId id="257" r:id="rId3"/>
    <p:sldId id="260" r:id="rId4"/>
    <p:sldId id="349" r:id="rId5"/>
    <p:sldId id="350" r:id="rId6"/>
    <p:sldId id="290" r:id="rId7"/>
    <p:sldId id="351" r:id="rId8"/>
    <p:sldId id="342" r:id="rId9"/>
    <p:sldId id="326" r:id="rId10"/>
    <p:sldId id="344" r:id="rId11"/>
    <p:sldId id="309" r:id="rId12"/>
    <p:sldId id="334" r:id="rId13"/>
    <p:sldId id="305" r:id="rId14"/>
    <p:sldId id="332" r:id="rId15"/>
    <p:sldId id="307" r:id="rId16"/>
    <p:sldId id="262" r:id="rId17"/>
    <p:sldId id="278" r:id="rId18"/>
    <p:sldId id="263" r:id="rId19"/>
    <p:sldId id="333" r:id="rId20"/>
    <p:sldId id="284" r:id="rId21"/>
    <p:sldId id="264" r:id="rId22"/>
    <p:sldId id="348" r:id="rId23"/>
    <p:sldId id="279" r:id="rId24"/>
    <p:sldId id="265" r:id="rId25"/>
    <p:sldId id="345" r:id="rId26"/>
    <p:sldId id="281" r:id="rId27"/>
    <p:sldId id="273" r:id="rId28"/>
    <p:sldId id="347" r:id="rId29"/>
    <p:sldId id="346" r:id="rId30"/>
    <p:sldId id="303" r:id="rId31"/>
    <p:sldId id="352" r:id="rId32"/>
    <p:sldId id="268" r:id="rId33"/>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9900"/>
    <a:srgbClr val="990033"/>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7491" autoAdjust="0"/>
    <p:restoredTop sz="99639" autoAdjust="0"/>
  </p:normalViewPr>
  <p:slideViewPr>
    <p:cSldViewPr>
      <p:cViewPr varScale="1">
        <p:scale>
          <a:sx n="70" d="100"/>
          <a:sy n="70" d="100"/>
        </p:scale>
        <p:origin x="485" y="43"/>
      </p:cViewPr>
      <p:guideLst>
        <p:guide orient="horz" pos="2160"/>
        <p:guide pos="2880"/>
      </p:guideLst>
    </p:cSldViewPr>
  </p:slideViewPr>
  <p:outlineViewPr>
    <p:cViewPr>
      <p:scale>
        <a:sx n="33" d="100"/>
        <a:sy n="33" d="100"/>
      </p:scale>
      <p:origin x="19" y="6859"/>
    </p:cViewPr>
  </p:outlineViewPr>
  <p:notesTextViewPr>
    <p:cViewPr>
      <p:scale>
        <a:sx n="100" d="100"/>
        <a:sy n="100" d="100"/>
      </p:scale>
      <p:origin x="0" y="0"/>
    </p:cViewPr>
  </p:notesTextViewPr>
  <p:sorterViewPr>
    <p:cViewPr>
      <p:scale>
        <a:sx n="66" d="100"/>
        <a:sy n="66" d="100"/>
      </p:scale>
      <p:origin x="0" y="13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8"/>
    </mc:Choice>
    <mc:Fallback>
      <c:style val="28"/>
    </mc:Fallback>
  </mc:AlternateContent>
  <c:chart>
    <c:autoTitleDeleted val="1"/>
    <c:plotArea>
      <c:layout/>
      <c:pieChart>
        <c:varyColors val="1"/>
        <c:ser>
          <c:idx val="0"/>
          <c:order val="0"/>
          <c:tx>
            <c:strRef>
              <c:f>Sheet1!$B$1</c:f>
              <c:strCache>
                <c:ptCount val="1"/>
                <c:pt idx="0">
                  <c:v>Column1</c:v>
                </c:pt>
              </c:strCache>
            </c:strRef>
          </c:tx>
          <c:explosion val="12"/>
          <c:dPt>
            <c:idx val="1"/>
            <c:bubble3D val="0"/>
            <c:spPr>
              <a:solidFill>
                <a:srgbClr val="FFC000"/>
              </a:solidFill>
            </c:spPr>
          </c:dPt>
          <c:cat>
            <c:strRef>
              <c:f>Sheet1!$A$2:$A$4</c:f>
              <c:strCache>
                <c:ptCount val="3"/>
                <c:pt idx="0">
                  <c:v>County General Funds</c:v>
                </c:pt>
                <c:pt idx="1">
                  <c:v>Federal &amp; State Grant Funds</c:v>
                </c:pt>
                <c:pt idx="2">
                  <c:v>State HB669 Grant Funds</c:v>
                </c:pt>
              </c:strCache>
            </c:strRef>
          </c:cat>
          <c:val>
            <c:numRef>
              <c:f>Sheet1!$B$2:$B$4</c:f>
              <c:numCache>
                <c:formatCode>#,##0</c:formatCode>
                <c:ptCount val="3"/>
                <c:pt idx="0">
                  <c:v>193225217</c:v>
                </c:pt>
                <c:pt idx="1">
                  <c:v>34991579</c:v>
                </c:pt>
                <c:pt idx="2">
                  <c:v>33187682</c:v>
                </c:pt>
              </c:numCache>
            </c:numRef>
          </c:val>
        </c:ser>
        <c:ser>
          <c:idx val="1"/>
          <c:order val="1"/>
          <c:tx>
            <c:strRef>
              <c:f>Sheet1!$C$1</c:f>
              <c:strCache>
                <c:ptCount val="1"/>
                <c:pt idx="0">
                  <c:v>Column2</c:v>
                </c:pt>
              </c:strCache>
            </c:strRef>
          </c:tx>
          <c:explosion val="25"/>
          <c:cat>
            <c:strRef>
              <c:f>Sheet1!$A$2:$A$4</c:f>
              <c:strCache>
                <c:ptCount val="3"/>
                <c:pt idx="0">
                  <c:v>County General Funds</c:v>
                </c:pt>
                <c:pt idx="1">
                  <c:v>Federal &amp; State Grant Funds</c:v>
                </c:pt>
                <c:pt idx="2">
                  <c:v>State HB669 Grant Funds</c:v>
                </c:pt>
              </c:strCache>
            </c:strRef>
          </c:cat>
          <c:val>
            <c:numRef>
              <c:f>Sheet1!$C$2:$C$4</c:f>
              <c:numCache>
                <c:formatCode>0.00%</c:formatCode>
                <c:ptCount val="3"/>
                <c:pt idx="0">
                  <c:v>0.73919999999999997</c:v>
                </c:pt>
                <c:pt idx="1">
                  <c:v>0.13389999999999999</c:v>
                </c:pt>
                <c:pt idx="2">
                  <c:v>0.127</c:v>
                </c:pt>
              </c:numCache>
            </c:numRef>
          </c:val>
        </c:ser>
        <c:dLbls>
          <c:showLegendKey val="0"/>
          <c:showVal val="0"/>
          <c:showCatName val="0"/>
          <c:showSerName val="0"/>
          <c:showPercent val="0"/>
          <c:showBubbleSize val="0"/>
          <c:showLeaderLines val="1"/>
        </c:dLbls>
        <c:firstSliceAng val="132"/>
      </c:pieChart>
    </c:plotArea>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765E53-D43F-4858-B8C0-93EFBF46DFF1}" type="doc">
      <dgm:prSet loTypeId="urn:microsoft.com/office/officeart/2005/8/layout/default" loCatId="list" qsTypeId="urn:microsoft.com/office/officeart/2005/8/quickstyle/simple1" qsCatId="simple" csTypeId="urn:microsoft.com/office/officeart/2005/8/colors/accent1_1" csCatId="accent1" phldr="1"/>
      <dgm:spPr/>
      <dgm:t>
        <a:bodyPr/>
        <a:lstStyle/>
        <a:p>
          <a:endParaRPr lang="en-US"/>
        </a:p>
      </dgm:t>
    </dgm:pt>
    <dgm:pt modelId="{190060E0-9E5A-4422-8ED6-D6F765465F1C}">
      <dgm:prSet phldrT="[Text]" custT="1"/>
      <dgm:spPr>
        <a:ln>
          <a:solidFill>
            <a:schemeClr val="accent2">
              <a:lumMod val="60000"/>
              <a:lumOff val="40000"/>
            </a:schemeClr>
          </a:solidFill>
        </a:ln>
      </dgm:spPr>
      <dgm:t>
        <a:bodyPr/>
        <a:lstStyle/>
        <a:p>
          <a:pPr algn="ctr"/>
          <a:r>
            <a:rPr lang="en-US" sz="1600" dirty="0" smtClean="0">
              <a:latin typeface="Berlin Sans FB" pitchFamily="34" charset="0"/>
            </a:rPr>
            <a:t>Over 1 Million Residents</a:t>
          </a:r>
        </a:p>
        <a:p>
          <a:pPr algn="ctr"/>
          <a:r>
            <a:rPr lang="en-US" sz="1600" dirty="0" smtClean="0">
              <a:latin typeface="Berlin Sans FB" pitchFamily="34" charset="0"/>
            </a:rPr>
            <a:t>__________</a:t>
          </a:r>
        </a:p>
        <a:p>
          <a:pPr algn="ctr"/>
          <a:r>
            <a:rPr lang="en-US" sz="1600" dirty="0" smtClean="0">
              <a:latin typeface="Berlin Sans FB" pitchFamily="34" charset="0"/>
            </a:rPr>
            <a:t>31% Foreign Born</a:t>
          </a:r>
          <a:endParaRPr lang="en-US" sz="1600" dirty="0">
            <a:latin typeface="Berlin Sans FB" pitchFamily="34" charset="0"/>
          </a:endParaRPr>
        </a:p>
      </dgm:t>
    </dgm:pt>
    <dgm:pt modelId="{04D7C249-70D5-4F2E-A958-5799B99DDE11}" type="parTrans" cxnId="{5A41B5A5-3BD7-4626-B909-F8EED762A8A3}">
      <dgm:prSet/>
      <dgm:spPr/>
      <dgm:t>
        <a:bodyPr/>
        <a:lstStyle/>
        <a:p>
          <a:endParaRPr lang="en-US"/>
        </a:p>
      </dgm:t>
    </dgm:pt>
    <dgm:pt modelId="{3E93524E-8A36-412E-9612-DFBAFCB1DE7E}" type="sibTrans" cxnId="{5A41B5A5-3BD7-4626-B909-F8EED762A8A3}">
      <dgm:prSet/>
      <dgm:spPr/>
      <dgm:t>
        <a:bodyPr/>
        <a:lstStyle/>
        <a:p>
          <a:endParaRPr lang="en-US"/>
        </a:p>
      </dgm:t>
    </dgm:pt>
    <dgm:pt modelId="{40BB98BA-63BB-4EA3-B25B-00C1580475A2}">
      <dgm:prSet phldrT="[Text]" custT="1"/>
      <dgm:spPr>
        <a:ln>
          <a:solidFill>
            <a:schemeClr val="accent2">
              <a:lumMod val="60000"/>
              <a:lumOff val="40000"/>
            </a:schemeClr>
          </a:solidFill>
        </a:ln>
      </dgm:spPr>
      <dgm:t>
        <a:bodyPr/>
        <a:lstStyle/>
        <a:p>
          <a:r>
            <a:rPr lang="en-US" sz="2000" dirty="0" smtClean="0">
              <a:latin typeface="Berlin Sans FB" pitchFamily="34" charset="0"/>
            </a:rPr>
            <a:t>50.6% Ethnic Minority </a:t>
          </a:r>
          <a:endParaRPr lang="en-US" sz="2000" dirty="0">
            <a:latin typeface="Berlin Sans FB" pitchFamily="34" charset="0"/>
          </a:endParaRPr>
        </a:p>
      </dgm:t>
    </dgm:pt>
    <dgm:pt modelId="{18B02351-C25A-47C9-9846-C50C13F49CB1}" type="parTrans" cxnId="{EA4EF37B-AAC9-4EF4-8F26-89AD88F35FCA}">
      <dgm:prSet/>
      <dgm:spPr/>
      <dgm:t>
        <a:bodyPr/>
        <a:lstStyle/>
        <a:p>
          <a:endParaRPr lang="en-US"/>
        </a:p>
      </dgm:t>
    </dgm:pt>
    <dgm:pt modelId="{DE1725DD-E0ED-4A93-8C5D-6739A4F14551}" type="sibTrans" cxnId="{EA4EF37B-AAC9-4EF4-8F26-89AD88F35FCA}">
      <dgm:prSet/>
      <dgm:spPr/>
      <dgm:t>
        <a:bodyPr/>
        <a:lstStyle/>
        <a:p>
          <a:endParaRPr lang="en-US"/>
        </a:p>
      </dgm:t>
    </dgm:pt>
    <dgm:pt modelId="{E46A22E9-C02E-4EB0-884A-0B4BEAFBDF95}">
      <dgm:prSet phldrT="[Text]" custT="1"/>
      <dgm:spPr>
        <a:ln>
          <a:solidFill>
            <a:schemeClr val="accent2">
              <a:lumMod val="60000"/>
              <a:lumOff val="40000"/>
            </a:schemeClr>
          </a:solidFill>
        </a:ln>
      </dgm:spPr>
      <dgm:t>
        <a:bodyPr/>
        <a:lstStyle/>
        <a:p>
          <a:r>
            <a:rPr lang="en-US" sz="1600" dirty="0" smtClean="0">
              <a:latin typeface="Berlin Sans FB" pitchFamily="34" charset="0"/>
            </a:rPr>
            <a:t>95% growth in the senior population between 2010 - 2030</a:t>
          </a:r>
          <a:endParaRPr lang="en-US" sz="1600" dirty="0">
            <a:latin typeface="Berlin Sans FB" pitchFamily="34" charset="0"/>
          </a:endParaRPr>
        </a:p>
      </dgm:t>
    </dgm:pt>
    <dgm:pt modelId="{1CBFBDB9-E995-4549-9898-8B3B18CBD302}" type="parTrans" cxnId="{118D17BA-D9EC-424A-9CC5-E248E6D54BED}">
      <dgm:prSet/>
      <dgm:spPr/>
      <dgm:t>
        <a:bodyPr/>
        <a:lstStyle/>
        <a:p>
          <a:endParaRPr lang="en-US"/>
        </a:p>
      </dgm:t>
    </dgm:pt>
    <dgm:pt modelId="{1C20DAD6-29C8-4B0A-AC55-099986D515F5}" type="sibTrans" cxnId="{118D17BA-D9EC-424A-9CC5-E248E6D54BED}">
      <dgm:prSet/>
      <dgm:spPr/>
      <dgm:t>
        <a:bodyPr/>
        <a:lstStyle/>
        <a:p>
          <a:endParaRPr lang="en-US"/>
        </a:p>
      </dgm:t>
    </dgm:pt>
    <dgm:pt modelId="{7ED2F57A-1EE1-4FD6-BF36-6FC53FB2AFBE}">
      <dgm:prSet phldrT="[Text]" custT="1"/>
      <dgm:spPr>
        <a:ln>
          <a:solidFill>
            <a:schemeClr val="accent2">
              <a:lumMod val="60000"/>
              <a:lumOff val="40000"/>
            </a:schemeClr>
          </a:solidFill>
        </a:ln>
      </dgm:spPr>
      <dgm:t>
        <a:bodyPr/>
        <a:lstStyle/>
        <a:p>
          <a:r>
            <a:rPr lang="en-US" sz="1600" dirty="0" smtClean="0">
              <a:latin typeface="Berlin Sans FB" pitchFamily="34" charset="0"/>
            </a:rPr>
            <a:t>54,000 out of 153,000 children in the public school system receives FARMS</a:t>
          </a:r>
          <a:endParaRPr lang="en-US" sz="1600" dirty="0">
            <a:latin typeface="Berlin Sans FB" pitchFamily="34" charset="0"/>
          </a:endParaRPr>
        </a:p>
      </dgm:t>
    </dgm:pt>
    <dgm:pt modelId="{911AE82B-1845-4F3B-B0CA-E6349DFA8E78}" type="parTrans" cxnId="{4B03EB97-39EC-441F-BA00-55C5AA5A0BCF}">
      <dgm:prSet/>
      <dgm:spPr/>
      <dgm:t>
        <a:bodyPr/>
        <a:lstStyle/>
        <a:p>
          <a:endParaRPr lang="en-US"/>
        </a:p>
      </dgm:t>
    </dgm:pt>
    <dgm:pt modelId="{1292924D-9BA1-439E-B698-850BCF820A45}" type="sibTrans" cxnId="{4B03EB97-39EC-441F-BA00-55C5AA5A0BCF}">
      <dgm:prSet/>
      <dgm:spPr/>
      <dgm:t>
        <a:bodyPr/>
        <a:lstStyle/>
        <a:p>
          <a:endParaRPr lang="en-US"/>
        </a:p>
      </dgm:t>
    </dgm:pt>
    <dgm:pt modelId="{0039F80B-9DFC-45E8-B104-4E58F438CF56}">
      <dgm:prSet custT="1"/>
      <dgm:spPr>
        <a:ln>
          <a:solidFill>
            <a:schemeClr val="accent2">
              <a:lumMod val="60000"/>
              <a:lumOff val="40000"/>
            </a:schemeClr>
          </a:solidFill>
        </a:ln>
      </dgm:spPr>
      <dgm:t>
        <a:bodyPr/>
        <a:lstStyle/>
        <a:p>
          <a:r>
            <a:rPr lang="en-US" sz="1800" dirty="0" smtClean="0">
              <a:latin typeface="Berlin Sans FB" pitchFamily="34" charset="0"/>
            </a:rPr>
            <a:t>6 Zip Codes of Extreme Need — Poverty on the Rise</a:t>
          </a:r>
          <a:endParaRPr lang="en-US" sz="1800" dirty="0">
            <a:latin typeface="Berlin Sans FB" pitchFamily="34" charset="0"/>
          </a:endParaRPr>
        </a:p>
      </dgm:t>
    </dgm:pt>
    <dgm:pt modelId="{FF61274E-5290-4069-8340-409EE2FF7E50}" type="parTrans" cxnId="{212DBE49-7CFB-45DF-B3CA-0FAE1DCBC321}">
      <dgm:prSet/>
      <dgm:spPr/>
      <dgm:t>
        <a:bodyPr/>
        <a:lstStyle/>
        <a:p>
          <a:endParaRPr lang="en-US"/>
        </a:p>
      </dgm:t>
    </dgm:pt>
    <dgm:pt modelId="{FD18DB97-60F5-4FAC-93B8-7601DCE688A2}" type="sibTrans" cxnId="{212DBE49-7CFB-45DF-B3CA-0FAE1DCBC321}">
      <dgm:prSet/>
      <dgm:spPr/>
      <dgm:t>
        <a:bodyPr/>
        <a:lstStyle/>
        <a:p>
          <a:endParaRPr lang="en-US"/>
        </a:p>
      </dgm:t>
    </dgm:pt>
    <dgm:pt modelId="{AE5E35E2-19EE-40CF-8887-9BB8A65252B1}">
      <dgm:prSet custT="1"/>
      <dgm:spPr>
        <a:ln>
          <a:solidFill>
            <a:schemeClr val="accent2">
              <a:lumMod val="60000"/>
              <a:lumOff val="40000"/>
            </a:schemeClr>
          </a:solidFill>
        </a:ln>
      </dgm:spPr>
      <dgm:t>
        <a:bodyPr/>
        <a:lstStyle/>
        <a:p>
          <a:r>
            <a:rPr lang="en-US" sz="1500" dirty="0" smtClean="0">
              <a:latin typeface="Berlin Sans FB" pitchFamily="34" charset="0"/>
            </a:rPr>
            <a:t>Served 70,000 Households in Fiscal Year 2009 and 39,000 used more than two services from Department</a:t>
          </a:r>
          <a:endParaRPr lang="en-US" sz="1500" dirty="0">
            <a:latin typeface="Berlin Sans FB" pitchFamily="34" charset="0"/>
          </a:endParaRPr>
        </a:p>
      </dgm:t>
    </dgm:pt>
    <dgm:pt modelId="{18709343-3F34-4FB4-8ACB-32CCB9A81221}" type="parTrans" cxnId="{8A762316-DE82-488A-85E4-417A7171AEB0}">
      <dgm:prSet/>
      <dgm:spPr/>
      <dgm:t>
        <a:bodyPr/>
        <a:lstStyle/>
        <a:p>
          <a:endParaRPr lang="en-US"/>
        </a:p>
      </dgm:t>
    </dgm:pt>
    <dgm:pt modelId="{F06CDA71-4BEE-4D4A-9755-DDDB477A0079}" type="sibTrans" cxnId="{8A762316-DE82-488A-85E4-417A7171AEB0}">
      <dgm:prSet/>
      <dgm:spPr/>
      <dgm:t>
        <a:bodyPr/>
        <a:lstStyle/>
        <a:p>
          <a:endParaRPr lang="en-US"/>
        </a:p>
      </dgm:t>
    </dgm:pt>
    <dgm:pt modelId="{FEA826E0-E74C-4E0E-821D-33B3FDFB6729}">
      <dgm:prSet custT="1"/>
      <dgm:spPr>
        <a:ln>
          <a:solidFill>
            <a:schemeClr val="accent2">
              <a:lumMod val="60000"/>
              <a:lumOff val="40000"/>
            </a:schemeClr>
          </a:solidFill>
        </a:ln>
      </dgm:spPr>
      <dgm:t>
        <a:bodyPr/>
        <a:lstStyle/>
        <a:p>
          <a:r>
            <a:rPr lang="en-US" sz="1800" dirty="0" smtClean="0">
              <a:latin typeface="Berlin Sans FB" pitchFamily="34" charset="0"/>
            </a:rPr>
            <a:t>A Staff of 1,600 with over 80 Programs</a:t>
          </a:r>
          <a:endParaRPr lang="en-US" sz="1800" dirty="0">
            <a:latin typeface="Berlin Sans FB" pitchFamily="34" charset="0"/>
          </a:endParaRPr>
        </a:p>
      </dgm:t>
    </dgm:pt>
    <dgm:pt modelId="{7EE79A77-BBA2-48C0-B8C0-371FA1301EFC}" type="parTrans" cxnId="{3708F898-1725-4385-927F-367E4C8B1251}">
      <dgm:prSet/>
      <dgm:spPr/>
      <dgm:t>
        <a:bodyPr/>
        <a:lstStyle/>
        <a:p>
          <a:endParaRPr lang="en-US"/>
        </a:p>
      </dgm:t>
    </dgm:pt>
    <dgm:pt modelId="{76CFCB15-EA82-4D5F-920B-731CA73C059B}" type="sibTrans" cxnId="{3708F898-1725-4385-927F-367E4C8B1251}">
      <dgm:prSet/>
      <dgm:spPr/>
      <dgm:t>
        <a:bodyPr/>
        <a:lstStyle/>
        <a:p>
          <a:endParaRPr lang="en-US"/>
        </a:p>
      </dgm:t>
    </dgm:pt>
    <dgm:pt modelId="{6D6D8C3D-BF13-4270-8734-0B96F0996E2C}">
      <dgm:prSet custT="1"/>
      <dgm:spPr>
        <a:ln>
          <a:solidFill>
            <a:schemeClr val="accent2">
              <a:lumMod val="60000"/>
              <a:lumOff val="40000"/>
            </a:schemeClr>
          </a:solidFill>
        </a:ln>
      </dgm:spPr>
      <dgm:t>
        <a:bodyPr/>
        <a:lstStyle/>
        <a:p>
          <a:r>
            <a:rPr lang="en-US" sz="1600" dirty="0" smtClean="0">
              <a:latin typeface="Berlin Sans FB" pitchFamily="34" charset="0"/>
            </a:rPr>
            <a:t>TANF | SNAP, MA and EA Caseload Growing — Application volume grew by almost 42%</a:t>
          </a:r>
          <a:endParaRPr lang="en-US" sz="1600" dirty="0">
            <a:latin typeface="Berlin Sans FB" pitchFamily="34" charset="0"/>
          </a:endParaRPr>
        </a:p>
      </dgm:t>
    </dgm:pt>
    <dgm:pt modelId="{4E2035C3-4782-4207-9BF5-D3B0CE0486F8}" type="parTrans" cxnId="{4FF78374-492D-4E13-A994-A583580579D5}">
      <dgm:prSet/>
      <dgm:spPr/>
      <dgm:t>
        <a:bodyPr/>
        <a:lstStyle/>
        <a:p>
          <a:endParaRPr lang="en-US"/>
        </a:p>
      </dgm:t>
    </dgm:pt>
    <dgm:pt modelId="{C0FA93E6-0F85-40BF-B2B7-44DA5377A661}" type="sibTrans" cxnId="{4FF78374-492D-4E13-A994-A583580579D5}">
      <dgm:prSet/>
      <dgm:spPr/>
      <dgm:t>
        <a:bodyPr/>
        <a:lstStyle/>
        <a:p>
          <a:endParaRPr lang="en-US"/>
        </a:p>
      </dgm:t>
    </dgm:pt>
    <dgm:pt modelId="{D7F4C4DB-0993-4AF1-A4F7-13B603C691E2}">
      <dgm:prSet custT="1"/>
      <dgm:spPr>
        <a:ln>
          <a:solidFill>
            <a:schemeClr val="accent2">
              <a:lumMod val="60000"/>
              <a:lumOff val="40000"/>
            </a:schemeClr>
          </a:solidFill>
        </a:ln>
      </dgm:spPr>
      <dgm:t>
        <a:bodyPr/>
        <a:lstStyle/>
        <a:p>
          <a:r>
            <a:rPr lang="en-US" sz="1600" dirty="0" smtClean="0">
              <a:latin typeface="Berlin Sans FB" pitchFamily="34" charset="0"/>
            </a:rPr>
            <a:t>Serving almost 34,000 uninsured adults, children and pregnant women</a:t>
          </a:r>
          <a:endParaRPr lang="en-US" sz="1600" dirty="0">
            <a:latin typeface="Berlin Sans FB" pitchFamily="34" charset="0"/>
          </a:endParaRPr>
        </a:p>
      </dgm:t>
    </dgm:pt>
    <dgm:pt modelId="{5ADDD382-7DEB-4B4A-8DBD-C205D1EBC0C3}" type="parTrans" cxnId="{95240B6D-220A-4D22-A7D1-EA20A01CF093}">
      <dgm:prSet/>
      <dgm:spPr/>
      <dgm:t>
        <a:bodyPr/>
        <a:lstStyle/>
        <a:p>
          <a:endParaRPr lang="en-US"/>
        </a:p>
      </dgm:t>
    </dgm:pt>
    <dgm:pt modelId="{5ACD6637-B64C-48D6-9D88-CE231BC39846}" type="sibTrans" cxnId="{95240B6D-220A-4D22-A7D1-EA20A01CF093}">
      <dgm:prSet/>
      <dgm:spPr/>
      <dgm:t>
        <a:bodyPr/>
        <a:lstStyle/>
        <a:p>
          <a:endParaRPr lang="en-US"/>
        </a:p>
      </dgm:t>
    </dgm:pt>
    <dgm:pt modelId="{AEC91FAD-0053-4C14-B8FE-6A4DB35154D9}" type="pres">
      <dgm:prSet presAssocID="{4E765E53-D43F-4858-B8C0-93EFBF46DFF1}" presName="diagram" presStyleCnt="0">
        <dgm:presLayoutVars>
          <dgm:dir/>
          <dgm:resizeHandles val="exact"/>
        </dgm:presLayoutVars>
      </dgm:prSet>
      <dgm:spPr/>
      <dgm:t>
        <a:bodyPr/>
        <a:lstStyle/>
        <a:p>
          <a:endParaRPr lang="en-US"/>
        </a:p>
      </dgm:t>
    </dgm:pt>
    <dgm:pt modelId="{A9C613B4-416F-47F2-943A-FE8027D54C47}" type="pres">
      <dgm:prSet presAssocID="{190060E0-9E5A-4422-8ED6-D6F765465F1C}" presName="node" presStyleLbl="node1" presStyleIdx="0" presStyleCnt="9">
        <dgm:presLayoutVars>
          <dgm:bulletEnabled val="1"/>
        </dgm:presLayoutVars>
      </dgm:prSet>
      <dgm:spPr/>
      <dgm:t>
        <a:bodyPr/>
        <a:lstStyle/>
        <a:p>
          <a:endParaRPr lang="en-US"/>
        </a:p>
      </dgm:t>
    </dgm:pt>
    <dgm:pt modelId="{141E8618-46B1-4C32-A4A7-0433D7755F1B}" type="pres">
      <dgm:prSet presAssocID="{3E93524E-8A36-412E-9612-DFBAFCB1DE7E}" presName="sibTrans" presStyleCnt="0"/>
      <dgm:spPr/>
    </dgm:pt>
    <dgm:pt modelId="{83A176FD-86AB-4F3E-827B-EE56553325D2}" type="pres">
      <dgm:prSet presAssocID="{40BB98BA-63BB-4EA3-B25B-00C1580475A2}" presName="node" presStyleLbl="node1" presStyleIdx="1" presStyleCnt="9">
        <dgm:presLayoutVars>
          <dgm:bulletEnabled val="1"/>
        </dgm:presLayoutVars>
      </dgm:prSet>
      <dgm:spPr/>
      <dgm:t>
        <a:bodyPr/>
        <a:lstStyle/>
        <a:p>
          <a:endParaRPr lang="en-US"/>
        </a:p>
      </dgm:t>
    </dgm:pt>
    <dgm:pt modelId="{3D317445-2D2D-4897-ABC6-64EB801FA121}" type="pres">
      <dgm:prSet presAssocID="{DE1725DD-E0ED-4A93-8C5D-6739A4F14551}" presName="sibTrans" presStyleCnt="0"/>
      <dgm:spPr/>
    </dgm:pt>
    <dgm:pt modelId="{BB468D5C-5B93-4FED-A3FC-06748C6163CF}" type="pres">
      <dgm:prSet presAssocID="{E46A22E9-C02E-4EB0-884A-0B4BEAFBDF95}" presName="node" presStyleLbl="node1" presStyleIdx="2" presStyleCnt="9" custLinFactNeighborX="1462" custLinFactNeighborY="812">
        <dgm:presLayoutVars>
          <dgm:bulletEnabled val="1"/>
        </dgm:presLayoutVars>
      </dgm:prSet>
      <dgm:spPr/>
      <dgm:t>
        <a:bodyPr/>
        <a:lstStyle/>
        <a:p>
          <a:endParaRPr lang="en-US"/>
        </a:p>
      </dgm:t>
    </dgm:pt>
    <dgm:pt modelId="{D7C6AD95-9DDC-4B83-B6C0-E86D64F452F4}" type="pres">
      <dgm:prSet presAssocID="{1C20DAD6-29C8-4B0A-AC55-099986D515F5}" presName="sibTrans" presStyleCnt="0"/>
      <dgm:spPr/>
    </dgm:pt>
    <dgm:pt modelId="{9509F46C-3FBD-4E85-952E-0071F54CAA17}" type="pres">
      <dgm:prSet presAssocID="{7ED2F57A-1EE1-4FD6-BF36-6FC53FB2AFBE}" presName="node" presStyleLbl="node1" presStyleIdx="3" presStyleCnt="9">
        <dgm:presLayoutVars>
          <dgm:bulletEnabled val="1"/>
        </dgm:presLayoutVars>
      </dgm:prSet>
      <dgm:spPr/>
      <dgm:t>
        <a:bodyPr/>
        <a:lstStyle/>
        <a:p>
          <a:endParaRPr lang="en-US"/>
        </a:p>
      </dgm:t>
    </dgm:pt>
    <dgm:pt modelId="{034192C4-0FE9-40D8-803B-54F5EE722782}" type="pres">
      <dgm:prSet presAssocID="{1292924D-9BA1-439E-B698-850BCF820A45}" presName="sibTrans" presStyleCnt="0"/>
      <dgm:spPr/>
    </dgm:pt>
    <dgm:pt modelId="{2C77DCCC-8256-42FD-BCFA-A1208C764AA6}" type="pres">
      <dgm:prSet presAssocID="{0039F80B-9DFC-45E8-B104-4E58F438CF56}" presName="node" presStyleLbl="node1" presStyleIdx="4" presStyleCnt="9">
        <dgm:presLayoutVars>
          <dgm:bulletEnabled val="1"/>
        </dgm:presLayoutVars>
      </dgm:prSet>
      <dgm:spPr/>
      <dgm:t>
        <a:bodyPr/>
        <a:lstStyle/>
        <a:p>
          <a:endParaRPr lang="en-US"/>
        </a:p>
      </dgm:t>
    </dgm:pt>
    <dgm:pt modelId="{CF3774B5-CB2B-422E-85BC-8DEA81A0056D}" type="pres">
      <dgm:prSet presAssocID="{FD18DB97-60F5-4FAC-93B8-7601DCE688A2}" presName="sibTrans" presStyleCnt="0"/>
      <dgm:spPr/>
    </dgm:pt>
    <dgm:pt modelId="{6BF6B59C-2BE9-4E14-9BC2-A11C88EADBB3}" type="pres">
      <dgm:prSet presAssocID="{AE5E35E2-19EE-40CF-8887-9BB8A65252B1}" presName="node" presStyleLbl="node1" presStyleIdx="5" presStyleCnt="9" custLinFactNeighborX="-985" custLinFactNeighborY="-462">
        <dgm:presLayoutVars>
          <dgm:bulletEnabled val="1"/>
        </dgm:presLayoutVars>
      </dgm:prSet>
      <dgm:spPr/>
      <dgm:t>
        <a:bodyPr/>
        <a:lstStyle/>
        <a:p>
          <a:endParaRPr lang="en-US"/>
        </a:p>
      </dgm:t>
    </dgm:pt>
    <dgm:pt modelId="{CC288A95-98C2-4535-AE19-32CEDDD967EF}" type="pres">
      <dgm:prSet presAssocID="{F06CDA71-4BEE-4D4A-9755-DDDB477A0079}" presName="sibTrans" presStyleCnt="0"/>
      <dgm:spPr/>
    </dgm:pt>
    <dgm:pt modelId="{3DDD4899-AB30-4037-8790-9E47A5A0A030}" type="pres">
      <dgm:prSet presAssocID="{FEA826E0-E74C-4E0E-821D-33B3FDFB6729}" presName="node" presStyleLbl="node1" presStyleIdx="6" presStyleCnt="9">
        <dgm:presLayoutVars>
          <dgm:bulletEnabled val="1"/>
        </dgm:presLayoutVars>
      </dgm:prSet>
      <dgm:spPr/>
      <dgm:t>
        <a:bodyPr/>
        <a:lstStyle/>
        <a:p>
          <a:endParaRPr lang="en-US"/>
        </a:p>
      </dgm:t>
    </dgm:pt>
    <dgm:pt modelId="{93E9AAFB-055A-4D57-92F5-DA182A158612}" type="pres">
      <dgm:prSet presAssocID="{76CFCB15-EA82-4D5F-920B-731CA73C059B}" presName="sibTrans" presStyleCnt="0"/>
      <dgm:spPr/>
    </dgm:pt>
    <dgm:pt modelId="{7E1F4A7B-E519-459F-9CD1-44C435D14712}" type="pres">
      <dgm:prSet presAssocID="{6D6D8C3D-BF13-4270-8734-0B96F0996E2C}" presName="node" presStyleLbl="node1" presStyleIdx="7" presStyleCnt="9">
        <dgm:presLayoutVars>
          <dgm:bulletEnabled val="1"/>
        </dgm:presLayoutVars>
      </dgm:prSet>
      <dgm:spPr/>
      <dgm:t>
        <a:bodyPr/>
        <a:lstStyle/>
        <a:p>
          <a:endParaRPr lang="en-US"/>
        </a:p>
      </dgm:t>
    </dgm:pt>
    <dgm:pt modelId="{338C0A0D-51AF-40D5-8214-3B200F8D6D10}" type="pres">
      <dgm:prSet presAssocID="{C0FA93E6-0F85-40BF-B2B7-44DA5377A661}" presName="sibTrans" presStyleCnt="0"/>
      <dgm:spPr/>
    </dgm:pt>
    <dgm:pt modelId="{4165853B-8CE7-44BC-9045-4933A16330F4}" type="pres">
      <dgm:prSet presAssocID="{D7F4C4DB-0993-4AF1-A4F7-13B603C691E2}" presName="node" presStyleLbl="node1" presStyleIdx="8" presStyleCnt="9">
        <dgm:presLayoutVars>
          <dgm:bulletEnabled val="1"/>
        </dgm:presLayoutVars>
      </dgm:prSet>
      <dgm:spPr/>
      <dgm:t>
        <a:bodyPr/>
        <a:lstStyle/>
        <a:p>
          <a:endParaRPr lang="en-US"/>
        </a:p>
      </dgm:t>
    </dgm:pt>
  </dgm:ptLst>
  <dgm:cxnLst>
    <dgm:cxn modelId="{8B59492B-BE1C-4971-8D15-9C3ABBC3DB98}" type="presOf" srcId="{D7F4C4DB-0993-4AF1-A4F7-13B603C691E2}" destId="{4165853B-8CE7-44BC-9045-4933A16330F4}" srcOrd="0" destOrd="0" presId="urn:microsoft.com/office/officeart/2005/8/layout/default"/>
    <dgm:cxn modelId="{80CE7964-5FD0-4168-96BB-73B7A023AA8A}" type="presOf" srcId="{6D6D8C3D-BF13-4270-8734-0B96F0996E2C}" destId="{7E1F4A7B-E519-459F-9CD1-44C435D14712}" srcOrd="0" destOrd="0" presId="urn:microsoft.com/office/officeart/2005/8/layout/default"/>
    <dgm:cxn modelId="{8A762316-DE82-488A-85E4-417A7171AEB0}" srcId="{4E765E53-D43F-4858-B8C0-93EFBF46DFF1}" destId="{AE5E35E2-19EE-40CF-8887-9BB8A65252B1}" srcOrd="5" destOrd="0" parTransId="{18709343-3F34-4FB4-8ACB-32CCB9A81221}" sibTransId="{F06CDA71-4BEE-4D4A-9755-DDDB477A0079}"/>
    <dgm:cxn modelId="{24576ED4-5BEC-43CC-84D0-C3AC0D206FFC}" type="presOf" srcId="{7ED2F57A-1EE1-4FD6-BF36-6FC53FB2AFBE}" destId="{9509F46C-3FBD-4E85-952E-0071F54CAA17}" srcOrd="0" destOrd="0" presId="urn:microsoft.com/office/officeart/2005/8/layout/default"/>
    <dgm:cxn modelId="{118D17BA-D9EC-424A-9CC5-E248E6D54BED}" srcId="{4E765E53-D43F-4858-B8C0-93EFBF46DFF1}" destId="{E46A22E9-C02E-4EB0-884A-0B4BEAFBDF95}" srcOrd="2" destOrd="0" parTransId="{1CBFBDB9-E995-4549-9898-8B3B18CBD302}" sibTransId="{1C20DAD6-29C8-4B0A-AC55-099986D515F5}"/>
    <dgm:cxn modelId="{6EDFE36C-BEF9-45B2-9496-18CEA12AB259}" type="presOf" srcId="{0039F80B-9DFC-45E8-B104-4E58F438CF56}" destId="{2C77DCCC-8256-42FD-BCFA-A1208C764AA6}" srcOrd="0" destOrd="0" presId="urn:microsoft.com/office/officeart/2005/8/layout/default"/>
    <dgm:cxn modelId="{A2950BAF-0787-42CE-ABFE-65AEA14DE1E1}" type="presOf" srcId="{40BB98BA-63BB-4EA3-B25B-00C1580475A2}" destId="{83A176FD-86AB-4F3E-827B-EE56553325D2}" srcOrd="0" destOrd="0" presId="urn:microsoft.com/office/officeart/2005/8/layout/default"/>
    <dgm:cxn modelId="{EA4EF37B-AAC9-4EF4-8F26-89AD88F35FCA}" srcId="{4E765E53-D43F-4858-B8C0-93EFBF46DFF1}" destId="{40BB98BA-63BB-4EA3-B25B-00C1580475A2}" srcOrd="1" destOrd="0" parTransId="{18B02351-C25A-47C9-9846-C50C13F49CB1}" sibTransId="{DE1725DD-E0ED-4A93-8C5D-6739A4F14551}"/>
    <dgm:cxn modelId="{354CCECB-7AA7-4DF2-B4CB-B4278E6AD6EC}" type="presOf" srcId="{4E765E53-D43F-4858-B8C0-93EFBF46DFF1}" destId="{AEC91FAD-0053-4C14-B8FE-6A4DB35154D9}" srcOrd="0" destOrd="0" presId="urn:microsoft.com/office/officeart/2005/8/layout/default"/>
    <dgm:cxn modelId="{4C713038-D04A-4D51-9F43-D06BADEAF339}" type="presOf" srcId="{FEA826E0-E74C-4E0E-821D-33B3FDFB6729}" destId="{3DDD4899-AB30-4037-8790-9E47A5A0A030}" srcOrd="0" destOrd="0" presId="urn:microsoft.com/office/officeart/2005/8/layout/default"/>
    <dgm:cxn modelId="{3708F898-1725-4385-927F-367E4C8B1251}" srcId="{4E765E53-D43F-4858-B8C0-93EFBF46DFF1}" destId="{FEA826E0-E74C-4E0E-821D-33B3FDFB6729}" srcOrd="6" destOrd="0" parTransId="{7EE79A77-BBA2-48C0-B8C0-371FA1301EFC}" sibTransId="{76CFCB15-EA82-4D5F-920B-731CA73C059B}"/>
    <dgm:cxn modelId="{95240B6D-220A-4D22-A7D1-EA20A01CF093}" srcId="{4E765E53-D43F-4858-B8C0-93EFBF46DFF1}" destId="{D7F4C4DB-0993-4AF1-A4F7-13B603C691E2}" srcOrd="8" destOrd="0" parTransId="{5ADDD382-7DEB-4B4A-8DBD-C205D1EBC0C3}" sibTransId="{5ACD6637-B64C-48D6-9D88-CE231BC39846}"/>
    <dgm:cxn modelId="{5A41B5A5-3BD7-4626-B909-F8EED762A8A3}" srcId="{4E765E53-D43F-4858-B8C0-93EFBF46DFF1}" destId="{190060E0-9E5A-4422-8ED6-D6F765465F1C}" srcOrd="0" destOrd="0" parTransId="{04D7C249-70D5-4F2E-A958-5799B99DDE11}" sibTransId="{3E93524E-8A36-412E-9612-DFBAFCB1DE7E}"/>
    <dgm:cxn modelId="{36772518-AE48-4A57-9463-A60F1C09F3FC}" type="presOf" srcId="{190060E0-9E5A-4422-8ED6-D6F765465F1C}" destId="{A9C613B4-416F-47F2-943A-FE8027D54C47}" srcOrd="0" destOrd="0" presId="urn:microsoft.com/office/officeart/2005/8/layout/default"/>
    <dgm:cxn modelId="{4FF78374-492D-4E13-A994-A583580579D5}" srcId="{4E765E53-D43F-4858-B8C0-93EFBF46DFF1}" destId="{6D6D8C3D-BF13-4270-8734-0B96F0996E2C}" srcOrd="7" destOrd="0" parTransId="{4E2035C3-4782-4207-9BF5-D3B0CE0486F8}" sibTransId="{C0FA93E6-0F85-40BF-B2B7-44DA5377A661}"/>
    <dgm:cxn modelId="{4B03EB97-39EC-441F-BA00-55C5AA5A0BCF}" srcId="{4E765E53-D43F-4858-B8C0-93EFBF46DFF1}" destId="{7ED2F57A-1EE1-4FD6-BF36-6FC53FB2AFBE}" srcOrd="3" destOrd="0" parTransId="{911AE82B-1845-4F3B-B0CA-E6349DFA8E78}" sibTransId="{1292924D-9BA1-439E-B698-850BCF820A45}"/>
    <dgm:cxn modelId="{212DBE49-7CFB-45DF-B3CA-0FAE1DCBC321}" srcId="{4E765E53-D43F-4858-B8C0-93EFBF46DFF1}" destId="{0039F80B-9DFC-45E8-B104-4E58F438CF56}" srcOrd="4" destOrd="0" parTransId="{FF61274E-5290-4069-8340-409EE2FF7E50}" sibTransId="{FD18DB97-60F5-4FAC-93B8-7601DCE688A2}"/>
    <dgm:cxn modelId="{B655422A-D25B-4999-B77B-BDA3733F51A8}" type="presOf" srcId="{E46A22E9-C02E-4EB0-884A-0B4BEAFBDF95}" destId="{BB468D5C-5B93-4FED-A3FC-06748C6163CF}" srcOrd="0" destOrd="0" presId="urn:microsoft.com/office/officeart/2005/8/layout/default"/>
    <dgm:cxn modelId="{4673F59F-DE7F-4569-A673-83846D3A01B1}" type="presOf" srcId="{AE5E35E2-19EE-40CF-8887-9BB8A65252B1}" destId="{6BF6B59C-2BE9-4E14-9BC2-A11C88EADBB3}" srcOrd="0" destOrd="0" presId="urn:microsoft.com/office/officeart/2005/8/layout/default"/>
    <dgm:cxn modelId="{E767AFC4-2D17-4DE8-BD45-CB4031F157B5}" type="presParOf" srcId="{AEC91FAD-0053-4C14-B8FE-6A4DB35154D9}" destId="{A9C613B4-416F-47F2-943A-FE8027D54C47}" srcOrd="0" destOrd="0" presId="urn:microsoft.com/office/officeart/2005/8/layout/default"/>
    <dgm:cxn modelId="{F3B91286-619F-4354-9272-767479456B1F}" type="presParOf" srcId="{AEC91FAD-0053-4C14-B8FE-6A4DB35154D9}" destId="{141E8618-46B1-4C32-A4A7-0433D7755F1B}" srcOrd="1" destOrd="0" presId="urn:microsoft.com/office/officeart/2005/8/layout/default"/>
    <dgm:cxn modelId="{2D6C7F32-6963-473E-AE25-95584F0EC196}" type="presParOf" srcId="{AEC91FAD-0053-4C14-B8FE-6A4DB35154D9}" destId="{83A176FD-86AB-4F3E-827B-EE56553325D2}" srcOrd="2" destOrd="0" presId="urn:microsoft.com/office/officeart/2005/8/layout/default"/>
    <dgm:cxn modelId="{7BFB5B4C-B9C5-464B-8CAD-58EDE5E49606}" type="presParOf" srcId="{AEC91FAD-0053-4C14-B8FE-6A4DB35154D9}" destId="{3D317445-2D2D-4897-ABC6-64EB801FA121}" srcOrd="3" destOrd="0" presId="urn:microsoft.com/office/officeart/2005/8/layout/default"/>
    <dgm:cxn modelId="{FAD0F904-E62D-4CFA-B0AC-B7FD82C5C8D0}" type="presParOf" srcId="{AEC91FAD-0053-4C14-B8FE-6A4DB35154D9}" destId="{BB468D5C-5B93-4FED-A3FC-06748C6163CF}" srcOrd="4" destOrd="0" presId="urn:microsoft.com/office/officeart/2005/8/layout/default"/>
    <dgm:cxn modelId="{8C5766A2-D287-420F-9526-9EC73C4D32E1}" type="presParOf" srcId="{AEC91FAD-0053-4C14-B8FE-6A4DB35154D9}" destId="{D7C6AD95-9DDC-4B83-B6C0-E86D64F452F4}" srcOrd="5" destOrd="0" presId="urn:microsoft.com/office/officeart/2005/8/layout/default"/>
    <dgm:cxn modelId="{B81B785C-7B41-4DA2-A730-5A40E0CA754F}" type="presParOf" srcId="{AEC91FAD-0053-4C14-B8FE-6A4DB35154D9}" destId="{9509F46C-3FBD-4E85-952E-0071F54CAA17}" srcOrd="6" destOrd="0" presId="urn:microsoft.com/office/officeart/2005/8/layout/default"/>
    <dgm:cxn modelId="{A8D55323-7F04-4C4E-8DD4-3C90FE04802A}" type="presParOf" srcId="{AEC91FAD-0053-4C14-B8FE-6A4DB35154D9}" destId="{034192C4-0FE9-40D8-803B-54F5EE722782}" srcOrd="7" destOrd="0" presId="urn:microsoft.com/office/officeart/2005/8/layout/default"/>
    <dgm:cxn modelId="{E8EAC93F-BC38-426F-A203-A718B649FA82}" type="presParOf" srcId="{AEC91FAD-0053-4C14-B8FE-6A4DB35154D9}" destId="{2C77DCCC-8256-42FD-BCFA-A1208C764AA6}" srcOrd="8" destOrd="0" presId="urn:microsoft.com/office/officeart/2005/8/layout/default"/>
    <dgm:cxn modelId="{9C552F0D-466F-45DD-9B9D-64063E224FB0}" type="presParOf" srcId="{AEC91FAD-0053-4C14-B8FE-6A4DB35154D9}" destId="{CF3774B5-CB2B-422E-85BC-8DEA81A0056D}" srcOrd="9" destOrd="0" presId="urn:microsoft.com/office/officeart/2005/8/layout/default"/>
    <dgm:cxn modelId="{78D6D8DB-4EB4-4D76-9ADD-BF54E3DC03F4}" type="presParOf" srcId="{AEC91FAD-0053-4C14-B8FE-6A4DB35154D9}" destId="{6BF6B59C-2BE9-4E14-9BC2-A11C88EADBB3}" srcOrd="10" destOrd="0" presId="urn:microsoft.com/office/officeart/2005/8/layout/default"/>
    <dgm:cxn modelId="{A0B0A652-A42E-43AE-A67C-71CB0441384D}" type="presParOf" srcId="{AEC91FAD-0053-4C14-B8FE-6A4DB35154D9}" destId="{CC288A95-98C2-4535-AE19-32CEDDD967EF}" srcOrd="11" destOrd="0" presId="urn:microsoft.com/office/officeart/2005/8/layout/default"/>
    <dgm:cxn modelId="{1083AA95-7D7C-46E6-9168-E745365C329F}" type="presParOf" srcId="{AEC91FAD-0053-4C14-B8FE-6A4DB35154D9}" destId="{3DDD4899-AB30-4037-8790-9E47A5A0A030}" srcOrd="12" destOrd="0" presId="urn:microsoft.com/office/officeart/2005/8/layout/default"/>
    <dgm:cxn modelId="{A3C335F4-DACD-4B11-9E3E-ECF353E57096}" type="presParOf" srcId="{AEC91FAD-0053-4C14-B8FE-6A4DB35154D9}" destId="{93E9AAFB-055A-4D57-92F5-DA182A158612}" srcOrd="13" destOrd="0" presId="urn:microsoft.com/office/officeart/2005/8/layout/default"/>
    <dgm:cxn modelId="{DDA5434D-F6B9-48E5-A159-974E8AA31920}" type="presParOf" srcId="{AEC91FAD-0053-4C14-B8FE-6A4DB35154D9}" destId="{7E1F4A7B-E519-459F-9CD1-44C435D14712}" srcOrd="14" destOrd="0" presId="urn:microsoft.com/office/officeart/2005/8/layout/default"/>
    <dgm:cxn modelId="{0FCB514E-5F95-4380-BBFD-4AC072923796}" type="presParOf" srcId="{AEC91FAD-0053-4C14-B8FE-6A4DB35154D9}" destId="{338C0A0D-51AF-40D5-8214-3B200F8D6D10}" srcOrd="15" destOrd="0" presId="urn:microsoft.com/office/officeart/2005/8/layout/default"/>
    <dgm:cxn modelId="{E9B27922-9662-42CE-A592-AC76406CC247}" type="presParOf" srcId="{AEC91FAD-0053-4C14-B8FE-6A4DB35154D9}" destId="{4165853B-8CE7-44BC-9045-4933A16330F4}" srcOrd="1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2"/>
            <a:ext cx="3038475" cy="465138"/>
          </a:xfrm>
          <a:prstGeom prst="rect">
            <a:avLst/>
          </a:prstGeom>
        </p:spPr>
        <p:txBody>
          <a:bodyPr vert="horz" lIns="91835" tIns="45918" rIns="91835" bIns="45918" rtlCol="0"/>
          <a:lstStyle>
            <a:lvl1pPr algn="l" eaLnBrk="1" hangingPunct="1">
              <a:lnSpc>
                <a:spcPct val="80000"/>
              </a:lnSpc>
              <a:spcBef>
                <a:spcPct val="20000"/>
              </a:spcBef>
              <a:buClr>
                <a:schemeClr val="accent1"/>
              </a:buClr>
              <a:buSzPct val="70000"/>
              <a:buFont typeface="Wingdings" pitchFamily="2" charset="2"/>
              <a:buChar char="n"/>
              <a:defRPr sz="1200">
                <a:latin typeface="Arial" charset="0"/>
              </a:defRPr>
            </a:lvl1pPr>
          </a:lstStyle>
          <a:p>
            <a:pPr>
              <a:defRPr/>
            </a:pPr>
            <a:endParaRPr lang="en-US" dirty="0"/>
          </a:p>
        </p:txBody>
      </p:sp>
      <p:sp>
        <p:nvSpPr>
          <p:cNvPr id="3" name="Date Placeholder 2"/>
          <p:cNvSpPr>
            <a:spLocks noGrp="1"/>
          </p:cNvSpPr>
          <p:nvPr>
            <p:ph type="dt" sz="quarter" idx="1"/>
          </p:nvPr>
        </p:nvSpPr>
        <p:spPr>
          <a:xfrm>
            <a:off x="3970340" y="2"/>
            <a:ext cx="3038475" cy="465138"/>
          </a:xfrm>
          <a:prstGeom prst="rect">
            <a:avLst/>
          </a:prstGeom>
        </p:spPr>
        <p:txBody>
          <a:bodyPr vert="horz" lIns="91835" tIns="45918" rIns="91835" bIns="45918" rtlCol="0"/>
          <a:lstStyle>
            <a:lvl1pPr algn="r" eaLnBrk="1" hangingPunct="1">
              <a:lnSpc>
                <a:spcPct val="80000"/>
              </a:lnSpc>
              <a:spcBef>
                <a:spcPct val="20000"/>
              </a:spcBef>
              <a:buClr>
                <a:schemeClr val="accent1"/>
              </a:buClr>
              <a:buSzPct val="70000"/>
              <a:buFont typeface="Wingdings" pitchFamily="2" charset="2"/>
              <a:buChar char="n"/>
              <a:defRPr sz="1200">
                <a:latin typeface="Arial" charset="0"/>
              </a:defRPr>
            </a:lvl1pPr>
          </a:lstStyle>
          <a:p>
            <a:pPr>
              <a:defRPr/>
            </a:pPr>
            <a:fld id="{FF94C9B9-16FD-461F-A379-69F532B087B5}" type="datetimeFigureOut">
              <a:rPr lang="en-US"/>
              <a:pPr>
                <a:defRPr/>
              </a:pPr>
              <a:t>10/27/2015</a:t>
            </a:fld>
            <a:endParaRPr lang="en-US" dirty="0"/>
          </a:p>
        </p:txBody>
      </p:sp>
      <p:sp>
        <p:nvSpPr>
          <p:cNvPr id="4" name="Footer Placeholder 3"/>
          <p:cNvSpPr>
            <a:spLocks noGrp="1"/>
          </p:cNvSpPr>
          <p:nvPr>
            <p:ph type="ftr" sz="quarter" idx="2"/>
          </p:nvPr>
        </p:nvSpPr>
        <p:spPr>
          <a:xfrm>
            <a:off x="3" y="8829676"/>
            <a:ext cx="3038475" cy="465138"/>
          </a:xfrm>
          <a:prstGeom prst="rect">
            <a:avLst/>
          </a:prstGeom>
        </p:spPr>
        <p:txBody>
          <a:bodyPr vert="horz" lIns="91835" tIns="45918" rIns="91835" bIns="45918" rtlCol="0" anchor="b"/>
          <a:lstStyle>
            <a:lvl1pPr algn="l" eaLnBrk="1" hangingPunct="1">
              <a:lnSpc>
                <a:spcPct val="80000"/>
              </a:lnSpc>
              <a:spcBef>
                <a:spcPct val="20000"/>
              </a:spcBef>
              <a:buClr>
                <a:schemeClr val="accent1"/>
              </a:buClr>
              <a:buSzPct val="70000"/>
              <a:buFont typeface="Wingdings" pitchFamily="2" charset="2"/>
              <a:buChar char="n"/>
              <a:defRPr sz="1200">
                <a:latin typeface="Arial" charset="0"/>
              </a:defRPr>
            </a:lvl1pPr>
          </a:lstStyle>
          <a:p>
            <a:pPr>
              <a:defRPr/>
            </a:pPr>
            <a:endParaRPr lang="en-US" dirty="0"/>
          </a:p>
        </p:txBody>
      </p:sp>
      <p:sp>
        <p:nvSpPr>
          <p:cNvPr id="5" name="Slide Number Placeholder 4"/>
          <p:cNvSpPr>
            <a:spLocks noGrp="1"/>
          </p:cNvSpPr>
          <p:nvPr>
            <p:ph type="sldNum" sz="quarter" idx="3"/>
          </p:nvPr>
        </p:nvSpPr>
        <p:spPr>
          <a:xfrm>
            <a:off x="3970340" y="8829676"/>
            <a:ext cx="3038475" cy="465138"/>
          </a:xfrm>
          <a:prstGeom prst="rect">
            <a:avLst/>
          </a:prstGeom>
        </p:spPr>
        <p:txBody>
          <a:bodyPr vert="horz" lIns="91835" tIns="45918" rIns="91835" bIns="45918" rtlCol="0" anchor="b"/>
          <a:lstStyle>
            <a:lvl1pPr algn="r" eaLnBrk="1" hangingPunct="1">
              <a:lnSpc>
                <a:spcPct val="80000"/>
              </a:lnSpc>
              <a:spcBef>
                <a:spcPct val="20000"/>
              </a:spcBef>
              <a:buClr>
                <a:schemeClr val="accent1"/>
              </a:buClr>
              <a:buSzPct val="70000"/>
              <a:buFont typeface="Wingdings" pitchFamily="2" charset="2"/>
              <a:buChar char="n"/>
              <a:defRPr sz="1200">
                <a:latin typeface="Arial" charset="0"/>
              </a:defRPr>
            </a:lvl1pPr>
          </a:lstStyle>
          <a:p>
            <a:pPr>
              <a:defRPr/>
            </a:pPr>
            <a:fld id="{21250CE5-F92D-4C23-BECD-1895EC803CF5}" type="slidenum">
              <a:rPr lang="en-US"/>
              <a:pPr>
                <a:defRPr/>
              </a:pPr>
              <a:t>‹#›</a:t>
            </a:fld>
            <a:endParaRPr lang="en-US" dirty="0"/>
          </a:p>
        </p:txBody>
      </p:sp>
    </p:spTree>
    <p:extLst>
      <p:ext uri="{BB962C8B-B14F-4D97-AF65-F5344CB8AC3E}">
        <p14:creationId xmlns:p14="http://schemas.microsoft.com/office/powerpoint/2010/main" val="15090006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1" y="2"/>
            <a:ext cx="3036888" cy="465138"/>
          </a:xfrm>
          <a:prstGeom prst="rect">
            <a:avLst/>
          </a:prstGeom>
          <a:noFill/>
          <a:ln w="9525">
            <a:noFill/>
            <a:miter lim="800000"/>
            <a:headEnd/>
            <a:tailEnd/>
          </a:ln>
          <a:effectLst/>
        </p:spPr>
        <p:txBody>
          <a:bodyPr vert="horz" wrap="square" lIns="92046" tIns="46023" rIns="92046" bIns="46023" numCol="1" anchor="t" anchorCtr="0" compatLnSpc="1">
            <a:prstTxWarp prst="textNoShape">
              <a:avLst/>
            </a:prstTxWarp>
          </a:bodyPr>
          <a:lstStyle>
            <a:lvl1pPr defTabSz="919946" eaLnBrk="1" hangingPunct="1">
              <a:lnSpc>
                <a:spcPct val="100000"/>
              </a:lnSpc>
              <a:spcBef>
                <a:spcPct val="0"/>
              </a:spcBef>
              <a:buClrTx/>
              <a:buSzTx/>
              <a:buFontTx/>
              <a:buNone/>
              <a:defRPr sz="1200">
                <a:latin typeface="Arial" charset="0"/>
              </a:defRPr>
            </a:lvl1pPr>
          </a:lstStyle>
          <a:p>
            <a:pPr>
              <a:defRPr/>
            </a:pPr>
            <a:endParaRPr lang="en-US" dirty="0"/>
          </a:p>
        </p:txBody>
      </p:sp>
      <p:sp>
        <p:nvSpPr>
          <p:cNvPr id="32771" name="Rectangle 3"/>
          <p:cNvSpPr>
            <a:spLocks noGrp="1" noChangeArrowheads="1"/>
          </p:cNvSpPr>
          <p:nvPr>
            <p:ph type="dt" idx="1"/>
          </p:nvPr>
        </p:nvSpPr>
        <p:spPr bwMode="auto">
          <a:xfrm>
            <a:off x="3971926" y="2"/>
            <a:ext cx="3036888" cy="465138"/>
          </a:xfrm>
          <a:prstGeom prst="rect">
            <a:avLst/>
          </a:prstGeom>
          <a:noFill/>
          <a:ln w="9525">
            <a:noFill/>
            <a:miter lim="800000"/>
            <a:headEnd/>
            <a:tailEnd/>
          </a:ln>
          <a:effectLst/>
        </p:spPr>
        <p:txBody>
          <a:bodyPr vert="horz" wrap="square" lIns="92046" tIns="46023" rIns="92046" bIns="46023" numCol="1" anchor="t" anchorCtr="0" compatLnSpc="1">
            <a:prstTxWarp prst="textNoShape">
              <a:avLst/>
            </a:prstTxWarp>
          </a:bodyPr>
          <a:lstStyle>
            <a:lvl1pPr algn="r" defTabSz="919946" eaLnBrk="1" hangingPunct="1">
              <a:lnSpc>
                <a:spcPct val="100000"/>
              </a:lnSpc>
              <a:spcBef>
                <a:spcPct val="0"/>
              </a:spcBef>
              <a:buClrTx/>
              <a:buSzTx/>
              <a:buFontTx/>
              <a:buNone/>
              <a:defRPr sz="1200">
                <a:latin typeface="Arial" charset="0"/>
              </a:defRPr>
            </a:lvl1pPr>
          </a:lstStyle>
          <a:p>
            <a:pPr>
              <a:defRPr/>
            </a:pPr>
            <a:endParaRPr lang="en-US" dirty="0"/>
          </a:p>
        </p:txBody>
      </p:sp>
      <p:sp>
        <p:nvSpPr>
          <p:cNvPr id="3174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32773" name="Rectangle 5"/>
          <p:cNvSpPr>
            <a:spLocks noGrp="1" noChangeArrowheads="1"/>
          </p:cNvSpPr>
          <p:nvPr>
            <p:ph type="body" sz="quarter" idx="3"/>
          </p:nvPr>
        </p:nvSpPr>
        <p:spPr bwMode="auto">
          <a:xfrm>
            <a:off x="701675" y="4416427"/>
            <a:ext cx="5607050" cy="4183063"/>
          </a:xfrm>
          <a:prstGeom prst="rect">
            <a:avLst/>
          </a:prstGeom>
          <a:noFill/>
          <a:ln w="9525">
            <a:noFill/>
            <a:miter lim="800000"/>
            <a:headEnd/>
            <a:tailEnd/>
          </a:ln>
          <a:effectLst/>
        </p:spPr>
        <p:txBody>
          <a:bodyPr vert="horz" wrap="square" lIns="92046" tIns="46023" rIns="92046" bIns="4602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2774" name="Rectangle 6"/>
          <p:cNvSpPr>
            <a:spLocks noGrp="1" noChangeArrowheads="1"/>
          </p:cNvSpPr>
          <p:nvPr>
            <p:ph type="ftr" sz="quarter" idx="4"/>
          </p:nvPr>
        </p:nvSpPr>
        <p:spPr bwMode="auto">
          <a:xfrm>
            <a:off x="1" y="8829676"/>
            <a:ext cx="3036888" cy="465138"/>
          </a:xfrm>
          <a:prstGeom prst="rect">
            <a:avLst/>
          </a:prstGeom>
          <a:noFill/>
          <a:ln w="9525">
            <a:noFill/>
            <a:miter lim="800000"/>
            <a:headEnd/>
            <a:tailEnd/>
          </a:ln>
          <a:effectLst/>
        </p:spPr>
        <p:txBody>
          <a:bodyPr vert="horz" wrap="square" lIns="92046" tIns="46023" rIns="92046" bIns="46023" numCol="1" anchor="b" anchorCtr="0" compatLnSpc="1">
            <a:prstTxWarp prst="textNoShape">
              <a:avLst/>
            </a:prstTxWarp>
          </a:bodyPr>
          <a:lstStyle>
            <a:lvl1pPr defTabSz="919946" eaLnBrk="1" hangingPunct="1">
              <a:lnSpc>
                <a:spcPct val="100000"/>
              </a:lnSpc>
              <a:spcBef>
                <a:spcPct val="0"/>
              </a:spcBef>
              <a:buClrTx/>
              <a:buSzTx/>
              <a:buFontTx/>
              <a:buNone/>
              <a:defRPr sz="1200">
                <a:latin typeface="Arial" charset="0"/>
              </a:defRPr>
            </a:lvl1pPr>
          </a:lstStyle>
          <a:p>
            <a:pPr>
              <a:defRPr/>
            </a:pPr>
            <a:endParaRPr lang="en-US" dirty="0"/>
          </a:p>
        </p:txBody>
      </p:sp>
      <p:sp>
        <p:nvSpPr>
          <p:cNvPr id="32775" name="Rectangle 7"/>
          <p:cNvSpPr>
            <a:spLocks noGrp="1" noChangeArrowheads="1"/>
          </p:cNvSpPr>
          <p:nvPr>
            <p:ph type="sldNum" sz="quarter" idx="5"/>
          </p:nvPr>
        </p:nvSpPr>
        <p:spPr bwMode="auto">
          <a:xfrm>
            <a:off x="3971926" y="8829676"/>
            <a:ext cx="3036888" cy="465138"/>
          </a:xfrm>
          <a:prstGeom prst="rect">
            <a:avLst/>
          </a:prstGeom>
          <a:noFill/>
          <a:ln w="9525">
            <a:noFill/>
            <a:miter lim="800000"/>
            <a:headEnd/>
            <a:tailEnd/>
          </a:ln>
          <a:effectLst/>
        </p:spPr>
        <p:txBody>
          <a:bodyPr vert="horz" wrap="square" lIns="92046" tIns="46023" rIns="92046" bIns="46023" numCol="1" anchor="b" anchorCtr="0" compatLnSpc="1">
            <a:prstTxWarp prst="textNoShape">
              <a:avLst/>
            </a:prstTxWarp>
          </a:bodyPr>
          <a:lstStyle>
            <a:lvl1pPr algn="r" defTabSz="919946" eaLnBrk="1" hangingPunct="1">
              <a:lnSpc>
                <a:spcPct val="100000"/>
              </a:lnSpc>
              <a:spcBef>
                <a:spcPct val="0"/>
              </a:spcBef>
              <a:buClrTx/>
              <a:buSzTx/>
              <a:buFontTx/>
              <a:buNone/>
              <a:defRPr sz="1200">
                <a:latin typeface="Arial" charset="0"/>
              </a:defRPr>
            </a:lvl1pPr>
          </a:lstStyle>
          <a:p>
            <a:pPr>
              <a:defRPr/>
            </a:pPr>
            <a:fld id="{09C3E1EF-86CB-4D4D-A5DC-095E5636886D}" type="slidenum">
              <a:rPr lang="en-US"/>
              <a:pPr>
                <a:defRPr/>
              </a:pPr>
              <a:t>‹#›</a:t>
            </a:fld>
            <a:endParaRPr lang="en-US" dirty="0"/>
          </a:p>
        </p:txBody>
      </p:sp>
    </p:spTree>
    <p:extLst>
      <p:ext uri="{BB962C8B-B14F-4D97-AF65-F5344CB8AC3E}">
        <p14:creationId xmlns:p14="http://schemas.microsoft.com/office/powerpoint/2010/main" val="34755184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819E30ED-8385-4379-B1CE-8860D657AF4F}" type="slidenum">
              <a:rPr lang="en-US" smtClean="0"/>
              <a:pPr/>
              <a:t>1</a:t>
            </a:fld>
            <a:endParaRPr lang="en-US" dirty="0"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21653607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785EED2A-F52D-4FAA-8430-3B998A2446ED}" type="slidenum">
              <a:rPr lang="en-US" smtClean="0"/>
              <a:pPr/>
              <a:t>21</a:t>
            </a:fld>
            <a:endParaRPr lang="en-US" dirty="0"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38197516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785EED2A-F52D-4FAA-8430-3B998A2446ED}" type="slidenum">
              <a:rPr lang="en-US" smtClean="0"/>
              <a:pPr/>
              <a:t>22</a:t>
            </a:fld>
            <a:endParaRPr lang="en-US" dirty="0"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8213515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799452B0-3F91-44A4-BD04-29EF47268FEE}" type="slidenum">
              <a:rPr lang="en-US" smtClean="0"/>
              <a:pPr/>
              <a:t>24</a:t>
            </a:fld>
            <a:endParaRPr lang="en-US" dirty="0"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11728943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799452B0-3F91-44A4-BD04-29EF47268FEE}" type="slidenum">
              <a:rPr lang="en-US" smtClean="0"/>
              <a:pPr/>
              <a:t>25</a:t>
            </a:fld>
            <a:endParaRPr lang="en-US" dirty="0"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3436396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F49BEB30-FB05-4D39-B4BA-B164E0F2F358}" type="slidenum">
              <a:rPr lang="en-US" smtClean="0"/>
              <a:pPr/>
              <a:t>27</a:t>
            </a:fld>
            <a:endParaRPr lang="en-US" dirty="0"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42625308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F49BEB30-FB05-4D39-B4BA-B164E0F2F358}" type="slidenum">
              <a:rPr lang="en-US" smtClean="0"/>
              <a:pPr/>
              <a:t>28</a:t>
            </a:fld>
            <a:endParaRPr lang="en-US" dirty="0"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5580869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F49BEB30-FB05-4D39-B4BA-B164E0F2F358}" type="slidenum">
              <a:rPr lang="en-US" smtClean="0"/>
              <a:pPr/>
              <a:t>29</a:t>
            </a:fld>
            <a:endParaRPr lang="en-US" dirty="0"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22372420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txBox="1">
            <a:spLocks noGrp="1" noChangeArrowheads="1"/>
          </p:cNvSpPr>
          <p:nvPr/>
        </p:nvSpPr>
        <p:spPr bwMode="auto">
          <a:xfrm>
            <a:off x="3971926" y="8829676"/>
            <a:ext cx="3036888" cy="465138"/>
          </a:xfrm>
          <a:prstGeom prst="rect">
            <a:avLst/>
          </a:prstGeom>
          <a:noFill/>
          <a:ln w="9525">
            <a:noFill/>
            <a:miter lim="800000"/>
            <a:headEnd/>
            <a:tailEnd/>
          </a:ln>
        </p:spPr>
        <p:txBody>
          <a:bodyPr lIns="92046" tIns="46023" rIns="92046" bIns="46023" anchor="b"/>
          <a:lstStyle/>
          <a:p>
            <a:pPr algn="r" defTabSz="919946" eaLnBrk="1" hangingPunct="1"/>
            <a:fld id="{BDC78A5B-ACEA-4F43-89B1-A61508089127}" type="slidenum">
              <a:rPr lang="en-US" sz="1200">
                <a:latin typeface="Arial" charset="0"/>
              </a:rPr>
              <a:pPr algn="r" defTabSz="919946" eaLnBrk="1" hangingPunct="1"/>
              <a:t>30</a:t>
            </a:fld>
            <a:endParaRPr lang="en-US" sz="1200" dirty="0">
              <a:latin typeface="Arial"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38902061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0B2F305F-448F-456C-9ECA-D81F07DC672B}" type="slidenum">
              <a:rPr lang="en-US" smtClean="0"/>
              <a:pPr/>
              <a:t>32</a:t>
            </a:fld>
            <a:endParaRPr lang="en-US" dirty="0"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1259748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D57B24F9-055B-4D09-8823-42F6BA0EE47C}" type="slidenum">
              <a:rPr lang="en-US" smtClean="0"/>
              <a:pPr/>
              <a:t>2</a:t>
            </a:fld>
            <a:endParaRPr lang="en-US" dirty="0"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12824086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D5968FF1-B9E9-4CB5-9B80-C8B4DCC862C1}" type="slidenum">
              <a:rPr lang="en-US" smtClean="0"/>
              <a:pPr/>
              <a:t>3</a:t>
            </a:fld>
            <a:endParaRPr lang="en-US" dirty="0"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2979370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79339E-9EFD-45AE-9096-72D331DF11F0}" type="slidenum">
              <a:rPr lang="en-US"/>
              <a:pPr/>
              <a:t>9</a:t>
            </a:fld>
            <a:endParaRPr lang="en-US" dirty="0"/>
          </a:p>
        </p:txBody>
      </p:sp>
      <p:sp>
        <p:nvSpPr>
          <p:cNvPr id="11266" name="Rectangle 2"/>
          <p:cNvSpPr>
            <a:spLocks noGrp="1" noRot="1" noChangeAspect="1" noTextEdit="1"/>
          </p:cNvSpPr>
          <p:nvPr>
            <p:ph type="sldImg"/>
          </p:nvPr>
        </p:nvSpPr>
        <p:spPr>
          <a:xfrm>
            <a:off x="1182688" y="696913"/>
            <a:ext cx="4648200" cy="3486150"/>
          </a:xfrm>
          <a:ln/>
          <a:extLst>
            <a:ext uri="{909E8E84-426E-40DD-AFC4-6F175D3DCCD1}">
              <a14:hiddenFill xmlns:a14="http://schemas.microsoft.com/office/drawing/2010/main">
                <a:noFill/>
              </a14:hiddenFill>
            </a:ext>
          </a:extLst>
        </p:spPr>
      </p:sp>
      <p:sp>
        <p:nvSpPr>
          <p:cNvPr id="11267" name="Rectangle 3"/>
          <p:cNvSpPr>
            <a:spLocks noGrp="1"/>
          </p:cNvSpPr>
          <p:nvPr>
            <p:ph type="body" idx="1"/>
          </p:nvPr>
        </p:nvSpPr>
        <p:spPr/>
        <p:txBody>
          <a:bodyPr lIns="91263" tIns="45629" rIns="91263" bIns="45629"/>
          <a:lstStyle/>
          <a:p>
            <a:endParaRPr lang="en-US" dirty="0"/>
          </a:p>
        </p:txBody>
      </p:sp>
    </p:spTree>
    <p:extLst>
      <p:ext uri="{BB962C8B-B14F-4D97-AF65-F5344CB8AC3E}">
        <p14:creationId xmlns:p14="http://schemas.microsoft.com/office/powerpoint/2010/main" val="31236936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txBox="1">
            <a:spLocks noGrp="1" noChangeArrowheads="1"/>
          </p:cNvSpPr>
          <p:nvPr/>
        </p:nvSpPr>
        <p:spPr bwMode="auto">
          <a:xfrm>
            <a:off x="3971926" y="8829676"/>
            <a:ext cx="3036888" cy="465138"/>
          </a:xfrm>
          <a:prstGeom prst="rect">
            <a:avLst/>
          </a:prstGeom>
          <a:noFill/>
          <a:ln w="9525">
            <a:noFill/>
            <a:miter lim="800000"/>
            <a:headEnd/>
            <a:tailEnd/>
          </a:ln>
        </p:spPr>
        <p:txBody>
          <a:bodyPr lIns="93794" tIns="46898" rIns="93794" bIns="46898" anchor="b"/>
          <a:lstStyle/>
          <a:p>
            <a:pPr algn="r" defTabSz="937484" eaLnBrk="1" hangingPunct="1"/>
            <a:fld id="{FC2F4CDC-EBCB-493C-A30C-A32CED4C224D}" type="slidenum">
              <a:rPr lang="en-US" sz="1200">
                <a:latin typeface="Arial" charset="0"/>
              </a:rPr>
              <a:pPr algn="r" defTabSz="937484" eaLnBrk="1" hangingPunct="1"/>
              <a:t>12</a:t>
            </a:fld>
            <a:endParaRPr lang="en-US" sz="1200" dirty="0">
              <a:latin typeface="Arial"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lIns="93794" tIns="46898" rIns="93794" bIns="46898"/>
          <a:lstStyle/>
          <a:p>
            <a:endParaRPr lang="en-US" dirty="0" smtClean="0"/>
          </a:p>
        </p:txBody>
      </p:sp>
    </p:spTree>
    <p:extLst>
      <p:ext uri="{BB962C8B-B14F-4D97-AF65-F5344CB8AC3E}">
        <p14:creationId xmlns:p14="http://schemas.microsoft.com/office/powerpoint/2010/main" val="16300780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txBox="1">
            <a:spLocks noGrp="1" noChangeArrowheads="1"/>
          </p:cNvSpPr>
          <p:nvPr/>
        </p:nvSpPr>
        <p:spPr bwMode="auto">
          <a:xfrm>
            <a:off x="3971926" y="8829676"/>
            <a:ext cx="3036888" cy="465138"/>
          </a:xfrm>
          <a:prstGeom prst="rect">
            <a:avLst/>
          </a:prstGeom>
          <a:noFill/>
          <a:ln w="9525">
            <a:noFill/>
            <a:miter lim="800000"/>
            <a:headEnd/>
            <a:tailEnd/>
          </a:ln>
        </p:spPr>
        <p:txBody>
          <a:bodyPr lIns="92046" tIns="46023" rIns="92046" bIns="46023" anchor="b"/>
          <a:lstStyle/>
          <a:p>
            <a:pPr algn="r" defTabSz="919946" eaLnBrk="1" hangingPunct="1"/>
            <a:fld id="{BDC78A5B-ACEA-4F43-89B1-A61508089127}" type="slidenum">
              <a:rPr lang="en-US" sz="1200">
                <a:latin typeface="Arial" charset="0"/>
              </a:rPr>
              <a:pPr algn="r" defTabSz="919946" eaLnBrk="1" hangingPunct="1"/>
              <a:t>14</a:t>
            </a:fld>
            <a:endParaRPr lang="en-US" sz="1200" dirty="0">
              <a:latin typeface="Arial"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33025686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E420FEC3-1CD0-458C-882F-8588EBA69173}" type="slidenum">
              <a:rPr lang="en-US" smtClean="0"/>
              <a:pPr/>
              <a:t>16</a:t>
            </a:fld>
            <a:endParaRPr lang="en-US" dirty="0"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23420161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EAA97172-99D4-4E2E-9D89-8290593347DD}" type="slidenum">
              <a:rPr lang="en-US" smtClean="0"/>
              <a:pPr/>
              <a:t>18</a:t>
            </a:fld>
            <a:endParaRPr lang="en-US" dirty="0"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17158654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txBox="1">
            <a:spLocks noGrp="1" noChangeArrowheads="1"/>
          </p:cNvSpPr>
          <p:nvPr/>
        </p:nvSpPr>
        <p:spPr bwMode="auto">
          <a:xfrm>
            <a:off x="3971926" y="8829676"/>
            <a:ext cx="3036888" cy="465138"/>
          </a:xfrm>
          <a:prstGeom prst="rect">
            <a:avLst/>
          </a:prstGeom>
          <a:noFill/>
          <a:ln w="9525">
            <a:noFill/>
            <a:miter lim="800000"/>
            <a:headEnd/>
            <a:tailEnd/>
          </a:ln>
        </p:spPr>
        <p:txBody>
          <a:bodyPr lIns="92046" tIns="46023" rIns="92046" bIns="46023" anchor="b"/>
          <a:lstStyle/>
          <a:p>
            <a:pPr algn="r" defTabSz="919946" eaLnBrk="1" hangingPunct="1"/>
            <a:fld id="{BDC78A5B-ACEA-4F43-89B1-A61508089127}" type="slidenum">
              <a:rPr lang="en-US" sz="1200">
                <a:latin typeface="Arial" charset="0"/>
              </a:rPr>
              <a:pPr algn="r" defTabSz="919946" eaLnBrk="1" hangingPunct="1"/>
              <a:t>19</a:t>
            </a:fld>
            <a:endParaRPr lang="en-US" sz="1200" dirty="0">
              <a:latin typeface="Arial"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35226148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7"/>
          <p:cNvGrpSpPr>
            <a:grpSpLocks/>
          </p:cNvGrpSpPr>
          <p:nvPr/>
        </p:nvGrpSpPr>
        <p:grpSpPr bwMode="auto">
          <a:xfrm>
            <a:off x="228600" y="2889250"/>
            <a:ext cx="8610600" cy="201613"/>
            <a:chOff x="144" y="1680"/>
            <a:chExt cx="5424" cy="144"/>
          </a:xfrm>
        </p:grpSpPr>
        <p:sp>
          <p:nvSpPr>
            <p:cNvPr id="5" name="Rectangle 8"/>
            <p:cNvSpPr>
              <a:spLocks noChangeArrowheads="1"/>
            </p:cNvSpPr>
            <p:nvPr userDrawn="1"/>
          </p:nvSpPr>
          <p:spPr bwMode="auto">
            <a:xfrm>
              <a:off x="144" y="1680"/>
              <a:ext cx="1808" cy="144"/>
            </a:xfrm>
            <a:prstGeom prst="rect">
              <a:avLst/>
            </a:prstGeom>
            <a:solidFill>
              <a:schemeClr val="bg2"/>
            </a:solidFill>
            <a:ln w="9525">
              <a:noFill/>
              <a:miter lim="800000"/>
              <a:headEnd/>
              <a:tailEnd/>
            </a:ln>
            <a:effectLst/>
          </p:spPr>
          <p:txBody>
            <a:bodyPr wrap="none" anchor="ctr"/>
            <a:lstStyle/>
            <a:p>
              <a:pPr>
                <a:defRPr/>
              </a:pPr>
              <a:endParaRPr lang="en-US" dirty="0"/>
            </a:p>
          </p:txBody>
        </p:sp>
        <p:sp>
          <p:nvSpPr>
            <p:cNvPr id="6" name="Rectangle 9"/>
            <p:cNvSpPr>
              <a:spLocks noChangeArrowheads="1"/>
            </p:cNvSpPr>
            <p:nvPr userDrawn="1"/>
          </p:nvSpPr>
          <p:spPr bwMode="auto">
            <a:xfrm>
              <a:off x="1952" y="1680"/>
              <a:ext cx="1808" cy="144"/>
            </a:xfrm>
            <a:prstGeom prst="rect">
              <a:avLst/>
            </a:prstGeom>
            <a:solidFill>
              <a:schemeClr val="accent1"/>
            </a:solidFill>
            <a:ln w="9525">
              <a:noFill/>
              <a:miter lim="800000"/>
              <a:headEnd/>
              <a:tailEnd/>
            </a:ln>
            <a:effectLst/>
          </p:spPr>
          <p:txBody>
            <a:bodyPr wrap="none" anchor="ctr"/>
            <a:lstStyle/>
            <a:p>
              <a:pPr>
                <a:defRPr/>
              </a:pPr>
              <a:endParaRPr lang="en-US" dirty="0"/>
            </a:p>
          </p:txBody>
        </p:sp>
        <p:sp>
          <p:nvSpPr>
            <p:cNvPr id="7" name="Rectangle 10"/>
            <p:cNvSpPr>
              <a:spLocks noChangeArrowheads="1"/>
            </p:cNvSpPr>
            <p:nvPr userDrawn="1"/>
          </p:nvSpPr>
          <p:spPr bwMode="auto">
            <a:xfrm>
              <a:off x="3760" y="1680"/>
              <a:ext cx="1808" cy="144"/>
            </a:xfrm>
            <a:prstGeom prst="rect">
              <a:avLst/>
            </a:prstGeom>
            <a:solidFill>
              <a:schemeClr val="tx2"/>
            </a:solidFill>
            <a:ln w="9525">
              <a:noFill/>
              <a:miter lim="800000"/>
              <a:headEnd/>
              <a:tailEnd/>
            </a:ln>
            <a:effectLst/>
          </p:spPr>
          <p:txBody>
            <a:bodyPr wrap="none" anchor="ctr"/>
            <a:lstStyle/>
            <a:p>
              <a:pPr>
                <a:defRPr/>
              </a:pPr>
              <a:endParaRPr lang="en-US" dirty="0"/>
            </a:p>
          </p:txBody>
        </p:sp>
      </p:grpSp>
      <p:sp>
        <p:nvSpPr>
          <p:cNvPr id="246786" name="Rectangle 2"/>
          <p:cNvSpPr>
            <a:spLocks noGrp="1" noChangeArrowheads="1"/>
          </p:cNvSpPr>
          <p:nvPr>
            <p:ph type="ctrTitle"/>
          </p:nvPr>
        </p:nvSpPr>
        <p:spPr>
          <a:xfrm>
            <a:off x="685800" y="685800"/>
            <a:ext cx="7772400" cy="2127250"/>
          </a:xfrm>
        </p:spPr>
        <p:txBody>
          <a:bodyPr/>
          <a:lstStyle>
            <a:lvl1pPr algn="ctr">
              <a:defRPr sz="5800"/>
            </a:lvl1pPr>
          </a:lstStyle>
          <a:p>
            <a:r>
              <a:rPr lang="en-US"/>
              <a:t>Click to edit Master title style</a:t>
            </a:r>
          </a:p>
        </p:txBody>
      </p:sp>
      <p:sp>
        <p:nvSpPr>
          <p:cNvPr id="246787" name="Rectangle 3"/>
          <p:cNvSpPr>
            <a:spLocks noGrp="1" noChangeArrowheads="1"/>
          </p:cNvSpPr>
          <p:nvPr>
            <p:ph type="subTitle" idx="1"/>
          </p:nvPr>
        </p:nvSpPr>
        <p:spPr>
          <a:xfrm>
            <a:off x="1371600" y="3270250"/>
            <a:ext cx="6400800" cy="2209800"/>
          </a:xfrm>
        </p:spPr>
        <p:txBody>
          <a:bodyPr/>
          <a:lstStyle>
            <a:lvl1pPr marL="0" indent="0" algn="ctr">
              <a:buFont typeface="Wingdings" pitchFamily="2" charset="2"/>
              <a:buNone/>
              <a:defRPr sz="3000"/>
            </a:lvl1pPr>
          </a:lstStyle>
          <a:p>
            <a:r>
              <a:rPr lang="en-US"/>
              <a:t>Click to edit Master subtitle style</a:t>
            </a:r>
          </a:p>
        </p:txBody>
      </p:sp>
      <p:sp>
        <p:nvSpPr>
          <p:cNvPr id="8" name="Rectangle 4"/>
          <p:cNvSpPr>
            <a:spLocks noGrp="1" noChangeArrowheads="1"/>
          </p:cNvSpPr>
          <p:nvPr>
            <p:ph type="dt" sz="half" idx="10"/>
          </p:nvPr>
        </p:nvSpPr>
        <p:spPr/>
        <p:txBody>
          <a:bodyPr/>
          <a:lstStyle>
            <a:lvl1pPr>
              <a:defRPr/>
            </a:lvl1pPr>
          </a:lstStyle>
          <a:p>
            <a:pPr>
              <a:defRPr/>
            </a:pPr>
            <a:fld id="{D9F051EF-19B4-4151-9679-CE8FA44737A2}" type="datetime1">
              <a:rPr lang="en-US"/>
              <a:pPr>
                <a:defRPr/>
              </a:pPr>
              <a:t>10/27/2015</a:t>
            </a:fld>
            <a:endParaRPr lang="en-US" dirty="0"/>
          </a:p>
        </p:txBody>
      </p:sp>
      <p:sp>
        <p:nvSpPr>
          <p:cNvPr id="9" name="Rectangle 5"/>
          <p:cNvSpPr>
            <a:spLocks noGrp="1" noChangeArrowheads="1"/>
          </p:cNvSpPr>
          <p:nvPr>
            <p:ph type="ftr" sz="quarter" idx="11"/>
          </p:nvPr>
        </p:nvSpPr>
        <p:spPr/>
        <p:txBody>
          <a:bodyPr/>
          <a:lstStyle>
            <a:lvl1pPr>
              <a:defRPr/>
            </a:lvl1pPr>
          </a:lstStyle>
          <a:p>
            <a:pPr>
              <a:defRPr/>
            </a:pPr>
            <a:endParaRPr lang="en-US" dirty="0"/>
          </a:p>
        </p:txBody>
      </p:sp>
      <p:sp>
        <p:nvSpPr>
          <p:cNvPr id="10" name="Rectangle 6"/>
          <p:cNvSpPr>
            <a:spLocks noGrp="1" noChangeArrowheads="1"/>
          </p:cNvSpPr>
          <p:nvPr>
            <p:ph type="sldNum" sz="quarter" idx="12"/>
          </p:nvPr>
        </p:nvSpPr>
        <p:spPr/>
        <p:txBody>
          <a:bodyPr/>
          <a:lstStyle>
            <a:lvl1pPr>
              <a:defRPr/>
            </a:lvl1pPr>
          </a:lstStyle>
          <a:p>
            <a:pPr>
              <a:defRPr/>
            </a:pPr>
            <a:fld id="{38B012DC-91A2-49DE-8B9B-02840DD855BA}"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C6248082-8D72-430B-9D93-65190D205834}" type="datetime1">
              <a:rPr lang="en-US"/>
              <a:pPr>
                <a:defRPr/>
              </a:pPr>
              <a:t>10/27/2015</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4C4EA78-DB60-445F-85E9-D4446B4C3572}"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CD433337-34F3-44CB-948C-8A7B3CA0BDAC}" type="datetime1">
              <a:rPr lang="en-US"/>
              <a:pPr>
                <a:defRPr/>
              </a:pPr>
              <a:t>10/27/2015</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FBFF8C35-562C-49DE-AE80-354CA3176FB0}"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fld id="{6D3023E3-E24D-4581-AE0B-851308A9D3FD}" type="datetime1">
              <a:rPr lang="en-US"/>
              <a:pPr>
                <a:defRPr/>
              </a:pPr>
              <a:t>10/27/2015</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49D95B60-4893-451B-AF7A-E39E4990E637}"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A87E4AD7-8205-45A4-A6EA-B70B5CB10004}" type="datetime1">
              <a:rPr lang="en-US"/>
              <a:pPr>
                <a:defRPr/>
              </a:pPr>
              <a:t>10/27/2015</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EDFCF9B-DBEB-46ED-9B1E-FBF8F4CC1D49}"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69FE2240-661D-4A1F-9D4C-61A20C4A3304}" type="datetime1">
              <a:rPr lang="en-US"/>
              <a:pPr>
                <a:defRPr/>
              </a:pPr>
              <a:t>10/27/2015</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5CA18E9A-FC19-4D9B-B810-F37DD5F2DA81}"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8AD001DE-41A0-4FE8-BF2D-B87F29DC5E80}" type="datetime1">
              <a:rPr lang="en-US"/>
              <a:pPr>
                <a:defRPr/>
              </a:pPr>
              <a:t>10/27/2015</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24814EB3-335F-46B2-8E4F-4FDB1F6809E0}"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1C3628E7-979C-4AB8-A022-DB7A9C3A123A}" type="datetime1">
              <a:rPr lang="en-US"/>
              <a:pPr>
                <a:defRPr/>
              </a:pPr>
              <a:t>10/27/2015</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22863D5B-1067-4DCF-823A-1236CD9312D4}"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DAE20568-7A9F-449B-9660-B2FCEDE5BED9}" type="datetime1">
              <a:rPr lang="en-US"/>
              <a:pPr>
                <a:defRPr/>
              </a:pPr>
              <a:t>10/27/2015</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15F69ACF-C32F-4EE0-87FB-2DDE5EC0F767}"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B8C966F8-A771-4232-85D0-DB829239D634}" type="datetime1">
              <a:rPr lang="en-US"/>
              <a:pPr>
                <a:defRPr/>
              </a:pPr>
              <a:t>10/27/2015</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F46A2B4F-252A-495B-AA48-216734AD7961}"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FED9D5A5-1B6E-4558-AA7D-188C7822FFF5}" type="datetime1">
              <a:rPr lang="en-US"/>
              <a:pPr>
                <a:defRPr/>
              </a:pPr>
              <a:t>10/27/2015</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D0D858D6-D220-4928-846D-96925E7A5E04}"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8DE7602E-D471-4135-AEE9-2EB1DC18D0D5}" type="datetime1">
              <a:rPr lang="en-US"/>
              <a:pPr>
                <a:defRPr/>
              </a:pPr>
              <a:t>10/27/2015</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1DF25D17-BEE1-446A-8BF6-DCABA3006D1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5764" name="Rectangle 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vl1pPr>
          </a:lstStyle>
          <a:p>
            <a:pPr>
              <a:defRPr/>
            </a:pPr>
            <a:fld id="{5E7B87B5-ECC0-4291-AA76-1CD6EC1B9C3F}" type="datetime1">
              <a:rPr lang="en-US"/>
              <a:pPr>
                <a:defRPr/>
              </a:pPr>
              <a:t>10/27/2015</a:t>
            </a:fld>
            <a:endParaRPr lang="en-US" dirty="0"/>
          </a:p>
        </p:txBody>
      </p:sp>
      <p:sp>
        <p:nvSpPr>
          <p:cNvPr id="245765"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vl1pPr>
          </a:lstStyle>
          <a:p>
            <a:pPr>
              <a:defRPr/>
            </a:pPr>
            <a:endParaRPr lang="en-US" dirty="0"/>
          </a:p>
        </p:txBody>
      </p:sp>
      <p:sp>
        <p:nvSpPr>
          <p:cNvPr id="245766" name="Rectangle 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pPr>
              <a:defRPr/>
            </a:pPr>
            <a:fld id="{9B49E4AE-E02A-4DED-876C-500977B8DFEA}" type="slidenum">
              <a:rPr lang="en-US"/>
              <a:pPr>
                <a:defRPr/>
              </a:pPr>
              <a:t>‹#›</a:t>
            </a:fld>
            <a:endParaRPr lang="en-US" dirty="0"/>
          </a:p>
        </p:txBody>
      </p:sp>
      <p:sp>
        <p:nvSpPr>
          <p:cNvPr id="245767" name="Rectangle 7"/>
          <p:cNvSpPr>
            <a:spLocks noChangeArrowheads="1"/>
          </p:cNvSpPr>
          <p:nvPr/>
        </p:nvSpPr>
        <p:spPr bwMode="auto">
          <a:xfrm>
            <a:off x="0" y="0"/>
            <a:ext cx="228600" cy="2286000"/>
          </a:xfrm>
          <a:prstGeom prst="rect">
            <a:avLst/>
          </a:prstGeom>
          <a:solidFill>
            <a:schemeClr val="bg2"/>
          </a:solidFill>
          <a:ln w="9525">
            <a:noFill/>
            <a:miter lim="800000"/>
            <a:headEnd/>
            <a:tailEnd/>
          </a:ln>
          <a:effectLst/>
        </p:spPr>
        <p:txBody>
          <a:bodyPr wrap="none" anchor="ctr"/>
          <a:lstStyle/>
          <a:p>
            <a:pPr algn="ctr" eaLnBrk="1" hangingPunct="1">
              <a:defRPr/>
            </a:pPr>
            <a:endParaRPr lang="en-US" sz="2400" dirty="0">
              <a:latin typeface="Times New Roman" pitchFamily="18" charset="0"/>
            </a:endParaRPr>
          </a:p>
        </p:txBody>
      </p:sp>
      <p:sp>
        <p:nvSpPr>
          <p:cNvPr id="245768" name="Line 8"/>
          <p:cNvSpPr>
            <a:spLocks noChangeShapeType="1"/>
          </p:cNvSpPr>
          <p:nvPr/>
        </p:nvSpPr>
        <p:spPr bwMode="auto">
          <a:xfrm>
            <a:off x="457200" y="1447800"/>
            <a:ext cx="8077200" cy="0"/>
          </a:xfrm>
          <a:prstGeom prst="line">
            <a:avLst/>
          </a:prstGeom>
          <a:noFill/>
          <a:ln w="19050">
            <a:solidFill>
              <a:schemeClr val="tx2"/>
            </a:solidFill>
            <a:round/>
            <a:headEnd/>
            <a:tailEnd/>
          </a:ln>
          <a:effectLst/>
        </p:spPr>
        <p:txBody>
          <a:bodyPr/>
          <a:lstStyle/>
          <a:p>
            <a:pPr>
              <a:defRPr/>
            </a:pPr>
            <a:endParaRPr lang="en-US" dirty="0"/>
          </a:p>
        </p:txBody>
      </p:sp>
      <p:sp>
        <p:nvSpPr>
          <p:cNvPr id="245769" name="Rectangle 9"/>
          <p:cNvSpPr>
            <a:spLocks noChangeArrowheads="1"/>
          </p:cNvSpPr>
          <p:nvPr/>
        </p:nvSpPr>
        <p:spPr bwMode="auto">
          <a:xfrm>
            <a:off x="0" y="2286000"/>
            <a:ext cx="228600" cy="2286000"/>
          </a:xfrm>
          <a:prstGeom prst="rect">
            <a:avLst/>
          </a:prstGeom>
          <a:solidFill>
            <a:schemeClr val="accent2"/>
          </a:solidFill>
          <a:ln w="9525">
            <a:noFill/>
            <a:miter lim="800000"/>
            <a:headEnd/>
            <a:tailEnd/>
          </a:ln>
          <a:effectLst/>
        </p:spPr>
        <p:txBody>
          <a:bodyPr wrap="none" anchor="ctr"/>
          <a:lstStyle/>
          <a:p>
            <a:pPr algn="ctr" eaLnBrk="1" hangingPunct="1">
              <a:defRPr/>
            </a:pPr>
            <a:endParaRPr lang="en-US" sz="2400" dirty="0">
              <a:latin typeface="Times New Roman" pitchFamily="18" charset="0"/>
            </a:endParaRPr>
          </a:p>
        </p:txBody>
      </p:sp>
      <p:sp>
        <p:nvSpPr>
          <p:cNvPr id="245770" name="Rectangle 10"/>
          <p:cNvSpPr>
            <a:spLocks noChangeArrowheads="1"/>
          </p:cNvSpPr>
          <p:nvPr/>
        </p:nvSpPr>
        <p:spPr bwMode="auto">
          <a:xfrm>
            <a:off x="0" y="4572000"/>
            <a:ext cx="228600" cy="2286000"/>
          </a:xfrm>
          <a:prstGeom prst="rect">
            <a:avLst/>
          </a:prstGeom>
          <a:solidFill>
            <a:schemeClr val="tx2"/>
          </a:solidFill>
          <a:ln w="9525">
            <a:noFill/>
            <a:miter lim="800000"/>
            <a:headEnd/>
            <a:tailEnd/>
          </a:ln>
          <a:effectLst/>
        </p:spPr>
        <p:txBody>
          <a:bodyPr wrap="none" anchor="ctr"/>
          <a:lstStyle/>
          <a:p>
            <a:pPr algn="ctr" eaLnBrk="1" hangingPunct="1">
              <a:defRPr/>
            </a:pPr>
            <a:endParaRPr lang="en-US" sz="2400" dirty="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858" r:id="rId1"/>
    <p:sldLayoutId id="2147483847" r:id="rId2"/>
    <p:sldLayoutId id="2147483848" r:id="rId3"/>
    <p:sldLayoutId id="2147483849" r:id="rId4"/>
    <p:sldLayoutId id="2147483850" r:id="rId5"/>
    <p:sldLayoutId id="2147483851" r:id="rId6"/>
    <p:sldLayoutId id="2147483852" r:id="rId7"/>
    <p:sldLayoutId id="2147483853" r:id="rId8"/>
    <p:sldLayoutId id="2147483854" r:id="rId9"/>
    <p:sldLayoutId id="2147483855" r:id="rId10"/>
    <p:sldLayoutId id="2147483856" r:id="rId11"/>
    <p:sldLayoutId id="2147483857" r:id="rId12"/>
  </p:sldLayoutIdLst>
  <p:timing>
    <p:tnLst>
      <p:par>
        <p:cTn id="1" dur="indefinite" restart="never" nodeType="tmRoot"/>
      </p:par>
    </p:tnLst>
  </p:timing>
  <p:hf hdr="0" ft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defRPr>
      </a:lvl2pPr>
      <a:lvl3pPr algn="l" rtl="0" eaLnBrk="0" fontAlgn="base" hangingPunct="0">
        <a:spcBef>
          <a:spcPct val="0"/>
        </a:spcBef>
        <a:spcAft>
          <a:spcPct val="0"/>
        </a:spcAft>
        <a:defRPr sz="4400">
          <a:solidFill>
            <a:schemeClr val="tx2"/>
          </a:solidFill>
          <a:latin typeface="Garamond" pitchFamily="18" charset="0"/>
        </a:defRPr>
      </a:lvl3pPr>
      <a:lvl4pPr algn="l" rtl="0" eaLnBrk="0" fontAlgn="base" hangingPunct="0">
        <a:spcBef>
          <a:spcPct val="0"/>
        </a:spcBef>
        <a:spcAft>
          <a:spcPct val="0"/>
        </a:spcAft>
        <a:defRPr sz="4400">
          <a:solidFill>
            <a:schemeClr val="tx2"/>
          </a:solidFill>
          <a:latin typeface="Garamond" pitchFamily="18" charset="0"/>
        </a:defRPr>
      </a:lvl4pPr>
      <a:lvl5pPr algn="l" rtl="0" eaLnBrk="0" fontAlgn="base" hangingPunct="0">
        <a:spcBef>
          <a:spcPct val="0"/>
        </a:spcBef>
        <a:spcAft>
          <a:spcPct val="0"/>
        </a:spcAft>
        <a:defRPr sz="4400">
          <a:solidFill>
            <a:schemeClr val="tx2"/>
          </a:solidFill>
          <a:latin typeface="Garamond" pitchFamily="18" charset="0"/>
        </a:defRPr>
      </a:lvl5pPr>
      <a:lvl6pPr marL="457200" algn="l" rtl="0" fontAlgn="base">
        <a:spcBef>
          <a:spcPct val="0"/>
        </a:spcBef>
        <a:spcAft>
          <a:spcPct val="0"/>
        </a:spcAft>
        <a:defRPr sz="4400">
          <a:solidFill>
            <a:schemeClr val="tx2"/>
          </a:solidFill>
          <a:latin typeface="Garamond" pitchFamily="18" charset="0"/>
        </a:defRPr>
      </a:lvl6pPr>
      <a:lvl7pPr marL="914400" algn="l" rtl="0" fontAlgn="base">
        <a:spcBef>
          <a:spcPct val="0"/>
        </a:spcBef>
        <a:spcAft>
          <a:spcPct val="0"/>
        </a:spcAft>
        <a:defRPr sz="4400">
          <a:solidFill>
            <a:schemeClr val="tx2"/>
          </a:solidFill>
          <a:latin typeface="Garamond" pitchFamily="18" charset="0"/>
        </a:defRPr>
      </a:lvl7pPr>
      <a:lvl8pPr marL="1371600" algn="l" rtl="0" fontAlgn="base">
        <a:spcBef>
          <a:spcPct val="0"/>
        </a:spcBef>
        <a:spcAft>
          <a:spcPct val="0"/>
        </a:spcAft>
        <a:defRPr sz="4400">
          <a:solidFill>
            <a:schemeClr val="tx2"/>
          </a:solidFill>
          <a:latin typeface="Garamond" pitchFamily="18" charset="0"/>
        </a:defRPr>
      </a:lvl8pPr>
      <a:lvl9pPr marL="1828800" algn="l" rtl="0" fontAlgn="base">
        <a:spcBef>
          <a:spcPct val="0"/>
        </a:spcBef>
        <a:spcAft>
          <a:spcPct val="0"/>
        </a:spcAft>
        <a:defRPr sz="44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p"/>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itchFamily="2" charset="2"/>
        <a:buChar char="n"/>
        <a:defRPr sz="2400">
          <a:solidFill>
            <a:schemeClr val="tx1"/>
          </a:solidFill>
          <a:latin typeface="+mn-lt"/>
        </a:defRPr>
      </a:lvl2pPr>
      <a:lvl3pPr marL="1143000" indent="-228600" algn="l" rtl="0" eaLnBrk="0" fontAlgn="base" hangingPunct="0">
        <a:spcBef>
          <a:spcPct val="20000"/>
        </a:spcBef>
        <a:spcAft>
          <a:spcPct val="0"/>
        </a:spcAft>
        <a:buClr>
          <a:schemeClr val="accent1"/>
        </a:buClr>
        <a:buSzPct val="65000"/>
        <a:buFont typeface="Wingdings" pitchFamily="2" charset="2"/>
        <a:buChar char="p"/>
        <a:defRPr sz="2000">
          <a:solidFill>
            <a:schemeClr val="tx1"/>
          </a:solidFill>
          <a:latin typeface="+mn-lt"/>
        </a:defRPr>
      </a:lvl3pPr>
      <a:lvl4pPr marL="1600200" indent="-228600" algn="l" rtl="0" eaLnBrk="0" fontAlgn="base" hangingPunct="0">
        <a:spcBef>
          <a:spcPct val="20000"/>
        </a:spcBef>
        <a:spcAft>
          <a:spcPct val="0"/>
        </a:spcAft>
        <a:buClr>
          <a:schemeClr val="bg2"/>
        </a:buClr>
        <a:buFont typeface="Wingdings" pitchFamily="2" charset="2"/>
        <a:buChar char="§"/>
        <a:defRPr>
          <a:solidFill>
            <a:schemeClr val="tx1"/>
          </a:solidFill>
          <a:latin typeface="+mn-lt"/>
        </a:defRPr>
      </a:lvl4pPr>
      <a:lvl5pPr marL="2057400" indent="-228600" algn="l" rtl="0" eaLnBrk="0" fontAlgn="base" hangingPunct="0">
        <a:spcBef>
          <a:spcPct val="20000"/>
        </a:spcBef>
        <a:spcAft>
          <a:spcPct val="0"/>
        </a:spcAft>
        <a:buClr>
          <a:schemeClr val="tx2"/>
        </a:buClr>
        <a:buSzPct val="80000"/>
        <a:buFont typeface="Wingdings" pitchFamily="2" charset="2"/>
        <a:buChar char="§"/>
        <a:defRPr>
          <a:solidFill>
            <a:schemeClr val="tx1"/>
          </a:solidFill>
          <a:latin typeface="+mn-lt"/>
        </a:defRPr>
      </a:lvl5pPr>
      <a:lvl6pPr marL="25146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6pPr>
      <a:lvl7pPr marL="29718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7pPr>
      <a:lvl8pPr marL="34290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8pPr>
      <a:lvl9pPr marL="38862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3.emf"/><Relationship Id="rId4" Type="http://schemas.openxmlformats.org/officeDocument/2006/relationships/oleObject" Target="../embeddings/Microsoft_Excel_97-2003_Worksheet2.xls"/></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wmf"/><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oleObject" Target="../embeddings/Microsoft_Excel_97-2003_Worksheet1.xls"/><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2"/>
          </p:nvPr>
        </p:nvSpPr>
        <p:spPr>
          <a:noFill/>
        </p:spPr>
        <p:txBody>
          <a:bodyPr/>
          <a:lstStyle/>
          <a:p>
            <a:fld id="{5DF3A08D-820E-4656-BB29-DCB8DD0B703E}" type="slidenum">
              <a:rPr lang="en-US" smtClean="0"/>
              <a:pPr/>
              <a:t>1</a:t>
            </a:fld>
            <a:endParaRPr lang="en-US" dirty="0" smtClean="0"/>
          </a:p>
        </p:txBody>
      </p:sp>
      <p:sp>
        <p:nvSpPr>
          <p:cNvPr id="7171" name="Rectangle 2"/>
          <p:cNvSpPr>
            <a:spLocks noGrp="1" noChangeArrowheads="1"/>
          </p:cNvSpPr>
          <p:nvPr>
            <p:ph type="ctrTitle" idx="4294967295"/>
          </p:nvPr>
        </p:nvSpPr>
        <p:spPr>
          <a:xfrm>
            <a:off x="381000" y="1295400"/>
            <a:ext cx="8382000" cy="3124200"/>
          </a:xfrm>
        </p:spPr>
        <p:txBody>
          <a:bodyPr anchor="ctr"/>
          <a:lstStyle/>
          <a:p>
            <a:pPr algn="ctr" eaLnBrk="1" hangingPunct="1"/>
            <a:r>
              <a:rPr lang="en-US" sz="3700" b="1" dirty="0" smtClean="0"/>
              <a:t>Department of Health and Human Services</a:t>
            </a:r>
            <a:r>
              <a:rPr lang="en-US" sz="3700" dirty="0" smtClean="0"/>
              <a:t/>
            </a:r>
            <a:br>
              <a:rPr lang="en-US" sz="3700" dirty="0" smtClean="0"/>
            </a:br>
            <a:r>
              <a:rPr lang="en-US" sz="3700" dirty="0" smtClean="0"/>
              <a:t>FY17 Budget Forum</a:t>
            </a:r>
            <a:br>
              <a:rPr lang="en-US" sz="3700" dirty="0" smtClean="0"/>
            </a:br>
            <a:endParaRPr lang="en-US" sz="3700" dirty="0" smtClean="0"/>
          </a:p>
        </p:txBody>
      </p:sp>
      <p:sp>
        <p:nvSpPr>
          <p:cNvPr id="7172" name="Rectangle 3"/>
          <p:cNvSpPr>
            <a:spLocks noGrp="1" noChangeArrowheads="1"/>
          </p:cNvSpPr>
          <p:nvPr>
            <p:ph type="subTitle" idx="4294967295"/>
          </p:nvPr>
        </p:nvSpPr>
        <p:spPr>
          <a:xfrm>
            <a:off x="1890713" y="4179888"/>
            <a:ext cx="6059487" cy="1763712"/>
          </a:xfrm>
        </p:spPr>
        <p:txBody>
          <a:bodyPr/>
          <a:lstStyle/>
          <a:p>
            <a:pPr marL="0" indent="0" algn="r" eaLnBrk="1" hangingPunct="1">
              <a:buFont typeface="Wingdings" pitchFamily="2" charset="2"/>
              <a:buNone/>
            </a:pPr>
            <a:r>
              <a:rPr lang="en-US" sz="2100" dirty="0" smtClean="0"/>
              <a:t>October 26, 2015</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HHS Budget Facts</a:t>
            </a:r>
            <a:endParaRPr lang="en-US" sz="3600" b="1" dirty="0"/>
          </a:p>
        </p:txBody>
      </p:sp>
      <p:sp>
        <p:nvSpPr>
          <p:cNvPr id="3" name="Content Placeholder 2"/>
          <p:cNvSpPr>
            <a:spLocks noGrp="1"/>
          </p:cNvSpPr>
          <p:nvPr>
            <p:ph idx="1"/>
          </p:nvPr>
        </p:nvSpPr>
        <p:spPr>
          <a:xfrm>
            <a:off x="457200" y="1600200"/>
            <a:ext cx="8229600" cy="4876800"/>
          </a:xfrm>
        </p:spPr>
        <p:txBody>
          <a:bodyPr/>
          <a:lstStyle/>
          <a:p>
            <a:pPr>
              <a:spcAft>
                <a:spcPts val="600"/>
              </a:spcAft>
            </a:pPr>
            <a:endParaRPr lang="en-US" sz="2000" dirty="0" smtClean="0"/>
          </a:p>
          <a:p>
            <a:pPr marL="0" indent="0">
              <a:spcAft>
                <a:spcPts val="600"/>
              </a:spcAft>
              <a:buNone/>
            </a:pPr>
            <a:r>
              <a:rPr lang="en-US" sz="2000" dirty="0" smtClean="0"/>
              <a:t>From FY15 CC Approved to FY16 CC Approved the tax supported budget for HHS increased by </a:t>
            </a:r>
            <a:r>
              <a:rPr lang="en-US" sz="2000" b="1" dirty="0" smtClean="0"/>
              <a:t>$1.1M</a:t>
            </a:r>
            <a:r>
              <a:rPr lang="en-US" sz="2000" dirty="0" smtClean="0"/>
              <a:t>. This includes:</a:t>
            </a:r>
          </a:p>
          <a:p>
            <a:pPr lvl="1">
              <a:spcAft>
                <a:spcPts val="600"/>
              </a:spcAft>
            </a:pPr>
            <a:r>
              <a:rPr lang="en-US" sz="2000" dirty="0" smtClean="0"/>
              <a:t>An increase to personnel cost totaling </a:t>
            </a:r>
            <a:r>
              <a:rPr lang="en-US" sz="2000" b="1" dirty="0" smtClean="0"/>
              <a:t>$2.7M</a:t>
            </a:r>
            <a:r>
              <a:rPr lang="en-US" sz="2000" dirty="0" smtClean="0"/>
              <a:t>—compensation increases account for </a:t>
            </a:r>
            <a:r>
              <a:rPr lang="en-US" sz="2000" b="1" dirty="0" smtClean="0"/>
              <a:t>$4.8M </a:t>
            </a:r>
            <a:r>
              <a:rPr lang="en-US" sz="2000" dirty="0"/>
              <a:t>and we assumed</a:t>
            </a:r>
            <a:r>
              <a:rPr lang="en-US" sz="2000" b="1" dirty="0"/>
              <a:t> -$2.3M </a:t>
            </a:r>
            <a:r>
              <a:rPr lang="en-US" sz="2000" dirty="0"/>
              <a:t>in additional lapse </a:t>
            </a:r>
            <a:r>
              <a:rPr lang="en-US" sz="2000" dirty="0" smtClean="0"/>
              <a:t>savings.</a:t>
            </a:r>
            <a:endParaRPr lang="en-US" sz="2000" dirty="0"/>
          </a:p>
          <a:p>
            <a:pPr lvl="1">
              <a:spcAft>
                <a:spcPts val="600"/>
              </a:spcAft>
            </a:pPr>
            <a:r>
              <a:rPr lang="en-US" sz="2000" u="sng" dirty="0" smtClean="0"/>
              <a:t>a </a:t>
            </a:r>
            <a:r>
              <a:rPr lang="en-US" sz="2000" u="sng" dirty="0"/>
              <a:t>net decrease in operating expenses totaling -</a:t>
            </a:r>
            <a:r>
              <a:rPr lang="en-US" sz="2000" b="1" u="sng" dirty="0"/>
              <a:t>$1.6M</a:t>
            </a:r>
            <a:r>
              <a:rPr lang="en-US" sz="2000" dirty="0"/>
              <a:t>. The increases and decreases to the overall budget are highlighted in the service areas slides</a:t>
            </a:r>
            <a:r>
              <a:rPr lang="en-US" sz="2000" dirty="0" smtClean="0"/>
              <a:t>.</a:t>
            </a:r>
          </a:p>
          <a:p>
            <a:pPr lvl="1">
              <a:spcAft>
                <a:spcPts val="600"/>
              </a:spcAft>
            </a:pPr>
            <a:r>
              <a:rPr lang="en-US" sz="2000" dirty="0" smtClean="0">
                <a:solidFill>
                  <a:srgbClr val="FF0000"/>
                </a:solidFill>
              </a:rPr>
              <a:t>After the FY16 Budget was approved, lower revenue projections plus the Supreme Court decision Wynne </a:t>
            </a:r>
            <a:r>
              <a:rPr lang="en-US" sz="2000" smtClean="0">
                <a:solidFill>
                  <a:srgbClr val="FF0000"/>
                </a:solidFill>
              </a:rPr>
              <a:t>v. </a:t>
            </a:r>
            <a:r>
              <a:rPr lang="en-US" sz="2000" dirty="0" smtClean="0">
                <a:solidFill>
                  <a:srgbClr val="FF0000"/>
                </a:solidFill>
              </a:rPr>
              <a:t>the Comptroller of MD tax case required the County to implement a savings plan for FY16.  The HHS savings plan reduced our FY16 approved budget by 1.3M.</a:t>
            </a:r>
            <a:endParaRPr lang="en-US" sz="2000" dirty="0">
              <a:solidFill>
                <a:srgbClr val="FF0000"/>
              </a:solidFill>
            </a:endParaRPr>
          </a:p>
          <a:p>
            <a:pPr marL="0" indent="0">
              <a:spcAft>
                <a:spcPts val="600"/>
              </a:spcAft>
              <a:buNone/>
            </a:pPr>
            <a:endParaRPr lang="en-US" sz="2000" dirty="0" smtClean="0"/>
          </a:p>
          <a:p>
            <a:pPr marL="0" indent="0">
              <a:spcAft>
                <a:spcPts val="600"/>
              </a:spcAft>
              <a:buNone/>
            </a:pPr>
            <a:endParaRPr lang="en-US" dirty="0" smtClean="0"/>
          </a:p>
          <a:p>
            <a:endParaRPr lang="en-US" dirty="0" smtClean="0"/>
          </a:p>
        </p:txBody>
      </p:sp>
      <p:sp>
        <p:nvSpPr>
          <p:cNvPr id="4" name="Slide Number Placeholder 3"/>
          <p:cNvSpPr>
            <a:spLocks noGrp="1"/>
          </p:cNvSpPr>
          <p:nvPr>
            <p:ph type="sldNum" sz="quarter" idx="12"/>
          </p:nvPr>
        </p:nvSpPr>
        <p:spPr/>
        <p:txBody>
          <a:bodyPr/>
          <a:lstStyle/>
          <a:p>
            <a:pPr>
              <a:defRPr/>
            </a:pPr>
            <a:fld id="{CEDFCF9B-DBEB-46ED-9B1E-FBF8F4CC1D49}" type="slidenum">
              <a:rPr lang="en-US" smtClean="0"/>
              <a:pPr>
                <a:defRPr/>
              </a:pPr>
              <a:t>10</a:t>
            </a:fld>
            <a:endParaRPr lang="en-US" dirty="0"/>
          </a:p>
        </p:txBody>
      </p:sp>
    </p:spTree>
    <p:extLst>
      <p:ext uri="{BB962C8B-B14F-4D97-AF65-F5344CB8AC3E}">
        <p14:creationId xmlns:p14="http://schemas.microsoft.com/office/powerpoint/2010/main" val="21282257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HHS Budget Facts</a:t>
            </a:r>
            <a:endParaRPr lang="en-US" sz="3600" b="1" dirty="0"/>
          </a:p>
        </p:txBody>
      </p:sp>
      <p:sp>
        <p:nvSpPr>
          <p:cNvPr id="3" name="Content Placeholder 2"/>
          <p:cNvSpPr>
            <a:spLocks noGrp="1"/>
          </p:cNvSpPr>
          <p:nvPr>
            <p:ph idx="1"/>
          </p:nvPr>
        </p:nvSpPr>
        <p:spPr>
          <a:xfrm>
            <a:off x="457200" y="1600200"/>
            <a:ext cx="8229600" cy="4876800"/>
          </a:xfrm>
        </p:spPr>
        <p:txBody>
          <a:bodyPr/>
          <a:lstStyle/>
          <a:p>
            <a:pPr>
              <a:spcAft>
                <a:spcPts val="600"/>
              </a:spcAft>
            </a:pPr>
            <a:endParaRPr lang="en-US" sz="2000" dirty="0" smtClean="0"/>
          </a:p>
          <a:p>
            <a:pPr>
              <a:spcAft>
                <a:spcPts val="600"/>
              </a:spcAft>
            </a:pPr>
            <a:r>
              <a:rPr lang="en-US" sz="2400" dirty="0" smtClean="0"/>
              <a:t>The FY17 Maximum Agency Request Ceiling (MARC) for HHS is $209,756,705. The FY16 CC Approved budget is $209,253,900 an increase of $502,805.</a:t>
            </a:r>
          </a:p>
          <a:p>
            <a:pPr>
              <a:spcAft>
                <a:spcPts val="600"/>
              </a:spcAft>
            </a:pPr>
            <a:endParaRPr lang="en-US" sz="2000" dirty="0" smtClean="0"/>
          </a:p>
          <a:p>
            <a:pPr marL="0" indent="0">
              <a:spcAft>
                <a:spcPts val="600"/>
              </a:spcAft>
              <a:buNone/>
            </a:pPr>
            <a:endParaRPr lang="en-US" sz="2000" dirty="0" smtClean="0"/>
          </a:p>
          <a:p>
            <a:pPr marL="0" indent="0">
              <a:spcAft>
                <a:spcPts val="600"/>
              </a:spcAft>
              <a:buNone/>
            </a:pPr>
            <a:endParaRPr lang="en-US" dirty="0" smtClean="0"/>
          </a:p>
          <a:p>
            <a:endParaRPr lang="en-US" dirty="0" smtClean="0"/>
          </a:p>
        </p:txBody>
      </p:sp>
      <p:sp>
        <p:nvSpPr>
          <p:cNvPr id="4" name="Slide Number Placeholder 3"/>
          <p:cNvSpPr>
            <a:spLocks noGrp="1"/>
          </p:cNvSpPr>
          <p:nvPr>
            <p:ph type="sldNum" sz="quarter" idx="12"/>
          </p:nvPr>
        </p:nvSpPr>
        <p:spPr/>
        <p:txBody>
          <a:bodyPr/>
          <a:lstStyle/>
          <a:p>
            <a:pPr>
              <a:defRPr/>
            </a:pPr>
            <a:fld id="{CEDFCF9B-DBEB-46ED-9B1E-FBF8F4CC1D49}" type="slidenum">
              <a:rPr lang="en-US" smtClean="0"/>
              <a:pPr>
                <a:defRPr/>
              </a:pPr>
              <a:t>11</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Slide Number Placeholder 3"/>
          <p:cNvSpPr>
            <a:spLocks noGrp="1"/>
          </p:cNvSpPr>
          <p:nvPr>
            <p:ph type="sldNum" sz="quarter" idx="12"/>
          </p:nvPr>
        </p:nvSpPr>
        <p:spPr>
          <a:noFill/>
        </p:spPr>
        <p:txBody>
          <a:bodyPr/>
          <a:lstStyle/>
          <a:p>
            <a:fld id="{7BE20C63-7A46-4A92-A561-4AA6507D8072}" type="slidenum">
              <a:rPr lang="en-US" smtClean="0"/>
              <a:pPr/>
              <a:t>12</a:t>
            </a:fld>
            <a:endParaRPr lang="en-US" dirty="0" smtClean="0"/>
          </a:p>
        </p:txBody>
      </p:sp>
      <p:sp>
        <p:nvSpPr>
          <p:cNvPr id="1028" name="Rectangle 2"/>
          <p:cNvSpPr>
            <a:spLocks noGrp="1" noChangeArrowheads="1"/>
          </p:cNvSpPr>
          <p:nvPr>
            <p:ph type="title" idx="4294967295"/>
          </p:nvPr>
        </p:nvSpPr>
        <p:spPr>
          <a:xfrm>
            <a:off x="915988" y="379413"/>
            <a:ext cx="7154862" cy="669925"/>
          </a:xfrm>
        </p:spPr>
        <p:txBody>
          <a:bodyPr/>
          <a:lstStyle/>
          <a:p>
            <a:pPr algn="ctr" eaLnBrk="1" hangingPunct="1"/>
            <a:r>
              <a:rPr lang="en-US" sz="3600" b="1" dirty="0"/>
              <a:t>FY </a:t>
            </a:r>
            <a:r>
              <a:rPr lang="en-US" sz="3600" b="1" dirty="0" smtClean="0"/>
              <a:t>16 </a:t>
            </a:r>
            <a:r>
              <a:rPr lang="en-US" sz="3600" b="1" dirty="0"/>
              <a:t>Budget Overview</a:t>
            </a:r>
            <a:endParaRPr lang="en-US" sz="3600" b="1" dirty="0" smtClean="0"/>
          </a:p>
        </p:txBody>
      </p:sp>
      <p:sp>
        <p:nvSpPr>
          <p:cNvPr id="1029" name="Rectangle 3"/>
          <p:cNvSpPr>
            <a:spLocks noGrp="1" noChangeArrowheads="1"/>
          </p:cNvSpPr>
          <p:nvPr>
            <p:ph type="body" sz="half" idx="4294967295"/>
          </p:nvPr>
        </p:nvSpPr>
        <p:spPr>
          <a:xfrm>
            <a:off x="914400" y="1676400"/>
            <a:ext cx="6899275" cy="1366838"/>
          </a:xfrm>
        </p:spPr>
        <p:txBody>
          <a:bodyPr/>
          <a:lstStyle/>
          <a:p>
            <a:pPr marL="0" indent="0" algn="ctr" eaLnBrk="1" hangingPunct="1">
              <a:buNone/>
            </a:pPr>
            <a:r>
              <a:rPr lang="en-US" sz="2000" b="1" dirty="0" smtClean="0"/>
              <a:t>Budget increased to $288,993,599 ($4.4 million more than FY15 funding levels)</a:t>
            </a:r>
          </a:p>
        </p:txBody>
      </p:sp>
      <p:graphicFrame>
        <p:nvGraphicFramePr>
          <p:cNvPr id="2" name="Chart 1"/>
          <p:cNvGraphicFramePr/>
          <p:nvPr>
            <p:extLst>
              <p:ext uri="{D42A27DB-BD31-4B8C-83A1-F6EECF244321}">
                <p14:modId xmlns:p14="http://schemas.microsoft.com/office/powerpoint/2010/main" val="3619134952"/>
              </p:ext>
            </p:extLst>
          </p:nvPr>
        </p:nvGraphicFramePr>
        <p:xfrm>
          <a:off x="2590800" y="3103218"/>
          <a:ext cx="4495800" cy="3429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2705100" y="2514600"/>
            <a:ext cx="4136069" cy="523220"/>
          </a:xfrm>
          <a:prstGeom prst="rect">
            <a:avLst/>
          </a:prstGeom>
          <a:noFill/>
        </p:spPr>
        <p:txBody>
          <a:bodyPr wrap="none" rtlCol="0">
            <a:spAutoFit/>
          </a:bodyPr>
          <a:lstStyle/>
          <a:p>
            <a:r>
              <a:rPr lang="en-US" sz="2800" b="1" dirty="0"/>
              <a:t>Total </a:t>
            </a:r>
            <a:r>
              <a:rPr lang="en-US" sz="2800" b="1" dirty="0" smtClean="0"/>
              <a:t>$288,993,599</a:t>
            </a:r>
            <a:endParaRPr lang="en-US" sz="2800" b="1" dirty="0"/>
          </a:p>
        </p:txBody>
      </p:sp>
      <p:sp>
        <p:nvSpPr>
          <p:cNvPr id="5" name="TextBox 4"/>
          <p:cNvSpPr txBox="1"/>
          <p:nvPr/>
        </p:nvSpPr>
        <p:spPr>
          <a:xfrm>
            <a:off x="6503025" y="3352800"/>
            <a:ext cx="2407678" cy="1554272"/>
          </a:xfrm>
          <a:prstGeom prst="rect">
            <a:avLst/>
          </a:prstGeom>
          <a:noFill/>
        </p:spPr>
        <p:txBody>
          <a:bodyPr wrap="square" rtlCol="0">
            <a:spAutoFit/>
          </a:bodyPr>
          <a:lstStyle/>
          <a:p>
            <a:pPr algn="ctr">
              <a:spcAft>
                <a:spcPts val="600"/>
              </a:spcAft>
            </a:pPr>
            <a:r>
              <a:rPr lang="en-US" b="1" dirty="0"/>
              <a:t>Federal &amp; State Grant Funds  </a:t>
            </a:r>
            <a:endParaRPr lang="en-US" b="1" dirty="0" smtClean="0"/>
          </a:p>
          <a:p>
            <a:pPr algn="ctr"/>
            <a:r>
              <a:rPr lang="en-US" dirty="0" smtClean="0"/>
              <a:t>43,830,516        15.2%</a:t>
            </a:r>
            <a:endParaRPr lang="en-US" dirty="0"/>
          </a:p>
          <a:p>
            <a:pPr algn="ctr"/>
            <a:endParaRPr lang="en-US" dirty="0"/>
          </a:p>
        </p:txBody>
      </p:sp>
      <p:sp>
        <p:nvSpPr>
          <p:cNvPr id="6" name="TextBox 5"/>
          <p:cNvSpPr txBox="1"/>
          <p:nvPr/>
        </p:nvSpPr>
        <p:spPr>
          <a:xfrm>
            <a:off x="6472392" y="5029200"/>
            <a:ext cx="2468946" cy="1000274"/>
          </a:xfrm>
          <a:prstGeom prst="rect">
            <a:avLst/>
          </a:prstGeom>
          <a:noFill/>
        </p:spPr>
        <p:txBody>
          <a:bodyPr wrap="none" rtlCol="0">
            <a:spAutoFit/>
          </a:bodyPr>
          <a:lstStyle/>
          <a:p>
            <a:pPr algn="ctr"/>
            <a:r>
              <a:rPr lang="en-US" b="1" dirty="0"/>
              <a:t>State HB669 </a:t>
            </a:r>
            <a:endParaRPr lang="en-US" b="1" dirty="0" smtClean="0"/>
          </a:p>
          <a:p>
            <a:pPr algn="ctr">
              <a:spcAft>
                <a:spcPts val="600"/>
              </a:spcAft>
            </a:pPr>
            <a:r>
              <a:rPr lang="en-US" b="1" dirty="0" smtClean="0"/>
              <a:t>Grant </a:t>
            </a:r>
            <a:r>
              <a:rPr lang="en-US" b="1" dirty="0"/>
              <a:t>Funds  </a:t>
            </a:r>
            <a:endParaRPr lang="en-US" b="1" dirty="0" smtClean="0"/>
          </a:p>
          <a:p>
            <a:pPr algn="ctr"/>
            <a:r>
              <a:rPr lang="en-US" dirty="0" smtClean="0"/>
              <a:t>35,909,183  12.4%</a:t>
            </a:r>
            <a:endParaRPr lang="en-US" dirty="0"/>
          </a:p>
        </p:txBody>
      </p:sp>
      <p:sp>
        <p:nvSpPr>
          <p:cNvPr id="12" name="TextBox 11"/>
          <p:cNvSpPr txBox="1"/>
          <p:nvPr/>
        </p:nvSpPr>
        <p:spPr>
          <a:xfrm>
            <a:off x="429658" y="3751927"/>
            <a:ext cx="2407678" cy="1554272"/>
          </a:xfrm>
          <a:prstGeom prst="rect">
            <a:avLst/>
          </a:prstGeom>
          <a:noFill/>
        </p:spPr>
        <p:txBody>
          <a:bodyPr wrap="square" rtlCol="0">
            <a:spAutoFit/>
          </a:bodyPr>
          <a:lstStyle/>
          <a:p>
            <a:pPr algn="ctr">
              <a:spcAft>
                <a:spcPts val="600"/>
              </a:spcAft>
            </a:pPr>
            <a:r>
              <a:rPr lang="en-US" b="1" dirty="0" smtClean="0"/>
              <a:t>County General Funds</a:t>
            </a:r>
          </a:p>
          <a:p>
            <a:pPr algn="ctr"/>
            <a:r>
              <a:rPr lang="en-US" dirty="0" smtClean="0"/>
              <a:t>209,253,900 72.4%</a:t>
            </a:r>
            <a:endParaRPr lang="en-US" dirty="0"/>
          </a:p>
          <a:p>
            <a:pPr algn="ctr"/>
            <a:endParaRPr lang="en-US" dirty="0"/>
          </a:p>
        </p:txBody>
      </p:sp>
      <p:cxnSp>
        <p:nvCxnSpPr>
          <p:cNvPr id="11" name="Straight Connector 10"/>
          <p:cNvCxnSpPr/>
          <p:nvPr/>
        </p:nvCxnSpPr>
        <p:spPr bwMode="auto">
          <a:xfrm>
            <a:off x="2705100" y="3991436"/>
            <a:ext cx="647700" cy="399127"/>
          </a:xfrm>
          <a:prstGeom prst="line">
            <a:avLst/>
          </a:prstGeom>
          <a:solidFill>
            <a:schemeClr val="accent1"/>
          </a:solidFill>
          <a:ln w="25400" cap="flat" cmpd="sng" algn="ctr">
            <a:solidFill>
              <a:schemeClr val="tx1"/>
            </a:solidFill>
            <a:prstDash val="solid"/>
            <a:round/>
            <a:headEnd type="none" w="med" len="med"/>
            <a:tailEnd type="none" w="med" len="med"/>
          </a:ln>
          <a:effectLst/>
        </p:spPr>
      </p:cxnSp>
      <p:cxnSp>
        <p:nvCxnSpPr>
          <p:cNvPr id="19" name="Straight Connector 18"/>
          <p:cNvCxnSpPr/>
          <p:nvPr/>
        </p:nvCxnSpPr>
        <p:spPr bwMode="auto">
          <a:xfrm flipV="1">
            <a:off x="6172200" y="3581401"/>
            <a:ext cx="487955" cy="410036"/>
          </a:xfrm>
          <a:prstGeom prst="line">
            <a:avLst/>
          </a:prstGeom>
          <a:solidFill>
            <a:schemeClr val="accent1"/>
          </a:solidFill>
          <a:ln w="25400" cap="flat" cmpd="sng" algn="ctr">
            <a:solidFill>
              <a:schemeClr val="tx1"/>
            </a:solidFill>
            <a:prstDash val="solid"/>
            <a:round/>
            <a:headEnd type="none" w="med" len="med"/>
            <a:tailEnd type="none" w="med" len="med"/>
          </a:ln>
          <a:effectLst/>
        </p:spPr>
      </p:cxnSp>
      <p:cxnSp>
        <p:nvCxnSpPr>
          <p:cNvPr id="23" name="Straight Connector 22"/>
          <p:cNvCxnSpPr/>
          <p:nvPr/>
        </p:nvCxnSpPr>
        <p:spPr bwMode="auto">
          <a:xfrm>
            <a:off x="6381930" y="5181600"/>
            <a:ext cx="411755" cy="142719"/>
          </a:xfrm>
          <a:prstGeom prst="line">
            <a:avLst/>
          </a:prstGeom>
          <a:solidFill>
            <a:schemeClr val="accent1"/>
          </a:solidFill>
          <a:ln w="2540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2358014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051" name="Slide Number Placeholder 3"/>
          <p:cNvSpPr>
            <a:spLocks noGrp="1"/>
          </p:cNvSpPr>
          <p:nvPr>
            <p:ph type="sldNum" sz="quarter" idx="12"/>
          </p:nvPr>
        </p:nvSpPr>
        <p:spPr>
          <a:noFill/>
        </p:spPr>
        <p:txBody>
          <a:bodyPr/>
          <a:lstStyle/>
          <a:p>
            <a:fld id="{63CA21FA-A92C-4F7B-8452-71C569BBEFFC}" type="slidenum">
              <a:rPr lang="en-US" smtClean="0"/>
              <a:pPr/>
              <a:t>13</a:t>
            </a:fld>
            <a:endParaRPr lang="en-US" dirty="0" smtClean="0"/>
          </a:p>
        </p:txBody>
      </p:sp>
      <p:sp>
        <p:nvSpPr>
          <p:cNvPr id="2052" name="Rectangle 5"/>
          <p:cNvSpPr>
            <a:spLocks noGrp="1" noChangeArrowheads="1"/>
          </p:cNvSpPr>
          <p:nvPr>
            <p:ph type="title" idx="4294967295"/>
          </p:nvPr>
        </p:nvSpPr>
        <p:spPr>
          <a:xfrm>
            <a:off x="457200" y="304800"/>
            <a:ext cx="8077200" cy="1204913"/>
          </a:xfrm>
        </p:spPr>
        <p:txBody>
          <a:bodyPr/>
          <a:lstStyle/>
          <a:p>
            <a:pPr algn="ctr" eaLnBrk="1" hangingPunct="1"/>
            <a:r>
              <a:rPr lang="en-US" sz="3600" b="1" dirty="0" smtClean="0">
                <a:solidFill>
                  <a:srgbClr val="999900"/>
                </a:solidFill>
              </a:rPr>
              <a:t>FY16</a:t>
            </a:r>
            <a:r>
              <a:rPr lang="en-US" sz="3600" b="1" dirty="0" smtClean="0"/>
              <a:t> DHHS</a:t>
            </a:r>
            <a:br>
              <a:rPr lang="en-US" sz="3600" b="1" dirty="0" smtClean="0"/>
            </a:br>
            <a:r>
              <a:rPr lang="en-US" sz="3600" b="1" dirty="0" smtClean="0"/>
              <a:t>Budget by Service Area </a:t>
            </a:r>
          </a:p>
        </p:txBody>
      </p:sp>
      <p:graphicFrame>
        <p:nvGraphicFramePr>
          <p:cNvPr id="2050" name="Object 4"/>
          <p:cNvGraphicFramePr>
            <a:graphicFrameLocks noGrp="1" noChangeAspect="1"/>
          </p:cNvGraphicFramePr>
          <p:nvPr>
            <p:ph idx="4294967295"/>
            <p:extLst>
              <p:ext uri="{D42A27DB-BD31-4B8C-83A1-F6EECF244321}">
                <p14:modId xmlns:p14="http://schemas.microsoft.com/office/powerpoint/2010/main" val="4222444499"/>
              </p:ext>
            </p:extLst>
          </p:nvPr>
        </p:nvGraphicFramePr>
        <p:xfrm>
          <a:off x="990600" y="1638300"/>
          <a:ext cx="7129463" cy="4973638"/>
        </p:xfrm>
        <a:graphic>
          <a:graphicData uri="http://schemas.openxmlformats.org/presentationml/2006/ole">
            <mc:AlternateContent xmlns:mc="http://schemas.openxmlformats.org/markup-compatibility/2006">
              <mc:Choice xmlns:v="urn:schemas-microsoft-com:vml" Requires="v">
                <p:oleObj spid="_x0000_s2253" name="Worksheet" r:id="rId4" imgW="7840987" imgH="5471064" progId="Excel.Sheet.8">
                  <p:embed/>
                </p:oleObj>
              </mc:Choice>
              <mc:Fallback>
                <p:oleObj name="Worksheet" r:id="rId4" imgW="7840987" imgH="5471064" progId="Excel.Sheet.8">
                  <p:embed/>
                  <p:pic>
                    <p:nvPicPr>
                      <p:cNvPr id="0" name="Object 4"/>
                      <p:cNvPicPr>
                        <a:picLocks noChangeAspect="1" noChangeArrowheads="1"/>
                      </p:cNvPicPr>
                      <p:nvPr/>
                    </p:nvPicPr>
                    <p:blipFill>
                      <a:blip r:embed="rId5"/>
                      <a:srcRect/>
                      <a:stretch>
                        <a:fillRect/>
                      </a:stretch>
                    </p:blipFill>
                    <p:spPr bwMode="auto">
                      <a:xfrm>
                        <a:off x="990600" y="1638300"/>
                        <a:ext cx="7129463" cy="4973638"/>
                      </a:xfrm>
                      <a:prstGeom prst="rect">
                        <a:avLst/>
                      </a:prstGeom>
                      <a:noFill/>
                      <a:ln>
                        <a:noFill/>
                      </a:ln>
                      <a:effectLst/>
                      <a:extLst/>
                    </p:spPr>
                  </p:pic>
                </p:oleObj>
              </mc:Fallback>
            </mc:AlternateContent>
          </a:graphicData>
        </a:graphic>
      </p:graphicFrame>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2"/>
          <p:cNvSpPr>
            <a:spLocks noGrp="1" noChangeArrowheads="1"/>
          </p:cNvSpPr>
          <p:nvPr>
            <p:ph type="title"/>
          </p:nvPr>
        </p:nvSpPr>
        <p:spPr/>
        <p:txBody>
          <a:bodyPr/>
          <a:lstStyle/>
          <a:p>
            <a:pPr eaLnBrk="1" hangingPunct="1"/>
            <a:r>
              <a:rPr lang="en-US" sz="3600" b="1" dirty="0" smtClean="0"/>
              <a:t>Senior Initiative</a:t>
            </a:r>
            <a:endParaRPr lang="en-US" sz="3600" b="1" dirty="0" smtClean="0">
              <a:solidFill>
                <a:srgbClr val="FF0000"/>
              </a:solidFill>
            </a:endParaRPr>
          </a:p>
        </p:txBody>
      </p:sp>
      <p:sp>
        <p:nvSpPr>
          <p:cNvPr id="2" name="Content Placeholder 1"/>
          <p:cNvSpPr>
            <a:spLocks noGrp="1"/>
          </p:cNvSpPr>
          <p:nvPr>
            <p:ph idx="1"/>
          </p:nvPr>
        </p:nvSpPr>
        <p:spPr>
          <a:xfrm>
            <a:off x="457200" y="1600200"/>
            <a:ext cx="8229600" cy="4648200"/>
          </a:xfrm>
        </p:spPr>
        <p:txBody>
          <a:bodyPr/>
          <a:lstStyle/>
          <a:p>
            <a:pPr eaLnBrk="1" hangingPunct="1">
              <a:lnSpc>
                <a:spcPct val="80000"/>
              </a:lnSpc>
              <a:buFont typeface="Wingdings" panose="05000000000000000000" pitchFamily="2" charset="2"/>
              <a:buChar char="q"/>
            </a:pPr>
            <a:endParaRPr lang="en-US" sz="1100" dirty="0"/>
          </a:p>
          <a:p>
            <a:pPr eaLnBrk="1" hangingPunct="1">
              <a:lnSpc>
                <a:spcPct val="80000"/>
              </a:lnSpc>
              <a:buFont typeface="Wingdings" panose="05000000000000000000" pitchFamily="2" charset="2"/>
              <a:buChar char="q"/>
            </a:pPr>
            <a:r>
              <a:rPr lang="en-US" sz="1600" dirty="0" smtClean="0"/>
              <a:t>Add funds to provide Senior Village start-up grants for low and moderate income diverse communities.</a:t>
            </a:r>
            <a:endParaRPr lang="en-US" sz="1600" dirty="0"/>
          </a:p>
          <a:p>
            <a:pPr eaLnBrk="1" hangingPunct="1">
              <a:lnSpc>
                <a:spcPct val="80000"/>
              </a:lnSpc>
              <a:buFont typeface="Wingdings" panose="05000000000000000000" pitchFamily="2" charset="2"/>
              <a:buChar char="q"/>
            </a:pPr>
            <a:r>
              <a:rPr lang="en-US" sz="1600" dirty="0" smtClean="0"/>
              <a:t>Continue providing nurse monitoring services to more than 2,000 senior and disabled clients receiving services through State’s new Medicaid waiver program, Community First Choice.</a:t>
            </a:r>
            <a:endParaRPr lang="en-US" sz="1600" dirty="0"/>
          </a:p>
          <a:p>
            <a:pPr eaLnBrk="1" hangingPunct="1">
              <a:lnSpc>
                <a:spcPct val="80000"/>
              </a:lnSpc>
              <a:buFont typeface="Wingdings" panose="05000000000000000000" pitchFamily="2" charset="2"/>
              <a:buChar char="q"/>
            </a:pPr>
            <a:r>
              <a:rPr lang="en-US" sz="1600" dirty="0" smtClean="0"/>
              <a:t>Maintain the raised Adult Foster Care reimbursement rate to reduce the gap between the County and State subsidy for senior assisted living group homes.</a:t>
            </a:r>
            <a:endParaRPr lang="en-US" sz="1600" dirty="0"/>
          </a:p>
          <a:p>
            <a:pPr eaLnBrk="1" hangingPunct="1">
              <a:lnSpc>
                <a:spcPct val="80000"/>
              </a:lnSpc>
              <a:buFont typeface="Wingdings" panose="05000000000000000000" pitchFamily="2" charset="2"/>
              <a:buChar char="q"/>
            </a:pPr>
            <a:r>
              <a:rPr lang="en-US" sz="1600" dirty="0" smtClean="0"/>
              <a:t>Continue funding support for Adult Day Care subsidies to increase the number of clients able to attend an Adult Day Care program two days per week for socialization and medical supervision.</a:t>
            </a:r>
          </a:p>
          <a:p>
            <a:pPr eaLnBrk="1" hangingPunct="1">
              <a:lnSpc>
                <a:spcPct val="80000"/>
              </a:lnSpc>
              <a:buFont typeface="Wingdings" panose="05000000000000000000" pitchFamily="2" charset="2"/>
              <a:buChar char="q"/>
            </a:pPr>
            <a:r>
              <a:rPr lang="en-US" sz="1600" dirty="0" smtClean="0"/>
              <a:t>Continue support in the Adult Protective Services/Social Services to Adults Program to address an increase in investigations of financial exploitation resulting from new bank mandatory reporting requirements.</a:t>
            </a:r>
          </a:p>
          <a:p>
            <a:pPr eaLnBrk="1" hangingPunct="1">
              <a:lnSpc>
                <a:spcPct val="80000"/>
              </a:lnSpc>
              <a:buFont typeface="Wingdings" panose="05000000000000000000" pitchFamily="2" charset="2"/>
              <a:buChar char="q"/>
            </a:pPr>
            <a:r>
              <a:rPr lang="en-US" sz="1600" dirty="0" smtClean="0"/>
              <a:t>Commit continuous support for a Caregiver Support Fellow and operating costs to coordinate outreach to seniors and persons with disabilities regarding the available services to ease the burden on caregivers.</a:t>
            </a:r>
          </a:p>
          <a:p>
            <a:pPr eaLnBrk="1" hangingPunct="1">
              <a:lnSpc>
                <a:spcPct val="80000"/>
              </a:lnSpc>
              <a:buFont typeface="Wingdings" panose="05000000000000000000" pitchFamily="2" charset="2"/>
              <a:buChar char="q"/>
            </a:pPr>
            <a:r>
              <a:rPr lang="en-US" sz="1600" dirty="0" smtClean="0"/>
              <a:t>Continue funding for a Program Manager in the Long Term Care Ombudsman Program, allowing the program to add volunteers and provide more long-term care facility residents with protection and advocacy.</a:t>
            </a:r>
            <a:endParaRPr lang="en-US" sz="1600" dirty="0"/>
          </a:p>
          <a:p>
            <a:endParaRPr lang="en-US" dirty="0"/>
          </a:p>
        </p:txBody>
      </p:sp>
      <p:sp>
        <p:nvSpPr>
          <p:cNvPr id="28674" name="Slide Number Placeholder 3"/>
          <p:cNvSpPr>
            <a:spLocks noGrp="1"/>
          </p:cNvSpPr>
          <p:nvPr>
            <p:ph type="sldNum" sz="quarter" idx="12"/>
          </p:nvPr>
        </p:nvSpPr>
        <p:spPr>
          <a:noFill/>
        </p:spPr>
        <p:txBody>
          <a:bodyPr/>
          <a:lstStyle/>
          <a:p>
            <a:fld id="{97F484F8-5DD7-430E-B4B4-D6BA101EB041}" type="slidenum">
              <a:rPr lang="en-US" smtClean="0"/>
              <a:pPr/>
              <a:t>14</a:t>
            </a:fld>
            <a:endParaRPr lang="en-US" dirty="0" smtClean="0"/>
          </a:p>
        </p:txBody>
      </p:sp>
      <p:sp>
        <p:nvSpPr>
          <p:cNvPr id="28675" name="Slide Number Placeholder 3"/>
          <p:cNvSpPr txBox="1">
            <a:spLocks noGrp="1"/>
          </p:cNvSpPr>
          <p:nvPr/>
        </p:nvSpPr>
        <p:spPr bwMode="auto">
          <a:xfrm>
            <a:off x="6553200" y="6248400"/>
            <a:ext cx="2133600" cy="457200"/>
          </a:xfrm>
          <a:prstGeom prst="rect">
            <a:avLst/>
          </a:prstGeom>
          <a:noFill/>
          <a:ln w="9525">
            <a:noFill/>
            <a:miter lim="800000"/>
            <a:headEnd/>
            <a:tailEnd/>
          </a:ln>
        </p:spPr>
        <p:txBody>
          <a:bodyPr/>
          <a:lstStyle/>
          <a:p>
            <a:pPr algn="r" eaLnBrk="1" hangingPunct="1"/>
            <a:fld id="{3046D46A-89D5-4394-9C68-370C37DE9E81}" type="slidenum">
              <a:rPr lang="en-US" altLang="en-US" sz="1000">
                <a:latin typeface="Arial" charset="0"/>
              </a:rPr>
              <a:pPr algn="r" eaLnBrk="1" hangingPunct="1"/>
              <a:t>14</a:t>
            </a:fld>
            <a:endParaRPr lang="en-US" altLang="en-US" sz="1000" dirty="0">
              <a:latin typeface="Arial" charset="0"/>
            </a:endParaRPr>
          </a:p>
        </p:txBody>
      </p:sp>
    </p:spTree>
    <p:extLst>
      <p:ext uri="{BB962C8B-B14F-4D97-AF65-F5344CB8AC3E}">
        <p14:creationId xmlns:p14="http://schemas.microsoft.com/office/powerpoint/2010/main" val="39684879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p>
            <a:fld id="{64F4459B-EF06-420C-ACB8-CD6D27F3272A}" type="slidenum">
              <a:rPr lang="en-US" smtClean="0"/>
              <a:pPr/>
              <a:t>15</a:t>
            </a:fld>
            <a:endParaRPr lang="en-US" dirty="0" smtClean="0"/>
          </a:p>
        </p:txBody>
      </p:sp>
      <p:sp>
        <p:nvSpPr>
          <p:cNvPr id="18435" name="Rectangle 2"/>
          <p:cNvSpPr>
            <a:spLocks noGrp="1" noChangeArrowheads="1"/>
          </p:cNvSpPr>
          <p:nvPr>
            <p:ph type="title"/>
          </p:nvPr>
        </p:nvSpPr>
        <p:spPr>
          <a:xfrm>
            <a:off x="457200" y="0"/>
            <a:ext cx="8229600" cy="1139825"/>
          </a:xfrm>
        </p:spPr>
        <p:txBody>
          <a:bodyPr/>
          <a:lstStyle/>
          <a:p>
            <a:pPr eaLnBrk="1" hangingPunct="1"/>
            <a:r>
              <a:rPr lang="en-US" sz="3600" b="1" dirty="0" smtClean="0"/>
              <a:t>Aging and Disability Summary</a:t>
            </a:r>
            <a:r>
              <a:rPr lang="en-US" dirty="0" smtClean="0"/>
              <a:t>	</a:t>
            </a:r>
          </a:p>
        </p:txBody>
      </p:sp>
      <p:graphicFrame>
        <p:nvGraphicFramePr>
          <p:cNvPr id="220310" name="Group 1174"/>
          <p:cNvGraphicFramePr>
            <a:graphicFrameLocks noGrp="1"/>
          </p:cNvGraphicFramePr>
          <p:nvPr>
            <p:ph type="tbl" idx="1"/>
            <p:extLst>
              <p:ext uri="{D42A27DB-BD31-4B8C-83A1-F6EECF244321}">
                <p14:modId xmlns:p14="http://schemas.microsoft.com/office/powerpoint/2010/main" val="2227238297"/>
              </p:ext>
            </p:extLst>
          </p:nvPr>
        </p:nvGraphicFramePr>
        <p:xfrm>
          <a:off x="457200" y="1295400"/>
          <a:ext cx="8229600" cy="4942207"/>
        </p:xfrm>
        <a:graphic>
          <a:graphicData uri="http://schemas.openxmlformats.org/drawingml/2006/table">
            <a:tbl>
              <a:tblPr/>
              <a:tblGrid>
                <a:gridCol w="2743200"/>
                <a:gridCol w="2743200"/>
                <a:gridCol w="2743200"/>
              </a:tblGrid>
              <a:tr h="377825">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1" i="0" u="none" strike="noStrike" cap="none" normalizeH="0" baseline="0" dirty="0" smtClean="0">
                          <a:ln>
                            <a:noFill/>
                          </a:ln>
                          <a:solidFill>
                            <a:schemeClr val="tx1"/>
                          </a:solidFill>
                          <a:effectLst/>
                          <a:latin typeface="Verdana" pitchFamily="34" charset="0"/>
                        </a:rPr>
                        <a:t>Program Area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1" i="0" u="none" strike="noStrike" cap="none" normalizeH="0" baseline="0" dirty="0" smtClean="0">
                          <a:ln>
                            <a:noFill/>
                          </a:ln>
                          <a:solidFill>
                            <a:schemeClr val="tx1"/>
                          </a:solidFill>
                          <a:effectLst/>
                          <a:latin typeface="Verdana" pitchFamily="34" charset="0"/>
                        </a:rPr>
                        <a:t>FY16 Budget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1" i="0" u="none" strike="noStrike" cap="none" normalizeH="0" baseline="0" dirty="0" smtClean="0">
                          <a:ln>
                            <a:noFill/>
                          </a:ln>
                          <a:solidFill>
                            <a:schemeClr val="tx1"/>
                          </a:solidFill>
                          <a:effectLst/>
                          <a:latin typeface="Verdana" pitchFamily="34" charset="0"/>
                        </a:rPr>
                        <a:t>FY16 WYs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r>
              <a:tr h="377825">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Community Support Network for People with Disabilities</a:t>
                      </a: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$ 15,638,266</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36.50</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6238">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Assessment and Continuing Case Mgmt Svcs</a:t>
                      </a: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7,954,703</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63.55</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7825">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Assisted Living Services</a:t>
                      </a: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2,090,244</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7.57</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6238">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Home Care Services</a:t>
                      </a: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4,489,850</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15.00</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7825">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Community First Choice </a:t>
                      </a: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2,744,813</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13.00</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7825">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Aging and Disability Resource Unit</a:t>
                      </a: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867,967</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9.00</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6238">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Ombudsman Services</a:t>
                      </a: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777,646</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6.50</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7825">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Respite Care</a:t>
                      </a: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984,106</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0.00</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6238">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Senior Community Services</a:t>
                      </a: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2,804,947</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9.31</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7825">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Senior Nutrition Program</a:t>
                      </a: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2,622,747</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3.00</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6238">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Service Area Administration</a:t>
                      </a: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478,880</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3.00</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7825">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1" i="0" u="none" strike="noStrike" cap="none" normalizeH="0" baseline="0" dirty="0" smtClean="0">
                          <a:ln>
                            <a:noFill/>
                          </a:ln>
                          <a:solidFill>
                            <a:schemeClr val="tx1"/>
                          </a:solidFill>
                          <a:effectLst/>
                          <a:latin typeface="Verdana" pitchFamily="34" charset="0"/>
                        </a:rPr>
                        <a:t>Total</a:t>
                      </a: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1" i="0" u="none" strike="noStrike" cap="none" normalizeH="0" baseline="0" dirty="0" smtClean="0">
                          <a:ln>
                            <a:noFill/>
                          </a:ln>
                          <a:solidFill>
                            <a:schemeClr val="tx1"/>
                          </a:solidFill>
                          <a:effectLst/>
                          <a:latin typeface="Verdana" pitchFamily="34" charset="0"/>
                        </a:rPr>
                        <a:t>$ 41,454,169</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1" i="0" u="none" strike="noStrike" cap="none" normalizeH="0" baseline="0" dirty="0" smtClean="0">
                          <a:ln>
                            <a:noFill/>
                          </a:ln>
                          <a:solidFill>
                            <a:schemeClr val="tx1"/>
                          </a:solidFill>
                          <a:effectLst/>
                          <a:latin typeface="Verdana" pitchFamily="34" charset="0"/>
                        </a:rPr>
                        <a:t>166.43</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p:cNvSpPr>
            <a:spLocks noGrp="1"/>
          </p:cNvSpPr>
          <p:nvPr>
            <p:ph type="sldNum" sz="quarter" idx="12"/>
          </p:nvPr>
        </p:nvSpPr>
        <p:spPr>
          <a:noFill/>
        </p:spPr>
        <p:txBody>
          <a:bodyPr/>
          <a:lstStyle/>
          <a:p>
            <a:fld id="{8EB955D5-0121-4A65-8CDC-2FDD05B6B7E6}" type="slidenum">
              <a:rPr lang="en-US" smtClean="0"/>
              <a:pPr/>
              <a:t>16</a:t>
            </a:fld>
            <a:endParaRPr lang="en-US" dirty="0" smtClean="0"/>
          </a:p>
        </p:txBody>
      </p:sp>
      <p:sp>
        <p:nvSpPr>
          <p:cNvPr id="19459" name="Rectangle 2"/>
          <p:cNvSpPr>
            <a:spLocks noGrp="1" noChangeArrowheads="1"/>
          </p:cNvSpPr>
          <p:nvPr>
            <p:ph type="title" idx="4294967295"/>
          </p:nvPr>
        </p:nvSpPr>
        <p:spPr>
          <a:xfrm>
            <a:off x="989013" y="461963"/>
            <a:ext cx="7158037" cy="742950"/>
          </a:xfrm>
        </p:spPr>
        <p:txBody>
          <a:bodyPr/>
          <a:lstStyle/>
          <a:p>
            <a:pPr algn="ctr" eaLnBrk="1" hangingPunct="1"/>
            <a:r>
              <a:rPr lang="en-US" sz="3600" b="1" dirty="0" smtClean="0"/>
              <a:t>Aging &amp; Disabilities Services</a:t>
            </a:r>
            <a:br>
              <a:rPr lang="en-US" sz="3600" b="1" dirty="0" smtClean="0"/>
            </a:br>
            <a:r>
              <a:rPr lang="en-US" sz="2800" b="1" u="sng" dirty="0" smtClean="0"/>
              <a:t>HIGHLIGHTS</a:t>
            </a:r>
            <a:endParaRPr lang="en-US" sz="2800" b="1" dirty="0" smtClean="0"/>
          </a:p>
        </p:txBody>
      </p:sp>
      <p:sp>
        <p:nvSpPr>
          <p:cNvPr id="19460" name="Rectangle 3"/>
          <p:cNvSpPr>
            <a:spLocks noGrp="1" noChangeArrowheads="1"/>
          </p:cNvSpPr>
          <p:nvPr>
            <p:ph type="body" idx="4294967295"/>
          </p:nvPr>
        </p:nvSpPr>
        <p:spPr>
          <a:xfrm>
            <a:off x="949325" y="1600200"/>
            <a:ext cx="7661275" cy="4495800"/>
          </a:xfrm>
        </p:spPr>
        <p:txBody>
          <a:bodyPr/>
          <a:lstStyle/>
          <a:p>
            <a:pPr>
              <a:lnSpc>
                <a:spcPct val="90000"/>
              </a:lnSpc>
              <a:buClr>
                <a:schemeClr val="bg2">
                  <a:lumMod val="90000"/>
                </a:schemeClr>
              </a:buClr>
            </a:pPr>
            <a:r>
              <a:rPr lang="en-US" sz="1800" dirty="0">
                <a:latin typeface="Calibri" panose="020F0502020204030204" pitchFamily="34" charset="0"/>
              </a:rPr>
              <a:t>Add funds for the Developmental Disability Supplement to reflect increase in minimum wage, </a:t>
            </a:r>
            <a:r>
              <a:rPr lang="en-US" sz="1800" b="1" dirty="0">
                <a:latin typeface="Calibri" panose="020F0502020204030204" pitchFamily="34" charset="0"/>
              </a:rPr>
              <a:t>$969,420</a:t>
            </a:r>
            <a:r>
              <a:rPr lang="en-US" sz="1800" dirty="0" smtClean="0">
                <a:latin typeface="Calibri" panose="020F0502020204030204" pitchFamily="34" charset="0"/>
              </a:rPr>
              <a:t>.</a:t>
            </a:r>
          </a:p>
          <a:p>
            <a:pPr>
              <a:lnSpc>
                <a:spcPct val="90000"/>
              </a:lnSpc>
              <a:buClr>
                <a:schemeClr val="bg2">
                  <a:lumMod val="90000"/>
                </a:schemeClr>
              </a:buClr>
            </a:pPr>
            <a:r>
              <a:rPr lang="en-US" sz="1800" dirty="0" smtClean="0">
                <a:latin typeface="Calibri" panose="020F0502020204030204" pitchFamily="34" charset="0"/>
              </a:rPr>
              <a:t>Add </a:t>
            </a:r>
            <a:r>
              <a:rPr lang="en-US" sz="1800" dirty="0">
                <a:latin typeface="Calibri" panose="020F0502020204030204" pitchFamily="34" charset="0"/>
              </a:rPr>
              <a:t>funds for the Developmental Disability Direct Service to reflect worker wage at 125% of minimum wage, </a:t>
            </a:r>
            <a:r>
              <a:rPr lang="en-US" sz="1800" b="1" dirty="0">
                <a:latin typeface="Calibri" panose="020F0502020204030204" pitchFamily="34" charset="0"/>
              </a:rPr>
              <a:t>$146,688</a:t>
            </a:r>
            <a:r>
              <a:rPr lang="en-US" sz="1800" b="1" dirty="0" smtClean="0">
                <a:latin typeface="Calibri" panose="020F0502020204030204" pitchFamily="34" charset="0"/>
              </a:rPr>
              <a:t>.</a:t>
            </a:r>
          </a:p>
          <a:p>
            <a:pPr lvl="0">
              <a:lnSpc>
                <a:spcPct val="90000"/>
              </a:lnSpc>
              <a:buClr>
                <a:schemeClr val="bg2">
                  <a:lumMod val="90000"/>
                </a:schemeClr>
              </a:buClr>
            </a:pPr>
            <a:r>
              <a:rPr lang="en-US" sz="1800" dirty="0" smtClean="0">
                <a:latin typeface="Calibri" panose="020F0502020204030204" pitchFamily="34" charset="0"/>
              </a:rPr>
              <a:t>Add </a:t>
            </a:r>
            <a:r>
              <a:rPr lang="en-US" sz="1800" dirty="0">
                <a:latin typeface="Calibri" panose="020F0502020204030204" pitchFamily="34" charset="0"/>
              </a:rPr>
              <a:t>Village Start-up grants to low and moderate income and diverse communities, </a:t>
            </a:r>
            <a:r>
              <a:rPr lang="en-US" sz="1800" b="1" dirty="0">
                <a:latin typeface="Calibri" panose="020F0502020204030204" pitchFamily="34" charset="0"/>
              </a:rPr>
              <a:t>$10,000</a:t>
            </a:r>
            <a:r>
              <a:rPr lang="en-US" sz="1800" b="1" dirty="0" smtClean="0">
                <a:latin typeface="Calibri" panose="020F0502020204030204" pitchFamily="34" charset="0"/>
              </a:rPr>
              <a:t>. </a:t>
            </a:r>
            <a:r>
              <a:rPr lang="en-US" sz="1800" dirty="0" smtClean="0">
                <a:solidFill>
                  <a:srgbClr val="FF0000"/>
                </a:solidFill>
                <a:latin typeface="Calibri" panose="020F0502020204030204" pitchFamily="34" charset="0"/>
              </a:rPr>
              <a:t>FY16 Savings Plan reduction of </a:t>
            </a:r>
            <a:r>
              <a:rPr lang="en-US" sz="1800" b="1" dirty="0" smtClean="0">
                <a:solidFill>
                  <a:srgbClr val="FF0000"/>
                </a:solidFill>
                <a:latin typeface="Calibri" panose="020F0502020204030204" pitchFamily="34" charset="0"/>
              </a:rPr>
              <a:t>($2,500).</a:t>
            </a:r>
          </a:p>
          <a:p>
            <a:pPr lvl="0">
              <a:lnSpc>
                <a:spcPct val="90000"/>
              </a:lnSpc>
              <a:buClr>
                <a:schemeClr val="bg2">
                  <a:lumMod val="90000"/>
                </a:schemeClr>
              </a:buClr>
            </a:pPr>
            <a:r>
              <a:rPr lang="en-US" sz="1800" dirty="0" smtClean="0">
                <a:latin typeface="Calibri" panose="020F0502020204030204" pitchFamily="34" charset="0"/>
              </a:rPr>
              <a:t>Inflationary </a:t>
            </a:r>
            <a:r>
              <a:rPr lang="en-US" sz="1800" dirty="0">
                <a:latin typeface="Calibri" panose="020F0502020204030204" pitchFamily="34" charset="0"/>
              </a:rPr>
              <a:t>adjustment of 2% to non-profit contracts in A&amp;D, </a:t>
            </a:r>
            <a:r>
              <a:rPr lang="en-US" sz="1800" b="1" dirty="0">
                <a:latin typeface="Calibri" panose="020F0502020204030204" pitchFamily="34" charset="0"/>
              </a:rPr>
              <a:t>$53,350</a:t>
            </a:r>
            <a:r>
              <a:rPr lang="en-US" sz="1800" dirty="0" smtClean="0">
                <a:latin typeface="Calibri" panose="020F0502020204030204" pitchFamily="34" charset="0"/>
              </a:rPr>
              <a:t>.</a:t>
            </a:r>
          </a:p>
          <a:p>
            <a:pPr lvl="0">
              <a:lnSpc>
                <a:spcPct val="90000"/>
              </a:lnSpc>
              <a:buClr>
                <a:schemeClr val="bg2">
                  <a:lumMod val="90000"/>
                </a:schemeClr>
              </a:buClr>
            </a:pPr>
            <a:r>
              <a:rPr lang="en-US" sz="1800" dirty="0" smtClean="0">
                <a:latin typeface="Calibri" panose="020F0502020204030204" pitchFamily="34" charset="0"/>
              </a:rPr>
              <a:t>Reduce </a:t>
            </a:r>
            <a:r>
              <a:rPr lang="en-US" sz="1800" dirty="0">
                <a:latin typeface="Calibri" panose="020F0502020204030204" pitchFamily="34" charset="0"/>
              </a:rPr>
              <a:t>Developmental Disability Resource Coordination capacity to 2800 clients by transitioning clients to State Providers </a:t>
            </a:r>
            <a:r>
              <a:rPr lang="en-US" sz="1800" b="1" dirty="0">
                <a:latin typeface="Calibri" panose="020F0502020204030204" pitchFamily="34" charset="0"/>
              </a:rPr>
              <a:t>($2,292,685</a:t>
            </a:r>
            <a:r>
              <a:rPr lang="en-US" sz="1800" b="1" dirty="0" smtClean="0">
                <a:latin typeface="Calibri" panose="020F0502020204030204" pitchFamily="34" charset="0"/>
              </a:rPr>
              <a:t>).</a:t>
            </a:r>
          </a:p>
          <a:p>
            <a:pPr lvl="0">
              <a:lnSpc>
                <a:spcPct val="90000"/>
              </a:lnSpc>
              <a:buClr>
                <a:schemeClr val="bg2">
                  <a:lumMod val="90000"/>
                </a:schemeClr>
              </a:buClr>
            </a:pPr>
            <a:r>
              <a:rPr lang="en-US" sz="1800" dirty="0" smtClean="0">
                <a:latin typeface="Calibri" panose="020F0502020204030204" pitchFamily="34" charset="0"/>
              </a:rPr>
              <a:t>Reduce </a:t>
            </a:r>
            <a:r>
              <a:rPr lang="en-US" sz="1800" dirty="0">
                <a:latin typeface="Calibri" panose="020F0502020204030204" pitchFamily="34" charset="0"/>
              </a:rPr>
              <a:t>nurse monitoring services to reflect current client load in Community First Choice program </a:t>
            </a:r>
            <a:r>
              <a:rPr lang="en-US" sz="1800" b="1" dirty="0">
                <a:latin typeface="Calibri" panose="020F0502020204030204" pitchFamily="34" charset="0"/>
              </a:rPr>
              <a:t>($1,029,908).</a:t>
            </a:r>
          </a:p>
          <a:p>
            <a:pPr lvl="0">
              <a:lnSpc>
                <a:spcPct val="90000"/>
              </a:lnSpc>
              <a:buClr>
                <a:schemeClr val="bg2">
                  <a:lumMod val="90000"/>
                </a:schemeClr>
              </a:buClr>
            </a:pPr>
            <a:r>
              <a:rPr lang="en-US" sz="1800" dirty="0">
                <a:latin typeface="Calibri" panose="020F0502020204030204" pitchFamily="34" charset="0"/>
              </a:rPr>
              <a:t>Shift Supports Planning activities from Community First Choice to existing private sector providers </a:t>
            </a:r>
            <a:r>
              <a:rPr lang="en-US" sz="1800" b="1" dirty="0">
                <a:latin typeface="Calibri" panose="020F0502020204030204" pitchFamily="34" charset="0"/>
              </a:rPr>
              <a:t>($411,622</a:t>
            </a:r>
            <a:r>
              <a:rPr lang="en-US" sz="1800" b="1" dirty="0" smtClean="0">
                <a:latin typeface="Calibri" panose="020F0502020204030204" pitchFamily="34" charset="0"/>
              </a:rPr>
              <a:t>).</a:t>
            </a:r>
          </a:p>
          <a:p>
            <a:pPr lvl="0">
              <a:lnSpc>
                <a:spcPct val="90000"/>
              </a:lnSpc>
              <a:buClr>
                <a:schemeClr val="bg2">
                  <a:lumMod val="90000"/>
                </a:schemeClr>
              </a:buClr>
            </a:pPr>
            <a:r>
              <a:rPr lang="en-US" sz="1800" dirty="0" smtClean="0">
                <a:solidFill>
                  <a:srgbClr val="FF0000"/>
                </a:solidFill>
                <a:latin typeface="Calibri" panose="020F0502020204030204" pitchFamily="34" charset="0"/>
              </a:rPr>
              <a:t>FY16 Savings Plan reduction to Home Care Services-Increase waitlist for IHAS-Personal Care Services </a:t>
            </a:r>
            <a:r>
              <a:rPr lang="en-US" sz="1800" b="1" dirty="0" smtClean="0">
                <a:solidFill>
                  <a:srgbClr val="FF0000"/>
                </a:solidFill>
                <a:latin typeface="Calibri" panose="020F0502020204030204" pitchFamily="34" charset="0"/>
              </a:rPr>
              <a:t>($100,000).</a:t>
            </a:r>
          </a:p>
          <a:p>
            <a:pPr lvl="0">
              <a:lnSpc>
                <a:spcPct val="90000"/>
              </a:lnSpc>
              <a:buClr>
                <a:schemeClr val="bg2">
                  <a:lumMod val="90000"/>
                </a:schemeClr>
              </a:buClr>
            </a:pPr>
            <a:r>
              <a:rPr lang="en-US" sz="1800" dirty="0" smtClean="0">
                <a:solidFill>
                  <a:srgbClr val="FF0000"/>
                </a:solidFill>
                <a:latin typeface="Calibri" panose="020F0502020204030204" pitchFamily="34" charset="0"/>
              </a:rPr>
              <a:t>FY16 Savings Plan reduction to Occupational Therapy Services </a:t>
            </a:r>
            <a:r>
              <a:rPr lang="en-US" sz="1800" b="1" dirty="0" smtClean="0">
                <a:solidFill>
                  <a:srgbClr val="FF0000"/>
                </a:solidFill>
                <a:latin typeface="Calibri" panose="020F0502020204030204" pitchFamily="34" charset="0"/>
              </a:rPr>
              <a:t>($150,000).</a:t>
            </a:r>
          </a:p>
          <a:p>
            <a:pPr lvl="0">
              <a:lnSpc>
                <a:spcPct val="90000"/>
              </a:lnSpc>
              <a:buClr>
                <a:schemeClr val="bg2">
                  <a:lumMod val="90000"/>
                </a:schemeClr>
              </a:buClr>
            </a:pPr>
            <a:endParaRPr lang="en-US" sz="1800" b="1" dirty="0" smtClean="0">
              <a:solidFill>
                <a:srgbClr val="FF0000"/>
              </a:solidFill>
              <a:latin typeface="Calibri" panose="020F0502020204030204" pitchFamily="34" charset="0"/>
            </a:endParaRPr>
          </a:p>
          <a:p>
            <a:pPr lvl="0">
              <a:lnSpc>
                <a:spcPct val="90000"/>
              </a:lnSpc>
              <a:buClr>
                <a:schemeClr val="bg2">
                  <a:lumMod val="90000"/>
                </a:schemeClr>
              </a:buClr>
            </a:pPr>
            <a:endParaRPr lang="en-US" sz="1800" b="1" dirty="0">
              <a:latin typeface="Calibri" panose="020F0502020204030204" pitchFamily="34" charset="0"/>
            </a:endParaRPr>
          </a:p>
          <a:p>
            <a:pPr marL="0" indent="0" eaLnBrk="1" hangingPunct="1">
              <a:lnSpc>
                <a:spcPct val="90000"/>
              </a:lnSpc>
              <a:buNone/>
            </a:pPr>
            <a:endParaRPr lang="en-US" sz="1800" dirty="0" smtClean="0">
              <a:solidFill>
                <a:schemeClr val="accent4"/>
              </a:solidFill>
            </a:endParaRPr>
          </a:p>
          <a:p>
            <a:pPr lvl="1" eaLnBrk="1" hangingPunct="1">
              <a:lnSpc>
                <a:spcPct val="90000"/>
              </a:lnSpc>
            </a:pPr>
            <a:endParaRPr lang="en-US" sz="1600" dirty="0" smtClean="0"/>
          </a:p>
          <a:p>
            <a:pPr lvl="1" eaLnBrk="1" hangingPunct="1">
              <a:lnSpc>
                <a:spcPct val="90000"/>
              </a:lnSpc>
              <a:buFont typeface="Wingdings" pitchFamily="2" charset="2"/>
              <a:buNone/>
            </a:pPr>
            <a:endParaRPr lang="en-US" sz="1600" dirty="0" smtClean="0"/>
          </a:p>
          <a:p>
            <a:pPr eaLnBrk="1" hangingPunct="1">
              <a:lnSpc>
                <a:spcPct val="90000"/>
              </a:lnSpc>
              <a:buFont typeface="Wingdings" pitchFamily="2" charset="2"/>
              <a:buNone/>
            </a:pPr>
            <a:endParaRPr lang="en-US" sz="2000" dirty="0" smtClean="0"/>
          </a:p>
          <a:p>
            <a:pPr eaLnBrk="1" hangingPunct="1">
              <a:lnSpc>
                <a:spcPct val="90000"/>
              </a:lnSpc>
            </a:pPr>
            <a:endParaRPr lang="en-US" sz="2000" dirty="0" smtClean="0"/>
          </a:p>
          <a:p>
            <a:pPr eaLnBrk="1" hangingPunct="1">
              <a:lnSpc>
                <a:spcPct val="90000"/>
              </a:lnSpc>
              <a:buFont typeface="Wingdings" pitchFamily="2" charset="2"/>
              <a:buNone/>
            </a:pPr>
            <a:endParaRPr lang="en-US" sz="2400" dirty="0" smtClean="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2"/>
          </p:nvPr>
        </p:nvSpPr>
        <p:spPr>
          <a:xfrm>
            <a:off x="8610600" y="6248400"/>
            <a:ext cx="381000" cy="457200"/>
          </a:xfrm>
          <a:noFill/>
        </p:spPr>
        <p:txBody>
          <a:bodyPr/>
          <a:lstStyle/>
          <a:p>
            <a:fld id="{C5C685CB-9CED-4123-96C9-DE8063BA0A35}" type="slidenum">
              <a:rPr lang="en-US" smtClean="0"/>
              <a:pPr/>
              <a:t>17</a:t>
            </a:fld>
            <a:endParaRPr lang="en-US" dirty="0" smtClean="0"/>
          </a:p>
        </p:txBody>
      </p:sp>
      <p:sp>
        <p:nvSpPr>
          <p:cNvPr id="20483" name="Rectangle 2"/>
          <p:cNvSpPr>
            <a:spLocks noGrp="1" noChangeArrowheads="1"/>
          </p:cNvSpPr>
          <p:nvPr>
            <p:ph type="title" idx="4294967295"/>
          </p:nvPr>
        </p:nvSpPr>
        <p:spPr>
          <a:xfrm>
            <a:off x="989013" y="306388"/>
            <a:ext cx="7158037" cy="1049337"/>
          </a:xfrm>
        </p:spPr>
        <p:txBody>
          <a:bodyPr/>
          <a:lstStyle/>
          <a:p>
            <a:pPr algn="ctr" eaLnBrk="1" hangingPunct="1"/>
            <a:r>
              <a:rPr lang="en-US" sz="3600" b="1" dirty="0" smtClean="0"/>
              <a:t>Behavioral Health &amp; Crisis Services </a:t>
            </a:r>
            <a:br>
              <a:rPr lang="en-US" sz="3600" b="1" dirty="0" smtClean="0"/>
            </a:br>
            <a:r>
              <a:rPr lang="en-US" sz="3600" b="1" dirty="0" smtClean="0"/>
              <a:t>Budget by Program Areas</a:t>
            </a:r>
          </a:p>
        </p:txBody>
      </p:sp>
      <p:graphicFrame>
        <p:nvGraphicFramePr>
          <p:cNvPr id="4275" name="Group 179"/>
          <p:cNvGraphicFramePr>
            <a:graphicFrameLocks noGrp="1"/>
          </p:cNvGraphicFramePr>
          <p:nvPr>
            <p:extLst>
              <p:ext uri="{D42A27DB-BD31-4B8C-83A1-F6EECF244321}">
                <p14:modId xmlns:p14="http://schemas.microsoft.com/office/powerpoint/2010/main" val="2080243851"/>
              </p:ext>
            </p:extLst>
          </p:nvPr>
        </p:nvGraphicFramePr>
        <p:xfrm>
          <a:off x="609600" y="1447800"/>
          <a:ext cx="8077200" cy="5251891"/>
        </p:xfrm>
        <a:graphic>
          <a:graphicData uri="http://schemas.openxmlformats.org/drawingml/2006/table">
            <a:tbl>
              <a:tblPr/>
              <a:tblGrid>
                <a:gridCol w="2692400"/>
                <a:gridCol w="2692400"/>
                <a:gridCol w="2692400"/>
              </a:tblGrid>
              <a:tr h="361769">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1" i="0" u="none" strike="noStrike" cap="none" normalizeH="0" baseline="0" dirty="0" smtClean="0">
                          <a:ln>
                            <a:noFill/>
                          </a:ln>
                          <a:solidFill>
                            <a:schemeClr val="tx1"/>
                          </a:solidFill>
                          <a:effectLst/>
                          <a:latin typeface="Verdana" pitchFamily="34" charset="0"/>
                        </a:rPr>
                        <a:t>Program Area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1" i="0" u="none" strike="noStrike" cap="none" normalizeH="0" baseline="0" dirty="0" smtClean="0">
                          <a:ln>
                            <a:noFill/>
                          </a:ln>
                          <a:solidFill>
                            <a:schemeClr val="tx1"/>
                          </a:solidFill>
                          <a:effectLst/>
                          <a:latin typeface="Verdana" pitchFamily="34" charset="0"/>
                        </a:rPr>
                        <a:t>FY16 Budget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1" i="0" u="none" strike="noStrike" cap="none" normalizeH="0" baseline="0" dirty="0" smtClean="0">
                          <a:ln>
                            <a:noFill/>
                          </a:ln>
                          <a:solidFill>
                            <a:schemeClr val="tx1"/>
                          </a:solidFill>
                          <a:effectLst/>
                          <a:latin typeface="Verdana" pitchFamily="34" charset="0"/>
                        </a:rPr>
                        <a:t>FY16 WYs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r>
              <a:tr h="436942">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Behavioral Health Planning and Management</a:t>
                      </a: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$8,087,059</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15.50</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0203">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Access to Behavioral Health Services</a:t>
                      </a: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 3,647,704</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32.00</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6942">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Treatment Services Administration</a:t>
                      </a: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 5,904,516</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000" b="0" i="0" u="none" strike="noStrike" cap="none" normalizeH="0" baseline="0" dirty="0" smtClean="0">
                        <a:ln>
                          <a:noFill/>
                        </a:ln>
                        <a:solidFill>
                          <a:schemeClr val="tx1"/>
                        </a:solidFill>
                        <a:effectLst/>
                        <a:latin typeface="Verdana"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3.00</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6942">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Forensic Services-Adult</a:t>
                      </a: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 2,374,604</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19.00</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0898">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Outpatient Behavioral Health Services-Adult</a:t>
                      </a: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3,238,771</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19.50</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6942">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Outpatient Behavioral Health Services-Child</a:t>
                      </a: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 5,582,100</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28.25</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6942">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Trauma Services</a:t>
                      </a: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 4,960,349</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29.55</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1769">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24-Hour Crisis Center</a:t>
                      </a: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 4,824,892</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000" b="0" i="0" u="none" strike="noStrike" cap="none" normalizeH="0" baseline="0" dirty="0" smtClean="0">
                        <a:ln>
                          <a:noFill/>
                        </a:ln>
                        <a:solidFill>
                          <a:schemeClr val="tx1"/>
                        </a:solidFill>
                        <a:effectLst/>
                        <a:latin typeface="Verdana"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36.90</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6942">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Mental Health Svcs: Seniors &amp; Persons with Disabilities</a:t>
                      </a: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    786,692</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2.00</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1769">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Specialty Behavioral Health Services</a:t>
                      </a: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 2,567,716</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21.50</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1769">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Service Area Administration</a:t>
                      </a: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     561,665</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3.50</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1769">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1" i="0" u="none" strike="noStrike" cap="none" normalizeH="0" baseline="0" dirty="0" smtClean="0">
                          <a:ln>
                            <a:noFill/>
                          </a:ln>
                          <a:solidFill>
                            <a:schemeClr val="tx1"/>
                          </a:solidFill>
                          <a:effectLst/>
                          <a:latin typeface="Verdana" pitchFamily="34" charset="0"/>
                        </a:rPr>
                        <a:t>Total</a:t>
                      </a: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1" i="0" u="none" strike="noStrike" cap="none" normalizeH="0" baseline="0" dirty="0" smtClean="0">
                          <a:ln>
                            <a:noFill/>
                          </a:ln>
                          <a:solidFill>
                            <a:schemeClr val="tx1"/>
                          </a:solidFill>
                          <a:effectLst/>
                          <a:latin typeface="Verdana" pitchFamily="34" charset="0"/>
                        </a:rPr>
                        <a:t>$42,536,068</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1" i="0" u="none" strike="noStrike" cap="none" normalizeH="0" baseline="0" dirty="0" smtClean="0">
                          <a:ln>
                            <a:noFill/>
                          </a:ln>
                          <a:solidFill>
                            <a:schemeClr val="tx1"/>
                          </a:solidFill>
                          <a:effectLst/>
                          <a:latin typeface="Verdana" pitchFamily="34" charset="0"/>
                        </a:rPr>
                        <a:t>210.70</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2"/>
          </p:nvPr>
        </p:nvSpPr>
        <p:spPr>
          <a:noFill/>
        </p:spPr>
        <p:txBody>
          <a:bodyPr/>
          <a:lstStyle/>
          <a:p>
            <a:fld id="{92B4F30A-815B-4D07-B144-197D6DB86D14}" type="slidenum">
              <a:rPr lang="en-US" smtClean="0"/>
              <a:pPr/>
              <a:t>18</a:t>
            </a:fld>
            <a:endParaRPr lang="en-US" dirty="0" smtClean="0"/>
          </a:p>
        </p:txBody>
      </p:sp>
      <p:sp>
        <p:nvSpPr>
          <p:cNvPr id="21508" name="Rectangle 3"/>
          <p:cNvSpPr>
            <a:spLocks noGrp="1" noChangeArrowheads="1"/>
          </p:cNvSpPr>
          <p:nvPr>
            <p:ph type="body" idx="4294967295"/>
          </p:nvPr>
        </p:nvSpPr>
        <p:spPr>
          <a:xfrm>
            <a:off x="457200" y="1600200"/>
            <a:ext cx="8229600" cy="4800600"/>
          </a:xfrm>
        </p:spPr>
        <p:txBody>
          <a:bodyPr/>
          <a:lstStyle/>
          <a:p>
            <a:pPr>
              <a:buClr>
                <a:schemeClr val="bg2">
                  <a:lumMod val="90000"/>
                </a:schemeClr>
              </a:buClr>
            </a:pPr>
            <a:r>
              <a:rPr lang="en-US" sz="1800" dirty="0">
                <a:latin typeface="Calibri" panose="020F0502020204030204" pitchFamily="34" charset="0"/>
              </a:rPr>
              <a:t>Add 2% inflationary adjustment for Residential Treatment Providers, </a:t>
            </a:r>
            <a:r>
              <a:rPr lang="en-US" sz="1800" b="1" dirty="0">
                <a:latin typeface="Calibri" panose="020F0502020204030204" pitchFamily="34" charset="0"/>
              </a:rPr>
              <a:t>$20,950.</a:t>
            </a:r>
          </a:p>
          <a:p>
            <a:pPr>
              <a:buClr>
                <a:schemeClr val="bg2">
                  <a:lumMod val="90000"/>
                </a:schemeClr>
              </a:buClr>
            </a:pPr>
            <a:endParaRPr lang="en-US" sz="1800" b="1" dirty="0">
              <a:latin typeface="Calibri" panose="020F0502020204030204" pitchFamily="34" charset="0"/>
            </a:endParaRPr>
          </a:p>
          <a:p>
            <a:pPr lvl="0">
              <a:buClr>
                <a:schemeClr val="bg2">
                  <a:lumMod val="90000"/>
                </a:schemeClr>
              </a:buClr>
            </a:pPr>
            <a:r>
              <a:rPr lang="en-US" sz="1800" dirty="0">
                <a:latin typeface="Calibri" panose="020F0502020204030204" pitchFamily="34" charset="0"/>
              </a:rPr>
              <a:t>Defer execution of contract for the Child and Adolescent Mobile Crisis Team until January 2016,  </a:t>
            </a:r>
            <a:r>
              <a:rPr lang="en-US" sz="1800" b="1" dirty="0">
                <a:latin typeface="Calibri" panose="020F0502020204030204" pitchFamily="34" charset="0"/>
              </a:rPr>
              <a:t>($200,000).</a:t>
            </a:r>
          </a:p>
          <a:p>
            <a:pPr lvl="0">
              <a:buClr>
                <a:schemeClr val="bg2">
                  <a:lumMod val="90000"/>
                </a:schemeClr>
              </a:buClr>
            </a:pPr>
            <a:endParaRPr lang="en-US" sz="1800" dirty="0">
              <a:latin typeface="Calibri" panose="020F0502020204030204" pitchFamily="34" charset="0"/>
            </a:endParaRPr>
          </a:p>
          <a:p>
            <a:pPr>
              <a:buClr>
                <a:schemeClr val="bg2">
                  <a:lumMod val="90000"/>
                </a:schemeClr>
              </a:buClr>
            </a:pPr>
            <a:r>
              <a:rPr lang="en-US" sz="1800" dirty="0">
                <a:latin typeface="Calibri" panose="020F0502020204030204" pitchFamily="34" charset="0"/>
              </a:rPr>
              <a:t>Defer implementation of Adult Behavioral Health Enhancement until January 2016, </a:t>
            </a:r>
            <a:r>
              <a:rPr lang="en-US" sz="1800" b="1" dirty="0">
                <a:latin typeface="Calibri" panose="020F0502020204030204" pitchFamily="34" charset="0"/>
              </a:rPr>
              <a:t>($112,500).</a:t>
            </a:r>
          </a:p>
          <a:p>
            <a:pPr>
              <a:buClr>
                <a:schemeClr val="bg2">
                  <a:lumMod val="90000"/>
                </a:schemeClr>
              </a:buClr>
            </a:pPr>
            <a:endParaRPr lang="en-US" sz="1800" dirty="0">
              <a:latin typeface="Calibri" panose="020F0502020204030204" pitchFamily="34" charset="0"/>
            </a:endParaRPr>
          </a:p>
          <a:p>
            <a:pPr>
              <a:buClr>
                <a:schemeClr val="bg2">
                  <a:lumMod val="90000"/>
                </a:schemeClr>
              </a:buClr>
            </a:pPr>
            <a:r>
              <a:rPr lang="en-US" sz="1800" dirty="0">
                <a:latin typeface="Calibri" panose="020F0502020204030204" pitchFamily="34" charset="0"/>
              </a:rPr>
              <a:t>Defer implementation of shared contractual Outpatient Psychiatrist contract until January 2016, </a:t>
            </a:r>
            <a:r>
              <a:rPr lang="en-US" sz="1800" b="1" dirty="0">
                <a:latin typeface="Calibri" panose="020F0502020204030204" pitchFamily="34" charset="0"/>
              </a:rPr>
              <a:t>($110,000).</a:t>
            </a:r>
          </a:p>
          <a:p>
            <a:pPr marL="109728" lvl="0" indent="0">
              <a:buClr>
                <a:schemeClr val="bg2">
                  <a:lumMod val="90000"/>
                </a:schemeClr>
              </a:buClr>
              <a:buNone/>
            </a:pPr>
            <a:endParaRPr lang="en-US" sz="1800" dirty="0">
              <a:latin typeface="Calibri" panose="020F0502020204030204" pitchFamily="34" charset="0"/>
            </a:endParaRPr>
          </a:p>
          <a:p>
            <a:pPr lvl="0">
              <a:buClr>
                <a:schemeClr val="bg2">
                  <a:lumMod val="90000"/>
                </a:schemeClr>
              </a:buClr>
            </a:pPr>
            <a:r>
              <a:rPr lang="en-US" sz="1800" dirty="0">
                <a:latin typeface="Calibri" panose="020F0502020204030204" pitchFamily="34" charset="0"/>
              </a:rPr>
              <a:t>Inflationary adjustment of 2% to non-profit contracts in BH, </a:t>
            </a:r>
            <a:r>
              <a:rPr lang="en-US" sz="1800" b="1" dirty="0">
                <a:latin typeface="Calibri" panose="020F0502020204030204" pitchFamily="34" charset="0"/>
              </a:rPr>
              <a:t>$92,192</a:t>
            </a:r>
            <a:r>
              <a:rPr lang="en-US" sz="1800" b="1" dirty="0" smtClean="0">
                <a:latin typeface="Calibri" panose="020F0502020204030204" pitchFamily="34" charset="0"/>
              </a:rPr>
              <a:t>.</a:t>
            </a:r>
          </a:p>
          <a:p>
            <a:pPr lvl="0">
              <a:buClr>
                <a:schemeClr val="bg2">
                  <a:lumMod val="90000"/>
                </a:schemeClr>
              </a:buClr>
            </a:pPr>
            <a:endParaRPr lang="en-US" sz="1800" dirty="0" smtClean="0">
              <a:latin typeface="Calibri" panose="020F0502020204030204" pitchFamily="34" charset="0"/>
            </a:endParaRPr>
          </a:p>
          <a:p>
            <a:pPr lvl="0">
              <a:buClr>
                <a:schemeClr val="bg2">
                  <a:lumMod val="90000"/>
                </a:schemeClr>
              </a:buClr>
            </a:pPr>
            <a:r>
              <a:rPr lang="en-US" sz="1800" dirty="0" smtClean="0">
                <a:solidFill>
                  <a:srgbClr val="FF0000"/>
                </a:solidFill>
                <a:latin typeface="Calibri" panose="020F0502020204030204" pitchFamily="34" charset="0"/>
              </a:rPr>
              <a:t>FY16 Savings Plan reduction to Mental Health Emergency Preparedness contract </a:t>
            </a:r>
            <a:r>
              <a:rPr lang="en-US" sz="1800" b="1" dirty="0" smtClean="0">
                <a:solidFill>
                  <a:srgbClr val="FF0000"/>
                </a:solidFill>
                <a:latin typeface="Calibri" panose="020F0502020204030204" pitchFamily="34" charset="0"/>
              </a:rPr>
              <a:t>($20,000).</a:t>
            </a:r>
          </a:p>
          <a:p>
            <a:pPr lvl="0">
              <a:buClr>
                <a:schemeClr val="bg2">
                  <a:lumMod val="90000"/>
                </a:schemeClr>
              </a:buClr>
            </a:pPr>
            <a:endParaRPr lang="en-US" sz="1800" b="1" dirty="0">
              <a:latin typeface="Calibri" panose="020F0502020204030204" pitchFamily="34" charset="0"/>
            </a:endParaRPr>
          </a:p>
          <a:p>
            <a:pPr eaLnBrk="1" hangingPunct="1">
              <a:lnSpc>
                <a:spcPct val="90000"/>
              </a:lnSpc>
              <a:buFont typeface="Wingdings" pitchFamily="2" charset="2"/>
              <a:buNone/>
            </a:pPr>
            <a:endParaRPr lang="en-US" sz="2100" dirty="0" smtClean="0"/>
          </a:p>
          <a:p>
            <a:pPr eaLnBrk="1" hangingPunct="1">
              <a:lnSpc>
                <a:spcPct val="90000"/>
              </a:lnSpc>
            </a:pPr>
            <a:endParaRPr lang="en-US" sz="2100" dirty="0" smtClean="0"/>
          </a:p>
        </p:txBody>
      </p:sp>
      <p:sp>
        <p:nvSpPr>
          <p:cNvPr id="6" name="Rectangle 2"/>
          <p:cNvSpPr txBox="1">
            <a:spLocks noChangeArrowheads="1"/>
          </p:cNvSpPr>
          <p:nvPr/>
        </p:nvSpPr>
        <p:spPr bwMode="auto">
          <a:xfrm>
            <a:off x="989013" y="461963"/>
            <a:ext cx="7158037" cy="74295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defRPr>
            </a:lvl2pPr>
            <a:lvl3pPr algn="l" rtl="0" eaLnBrk="0" fontAlgn="base" hangingPunct="0">
              <a:spcBef>
                <a:spcPct val="0"/>
              </a:spcBef>
              <a:spcAft>
                <a:spcPct val="0"/>
              </a:spcAft>
              <a:defRPr sz="4400">
                <a:solidFill>
                  <a:schemeClr val="tx2"/>
                </a:solidFill>
                <a:latin typeface="Garamond" pitchFamily="18" charset="0"/>
              </a:defRPr>
            </a:lvl3pPr>
            <a:lvl4pPr algn="l" rtl="0" eaLnBrk="0" fontAlgn="base" hangingPunct="0">
              <a:spcBef>
                <a:spcPct val="0"/>
              </a:spcBef>
              <a:spcAft>
                <a:spcPct val="0"/>
              </a:spcAft>
              <a:defRPr sz="4400">
                <a:solidFill>
                  <a:schemeClr val="tx2"/>
                </a:solidFill>
                <a:latin typeface="Garamond" pitchFamily="18" charset="0"/>
              </a:defRPr>
            </a:lvl4pPr>
            <a:lvl5pPr algn="l" rtl="0" eaLnBrk="0" fontAlgn="base" hangingPunct="0">
              <a:spcBef>
                <a:spcPct val="0"/>
              </a:spcBef>
              <a:spcAft>
                <a:spcPct val="0"/>
              </a:spcAft>
              <a:defRPr sz="4400">
                <a:solidFill>
                  <a:schemeClr val="tx2"/>
                </a:solidFill>
                <a:latin typeface="Garamond" pitchFamily="18" charset="0"/>
              </a:defRPr>
            </a:lvl5pPr>
            <a:lvl6pPr marL="457200" algn="l" rtl="0" fontAlgn="base">
              <a:spcBef>
                <a:spcPct val="0"/>
              </a:spcBef>
              <a:spcAft>
                <a:spcPct val="0"/>
              </a:spcAft>
              <a:defRPr sz="4400">
                <a:solidFill>
                  <a:schemeClr val="tx2"/>
                </a:solidFill>
                <a:latin typeface="Garamond" pitchFamily="18" charset="0"/>
              </a:defRPr>
            </a:lvl6pPr>
            <a:lvl7pPr marL="914400" algn="l" rtl="0" fontAlgn="base">
              <a:spcBef>
                <a:spcPct val="0"/>
              </a:spcBef>
              <a:spcAft>
                <a:spcPct val="0"/>
              </a:spcAft>
              <a:defRPr sz="4400">
                <a:solidFill>
                  <a:schemeClr val="tx2"/>
                </a:solidFill>
                <a:latin typeface="Garamond" pitchFamily="18" charset="0"/>
              </a:defRPr>
            </a:lvl7pPr>
            <a:lvl8pPr marL="1371600" algn="l" rtl="0" fontAlgn="base">
              <a:spcBef>
                <a:spcPct val="0"/>
              </a:spcBef>
              <a:spcAft>
                <a:spcPct val="0"/>
              </a:spcAft>
              <a:defRPr sz="4400">
                <a:solidFill>
                  <a:schemeClr val="tx2"/>
                </a:solidFill>
                <a:latin typeface="Garamond" pitchFamily="18" charset="0"/>
              </a:defRPr>
            </a:lvl8pPr>
            <a:lvl9pPr marL="1828800" algn="l" rtl="0" fontAlgn="base">
              <a:spcBef>
                <a:spcPct val="0"/>
              </a:spcBef>
              <a:spcAft>
                <a:spcPct val="0"/>
              </a:spcAft>
              <a:defRPr sz="4400">
                <a:solidFill>
                  <a:schemeClr val="tx2"/>
                </a:solidFill>
                <a:latin typeface="Garamond" pitchFamily="18" charset="0"/>
              </a:defRPr>
            </a:lvl9pPr>
          </a:lstStyle>
          <a:p>
            <a:pPr algn="ctr" eaLnBrk="1" hangingPunct="1"/>
            <a:r>
              <a:rPr lang="en-US" sz="3600" b="1" kern="0" dirty="0" smtClean="0"/>
              <a:t>Behavioral Health &amp; Crisis Services</a:t>
            </a:r>
            <a:br>
              <a:rPr lang="en-US" sz="3600" b="1" kern="0" dirty="0" smtClean="0"/>
            </a:br>
            <a:r>
              <a:rPr lang="en-US" sz="2800" b="1" u="sng" kern="0" dirty="0" smtClean="0"/>
              <a:t>HIGHLIGHTS</a:t>
            </a:r>
            <a:endParaRPr lang="en-US" sz="2800" b="1" kern="0" dirty="0" smtClean="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2"/>
          <p:cNvSpPr>
            <a:spLocks noGrp="1" noChangeArrowheads="1"/>
          </p:cNvSpPr>
          <p:nvPr>
            <p:ph type="title"/>
          </p:nvPr>
        </p:nvSpPr>
        <p:spPr/>
        <p:txBody>
          <a:bodyPr/>
          <a:lstStyle/>
          <a:p>
            <a:pPr algn="ctr" eaLnBrk="1" hangingPunct="1"/>
            <a:r>
              <a:rPr lang="en-US" sz="3600" b="1" dirty="0" smtClean="0"/>
              <a:t>Positive Youth Development</a:t>
            </a:r>
            <a:endParaRPr lang="en-US" sz="3600" b="1" dirty="0" smtClean="0">
              <a:solidFill>
                <a:srgbClr val="FF0000"/>
              </a:solidFill>
            </a:endParaRPr>
          </a:p>
        </p:txBody>
      </p:sp>
      <p:sp>
        <p:nvSpPr>
          <p:cNvPr id="3" name="Content Placeholder 2"/>
          <p:cNvSpPr>
            <a:spLocks noGrp="1"/>
          </p:cNvSpPr>
          <p:nvPr>
            <p:ph idx="1"/>
          </p:nvPr>
        </p:nvSpPr>
        <p:spPr/>
        <p:txBody>
          <a:bodyPr/>
          <a:lstStyle/>
          <a:p>
            <a:pPr eaLnBrk="1" hangingPunct="1">
              <a:lnSpc>
                <a:spcPct val="80000"/>
              </a:lnSpc>
              <a:spcAft>
                <a:spcPts val="1200"/>
              </a:spcAft>
              <a:buFont typeface="Wingdings" panose="05000000000000000000" pitchFamily="2" charset="2"/>
              <a:buChar char="q"/>
            </a:pPr>
            <a:endParaRPr lang="en-US" sz="2000" dirty="0" smtClean="0"/>
          </a:p>
          <a:p>
            <a:pPr eaLnBrk="1" hangingPunct="1">
              <a:lnSpc>
                <a:spcPct val="80000"/>
              </a:lnSpc>
              <a:spcAft>
                <a:spcPts val="1200"/>
              </a:spcAft>
              <a:buFont typeface="Wingdings" panose="05000000000000000000" pitchFamily="2" charset="2"/>
              <a:buChar char="q"/>
            </a:pPr>
            <a:r>
              <a:rPr lang="en-US" sz="2000" dirty="0" smtClean="0"/>
              <a:t>Establish the Children’s Opportunity Fund jointly with Montgomery County Public Schools to support policy priorities related to addressing the social determinants that impact the achievement gap for vulnerable children and the barriers faced by their families </a:t>
            </a:r>
            <a:r>
              <a:rPr lang="en-US" sz="2000" b="1" dirty="0" smtClean="0"/>
              <a:t>($250,000). </a:t>
            </a:r>
          </a:p>
          <a:p>
            <a:pPr eaLnBrk="1" hangingPunct="1">
              <a:lnSpc>
                <a:spcPct val="80000"/>
              </a:lnSpc>
              <a:spcAft>
                <a:spcPts val="1200"/>
              </a:spcAft>
              <a:buFont typeface="Wingdings" panose="05000000000000000000" pitchFamily="2" charset="2"/>
              <a:buChar char="q"/>
            </a:pPr>
            <a:endParaRPr lang="en-US" sz="2000" dirty="0" smtClean="0"/>
          </a:p>
          <a:p>
            <a:pPr eaLnBrk="1" hangingPunct="1">
              <a:lnSpc>
                <a:spcPct val="80000"/>
              </a:lnSpc>
              <a:spcAft>
                <a:spcPts val="1200"/>
              </a:spcAft>
              <a:buFont typeface="Wingdings" panose="05000000000000000000" pitchFamily="2" charset="2"/>
              <a:buChar char="q"/>
            </a:pPr>
            <a:r>
              <a:rPr lang="en-US" sz="2000" dirty="0" smtClean="0"/>
              <a:t>Add positive youth services at Wheaton High School Wellness Center beginning in January 2016 </a:t>
            </a:r>
            <a:r>
              <a:rPr lang="en-US" sz="2000" b="1" dirty="0" smtClean="0"/>
              <a:t>($271,300)</a:t>
            </a:r>
            <a:endParaRPr lang="en-US" sz="2000" b="1" dirty="0"/>
          </a:p>
        </p:txBody>
      </p:sp>
      <p:sp>
        <p:nvSpPr>
          <p:cNvPr id="28674" name="Slide Number Placeholder 3"/>
          <p:cNvSpPr>
            <a:spLocks noGrp="1"/>
          </p:cNvSpPr>
          <p:nvPr>
            <p:ph type="sldNum" sz="quarter" idx="12"/>
          </p:nvPr>
        </p:nvSpPr>
        <p:spPr>
          <a:noFill/>
        </p:spPr>
        <p:txBody>
          <a:bodyPr/>
          <a:lstStyle/>
          <a:p>
            <a:fld id="{97F484F8-5DD7-430E-B4B4-D6BA101EB041}" type="slidenum">
              <a:rPr lang="en-US" smtClean="0"/>
              <a:pPr/>
              <a:t>19</a:t>
            </a:fld>
            <a:endParaRPr lang="en-US" dirty="0" smtClean="0"/>
          </a:p>
        </p:txBody>
      </p:sp>
      <p:sp>
        <p:nvSpPr>
          <p:cNvPr id="28675" name="Slide Number Placeholder 3"/>
          <p:cNvSpPr txBox="1">
            <a:spLocks noGrp="1"/>
          </p:cNvSpPr>
          <p:nvPr/>
        </p:nvSpPr>
        <p:spPr bwMode="auto">
          <a:xfrm>
            <a:off x="6553200" y="6248400"/>
            <a:ext cx="2133600" cy="457200"/>
          </a:xfrm>
          <a:prstGeom prst="rect">
            <a:avLst/>
          </a:prstGeom>
          <a:noFill/>
          <a:ln w="9525">
            <a:noFill/>
            <a:miter lim="800000"/>
            <a:headEnd/>
            <a:tailEnd/>
          </a:ln>
        </p:spPr>
        <p:txBody>
          <a:bodyPr/>
          <a:lstStyle/>
          <a:p>
            <a:pPr algn="r" eaLnBrk="1" hangingPunct="1"/>
            <a:fld id="{3046D46A-89D5-4394-9C68-370C37DE9E81}" type="slidenum">
              <a:rPr lang="en-US" altLang="en-US" sz="1000">
                <a:latin typeface="Arial" charset="0"/>
              </a:rPr>
              <a:pPr algn="r" eaLnBrk="1" hangingPunct="1"/>
              <a:t>19</a:t>
            </a:fld>
            <a:endParaRPr lang="en-US" altLang="en-US" sz="1000" dirty="0">
              <a:latin typeface="Arial" charset="0"/>
            </a:endParaRPr>
          </a:p>
        </p:txBody>
      </p:sp>
    </p:spTree>
    <p:extLst>
      <p:ext uri="{BB962C8B-B14F-4D97-AF65-F5344CB8AC3E}">
        <p14:creationId xmlns:p14="http://schemas.microsoft.com/office/powerpoint/2010/main" val="26492771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2"/>
          </p:nvPr>
        </p:nvSpPr>
        <p:spPr>
          <a:noFill/>
        </p:spPr>
        <p:txBody>
          <a:bodyPr/>
          <a:lstStyle/>
          <a:p>
            <a:fld id="{25E4725C-E08F-4B5C-8505-2079B223427E}" type="slidenum">
              <a:rPr lang="en-US" smtClean="0"/>
              <a:pPr/>
              <a:t>2</a:t>
            </a:fld>
            <a:endParaRPr lang="en-US" dirty="0" smtClean="0"/>
          </a:p>
        </p:txBody>
      </p:sp>
      <p:sp>
        <p:nvSpPr>
          <p:cNvPr id="8195" name="Rectangle 2"/>
          <p:cNvSpPr>
            <a:spLocks noGrp="1" noChangeArrowheads="1"/>
          </p:cNvSpPr>
          <p:nvPr>
            <p:ph type="title" idx="4294967295"/>
          </p:nvPr>
        </p:nvSpPr>
        <p:spPr>
          <a:xfrm>
            <a:off x="989013" y="536575"/>
            <a:ext cx="7158037" cy="741363"/>
          </a:xfrm>
        </p:spPr>
        <p:txBody>
          <a:bodyPr/>
          <a:lstStyle/>
          <a:p>
            <a:pPr algn="ctr" eaLnBrk="1" hangingPunct="1"/>
            <a:r>
              <a:rPr lang="en-US" sz="3600" b="1" dirty="0" smtClean="0"/>
              <a:t>County Executive’s Policy Priorities</a:t>
            </a:r>
          </a:p>
        </p:txBody>
      </p:sp>
      <p:sp>
        <p:nvSpPr>
          <p:cNvPr id="8196" name="Rectangle 3"/>
          <p:cNvSpPr>
            <a:spLocks noGrp="1" noChangeArrowheads="1"/>
          </p:cNvSpPr>
          <p:nvPr>
            <p:ph type="body" idx="4294967295"/>
          </p:nvPr>
        </p:nvSpPr>
        <p:spPr/>
        <p:txBody>
          <a:bodyPr/>
          <a:lstStyle/>
          <a:p>
            <a:pPr eaLnBrk="1" hangingPunct="1">
              <a:lnSpc>
                <a:spcPct val="80000"/>
              </a:lnSpc>
            </a:pPr>
            <a:endParaRPr lang="en-US" sz="2600" dirty="0" smtClean="0"/>
          </a:p>
          <a:p>
            <a:pPr eaLnBrk="1" hangingPunct="1">
              <a:lnSpc>
                <a:spcPct val="80000"/>
              </a:lnSpc>
            </a:pPr>
            <a:r>
              <a:rPr lang="en-US" sz="2400" dirty="0" smtClean="0"/>
              <a:t>A Responsible and Accountable County Government</a:t>
            </a:r>
          </a:p>
          <a:p>
            <a:pPr eaLnBrk="1" hangingPunct="1">
              <a:lnSpc>
                <a:spcPct val="80000"/>
              </a:lnSpc>
            </a:pPr>
            <a:r>
              <a:rPr lang="en-US" sz="2400" dirty="0" smtClean="0"/>
              <a:t>Affordable Housing in an Inclusive Community</a:t>
            </a:r>
          </a:p>
          <a:p>
            <a:pPr eaLnBrk="1" hangingPunct="1">
              <a:lnSpc>
                <a:spcPct val="80000"/>
              </a:lnSpc>
            </a:pPr>
            <a:r>
              <a:rPr lang="en-US" sz="2400" dirty="0" smtClean="0"/>
              <a:t>An effective and efficient transportation network</a:t>
            </a:r>
          </a:p>
          <a:p>
            <a:pPr eaLnBrk="1" hangingPunct="1">
              <a:lnSpc>
                <a:spcPct val="80000"/>
              </a:lnSpc>
            </a:pPr>
            <a:r>
              <a:rPr lang="en-US" sz="2400" dirty="0" smtClean="0"/>
              <a:t>Children Prepared to Live and Learn</a:t>
            </a:r>
          </a:p>
          <a:p>
            <a:pPr eaLnBrk="1" hangingPunct="1">
              <a:lnSpc>
                <a:spcPct val="80000"/>
              </a:lnSpc>
            </a:pPr>
            <a:r>
              <a:rPr lang="en-US" sz="2400" dirty="0" smtClean="0"/>
              <a:t>Healthy and Sustainable Communities</a:t>
            </a:r>
          </a:p>
          <a:p>
            <a:pPr eaLnBrk="1" hangingPunct="1">
              <a:lnSpc>
                <a:spcPct val="80000"/>
              </a:lnSpc>
            </a:pPr>
            <a:r>
              <a:rPr lang="en-US" sz="2400" dirty="0" smtClean="0"/>
              <a:t>Safe Streets and Secure Neighborhoods</a:t>
            </a:r>
          </a:p>
          <a:p>
            <a:pPr eaLnBrk="1" hangingPunct="1">
              <a:lnSpc>
                <a:spcPct val="80000"/>
              </a:lnSpc>
            </a:pPr>
            <a:r>
              <a:rPr lang="en-US" sz="2400" dirty="0" smtClean="0"/>
              <a:t>A strong and vital economy</a:t>
            </a:r>
          </a:p>
          <a:p>
            <a:pPr eaLnBrk="1" hangingPunct="1">
              <a:lnSpc>
                <a:spcPct val="80000"/>
              </a:lnSpc>
            </a:pPr>
            <a:r>
              <a:rPr lang="en-US" sz="2400" dirty="0" smtClean="0"/>
              <a:t>Ensuring Vital Living for All of Our Residents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3"/>
          <p:cNvSpPr>
            <a:spLocks noGrp="1"/>
          </p:cNvSpPr>
          <p:nvPr>
            <p:ph type="sldNum" sz="quarter" idx="12"/>
          </p:nvPr>
        </p:nvSpPr>
        <p:spPr>
          <a:noFill/>
        </p:spPr>
        <p:txBody>
          <a:bodyPr/>
          <a:lstStyle/>
          <a:p>
            <a:fld id="{024DC466-527D-4530-977A-0B5CE695429A}" type="slidenum">
              <a:rPr lang="en-US" smtClean="0"/>
              <a:pPr/>
              <a:t>20</a:t>
            </a:fld>
            <a:endParaRPr lang="en-US" dirty="0" smtClean="0"/>
          </a:p>
        </p:txBody>
      </p:sp>
      <p:sp>
        <p:nvSpPr>
          <p:cNvPr id="22531" name="Rectangle 2"/>
          <p:cNvSpPr>
            <a:spLocks noGrp="1" noChangeArrowheads="1"/>
          </p:cNvSpPr>
          <p:nvPr>
            <p:ph type="title" idx="4294967295"/>
          </p:nvPr>
        </p:nvSpPr>
        <p:spPr>
          <a:xfrm>
            <a:off x="915988" y="461963"/>
            <a:ext cx="7153275" cy="893762"/>
          </a:xfrm>
        </p:spPr>
        <p:txBody>
          <a:bodyPr/>
          <a:lstStyle/>
          <a:p>
            <a:pPr algn="ctr" eaLnBrk="1" hangingPunct="1"/>
            <a:r>
              <a:rPr lang="en-US" sz="3200" dirty="0" smtClean="0"/>
              <a:t/>
            </a:r>
            <a:br>
              <a:rPr lang="en-US" sz="3200" dirty="0" smtClean="0"/>
            </a:br>
            <a:r>
              <a:rPr lang="en-US" sz="3600" b="1" dirty="0" smtClean="0"/>
              <a:t>Children, Youth, &amp; Family Services</a:t>
            </a:r>
            <a:br>
              <a:rPr lang="en-US" sz="3600" b="1" dirty="0" smtClean="0"/>
            </a:br>
            <a:r>
              <a:rPr lang="en-US" sz="3600" b="1" dirty="0" smtClean="0"/>
              <a:t>Budget by Program Areas</a:t>
            </a:r>
          </a:p>
        </p:txBody>
      </p:sp>
      <p:graphicFrame>
        <p:nvGraphicFramePr>
          <p:cNvPr id="5249" name="Group 129"/>
          <p:cNvGraphicFramePr>
            <a:graphicFrameLocks noGrp="1"/>
          </p:cNvGraphicFramePr>
          <p:nvPr>
            <p:extLst>
              <p:ext uri="{D42A27DB-BD31-4B8C-83A1-F6EECF244321}">
                <p14:modId xmlns:p14="http://schemas.microsoft.com/office/powerpoint/2010/main" val="804295415"/>
              </p:ext>
            </p:extLst>
          </p:nvPr>
        </p:nvGraphicFramePr>
        <p:xfrm>
          <a:off x="685800" y="1523999"/>
          <a:ext cx="8001000" cy="4659975"/>
        </p:xfrm>
        <a:graphic>
          <a:graphicData uri="http://schemas.openxmlformats.org/drawingml/2006/table">
            <a:tbl>
              <a:tblPr/>
              <a:tblGrid>
                <a:gridCol w="2667000"/>
                <a:gridCol w="2667000"/>
                <a:gridCol w="2667000"/>
              </a:tblGrid>
              <a:tr h="334304">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i="0" u="none" strike="noStrike" cap="none" normalizeH="0" baseline="0" dirty="0" smtClean="0">
                          <a:ln>
                            <a:noFill/>
                          </a:ln>
                          <a:solidFill>
                            <a:schemeClr val="tx1"/>
                          </a:solidFill>
                          <a:effectLst/>
                          <a:latin typeface="Verdana" pitchFamily="34" charset="0"/>
                        </a:rPr>
                        <a:t>Program Area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i="0" u="none" strike="noStrike" cap="none" normalizeH="0" baseline="0" dirty="0" smtClean="0">
                          <a:ln>
                            <a:noFill/>
                          </a:ln>
                          <a:solidFill>
                            <a:schemeClr val="tx1"/>
                          </a:solidFill>
                          <a:effectLst/>
                          <a:latin typeface="Verdana" pitchFamily="34" charset="0"/>
                        </a:rPr>
                        <a:t>FY16 Budget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i="0" u="none" strike="noStrike" cap="none" normalizeH="0" baseline="0" dirty="0" smtClean="0">
                          <a:ln>
                            <a:noFill/>
                          </a:ln>
                          <a:solidFill>
                            <a:schemeClr val="tx1"/>
                          </a:solidFill>
                          <a:effectLst/>
                          <a:latin typeface="Verdana" pitchFamily="34" charset="0"/>
                        </a:rPr>
                        <a:t>FY16 WYs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r>
              <a:tr h="335919">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dirty="0" smtClean="0">
                          <a:ln>
                            <a:noFill/>
                          </a:ln>
                          <a:solidFill>
                            <a:schemeClr val="tx1"/>
                          </a:solidFill>
                          <a:effectLst/>
                          <a:latin typeface="Verdana" pitchFamily="34" charset="0"/>
                        </a:rPr>
                        <a:t>Child Welfare Services</a:t>
                      </a: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dirty="0" smtClean="0">
                          <a:ln>
                            <a:noFill/>
                          </a:ln>
                          <a:solidFill>
                            <a:schemeClr val="tx1"/>
                          </a:solidFill>
                          <a:effectLst/>
                          <a:latin typeface="Verdana" pitchFamily="34" charset="0"/>
                        </a:rPr>
                        <a:t>$ 23,555,426</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dirty="0" smtClean="0">
                          <a:ln>
                            <a:noFill/>
                          </a:ln>
                          <a:solidFill>
                            <a:schemeClr val="tx1"/>
                          </a:solidFill>
                          <a:effectLst/>
                          <a:latin typeface="Verdana" pitchFamily="34" charset="0"/>
                        </a:rPr>
                        <a:t>206.80</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4304">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dirty="0" smtClean="0">
                          <a:ln>
                            <a:noFill/>
                          </a:ln>
                          <a:solidFill>
                            <a:schemeClr val="tx1"/>
                          </a:solidFill>
                          <a:effectLst/>
                          <a:latin typeface="Verdana" pitchFamily="34" charset="0"/>
                        </a:rPr>
                        <a:t>Linkages to Learning</a:t>
                      </a: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dirty="0" smtClean="0">
                          <a:ln>
                            <a:noFill/>
                          </a:ln>
                          <a:solidFill>
                            <a:schemeClr val="tx1"/>
                          </a:solidFill>
                          <a:effectLst/>
                          <a:latin typeface="Verdana" pitchFamily="34" charset="0"/>
                        </a:rPr>
                        <a:t> 6,170,422</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dirty="0" smtClean="0">
                          <a:ln>
                            <a:noFill/>
                          </a:ln>
                          <a:solidFill>
                            <a:schemeClr val="tx1"/>
                          </a:solidFill>
                          <a:effectLst/>
                          <a:latin typeface="Verdana" pitchFamily="34" charset="0"/>
                        </a:rPr>
                        <a:t>5.00</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7134">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dirty="0" smtClean="0">
                          <a:ln>
                            <a:noFill/>
                          </a:ln>
                          <a:solidFill>
                            <a:schemeClr val="tx1"/>
                          </a:solidFill>
                          <a:effectLst/>
                          <a:latin typeface="Verdana" pitchFamily="34" charset="0"/>
                        </a:rPr>
                        <a:t>Positive Youth Development</a:t>
                      </a: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dirty="0" smtClean="0">
                          <a:ln>
                            <a:noFill/>
                          </a:ln>
                          <a:solidFill>
                            <a:schemeClr val="tx1"/>
                          </a:solidFill>
                          <a:effectLst/>
                          <a:latin typeface="Verdana" pitchFamily="34" charset="0"/>
                        </a:rPr>
                        <a:t> 4,731,160</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dirty="0" smtClean="0">
                          <a:ln>
                            <a:noFill/>
                          </a:ln>
                          <a:solidFill>
                            <a:schemeClr val="tx1"/>
                          </a:solidFill>
                          <a:effectLst/>
                          <a:latin typeface="Verdana" pitchFamily="34" charset="0"/>
                        </a:rPr>
                        <a:t>11.00</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919">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dirty="0" smtClean="0">
                          <a:ln>
                            <a:noFill/>
                          </a:ln>
                          <a:solidFill>
                            <a:schemeClr val="tx1"/>
                          </a:solidFill>
                          <a:effectLst/>
                          <a:latin typeface="Verdana" pitchFamily="34" charset="0"/>
                        </a:rPr>
                        <a:t>Early Childhood Services</a:t>
                      </a: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dirty="0" smtClean="0">
                          <a:ln>
                            <a:noFill/>
                          </a:ln>
                          <a:solidFill>
                            <a:schemeClr val="tx1"/>
                          </a:solidFill>
                          <a:effectLst/>
                          <a:latin typeface="Verdana" pitchFamily="34" charset="0"/>
                        </a:rPr>
                        <a:t>  3,530,181</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dirty="0" smtClean="0">
                          <a:ln>
                            <a:noFill/>
                          </a:ln>
                          <a:solidFill>
                            <a:schemeClr val="tx1"/>
                          </a:solidFill>
                          <a:effectLst/>
                          <a:latin typeface="Verdana" pitchFamily="34" charset="0"/>
                        </a:rPr>
                        <a:t>13.00</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1074">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dirty="0" smtClean="0">
                          <a:ln>
                            <a:noFill/>
                          </a:ln>
                          <a:solidFill>
                            <a:schemeClr val="tx1"/>
                          </a:solidFill>
                          <a:effectLst/>
                          <a:latin typeface="Verdana" pitchFamily="34" charset="0"/>
                        </a:rPr>
                        <a:t>Infants and Toddlers</a:t>
                      </a: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dirty="0" smtClean="0">
                          <a:ln>
                            <a:noFill/>
                          </a:ln>
                          <a:solidFill>
                            <a:schemeClr val="tx1"/>
                          </a:solidFill>
                          <a:effectLst/>
                          <a:latin typeface="Verdana" pitchFamily="34" charset="0"/>
                        </a:rPr>
                        <a:t>  5,550,308</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dirty="0" smtClean="0">
                          <a:ln>
                            <a:noFill/>
                          </a:ln>
                          <a:solidFill>
                            <a:schemeClr val="tx1"/>
                          </a:solidFill>
                          <a:effectLst/>
                          <a:latin typeface="Verdana" pitchFamily="34" charset="0"/>
                        </a:rPr>
                        <a:t>13.03</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7534">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dirty="0" smtClean="0">
                          <a:ln>
                            <a:noFill/>
                          </a:ln>
                          <a:solidFill>
                            <a:schemeClr val="tx1"/>
                          </a:solidFill>
                          <a:effectLst/>
                          <a:latin typeface="Verdana" pitchFamily="34" charset="0"/>
                        </a:rPr>
                        <a:t>Child Care Subsidies</a:t>
                      </a: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dirty="0" smtClean="0">
                          <a:ln>
                            <a:noFill/>
                          </a:ln>
                          <a:solidFill>
                            <a:schemeClr val="tx1"/>
                          </a:solidFill>
                          <a:effectLst/>
                          <a:latin typeface="Verdana" pitchFamily="34" charset="0"/>
                        </a:rPr>
                        <a:t>  4,752,860</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dirty="0" smtClean="0">
                          <a:ln>
                            <a:noFill/>
                          </a:ln>
                          <a:solidFill>
                            <a:schemeClr val="tx1"/>
                          </a:solidFill>
                          <a:effectLst/>
                          <a:latin typeface="Verdana" pitchFamily="34" charset="0"/>
                        </a:rPr>
                        <a:t>15.50</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4304">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dirty="0" smtClean="0">
                          <a:ln>
                            <a:noFill/>
                          </a:ln>
                          <a:solidFill>
                            <a:schemeClr val="tx1"/>
                          </a:solidFill>
                          <a:effectLst/>
                          <a:latin typeface="Verdana" pitchFamily="34" charset="0"/>
                        </a:rPr>
                        <a:t>Office of Eligibility and Support Services</a:t>
                      </a: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dirty="0" smtClean="0">
                          <a:ln>
                            <a:noFill/>
                          </a:ln>
                          <a:solidFill>
                            <a:schemeClr val="tx1"/>
                          </a:solidFill>
                          <a:effectLst/>
                          <a:latin typeface="Verdana" pitchFamily="34" charset="0"/>
                        </a:rPr>
                        <a:t>   26,475,615</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dirty="0" smtClean="0">
                          <a:ln>
                            <a:noFill/>
                          </a:ln>
                          <a:solidFill>
                            <a:schemeClr val="tx1"/>
                          </a:solidFill>
                          <a:effectLst/>
                          <a:latin typeface="Verdana" pitchFamily="34" charset="0"/>
                        </a:rPr>
                        <a:t>250.10</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44189">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dirty="0" smtClean="0">
                          <a:ln>
                            <a:noFill/>
                          </a:ln>
                          <a:solidFill>
                            <a:schemeClr val="tx1"/>
                          </a:solidFill>
                          <a:effectLst/>
                          <a:latin typeface="Verdana" pitchFamily="34" charset="0"/>
                        </a:rPr>
                        <a:t>Child and Adolescent School and Community Based Services</a:t>
                      </a: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dirty="0" smtClean="0">
                          <a:ln>
                            <a:noFill/>
                          </a:ln>
                          <a:solidFill>
                            <a:schemeClr val="tx1"/>
                          </a:solidFill>
                          <a:effectLst/>
                          <a:latin typeface="Verdana" pitchFamily="34" charset="0"/>
                        </a:rPr>
                        <a:t>  3,313,857</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dirty="0" smtClean="0">
                          <a:ln>
                            <a:noFill/>
                          </a:ln>
                          <a:solidFill>
                            <a:schemeClr val="tx1"/>
                          </a:solidFill>
                          <a:effectLst/>
                          <a:latin typeface="Verdana" pitchFamily="34" charset="0"/>
                        </a:rPr>
                        <a:t>6.50</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7134">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dirty="0" smtClean="0">
                          <a:ln>
                            <a:noFill/>
                          </a:ln>
                          <a:solidFill>
                            <a:schemeClr val="tx1"/>
                          </a:solidFill>
                          <a:effectLst/>
                          <a:latin typeface="Verdana" pitchFamily="34" charset="0"/>
                        </a:rPr>
                        <a:t>Service Area Administration</a:t>
                      </a: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dirty="0" smtClean="0">
                          <a:ln>
                            <a:noFill/>
                          </a:ln>
                          <a:solidFill>
                            <a:schemeClr val="tx1"/>
                          </a:solidFill>
                          <a:effectLst/>
                          <a:latin typeface="Verdana" pitchFamily="34" charset="0"/>
                        </a:rPr>
                        <a:t>705,407</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dirty="0" smtClean="0">
                          <a:ln>
                            <a:noFill/>
                          </a:ln>
                          <a:solidFill>
                            <a:schemeClr val="tx1"/>
                          </a:solidFill>
                          <a:effectLst/>
                          <a:latin typeface="Verdana" pitchFamily="34" charset="0"/>
                        </a:rPr>
                        <a:t>4.50</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4304">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i="0" u="none" strike="noStrike" cap="none" normalizeH="0" baseline="0" dirty="0" smtClean="0">
                          <a:ln>
                            <a:noFill/>
                          </a:ln>
                          <a:solidFill>
                            <a:schemeClr val="tx1"/>
                          </a:solidFill>
                          <a:effectLst/>
                          <a:latin typeface="Verdana" pitchFamily="34" charset="0"/>
                        </a:rPr>
                        <a:t>Total</a:t>
                      </a: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i="0" u="none" strike="noStrike" cap="none" normalizeH="0" baseline="0" dirty="0" smtClean="0">
                          <a:ln>
                            <a:noFill/>
                          </a:ln>
                          <a:solidFill>
                            <a:schemeClr val="tx1"/>
                          </a:solidFill>
                          <a:effectLst/>
                          <a:latin typeface="Verdana" pitchFamily="34" charset="0"/>
                        </a:rPr>
                        <a:t>$ 78,785,236</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i="0" u="none" strike="noStrike" cap="none" normalizeH="0" baseline="0" dirty="0" smtClean="0">
                          <a:ln>
                            <a:noFill/>
                          </a:ln>
                          <a:solidFill>
                            <a:schemeClr val="tx1"/>
                          </a:solidFill>
                          <a:effectLst/>
                          <a:latin typeface="Verdana" pitchFamily="34" charset="0"/>
                        </a:rPr>
                        <a:t>525.43</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2"/>
          </p:nvPr>
        </p:nvSpPr>
        <p:spPr>
          <a:noFill/>
        </p:spPr>
        <p:txBody>
          <a:bodyPr/>
          <a:lstStyle/>
          <a:p>
            <a:fld id="{09AEF457-F0F0-4E19-9106-C3F55D6CF57D}" type="slidenum">
              <a:rPr lang="en-US" smtClean="0"/>
              <a:pPr/>
              <a:t>21</a:t>
            </a:fld>
            <a:endParaRPr lang="en-US" dirty="0" smtClean="0"/>
          </a:p>
        </p:txBody>
      </p:sp>
      <p:sp>
        <p:nvSpPr>
          <p:cNvPr id="23556" name="Rectangle 3"/>
          <p:cNvSpPr>
            <a:spLocks noGrp="1" noChangeArrowheads="1"/>
          </p:cNvSpPr>
          <p:nvPr>
            <p:ph type="body" idx="4294967295"/>
          </p:nvPr>
        </p:nvSpPr>
        <p:spPr>
          <a:xfrm>
            <a:off x="457200" y="1676400"/>
            <a:ext cx="8077200" cy="5029200"/>
          </a:xfrm>
        </p:spPr>
        <p:txBody>
          <a:bodyPr/>
          <a:lstStyle/>
          <a:p>
            <a:pPr lvl="0">
              <a:buClr>
                <a:schemeClr val="bg2">
                  <a:lumMod val="90000"/>
                </a:schemeClr>
              </a:buClr>
            </a:pPr>
            <a:r>
              <a:rPr lang="en-US" sz="1800" dirty="0">
                <a:latin typeface="Calibri" panose="020F0502020204030204" pitchFamily="34" charset="0"/>
              </a:rPr>
              <a:t>Increase cost for Child Care Subsidies for children ages 2-5 in the lowest income brackets, </a:t>
            </a:r>
            <a:r>
              <a:rPr lang="en-US" sz="1800" b="1" dirty="0">
                <a:latin typeface="Calibri" panose="020F0502020204030204" pitchFamily="34" charset="0"/>
              </a:rPr>
              <a:t>$550,880.</a:t>
            </a:r>
            <a:endParaRPr lang="en-US" sz="1800" dirty="0">
              <a:latin typeface="Calibri" panose="020F0502020204030204" pitchFamily="34" charset="0"/>
            </a:endParaRPr>
          </a:p>
          <a:p>
            <a:pPr>
              <a:buClr>
                <a:schemeClr val="bg2">
                  <a:lumMod val="90000"/>
                </a:schemeClr>
              </a:buClr>
            </a:pPr>
            <a:endParaRPr lang="en-US" sz="700" dirty="0">
              <a:latin typeface="Calibri" panose="020F0502020204030204" pitchFamily="34" charset="0"/>
            </a:endParaRPr>
          </a:p>
          <a:p>
            <a:pPr>
              <a:buClr>
                <a:schemeClr val="bg2">
                  <a:lumMod val="90000"/>
                </a:schemeClr>
              </a:buClr>
            </a:pPr>
            <a:r>
              <a:rPr lang="en-US" sz="1800" dirty="0">
                <a:latin typeface="Calibri" panose="020F0502020204030204" pitchFamily="34" charset="0"/>
              </a:rPr>
              <a:t>Add funds for Positive Youth Programing at the Wheaton High School Wellness Center, </a:t>
            </a:r>
            <a:r>
              <a:rPr lang="en-US" sz="1800" b="1" dirty="0">
                <a:latin typeface="Calibri" panose="020F0502020204030204" pitchFamily="34" charset="0"/>
              </a:rPr>
              <a:t>$271,300.</a:t>
            </a:r>
          </a:p>
          <a:p>
            <a:pPr>
              <a:buClr>
                <a:schemeClr val="bg2">
                  <a:lumMod val="90000"/>
                </a:schemeClr>
              </a:buClr>
            </a:pPr>
            <a:endParaRPr lang="en-US" sz="700" b="1" dirty="0">
              <a:latin typeface="Calibri" panose="020F0502020204030204" pitchFamily="34" charset="0"/>
            </a:endParaRPr>
          </a:p>
          <a:p>
            <a:pPr>
              <a:buClr>
                <a:schemeClr val="bg2">
                  <a:lumMod val="90000"/>
                </a:schemeClr>
              </a:buClr>
            </a:pPr>
            <a:r>
              <a:rPr lang="en-US" sz="1800" dirty="0">
                <a:latin typeface="Calibri" panose="020F0502020204030204" pitchFamily="34" charset="0"/>
              </a:rPr>
              <a:t>Add funding to establish the Children’s Opportunity Fund jointly with Montgomery County Public Schools to support policy priorities related to addressing the social determinants that impact the achievement gap for vulnerable children and the barriers faced by their families, </a:t>
            </a:r>
            <a:r>
              <a:rPr lang="en-US" sz="1800" b="1" dirty="0">
                <a:latin typeface="Calibri" panose="020F0502020204030204" pitchFamily="34" charset="0"/>
              </a:rPr>
              <a:t>$250,000</a:t>
            </a:r>
            <a:r>
              <a:rPr lang="en-US" sz="1800" b="1" dirty="0" smtClean="0">
                <a:latin typeface="Calibri" panose="020F0502020204030204" pitchFamily="34" charset="0"/>
              </a:rPr>
              <a:t>. </a:t>
            </a:r>
            <a:r>
              <a:rPr lang="en-US" sz="1800" dirty="0">
                <a:solidFill>
                  <a:srgbClr val="FF0000"/>
                </a:solidFill>
                <a:latin typeface="Calibri" panose="020F0502020204030204" pitchFamily="34" charset="0"/>
              </a:rPr>
              <a:t>FY16 Savings Plan reduction contract by </a:t>
            </a:r>
            <a:r>
              <a:rPr lang="en-US" sz="1800" b="1" dirty="0">
                <a:solidFill>
                  <a:srgbClr val="FF0000"/>
                </a:solidFill>
                <a:latin typeface="Calibri" panose="020F0502020204030204" pitchFamily="34" charset="0"/>
              </a:rPr>
              <a:t>($125,00).</a:t>
            </a:r>
          </a:p>
          <a:p>
            <a:pPr>
              <a:buClr>
                <a:schemeClr val="bg2">
                  <a:lumMod val="90000"/>
                </a:schemeClr>
              </a:buClr>
            </a:pPr>
            <a:endParaRPr lang="en-US" sz="700" b="1" dirty="0">
              <a:latin typeface="Calibri" panose="020F0502020204030204" pitchFamily="34" charset="0"/>
            </a:endParaRPr>
          </a:p>
          <a:p>
            <a:pPr>
              <a:buClr>
                <a:schemeClr val="bg2">
                  <a:lumMod val="90000"/>
                </a:schemeClr>
              </a:buClr>
            </a:pPr>
            <a:r>
              <a:rPr lang="en-US" sz="1800" dirty="0">
                <a:latin typeface="Calibri" panose="020F0502020204030204" pitchFamily="34" charset="0"/>
              </a:rPr>
              <a:t>Annualize funding for South Lake Linkages to Learning Program, </a:t>
            </a:r>
            <a:r>
              <a:rPr lang="en-US" sz="1800" b="1" dirty="0">
                <a:latin typeface="Calibri" panose="020F0502020204030204" pitchFamily="34" charset="0"/>
              </a:rPr>
              <a:t>$122,377.</a:t>
            </a:r>
          </a:p>
          <a:p>
            <a:pPr>
              <a:buClr>
                <a:schemeClr val="bg2">
                  <a:lumMod val="90000"/>
                </a:schemeClr>
              </a:buClr>
            </a:pPr>
            <a:endParaRPr lang="en-US" sz="700" b="1" dirty="0">
              <a:latin typeface="Calibri" panose="020F0502020204030204" pitchFamily="34" charset="0"/>
            </a:endParaRPr>
          </a:p>
          <a:p>
            <a:pPr>
              <a:buClr>
                <a:schemeClr val="bg2">
                  <a:lumMod val="90000"/>
                </a:schemeClr>
              </a:buClr>
            </a:pPr>
            <a:r>
              <a:rPr lang="en-US" sz="1800" dirty="0">
                <a:latin typeface="Calibri" panose="020F0502020204030204" pitchFamily="34" charset="0"/>
              </a:rPr>
              <a:t>Add funds to the Reginald S. </a:t>
            </a:r>
            <a:r>
              <a:rPr lang="en-US" sz="1800" dirty="0" err="1">
                <a:latin typeface="Calibri" panose="020F0502020204030204" pitchFamily="34" charset="0"/>
              </a:rPr>
              <a:t>Lourie</a:t>
            </a:r>
            <a:r>
              <a:rPr lang="en-US" sz="1800" dirty="0">
                <a:latin typeface="Calibri" panose="020F0502020204030204" pitchFamily="34" charset="0"/>
              </a:rPr>
              <a:t> Center contract to address a growing caseload for attachment and bonding services, </a:t>
            </a:r>
            <a:r>
              <a:rPr lang="en-US" sz="1800" b="1" dirty="0">
                <a:latin typeface="Calibri" panose="020F0502020204030204" pitchFamily="34" charset="0"/>
              </a:rPr>
              <a:t>$49,910.</a:t>
            </a:r>
          </a:p>
          <a:p>
            <a:pPr lvl="0">
              <a:buClr>
                <a:schemeClr val="bg2">
                  <a:lumMod val="90000"/>
                </a:schemeClr>
              </a:buClr>
            </a:pPr>
            <a:endParaRPr lang="en-US" sz="800" dirty="0">
              <a:latin typeface="Calibri" panose="020F0502020204030204" pitchFamily="34" charset="0"/>
            </a:endParaRPr>
          </a:p>
          <a:p>
            <a:pPr lvl="0">
              <a:buClr>
                <a:schemeClr val="bg2">
                  <a:lumMod val="90000"/>
                </a:schemeClr>
              </a:buClr>
            </a:pPr>
            <a:r>
              <a:rPr lang="en-US" sz="1800" dirty="0">
                <a:latin typeface="Calibri" panose="020F0502020204030204" pitchFamily="34" charset="0"/>
              </a:rPr>
              <a:t>Inflationary adjustment of 2% to non-profit contracts in CYF, </a:t>
            </a:r>
            <a:r>
              <a:rPr lang="en-US" sz="1800" b="1" dirty="0">
                <a:latin typeface="Calibri" panose="020F0502020204030204" pitchFamily="34" charset="0"/>
              </a:rPr>
              <a:t>$279,166.</a:t>
            </a:r>
          </a:p>
        </p:txBody>
      </p:sp>
      <p:sp>
        <p:nvSpPr>
          <p:cNvPr id="5" name="Rectangle 2"/>
          <p:cNvSpPr txBox="1">
            <a:spLocks noChangeArrowheads="1"/>
          </p:cNvSpPr>
          <p:nvPr/>
        </p:nvSpPr>
        <p:spPr bwMode="auto">
          <a:xfrm>
            <a:off x="989013" y="461963"/>
            <a:ext cx="7158037" cy="74295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defRPr>
            </a:lvl2pPr>
            <a:lvl3pPr algn="l" rtl="0" eaLnBrk="0" fontAlgn="base" hangingPunct="0">
              <a:spcBef>
                <a:spcPct val="0"/>
              </a:spcBef>
              <a:spcAft>
                <a:spcPct val="0"/>
              </a:spcAft>
              <a:defRPr sz="4400">
                <a:solidFill>
                  <a:schemeClr val="tx2"/>
                </a:solidFill>
                <a:latin typeface="Garamond" pitchFamily="18" charset="0"/>
              </a:defRPr>
            </a:lvl3pPr>
            <a:lvl4pPr algn="l" rtl="0" eaLnBrk="0" fontAlgn="base" hangingPunct="0">
              <a:spcBef>
                <a:spcPct val="0"/>
              </a:spcBef>
              <a:spcAft>
                <a:spcPct val="0"/>
              </a:spcAft>
              <a:defRPr sz="4400">
                <a:solidFill>
                  <a:schemeClr val="tx2"/>
                </a:solidFill>
                <a:latin typeface="Garamond" pitchFamily="18" charset="0"/>
              </a:defRPr>
            </a:lvl4pPr>
            <a:lvl5pPr algn="l" rtl="0" eaLnBrk="0" fontAlgn="base" hangingPunct="0">
              <a:spcBef>
                <a:spcPct val="0"/>
              </a:spcBef>
              <a:spcAft>
                <a:spcPct val="0"/>
              </a:spcAft>
              <a:defRPr sz="4400">
                <a:solidFill>
                  <a:schemeClr val="tx2"/>
                </a:solidFill>
                <a:latin typeface="Garamond" pitchFamily="18" charset="0"/>
              </a:defRPr>
            </a:lvl5pPr>
            <a:lvl6pPr marL="457200" algn="l" rtl="0" fontAlgn="base">
              <a:spcBef>
                <a:spcPct val="0"/>
              </a:spcBef>
              <a:spcAft>
                <a:spcPct val="0"/>
              </a:spcAft>
              <a:defRPr sz="4400">
                <a:solidFill>
                  <a:schemeClr val="tx2"/>
                </a:solidFill>
                <a:latin typeface="Garamond" pitchFamily="18" charset="0"/>
              </a:defRPr>
            </a:lvl6pPr>
            <a:lvl7pPr marL="914400" algn="l" rtl="0" fontAlgn="base">
              <a:spcBef>
                <a:spcPct val="0"/>
              </a:spcBef>
              <a:spcAft>
                <a:spcPct val="0"/>
              </a:spcAft>
              <a:defRPr sz="4400">
                <a:solidFill>
                  <a:schemeClr val="tx2"/>
                </a:solidFill>
                <a:latin typeface="Garamond" pitchFamily="18" charset="0"/>
              </a:defRPr>
            </a:lvl7pPr>
            <a:lvl8pPr marL="1371600" algn="l" rtl="0" fontAlgn="base">
              <a:spcBef>
                <a:spcPct val="0"/>
              </a:spcBef>
              <a:spcAft>
                <a:spcPct val="0"/>
              </a:spcAft>
              <a:defRPr sz="4400">
                <a:solidFill>
                  <a:schemeClr val="tx2"/>
                </a:solidFill>
                <a:latin typeface="Garamond" pitchFamily="18" charset="0"/>
              </a:defRPr>
            </a:lvl8pPr>
            <a:lvl9pPr marL="1828800" algn="l" rtl="0" fontAlgn="base">
              <a:spcBef>
                <a:spcPct val="0"/>
              </a:spcBef>
              <a:spcAft>
                <a:spcPct val="0"/>
              </a:spcAft>
              <a:defRPr sz="4400">
                <a:solidFill>
                  <a:schemeClr val="tx2"/>
                </a:solidFill>
                <a:latin typeface="Garamond" pitchFamily="18" charset="0"/>
              </a:defRPr>
            </a:lvl9pPr>
          </a:lstStyle>
          <a:p>
            <a:pPr algn="ctr" eaLnBrk="1" hangingPunct="1"/>
            <a:r>
              <a:rPr lang="en-US" sz="3600" b="1" kern="0" dirty="0" smtClean="0"/>
              <a:t>Children, Youth &amp; Family Services</a:t>
            </a:r>
            <a:br>
              <a:rPr lang="en-US" sz="3600" b="1" kern="0" dirty="0" smtClean="0"/>
            </a:br>
            <a:r>
              <a:rPr lang="en-US" sz="2800" b="1" u="sng" kern="0" dirty="0" smtClean="0"/>
              <a:t>HIGHLIGHTS</a:t>
            </a:r>
            <a:endParaRPr lang="en-US" sz="2800" b="1" kern="0" dirty="0" smtClean="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2"/>
          </p:nvPr>
        </p:nvSpPr>
        <p:spPr>
          <a:noFill/>
        </p:spPr>
        <p:txBody>
          <a:bodyPr/>
          <a:lstStyle/>
          <a:p>
            <a:fld id="{09AEF457-F0F0-4E19-9106-C3F55D6CF57D}" type="slidenum">
              <a:rPr lang="en-US" smtClean="0"/>
              <a:pPr/>
              <a:t>22</a:t>
            </a:fld>
            <a:endParaRPr lang="en-US" dirty="0" smtClean="0"/>
          </a:p>
        </p:txBody>
      </p:sp>
      <p:sp>
        <p:nvSpPr>
          <p:cNvPr id="23556" name="Rectangle 3"/>
          <p:cNvSpPr>
            <a:spLocks noGrp="1" noChangeArrowheads="1"/>
          </p:cNvSpPr>
          <p:nvPr>
            <p:ph type="body" idx="4294967295"/>
          </p:nvPr>
        </p:nvSpPr>
        <p:spPr>
          <a:xfrm>
            <a:off x="457200" y="1676400"/>
            <a:ext cx="8077200" cy="5029200"/>
          </a:xfrm>
        </p:spPr>
        <p:txBody>
          <a:bodyPr/>
          <a:lstStyle/>
          <a:p>
            <a:pPr>
              <a:buClr>
                <a:schemeClr val="bg2">
                  <a:lumMod val="90000"/>
                </a:schemeClr>
              </a:buClr>
            </a:pPr>
            <a:r>
              <a:rPr lang="en-US" sz="1800" dirty="0">
                <a:latin typeface="Calibri" panose="020F0502020204030204" pitchFamily="34" charset="0"/>
              </a:rPr>
              <a:t>Delay implementation of the Kennedy Cluster Early Childhood Services until January 2016, </a:t>
            </a:r>
            <a:r>
              <a:rPr lang="en-US" sz="1800" b="1" dirty="0">
                <a:latin typeface="Calibri" panose="020F0502020204030204" pitchFamily="34" charset="0"/>
              </a:rPr>
              <a:t>($104,156).</a:t>
            </a:r>
          </a:p>
          <a:p>
            <a:pPr>
              <a:buClr>
                <a:schemeClr val="bg2">
                  <a:lumMod val="90000"/>
                </a:schemeClr>
              </a:buClr>
            </a:pPr>
            <a:r>
              <a:rPr lang="en-US" sz="1800" dirty="0" smtClean="0">
                <a:latin typeface="Calibri" panose="020F0502020204030204" pitchFamily="34" charset="0"/>
              </a:rPr>
              <a:t>Eliminate </a:t>
            </a:r>
            <a:r>
              <a:rPr lang="en-US" sz="1800" dirty="0">
                <a:latin typeface="Calibri" panose="020F0502020204030204" pitchFamily="34" charset="0"/>
              </a:rPr>
              <a:t>funding for contractual MCPS suspension program,  </a:t>
            </a:r>
            <a:r>
              <a:rPr lang="en-US" sz="1800" b="1" dirty="0">
                <a:latin typeface="Calibri" panose="020F0502020204030204" pitchFamily="34" charset="0"/>
              </a:rPr>
              <a:t>($82,240).</a:t>
            </a:r>
          </a:p>
          <a:p>
            <a:pPr>
              <a:buClr>
                <a:schemeClr val="bg2">
                  <a:lumMod val="90000"/>
                </a:schemeClr>
              </a:buClr>
            </a:pPr>
            <a:r>
              <a:rPr lang="en-US" sz="1800" dirty="0" smtClean="0">
                <a:latin typeface="Calibri" panose="020F0502020204030204" pitchFamily="34" charset="0"/>
              </a:rPr>
              <a:t>Eliminate </a:t>
            </a:r>
            <a:r>
              <a:rPr lang="en-US" sz="1800" dirty="0">
                <a:latin typeface="Calibri" panose="020F0502020204030204" pitchFamily="34" charset="0"/>
              </a:rPr>
              <a:t>the MCPS contract to provide social workers at the Ewing Center, </a:t>
            </a:r>
            <a:r>
              <a:rPr lang="en-US" sz="1800" b="1" dirty="0">
                <a:latin typeface="Calibri" panose="020F0502020204030204" pitchFamily="34" charset="0"/>
              </a:rPr>
              <a:t>($64,000).</a:t>
            </a:r>
          </a:p>
          <a:p>
            <a:pPr>
              <a:buClr>
                <a:schemeClr val="bg2">
                  <a:lumMod val="90000"/>
                </a:schemeClr>
              </a:buClr>
            </a:pPr>
            <a:r>
              <a:rPr lang="en-US" sz="1800" dirty="0" smtClean="0">
                <a:latin typeface="Calibri" panose="020F0502020204030204" pitchFamily="34" charset="0"/>
              </a:rPr>
              <a:t>Reduce </a:t>
            </a:r>
            <a:r>
              <a:rPr lang="en-US" sz="1800" dirty="0">
                <a:latin typeface="Calibri" panose="020F0502020204030204" pitchFamily="34" charset="0"/>
              </a:rPr>
              <a:t>business counseling and support services for child care providers, </a:t>
            </a:r>
            <a:r>
              <a:rPr lang="en-US" sz="1800" b="1" dirty="0">
                <a:latin typeface="Calibri" panose="020F0502020204030204" pitchFamily="34" charset="0"/>
              </a:rPr>
              <a:t>($50,000).</a:t>
            </a:r>
          </a:p>
          <a:p>
            <a:pPr lvl="0">
              <a:buClr>
                <a:schemeClr val="bg2">
                  <a:lumMod val="90000"/>
                </a:schemeClr>
              </a:buClr>
            </a:pPr>
            <a:r>
              <a:rPr lang="en-US" sz="1800" dirty="0" smtClean="0">
                <a:latin typeface="Calibri" panose="020F0502020204030204" pitchFamily="34" charset="0"/>
              </a:rPr>
              <a:t>Eliminate </a:t>
            </a:r>
            <a:r>
              <a:rPr lang="en-US" sz="1800" dirty="0">
                <a:latin typeface="Calibri" panose="020F0502020204030204" pitchFamily="34" charset="0"/>
              </a:rPr>
              <a:t>funding for the Community Educator contract in Child Welfare Services, </a:t>
            </a:r>
            <a:r>
              <a:rPr lang="en-US" sz="1800" b="1" dirty="0">
                <a:latin typeface="Calibri" panose="020F0502020204030204" pitchFamily="34" charset="0"/>
              </a:rPr>
              <a:t>($24,000</a:t>
            </a:r>
            <a:r>
              <a:rPr lang="en-US" sz="1800" b="1" dirty="0" smtClean="0">
                <a:latin typeface="Calibri" panose="020F0502020204030204" pitchFamily="34" charset="0"/>
              </a:rPr>
              <a:t>).</a:t>
            </a:r>
          </a:p>
          <a:p>
            <a:pPr lvl="0">
              <a:buClr>
                <a:schemeClr val="bg2">
                  <a:lumMod val="90000"/>
                </a:schemeClr>
              </a:buClr>
            </a:pPr>
            <a:r>
              <a:rPr lang="en-US" sz="1800" dirty="0" smtClean="0">
                <a:solidFill>
                  <a:srgbClr val="FF0000"/>
                </a:solidFill>
                <a:latin typeface="Calibri" panose="020F0502020204030204" pitchFamily="34" charset="0"/>
              </a:rPr>
              <a:t>FY16 Savings Plan reduction to the African Immigrant and Refugee Foundation contract, </a:t>
            </a:r>
            <a:r>
              <a:rPr lang="en-US" sz="1800" b="1" dirty="0" smtClean="0">
                <a:solidFill>
                  <a:srgbClr val="FF0000"/>
                </a:solidFill>
                <a:latin typeface="Calibri" panose="020F0502020204030204" pitchFamily="34" charset="0"/>
              </a:rPr>
              <a:t>($22,560).</a:t>
            </a:r>
          </a:p>
          <a:p>
            <a:pPr lvl="0">
              <a:buClr>
                <a:schemeClr val="bg2">
                  <a:lumMod val="90000"/>
                </a:schemeClr>
              </a:buClr>
            </a:pPr>
            <a:r>
              <a:rPr lang="en-US" sz="1800" dirty="0">
                <a:solidFill>
                  <a:srgbClr val="FF0000"/>
                </a:solidFill>
                <a:latin typeface="Calibri" panose="020F0502020204030204" pitchFamily="34" charset="0"/>
              </a:rPr>
              <a:t>FY16 Savings Plan </a:t>
            </a:r>
            <a:r>
              <a:rPr lang="en-US" sz="1800" dirty="0" smtClean="0">
                <a:solidFill>
                  <a:srgbClr val="FF0000"/>
                </a:solidFill>
                <a:latin typeface="Calibri" panose="020F0502020204030204" pitchFamily="34" charset="0"/>
              </a:rPr>
              <a:t>reduction to Parent Resources Centers, </a:t>
            </a:r>
            <a:r>
              <a:rPr lang="en-US" sz="1800" b="1" dirty="0" smtClean="0">
                <a:solidFill>
                  <a:srgbClr val="FF0000"/>
                </a:solidFill>
                <a:latin typeface="Calibri" panose="020F0502020204030204" pitchFamily="34" charset="0"/>
              </a:rPr>
              <a:t>($52,170).</a:t>
            </a:r>
          </a:p>
          <a:p>
            <a:pPr lvl="0">
              <a:buClr>
                <a:schemeClr val="bg2">
                  <a:lumMod val="90000"/>
                </a:schemeClr>
              </a:buClr>
            </a:pPr>
            <a:r>
              <a:rPr lang="en-US" sz="1800" dirty="0">
                <a:solidFill>
                  <a:srgbClr val="FF0000"/>
                </a:solidFill>
                <a:latin typeface="Calibri" panose="020F0502020204030204" pitchFamily="34" charset="0"/>
              </a:rPr>
              <a:t>FY16 Savings Plan </a:t>
            </a:r>
            <a:r>
              <a:rPr lang="en-US" sz="1800" dirty="0" smtClean="0">
                <a:solidFill>
                  <a:srgbClr val="FF0000"/>
                </a:solidFill>
                <a:latin typeface="Calibri" panose="020F0502020204030204" pitchFamily="34" charset="0"/>
              </a:rPr>
              <a:t>reduction to playground equipment for Early Childhood Services, </a:t>
            </a:r>
            <a:r>
              <a:rPr lang="en-US" sz="1800" b="1" dirty="0" smtClean="0">
                <a:solidFill>
                  <a:srgbClr val="FF0000"/>
                </a:solidFill>
                <a:latin typeface="Calibri" panose="020F0502020204030204" pitchFamily="34" charset="0"/>
              </a:rPr>
              <a:t>($20,000).</a:t>
            </a:r>
          </a:p>
          <a:p>
            <a:pPr lvl="0">
              <a:buClr>
                <a:schemeClr val="bg2">
                  <a:lumMod val="90000"/>
                </a:schemeClr>
              </a:buClr>
            </a:pPr>
            <a:endParaRPr lang="en-US" sz="1800" b="1" dirty="0">
              <a:latin typeface="Calibri" panose="020F0502020204030204" pitchFamily="34" charset="0"/>
            </a:endParaRPr>
          </a:p>
        </p:txBody>
      </p:sp>
      <p:sp>
        <p:nvSpPr>
          <p:cNvPr id="5" name="Rectangle 2"/>
          <p:cNvSpPr txBox="1">
            <a:spLocks noChangeArrowheads="1"/>
          </p:cNvSpPr>
          <p:nvPr/>
        </p:nvSpPr>
        <p:spPr bwMode="auto">
          <a:xfrm>
            <a:off x="989013" y="461963"/>
            <a:ext cx="7158037" cy="74295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defRPr>
            </a:lvl2pPr>
            <a:lvl3pPr algn="l" rtl="0" eaLnBrk="0" fontAlgn="base" hangingPunct="0">
              <a:spcBef>
                <a:spcPct val="0"/>
              </a:spcBef>
              <a:spcAft>
                <a:spcPct val="0"/>
              </a:spcAft>
              <a:defRPr sz="4400">
                <a:solidFill>
                  <a:schemeClr val="tx2"/>
                </a:solidFill>
                <a:latin typeface="Garamond" pitchFamily="18" charset="0"/>
              </a:defRPr>
            </a:lvl3pPr>
            <a:lvl4pPr algn="l" rtl="0" eaLnBrk="0" fontAlgn="base" hangingPunct="0">
              <a:spcBef>
                <a:spcPct val="0"/>
              </a:spcBef>
              <a:spcAft>
                <a:spcPct val="0"/>
              </a:spcAft>
              <a:defRPr sz="4400">
                <a:solidFill>
                  <a:schemeClr val="tx2"/>
                </a:solidFill>
                <a:latin typeface="Garamond" pitchFamily="18" charset="0"/>
              </a:defRPr>
            </a:lvl4pPr>
            <a:lvl5pPr algn="l" rtl="0" eaLnBrk="0" fontAlgn="base" hangingPunct="0">
              <a:spcBef>
                <a:spcPct val="0"/>
              </a:spcBef>
              <a:spcAft>
                <a:spcPct val="0"/>
              </a:spcAft>
              <a:defRPr sz="4400">
                <a:solidFill>
                  <a:schemeClr val="tx2"/>
                </a:solidFill>
                <a:latin typeface="Garamond" pitchFamily="18" charset="0"/>
              </a:defRPr>
            </a:lvl5pPr>
            <a:lvl6pPr marL="457200" algn="l" rtl="0" fontAlgn="base">
              <a:spcBef>
                <a:spcPct val="0"/>
              </a:spcBef>
              <a:spcAft>
                <a:spcPct val="0"/>
              </a:spcAft>
              <a:defRPr sz="4400">
                <a:solidFill>
                  <a:schemeClr val="tx2"/>
                </a:solidFill>
                <a:latin typeface="Garamond" pitchFamily="18" charset="0"/>
              </a:defRPr>
            </a:lvl6pPr>
            <a:lvl7pPr marL="914400" algn="l" rtl="0" fontAlgn="base">
              <a:spcBef>
                <a:spcPct val="0"/>
              </a:spcBef>
              <a:spcAft>
                <a:spcPct val="0"/>
              </a:spcAft>
              <a:defRPr sz="4400">
                <a:solidFill>
                  <a:schemeClr val="tx2"/>
                </a:solidFill>
                <a:latin typeface="Garamond" pitchFamily="18" charset="0"/>
              </a:defRPr>
            </a:lvl7pPr>
            <a:lvl8pPr marL="1371600" algn="l" rtl="0" fontAlgn="base">
              <a:spcBef>
                <a:spcPct val="0"/>
              </a:spcBef>
              <a:spcAft>
                <a:spcPct val="0"/>
              </a:spcAft>
              <a:defRPr sz="4400">
                <a:solidFill>
                  <a:schemeClr val="tx2"/>
                </a:solidFill>
                <a:latin typeface="Garamond" pitchFamily="18" charset="0"/>
              </a:defRPr>
            </a:lvl8pPr>
            <a:lvl9pPr marL="1828800" algn="l" rtl="0" fontAlgn="base">
              <a:spcBef>
                <a:spcPct val="0"/>
              </a:spcBef>
              <a:spcAft>
                <a:spcPct val="0"/>
              </a:spcAft>
              <a:defRPr sz="4400">
                <a:solidFill>
                  <a:schemeClr val="tx2"/>
                </a:solidFill>
                <a:latin typeface="Garamond" pitchFamily="18" charset="0"/>
              </a:defRPr>
            </a:lvl9pPr>
          </a:lstStyle>
          <a:p>
            <a:pPr algn="ctr" eaLnBrk="1" hangingPunct="1"/>
            <a:r>
              <a:rPr lang="en-US" sz="3600" b="1" kern="0" dirty="0" smtClean="0"/>
              <a:t>Children, Youth &amp; Family Services</a:t>
            </a:r>
            <a:br>
              <a:rPr lang="en-US" sz="3600" b="1" kern="0" dirty="0" smtClean="0"/>
            </a:br>
            <a:r>
              <a:rPr lang="en-US" sz="2800" b="1" u="sng" kern="0" dirty="0" smtClean="0"/>
              <a:t>HIGHLIGHTS</a:t>
            </a:r>
            <a:endParaRPr lang="en-US" sz="2800" b="1" kern="0" dirty="0" smtClean="0"/>
          </a:p>
        </p:txBody>
      </p:sp>
    </p:spTree>
    <p:extLst>
      <p:ext uri="{BB962C8B-B14F-4D97-AF65-F5344CB8AC3E}">
        <p14:creationId xmlns:p14="http://schemas.microsoft.com/office/powerpoint/2010/main" val="42571349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2"/>
          </p:nvPr>
        </p:nvSpPr>
        <p:spPr>
          <a:xfrm>
            <a:off x="6553200" y="6477000"/>
            <a:ext cx="2133600" cy="228600"/>
          </a:xfrm>
          <a:noFill/>
        </p:spPr>
        <p:txBody>
          <a:bodyPr/>
          <a:lstStyle/>
          <a:p>
            <a:fld id="{13AA8B5A-87EA-47A2-8C13-C97092A25BA4}" type="slidenum">
              <a:rPr lang="en-US" smtClean="0"/>
              <a:pPr/>
              <a:t>23</a:t>
            </a:fld>
            <a:endParaRPr lang="en-US" dirty="0" smtClean="0"/>
          </a:p>
        </p:txBody>
      </p:sp>
      <p:sp>
        <p:nvSpPr>
          <p:cNvPr id="24579" name="Rectangle 2"/>
          <p:cNvSpPr>
            <a:spLocks noGrp="1" noChangeArrowheads="1"/>
          </p:cNvSpPr>
          <p:nvPr>
            <p:ph type="title" idx="4294967295"/>
          </p:nvPr>
        </p:nvSpPr>
        <p:spPr>
          <a:xfrm>
            <a:off x="989013" y="306388"/>
            <a:ext cx="7158037" cy="1049337"/>
          </a:xfrm>
        </p:spPr>
        <p:txBody>
          <a:bodyPr/>
          <a:lstStyle/>
          <a:p>
            <a:pPr algn="ctr" eaLnBrk="1" hangingPunct="1"/>
            <a:r>
              <a:rPr lang="en-US" sz="3600" b="1" dirty="0" smtClean="0"/>
              <a:t>Public Health </a:t>
            </a:r>
            <a:br>
              <a:rPr lang="en-US" sz="3600" b="1" dirty="0" smtClean="0"/>
            </a:br>
            <a:r>
              <a:rPr lang="en-US" sz="3600" b="1" dirty="0" smtClean="0"/>
              <a:t>Budget by Program Areas</a:t>
            </a:r>
          </a:p>
        </p:txBody>
      </p:sp>
      <p:graphicFrame>
        <p:nvGraphicFramePr>
          <p:cNvPr id="6291" name="Group 147"/>
          <p:cNvGraphicFramePr>
            <a:graphicFrameLocks noGrp="1"/>
          </p:cNvGraphicFramePr>
          <p:nvPr>
            <p:extLst>
              <p:ext uri="{D42A27DB-BD31-4B8C-83A1-F6EECF244321}">
                <p14:modId xmlns:p14="http://schemas.microsoft.com/office/powerpoint/2010/main" val="1578276160"/>
              </p:ext>
            </p:extLst>
          </p:nvPr>
        </p:nvGraphicFramePr>
        <p:xfrm>
          <a:off x="762000" y="1600200"/>
          <a:ext cx="7924800" cy="4792664"/>
        </p:xfrm>
        <a:graphic>
          <a:graphicData uri="http://schemas.openxmlformats.org/drawingml/2006/table">
            <a:tbl>
              <a:tblPr/>
              <a:tblGrid>
                <a:gridCol w="2641600"/>
                <a:gridCol w="2641600"/>
                <a:gridCol w="2641600"/>
              </a:tblGrid>
              <a:tr h="27305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1" i="0" u="none" strike="noStrike" cap="none" normalizeH="0" baseline="0" dirty="0" smtClean="0">
                          <a:ln>
                            <a:noFill/>
                          </a:ln>
                          <a:solidFill>
                            <a:schemeClr val="tx1"/>
                          </a:solidFill>
                          <a:effectLst/>
                          <a:latin typeface="Verdana" pitchFamily="34" charset="0"/>
                        </a:rPr>
                        <a:t>Program Area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1" i="0" u="none" strike="noStrike" cap="none" normalizeH="0" baseline="0" dirty="0" smtClean="0">
                          <a:ln>
                            <a:noFill/>
                          </a:ln>
                          <a:solidFill>
                            <a:schemeClr val="tx1"/>
                          </a:solidFill>
                          <a:effectLst/>
                          <a:latin typeface="Verdana" pitchFamily="34" charset="0"/>
                        </a:rPr>
                        <a:t>FY16 Budget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1" i="0" u="none" strike="noStrike" cap="none" normalizeH="0" baseline="0" dirty="0" smtClean="0">
                          <a:ln>
                            <a:noFill/>
                          </a:ln>
                          <a:solidFill>
                            <a:schemeClr val="tx1"/>
                          </a:solidFill>
                          <a:effectLst/>
                          <a:latin typeface="Verdana" pitchFamily="34" charset="0"/>
                        </a:rPr>
                        <a:t>FY16 WYs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r>
              <a:tr h="27305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Health Care for the Uninsured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$14,193,143</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6.00</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1163">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Communicable Disease and Epidemiology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2,092,362</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17.50</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305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Community Health Services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4,729,852</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43.80</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305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Dental Services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2,454,470</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16.00</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275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Environmental Health Regulatory Services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3,603,565</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30.00</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275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Health Care and Group Residential Facilities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1,695,375</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12.00</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4638">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Cancer and Tobacco Prevention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1,210,743</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3.00</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275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STD/HIV Prevention and Treatment Program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7,627,436</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42.65</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305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School Health Services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25,545,680</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258.45</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305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Tuberculosis Services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1,899,364</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17.00</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305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Women’s Health Services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2,657,610</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20.65</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1163">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Public Health Emergency Preparedness &amp; Response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   1,181,399</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9.30</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305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Service Area Administration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1,828,460</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0" i="0" u="none" strike="noStrike" cap="none" normalizeH="0" baseline="0" dirty="0" smtClean="0">
                          <a:ln>
                            <a:noFill/>
                          </a:ln>
                          <a:solidFill>
                            <a:schemeClr val="tx1"/>
                          </a:solidFill>
                          <a:effectLst/>
                          <a:latin typeface="Verdana" pitchFamily="34" charset="0"/>
                        </a:rPr>
                        <a:t>12.85</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305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1" i="0" u="none" strike="noStrike" cap="none" normalizeH="0" baseline="0" dirty="0" smtClean="0">
                          <a:ln>
                            <a:noFill/>
                          </a:ln>
                          <a:solidFill>
                            <a:schemeClr val="tx1"/>
                          </a:solidFill>
                          <a:effectLst/>
                          <a:latin typeface="Verdana" pitchFamily="34" charset="0"/>
                        </a:rPr>
                        <a:t>Total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1" i="0" u="none" strike="noStrike" cap="none" normalizeH="0" baseline="0" dirty="0" smtClean="0">
                          <a:ln>
                            <a:noFill/>
                          </a:ln>
                          <a:solidFill>
                            <a:schemeClr val="tx1"/>
                          </a:solidFill>
                          <a:effectLst/>
                          <a:latin typeface="Verdana" pitchFamily="34" charset="0"/>
                        </a:rPr>
                        <a:t>$ 70,719,459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000" b="1" i="0" u="none" strike="noStrike" cap="none" normalizeH="0" baseline="0" dirty="0" smtClean="0">
                          <a:ln>
                            <a:noFill/>
                          </a:ln>
                          <a:solidFill>
                            <a:schemeClr val="tx1"/>
                          </a:solidFill>
                          <a:effectLst/>
                          <a:latin typeface="Verdana" pitchFamily="34" charset="0"/>
                        </a:rPr>
                        <a:t>489.20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a:spLocks noGrp="1" noChangeArrowheads="1"/>
          </p:cNvSpPr>
          <p:nvPr>
            <p:ph type="title"/>
          </p:nvPr>
        </p:nvSpPr>
        <p:spPr/>
        <p:txBody>
          <a:bodyPr/>
          <a:lstStyle/>
          <a:p>
            <a:pPr algn="ctr" eaLnBrk="1" hangingPunct="1"/>
            <a:r>
              <a:rPr lang="en-US" sz="3600" b="1" dirty="0" smtClean="0"/>
              <a:t>Public Health</a:t>
            </a:r>
            <a:br>
              <a:rPr lang="en-US" sz="3600" b="1" dirty="0" smtClean="0"/>
            </a:br>
            <a:r>
              <a:rPr lang="en-US" sz="2800" b="1" u="sng" dirty="0" smtClean="0"/>
              <a:t>HIGHLIGHTS</a:t>
            </a:r>
            <a:endParaRPr lang="en-US" sz="2800" b="1" dirty="0" smtClean="0"/>
          </a:p>
        </p:txBody>
      </p:sp>
      <p:sp>
        <p:nvSpPr>
          <p:cNvPr id="2" name="Content Placeholder 1"/>
          <p:cNvSpPr>
            <a:spLocks noGrp="1"/>
          </p:cNvSpPr>
          <p:nvPr>
            <p:ph idx="1"/>
          </p:nvPr>
        </p:nvSpPr>
        <p:spPr>
          <a:xfrm>
            <a:off x="457200" y="1600200"/>
            <a:ext cx="8229600" cy="4876800"/>
          </a:xfrm>
        </p:spPr>
        <p:txBody>
          <a:bodyPr/>
          <a:lstStyle/>
          <a:p>
            <a:pPr lvl="0" eaLnBrk="1" hangingPunct="1">
              <a:lnSpc>
                <a:spcPct val="80000"/>
              </a:lnSpc>
              <a:buClr>
                <a:schemeClr val="accent2"/>
              </a:buClr>
              <a:buFont typeface="Arial" panose="020B0604020202020204" pitchFamily="34" charset="0"/>
              <a:buChar char="•"/>
            </a:pPr>
            <a:r>
              <a:rPr lang="en-US" sz="2000" dirty="0" smtClean="0">
                <a:latin typeface="Calibri" panose="020F0502020204030204" pitchFamily="34" charset="0"/>
              </a:rPr>
              <a:t>An </a:t>
            </a:r>
            <a:r>
              <a:rPr lang="en-US" sz="2000" dirty="0">
                <a:latin typeface="Calibri" panose="020F0502020204030204" pitchFamily="34" charset="0"/>
              </a:rPr>
              <a:t>overall reduction to funding for Montgomery Cares of </a:t>
            </a:r>
            <a:r>
              <a:rPr lang="en-US" sz="2000" b="1" dirty="0">
                <a:latin typeface="Calibri" panose="020F0502020204030204" pitchFamily="34" charset="0"/>
              </a:rPr>
              <a:t>($288,525) </a:t>
            </a:r>
            <a:r>
              <a:rPr lang="en-US" sz="2000" dirty="0">
                <a:latin typeface="Calibri" panose="020F0502020204030204" pitchFamily="34" charset="0"/>
              </a:rPr>
              <a:t>includes:</a:t>
            </a:r>
          </a:p>
          <a:p>
            <a:pPr lvl="1">
              <a:lnSpc>
                <a:spcPct val="80000"/>
              </a:lnSpc>
              <a:buFont typeface="Arial" panose="020B0604020202020204" pitchFamily="34" charset="0"/>
              <a:buChar char="•"/>
            </a:pPr>
            <a:r>
              <a:rPr lang="en-US" sz="1850" dirty="0">
                <a:latin typeface="Calibri" panose="020F0502020204030204" pitchFamily="34" charset="0"/>
              </a:rPr>
              <a:t>Increase Montgomery Cares reimbursement rate to $2 per visit, </a:t>
            </a:r>
            <a:r>
              <a:rPr lang="en-US" sz="1850" b="1" dirty="0">
                <a:latin typeface="Calibri" panose="020F0502020204030204" pitchFamily="34" charset="0"/>
              </a:rPr>
              <a:t>$160,056.</a:t>
            </a:r>
          </a:p>
          <a:p>
            <a:pPr lvl="1">
              <a:lnSpc>
                <a:spcPct val="80000"/>
              </a:lnSpc>
              <a:buFont typeface="Arial" panose="020B0604020202020204" pitchFamily="34" charset="0"/>
              <a:buChar char="•"/>
            </a:pPr>
            <a:r>
              <a:rPr lang="en-US" sz="1850" dirty="0">
                <a:latin typeface="Calibri" panose="020F0502020204030204" pitchFamily="34" charset="0"/>
              </a:rPr>
              <a:t>Add funds to Montgomery Cares Holy Cross at the Aspen Hill Clinic for a Behavioral Health Specialist, </a:t>
            </a:r>
            <a:r>
              <a:rPr lang="en-US" sz="1850" b="1" dirty="0">
                <a:latin typeface="Calibri" panose="020F0502020204030204" pitchFamily="34" charset="0"/>
              </a:rPr>
              <a:t>$50,000</a:t>
            </a:r>
            <a:r>
              <a:rPr lang="en-US" sz="1850" b="1" dirty="0" smtClean="0">
                <a:latin typeface="Calibri" panose="020F0502020204030204" pitchFamily="34" charset="0"/>
              </a:rPr>
              <a:t>. </a:t>
            </a:r>
            <a:r>
              <a:rPr lang="en-US" sz="1850" dirty="0" smtClean="0">
                <a:solidFill>
                  <a:srgbClr val="FF0000"/>
                </a:solidFill>
                <a:latin typeface="Calibri" panose="020F0502020204030204" pitchFamily="34" charset="0"/>
              </a:rPr>
              <a:t>FY16 Savings Plan reduction, </a:t>
            </a:r>
            <a:r>
              <a:rPr lang="en-US" sz="1850" b="1" dirty="0" smtClean="0">
                <a:solidFill>
                  <a:srgbClr val="FF0000"/>
                </a:solidFill>
                <a:latin typeface="Calibri" panose="020F0502020204030204" pitchFamily="34" charset="0"/>
              </a:rPr>
              <a:t>($50,000).</a:t>
            </a:r>
            <a:endParaRPr lang="en-US" sz="1850" b="1" dirty="0">
              <a:solidFill>
                <a:srgbClr val="FF0000"/>
              </a:solidFill>
              <a:latin typeface="Calibri" panose="020F0502020204030204" pitchFamily="34" charset="0"/>
            </a:endParaRPr>
          </a:p>
          <a:p>
            <a:pPr lvl="1">
              <a:lnSpc>
                <a:spcPct val="80000"/>
              </a:lnSpc>
              <a:buFont typeface="Arial" panose="020B0604020202020204" pitchFamily="34" charset="0"/>
              <a:buChar char="•"/>
            </a:pPr>
            <a:r>
              <a:rPr lang="en-US" sz="1850" dirty="0">
                <a:latin typeface="Calibri" panose="020F0502020204030204" pitchFamily="34" charset="0"/>
              </a:rPr>
              <a:t>Enhance Project Access, </a:t>
            </a:r>
            <a:r>
              <a:rPr lang="en-US" sz="1850" b="1" dirty="0">
                <a:latin typeface="Calibri" panose="020F0502020204030204" pitchFamily="34" charset="0"/>
              </a:rPr>
              <a:t>$50,000.</a:t>
            </a:r>
          </a:p>
          <a:p>
            <a:pPr lvl="1">
              <a:lnSpc>
                <a:spcPct val="80000"/>
              </a:lnSpc>
              <a:buFont typeface="Arial" panose="020B0604020202020204" pitchFamily="34" charset="0"/>
              <a:buChar char="•"/>
            </a:pPr>
            <a:r>
              <a:rPr lang="en-US" sz="1850" dirty="0">
                <a:latin typeface="Calibri" panose="020F0502020204030204" pitchFamily="34" charset="0"/>
              </a:rPr>
              <a:t>Enhance the Catholic Charities Health Care Network, </a:t>
            </a:r>
            <a:r>
              <a:rPr lang="en-US" sz="1850" b="1" dirty="0">
                <a:latin typeface="Calibri" panose="020F0502020204030204" pitchFamily="34" charset="0"/>
              </a:rPr>
              <a:t>$25,000.</a:t>
            </a:r>
          </a:p>
          <a:p>
            <a:pPr lvl="1">
              <a:lnSpc>
                <a:spcPct val="80000"/>
              </a:lnSpc>
              <a:buFont typeface="Arial" panose="020B0604020202020204" pitchFamily="34" charset="0"/>
              <a:buChar char="•"/>
            </a:pPr>
            <a:r>
              <a:rPr lang="en-US" sz="1850" dirty="0">
                <a:latin typeface="Calibri" panose="020F0502020204030204" pitchFamily="34" charset="0"/>
              </a:rPr>
              <a:t>Reduce  Montgomery Cares to reflect lower client utilization, (</a:t>
            </a:r>
            <a:r>
              <a:rPr lang="en-US" sz="1850" b="1" dirty="0">
                <a:latin typeface="Calibri" panose="020F0502020204030204" pitchFamily="34" charset="0"/>
              </a:rPr>
              <a:t>$500,000</a:t>
            </a:r>
            <a:r>
              <a:rPr lang="en-US" sz="1850" b="1" dirty="0" smtClean="0">
                <a:latin typeface="Calibri" panose="020F0502020204030204" pitchFamily="34" charset="0"/>
              </a:rPr>
              <a:t>). </a:t>
            </a:r>
            <a:r>
              <a:rPr lang="en-US" sz="1850" dirty="0" smtClean="0">
                <a:solidFill>
                  <a:srgbClr val="FF0000"/>
                </a:solidFill>
                <a:latin typeface="Calibri" panose="020F0502020204030204" pitchFamily="34" charset="0"/>
              </a:rPr>
              <a:t>FY16 Savings Plan additional reduction to Primary Care visits, </a:t>
            </a:r>
            <a:r>
              <a:rPr lang="en-US" sz="1850" b="1" dirty="0" smtClean="0">
                <a:solidFill>
                  <a:srgbClr val="FF0000"/>
                </a:solidFill>
                <a:latin typeface="Calibri" panose="020F0502020204030204" pitchFamily="34" charset="0"/>
              </a:rPr>
              <a:t>($207,700).</a:t>
            </a:r>
            <a:endParaRPr lang="en-US" sz="1850" b="1" dirty="0">
              <a:solidFill>
                <a:srgbClr val="FF0000"/>
              </a:solidFill>
              <a:latin typeface="Calibri" panose="020F0502020204030204" pitchFamily="34" charset="0"/>
            </a:endParaRPr>
          </a:p>
          <a:p>
            <a:pPr lvl="1">
              <a:lnSpc>
                <a:spcPct val="80000"/>
              </a:lnSpc>
              <a:buFont typeface="Arial" panose="020B0604020202020204" pitchFamily="34" charset="0"/>
              <a:buChar char="•"/>
            </a:pPr>
            <a:r>
              <a:rPr lang="en-US" sz="1850" dirty="0">
                <a:latin typeface="Calibri" panose="020F0502020204030204" pitchFamily="34" charset="0"/>
              </a:rPr>
              <a:t>The reduction or elimination of: support for Electronic Health Records, Pharmacy Assessment, Patient Satisfaction Survey, Training for Medicaid Participation, </a:t>
            </a:r>
            <a:r>
              <a:rPr lang="en-US" sz="1850" b="1" dirty="0">
                <a:latin typeface="Calibri" panose="020F0502020204030204" pitchFamily="34" charset="0"/>
              </a:rPr>
              <a:t>($255,581).</a:t>
            </a:r>
          </a:p>
          <a:p>
            <a:pPr lvl="1">
              <a:lnSpc>
                <a:spcPct val="80000"/>
              </a:lnSpc>
              <a:buFont typeface="Arial" panose="020B0604020202020204" pitchFamily="34" charset="0"/>
              <a:buChar char="•"/>
            </a:pPr>
            <a:r>
              <a:rPr lang="en-US" sz="1850" dirty="0">
                <a:latin typeface="Calibri" panose="020F0502020204030204" pitchFamily="34" charset="0"/>
              </a:rPr>
              <a:t>Add funds to the Muslim Community Dental Clinic, </a:t>
            </a:r>
            <a:r>
              <a:rPr lang="en-US" sz="1850" b="1" dirty="0">
                <a:latin typeface="Calibri" panose="020F0502020204030204" pitchFamily="34" charset="0"/>
              </a:rPr>
              <a:t>$182,000</a:t>
            </a:r>
            <a:r>
              <a:rPr lang="en-US" sz="1850" b="1" dirty="0" smtClean="0">
                <a:latin typeface="Calibri" panose="020F0502020204030204" pitchFamily="34" charset="0"/>
              </a:rPr>
              <a:t>. </a:t>
            </a:r>
            <a:r>
              <a:rPr lang="en-US" sz="1850" dirty="0" smtClean="0">
                <a:solidFill>
                  <a:srgbClr val="FF0000"/>
                </a:solidFill>
                <a:latin typeface="Calibri" panose="020F0502020204030204" pitchFamily="34" charset="0"/>
              </a:rPr>
              <a:t>FY16 Savings Plan reduction,</a:t>
            </a:r>
            <a:r>
              <a:rPr lang="en-US" sz="1850" b="1" dirty="0" smtClean="0">
                <a:solidFill>
                  <a:srgbClr val="FF0000"/>
                </a:solidFill>
                <a:latin typeface="Calibri" panose="020F0502020204030204" pitchFamily="34" charset="0"/>
              </a:rPr>
              <a:t> ($12,500).</a:t>
            </a:r>
          </a:p>
          <a:p>
            <a:pPr lvl="1">
              <a:lnSpc>
                <a:spcPct val="80000"/>
              </a:lnSpc>
              <a:buFont typeface="Arial" panose="020B0604020202020204" pitchFamily="34" charset="0"/>
              <a:buChar char="•"/>
            </a:pPr>
            <a:r>
              <a:rPr lang="en-US" sz="1850" dirty="0" smtClean="0">
                <a:solidFill>
                  <a:srgbClr val="FF0000"/>
                </a:solidFill>
                <a:latin typeface="Calibri" panose="020F0502020204030204" pitchFamily="34" charset="0"/>
              </a:rPr>
              <a:t>FY16 Savings Plan reduction to Pharmacy Services,</a:t>
            </a:r>
            <a:r>
              <a:rPr lang="en-US" sz="1850" b="1" dirty="0" smtClean="0">
                <a:solidFill>
                  <a:srgbClr val="FF0000"/>
                </a:solidFill>
                <a:latin typeface="Calibri" panose="020F0502020204030204" pitchFamily="34" charset="0"/>
              </a:rPr>
              <a:t> ($72,850).</a:t>
            </a:r>
          </a:p>
          <a:p>
            <a:pPr lvl="1">
              <a:lnSpc>
                <a:spcPct val="80000"/>
              </a:lnSpc>
              <a:buFont typeface="Arial" panose="020B0604020202020204" pitchFamily="34" charset="0"/>
              <a:buChar char="•"/>
            </a:pPr>
            <a:r>
              <a:rPr lang="en-US" sz="1850" dirty="0" smtClean="0">
                <a:solidFill>
                  <a:srgbClr val="FF0000"/>
                </a:solidFill>
                <a:latin typeface="Calibri" panose="020F0502020204030204" pitchFamily="34" charset="0"/>
              </a:rPr>
              <a:t>FY16 Savings Plan reduction to Primary Care Coalition Indirect Rate, </a:t>
            </a:r>
            <a:r>
              <a:rPr lang="en-US" sz="1850" b="1" dirty="0" smtClean="0">
                <a:solidFill>
                  <a:srgbClr val="FF0000"/>
                </a:solidFill>
                <a:latin typeface="Calibri" panose="020F0502020204030204" pitchFamily="34" charset="0"/>
              </a:rPr>
              <a:t>($38,400).</a:t>
            </a:r>
            <a:endParaRPr lang="en-US" sz="1850" b="1" dirty="0">
              <a:solidFill>
                <a:srgbClr val="FF0000"/>
              </a:solidFill>
              <a:latin typeface="Calibri" panose="020F0502020204030204" pitchFamily="34" charset="0"/>
            </a:endParaRPr>
          </a:p>
          <a:p>
            <a:pPr marL="0" indent="0">
              <a:buNone/>
            </a:pPr>
            <a:endParaRPr lang="en-US" dirty="0"/>
          </a:p>
        </p:txBody>
      </p:sp>
      <p:sp>
        <p:nvSpPr>
          <p:cNvPr id="25602" name="Slide Number Placeholder 3"/>
          <p:cNvSpPr>
            <a:spLocks noGrp="1"/>
          </p:cNvSpPr>
          <p:nvPr>
            <p:ph type="sldNum" sz="quarter" idx="12"/>
          </p:nvPr>
        </p:nvSpPr>
        <p:spPr>
          <a:noFill/>
        </p:spPr>
        <p:txBody>
          <a:bodyPr/>
          <a:lstStyle/>
          <a:p>
            <a:fld id="{2D7DA8DC-569F-4B8D-9FDB-8B371EECBAFD}" type="slidenum">
              <a:rPr lang="en-US" smtClean="0"/>
              <a:pPr/>
              <a:t>24</a:t>
            </a:fld>
            <a:endParaRPr lang="en-US" dirty="0" smtClean="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a:spLocks noGrp="1" noChangeArrowheads="1"/>
          </p:cNvSpPr>
          <p:nvPr>
            <p:ph type="title"/>
          </p:nvPr>
        </p:nvSpPr>
        <p:spPr/>
        <p:txBody>
          <a:bodyPr/>
          <a:lstStyle/>
          <a:p>
            <a:pPr algn="ctr" eaLnBrk="1" hangingPunct="1"/>
            <a:r>
              <a:rPr lang="en-US" sz="3600" b="1" dirty="0" smtClean="0"/>
              <a:t>Public Health</a:t>
            </a:r>
            <a:br>
              <a:rPr lang="en-US" sz="3600" b="1" dirty="0" smtClean="0"/>
            </a:br>
            <a:r>
              <a:rPr lang="en-US" sz="2800" b="1" u="sng" dirty="0" smtClean="0"/>
              <a:t>HIGHLIGHTS (continued)</a:t>
            </a:r>
            <a:endParaRPr lang="en-US" sz="2800" b="1" dirty="0" smtClean="0"/>
          </a:p>
        </p:txBody>
      </p:sp>
      <p:sp>
        <p:nvSpPr>
          <p:cNvPr id="2" name="Content Placeholder 1"/>
          <p:cNvSpPr>
            <a:spLocks noGrp="1"/>
          </p:cNvSpPr>
          <p:nvPr>
            <p:ph idx="1"/>
          </p:nvPr>
        </p:nvSpPr>
        <p:spPr/>
        <p:txBody>
          <a:bodyPr/>
          <a:lstStyle/>
          <a:p>
            <a:pPr eaLnBrk="1" hangingPunct="1">
              <a:lnSpc>
                <a:spcPct val="80000"/>
              </a:lnSpc>
              <a:buFont typeface="Wingdings" panose="05000000000000000000" pitchFamily="2" charset="2"/>
              <a:buChar char="q"/>
            </a:pPr>
            <a:endParaRPr lang="en-US" sz="2000" dirty="0" smtClean="0"/>
          </a:p>
          <a:p>
            <a:pPr>
              <a:lnSpc>
                <a:spcPct val="80000"/>
              </a:lnSpc>
              <a:buClr>
                <a:schemeClr val="accent2"/>
              </a:buClr>
              <a:buFont typeface="Arial" panose="020B0604020202020204" pitchFamily="34" charset="0"/>
              <a:buChar char="•"/>
            </a:pPr>
            <a:r>
              <a:rPr lang="en-US" sz="2000" dirty="0">
                <a:latin typeface="Calibri" panose="020F0502020204030204" pitchFamily="34" charset="0"/>
              </a:rPr>
              <a:t>Enhance Care for Kids enrollment growth, </a:t>
            </a:r>
            <a:r>
              <a:rPr lang="en-US" sz="2000" b="1" dirty="0">
                <a:latin typeface="Calibri" panose="020F0502020204030204" pitchFamily="34" charset="0"/>
              </a:rPr>
              <a:t>$125,000.</a:t>
            </a:r>
          </a:p>
          <a:p>
            <a:pPr>
              <a:lnSpc>
                <a:spcPct val="80000"/>
              </a:lnSpc>
              <a:buClr>
                <a:schemeClr val="accent2"/>
              </a:buClr>
              <a:buFont typeface="Arial" panose="020B0604020202020204" pitchFamily="34" charset="0"/>
              <a:buChar char="•"/>
            </a:pPr>
            <a:endParaRPr lang="en-US" sz="1000" dirty="0">
              <a:latin typeface="Calibri" panose="020F0502020204030204" pitchFamily="34" charset="0"/>
            </a:endParaRPr>
          </a:p>
          <a:p>
            <a:pPr lvl="0">
              <a:lnSpc>
                <a:spcPct val="80000"/>
              </a:lnSpc>
              <a:buClr>
                <a:schemeClr val="accent2"/>
              </a:buClr>
              <a:buFont typeface="Arial" panose="020B0604020202020204" pitchFamily="34" charset="0"/>
              <a:buChar char="•"/>
            </a:pPr>
            <a:r>
              <a:rPr lang="en-US" sz="2000" dirty="0">
                <a:latin typeface="Calibri" panose="020F0502020204030204" pitchFamily="34" charset="0"/>
              </a:rPr>
              <a:t>Enhance County Dental Clinics, </a:t>
            </a:r>
            <a:r>
              <a:rPr lang="en-US" sz="2000" b="1" dirty="0">
                <a:latin typeface="Calibri" panose="020F0502020204030204" pitchFamily="34" charset="0"/>
              </a:rPr>
              <a:t>$100,000.</a:t>
            </a:r>
          </a:p>
          <a:p>
            <a:pPr lvl="0">
              <a:lnSpc>
                <a:spcPct val="80000"/>
              </a:lnSpc>
              <a:buClr>
                <a:schemeClr val="accent2"/>
              </a:buClr>
              <a:buFont typeface="Arial" panose="020B0604020202020204" pitchFamily="34" charset="0"/>
              <a:buChar char="•"/>
            </a:pPr>
            <a:endParaRPr lang="en-US" sz="1000" b="1" dirty="0">
              <a:latin typeface="Calibri" panose="020F0502020204030204" pitchFamily="34" charset="0"/>
            </a:endParaRPr>
          </a:p>
          <a:p>
            <a:pPr>
              <a:lnSpc>
                <a:spcPct val="80000"/>
              </a:lnSpc>
              <a:buClr>
                <a:schemeClr val="accent2"/>
              </a:buClr>
              <a:buFont typeface="Arial" panose="020B0604020202020204" pitchFamily="34" charset="0"/>
              <a:buChar char="•"/>
            </a:pPr>
            <a:r>
              <a:rPr lang="en-US" sz="2000" dirty="0">
                <a:latin typeface="Calibri" panose="020F0502020204030204" pitchFamily="34" charset="0"/>
              </a:rPr>
              <a:t>Inflationary adjustment of 2% to non-profit contracts in PH, </a:t>
            </a:r>
            <a:r>
              <a:rPr lang="en-US" sz="2000" b="1" dirty="0">
                <a:latin typeface="Calibri" panose="020F0502020204030204" pitchFamily="34" charset="0"/>
              </a:rPr>
              <a:t>$16,842.</a:t>
            </a:r>
          </a:p>
          <a:p>
            <a:pPr lvl="0">
              <a:lnSpc>
                <a:spcPct val="80000"/>
              </a:lnSpc>
              <a:buClr>
                <a:schemeClr val="accent2"/>
              </a:buClr>
              <a:buFont typeface="Arial" panose="020B0604020202020204" pitchFamily="34" charset="0"/>
              <a:buChar char="•"/>
            </a:pPr>
            <a:endParaRPr lang="en-US" sz="1000" b="1" dirty="0">
              <a:latin typeface="Calibri" panose="020F0502020204030204" pitchFamily="34" charset="0"/>
            </a:endParaRPr>
          </a:p>
          <a:p>
            <a:pPr>
              <a:lnSpc>
                <a:spcPct val="80000"/>
              </a:lnSpc>
              <a:buClr>
                <a:schemeClr val="accent2"/>
              </a:buClr>
              <a:buFont typeface="Arial" panose="020B0604020202020204" pitchFamily="34" charset="0"/>
              <a:buChar char="•"/>
            </a:pPr>
            <a:r>
              <a:rPr lang="en-US" sz="2000" dirty="0">
                <a:latin typeface="Calibri" panose="020F0502020204030204" pitchFamily="34" charset="0"/>
              </a:rPr>
              <a:t>Eliminate matching  funds for Reproductive Health Services that were shifted by the State to private providers, (</a:t>
            </a:r>
            <a:r>
              <a:rPr lang="en-US" sz="2000" b="1" dirty="0">
                <a:latin typeface="Calibri" panose="020F0502020204030204" pitchFamily="34" charset="0"/>
              </a:rPr>
              <a:t>$170,133).</a:t>
            </a:r>
          </a:p>
          <a:p>
            <a:pPr>
              <a:lnSpc>
                <a:spcPct val="80000"/>
              </a:lnSpc>
              <a:buClr>
                <a:schemeClr val="accent2"/>
              </a:buClr>
              <a:buFont typeface="Arial" panose="020B0604020202020204" pitchFamily="34" charset="0"/>
              <a:buChar char="•"/>
            </a:pPr>
            <a:endParaRPr lang="en-US" sz="1000" dirty="0">
              <a:latin typeface="Calibri" panose="020F0502020204030204" pitchFamily="34" charset="0"/>
            </a:endParaRPr>
          </a:p>
          <a:p>
            <a:pPr>
              <a:lnSpc>
                <a:spcPct val="80000"/>
              </a:lnSpc>
              <a:buClr>
                <a:schemeClr val="accent2"/>
              </a:buClr>
              <a:buFont typeface="Arial" panose="020B0604020202020204" pitchFamily="34" charset="0"/>
              <a:buChar char="•"/>
            </a:pPr>
            <a:r>
              <a:rPr lang="en-US" sz="2000" dirty="0">
                <a:latin typeface="Calibri" panose="020F0502020204030204" pitchFamily="34" charset="0"/>
              </a:rPr>
              <a:t>Reduce funding for Food Recovery Program, (</a:t>
            </a:r>
            <a:r>
              <a:rPr lang="en-US" sz="2000" b="1" dirty="0">
                <a:latin typeface="Calibri" panose="020F0502020204030204" pitchFamily="34" charset="0"/>
              </a:rPr>
              <a:t>$40,000).</a:t>
            </a:r>
          </a:p>
          <a:p>
            <a:pPr>
              <a:lnSpc>
                <a:spcPct val="80000"/>
              </a:lnSpc>
              <a:buClr>
                <a:schemeClr val="accent2"/>
              </a:buClr>
              <a:buFont typeface="Arial" panose="020B0604020202020204" pitchFamily="34" charset="0"/>
              <a:buChar char="•"/>
            </a:pPr>
            <a:endParaRPr lang="en-US" sz="1000" dirty="0">
              <a:latin typeface="Calibri" panose="020F0502020204030204" pitchFamily="34" charset="0"/>
            </a:endParaRPr>
          </a:p>
          <a:p>
            <a:pPr lvl="0">
              <a:lnSpc>
                <a:spcPct val="80000"/>
              </a:lnSpc>
              <a:buClr>
                <a:schemeClr val="accent2"/>
              </a:buClr>
              <a:buFont typeface="Arial" panose="020B0604020202020204" pitchFamily="34" charset="0"/>
              <a:buChar char="•"/>
            </a:pPr>
            <a:r>
              <a:rPr lang="en-US" sz="2000" dirty="0">
                <a:latin typeface="Calibri" panose="020F0502020204030204" pitchFamily="34" charset="0"/>
              </a:rPr>
              <a:t>Reduce funding for miscellaneous operating expenses in the School Based Health Centers, </a:t>
            </a:r>
            <a:r>
              <a:rPr lang="en-US" sz="2000" dirty="0" smtClean="0">
                <a:latin typeface="Calibri" panose="020F0502020204030204" pitchFamily="34" charset="0"/>
              </a:rPr>
              <a:t>(</a:t>
            </a:r>
            <a:r>
              <a:rPr lang="en-US" sz="2000" b="1" dirty="0" smtClean="0">
                <a:latin typeface="Calibri" panose="020F0502020204030204" pitchFamily="34" charset="0"/>
              </a:rPr>
              <a:t>$50,000).</a:t>
            </a:r>
          </a:p>
          <a:p>
            <a:pPr lvl="0">
              <a:lnSpc>
                <a:spcPct val="80000"/>
              </a:lnSpc>
              <a:buClr>
                <a:schemeClr val="accent2"/>
              </a:buClr>
              <a:buFont typeface="Arial" panose="020B0604020202020204" pitchFamily="34" charset="0"/>
              <a:buChar char="•"/>
            </a:pPr>
            <a:r>
              <a:rPr lang="en-US" sz="2000" dirty="0" smtClean="0">
                <a:solidFill>
                  <a:srgbClr val="FF0000"/>
                </a:solidFill>
                <a:latin typeface="Calibri" panose="020F0502020204030204" pitchFamily="34" charset="0"/>
              </a:rPr>
              <a:t>FY16 Savings Plan reduction to mammograms and colorectal screenings to two grant funds and other community resources, </a:t>
            </a:r>
            <a:r>
              <a:rPr lang="en-US" sz="2000" b="1" dirty="0" smtClean="0">
                <a:solidFill>
                  <a:srgbClr val="FF0000"/>
                </a:solidFill>
                <a:latin typeface="Calibri" panose="020F0502020204030204" pitchFamily="34" charset="0"/>
              </a:rPr>
              <a:t>($120.000).</a:t>
            </a:r>
            <a:endParaRPr lang="en-US" sz="2000" dirty="0">
              <a:solidFill>
                <a:srgbClr val="FF0000"/>
              </a:solidFill>
              <a:latin typeface="Calibri" panose="020F0502020204030204" pitchFamily="34" charset="0"/>
            </a:endParaRPr>
          </a:p>
          <a:p>
            <a:pPr marL="0" indent="0">
              <a:buNone/>
            </a:pPr>
            <a:endParaRPr lang="en-US" dirty="0"/>
          </a:p>
        </p:txBody>
      </p:sp>
      <p:sp>
        <p:nvSpPr>
          <p:cNvPr id="25602" name="Slide Number Placeholder 3"/>
          <p:cNvSpPr>
            <a:spLocks noGrp="1"/>
          </p:cNvSpPr>
          <p:nvPr>
            <p:ph type="sldNum" sz="quarter" idx="12"/>
          </p:nvPr>
        </p:nvSpPr>
        <p:spPr>
          <a:noFill/>
        </p:spPr>
        <p:txBody>
          <a:bodyPr/>
          <a:lstStyle/>
          <a:p>
            <a:fld id="{2D7DA8DC-569F-4B8D-9FDB-8B371EECBAFD}" type="slidenum">
              <a:rPr lang="en-US" smtClean="0"/>
              <a:pPr/>
              <a:t>25</a:t>
            </a:fld>
            <a:endParaRPr lang="en-US" dirty="0" smtClean="0"/>
          </a:p>
        </p:txBody>
      </p:sp>
    </p:spTree>
    <p:extLst>
      <p:ext uri="{BB962C8B-B14F-4D97-AF65-F5344CB8AC3E}">
        <p14:creationId xmlns:p14="http://schemas.microsoft.com/office/powerpoint/2010/main" val="37714900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3"/>
          <p:cNvSpPr>
            <a:spLocks noGrp="1"/>
          </p:cNvSpPr>
          <p:nvPr>
            <p:ph type="sldNum" sz="quarter" idx="12"/>
          </p:nvPr>
        </p:nvSpPr>
        <p:spPr>
          <a:noFill/>
        </p:spPr>
        <p:txBody>
          <a:bodyPr/>
          <a:lstStyle/>
          <a:p>
            <a:fld id="{76A40429-26C6-4D8E-9D78-44E2EAFA9462}" type="slidenum">
              <a:rPr lang="en-US" smtClean="0"/>
              <a:pPr/>
              <a:t>26</a:t>
            </a:fld>
            <a:endParaRPr lang="en-US" dirty="0" smtClean="0"/>
          </a:p>
        </p:txBody>
      </p:sp>
      <p:sp>
        <p:nvSpPr>
          <p:cNvPr id="26627" name="Rectangle 2"/>
          <p:cNvSpPr>
            <a:spLocks noGrp="1" noChangeArrowheads="1"/>
          </p:cNvSpPr>
          <p:nvPr>
            <p:ph type="title" idx="4294967295"/>
          </p:nvPr>
        </p:nvSpPr>
        <p:spPr>
          <a:xfrm>
            <a:off x="902197" y="457200"/>
            <a:ext cx="7153275" cy="893762"/>
          </a:xfrm>
        </p:spPr>
        <p:txBody>
          <a:bodyPr/>
          <a:lstStyle/>
          <a:p>
            <a:pPr algn="ctr" eaLnBrk="1" hangingPunct="1"/>
            <a:r>
              <a:rPr lang="en-US" sz="3200" dirty="0" smtClean="0"/>
              <a:t>Special Needs Housing </a:t>
            </a:r>
            <a:br>
              <a:rPr lang="en-US" sz="3200" dirty="0" smtClean="0"/>
            </a:br>
            <a:r>
              <a:rPr lang="en-US" sz="3200" dirty="0" smtClean="0"/>
              <a:t>Budget by Program Areas</a:t>
            </a:r>
          </a:p>
        </p:txBody>
      </p:sp>
      <p:sp>
        <p:nvSpPr>
          <p:cNvPr id="26628" name="Text Box 13"/>
          <p:cNvSpPr txBox="1">
            <a:spLocks noChangeArrowheads="1"/>
          </p:cNvSpPr>
          <p:nvPr/>
        </p:nvSpPr>
        <p:spPr bwMode="auto">
          <a:xfrm>
            <a:off x="898525" y="1851025"/>
            <a:ext cx="7102475" cy="384175"/>
          </a:xfrm>
          <a:prstGeom prst="rect">
            <a:avLst/>
          </a:prstGeom>
          <a:noFill/>
          <a:ln w="9525" algn="ctr">
            <a:noFill/>
            <a:miter lim="800000"/>
            <a:headEnd/>
            <a:tailEnd/>
          </a:ln>
        </p:spPr>
        <p:txBody>
          <a:bodyPr>
            <a:spAutoFit/>
          </a:bodyPr>
          <a:lstStyle/>
          <a:p>
            <a:pPr marL="447675" indent="-447675" eaLnBrk="1" hangingPunct="1">
              <a:lnSpc>
                <a:spcPct val="80000"/>
              </a:lnSpc>
              <a:spcBef>
                <a:spcPct val="20000"/>
              </a:spcBef>
              <a:buClr>
                <a:schemeClr val="accent1"/>
              </a:buClr>
              <a:buSzPct val="70000"/>
              <a:buFont typeface="Wingdings" pitchFamily="2" charset="2"/>
              <a:buNone/>
            </a:pPr>
            <a:endParaRPr lang="en-US" sz="2400" dirty="0">
              <a:latin typeface="Arial" charset="0"/>
            </a:endParaRPr>
          </a:p>
        </p:txBody>
      </p:sp>
      <p:graphicFrame>
        <p:nvGraphicFramePr>
          <p:cNvPr id="7243" name="Group 75"/>
          <p:cNvGraphicFramePr>
            <a:graphicFrameLocks noGrp="1"/>
          </p:cNvGraphicFramePr>
          <p:nvPr>
            <p:extLst>
              <p:ext uri="{D42A27DB-BD31-4B8C-83A1-F6EECF244321}">
                <p14:modId xmlns:p14="http://schemas.microsoft.com/office/powerpoint/2010/main" val="2170441226"/>
              </p:ext>
            </p:extLst>
          </p:nvPr>
        </p:nvGraphicFramePr>
        <p:xfrm>
          <a:off x="685800" y="1600200"/>
          <a:ext cx="8001000" cy="5029201"/>
        </p:xfrm>
        <a:graphic>
          <a:graphicData uri="http://schemas.openxmlformats.org/drawingml/2006/table">
            <a:tbl>
              <a:tblPr/>
              <a:tblGrid>
                <a:gridCol w="2667000"/>
                <a:gridCol w="2667000"/>
                <a:gridCol w="2667000"/>
              </a:tblGrid>
              <a:tr h="71755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600" b="1" i="0" u="none" strike="noStrike" cap="none" normalizeH="0" baseline="0" dirty="0" smtClean="0">
                          <a:ln>
                            <a:noFill/>
                          </a:ln>
                          <a:solidFill>
                            <a:schemeClr val="tx1"/>
                          </a:solidFill>
                          <a:effectLst/>
                          <a:latin typeface="Verdana" pitchFamily="34" charset="0"/>
                        </a:rPr>
                        <a:t>Program Area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600" b="1" i="0" u="none" strike="noStrike" cap="none" normalizeH="0" baseline="0" dirty="0" smtClean="0">
                          <a:ln>
                            <a:noFill/>
                          </a:ln>
                          <a:solidFill>
                            <a:schemeClr val="tx1"/>
                          </a:solidFill>
                          <a:effectLst/>
                          <a:latin typeface="Verdana" pitchFamily="34" charset="0"/>
                        </a:rPr>
                        <a:t>FY16 Budget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600" b="1" i="0" u="none" strike="noStrike" cap="none" normalizeH="0" baseline="0" dirty="0" smtClean="0">
                          <a:ln>
                            <a:noFill/>
                          </a:ln>
                          <a:solidFill>
                            <a:schemeClr val="tx1"/>
                          </a:solidFill>
                          <a:effectLst/>
                          <a:latin typeface="Verdana" pitchFamily="34" charset="0"/>
                        </a:rPr>
                        <a:t>FY16 WYs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r>
              <a:tr h="719138">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600" b="0" i="0" u="none" strike="noStrike" cap="none" normalizeH="0" baseline="0" dirty="0" smtClean="0">
                          <a:ln>
                            <a:noFill/>
                          </a:ln>
                          <a:solidFill>
                            <a:schemeClr val="tx1"/>
                          </a:solidFill>
                          <a:effectLst/>
                          <a:latin typeface="Verdana" pitchFamily="34" charset="0"/>
                        </a:rPr>
                        <a:t>Rental &amp; Energy Assistance Program</a:t>
                      </a: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600" b="0" i="0" u="none" strike="noStrike" cap="none" normalizeH="0" baseline="0" dirty="0" smtClean="0">
                          <a:ln>
                            <a:noFill/>
                          </a:ln>
                          <a:solidFill>
                            <a:schemeClr val="tx1"/>
                          </a:solidFill>
                          <a:effectLst/>
                          <a:latin typeface="Verdana" pitchFamily="34" charset="0"/>
                        </a:rPr>
                        <a:t>$ 4,796,382</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600" b="0" i="0" u="none" strike="noStrike" cap="none" normalizeH="0" baseline="0" dirty="0" smtClean="0">
                          <a:ln>
                            <a:noFill/>
                          </a:ln>
                          <a:solidFill>
                            <a:schemeClr val="tx1"/>
                          </a:solidFill>
                          <a:effectLst/>
                          <a:latin typeface="Verdana" pitchFamily="34" charset="0"/>
                        </a:rPr>
                        <a:t>14.00</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1755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600" b="0" i="0" u="none" strike="noStrike" cap="none" normalizeH="0" baseline="0" dirty="0" smtClean="0">
                          <a:ln>
                            <a:noFill/>
                          </a:ln>
                          <a:solidFill>
                            <a:schemeClr val="tx1"/>
                          </a:solidFill>
                          <a:effectLst/>
                          <a:latin typeface="Verdana" pitchFamily="34" charset="0"/>
                        </a:rPr>
                        <a:t>Shelter Services</a:t>
                      </a: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600" b="0" i="0" u="none" strike="noStrike" cap="none" normalizeH="0" baseline="0" dirty="0" smtClean="0">
                          <a:ln>
                            <a:noFill/>
                          </a:ln>
                          <a:solidFill>
                            <a:schemeClr val="tx1"/>
                          </a:solidFill>
                          <a:effectLst/>
                          <a:latin typeface="Verdana" pitchFamily="34" charset="0"/>
                        </a:rPr>
                        <a:t>  7,113,335</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600" b="0" i="0" u="none" strike="noStrike" cap="none" normalizeH="0" baseline="0" dirty="0" smtClean="0">
                          <a:ln>
                            <a:noFill/>
                          </a:ln>
                          <a:solidFill>
                            <a:schemeClr val="tx1"/>
                          </a:solidFill>
                          <a:effectLst/>
                          <a:latin typeface="Verdana" pitchFamily="34" charset="0"/>
                        </a:rPr>
                        <a:t>3.00</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0725">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600" b="0" i="0" u="none" strike="noStrike" cap="none" normalizeH="0" baseline="0" dirty="0" smtClean="0">
                          <a:ln>
                            <a:noFill/>
                          </a:ln>
                          <a:solidFill>
                            <a:schemeClr val="tx1"/>
                          </a:solidFill>
                          <a:effectLst/>
                          <a:latin typeface="Verdana" pitchFamily="34" charset="0"/>
                        </a:rPr>
                        <a:t>Permanent Supportive Housing Services</a:t>
                      </a: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600" b="0" i="0" u="none" strike="noStrike" cap="none" normalizeH="0" baseline="0" dirty="0" smtClean="0">
                          <a:ln>
                            <a:noFill/>
                          </a:ln>
                          <a:solidFill>
                            <a:schemeClr val="tx1"/>
                          </a:solidFill>
                          <a:effectLst/>
                          <a:latin typeface="Verdana" pitchFamily="34" charset="0"/>
                        </a:rPr>
                        <a:t>  2,526,249</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600" b="0" i="0" u="none" strike="noStrike" cap="none" normalizeH="0" baseline="0" dirty="0" smtClean="0">
                          <a:ln>
                            <a:noFill/>
                          </a:ln>
                          <a:solidFill>
                            <a:schemeClr val="tx1"/>
                          </a:solidFill>
                          <a:effectLst/>
                          <a:latin typeface="Verdana" pitchFamily="34" charset="0"/>
                        </a:rPr>
                        <a:t>9.90</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1755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600" b="0" i="0" u="none" strike="noStrike" cap="none" normalizeH="0" baseline="0" dirty="0" smtClean="0">
                          <a:ln>
                            <a:noFill/>
                          </a:ln>
                          <a:solidFill>
                            <a:schemeClr val="tx1"/>
                          </a:solidFill>
                          <a:effectLst/>
                          <a:latin typeface="Verdana" pitchFamily="34" charset="0"/>
                        </a:rPr>
                        <a:t>Housing Stabilization Services</a:t>
                      </a: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600" b="0" i="0" u="none" strike="noStrike" cap="none" normalizeH="0" baseline="0" dirty="0" smtClean="0">
                          <a:ln>
                            <a:noFill/>
                          </a:ln>
                          <a:solidFill>
                            <a:schemeClr val="tx1"/>
                          </a:solidFill>
                          <a:effectLst/>
                          <a:latin typeface="Verdana" pitchFamily="34" charset="0"/>
                        </a:rPr>
                        <a:t>  5,842,800</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600" b="0" i="0" u="none" strike="noStrike" cap="none" normalizeH="0" baseline="0" dirty="0" smtClean="0">
                          <a:ln>
                            <a:noFill/>
                          </a:ln>
                          <a:solidFill>
                            <a:schemeClr val="tx1"/>
                          </a:solidFill>
                          <a:effectLst/>
                          <a:latin typeface="Verdana" pitchFamily="34" charset="0"/>
                        </a:rPr>
                        <a:t>34.60</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19138">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600" b="0" i="0" u="none" strike="noStrike" cap="none" normalizeH="0" baseline="0" dirty="0" smtClean="0">
                          <a:ln>
                            <a:noFill/>
                          </a:ln>
                          <a:solidFill>
                            <a:schemeClr val="tx1"/>
                          </a:solidFill>
                          <a:effectLst/>
                          <a:latin typeface="Verdana" pitchFamily="34" charset="0"/>
                        </a:rPr>
                        <a:t>Service Area Administration</a:t>
                      </a: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600" b="0" i="0" u="none" strike="noStrike" cap="none" normalizeH="0" baseline="0" dirty="0" smtClean="0">
                          <a:ln>
                            <a:noFill/>
                          </a:ln>
                          <a:solidFill>
                            <a:schemeClr val="tx1"/>
                          </a:solidFill>
                          <a:effectLst/>
                          <a:latin typeface="Verdana" pitchFamily="34" charset="0"/>
                        </a:rPr>
                        <a:t>398,984</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600" b="0" i="0" u="none" strike="noStrike" cap="none" normalizeH="0" baseline="0" dirty="0" smtClean="0">
                          <a:ln>
                            <a:noFill/>
                          </a:ln>
                          <a:solidFill>
                            <a:schemeClr val="tx1"/>
                          </a:solidFill>
                          <a:effectLst/>
                          <a:latin typeface="Verdana" pitchFamily="34" charset="0"/>
                        </a:rPr>
                        <a:t>3.00</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1755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600" b="1" i="0" u="none" strike="noStrike" cap="none" normalizeH="0" baseline="0" dirty="0" smtClean="0">
                          <a:ln>
                            <a:noFill/>
                          </a:ln>
                          <a:solidFill>
                            <a:schemeClr val="tx1"/>
                          </a:solidFill>
                          <a:effectLst/>
                          <a:latin typeface="Verdana" pitchFamily="34" charset="0"/>
                        </a:rPr>
                        <a:t>Total</a:t>
                      </a: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600" b="1" i="0" u="none" strike="noStrike" cap="none" normalizeH="0" baseline="0" dirty="0" smtClean="0">
                          <a:ln>
                            <a:noFill/>
                          </a:ln>
                          <a:solidFill>
                            <a:schemeClr val="tx1"/>
                          </a:solidFill>
                          <a:effectLst/>
                          <a:latin typeface="Verdana" pitchFamily="34" charset="0"/>
                        </a:rPr>
                        <a:t>$ 20,677,750</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600" b="1" i="0" u="none" strike="noStrike" cap="none" normalizeH="0" baseline="0" dirty="0" smtClean="0">
                          <a:ln>
                            <a:noFill/>
                          </a:ln>
                          <a:solidFill>
                            <a:schemeClr val="tx1"/>
                          </a:solidFill>
                          <a:effectLst/>
                          <a:latin typeface="Verdana" pitchFamily="34" charset="0"/>
                        </a:rPr>
                        <a:t>64.50</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3"/>
          <p:cNvSpPr>
            <a:spLocks noGrp="1"/>
          </p:cNvSpPr>
          <p:nvPr>
            <p:ph type="sldNum" sz="quarter" idx="12"/>
          </p:nvPr>
        </p:nvSpPr>
        <p:spPr>
          <a:noFill/>
        </p:spPr>
        <p:txBody>
          <a:bodyPr/>
          <a:lstStyle/>
          <a:p>
            <a:fld id="{08257F81-A53A-4DE7-BC5B-A715E995B1AD}" type="slidenum">
              <a:rPr lang="en-US" smtClean="0"/>
              <a:pPr/>
              <a:t>27</a:t>
            </a:fld>
            <a:endParaRPr lang="en-US" dirty="0" smtClean="0"/>
          </a:p>
        </p:txBody>
      </p:sp>
      <p:sp>
        <p:nvSpPr>
          <p:cNvPr id="27651" name="Rectangle 2"/>
          <p:cNvSpPr>
            <a:spLocks noGrp="1" noChangeArrowheads="1"/>
          </p:cNvSpPr>
          <p:nvPr>
            <p:ph type="title" idx="4294967295"/>
          </p:nvPr>
        </p:nvSpPr>
        <p:spPr>
          <a:xfrm>
            <a:off x="989013" y="609599"/>
            <a:ext cx="7361237" cy="762001"/>
          </a:xfrm>
        </p:spPr>
        <p:txBody>
          <a:bodyPr/>
          <a:lstStyle/>
          <a:p>
            <a:pPr algn="ctr" eaLnBrk="1" hangingPunct="1"/>
            <a:r>
              <a:rPr lang="en-US" sz="3600" b="1" dirty="0" smtClean="0"/>
              <a:t>Special Needs Housing</a:t>
            </a:r>
            <a:r>
              <a:rPr lang="en-US" b="1" dirty="0" smtClean="0"/>
              <a:t/>
            </a:r>
            <a:br>
              <a:rPr lang="en-US" b="1" dirty="0" smtClean="0"/>
            </a:br>
            <a:r>
              <a:rPr lang="en-US" sz="2800" b="1" u="sng" dirty="0" smtClean="0"/>
              <a:t>HIGHLIGHTS</a:t>
            </a:r>
            <a:endParaRPr lang="en-US" sz="2800" b="1" dirty="0" smtClean="0"/>
          </a:p>
        </p:txBody>
      </p:sp>
      <p:sp>
        <p:nvSpPr>
          <p:cNvPr id="27652" name="Rectangle 3"/>
          <p:cNvSpPr>
            <a:spLocks noGrp="1" noChangeArrowheads="1"/>
          </p:cNvSpPr>
          <p:nvPr>
            <p:ph type="body" idx="4294967295"/>
          </p:nvPr>
        </p:nvSpPr>
        <p:spPr>
          <a:xfrm>
            <a:off x="685800" y="1447800"/>
            <a:ext cx="8077200" cy="4876800"/>
          </a:xfrm>
        </p:spPr>
        <p:txBody>
          <a:bodyPr/>
          <a:lstStyle/>
          <a:p>
            <a:pPr eaLnBrk="1" hangingPunct="1"/>
            <a:endParaRPr lang="en-US" sz="1900" dirty="0" smtClean="0"/>
          </a:p>
          <a:p>
            <a:pPr eaLnBrk="1" hangingPunct="1">
              <a:buClr>
                <a:schemeClr val="accent2"/>
              </a:buClr>
              <a:buFont typeface="Arial" panose="020B0604020202020204" pitchFamily="34" charset="0"/>
              <a:buChar char="•"/>
            </a:pPr>
            <a:r>
              <a:rPr lang="en-US" sz="2000" dirty="0">
                <a:latin typeface="Calibri" panose="020F0502020204030204" pitchFamily="34" charset="0"/>
              </a:rPr>
              <a:t>Eliminate the subsidy to the Maryland Energy Assistance Program, (</a:t>
            </a:r>
            <a:r>
              <a:rPr lang="en-US" sz="2000" b="1" dirty="0">
                <a:latin typeface="Calibri" panose="020F0502020204030204" pitchFamily="34" charset="0"/>
              </a:rPr>
              <a:t>$500,000).</a:t>
            </a:r>
          </a:p>
          <a:p>
            <a:pPr eaLnBrk="1" hangingPunct="1">
              <a:buClr>
                <a:schemeClr val="accent2"/>
              </a:buClr>
              <a:buFont typeface="Arial" panose="020B0604020202020204" pitchFamily="34" charset="0"/>
              <a:buChar char="•"/>
            </a:pPr>
            <a:endParaRPr lang="en-US" sz="2000" dirty="0" smtClean="0">
              <a:latin typeface="Calibri" panose="020F0502020204030204" pitchFamily="34" charset="0"/>
            </a:endParaRPr>
          </a:p>
          <a:p>
            <a:pPr eaLnBrk="1" hangingPunct="1">
              <a:buClr>
                <a:schemeClr val="accent2"/>
              </a:buClr>
              <a:buFont typeface="Arial" panose="020B0604020202020204" pitchFamily="34" charset="0"/>
              <a:buChar char="•"/>
            </a:pPr>
            <a:r>
              <a:rPr lang="en-US" sz="2000" dirty="0" smtClean="0">
                <a:latin typeface="Calibri" panose="020F0502020204030204" pitchFamily="34" charset="0"/>
              </a:rPr>
              <a:t>Inflationary </a:t>
            </a:r>
            <a:r>
              <a:rPr lang="en-US" sz="2000" dirty="0">
                <a:latin typeface="Calibri" panose="020F0502020204030204" pitchFamily="34" charset="0"/>
              </a:rPr>
              <a:t>adjustment of 2% to non-profit contracts in SNH, </a:t>
            </a:r>
            <a:r>
              <a:rPr lang="en-US" sz="2000" b="1" dirty="0">
                <a:latin typeface="Calibri" panose="020F0502020204030204" pitchFamily="34" charset="0"/>
              </a:rPr>
              <a:t>$179,560</a:t>
            </a:r>
            <a:r>
              <a:rPr lang="en-US" sz="2000" b="1" dirty="0" smtClean="0">
                <a:latin typeface="Calibri" panose="020F0502020204030204" pitchFamily="34" charset="0"/>
              </a:rPr>
              <a:t>.</a:t>
            </a:r>
          </a:p>
          <a:p>
            <a:pPr eaLnBrk="1" hangingPunct="1">
              <a:buClr>
                <a:schemeClr val="accent2"/>
              </a:buClr>
              <a:buFont typeface="Arial" panose="020B0604020202020204" pitchFamily="34" charset="0"/>
              <a:buChar char="•"/>
            </a:pPr>
            <a:endParaRPr lang="en-US" sz="2000" dirty="0" smtClean="0">
              <a:latin typeface="Calibri" panose="020F0502020204030204" pitchFamily="34" charset="0"/>
            </a:endParaRPr>
          </a:p>
          <a:p>
            <a:pPr eaLnBrk="1" hangingPunct="1">
              <a:buClr>
                <a:schemeClr val="accent2"/>
              </a:buClr>
              <a:buFont typeface="Arial" panose="020B0604020202020204" pitchFamily="34" charset="0"/>
              <a:buChar char="•"/>
            </a:pPr>
            <a:r>
              <a:rPr lang="en-US" sz="2000" dirty="0" smtClean="0">
                <a:solidFill>
                  <a:srgbClr val="FF0000"/>
                </a:solidFill>
                <a:latin typeface="Calibri" panose="020F0502020204030204" pitchFamily="34" charset="0"/>
              </a:rPr>
              <a:t>FY16 Savings Plan reduction to the Handicap Rental Assistance Program (HRAP), </a:t>
            </a:r>
            <a:r>
              <a:rPr lang="en-US" sz="2000" b="1" dirty="0" smtClean="0">
                <a:solidFill>
                  <a:srgbClr val="FF0000"/>
                </a:solidFill>
                <a:latin typeface="Calibri" panose="020F0502020204030204" pitchFamily="34" charset="0"/>
              </a:rPr>
              <a:t>($50,000).</a:t>
            </a:r>
          </a:p>
          <a:p>
            <a:pPr eaLnBrk="1" hangingPunct="1">
              <a:buClr>
                <a:schemeClr val="accent2"/>
              </a:buClr>
              <a:buFont typeface="Arial" panose="020B0604020202020204" pitchFamily="34" charset="0"/>
              <a:buChar char="•"/>
            </a:pPr>
            <a:endParaRPr lang="en-US" sz="2000" dirty="0" smtClean="0">
              <a:solidFill>
                <a:srgbClr val="FF0000"/>
              </a:solidFill>
              <a:latin typeface="Calibri" panose="020F0502020204030204" pitchFamily="34" charset="0"/>
            </a:endParaRPr>
          </a:p>
          <a:p>
            <a:pPr eaLnBrk="1" hangingPunct="1">
              <a:buClr>
                <a:schemeClr val="accent2"/>
              </a:buClr>
              <a:buFont typeface="Arial" panose="020B0604020202020204" pitchFamily="34" charset="0"/>
              <a:buChar char="•"/>
            </a:pPr>
            <a:r>
              <a:rPr lang="en-US" sz="2000" dirty="0" smtClean="0">
                <a:solidFill>
                  <a:srgbClr val="FF0000"/>
                </a:solidFill>
                <a:latin typeface="Calibri" panose="020F0502020204030204" pitchFamily="34" charset="0"/>
              </a:rPr>
              <a:t>FY16 </a:t>
            </a:r>
            <a:r>
              <a:rPr lang="en-US" sz="2000" dirty="0">
                <a:solidFill>
                  <a:srgbClr val="FF0000"/>
                </a:solidFill>
                <a:latin typeface="Calibri" panose="020F0502020204030204" pitchFamily="34" charset="0"/>
              </a:rPr>
              <a:t>Savings Plan reduction to </a:t>
            </a:r>
            <a:r>
              <a:rPr lang="en-US" sz="2000" dirty="0" smtClean="0">
                <a:solidFill>
                  <a:srgbClr val="FF0000"/>
                </a:solidFill>
                <a:latin typeface="Calibri" panose="020F0502020204030204" pitchFamily="34" charset="0"/>
              </a:rPr>
              <a:t>the Supportive Services for Emergency Family Shelter, </a:t>
            </a:r>
            <a:r>
              <a:rPr lang="en-US" sz="2000" b="1" dirty="0" smtClean="0">
                <a:solidFill>
                  <a:srgbClr val="FF0000"/>
                </a:solidFill>
                <a:latin typeface="Calibri" panose="020F0502020204030204" pitchFamily="34" charset="0"/>
              </a:rPr>
              <a:t>($38,420).</a:t>
            </a:r>
          </a:p>
          <a:p>
            <a:pPr eaLnBrk="1" hangingPunct="1">
              <a:buClr>
                <a:schemeClr val="accent2"/>
              </a:buClr>
              <a:buFont typeface="Arial" panose="020B0604020202020204" pitchFamily="34" charset="0"/>
              <a:buChar char="•"/>
            </a:pPr>
            <a:endParaRPr lang="en-US" sz="2000" b="1" dirty="0" smtClean="0">
              <a:latin typeface="Calibri" panose="020F0502020204030204" pitchFamily="34" charset="0"/>
            </a:endParaRPr>
          </a:p>
          <a:p>
            <a:pPr eaLnBrk="1" hangingPunct="1">
              <a:buClr>
                <a:schemeClr val="accent2"/>
              </a:buClr>
              <a:buFont typeface="Arial" panose="020B0604020202020204" pitchFamily="34" charset="0"/>
              <a:buChar char="•"/>
            </a:pPr>
            <a:endParaRPr lang="en-US" sz="2000" b="1" dirty="0">
              <a:latin typeface="Calibri" panose="020F0502020204030204" pitchFamily="34"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3"/>
          <p:cNvSpPr>
            <a:spLocks noGrp="1"/>
          </p:cNvSpPr>
          <p:nvPr>
            <p:ph type="sldNum" sz="quarter" idx="12"/>
          </p:nvPr>
        </p:nvSpPr>
        <p:spPr>
          <a:noFill/>
        </p:spPr>
        <p:txBody>
          <a:bodyPr/>
          <a:lstStyle/>
          <a:p>
            <a:fld id="{08257F81-A53A-4DE7-BC5B-A715E995B1AD}" type="slidenum">
              <a:rPr lang="en-US" smtClean="0"/>
              <a:pPr/>
              <a:t>28</a:t>
            </a:fld>
            <a:endParaRPr lang="en-US" dirty="0" smtClean="0"/>
          </a:p>
        </p:txBody>
      </p:sp>
      <p:sp>
        <p:nvSpPr>
          <p:cNvPr id="27651" name="Rectangle 2"/>
          <p:cNvSpPr>
            <a:spLocks noGrp="1" noChangeArrowheads="1"/>
          </p:cNvSpPr>
          <p:nvPr>
            <p:ph type="title" idx="4294967295"/>
          </p:nvPr>
        </p:nvSpPr>
        <p:spPr>
          <a:xfrm>
            <a:off x="989013" y="609599"/>
            <a:ext cx="7361237" cy="762001"/>
          </a:xfrm>
        </p:spPr>
        <p:txBody>
          <a:bodyPr/>
          <a:lstStyle/>
          <a:p>
            <a:pPr algn="ctr" eaLnBrk="1" hangingPunct="1"/>
            <a:r>
              <a:rPr lang="en-US" sz="3600" b="1" dirty="0" smtClean="0"/>
              <a:t>Office of the Director</a:t>
            </a:r>
            <a:br>
              <a:rPr lang="en-US" sz="3600" b="1" dirty="0" smtClean="0"/>
            </a:br>
            <a:r>
              <a:rPr lang="en-US" sz="2800" b="1" u="sng" dirty="0" smtClean="0"/>
              <a:t>HIGHLIGHTS</a:t>
            </a:r>
            <a:endParaRPr lang="en-US" sz="2800" b="1" dirty="0" smtClean="0"/>
          </a:p>
        </p:txBody>
      </p:sp>
      <p:sp>
        <p:nvSpPr>
          <p:cNvPr id="27652" name="Rectangle 3"/>
          <p:cNvSpPr>
            <a:spLocks noGrp="1" noChangeArrowheads="1"/>
          </p:cNvSpPr>
          <p:nvPr>
            <p:ph type="body" idx="4294967295"/>
          </p:nvPr>
        </p:nvSpPr>
        <p:spPr>
          <a:xfrm>
            <a:off x="685800" y="1447800"/>
            <a:ext cx="8077200" cy="4876800"/>
          </a:xfrm>
        </p:spPr>
        <p:txBody>
          <a:bodyPr/>
          <a:lstStyle/>
          <a:p>
            <a:pPr eaLnBrk="1" hangingPunct="1"/>
            <a:endParaRPr lang="en-US" sz="1900" dirty="0" smtClean="0"/>
          </a:p>
          <a:p>
            <a:pPr lvl="0">
              <a:buClr>
                <a:schemeClr val="accent2"/>
              </a:buClr>
            </a:pPr>
            <a:r>
              <a:rPr lang="en-US" sz="2000" dirty="0">
                <a:latin typeface="Calibri" panose="020F0502020204030204" pitchFamily="34" charset="0"/>
              </a:rPr>
              <a:t>Add funds to create an Office of Child Care to implement Child Care Expansion and Quality Enhancement Initiative Bill 13-15, </a:t>
            </a:r>
            <a:r>
              <a:rPr lang="en-US" sz="2000" b="1" dirty="0">
                <a:latin typeface="Calibri" panose="020F0502020204030204" pitchFamily="34" charset="0"/>
              </a:rPr>
              <a:t>$253,095.</a:t>
            </a:r>
          </a:p>
          <a:p>
            <a:pPr lvl="0">
              <a:buClr>
                <a:schemeClr val="accent2"/>
              </a:buClr>
            </a:pPr>
            <a:endParaRPr lang="en-US" sz="700" b="1" dirty="0">
              <a:latin typeface="Calibri" panose="020F0502020204030204" pitchFamily="34" charset="0"/>
            </a:endParaRPr>
          </a:p>
          <a:p>
            <a:pPr lvl="0">
              <a:buClr>
                <a:schemeClr val="accent2"/>
              </a:buClr>
            </a:pPr>
            <a:r>
              <a:rPr lang="en-US" sz="2000" dirty="0">
                <a:latin typeface="Calibri" panose="020F0502020204030204" pitchFamily="34" charset="0"/>
              </a:rPr>
              <a:t>Add funds to the Outreach to County Contractors for Bill 14-14, Health Insurance Reporting, </a:t>
            </a:r>
            <a:r>
              <a:rPr lang="en-US" sz="2000" b="1" dirty="0">
                <a:latin typeface="Calibri" panose="020F0502020204030204" pitchFamily="34" charset="0"/>
              </a:rPr>
              <a:t>$30,000.</a:t>
            </a:r>
          </a:p>
          <a:p>
            <a:pPr lvl="0">
              <a:buClr>
                <a:schemeClr val="accent2"/>
              </a:buClr>
            </a:pPr>
            <a:endParaRPr lang="en-US" sz="700" b="1" dirty="0">
              <a:latin typeface="Calibri" panose="020F0502020204030204" pitchFamily="34" charset="0"/>
            </a:endParaRPr>
          </a:p>
          <a:p>
            <a:pPr>
              <a:buClr>
                <a:schemeClr val="accent2"/>
              </a:buClr>
            </a:pPr>
            <a:r>
              <a:rPr lang="en-US" sz="2000" dirty="0">
                <a:latin typeface="Calibri" panose="020F0502020204030204" pitchFamily="34" charset="0"/>
              </a:rPr>
              <a:t>Inflationary adjustment of 2% to non-profit contracts in OD, </a:t>
            </a:r>
            <a:r>
              <a:rPr lang="en-US" sz="2000" b="1" dirty="0">
                <a:latin typeface="Calibri" panose="020F0502020204030204" pitchFamily="34" charset="0"/>
              </a:rPr>
              <a:t>$3,278</a:t>
            </a:r>
            <a:r>
              <a:rPr lang="en-US" sz="2000" b="1" dirty="0" smtClean="0">
                <a:latin typeface="Calibri" panose="020F0502020204030204" pitchFamily="34" charset="0"/>
              </a:rPr>
              <a:t>.</a:t>
            </a:r>
          </a:p>
          <a:p>
            <a:pPr marL="0" indent="0">
              <a:buClr>
                <a:schemeClr val="accent2"/>
              </a:buClr>
              <a:buNone/>
            </a:pPr>
            <a:endParaRPr lang="en-US" sz="2000" b="1" dirty="0" smtClean="0">
              <a:latin typeface="Calibri" panose="020F0502020204030204" pitchFamily="34" charset="0"/>
            </a:endParaRPr>
          </a:p>
          <a:p>
            <a:pPr>
              <a:buClr>
                <a:schemeClr val="accent2"/>
              </a:buClr>
            </a:pPr>
            <a:r>
              <a:rPr lang="en-US" sz="2000" dirty="0" smtClean="0">
                <a:solidFill>
                  <a:srgbClr val="FF0000"/>
                </a:solidFill>
                <a:latin typeface="Calibri" panose="020F0502020204030204" pitchFamily="34" charset="0"/>
              </a:rPr>
              <a:t>FY16 Savings Plan Reduction to reduce contractual IT services, </a:t>
            </a:r>
            <a:r>
              <a:rPr lang="en-US" sz="2000" b="1" dirty="0" smtClean="0">
                <a:solidFill>
                  <a:srgbClr val="FF0000"/>
                </a:solidFill>
                <a:latin typeface="Calibri" panose="020F0502020204030204" pitchFamily="34" charset="0"/>
              </a:rPr>
              <a:t>($40,000).</a:t>
            </a:r>
            <a:endParaRPr lang="en-US" sz="2000" b="1" dirty="0">
              <a:solidFill>
                <a:srgbClr val="FF0000"/>
              </a:solidFill>
              <a:latin typeface="Calibri" panose="020F0502020204030204" pitchFamily="34" charset="0"/>
            </a:endParaRPr>
          </a:p>
        </p:txBody>
      </p:sp>
    </p:spTree>
    <p:extLst>
      <p:ext uri="{BB962C8B-B14F-4D97-AF65-F5344CB8AC3E}">
        <p14:creationId xmlns:p14="http://schemas.microsoft.com/office/powerpoint/2010/main" val="4256755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3"/>
          <p:cNvSpPr>
            <a:spLocks noGrp="1"/>
          </p:cNvSpPr>
          <p:nvPr>
            <p:ph type="sldNum" sz="quarter" idx="12"/>
          </p:nvPr>
        </p:nvSpPr>
        <p:spPr>
          <a:noFill/>
        </p:spPr>
        <p:txBody>
          <a:bodyPr/>
          <a:lstStyle/>
          <a:p>
            <a:fld id="{08257F81-A53A-4DE7-BC5B-A715E995B1AD}" type="slidenum">
              <a:rPr lang="en-US" smtClean="0"/>
              <a:pPr/>
              <a:t>29</a:t>
            </a:fld>
            <a:endParaRPr lang="en-US" dirty="0" smtClean="0"/>
          </a:p>
        </p:txBody>
      </p:sp>
      <p:sp>
        <p:nvSpPr>
          <p:cNvPr id="27651" name="Rectangle 2"/>
          <p:cNvSpPr>
            <a:spLocks noGrp="1" noChangeArrowheads="1"/>
          </p:cNvSpPr>
          <p:nvPr>
            <p:ph type="title" idx="4294967295"/>
          </p:nvPr>
        </p:nvSpPr>
        <p:spPr>
          <a:xfrm>
            <a:off x="989013" y="609599"/>
            <a:ext cx="7361237" cy="762001"/>
          </a:xfrm>
        </p:spPr>
        <p:txBody>
          <a:bodyPr/>
          <a:lstStyle/>
          <a:p>
            <a:pPr algn="ctr" eaLnBrk="1" hangingPunct="1"/>
            <a:r>
              <a:rPr lang="en-US" sz="3600" b="1" dirty="0" smtClean="0"/>
              <a:t>Office of Community Affairs</a:t>
            </a:r>
            <a:br>
              <a:rPr lang="en-US" sz="3600" b="1" dirty="0" smtClean="0"/>
            </a:br>
            <a:r>
              <a:rPr lang="en-US" sz="2800" b="1" u="sng" dirty="0" smtClean="0"/>
              <a:t>HIGHLIGHTS</a:t>
            </a:r>
            <a:endParaRPr lang="en-US" sz="2800" b="1" dirty="0" smtClean="0"/>
          </a:p>
        </p:txBody>
      </p:sp>
      <p:sp>
        <p:nvSpPr>
          <p:cNvPr id="27652" name="Rectangle 3"/>
          <p:cNvSpPr>
            <a:spLocks noGrp="1" noChangeArrowheads="1"/>
          </p:cNvSpPr>
          <p:nvPr>
            <p:ph type="body" idx="4294967295"/>
          </p:nvPr>
        </p:nvSpPr>
        <p:spPr>
          <a:xfrm>
            <a:off x="685800" y="1447800"/>
            <a:ext cx="8077200" cy="4876800"/>
          </a:xfrm>
        </p:spPr>
        <p:txBody>
          <a:bodyPr/>
          <a:lstStyle/>
          <a:p>
            <a:pPr eaLnBrk="1" hangingPunct="1"/>
            <a:endParaRPr lang="en-US" sz="1900" dirty="0" smtClean="0"/>
          </a:p>
          <a:p>
            <a:pPr>
              <a:buClr>
                <a:schemeClr val="accent2"/>
              </a:buClr>
            </a:pPr>
            <a:r>
              <a:rPr lang="en-US" sz="2000" dirty="0">
                <a:latin typeface="Calibri" panose="020F0502020204030204" pitchFamily="34" charset="0"/>
              </a:rPr>
              <a:t>Add funds for Anti-Poverty Pilot Program, </a:t>
            </a:r>
            <a:r>
              <a:rPr lang="en-US" sz="2000" b="1" dirty="0">
                <a:latin typeface="Calibri" panose="020F0502020204030204" pitchFamily="34" charset="0"/>
              </a:rPr>
              <a:t>$32,700.</a:t>
            </a:r>
          </a:p>
          <a:p>
            <a:pPr>
              <a:buClr>
                <a:schemeClr val="accent2"/>
              </a:buClr>
            </a:pPr>
            <a:r>
              <a:rPr lang="en-US" sz="2000" dirty="0" smtClean="0">
                <a:latin typeface="Calibri" panose="020F0502020204030204" pitchFamily="34" charset="0"/>
              </a:rPr>
              <a:t>Inflationary </a:t>
            </a:r>
            <a:r>
              <a:rPr lang="en-US" sz="2000" dirty="0">
                <a:latin typeface="Calibri" panose="020F0502020204030204" pitchFamily="34" charset="0"/>
              </a:rPr>
              <a:t>adjustment of 2% to non-profit contracts in OCA, </a:t>
            </a:r>
            <a:r>
              <a:rPr lang="en-US" sz="2000" b="1" dirty="0">
                <a:latin typeface="Calibri" panose="020F0502020204030204" pitchFamily="34" charset="0"/>
              </a:rPr>
              <a:t>$57,512</a:t>
            </a:r>
            <a:r>
              <a:rPr lang="en-US" sz="2000" b="1" dirty="0" smtClean="0">
                <a:latin typeface="Calibri" panose="020F0502020204030204" pitchFamily="34" charset="0"/>
              </a:rPr>
              <a:t>.</a:t>
            </a:r>
          </a:p>
          <a:p>
            <a:pPr>
              <a:buClr>
                <a:schemeClr val="accent2"/>
              </a:buClr>
            </a:pPr>
            <a:r>
              <a:rPr lang="en-US" sz="2000" dirty="0" smtClean="0">
                <a:solidFill>
                  <a:srgbClr val="FF0000"/>
                </a:solidFill>
                <a:latin typeface="Calibri" panose="020F0502020204030204" pitchFamily="34" charset="0"/>
              </a:rPr>
              <a:t>FY16 </a:t>
            </a:r>
            <a:r>
              <a:rPr lang="en-US" sz="2000" dirty="0">
                <a:solidFill>
                  <a:srgbClr val="FF0000"/>
                </a:solidFill>
                <a:latin typeface="Calibri" panose="020F0502020204030204" pitchFamily="34" charset="0"/>
              </a:rPr>
              <a:t>Savings Plan reduction </a:t>
            </a:r>
            <a:r>
              <a:rPr lang="en-US" sz="2000" dirty="0" smtClean="0">
                <a:solidFill>
                  <a:srgbClr val="FF0000"/>
                </a:solidFill>
                <a:latin typeface="Calibri" panose="020F0502020204030204" pitchFamily="34" charset="0"/>
              </a:rPr>
              <a:t>to African American Health Program contractual services, </a:t>
            </a:r>
            <a:r>
              <a:rPr lang="en-US" sz="2000" b="1" dirty="0" smtClean="0">
                <a:solidFill>
                  <a:srgbClr val="FF0000"/>
                </a:solidFill>
                <a:latin typeface="Calibri" panose="020F0502020204030204" pitchFamily="34" charset="0"/>
              </a:rPr>
              <a:t>($20,000).</a:t>
            </a:r>
          </a:p>
          <a:p>
            <a:pPr>
              <a:buClr>
                <a:schemeClr val="accent2"/>
              </a:buClr>
            </a:pPr>
            <a:r>
              <a:rPr lang="en-US" sz="2000" dirty="0">
                <a:solidFill>
                  <a:srgbClr val="FF0000"/>
                </a:solidFill>
                <a:latin typeface="Calibri" panose="020F0502020204030204" pitchFamily="34" charset="0"/>
              </a:rPr>
              <a:t>FY16 Savings Plan reduction </a:t>
            </a:r>
            <a:r>
              <a:rPr lang="en-US" sz="2000" dirty="0" smtClean="0">
                <a:solidFill>
                  <a:srgbClr val="FF0000"/>
                </a:solidFill>
                <a:latin typeface="Calibri" panose="020F0502020204030204" pitchFamily="34" charset="0"/>
              </a:rPr>
              <a:t>to Latino Youth Wellness Program Services, </a:t>
            </a:r>
            <a:r>
              <a:rPr lang="en-US" sz="2000" b="1" dirty="0" smtClean="0">
                <a:solidFill>
                  <a:srgbClr val="FF0000"/>
                </a:solidFill>
                <a:latin typeface="Calibri" panose="020F0502020204030204" pitchFamily="34" charset="0"/>
              </a:rPr>
              <a:t>($20,000).</a:t>
            </a:r>
          </a:p>
          <a:p>
            <a:pPr>
              <a:buClr>
                <a:schemeClr val="accent2"/>
              </a:buClr>
            </a:pPr>
            <a:r>
              <a:rPr lang="en-US" sz="2000" dirty="0">
                <a:solidFill>
                  <a:srgbClr val="FF0000"/>
                </a:solidFill>
                <a:latin typeface="Calibri" panose="020F0502020204030204" pitchFamily="34" charset="0"/>
              </a:rPr>
              <a:t>FY16 Savings Plan reduction </a:t>
            </a:r>
            <a:r>
              <a:rPr lang="en-US" sz="2000" dirty="0" smtClean="0">
                <a:solidFill>
                  <a:srgbClr val="FF0000"/>
                </a:solidFill>
                <a:latin typeface="Calibri" panose="020F0502020204030204" pitchFamily="34" charset="0"/>
              </a:rPr>
              <a:t>to Asian American Health Initiative Contractual Service-Mental Health, </a:t>
            </a:r>
            <a:r>
              <a:rPr lang="en-US" sz="2000" b="1" dirty="0" smtClean="0">
                <a:solidFill>
                  <a:srgbClr val="FF0000"/>
                </a:solidFill>
                <a:latin typeface="Calibri" panose="020F0502020204030204" pitchFamily="34" charset="0"/>
              </a:rPr>
              <a:t>($10,000).</a:t>
            </a:r>
          </a:p>
          <a:p>
            <a:pPr>
              <a:buClr>
                <a:schemeClr val="accent2"/>
              </a:buClr>
            </a:pPr>
            <a:endParaRPr lang="en-US" sz="2000" b="1" dirty="0">
              <a:latin typeface="Calibri" panose="020F0502020204030204" pitchFamily="34" charset="0"/>
            </a:endParaRPr>
          </a:p>
        </p:txBody>
      </p:sp>
    </p:spTree>
    <p:extLst>
      <p:ext uri="{BB962C8B-B14F-4D97-AF65-F5344CB8AC3E}">
        <p14:creationId xmlns:p14="http://schemas.microsoft.com/office/powerpoint/2010/main" val="2361307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3"/>
          <p:cNvSpPr>
            <a:spLocks noGrp="1"/>
          </p:cNvSpPr>
          <p:nvPr>
            <p:ph type="sldNum" sz="quarter" idx="12"/>
          </p:nvPr>
        </p:nvSpPr>
        <p:spPr>
          <a:noFill/>
        </p:spPr>
        <p:txBody>
          <a:bodyPr/>
          <a:lstStyle/>
          <a:p>
            <a:fld id="{E472C71E-9511-4409-A75A-50FC88F867A6}" type="slidenum">
              <a:rPr lang="en-US" smtClean="0"/>
              <a:pPr/>
              <a:t>3</a:t>
            </a:fld>
            <a:endParaRPr lang="en-US" dirty="0" smtClean="0"/>
          </a:p>
        </p:txBody>
      </p:sp>
      <p:sp>
        <p:nvSpPr>
          <p:cNvPr id="10243" name="Rectangle 2"/>
          <p:cNvSpPr>
            <a:spLocks noGrp="1" noChangeArrowheads="1"/>
          </p:cNvSpPr>
          <p:nvPr>
            <p:ph type="title" idx="4294967295"/>
          </p:nvPr>
        </p:nvSpPr>
        <p:spPr>
          <a:xfrm>
            <a:off x="684213" y="412750"/>
            <a:ext cx="7805737" cy="900113"/>
          </a:xfrm>
        </p:spPr>
        <p:txBody>
          <a:bodyPr/>
          <a:lstStyle/>
          <a:p>
            <a:pPr algn="ctr" eaLnBrk="1" hangingPunct="1"/>
            <a:r>
              <a:rPr lang="en-US" sz="3600" b="1" dirty="0" smtClean="0"/>
              <a:t>FY16 Approved </a:t>
            </a:r>
            <a:br>
              <a:rPr lang="en-US" sz="3600" b="1" dirty="0" smtClean="0"/>
            </a:br>
            <a:r>
              <a:rPr lang="en-US" sz="3600" b="1" dirty="0" smtClean="0"/>
              <a:t>HHS Budget Overview</a:t>
            </a:r>
          </a:p>
        </p:txBody>
      </p:sp>
      <p:sp>
        <p:nvSpPr>
          <p:cNvPr id="10244" name="Rectangle 3"/>
          <p:cNvSpPr>
            <a:spLocks noGrp="1" noChangeArrowheads="1"/>
          </p:cNvSpPr>
          <p:nvPr>
            <p:ph type="body" idx="4294967295"/>
          </p:nvPr>
        </p:nvSpPr>
        <p:spPr>
          <a:xfrm>
            <a:off x="457200" y="1524000"/>
            <a:ext cx="8229600" cy="4800600"/>
          </a:xfrm>
        </p:spPr>
        <p:txBody>
          <a:bodyPr/>
          <a:lstStyle/>
          <a:p>
            <a:pPr eaLnBrk="1" hangingPunct="1"/>
            <a:endParaRPr lang="en-US" sz="2200" dirty="0" smtClean="0"/>
          </a:p>
          <a:p>
            <a:pPr eaLnBrk="1" hangingPunct="1">
              <a:spcBef>
                <a:spcPts val="0"/>
              </a:spcBef>
            </a:pPr>
            <a:r>
              <a:rPr lang="en-US" sz="2000" dirty="0" smtClean="0"/>
              <a:t>FY16 County General Fund Approved Expenditures = $209,253,900 (1% increase from the FY15 Approved budget of  $208,197,960)</a:t>
            </a:r>
          </a:p>
          <a:p>
            <a:pPr marL="0" indent="0" eaLnBrk="1" hangingPunct="1">
              <a:spcBef>
                <a:spcPts val="0"/>
              </a:spcBef>
              <a:buNone/>
            </a:pPr>
            <a:endParaRPr lang="en-US" sz="2000" dirty="0" smtClean="0"/>
          </a:p>
          <a:p>
            <a:pPr eaLnBrk="1" hangingPunct="1"/>
            <a:r>
              <a:rPr lang="en-US" sz="2000" dirty="0" smtClean="0"/>
              <a:t>FY16 Approved budget from all revenue sources =</a:t>
            </a:r>
            <a:r>
              <a:rPr lang="en-US" sz="2000" dirty="0" smtClean="0">
                <a:solidFill>
                  <a:srgbClr val="FF0000"/>
                </a:solidFill>
              </a:rPr>
              <a:t> </a:t>
            </a:r>
            <a:r>
              <a:rPr lang="en-US" sz="2000" dirty="0" smtClean="0"/>
              <a:t>$288,993,599 and a total of 1,593.66 work years (2% increase from FY15 level of $284,561,313)</a:t>
            </a:r>
          </a:p>
          <a:p>
            <a:pPr eaLnBrk="1" hangingPunct="1"/>
            <a:endParaRPr lang="en-US" sz="2000" dirty="0" smtClean="0"/>
          </a:p>
          <a:p>
            <a:pPr eaLnBrk="1" hangingPunct="1"/>
            <a:r>
              <a:rPr lang="en-US" sz="2000" dirty="0" smtClean="0"/>
              <a:t>The Department manages 640 </a:t>
            </a:r>
            <a:r>
              <a:rPr lang="en-US" sz="2000" dirty="0"/>
              <a:t>active contracts valued at </a:t>
            </a:r>
            <a:r>
              <a:rPr lang="en-US" sz="2000" dirty="0" smtClean="0"/>
              <a:t>$107,880,000.</a:t>
            </a:r>
          </a:p>
          <a:p>
            <a:pPr marL="0" indent="0" eaLnBrk="1" hangingPunct="1">
              <a:buNone/>
            </a:pPr>
            <a:endParaRPr lang="en-US" sz="2000" dirty="0"/>
          </a:p>
          <a:p>
            <a:pPr eaLnBrk="1" hangingPunct="1"/>
            <a:r>
              <a:rPr lang="en-US" sz="2000" dirty="0"/>
              <a:t>There are </a:t>
            </a:r>
            <a:r>
              <a:rPr lang="en-US" sz="2000" dirty="0" smtClean="0"/>
              <a:t>117 </a:t>
            </a:r>
            <a:r>
              <a:rPr lang="en-US" sz="2000" dirty="0"/>
              <a:t>grants totaling $</a:t>
            </a:r>
            <a:r>
              <a:rPr lang="en-US" sz="2000" dirty="0" smtClean="0"/>
              <a:t>79,739,700 supporting the Department’s </a:t>
            </a:r>
            <a:r>
              <a:rPr lang="en-US" sz="2000" dirty="0"/>
              <a:t>mission.</a:t>
            </a:r>
          </a:p>
          <a:p>
            <a:pPr lvl="1" eaLnBrk="1" hangingPunct="1"/>
            <a:endParaRPr lang="en-US" sz="1800" dirty="0" smtClean="0"/>
          </a:p>
          <a:p>
            <a:pPr marL="0" indent="0" eaLnBrk="1" hangingPunct="1">
              <a:buNone/>
            </a:pPr>
            <a:endParaRPr lang="en-US" sz="2200" dirty="0" smtClean="0"/>
          </a:p>
          <a:p>
            <a:pPr marL="0" indent="0" eaLnBrk="1" hangingPunct="1">
              <a:buNone/>
            </a:pPr>
            <a:r>
              <a:rPr lang="en-US" sz="2200" dirty="0" smtClean="0"/>
              <a:t>.</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2"/>
          <p:cNvSpPr>
            <a:spLocks noGrp="1" noChangeArrowheads="1"/>
          </p:cNvSpPr>
          <p:nvPr>
            <p:ph type="title"/>
          </p:nvPr>
        </p:nvSpPr>
        <p:spPr/>
        <p:txBody>
          <a:bodyPr/>
          <a:lstStyle/>
          <a:p>
            <a:pPr algn="ctr" eaLnBrk="1" hangingPunct="1"/>
            <a:r>
              <a:rPr lang="en-US" sz="3600" b="1" dirty="0" smtClean="0"/>
              <a:t>HHS Process and Technology Modernization Effort</a:t>
            </a:r>
          </a:p>
        </p:txBody>
      </p:sp>
      <p:sp>
        <p:nvSpPr>
          <p:cNvPr id="28677" name="Rectangle 3"/>
          <p:cNvSpPr>
            <a:spLocks noGrp="1" noChangeArrowheads="1"/>
          </p:cNvSpPr>
          <p:nvPr>
            <p:ph sz="half" idx="1"/>
          </p:nvPr>
        </p:nvSpPr>
        <p:spPr>
          <a:xfrm>
            <a:off x="457200" y="2209800"/>
            <a:ext cx="4038600" cy="3921125"/>
          </a:xfrm>
        </p:spPr>
        <p:txBody>
          <a:bodyPr/>
          <a:lstStyle/>
          <a:p>
            <a:pPr marL="0" indent="0" eaLnBrk="1" hangingPunct="1">
              <a:lnSpc>
                <a:spcPct val="80000"/>
              </a:lnSpc>
              <a:spcAft>
                <a:spcPts val="600"/>
              </a:spcAft>
              <a:buNone/>
            </a:pPr>
            <a:r>
              <a:rPr lang="en-US" sz="2000" b="1" dirty="0"/>
              <a:t>Enterprise Content Management System</a:t>
            </a:r>
          </a:p>
          <a:p>
            <a:pPr eaLnBrk="1" hangingPunct="1">
              <a:lnSpc>
                <a:spcPct val="80000"/>
              </a:lnSpc>
              <a:spcAft>
                <a:spcPts val="600"/>
              </a:spcAft>
              <a:buFont typeface="Wingdings" pitchFamily="2" charset="2"/>
              <a:buChar char="§"/>
            </a:pPr>
            <a:r>
              <a:rPr lang="en-US" sz="1800" dirty="0"/>
              <a:t>Allows staff to scan documents for storage, so clients don’t have to provide the same information repeatedly</a:t>
            </a:r>
          </a:p>
          <a:p>
            <a:pPr eaLnBrk="1" hangingPunct="1">
              <a:lnSpc>
                <a:spcPct val="80000"/>
              </a:lnSpc>
              <a:spcAft>
                <a:spcPts val="600"/>
              </a:spcAft>
              <a:buFont typeface="Wingdings" pitchFamily="2" charset="2"/>
              <a:buChar char="§"/>
            </a:pPr>
            <a:r>
              <a:rPr lang="en-US" sz="1800" dirty="0"/>
              <a:t>Deployed to eligibility programs only</a:t>
            </a:r>
            <a:endParaRPr lang="en-US" sz="1800" dirty="0">
              <a:solidFill>
                <a:schemeClr val="accent4"/>
              </a:solidFill>
            </a:endParaRPr>
          </a:p>
          <a:p>
            <a:pPr marL="0" indent="0" eaLnBrk="1" hangingPunct="1">
              <a:lnSpc>
                <a:spcPct val="80000"/>
              </a:lnSpc>
              <a:buNone/>
            </a:pPr>
            <a:endParaRPr lang="en-US" sz="1600" dirty="0" smtClean="0">
              <a:solidFill>
                <a:srgbClr val="FF0000"/>
              </a:solidFill>
            </a:endParaRPr>
          </a:p>
        </p:txBody>
      </p:sp>
      <p:sp>
        <p:nvSpPr>
          <p:cNvPr id="2" name="Content Placeholder 1"/>
          <p:cNvSpPr>
            <a:spLocks noGrp="1"/>
          </p:cNvSpPr>
          <p:nvPr>
            <p:ph sz="half" idx="2"/>
          </p:nvPr>
        </p:nvSpPr>
        <p:spPr>
          <a:xfrm>
            <a:off x="4648200" y="2209800"/>
            <a:ext cx="4038600" cy="3921125"/>
          </a:xfrm>
        </p:spPr>
        <p:txBody>
          <a:bodyPr/>
          <a:lstStyle/>
          <a:p>
            <a:pPr marL="0" indent="0" eaLnBrk="1" hangingPunct="1">
              <a:lnSpc>
                <a:spcPct val="80000"/>
              </a:lnSpc>
              <a:spcAft>
                <a:spcPts val="600"/>
              </a:spcAft>
              <a:buNone/>
            </a:pPr>
            <a:r>
              <a:rPr lang="en-US" sz="2400" b="1" dirty="0"/>
              <a:t>Electronic Health Record</a:t>
            </a:r>
          </a:p>
          <a:p>
            <a:pPr eaLnBrk="1" hangingPunct="1">
              <a:lnSpc>
                <a:spcPct val="80000"/>
              </a:lnSpc>
              <a:spcAft>
                <a:spcPts val="600"/>
              </a:spcAft>
              <a:buFont typeface="Wingdings" pitchFamily="2" charset="2"/>
              <a:buChar char="§"/>
            </a:pPr>
            <a:r>
              <a:rPr lang="en-US" sz="1800" dirty="0"/>
              <a:t>Allows DHHS staff to treat clients more effectively and seek greater reimbursements for services by providing an integrated health record for clients across multiple programs</a:t>
            </a:r>
          </a:p>
          <a:p>
            <a:pPr eaLnBrk="1" hangingPunct="1">
              <a:lnSpc>
                <a:spcPct val="80000"/>
              </a:lnSpc>
              <a:spcAft>
                <a:spcPts val="600"/>
              </a:spcAft>
              <a:buFont typeface="Wingdings" pitchFamily="2" charset="2"/>
              <a:buChar char="§"/>
            </a:pPr>
            <a:r>
              <a:rPr lang="en-US" sz="1800" dirty="0"/>
              <a:t>Keeps DHHS in compliance with changing federal regulations</a:t>
            </a:r>
          </a:p>
          <a:p>
            <a:pPr eaLnBrk="1" hangingPunct="1">
              <a:lnSpc>
                <a:spcPct val="80000"/>
              </a:lnSpc>
              <a:spcAft>
                <a:spcPts val="600"/>
              </a:spcAft>
              <a:buFont typeface="Wingdings" pitchFamily="2" charset="2"/>
              <a:buChar char="§"/>
            </a:pPr>
            <a:r>
              <a:rPr lang="en-US" sz="1800" dirty="0"/>
              <a:t>Deployed across all DHHS clinics in Spring 2015</a:t>
            </a:r>
          </a:p>
          <a:p>
            <a:pPr marL="0" indent="0" eaLnBrk="1" hangingPunct="1">
              <a:lnSpc>
                <a:spcPct val="80000"/>
              </a:lnSpc>
              <a:spcAft>
                <a:spcPts val="600"/>
              </a:spcAft>
              <a:buNone/>
            </a:pPr>
            <a:endParaRPr lang="en-US" sz="1800" dirty="0">
              <a:solidFill>
                <a:srgbClr val="FF0000"/>
              </a:solidFill>
            </a:endParaRPr>
          </a:p>
        </p:txBody>
      </p:sp>
      <p:sp>
        <p:nvSpPr>
          <p:cNvPr id="28674" name="Slide Number Placeholder 3"/>
          <p:cNvSpPr>
            <a:spLocks noGrp="1"/>
          </p:cNvSpPr>
          <p:nvPr>
            <p:ph type="sldNum" sz="quarter" idx="12"/>
          </p:nvPr>
        </p:nvSpPr>
        <p:spPr>
          <a:noFill/>
        </p:spPr>
        <p:txBody>
          <a:bodyPr/>
          <a:lstStyle/>
          <a:p>
            <a:fld id="{97F484F8-5DD7-430E-B4B4-D6BA101EB041}" type="slidenum">
              <a:rPr lang="en-US" smtClean="0"/>
              <a:pPr/>
              <a:t>30</a:t>
            </a:fld>
            <a:endParaRPr lang="en-US" dirty="0" smtClean="0"/>
          </a:p>
        </p:txBody>
      </p:sp>
      <p:sp>
        <p:nvSpPr>
          <p:cNvPr id="28675" name="Slide Number Placeholder 3"/>
          <p:cNvSpPr txBox="1">
            <a:spLocks noGrp="1"/>
          </p:cNvSpPr>
          <p:nvPr/>
        </p:nvSpPr>
        <p:spPr bwMode="auto">
          <a:xfrm>
            <a:off x="6553200" y="6248400"/>
            <a:ext cx="2133600" cy="457200"/>
          </a:xfrm>
          <a:prstGeom prst="rect">
            <a:avLst/>
          </a:prstGeom>
          <a:noFill/>
          <a:ln w="9525">
            <a:noFill/>
            <a:miter lim="800000"/>
            <a:headEnd/>
            <a:tailEnd/>
          </a:ln>
        </p:spPr>
        <p:txBody>
          <a:bodyPr/>
          <a:lstStyle/>
          <a:p>
            <a:pPr algn="r" eaLnBrk="1" hangingPunct="1"/>
            <a:fld id="{3046D46A-89D5-4394-9C68-370C37DE9E81}" type="slidenum">
              <a:rPr lang="en-US" altLang="en-US" sz="1000">
                <a:latin typeface="Arial" charset="0"/>
              </a:rPr>
              <a:pPr algn="r" eaLnBrk="1" hangingPunct="1"/>
              <a:t>30</a:t>
            </a:fld>
            <a:endParaRPr lang="en-US" altLang="en-US" sz="1000" dirty="0">
              <a:latin typeface="Arial" charset="0"/>
            </a:endParaRPr>
          </a:p>
        </p:txBody>
      </p:sp>
      <p:sp>
        <p:nvSpPr>
          <p:cNvPr id="3" name="TextBox 2"/>
          <p:cNvSpPr txBox="1"/>
          <p:nvPr/>
        </p:nvSpPr>
        <p:spPr>
          <a:xfrm>
            <a:off x="609600" y="1600200"/>
            <a:ext cx="7924800" cy="646331"/>
          </a:xfrm>
          <a:prstGeom prst="rect">
            <a:avLst/>
          </a:prstGeom>
          <a:noFill/>
        </p:spPr>
        <p:txBody>
          <a:bodyPr wrap="square" rtlCol="0">
            <a:spAutoFit/>
          </a:bodyPr>
          <a:lstStyle/>
          <a:p>
            <a:r>
              <a:rPr lang="en-US" b="1" dirty="0"/>
              <a:t>HHS </a:t>
            </a:r>
            <a:r>
              <a:rPr lang="en-US" b="1" dirty="0" smtClean="0"/>
              <a:t>Process &amp; Technology </a:t>
            </a:r>
            <a:r>
              <a:rPr lang="en-US" b="1" dirty="0"/>
              <a:t>Modernization efforts </a:t>
            </a:r>
            <a:r>
              <a:rPr lang="en-US" b="1" dirty="0" smtClean="0"/>
              <a:t>continue:</a:t>
            </a:r>
            <a:endParaRPr lang="en-US" b="1" dirty="0"/>
          </a:p>
          <a:p>
            <a:endParaRPr lang="en-US" dirty="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FY17 hold for us?</a:t>
            </a:r>
            <a:endParaRPr lang="en-US" dirty="0"/>
          </a:p>
        </p:txBody>
      </p:sp>
      <p:sp>
        <p:nvSpPr>
          <p:cNvPr id="3" name="Content Placeholder 2"/>
          <p:cNvSpPr>
            <a:spLocks noGrp="1"/>
          </p:cNvSpPr>
          <p:nvPr>
            <p:ph idx="1"/>
          </p:nvPr>
        </p:nvSpPr>
        <p:spPr/>
        <p:txBody>
          <a:bodyPr/>
          <a:lstStyle/>
          <a:p>
            <a:r>
              <a:rPr lang="en-US" sz="2400" dirty="0" smtClean="0"/>
              <a:t>Budget Cuts</a:t>
            </a:r>
          </a:p>
          <a:p>
            <a:r>
              <a:rPr lang="en-US" sz="2400" dirty="0" smtClean="0"/>
              <a:t>Urgency and Complexity from our customers/clients and patients</a:t>
            </a:r>
          </a:p>
          <a:p>
            <a:r>
              <a:rPr lang="en-US" sz="2400" dirty="0" smtClean="0"/>
              <a:t>A shared problem solving agenda on how to deliver on the value proposition</a:t>
            </a:r>
          </a:p>
          <a:p>
            <a:r>
              <a:rPr lang="en-US" sz="2400" dirty="0" smtClean="0"/>
              <a:t>Imperative to move upstream – increase our prevention incentive</a:t>
            </a:r>
          </a:p>
          <a:p>
            <a:r>
              <a:rPr lang="en-US" sz="2400" dirty="0" smtClean="0"/>
              <a:t>Become more outcomes focused/more efficient and more effective in our service delivery and demonstrate a strong return on investments as funding diminishes</a:t>
            </a:r>
          </a:p>
        </p:txBody>
      </p:sp>
      <p:sp>
        <p:nvSpPr>
          <p:cNvPr id="4" name="Slide Number Placeholder 3"/>
          <p:cNvSpPr>
            <a:spLocks noGrp="1"/>
          </p:cNvSpPr>
          <p:nvPr>
            <p:ph type="sldNum" sz="quarter" idx="12"/>
          </p:nvPr>
        </p:nvSpPr>
        <p:spPr/>
        <p:txBody>
          <a:bodyPr/>
          <a:lstStyle/>
          <a:p>
            <a:pPr>
              <a:defRPr/>
            </a:pPr>
            <a:fld id="{CEDFCF9B-DBEB-46ED-9B1E-FBF8F4CC1D49}" type="slidenum">
              <a:rPr lang="en-US" smtClean="0"/>
              <a:pPr>
                <a:defRPr/>
              </a:pPr>
              <a:t>31</a:t>
            </a:fld>
            <a:endParaRPr lang="en-US" dirty="0"/>
          </a:p>
        </p:txBody>
      </p:sp>
    </p:spTree>
    <p:extLst>
      <p:ext uri="{BB962C8B-B14F-4D97-AF65-F5344CB8AC3E}">
        <p14:creationId xmlns:p14="http://schemas.microsoft.com/office/powerpoint/2010/main" val="11981556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3"/>
          <p:cNvSpPr>
            <a:spLocks noGrp="1"/>
          </p:cNvSpPr>
          <p:nvPr>
            <p:ph type="sldNum" sz="quarter" idx="12"/>
          </p:nvPr>
        </p:nvSpPr>
        <p:spPr>
          <a:noFill/>
        </p:spPr>
        <p:txBody>
          <a:bodyPr/>
          <a:lstStyle/>
          <a:p>
            <a:fld id="{ED68E2A7-779C-4DFF-BFD3-979054F068D3}" type="slidenum">
              <a:rPr lang="en-US" smtClean="0"/>
              <a:pPr/>
              <a:t>32</a:t>
            </a:fld>
            <a:endParaRPr lang="en-US" dirty="0" smtClean="0"/>
          </a:p>
        </p:txBody>
      </p:sp>
      <p:sp>
        <p:nvSpPr>
          <p:cNvPr id="30723" name="Rectangle 2"/>
          <p:cNvSpPr>
            <a:spLocks noGrp="1" noChangeArrowheads="1"/>
          </p:cNvSpPr>
          <p:nvPr>
            <p:ph type="ctrTitle" idx="4294967295"/>
          </p:nvPr>
        </p:nvSpPr>
        <p:spPr>
          <a:xfrm>
            <a:off x="2667000" y="2057400"/>
            <a:ext cx="3962400" cy="1062038"/>
          </a:xfrm>
        </p:spPr>
        <p:txBody>
          <a:bodyPr anchor="ctr"/>
          <a:lstStyle/>
          <a:p>
            <a:pPr algn="ctr" eaLnBrk="1" hangingPunct="1"/>
            <a:r>
              <a:rPr lang="en-US" sz="5800" dirty="0" smtClean="0"/>
              <a:t>Questions?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685800"/>
            <a:ext cx="8915400" cy="5230663"/>
          </a:xfrm>
          <a:prstGeom prst="rect">
            <a:avLst/>
          </a:prstGeom>
        </p:spPr>
        <p:txBody>
          <a:bodyPr wrap="square">
            <a:spAutoFit/>
          </a:bodyPr>
          <a:lstStyle/>
          <a:p>
            <a:pPr>
              <a:lnSpc>
                <a:spcPct val="107000"/>
              </a:lnSpc>
            </a:pPr>
            <a:endParaRPr lang="en-US" sz="1500" dirty="0">
              <a:latin typeface="Bernard MT Condensed" panose="02050806060905020404" pitchFamily="18" charset="0"/>
              <a:ea typeface="Times New Roman" panose="02020603050405020304" pitchFamily="18" charset="0"/>
              <a:cs typeface="Times New Roman" panose="02020603050405020304" pitchFamily="18" charset="0"/>
            </a:endParaRPr>
          </a:p>
          <a:p>
            <a:pPr>
              <a:lnSpc>
                <a:spcPct val="107000"/>
              </a:lnSpc>
            </a:pPr>
            <a:r>
              <a:rPr lang="en-US" sz="1500" dirty="0">
                <a:latin typeface="+mn-lt"/>
                <a:ea typeface="Times New Roman" panose="02020603050405020304" pitchFamily="18" charset="0"/>
                <a:cs typeface="Times New Roman" panose="02020603050405020304" pitchFamily="18" charset="0"/>
              </a:rPr>
              <a:t>Our transformation work will focus on four key themes.  These themes will organize goals, objective and strategies over the next three years.  They are:</a:t>
            </a:r>
          </a:p>
          <a:p>
            <a:pPr marL="257175" indent="-257175">
              <a:lnSpc>
                <a:spcPct val="107000"/>
              </a:lnSpc>
              <a:spcBef>
                <a:spcPts val="0"/>
              </a:spcBef>
              <a:spcAft>
                <a:spcPts val="0"/>
              </a:spcAft>
              <a:buFont typeface="Symbol" panose="05050102010706020507" pitchFamily="18" charset="2"/>
              <a:buChar char=""/>
            </a:pPr>
            <a:r>
              <a:rPr lang="en-US" sz="1500" b="1" dirty="0">
                <a:solidFill>
                  <a:srgbClr val="244061"/>
                </a:solidFill>
                <a:latin typeface="+mn-lt"/>
                <a:ea typeface="Times New Roman" panose="02020603050405020304" pitchFamily="18" charset="0"/>
                <a:cs typeface="Times New Roman" panose="02020603050405020304" pitchFamily="18" charset="0"/>
              </a:rPr>
              <a:t>Service Delivery Transformation</a:t>
            </a:r>
            <a:endParaRPr lang="en-US" sz="1500" dirty="0">
              <a:latin typeface="+mn-lt"/>
              <a:ea typeface="Times New Roman" panose="02020603050405020304" pitchFamily="18" charset="0"/>
              <a:cs typeface="Times New Roman" panose="02020603050405020304" pitchFamily="18" charset="0"/>
            </a:endParaRPr>
          </a:p>
          <a:p>
            <a:pPr marL="257175" indent="-257175">
              <a:lnSpc>
                <a:spcPct val="107000"/>
              </a:lnSpc>
              <a:spcBef>
                <a:spcPts val="0"/>
              </a:spcBef>
              <a:spcAft>
                <a:spcPts val="0"/>
              </a:spcAft>
              <a:buFont typeface="Symbol" panose="05050102010706020507" pitchFamily="18" charset="2"/>
              <a:buChar char=""/>
            </a:pPr>
            <a:r>
              <a:rPr lang="en-US" sz="1500" b="1" dirty="0">
                <a:solidFill>
                  <a:srgbClr val="244061"/>
                </a:solidFill>
                <a:latin typeface="+mn-lt"/>
                <a:ea typeface="Times New Roman" panose="02020603050405020304" pitchFamily="18" charset="0"/>
                <a:cs typeface="Times New Roman" panose="02020603050405020304" pitchFamily="18" charset="0"/>
              </a:rPr>
              <a:t>Effective and Equitable Service Delivery</a:t>
            </a:r>
            <a:endParaRPr lang="en-US" sz="1500" dirty="0">
              <a:latin typeface="+mn-lt"/>
              <a:ea typeface="Times New Roman" panose="02020603050405020304" pitchFamily="18" charset="0"/>
              <a:cs typeface="Times New Roman" panose="02020603050405020304" pitchFamily="18" charset="0"/>
            </a:endParaRPr>
          </a:p>
          <a:p>
            <a:pPr marL="257175" indent="-257175">
              <a:lnSpc>
                <a:spcPct val="107000"/>
              </a:lnSpc>
              <a:spcBef>
                <a:spcPts val="0"/>
              </a:spcBef>
              <a:spcAft>
                <a:spcPts val="0"/>
              </a:spcAft>
              <a:buFont typeface="Symbol" panose="05050102010706020507" pitchFamily="18" charset="2"/>
              <a:buChar char=""/>
            </a:pPr>
            <a:r>
              <a:rPr lang="en-US" sz="1500" b="1" dirty="0">
                <a:solidFill>
                  <a:srgbClr val="244061"/>
                </a:solidFill>
                <a:latin typeface="+mn-lt"/>
                <a:ea typeface="Times New Roman" panose="02020603050405020304" pitchFamily="18" charset="0"/>
                <a:cs typeface="Times New Roman" panose="02020603050405020304" pitchFamily="18" charset="0"/>
              </a:rPr>
              <a:t>Capable and Engaged Workforce</a:t>
            </a:r>
            <a:endParaRPr lang="en-US" sz="1500" dirty="0">
              <a:latin typeface="+mn-lt"/>
              <a:ea typeface="Times New Roman" panose="02020603050405020304" pitchFamily="18" charset="0"/>
              <a:cs typeface="Times New Roman" panose="02020603050405020304" pitchFamily="18" charset="0"/>
            </a:endParaRPr>
          </a:p>
          <a:p>
            <a:pPr marL="257175" indent="-257175">
              <a:lnSpc>
                <a:spcPct val="107000"/>
              </a:lnSpc>
              <a:spcBef>
                <a:spcPts val="0"/>
              </a:spcBef>
              <a:spcAft>
                <a:spcPts val="0"/>
              </a:spcAft>
              <a:buFont typeface="Symbol" panose="05050102010706020507" pitchFamily="18" charset="2"/>
              <a:buChar char=""/>
            </a:pPr>
            <a:r>
              <a:rPr lang="en-US" sz="1500" b="1" dirty="0">
                <a:solidFill>
                  <a:srgbClr val="244061"/>
                </a:solidFill>
                <a:latin typeface="+mn-lt"/>
                <a:ea typeface="Times New Roman" panose="02020603050405020304" pitchFamily="18" charset="0"/>
                <a:cs typeface="Times New Roman" panose="02020603050405020304" pitchFamily="18" charset="0"/>
              </a:rPr>
              <a:t>Strong Collaborative Relationships</a:t>
            </a:r>
            <a:endParaRPr lang="en-US" sz="1500" dirty="0">
              <a:latin typeface="+mn-lt"/>
              <a:ea typeface="Times New Roman" panose="02020603050405020304" pitchFamily="18" charset="0"/>
              <a:cs typeface="Times New Roman" panose="02020603050405020304" pitchFamily="18" charset="0"/>
            </a:endParaRPr>
          </a:p>
          <a:p>
            <a:pPr marL="514350">
              <a:lnSpc>
                <a:spcPct val="107000"/>
              </a:lnSpc>
              <a:spcBef>
                <a:spcPts val="0"/>
              </a:spcBef>
              <a:spcAft>
                <a:spcPts val="0"/>
              </a:spcAft>
            </a:pPr>
            <a:r>
              <a:rPr lang="en-US" sz="1500" b="1" dirty="0">
                <a:latin typeface="+mn-lt"/>
                <a:ea typeface="Times New Roman" panose="02020603050405020304" pitchFamily="18" charset="0"/>
                <a:cs typeface="Times New Roman" panose="02020603050405020304" pitchFamily="18" charset="0"/>
              </a:rPr>
              <a:t> </a:t>
            </a:r>
            <a:endParaRPr lang="en-US" sz="1500" dirty="0">
              <a:latin typeface="+mn-lt"/>
              <a:ea typeface="Times New Roman" panose="02020603050405020304" pitchFamily="18" charset="0"/>
              <a:cs typeface="Times New Roman" panose="02020603050405020304" pitchFamily="18" charset="0"/>
            </a:endParaRPr>
          </a:p>
          <a:p>
            <a:pPr>
              <a:lnSpc>
                <a:spcPct val="107000"/>
              </a:lnSpc>
            </a:pPr>
            <a:r>
              <a:rPr lang="en-US" sz="1500" dirty="0">
                <a:latin typeface="+mn-lt"/>
                <a:ea typeface="Times New Roman" panose="02020603050405020304" pitchFamily="18" charset="0"/>
                <a:cs typeface="Times New Roman" panose="02020603050405020304" pitchFamily="18" charset="0"/>
              </a:rPr>
              <a:t>The following sections outline our strategic themes in more detail.  The strategic themes and goals specify </a:t>
            </a:r>
            <a:r>
              <a:rPr lang="en-US" sz="1500" i="1" dirty="0">
                <a:latin typeface="+mn-lt"/>
                <a:ea typeface="Times New Roman" panose="02020603050405020304" pitchFamily="18" charset="0"/>
                <a:cs typeface="Times New Roman" panose="02020603050405020304" pitchFamily="18" charset="0"/>
              </a:rPr>
              <a:t>what we want to achieve</a:t>
            </a:r>
            <a:r>
              <a:rPr lang="en-US" sz="1500" dirty="0">
                <a:latin typeface="+mn-lt"/>
                <a:ea typeface="Times New Roman" panose="02020603050405020304" pitchFamily="18" charset="0"/>
                <a:cs typeface="Times New Roman" panose="02020603050405020304" pitchFamily="18" charset="0"/>
              </a:rPr>
              <a:t>.  The objectives and high-level priorities lay-out </a:t>
            </a:r>
            <a:r>
              <a:rPr lang="en-US" sz="1500" i="1" dirty="0">
                <a:latin typeface="+mn-lt"/>
                <a:ea typeface="Times New Roman" panose="02020603050405020304" pitchFamily="18" charset="0"/>
                <a:cs typeface="Times New Roman" panose="02020603050405020304" pitchFamily="18" charset="0"/>
              </a:rPr>
              <a:t>how we plan to achieve our goals</a:t>
            </a:r>
            <a:r>
              <a:rPr lang="en-US" sz="1500" dirty="0">
                <a:latin typeface="+mn-lt"/>
                <a:ea typeface="Times New Roman" panose="02020603050405020304" pitchFamily="18" charset="0"/>
                <a:cs typeface="Times New Roman" panose="02020603050405020304" pitchFamily="18" charset="0"/>
              </a:rPr>
              <a:t>.  The following diagram shows how the elements fit together.</a:t>
            </a:r>
          </a:p>
          <a:p>
            <a:r>
              <a:rPr lang="en-US" sz="1500" b="1" dirty="0">
                <a:solidFill>
                  <a:srgbClr val="244061"/>
                </a:solidFill>
                <a:latin typeface="+mn-lt"/>
                <a:ea typeface="Times New Roman" panose="02020603050405020304" pitchFamily="18" charset="0"/>
                <a:cs typeface="Times New Roman" panose="02020603050405020304" pitchFamily="18" charset="0"/>
              </a:rPr>
              <a:t/>
            </a:r>
            <a:br>
              <a:rPr lang="en-US" sz="1500" b="1" dirty="0">
                <a:solidFill>
                  <a:srgbClr val="244061"/>
                </a:solidFill>
                <a:latin typeface="+mn-lt"/>
                <a:ea typeface="Times New Roman" panose="02020603050405020304" pitchFamily="18" charset="0"/>
                <a:cs typeface="Times New Roman" panose="02020603050405020304" pitchFamily="18" charset="0"/>
              </a:rPr>
            </a:br>
            <a:r>
              <a:rPr lang="en-US" sz="1500" b="1" dirty="0">
                <a:solidFill>
                  <a:srgbClr val="244061"/>
                </a:solidFill>
                <a:latin typeface="+mn-lt"/>
                <a:ea typeface="Times New Roman" panose="02020603050405020304" pitchFamily="18" charset="0"/>
                <a:cs typeface="Times New Roman" panose="02020603050405020304" pitchFamily="18" charset="0"/>
              </a:rPr>
              <a:t/>
            </a:r>
            <a:br>
              <a:rPr lang="en-US" sz="1500" b="1" dirty="0">
                <a:solidFill>
                  <a:srgbClr val="244061"/>
                </a:solidFill>
                <a:latin typeface="+mn-lt"/>
                <a:ea typeface="Times New Roman" panose="02020603050405020304" pitchFamily="18" charset="0"/>
                <a:cs typeface="Times New Roman" panose="02020603050405020304" pitchFamily="18" charset="0"/>
              </a:rPr>
            </a:br>
            <a:r>
              <a:rPr lang="en-US" sz="1500" b="1" dirty="0">
                <a:solidFill>
                  <a:srgbClr val="244061"/>
                </a:solidFill>
                <a:latin typeface="+mn-lt"/>
                <a:ea typeface="Times New Roman" panose="02020603050405020304" pitchFamily="18" charset="0"/>
                <a:cs typeface="Times New Roman" panose="02020603050405020304" pitchFamily="18" charset="0"/>
              </a:rPr>
              <a:t>Our vision:</a:t>
            </a:r>
            <a:r>
              <a:rPr lang="en-US" sz="1500" dirty="0">
                <a:solidFill>
                  <a:srgbClr val="244061"/>
                </a:solidFill>
                <a:latin typeface="+mn-lt"/>
                <a:ea typeface="Times New Roman" panose="02020603050405020304" pitchFamily="18" charset="0"/>
                <a:cs typeface="Times New Roman" panose="02020603050405020304" pitchFamily="18" charset="0"/>
              </a:rPr>
              <a:t> </a:t>
            </a:r>
            <a:endParaRPr lang="en-US" sz="1500" dirty="0">
              <a:latin typeface="+mn-lt"/>
              <a:ea typeface="Times New Roman" panose="02020603050405020304" pitchFamily="18" charset="0"/>
              <a:cs typeface="Times New Roman" panose="02020603050405020304" pitchFamily="18" charset="0"/>
            </a:endParaRPr>
          </a:p>
          <a:p>
            <a:pPr>
              <a:lnSpc>
                <a:spcPct val="107000"/>
              </a:lnSpc>
            </a:pPr>
            <a:r>
              <a:rPr lang="en-US" sz="1500" dirty="0">
                <a:solidFill>
                  <a:srgbClr val="808080"/>
                </a:solidFill>
                <a:latin typeface="+mn-lt"/>
                <a:ea typeface="Arial Unicode MS" panose="020B0604020202020204" pitchFamily="34" charset="-128"/>
                <a:cs typeface="Calibri" panose="020F0502020204030204" pitchFamily="34" charset="0"/>
              </a:rPr>
              <a:t>We envision a healthy, safe and strong community.</a:t>
            </a:r>
            <a:endParaRPr lang="en-US" sz="1500" dirty="0">
              <a:latin typeface="+mn-lt"/>
              <a:ea typeface="Times New Roman" panose="02020603050405020304" pitchFamily="18" charset="0"/>
              <a:cs typeface="Times New Roman" panose="02020603050405020304" pitchFamily="18" charset="0"/>
            </a:endParaRPr>
          </a:p>
          <a:p>
            <a:pPr>
              <a:lnSpc>
                <a:spcPct val="107000"/>
              </a:lnSpc>
            </a:pPr>
            <a:r>
              <a:rPr lang="en-US" sz="1500" b="1" dirty="0">
                <a:solidFill>
                  <a:srgbClr val="244061"/>
                </a:solidFill>
                <a:latin typeface="+mn-lt"/>
                <a:ea typeface="Arial Unicode MS" panose="020B0604020202020204" pitchFamily="34" charset="-128"/>
                <a:cs typeface="Calibri" panose="020F0502020204030204" pitchFamily="34" charset="0"/>
              </a:rPr>
              <a:t> </a:t>
            </a:r>
            <a:endParaRPr lang="en-US" sz="1500" dirty="0">
              <a:latin typeface="+mn-lt"/>
              <a:ea typeface="Times New Roman" panose="02020603050405020304" pitchFamily="18" charset="0"/>
              <a:cs typeface="Times New Roman" panose="02020603050405020304" pitchFamily="18" charset="0"/>
            </a:endParaRPr>
          </a:p>
          <a:p>
            <a:pPr>
              <a:lnSpc>
                <a:spcPct val="107000"/>
              </a:lnSpc>
            </a:pPr>
            <a:r>
              <a:rPr lang="en-US" sz="1500" b="1" dirty="0">
                <a:solidFill>
                  <a:srgbClr val="244061"/>
                </a:solidFill>
                <a:latin typeface="+mn-lt"/>
                <a:ea typeface="Arial Unicode MS" panose="020B0604020202020204" pitchFamily="34" charset="-128"/>
                <a:cs typeface="Calibri" panose="020F0502020204030204" pitchFamily="34" charset="0"/>
              </a:rPr>
              <a:t>Our mission: </a:t>
            </a:r>
            <a:endParaRPr lang="en-US" sz="1500" dirty="0">
              <a:latin typeface="+mn-lt"/>
              <a:ea typeface="Times New Roman" panose="02020603050405020304" pitchFamily="18" charset="0"/>
              <a:cs typeface="Times New Roman" panose="02020603050405020304" pitchFamily="18" charset="0"/>
            </a:endParaRPr>
          </a:p>
          <a:p>
            <a:pPr>
              <a:lnSpc>
                <a:spcPct val="107000"/>
              </a:lnSpc>
            </a:pPr>
            <a:r>
              <a:rPr lang="en-US" sz="1500" dirty="0">
                <a:solidFill>
                  <a:srgbClr val="808080"/>
                </a:solidFill>
                <a:latin typeface="+mn-lt"/>
                <a:ea typeface="Arial Unicode MS" panose="020B0604020202020204" pitchFamily="34" charset="-128"/>
                <a:cs typeface="Calibri" panose="020F0502020204030204" pitchFamily="34" charset="0"/>
              </a:rPr>
              <a:t>To promote and ensure the health and safety of the residents of Montgomery County and to build individual and family strength and self-sufficiency.</a:t>
            </a:r>
            <a:endParaRPr lang="en-US" sz="1500" dirty="0">
              <a:latin typeface="+mn-lt"/>
              <a:ea typeface="Times New Roman" panose="02020603050405020304" pitchFamily="18" charset="0"/>
              <a:cs typeface="Times New Roman" panose="02020603050405020304" pitchFamily="18" charset="0"/>
            </a:endParaRPr>
          </a:p>
          <a:p>
            <a:pPr>
              <a:lnSpc>
                <a:spcPct val="107000"/>
              </a:lnSpc>
            </a:pPr>
            <a:r>
              <a:rPr lang="en-US" sz="1500" dirty="0">
                <a:latin typeface="Bernard MT Condensed" panose="02050806060905020404" pitchFamily="18" charset="0"/>
                <a:ea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9268033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3500377"/>
              </p:ext>
            </p:extLst>
          </p:nvPr>
        </p:nvGraphicFramePr>
        <p:xfrm>
          <a:off x="296563" y="857250"/>
          <a:ext cx="8563233" cy="5106834"/>
        </p:xfrm>
        <a:graphic>
          <a:graphicData uri="http://schemas.openxmlformats.org/drawingml/2006/table">
            <a:tbl>
              <a:tblPr firstRow="1" firstCol="1" bandRow="1">
                <a:tableStyleId>{21E4AEA4-8DFA-4A89-87EB-49C32662AFE0}</a:tableStyleId>
              </a:tblPr>
              <a:tblGrid>
                <a:gridCol w="2894843"/>
                <a:gridCol w="5668390"/>
              </a:tblGrid>
              <a:tr h="901754">
                <a:tc>
                  <a:txBody>
                    <a:bodyPr/>
                    <a:lstStyle/>
                    <a:p>
                      <a:pPr marL="0" marR="0" algn="ctr">
                        <a:lnSpc>
                          <a:spcPct val="107000"/>
                        </a:lnSpc>
                        <a:spcBef>
                          <a:spcPts val="0"/>
                        </a:spcBef>
                        <a:spcAft>
                          <a:spcPts val="0"/>
                        </a:spcAft>
                      </a:pPr>
                      <a:r>
                        <a:rPr lang="en-US" sz="3500" dirty="0">
                          <a:effectLst/>
                        </a:rPr>
                        <a:t>GOALS</a:t>
                      </a:r>
                      <a:endParaRPr lang="en-US" sz="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9210" marR="39210" marT="0" marB="0"/>
                </a:tc>
                <a:tc>
                  <a:txBody>
                    <a:bodyPr/>
                    <a:lstStyle/>
                    <a:p>
                      <a:pPr marL="0" marR="0" algn="ctr">
                        <a:lnSpc>
                          <a:spcPct val="107000"/>
                        </a:lnSpc>
                        <a:spcBef>
                          <a:spcPts val="0"/>
                        </a:spcBef>
                        <a:spcAft>
                          <a:spcPts val="0"/>
                        </a:spcAft>
                      </a:pPr>
                      <a:r>
                        <a:rPr lang="en-US" sz="1300" dirty="0">
                          <a:effectLst/>
                        </a:rPr>
                        <a:t> </a:t>
                      </a:r>
                      <a:endParaRPr lang="en-US" sz="600" dirty="0">
                        <a:effectLst/>
                      </a:endParaRPr>
                    </a:p>
                    <a:p>
                      <a:pPr marL="0" marR="0" algn="ctr">
                        <a:lnSpc>
                          <a:spcPct val="107000"/>
                        </a:lnSpc>
                        <a:spcBef>
                          <a:spcPts val="0"/>
                        </a:spcBef>
                        <a:spcAft>
                          <a:spcPts val="0"/>
                        </a:spcAft>
                      </a:pPr>
                      <a:r>
                        <a:rPr lang="en-US" sz="1500" dirty="0">
                          <a:effectLst/>
                        </a:rPr>
                        <a:t>key elements of each goal</a:t>
                      </a:r>
                      <a:endParaRPr lang="en-US" sz="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9210" marR="39210" marT="0" marB="0"/>
                </a:tc>
              </a:tr>
              <a:tr h="880682">
                <a:tc>
                  <a:txBody>
                    <a:bodyPr/>
                    <a:lstStyle/>
                    <a:p>
                      <a:pPr marL="0" marR="0">
                        <a:lnSpc>
                          <a:spcPct val="107000"/>
                        </a:lnSpc>
                        <a:spcBef>
                          <a:spcPts val="0"/>
                        </a:spcBef>
                        <a:spcAft>
                          <a:spcPts val="0"/>
                        </a:spcAft>
                      </a:pPr>
                      <a:r>
                        <a:rPr lang="en-US" sz="900" dirty="0">
                          <a:effectLst/>
                        </a:rPr>
                        <a:t>GOAL ONE: </a:t>
                      </a:r>
                    </a:p>
                    <a:p>
                      <a:pPr marL="0" marR="0">
                        <a:lnSpc>
                          <a:spcPct val="107000"/>
                        </a:lnSpc>
                        <a:spcBef>
                          <a:spcPts val="0"/>
                        </a:spcBef>
                        <a:spcAft>
                          <a:spcPts val="0"/>
                        </a:spcAft>
                      </a:pPr>
                      <a:r>
                        <a:rPr lang="en-US" sz="900" dirty="0">
                          <a:effectLst/>
                        </a:rPr>
                        <a:t>An integrated service delivery system supported by technology, which enables staff to share information and work collaboratively.</a:t>
                      </a:r>
                    </a:p>
                    <a:p>
                      <a:pPr marL="0" marR="0">
                        <a:lnSpc>
                          <a:spcPct val="107000"/>
                        </a:lnSpc>
                        <a:spcBef>
                          <a:spcPts val="0"/>
                        </a:spcBef>
                        <a:spcAft>
                          <a:spcPts val="0"/>
                        </a:spcAft>
                      </a:pPr>
                      <a:r>
                        <a:rPr lang="en-US" sz="900" dirty="0">
                          <a:effectLst/>
                        </a:rPr>
                        <a:t> </a:t>
                      </a:r>
                      <a:endParaRPr lang="en-US" sz="9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39210" marR="39210" marT="0" marB="0"/>
                </a:tc>
                <a:tc>
                  <a:txBody>
                    <a:bodyPr/>
                    <a:lstStyle/>
                    <a:p>
                      <a:pPr marL="342900" marR="0" lvl="0" indent="-342900">
                        <a:lnSpc>
                          <a:spcPct val="107000"/>
                        </a:lnSpc>
                        <a:spcBef>
                          <a:spcPts val="0"/>
                        </a:spcBef>
                        <a:spcAft>
                          <a:spcPts val="0"/>
                        </a:spcAft>
                        <a:buFont typeface="Symbol" panose="05050102010706020507" pitchFamily="18" charset="2"/>
                        <a:buChar char=""/>
                      </a:pPr>
                      <a:r>
                        <a:rPr lang="en-US" sz="900" dirty="0">
                          <a:effectLst/>
                        </a:rPr>
                        <a:t>Implement technology that supports a fully integrated system</a:t>
                      </a:r>
                    </a:p>
                    <a:p>
                      <a:pPr marL="342900" marR="0" lvl="0" indent="-342900">
                        <a:lnSpc>
                          <a:spcPct val="107000"/>
                        </a:lnSpc>
                        <a:spcBef>
                          <a:spcPts val="0"/>
                        </a:spcBef>
                        <a:spcAft>
                          <a:spcPts val="0"/>
                        </a:spcAft>
                        <a:buFont typeface="Symbol" panose="05050102010706020507" pitchFamily="18" charset="2"/>
                        <a:buChar char=""/>
                      </a:pPr>
                      <a:r>
                        <a:rPr lang="en-US" sz="900" dirty="0">
                          <a:effectLst/>
                        </a:rPr>
                        <a:t>Establish a clear set of expectations that outline how we will work collaboratively </a:t>
                      </a:r>
                      <a:endParaRPr lang="en-US"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9210" marR="39210" marT="0" marB="0"/>
                </a:tc>
              </a:tr>
              <a:tr h="880682">
                <a:tc>
                  <a:txBody>
                    <a:bodyPr/>
                    <a:lstStyle/>
                    <a:p>
                      <a:pPr marL="0" marR="0">
                        <a:lnSpc>
                          <a:spcPct val="107000"/>
                        </a:lnSpc>
                        <a:spcBef>
                          <a:spcPts val="0"/>
                        </a:spcBef>
                        <a:spcAft>
                          <a:spcPts val="0"/>
                        </a:spcAft>
                      </a:pPr>
                      <a:r>
                        <a:rPr lang="en-US" sz="900" dirty="0">
                          <a:effectLst/>
                        </a:rPr>
                        <a:t>GOAL TWO: </a:t>
                      </a:r>
                    </a:p>
                    <a:p>
                      <a:pPr marL="0" marR="0">
                        <a:lnSpc>
                          <a:spcPct val="107000"/>
                        </a:lnSpc>
                        <a:spcBef>
                          <a:spcPts val="0"/>
                        </a:spcBef>
                        <a:spcAft>
                          <a:spcPts val="0"/>
                        </a:spcAft>
                      </a:pPr>
                      <a:r>
                        <a:rPr lang="en-US" sz="900" dirty="0">
                          <a:effectLst/>
                        </a:rPr>
                        <a:t>Align people and financial assets so that we are investing the necessary level of resources to ensure effective and equitable service delivery.</a:t>
                      </a:r>
                    </a:p>
                    <a:p>
                      <a:pPr marL="0" marR="0">
                        <a:lnSpc>
                          <a:spcPct val="107000"/>
                        </a:lnSpc>
                        <a:spcBef>
                          <a:spcPts val="0"/>
                        </a:spcBef>
                        <a:spcAft>
                          <a:spcPts val="0"/>
                        </a:spcAft>
                      </a:pPr>
                      <a:r>
                        <a:rPr lang="en-US" sz="900" dirty="0">
                          <a:effectLst/>
                        </a:rPr>
                        <a:t> </a:t>
                      </a:r>
                      <a:endParaRPr lang="en-US" sz="9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39210" marR="39210" marT="0" marB="0"/>
                </a:tc>
                <a:tc>
                  <a:txBody>
                    <a:bodyPr/>
                    <a:lstStyle/>
                    <a:p>
                      <a:pPr marL="342900" marR="0" lvl="0" indent="-342900">
                        <a:lnSpc>
                          <a:spcPct val="107000"/>
                        </a:lnSpc>
                        <a:spcBef>
                          <a:spcPts val="0"/>
                        </a:spcBef>
                        <a:spcAft>
                          <a:spcPts val="0"/>
                        </a:spcAft>
                        <a:buFont typeface="Symbol" panose="05050102010706020507" pitchFamily="18" charset="2"/>
                        <a:buChar char=""/>
                      </a:pPr>
                      <a:r>
                        <a:rPr lang="en-US" sz="900" dirty="0">
                          <a:effectLst/>
                        </a:rPr>
                        <a:t>Provide staff with information and tools that support collaboration</a:t>
                      </a:r>
                    </a:p>
                    <a:p>
                      <a:pPr marL="342900" marR="0" lvl="0" indent="-342900">
                        <a:lnSpc>
                          <a:spcPct val="107000"/>
                        </a:lnSpc>
                        <a:spcBef>
                          <a:spcPts val="0"/>
                        </a:spcBef>
                        <a:spcAft>
                          <a:spcPts val="0"/>
                        </a:spcAft>
                        <a:buFont typeface="Symbol" panose="05050102010706020507" pitchFamily="18" charset="2"/>
                        <a:buChar char=""/>
                      </a:pPr>
                      <a:r>
                        <a:rPr lang="en-US" sz="900" dirty="0">
                          <a:effectLst/>
                        </a:rPr>
                        <a:t>Use data to inform decisions: client, program &amp; organizational</a:t>
                      </a:r>
                    </a:p>
                    <a:p>
                      <a:pPr marL="342900" marR="0" lvl="0" indent="-342900">
                        <a:lnSpc>
                          <a:spcPct val="107000"/>
                        </a:lnSpc>
                        <a:spcBef>
                          <a:spcPts val="0"/>
                        </a:spcBef>
                        <a:spcAft>
                          <a:spcPts val="0"/>
                        </a:spcAft>
                        <a:buFont typeface="Symbol" panose="05050102010706020507" pitchFamily="18" charset="2"/>
                        <a:buChar char=""/>
                      </a:pPr>
                      <a:r>
                        <a:rPr lang="en-US" sz="900" dirty="0">
                          <a:effectLst/>
                        </a:rPr>
                        <a:t>Ensure investment in programs that focus on the community’s safety, health and well-being</a:t>
                      </a:r>
                      <a:endParaRPr lang="en-US"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9210" marR="39210" marT="0" marB="0"/>
                </a:tc>
              </a:tr>
              <a:tr h="1221858">
                <a:tc>
                  <a:txBody>
                    <a:bodyPr/>
                    <a:lstStyle/>
                    <a:p>
                      <a:pPr marL="0" marR="0">
                        <a:lnSpc>
                          <a:spcPct val="107000"/>
                        </a:lnSpc>
                        <a:spcBef>
                          <a:spcPts val="0"/>
                        </a:spcBef>
                        <a:spcAft>
                          <a:spcPts val="0"/>
                        </a:spcAft>
                      </a:pPr>
                      <a:r>
                        <a:rPr lang="en-US" sz="900" dirty="0">
                          <a:effectLst/>
                        </a:rPr>
                        <a:t>GOAL THREE: </a:t>
                      </a:r>
                    </a:p>
                    <a:p>
                      <a:pPr marL="0" marR="0">
                        <a:lnSpc>
                          <a:spcPct val="107000"/>
                        </a:lnSpc>
                        <a:spcBef>
                          <a:spcPts val="0"/>
                        </a:spcBef>
                        <a:spcAft>
                          <a:spcPts val="0"/>
                        </a:spcAft>
                      </a:pPr>
                      <a:r>
                        <a:rPr lang="en-US" sz="900" dirty="0">
                          <a:effectLst/>
                        </a:rPr>
                        <a:t>Recruit, develop and maintain a workforce that is engaged, accountable, responsible, respected, recognized and prepared for critical and emerging roles within the Department and is representative of the community we serve.</a:t>
                      </a:r>
                    </a:p>
                    <a:p>
                      <a:pPr marL="0" marR="0">
                        <a:lnSpc>
                          <a:spcPct val="107000"/>
                        </a:lnSpc>
                        <a:spcBef>
                          <a:spcPts val="0"/>
                        </a:spcBef>
                        <a:spcAft>
                          <a:spcPts val="0"/>
                        </a:spcAft>
                      </a:pPr>
                      <a:r>
                        <a:rPr lang="en-US" sz="900" dirty="0">
                          <a:effectLst/>
                        </a:rPr>
                        <a:t> </a:t>
                      </a:r>
                      <a:endParaRPr lang="en-US" sz="9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39210" marR="39210" marT="0" marB="0"/>
                </a:tc>
                <a:tc>
                  <a:txBody>
                    <a:bodyPr/>
                    <a:lstStyle/>
                    <a:p>
                      <a:pPr marL="342900" marR="0" lvl="0" indent="-342900">
                        <a:lnSpc>
                          <a:spcPct val="107000"/>
                        </a:lnSpc>
                        <a:spcBef>
                          <a:spcPts val="0"/>
                        </a:spcBef>
                        <a:spcAft>
                          <a:spcPts val="0"/>
                        </a:spcAft>
                        <a:buFont typeface="Symbol" panose="05050102010706020507" pitchFamily="18" charset="2"/>
                        <a:buChar char=""/>
                      </a:pPr>
                      <a:r>
                        <a:rPr lang="en-US" sz="900" dirty="0">
                          <a:effectLst/>
                        </a:rPr>
                        <a:t>Redesign human resources processes  </a:t>
                      </a:r>
                    </a:p>
                    <a:p>
                      <a:pPr marL="342900" marR="0" lvl="0" indent="-342900">
                        <a:lnSpc>
                          <a:spcPct val="107000"/>
                        </a:lnSpc>
                        <a:spcBef>
                          <a:spcPts val="0"/>
                        </a:spcBef>
                        <a:spcAft>
                          <a:spcPts val="0"/>
                        </a:spcAft>
                        <a:buFont typeface="Symbol" panose="05050102010706020507" pitchFamily="18" charset="2"/>
                        <a:buChar char=""/>
                      </a:pPr>
                      <a:r>
                        <a:rPr lang="en-US" sz="900" dirty="0">
                          <a:effectLst/>
                        </a:rPr>
                        <a:t>Provide training and development opportunities focused on use of technology, collaboration and practice/clinical issues </a:t>
                      </a:r>
                    </a:p>
                    <a:p>
                      <a:pPr marL="228600" marR="0">
                        <a:lnSpc>
                          <a:spcPct val="107000"/>
                        </a:lnSpc>
                        <a:spcBef>
                          <a:spcPts val="0"/>
                        </a:spcBef>
                        <a:spcAft>
                          <a:spcPts val="0"/>
                        </a:spcAft>
                      </a:pPr>
                      <a:r>
                        <a:rPr lang="en-US" sz="900" dirty="0">
                          <a:effectLst/>
                        </a:rPr>
                        <a:t> </a:t>
                      </a:r>
                      <a:endParaRPr lang="en-US"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9210" marR="39210" marT="0" marB="0"/>
                </a:tc>
              </a:tr>
              <a:tr h="1221858">
                <a:tc>
                  <a:txBody>
                    <a:bodyPr/>
                    <a:lstStyle/>
                    <a:p>
                      <a:pPr marL="0" marR="0">
                        <a:lnSpc>
                          <a:spcPct val="107000"/>
                        </a:lnSpc>
                        <a:spcBef>
                          <a:spcPts val="0"/>
                        </a:spcBef>
                        <a:spcAft>
                          <a:spcPts val="0"/>
                        </a:spcAft>
                      </a:pPr>
                      <a:r>
                        <a:rPr lang="en-US" sz="900" dirty="0">
                          <a:effectLst/>
                        </a:rPr>
                        <a:t>GOAL FOUR:</a:t>
                      </a:r>
                    </a:p>
                    <a:p>
                      <a:pPr marL="0" marR="0">
                        <a:lnSpc>
                          <a:spcPct val="107000"/>
                        </a:lnSpc>
                        <a:spcBef>
                          <a:spcPts val="0"/>
                        </a:spcBef>
                        <a:spcAft>
                          <a:spcPts val="0"/>
                        </a:spcAft>
                      </a:pPr>
                      <a:r>
                        <a:rPr lang="en-US" sz="900" dirty="0">
                          <a:effectLst/>
                        </a:rPr>
                        <a:t>Strengthen internal and external relationships to offer a full range of coordinated programs and services focused on reducing redundancy, improving client outcomes, and eliminating disparities.</a:t>
                      </a:r>
                    </a:p>
                    <a:p>
                      <a:pPr marL="0" marR="0">
                        <a:lnSpc>
                          <a:spcPct val="107000"/>
                        </a:lnSpc>
                        <a:spcBef>
                          <a:spcPts val="0"/>
                        </a:spcBef>
                        <a:spcAft>
                          <a:spcPts val="0"/>
                        </a:spcAft>
                      </a:pPr>
                      <a:r>
                        <a:rPr lang="en-US" sz="900" dirty="0">
                          <a:effectLst/>
                        </a:rPr>
                        <a:t> </a:t>
                      </a:r>
                      <a:endParaRPr lang="en-US" sz="9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39210" marR="39210" marT="0" marB="0"/>
                </a:tc>
                <a:tc>
                  <a:txBody>
                    <a:bodyPr/>
                    <a:lstStyle/>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US" sz="900" dirty="0">
                          <a:effectLst/>
                        </a:rPr>
                        <a:t>Further define, refine and develop partnerships that will reduce redundancy, improve client outcomes, and eliminate </a:t>
                      </a:r>
                      <a:r>
                        <a:rPr lang="en-US" sz="900" dirty="0" err="1" smtClean="0">
                          <a:effectLst/>
                        </a:rPr>
                        <a:t>disparitites</a:t>
                      </a:r>
                      <a:endParaRPr lang="en-US" sz="900" dirty="0">
                        <a:effectLst/>
                      </a:endParaRPr>
                    </a:p>
                    <a:p>
                      <a:pPr marL="342900" marR="0" lvl="0" indent="-342900">
                        <a:lnSpc>
                          <a:spcPct val="107000"/>
                        </a:lnSpc>
                        <a:spcBef>
                          <a:spcPts val="0"/>
                        </a:spcBef>
                        <a:spcAft>
                          <a:spcPts val="0"/>
                        </a:spcAft>
                        <a:buFont typeface="Symbol" panose="05050102010706020507" pitchFamily="18" charset="2"/>
                        <a:buChar char=""/>
                      </a:pPr>
                      <a:r>
                        <a:rPr lang="en-US" sz="900" dirty="0">
                          <a:effectLst/>
                        </a:rPr>
                        <a:t>Implement DHHS Contract Management process reforms </a:t>
                      </a:r>
                    </a:p>
                    <a:p>
                      <a:pPr marL="342900" marR="0" lvl="0" indent="-342900">
                        <a:lnSpc>
                          <a:spcPct val="107000"/>
                        </a:lnSpc>
                        <a:spcBef>
                          <a:spcPts val="0"/>
                        </a:spcBef>
                        <a:spcAft>
                          <a:spcPts val="0"/>
                        </a:spcAft>
                        <a:buFont typeface="Symbol" panose="05050102010706020507" pitchFamily="18" charset="2"/>
                        <a:buChar char=""/>
                      </a:pPr>
                      <a:r>
                        <a:rPr lang="en-US" sz="900" dirty="0">
                          <a:effectLst/>
                        </a:rPr>
                        <a:t>Strengthen Partnerships with our public and private partners</a:t>
                      </a:r>
                      <a:endParaRPr lang="en-US"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9210" marR="39210" marT="0" marB="0"/>
                </a:tc>
              </a:tr>
            </a:tbl>
          </a:graphicData>
        </a:graphic>
      </p:graphicFrame>
    </p:spTree>
    <p:extLst>
      <p:ext uri="{BB962C8B-B14F-4D97-AF65-F5344CB8AC3E}">
        <p14:creationId xmlns:p14="http://schemas.microsoft.com/office/powerpoint/2010/main" val="8722258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p>
            <a:fld id="{C15CCF0A-8307-4BD5-9C5C-EE454033A074}" type="slidenum">
              <a:rPr lang="en-US" smtClean="0"/>
              <a:pPr/>
              <a:t>6</a:t>
            </a:fld>
            <a:endParaRPr lang="en-US" dirty="0" smtClean="0"/>
          </a:p>
        </p:txBody>
      </p:sp>
      <p:sp>
        <p:nvSpPr>
          <p:cNvPr id="11267" name="Rectangle 2"/>
          <p:cNvSpPr>
            <a:spLocks noGrp="1" noChangeArrowheads="1"/>
          </p:cNvSpPr>
          <p:nvPr>
            <p:ph type="title"/>
          </p:nvPr>
        </p:nvSpPr>
        <p:spPr/>
        <p:txBody>
          <a:bodyPr/>
          <a:lstStyle/>
          <a:p>
            <a:pPr eaLnBrk="1" hangingPunct="1"/>
            <a:r>
              <a:rPr lang="en-US" sz="3600" b="1" dirty="0" smtClean="0"/>
              <a:t>DHHS Strategic Areas of Focus</a:t>
            </a:r>
          </a:p>
        </p:txBody>
      </p:sp>
      <p:sp>
        <p:nvSpPr>
          <p:cNvPr id="11268" name="Rectangle 3"/>
          <p:cNvSpPr>
            <a:spLocks noGrp="1" noChangeArrowheads="1"/>
          </p:cNvSpPr>
          <p:nvPr>
            <p:ph type="body" idx="1"/>
          </p:nvPr>
        </p:nvSpPr>
        <p:spPr>
          <a:xfrm>
            <a:off x="457200" y="1600200"/>
            <a:ext cx="8229600" cy="5029200"/>
          </a:xfrm>
        </p:spPr>
        <p:txBody>
          <a:bodyPr/>
          <a:lstStyle/>
          <a:p>
            <a:endParaRPr lang="en-US" sz="2600" dirty="0" smtClean="0"/>
          </a:p>
          <a:p>
            <a:r>
              <a:rPr lang="en-US" sz="2600" dirty="0" smtClean="0"/>
              <a:t>Service </a:t>
            </a:r>
            <a:r>
              <a:rPr lang="en-US" sz="2600" dirty="0"/>
              <a:t>Integration</a:t>
            </a:r>
          </a:p>
          <a:p>
            <a:r>
              <a:rPr lang="en-US" sz="2600" dirty="0"/>
              <a:t>Process and Technology Modernization</a:t>
            </a:r>
          </a:p>
          <a:p>
            <a:r>
              <a:rPr lang="en-US" sz="2600" dirty="0"/>
              <a:t>Implementation of Equity Value Principle</a:t>
            </a:r>
          </a:p>
          <a:p>
            <a:r>
              <a:rPr lang="en-US" sz="2600" dirty="0"/>
              <a:t>Contracts and Monitoring Reform</a:t>
            </a:r>
          </a:p>
          <a:p>
            <a:r>
              <a:rPr lang="en-US" sz="2600" dirty="0"/>
              <a:t>Affordable Care Act Implementation – </a:t>
            </a:r>
          </a:p>
          <a:p>
            <a:pPr lvl="1"/>
            <a:r>
              <a:rPr lang="en-US" sz="2000" dirty="0"/>
              <a:t>eligibility and enrollment </a:t>
            </a:r>
          </a:p>
          <a:p>
            <a:pPr lvl="1"/>
            <a:r>
              <a:rPr lang="en-US" sz="2000" dirty="0"/>
              <a:t>access to care and strengthening safety net services</a:t>
            </a:r>
          </a:p>
          <a:p>
            <a:pPr lvl="1"/>
            <a:r>
              <a:rPr lang="en-US" sz="2000" dirty="0"/>
              <a:t>implementation of Waivers</a:t>
            </a:r>
          </a:p>
          <a:p>
            <a:pPr lvl="1"/>
            <a:r>
              <a:rPr lang="en-US" sz="2000" dirty="0"/>
              <a:t>behavioral health integration</a:t>
            </a:r>
          </a:p>
          <a:p>
            <a:pPr lvl="1"/>
            <a:r>
              <a:rPr lang="en-US" sz="2000" dirty="0"/>
              <a:t>improving population health</a:t>
            </a:r>
          </a:p>
          <a:p>
            <a:pPr eaLnBrk="1" hangingPunct="1"/>
            <a:endParaRPr lang="en-US" sz="2200" dirty="0" smtClean="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txBox="1">
            <a:spLocks noGrp="1"/>
          </p:cNvSpPr>
          <p:nvPr/>
        </p:nvSpPr>
        <p:spPr bwMode="auto">
          <a:xfrm>
            <a:off x="6573143" y="4725592"/>
            <a:ext cx="342900" cy="292894"/>
          </a:xfrm>
          <a:prstGeom prst="rect">
            <a:avLst/>
          </a:prstGeom>
          <a:noFill/>
          <a:ln w="9525">
            <a:noFill/>
            <a:miter lim="800000"/>
            <a:headEnd/>
            <a:tailEnd/>
          </a:ln>
        </p:spPr>
        <p:txBody>
          <a:bodyPr anchor="ctr"/>
          <a:lstStyle/>
          <a:p>
            <a:pPr algn="ctr" eaLnBrk="1" hangingPunct="1"/>
            <a:fld id="{DEEB8538-3798-44D8-AAAB-112CFA1E4CE6}" type="slidenum">
              <a:rPr lang="en-US" sz="788" b="1">
                <a:solidFill>
                  <a:srgbClr val="FFFFFF"/>
                </a:solidFill>
                <a:latin typeface="Century Schoolbook" pitchFamily="18" charset="0"/>
              </a:rPr>
              <a:pPr algn="ctr" eaLnBrk="1" hangingPunct="1"/>
              <a:t>7</a:t>
            </a:fld>
            <a:endParaRPr lang="en-US" sz="788" b="1" dirty="0">
              <a:solidFill>
                <a:srgbClr val="FFFFFF"/>
              </a:solidFill>
              <a:latin typeface="Century Schoolbook" pitchFamily="18" charset="0"/>
            </a:endParaRPr>
          </a:p>
        </p:txBody>
      </p:sp>
      <p:sp>
        <p:nvSpPr>
          <p:cNvPr id="2" name="Slide Number Placeholder 1"/>
          <p:cNvSpPr>
            <a:spLocks noGrp="1"/>
          </p:cNvSpPr>
          <p:nvPr>
            <p:ph type="sldNum" sz="quarter" idx="12"/>
          </p:nvPr>
        </p:nvSpPr>
        <p:spPr/>
        <p:txBody>
          <a:bodyPr/>
          <a:lstStyle/>
          <a:p>
            <a:fld id="{C72408E4-B64C-4954-BD62-DC9957EE6FE4}" type="slidenum">
              <a:rPr lang="en-US" smtClean="0"/>
              <a:pPr/>
              <a:t>7</a:t>
            </a:fld>
            <a:endParaRPr lang="en-US" dirty="0"/>
          </a:p>
        </p:txBody>
      </p:sp>
      <p:graphicFrame>
        <p:nvGraphicFramePr>
          <p:cNvPr id="6" name="Diagram 5"/>
          <p:cNvGraphicFramePr/>
          <p:nvPr>
            <p:extLst>
              <p:ext uri="{D42A27DB-BD31-4B8C-83A1-F6EECF244321}">
                <p14:modId xmlns:p14="http://schemas.microsoft.com/office/powerpoint/2010/main" val="2099285109"/>
              </p:ext>
            </p:extLst>
          </p:nvPr>
        </p:nvGraphicFramePr>
        <p:xfrm>
          <a:off x="1295400" y="1905000"/>
          <a:ext cx="6477000" cy="42671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 name="Picture 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620000" y="115436"/>
            <a:ext cx="927279" cy="9635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1295400" y="304800"/>
            <a:ext cx="5943600" cy="584775"/>
          </a:xfrm>
          <a:prstGeom prst="rect">
            <a:avLst/>
          </a:prstGeom>
          <a:solidFill>
            <a:schemeClr val="accent6">
              <a:lumMod val="75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3200" dirty="0">
                <a:solidFill>
                  <a:schemeClr val="bg1">
                    <a:lumMod val="95000"/>
                  </a:schemeClr>
                </a:solidFill>
                <a:effectLst>
                  <a:outerShdw blurRad="38100" dist="38100" dir="2700000" algn="tl">
                    <a:srgbClr val="000000">
                      <a:alpha val="43137"/>
                    </a:srgbClr>
                  </a:outerShdw>
                </a:effectLst>
                <a:latin typeface="Berlin Sans FB" panose="020E0602020502020306" pitchFamily="34" charset="0"/>
              </a:rPr>
              <a:t>Montgomery County </a:t>
            </a:r>
            <a:r>
              <a:rPr lang="en-US" sz="3200" dirty="0" smtClean="0">
                <a:solidFill>
                  <a:schemeClr val="bg1">
                    <a:lumMod val="95000"/>
                  </a:schemeClr>
                </a:solidFill>
                <a:effectLst>
                  <a:outerShdw blurRad="38100" dist="38100" dir="2700000" algn="tl">
                    <a:srgbClr val="000000">
                      <a:alpha val="43137"/>
                    </a:srgbClr>
                  </a:outerShdw>
                </a:effectLst>
                <a:latin typeface="Berlin Sans FB" panose="020E0602020502020306" pitchFamily="34" charset="0"/>
              </a:rPr>
              <a:t>At-a-Glance</a:t>
            </a:r>
            <a:endParaRPr lang="en-US" sz="3200" dirty="0">
              <a:solidFill>
                <a:schemeClr val="bg1">
                  <a:lumMod val="95000"/>
                </a:schemeClr>
              </a:solidFill>
              <a:effectLst>
                <a:outerShdw blurRad="38100" dist="38100" dir="2700000" algn="tl">
                  <a:srgbClr val="000000">
                    <a:alpha val="43137"/>
                  </a:srgbClr>
                </a:outerShdw>
              </a:effectLst>
              <a:latin typeface="Berlin Sans FB" panose="020E0602020502020306" pitchFamily="34" charset="0"/>
            </a:endParaRPr>
          </a:p>
        </p:txBody>
      </p:sp>
    </p:spTree>
    <p:extLst>
      <p:ext uri="{BB962C8B-B14F-4D97-AF65-F5344CB8AC3E}">
        <p14:creationId xmlns:p14="http://schemas.microsoft.com/office/powerpoint/2010/main" val="4121516061"/>
      </p:ext>
    </p:extLst>
  </p:cSld>
  <p:clrMapOvr>
    <a:masterClrMapping/>
  </p:clrMapOvr>
  <mc:AlternateContent xmlns:mc="http://schemas.openxmlformats.org/markup-compatibility/2006" xmlns:p14="http://schemas.microsoft.com/office/powerpoint/2010/main">
    <mc:Choice Requires="p14">
      <p:transition spd="slow" p14:dur="1750">
        <p:circle/>
      </p:transition>
    </mc:Choice>
    <mc:Fallback xmlns="">
      <p:transition spd="slow">
        <p:circl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txBox="1">
            <a:spLocks noGrp="1"/>
          </p:cNvSpPr>
          <p:nvPr/>
        </p:nvSpPr>
        <p:spPr bwMode="auto">
          <a:xfrm>
            <a:off x="8191500" y="6248400"/>
            <a:ext cx="647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fld id="{32A2AF16-6D42-42B8-893F-2D4CC01E10E4}" type="slidenum">
              <a:rPr lang="en-US" sz="1400"/>
              <a:pPr/>
              <a:t>8</a:t>
            </a:fld>
            <a:endParaRPr lang="en-US" sz="1400" dirty="0"/>
          </a:p>
        </p:txBody>
      </p:sp>
      <p:sp>
        <p:nvSpPr>
          <p:cNvPr id="20483" name="Rectangle 787"/>
          <p:cNvSpPr>
            <a:spLocks noGrp="1" noChangeArrowheads="1"/>
          </p:cNvSpPr>
          <p:nvPr>
            <p:ph type="title" idx="4294967295"/>
          </p:nvPr>
        </p:nvSpPr>
        <p:spPr>
          <a:xfrm>
            <a:off x="457200" y="531813"/>
            <a:ext cx="8229600" cy="609600"/>
          </a:xfrm>
        </p:spPr>
        <p:txBody>
          <a:bodyPr/>
          <a:lstStyle/>
          <a:p>
            <a:r>
              <a:rPr lang="en-US" sz="3600" b="1" dirty="0" smtClean="0"/>
              <a:t/>
            </a:r>
            <a:br>
              <a:rPr lang="en-US" sz="3600" b="1" dirty="0" smtClean="0"/>
            </a:br>
            <a:r>
              <a:rPr lang="en-US" sz="3600" b="1" dirty="0" smtClean="0"/>
              <a:t>2012 County </a:t>
            </a:r>
            <a:r>
              <a:rPr lang="en-US" sz="3600" b="1" dirty="0"/>
              <a:t>Self-Sufficiency Standard</a:t>
            </a:r>
          </a:p>
        </p:txBody>
      </p:sp>
      <p:graphicFrame>
        <p:nvGraphicFramePr>
          <p:cNvPr id="272570" name="Group 3258"/>
          <p:cNvGraphicFramePr>
            <a:graphicFrameLocks noGrp="1"/>
          </p:cNvGraphicFramePr>
          <p:nvPr>
            <p:extLst>
              <p:ext uri="{D42A27DB-BD31-4B8C-83A1-F6EECF244321}">
                <p14:modId xmlns:p14="http://schemas.microsoft.com/office/powerpoint/2010/main" val="2857982115"/>
              </p:ext>
            </p:extLst>
          </p:nvPr>
        </p:nvGraphicFramePr>
        <p:xfrm>
          <a:off x="381000" y="1371600"/>
          <a:ext cx="8229600" cy="4703990"/>
        </p:xfrm>
        <a:graphic>
          <a:graphicData uri="http://schemas.openxmlformats.org/drawingml/2006/table">
            <a:tbl>
              <a:tblPr/>
              <a:tblGrid>
                <a:gridCol w="2079625"/>
                <a:gridCol w="766763"/>
                <a:gridCol w="766762"/>
                <a:gridCol w="784225"/>
                <a:gridCol w="766763"/>
                <a:gridCol w="766762"/>
                <a:gridCol w="765175"/>
                <a:gridCol w="766763"/>
                <a:gridCol w="766762"/>
              </a:tblGrid>
              <a:tr h="24447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cs typeface="Arial" charset="0"/>
                        </a:rPr>
                        <a:t> </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chemeClr val="tx1"/>
                          </a:solidFill>
                          <a:effectLst/>
                          <a:latin typeface="Arial" charset="0"/>
                          <a:cs typeface="Arial" charset="0"/>
                        </a:rPr>
                        <a:t> </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chemeClr val="tx1"/>
                          </a:solidFill>
                          <a:effectLst/>
                          <a:latin typeface="Arial" charset="0"/>
                          <a:cs typeface="Arial" charset="0"/>
                        </a:rPr>
                        <a:t> </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chemeClr val="tx1"/>
                          </a:solidFill>
                          <a:effectLst/>
                          <a:latin typeface="Arial" charset="0"/>
                          <a:cs typeface="Arial" charset="0"/>
                        </a:rPr>
                        <a:t> </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chemeClr val="tx1"/>
                          </a:solidFill>
                          <a:effectLst/>
                          <a:latin typeface="Arial" charset="0"/>
                          <a:cs typeface="Arial" charset="0"/>
                        </a:rPr>
                        <a:t> </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chemeClr val="tx1"/>
                          </a:solidFill>
                          <a:effectLst/>
                          <a:latin typeface="Arial" charset="0"/>
                          <a:cs typeface="Arial" charset="0"/>
                        </a:rPr>
                        <a:t> </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chemeClr val="tx1"/>
                          </a:solidFill>
                          <a:effectLst/>
                          <a:latin typeface="Trebuchet MS" pitchFamily="34" charset="0"/>
                          <a:cs typeface="Arial" charset="0"/>
                        </a:rPr>
                        <a:t>Adult +</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chemeClr val="tx1"/>
                          </a:solidFill>
                          <a:effectLst/>
                          <a:latin typeface="Trebuchet MS" pitchFamily="34" charset="0"/>
                          <a:cs typeface="Arial" charset="0"/>
                        </a:rPr>
                        <a:t>Adult +</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chemeClr val="tx1"/>
                          </a:solidFill>
                          <a:effectLst/>
                          <a:latin typeface="Arial" charset="0"/>
                          <a:cs typeface="Arial" charset="0"/>
                        </a:rPr>
                        <a:t> </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a:noFill/>
                    </a:lnL>
                    <a:lnR>
                      <a:noFill/>
                    </a:lnR>
                    <a:lnT>
                      <a:noFill/>
                    </a:lnT>
                    <a:lnB>
                      <a:noFill/>
                    </a:lnB>
                    <a:lnTlToBr>
                      <a:noFill/>
                    </a:lnTlToBr>
                    <a:lnBlToTr>
                      <a:noFill/>
                    </a:lnBlToTr>
                    <a:solidFill>
                      <a:srgbClr val="FFFFFF"/>
                    </a:solidFill>
                  </a:tcPr>
                </a:tc>
              </a:tr>
              <a:tr h="24447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cs typeface="Arial" charset="0"/>
                        </a:rPr>
                        <a:t> </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chemeClr val="tx1"/>
                          </a:solidFill>
                          <a:effectLst/>
                          <a:latin typeface="Arial" charset="0"/>
                          <a:cs typeface="Arial" charset="0"/>
                        </a:rPr>
                        <a:t> </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chemeClr val="tx1"/>
                          </a:solidFill>
                          <a:effectLst/>
                          <a:latin typeface="Trebuchet MS" pitchFamily="34" charset="0"/>
                          <a:cs typeface="Arial" charset="0"/>
                        </a:rPr>
                        <a:t>Adult +</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chemeClr val="tx1"/>
                          </a:solidFill>
                          <a:effectLst/>
                          <a:latin typeface="Trebuchet MS" pitchFamily="34" charset="0"/>
                          <a:cs typeface="Arial" charset="0"/>
                        </a:rPr>
                        <a:t>Adult +</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chemeClr val="tx1"/>
                          </a:solidFill>
                          <a:effectLst/>
                          <a:latin typeface="Trebuchet MS" pitchFamily="34" charset="0"/>
                          <a:cs typeface="Arial" charset="0"/>
                        </a:rPr>
                        <a:t>Adult + </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chemeClr val="tx1"/>
                          </a:solidFill>
                          <a:effectLst/>
                          <a:latin typeface="Trebuchet MS" pitchFamily="34" charset="0"/>
                          <a:cs typeface="Arial" charset="0"/>
                        </a:rPr>
                        <a:t>Adult +</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chemeClr val="tx1"/>
                          </a:solidFill>
                          <a:effectLst/>
                          <a:latin typeface="Trebuchet MS" pitchFamily="34" charset="0"/>
                          <a:cs typeface="Arial" charset="0"/>
                        </a:rPr>
                        <a:t>infant +</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chemeClr val="tx1"/>
                          </a:solidFill>
                          <a:effectLst/>
                          <a:latin typeface="Trebuchet MS" pitchFamily="34" charset="0"/>
                          <a:cs typeface="Arial" charset="0"/>
                        </a:rPr>
                        <a:t>infant +</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a:noFill/>
                    </a:lnL>
                    <a:lnR>
                      <a:noFill/>
                    </a:lnR>
                    <a:lnT>
                      <a:noFill/>
                    </a:lnT>
                    <a:lnB>
                      <a:noFill/>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chemeClr val="tx1"/>
                          </a:solidFill>
                          <a:effectLst/>
                          <a:latin typeface="Arial" charset="0"/>
                          <a:cs typeface="Arial" charset="0"/>
                        </a:rPr>
                        <a:t> </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a:noFill/>
                    </a:lnL>
                    <a:lnR>
                      <a:noFill/>
                    </a:lnR>
                    <a:lnT>
                      <a:noFill/>
                    </a:lnT>
                    <a:lnB>
                      <a:noFill/>
                    </a:lnB>
                    <a:lnTlToBr>
                      <a:noFill/>
                    </a:lnTlToBr>
                    <a:lnBlToTr>
                      <a:noFill/>
                    </a:lnBlToTr>
                    <a:solidFill>
                      <a:srgbClr val="FFFFFF"/>
                    </a:solidFill>
                  </a:tcPr>
                </a:tc>
              </a:tr>
              <a:tr h="288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solidFill>
                          <a:effectLst/>
                          <a:latin typeface="Trebuchet MS" pitchFamily="34" charset="0"/>
                          <a:cs typeface="Arial" charset="0"/>
                        </a:rPr>
                        <a:t>Monthly Costs</a:t>
                      </a:r>
                      <a:endParaRPr kumimoji="0" lang="en-US" sz="2200" b="1" i="0" u="none" strike="noStrike" cap="none" normalizeH="0" baseline="0" dirty="0" smtClean="0">
                        <a:ln>
                          <a:noFill/>
                        </a:ln>
                        <a:solidFill>
                          <a:schemeClr val="accent1"/>
                        </a:solidFill>
                        <a:effectLst/>
                        <a:latin typeface="Arial" charset="0"/>
                        <a:cs typeface="Arial" charset="0"/>
                      </a:endParaRPr>
                    </a:p>
                  </a:txBody>
                  <a:tcPr marT="45717" marB="45717"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chemeClr val="tx1"/>
                          </a:solidFill>
                          <a:effectLst/>
                          <a:latin typeface="Trebuchet MS" pitchFamily="34" charset="0"/>
                          <a:cs typeface="Arial" charset="0"/>
                        </a:rPr>
                        <a:t>Adult</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chemeClr val="tx1"/>
                          </a:solidFill>
                          <a:effectLst/>
                          <a:latin typeface="Trebuchet MS" pitchFamily="34" charset="0"/>
                          <a:cs typeface="Arial" charset="0"/>
                        </a:rPr>
                        <a:t>infant</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chemeClr val="tx1"/>
                          </a:solidFill>
                          <a:effectLst/>
                          <a:latin typeface="Trebuchet MS" pitchFamily="34" charset="0"/>
                          <a:cs typeface="Arial" charset="0"/>
                        </a:rPr>
                        <a:t>preschooler</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chemeClr val="tx1"/>
                          </a:solidFill>
                          <a:effectLst/>
                          <a:latin typeface="Trebuchet MS" pitchFamily="34" charset="0"/>
                          <a:cs typeface="Arial" charset="0"/>
                        </a:rPr>
                        <a:t>schoolage</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chemeClr val="tx1"/>
                          </a:solidFill>
                          <a:effectLst/>
                          <a:latin typeface="Trebuchet MS" pitchFamily="34" charset="0"/>
                          <a:cs typeface="Arial" charset="0"/>
                        </a:rPr>
                        <a:t>teenager</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chemeClr val="tx1"/>
                          </a:solidFill>
                          <a:effectLst/>
                          <a:latin typeface="Trebuchet MS" pitchFamily="34" charset="0"/>
                          <a:cs typeface="Arial" charset="0"/>
                        </a:rPr>
                        <a:t>schoolage</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chemeClr val="tx1"/>
                          </a:solidFill>
                          <a:effectLst/>
                          <a:latin typeface="Trebuchet MS" pitchFamily="34" charset="0"/>
                          <a:cs typeface="Arial" charset="0"/>
                        </a:rPr>
                        <a:t>teenager</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chemeClr val="tx1"/>
                          </a:solidFill>
                          <a:effectLst/>
                          <a:latin typeface="Trebuchet MS" pitchFamily="34" charset="0"/>
                          <a:cs typeface="Arial" charset="0"/>
                        </a:rPr>
                        <a:t>2 Adults</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2587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chemeClr val="tx1"/>
                          </a:solidFill>
                          <a:effectLst/>
                          <a:latin typeface="Trebuchet MS" pitchFamily="34" charset="0"/>
                          <a:cs typeface="Arial" charset="0"/>
                        </a:rPr>
                        <a:t>Housing</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$1,479</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$1,677</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$1,677</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$1,677</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$1,677</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$1,677</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$1,677</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$1,479</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C0C0C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r>
              <a:tr h="2587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chemeClr val="tx1"/>
                          </a:solidFill>
                          <a:effectLst/>
                          <a:latin typeface="Trebuchet MS" pitchFamily="34" charset="0"/>
                          <a:cs typeface="Arial" charset="0"/>
                        </a:rPr>
                        <a:t>Child Care</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a:noFill/>
                    </a:lnL>
                    <a:lnR w="12700" cap="flat" cmpd="sng" algn="ctr">
                      <a:solidFill>
                        <a:srgbClr val="00000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$0</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$1,049</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$1,174</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$608</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$0</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$1,656</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$1,049</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$0</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C0C0C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r>
              <a:tr h="2587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chemeClr val="tx1"/>
                          </a:solidFill>
                          <a:effectLst/>
                          <a:latin typeface="Trebuchet MS" pitchFamily="34" charset="0"/>
                          <a:cs typeface="Arial" charset="0"/>
                        </a:rPr>
                        <a:t>Food </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a:noFill/>
                    </a:lnL>
                    <a:lnR w="12700" cap="flat" cmpd="sng" algn="ctr">
                      <a:solidFill>
                        <a:srgbClr val="00000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$256</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$382</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$389</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$457</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$486</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$576</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$604</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$506</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C0C0C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r>
              <a:tr h="2587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chemeClr val="tx1"/>
                          </a:solidFill>
                          <a:effectLst/>
                          <a:latin typeface="Trebuchet MS" pitchFamily="34" charset="0"/>
                          <a:cs typeface="Arial" charset="0"/>
                        </a:rPr>
                        <a:t>Transportation</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a:noFill/>
                    </a:lnL>
                    <a:lnR w="12700" cap="flat" cmpd="sng" algn="ctr">
                      <a:solidFill>
                        <a:srgbClr val="00000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$181</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$181</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$181</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$181</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$181</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$181</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$181</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$362</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C0C0C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r>
              <a:tr h="2587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chemeClr val="tx1"/>
                          </a:solidFill>
                          <a:effectLst/>
                          <a:latin typeface="Trebuchet MS" pitchFamily="34" charset="0"/>
                          <a:cs typeface="Arial" charset="0"/>
                        </a:rPr>
                        <a:t>Health Care </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a:noFill/>
                    </a:lnL>
                    <a:lnR w="12700" cap="flat" cmpd="sng" algn="ctr">
                      <a:solidFill>
                        <a:srgbClr val="00000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$155</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$393</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$393</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$405</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$424</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$417</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$436</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$443</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C0C0C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r>
              <a:tr h="2587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chemeClr val="tx1"/>
                          </a:solidFill>
                          <a:effectLst/>
                          <a:latin typeface="Trebuchet MS" pitchFamily="34" charset="0"/>
                          <a:cs typeface="Arial" charset="0"/>
                        </a:rPr>
                        <a:t>Miscellaneous</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a:noFill/>
                    </a:lnL>
                    <a:lnR w="12700" cap="flat" cmpd="sng" algn="ctr">
                      <a:solidFill>
                        <a:srgbClr val="00000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$207</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$368</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$381</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$333</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$277</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$451</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$395</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$279</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C0C0C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r>
              <a:tr h="2587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chemeClr val="tx1"/>
                          </a:solidFill>
                          <a:effectLst/>
                          <a:latin typeface="Trebuchet MS" pitchFamily="34" charset="0"/>
                          <a:cs typeface="Arial" charset="0"/>
                        </a:rPr>
                        <a:t>Taxes</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a:noFill/>
                    </a:lnL>
                    <a:lnR w="12700" cap="flat" cmpd="sng" algn="ctr">
                      <a:solidFill>
                        <a:srgbClr val="00000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$727</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$1,245</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$1,322</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$1,070</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$844</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$1,557</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$1,240</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$793</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C0C0C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r>
              <a:tr h="2794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chemeClr val="tx1"/>
                          </a:solidFill>
                          <a:effectLst/>
                          <a:latin typeface="Trebuchet MS" pitchFamily="34" charset="0"/>
                          <a:cs typeface="Arial" charset="0"/>
                        </a:rPr>
                        <a:t>Earned Income Tax Credit (-)</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a:noFill/>
                    </a:lnL>
                    <a:lnR w="12700" cap="flat" cmpd="sng" algn="ctr">
                      <a:solidFill>
                        <a:srgbClr val="00000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$0</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$0</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$0</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$0</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$0</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$0</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$0</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$0</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C0C0C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r>
              <a:tr h="2794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chemeClr val="tx1"/>
                          </a:solidFill>
                          <a:effectLst/>
                          <a:latin typeface="Trebuchet MS" pitchFamily="34" charset="0"/>
                          <a:cs typeface="Arial" charset="0"/>
                        </a:rPr>
                        <a:t>Child Care Tax Credit (-)</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a:noFill/>
                    </a:lnL>
                    <a:lnR w="12700" cap="flat" cmpd="sng" algn="ctr">
                      <a:solidFill>
                        <a:srgbClr val="00000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$0</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-$50</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-$50</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-$50</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$0</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-$100</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-$50</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$0</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C0C0C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r>
              <a:tr h="2587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chemeClr val="tx1"/>
                          </a:solidFill>
                          <a:effectLst/>
                          <a:latin typeface="Trebuchet MS" pitchFamily="34" charset="0"/>
                          <a:cs typeface="Arial" charset="0"/>
                        </a:rPr>
                        <a:t>Child Tax Credit (-)</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a:noFill/>
                    </a:lnL>
                    <a:lnR w="12700" cap="flat" cmpd="sng" algn="ctr">
                      <a:solidFill>
                        <a:srgbClr val="00000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$0</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-$83</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-$83</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-$83</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-$83</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-$167</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-$167</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$0</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C0C0C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r>
              <a:tr h="288925">
                <a:tc gridSpan="3">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solidFill>
                          <a:effectLst/>
                          <a:latin typeface="Trebuchet MS" pitchFamily="34" charset="0"/>
                          <a:cs typeface="Arial" charset="0"/>
                        </a:rPr>
                        <a:t>Self-Sufficiency Wage</a:t>
                      </a:r>
                      <a:r>
                        <a:rPr kumimoji="0" lang="en-US" sz="1400" b="1" i="1" u="none" strike="noStrike" cap="none" normalizeH="0" baseline="0" dirty="0" smtClean="0">
                          <a:ln>
                            <a:noFill/>
                          </a:ln>
                          <a:solidFill>
                            <a:schemeClr val="accent1"/>
                          </a:solidFill>
                          <a:effectLst/>
                          <a:latin typeface="Trebuchet MS" pitchFamily="34" charset="0"/>
                          <a:cs typeface="Arial" charset="0"/>
                        </a:rPr>
                        <a:t> (per adult)</a:t>
                      </a:r>
                      <a:endParaRPr kumimoji="0" lang="en-US" sz="2200" b="0" i="0" u="none" strike="noStrike" cap="none" normalizeH="0" baseline="0" dirty="0" smtClean="0">
                        <a:ln>
                          <a:noFill/>
                        </a:ln>
                        <a:solidFill>
                          <a:schemeClr val="accent1"/>
                        </a:solidFill>
                        <a:effectLst/>
                        <a:latin typeface="Arial" charset="0"/>
                        <a:cs typeface="Arial" charset="0"/>
                      </a:endParaRPr>
                    </a:p>
                  </a:txBody>
                  <a:tcPr marT="45717" marB="45717" anchor="ctr" horzOverflow="overflow">
                    <a:lnL>
                      <a:noFill/>
                    </a:lnL>
                    <a:lnR>
                      <a:noFill/>
                    </a:lnR>
                    <a:lnT w="12700" cap="flat" cmpd="sng" algn="ctr">
                      <a:solidFill>
                        <a:srgbClr val="C0C0C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cs typeface="Arial" charset="0"/>
                        </a:rPr>
                        <a:t> </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ctr" horzOverflow="overflow">
                    <a:lnL>
                      <a:noFill/>
                    </a:lnL>
                    <a:lnR>
                      <a:noFill/>
                    </a:lnR>
                    <a:lnT w="12700" cap="flat" cmpd="sng" algn="ctr">
                      <a:solidFill>
                        <a:srgbClr val="C0C0C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cs typeface="Arial" charset="0"/>
                        </a:rPr>
                        <a:t> </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ctr" horzOverflow="overflow">
                    <a:lnL>
                      <a:noFill/>
                    </a:lnL>
                    <a:lnR>
                      <a:noFill/>
                    </a:lnR>
                    <a:lnT w="12700" cap="flat" cmpd="sng" algn="ctr">
                      <a:solidFill>
                        <a:srgbClr val="C0C0C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cs typeface="Arial" charset="0"/>
                        </a:rPr>
                        <a:t> </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ctr" horzOverflow="overflow">
                    <a:lnL>
                      <a:noFill/>
                    </a:lnL>
                    <a:lnR>
                      <a:noFill/>
                    </a:lnR>
                    <a:lnT w="12700" cap="flat" cmpd="sng" algn="ctr">
                      <a:solidFill>
                        <a:srgbClr val="C0C0C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cs typeface="Arial" charset="0"/>
                        </a:rPr>
                        <a:t> </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ctr" horzOverflow="overflow">
                    <a:lnL>
                      <a:noFill/>
                    </a:lnL>
                    <a:lnR>
                      <a:noFill/>
                    </a:lnR>
                    <a:lnT w="12700" cap="flat" cmpd="sng" algn="ctr">
                      <a:solidFill>
                        <a:srgbClr val="C0C0C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cs typeface="Arial" charset="0"/>
                        </a:rPr>
                        <a:t> </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ctr" horzOverflow="overflow">
                    <a:lnL>
                      <a:noFill/>
                    </a:lnL>
                    <a:lnR>
                      <a:noFill/>
                    </a:lnR>
                    <a:lnT w="12700" cap="flat" cmpd="sng" algn="ctr">
                      <a:solidFill>
                        <a:srgbClr val="C0C0C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cs typeface="Arial" charset="0"/>
                        </a:rPr>
                        <a:t> </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ctr" horzOverflow="overflow">
                    <a:lnL>
                      <a:noFill/>
                    </a:lnL>
                    <a:lnR w="12700" cap="flat" cmpd="sng" algn="ctr">
                      <a:solidFill>
                        <a:srgbClr val="00000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587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Trebuchet MS" pitchFamily="34" charset="0"/>
                          <a:cs typeface="Arial" charset="0"/>
                        </a:rPr>
                        <a:t>Hourly</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$17.07</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$29.33</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$30.59</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$26.12</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$21.62</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$35.50</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$30.48</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$10.97</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C0C0C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FFFFFF"/>
                    </a:solidFill>
                  </a:tcPr>
                </a:tc>
              </a:tr>
              <a:tr h="2587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Trebuchet MS" pitchFamily="34" charset="0"/>
                          <a:cs typeface="Arial" charset="0"/>
                        </a:rPr>
                        <a:t>Monthly</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$3,005</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$5,161</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$5,384</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$4,597</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$3,806</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$6,249</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$5,365</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$3,862</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C0C0C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r>
              <a:tr h="2587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Trebuchet MS" pitchFamily="34" charset="0"/>
                          <a:cs typeface="Arial" charset="0"/>
                        </a:rPr>
                        <a:t>Annual</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$36,060</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00000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$61,936</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$64,606</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$55,161</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$45,666</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$74,983</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$64,378</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rebuchet MS" pitchFamily="34" charset="0"/>
                          <a:cs typeface="Arial" charset="0"/>
                        </a:rPr>
                        <a:t>$46,340</a:t>
                      </a:r>
                      <a:endParaRPr kumimoji="0" lang="en-US" sz="2200" b="0" i="0" u="none" strike="noStrike" cap="none" normalizeH="0" baseline="0" dirty="0" smtClean="0">
                        <a:ln>
                          <a:noFill/>
                        </a:ln>
                        <a:solidFill>
                          <a:schemeClr val="tx1"/>
                        </a:solidFill>
                        <a:effectLst/>
                        <a:latin typeface="Arial" charset="0"/>
                        <a:cs typeface="Arial" charset="0"/>
                      </a:endParaRPr>
                    </a:p>
                  </a:txBody>
                  <a:tcPr marT="45717" marB="45717" anchor="b" horzOverflow="overflow">
                    <a:lnL w="12700" cap="flat" cmpd="sng" algn="ctr">
                      <a:solidFill>
                        <a:srgbClr val="C0C0C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bl>
          </a:graphicData>
        </a:graphic>
      </p:graphicFrame>
    </p:spTree>
    <p:extLst>
      <p:ext uri="{BB962C8B-B14F-4D97-AF65-F5344CB8AC3E}">
        <p14:creationId xmlns:p14="http://schemas.microsoft.com/office/powerpoint/2010/main" val="4898115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3"/>
          <p:cNvSpPr txBox="1">
            <a:spLocks noGrp="1"/>
          </p:cNvSpPr>
          <p:nvPr/>
        </p:nvSpPr>
        <p:spPr bwMode="auto">
          <a:xfrm>
            <a:off x="8071233" y="6102694"/>
            <a:ext cx="647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fld id="{E1F8F5B1-2803-42C1-A991-4E79A033272A}" type="slidenum">
              <a:rPr lang="en-US" sz="1400"/>
              <a:pPr/>
              <a:t>9</a:t>
            </a:fld>
            <a:endParaRPr lang="en-US" sz="1400" dirty="0"/>
          </a:p>
        </p:txBody>
      </p:sp>
      <p:sp>
        <p:nvSpPr>
          <p:cNvPr id="10243" name="Rectangle 3"/>
          <p:cNvSpPr txBox="1">
            <a:spLocks noGrp="1" noChangeArrowheads="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r"/>
            <a:endParaRPr lang="en-US" sz="1200" dirty="0">
              <a:latin typeface="Arial Black" pitchFamily="34" charset="0"/>
            </a:endParaRPr>
          </a:p>
        </p:txBody>
      </p:sp>
      <p:sp>
        <p:nvSpPr>
          <p:cNvPr id="10244" name="Rectangle 5"/>
          <p:cNvSpPr>
            <a:spLocks noGrp="1" noChangeArrowheads="1"/>
          </p:cNvSpPr>
          <p:nvPr>
            <p:ph type="title" idx="4294967295"/>
          </p:nvPr>
        </p:nvSpPr>
        <p:spPr>
          <a:xfrm>
            <a:off x="457200" y="428625"/>
            <a:ext cx="7008813" cy="638175"/>
          </a:xfrm>
        </p:spPr>
        <p:txBody>
          <a:bodyPr/>
          <a:lstStyle/>
          <a:p>
            <a:r>
              <a:rPr lang="en-US" sz="3600" b="1" dirty="0"/>
              <a:t>Housing </a:t>
            </a:r>
            <a:r>
              <a:rPr lang="en-US" sz="3600" b="1" dirty="0" smtClean="0"/>
              <a:t>Costs</a:t>
            </a:r>
            <a:endParaRPr lang="en-US" sz="3600" b="1" dirty="0"/>
          </a:p>
        </p:txBody>
      </p:sp>
      <p:sp>
        <p:nvSpPr>
          <p:cNvPr id="10246" name="Text Box 5"/>
          <p:cNvSpPr txBox="1">
            <a:spLocks noChangeArrowheads="1"/>
          </p:cNvSpPr>
          <p:nvPr/>
        </p:nvSpPr>
        <p:spPr bwMode="auto">
          <a:xfrm>
            <a:off x="1143000" y="6202362"/>
            <a:ext cx="66294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1200" i="1" dirty="0"/>
              <a:t>Source: U.S. Census Bureau, American Community Survey 2000, 2005, 2008, </a:t>
            </a:r>
            <a:r>
              <a:rPr lang="en-US" sz="1200" i="1" dirty="0" smtClean="0"/>
              <a:t>2011, 2013</a:t>
            </a:r>
            <a:endParaRPr lang="en-US" sz="1200" i="1" dirty="0"/>
          </a:p>
          <a:p>
            <a:pPr eaLnBrk="0" hangingPunct="0">
              <a:spcBef>
                <a:spcPct val="50000"/>
              </a:spcBef>
            </a:pPr>
            <a:endParaRPr lang="en-US" sz="1200" dirty="0"/>
          </a:p>
        </p:txBody>
      </p:sp>
      <p:graphicFrame>
        <p:nvGraphicFramePr>
          <p:cNvPr id="2" name="Object 1"/>
          <p:cNvGraphicFramePr>
            <a:graphicFrameLocks noGrp="1" noChangeAspect="1"/>
          </p:cNvGraphicFramePr>
          <p:nvPr>
            <p:extLst>
              <p:ext uri="{D42A27DB-BD31-4B8C-83A1-F6EECF244321}">
                <p14:modId xmlns:p14="http://schemas.microsoft.com/office/powerpoint/2010/main" val="78621853"/>
              </p:ext>
            </p:extLst>
          </p:nvPr>
        </p:nvGraphicFramePr>
        <p:xfrm>
          <a:off x="609600" y="1671221"/>
          <a:ext cx="7885113" cy="4426294"/>
        </p:xfrm>
        <a:graphic>
          <a:graphicData uri="http://schemas.openxmlformats.org/presentationml/2006/ole">
            <mc:AlternateContent xmlns:mc="http://schemas.openxmlformats.org/markup-compatibility/2006">
              <mc:Choice xmlns:v="urn:schemas-microsoft-com:vml" Requires="v">
                <p:oleObj spid="_x0000_s14490" name="Worksheet" r:id="rId5" imgW="5495857" imgH="3248115" progId="Excel.Sheet.8">
                  <p:embed/>
                </p:oleObj>
              </mc:Choice>
              <mc:Fallback>
                <p:oleObj name="Worksheet" r:id="rId5" imgW="5495857" imgH="3248115" progId="Excel.Sheet.8">
                  <p:embed/>
                  <p:pic>
                    <p:nvPicPr>
                      <p:cNvPr id="0" name="Object 3"/>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9600" y="1671221"/>
                        <a:ext cx="7885113" cy="4426294"/>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919336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Level">
  <a:themeElements>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Level">
      <a:majorFont>
        <a:latin typeface="Garamond"/>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9185</TotalTime>
  <Words>2863</Words>
  <Application>Microsoft Office PowerPoint</Application>
  <PresentationFormat>On-screen Show (4:3)</PresentationFormat>
  <Paragraphs>629</Paragraphs>
  <Slides>32</Slides>
  <Notes>18</Notes>
  <HiddenSlides>0</HiddenSlides>
  <MMClips>0</MMClips>
  <ScaleCrop>false</ScaleCrop>
  <HeadingPairs>
    <vt:vector size="8" baseType="variant">
      <vt:variant>
        <vt:lpstr>Fonts Used</vt:lpstr>
      </vt:variant>
      <vt:variant>
        <vt:i4>13</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47" baseType="lpstr">
      <vt:lpstr>Arial Unicode MS</vt:lpstr>
      <vt:lpstr>Arial</vt:lpstr>
      <vt:lpstr>Arial Black</vt:lpstr>
      <vt:lpstr>Berlin Sans FB</vt:lpstr>
      <vt:lpstr>Bernard MT Condensed</vt:lpstr>
      <vt:lpstr>Calibri</vt:lpstr>
      <vt:lpstr>Century Schoolbook</vt:lpstr>
      <vt:lpstr>Garamond</vt:lpstr>
      <vt:lpstr>Symbol</vt:lpstr>
      <vt:lpstr>Times New Roman</vt:lpstr>
      <vt:lpstr>Trebuchet MS</vt:lpstr>
      <vt:lpstr>Verdana</vt:lpstr>
      <vt:lpstr>Wingdings</vt:lpstr>
      <vt:lpstr>Level</vt:lpstr>
      <vt:lpstr>Worksheet</vt:lpstr>
      <vt:lpstr>Department of Health and Human Services FY17 Budget Forum </vt:lpstr>
      <vt:lpstr>County Executive’s Policy Priorities</vt:lpstr>
      <vt:lpstr>FY16 Approved  HHS Budget Overview</vt:lpstr>
      <vt:lpstr>PowerPoint Presentation</vt:lpstr>
      <vt:lpstr>PowerPoint Presentation</vt:lpstr>
      <vt:lpstr>DHHS Strategic Areas of Focus</vt:lpstr>
      <vt:lpstr>PowerPoint Presentation</vt:lpstr>
      <vt:lpstr> 2012 County Self-Sufficiency Standard</vt:lpstr>
      <vt:lpstr>Housing Costs</vt:lpstr>
      <vt:lpstr>HHS Budget Facts</vt:lpstr>
      <vt:lpstr>HHS Budget Facts</vt:lpstr>
      <vt:lpstr>FY 16 Budget Overview</vt:lpstr>
      <vt:lpstr>FY16 DHHS Budget by Service Area </vt:lpstr>
      <vt:lpstr>Senior Initiative</vt:lpstr>
      <vt:lpstr>Aging and Disability Summary </vt:lpstr>
      <vt:lpstr>Aging &amp; Disabilities Services HIGHLIGHTS</vt:lpstr>
      <vt:lpstr>Behavioral Health &amp; Crisis Services  Budget by Program Areas</vt:lpstr>
      <vt:lpstr>PowerPoint Presentation</vt:lpstr>
      <vt:lpstr>Positive Youth Development</vt:lpstr>
      <vt:lpstr> Children, Youth, &amp; Family Services Budget by Program Areas</vt:lpstr>
      <vt:lpstr>PowerPoint Presentation</vt:lpstr>
      <vt:lpstr>PowerPoint Presentation</vt:lpstr>
      <vt:lpstr>Public Health  Budget by Program Areas</vt:lpstr>
      <vt:lpstr>Public Health HIGHLIGHTS</vt:lpstr>
      <vt:lpstr>Public Health HIGHLIGHTS (continued)</vt:lpstr>
      <vt:lpstr>Special Needs Housing  Budget by Program Areas</vt:lpstr>
      <vt:lpstr>Special Needs Housing HIGHLIGHTS</vt:lpstr>
      <vt:lpstr>Office of the Director HIGHLIGHTS</vt:lpstr>
      <vt:lpstr>Office of Community Affairs HIGHLIGHTS</vt:lpstr>
      <vt:lpstr>HHS Process and Technology Modernization Effort</vt:lpstr>
      <vt:lpstr>What does FY17 hold for us?</vt:lpstr>
      <vt:lpstr>Questions?</vt:lpstr>
    </vt:vector>
  </TitlesOfParts>
  <Company>Health and Human Services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Department of Health and Human Services FY 08 Recommended Budget</dc:title>
  <dc:creator>DTS</dc:creator>
  <cp:lastModifiedBy>Anderson, Mary</cp:lastModifiedBy>
  <cp:revision>520</cp:revision>
  <cp:lastPrinted>2015-10-23T15:24:44Z</cp:lastPrinted>
  <dcterms:created xsi:type="dcterms:W3CDTF">2007-03-14T15:24:15Z</dcterms:created>
  <dcterms:modified xsi:type="dcterms:W3CDTF">2015-10-27T19:57:00Z</dcterms:modified>
</cp:coreProperties>
</file>