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9" r:id="rId2"/>
    <p:sldId id="262" r:id="rId3"/>
    <p:sldId id="261" r:id="rId4"/>
    <p:sldId id="260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55F"/>
    <a:srgbClr val="00355F"/>
    <a:srgbClr val="3C5680"/>
    <a:srgbClr val="4C6EA3"/>
    <a:srgbClr val="864B26"/>
    <a:srgbClr val="532F1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90" y="-14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-14288" y="0"/>
            <a:ext cx="917257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61" r:id="rId7"/>
    <p:sldLayoutId id="2147483654" r:id="rId8"/>
    <p:sldLayoutId id="2147483653" r:id="rId9"/>
    <p:sldLayoutId id="2147483652" r:id="rId10"/>
    <p:sldLayoutId id="214748365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2200">
          <a:solidFill>
            <a:srgbClr val="532F18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2000">
          <a:solidFill>
            <a:srgbClr val="532F18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>
          <a:solidFill>
            <a:srgbClr val="532F18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3" name="Chart 292"/>
          <p:cNvGraphicFramePr>
            <a:graphicFrameLocks/>
          </p:cNvGraphicFramePr>
          <p:nvPr/>
        </p:nvGraphicFramePr>
        <p:xfrm>
          <a:off x="177800" y="1392238"/>
          <a:ext cx="8888413" cy="5332412"/>
        </p:xfrm>
        <a:graphic>
          <a:graphicData uri="http://schemas.openxmlformats.org/presentationml/2006/ole">
            <p:oleObj spid="_x0000_s13313" r:id="rId3" imgW="8888738" imgH="5328366" progId="Excel.Chart.8">
              <p:embed/>
            </p:oleObj>
          </a:graphicData>
        </a:graphic>
      </p:graphicFrame>
      <p:sp>
        <p:nvSpPr>
          <p:cNvPr id="13314" name="Heading 1"/>
          <p:cNvSpPr txBox="1">
            <a:spLocks noChangeArrowheads="1"/>
          </p:cNvSpPr>
          <p:nvPr/>
        </p:nvSpPr>
        <p:spPr bwMode="auto">
          <a:xfrm>
            <a:off x="12700" y="1016000"/>
            <a:ext cx="914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b="1">
                <a:solidFill>
                  <a:schemeClr val="bg1"/>
                </a:solidFill>
                <a:latin typeface="Arial" charset="0"/>
              </a:rPr>
              <a:t>Montgomery County, MD Middle School Survey</a:t>
            </a:r>
          </a:p>
        </p:txBody>
      </p:sp>
      <p:sp>
        <p:nvSpPr>
          <p:cNvPr id="13315" name="Text Box 293"/>
          <p:cNvSpPr txBox="1">
            <a:spLocks noChangeArrowheads="1"/>
          </p:cNvSpPr>
          <p:nvPr/>
        </p:nvSpPr>
        <p:spPr bwMode="auto">
          <a:xfrm>
            <a:off x="12700" y="1397000"/>
            <a:ext cx="9144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>
                <a:solidFill>
                  <a:schemeClr val="bg1"/>
                </a:solidFill>
                <a:latin typeface="Arial" charset="0"/>
              </a:rPr>
              <a:t>Summary Graphs</a:t>
            </a:r>
          </a:p>
        </p:txBody>
      </p:sp>
      <p:sp>
        <p:nvSpPr>
          <p:cNvPr id="13316" name="Text Box 279"/>
          <p:cNvSpPr txBox="1">
            <a:spLocks noChangeArrowheads="1"/>
          </p:cNvSpPr>
          <p:nvPr/>
        </p:nvSpPr>
        <p:spPr bwMode="auto">
          <a:xfrm>
            <a:off x="215900" y="1793875"/>
            <a:ext cx="31750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000" b="1">
                <a:solidFill>
                  <a:schemeClr val="bg1"/>
                </a:solidFill>
                <a:latin typeface="Arial" charset="0"/>
              </a:rPr>
              <a:t>Percentage of students who:</a:t>
            </a:r>
          </a:p>
        </p:txBody>
      </p:sp>
      <p:sp>
        <p:nvSpPr>
          <p:cNvPr id="13317" name="Footnote1"/>
          <p:cNvSpPr txBox="1">
            <a:spLocks noChangeArrowheads="1"/>
          </p:cNvSpPr>
          <p:nvPr/>
        </p:nvSpPr>
        <p:spPr bwMode="auto">
          <a:xfrm>
            <a:off x="279400" y="6477000"/>
            <a:ext cx="63500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900">
                <a:solidFill>
                  <a:schemeClr val="bg1"/>
                </a:solidFill>
                <a:latin typeface="Arial" charset="0"/>
              </a:rPr>
              <a:t>Note: This graph contains weighted results. See the corresponding summary tables for detailed explanation of data.</a:t>
            </a:r>
            <a:r>
              <a:rPr lang="en-US" sz="900">
                <a:solidFill>
                  <a:srgbClr val="3C5680"/>
                </a:solidFill>
                <a:latin typeface="Arial" charset="0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7" name="Chart 292"/>
          <p:cNvGraphicFramePr>
            <a:graphicFrameLocks/>
          </p:cNvGraphicFramePr>
          <p:nvPr/>
        </p:nvGraphicFramePr>
        <p:xfrm>
          <a:off x="177800" y="1417638"/>
          <a:ext cx="8888413" cy="5307012"/>
        </p:xfrm>
        <a:graphic>
          <a:graphicData uri="http://schemas.openxmlformats.org/presentationml/2006/ole">
            <p:oleObj spid="_x0000_s14337" r:id="rId3" imgW="8888738" imgH="5310076" progId="Excel.Chart.8">
              <p:embed/>
            </p:oleObj>
          </a:graphicData>
        </a:graphic>
      </p:graphicFrame>
      <p:sp>
        <p:nvSpPr>
          <p:cNvPr id="14338" name="Heading 1"/>
          <p:cNvSpPr txBox="1">
            <a:spLocks noChangeArrowheads="1"/>
          </p:cNvSpPr>
          <p:nvPr/>
        </p:nvSpPr>
        <p:spPr bwMode="auto">
          <a:xfrm>
            <a:off x="12700" y="1016000"/>
            <a:ext cx="914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b="1">
                <a:solidFill>
                  <a:schemeClr val="bg1"/>
                </a:solidFill>
                <a:latin typeface="Arial" charset="0"/>
              </a:rPr>
              <a:t>Montgomery County, MD Middle School Survey</a:t>
            </a:r>
          </a:p>
        </p:txBody>
      </p:sp>
      <p:sp>
        <p:nvSpPr>
          <p:cNvPr id="14339" name="Text Box 293"/>
          <p:cNvSpPr txBox="1">
            <a:spLocks noChangeArrowheads="1"/>
          </p:cNvSpPr>
          <p:nvPr/>
        </p:nvSpPr>
        <p:spPr bwMode="auto">
          <a:xfrm>
            <a:off x="12700" y="1397000"/>
            <a:ext cx="9144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>
                <a:solidFill>
                  <a:schemeClr val="bg1"/>
                </a:solidFill>
                <a:latin typeface="Arial" charset="0"/>
              </a:rPr>
              <a:t>Summary Graphs</a:t>
            </a:r>
          </a:p>
        </p:txBody>
      </p:sp>
      <p:sp>
        <p:nvSpPr>
          <p:cNvPr id="14340" name="Text Box 279"/>
          <p:cNvSpPr txBox="1">
            <a:spLocks noChangeArrowheads="1"/>
          </p:cNvSpPr>
          <p:nvPr/>
        </p:nvSpPr>
        <p:spPr bwMode="auto">
          <a:xfrm>
            <a:off x="215900" y="1793875"/>
            <a:ext cx="31750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000" b="1">
                <a:solidFill>
                  <a:schemeClr val="bg1"/>
                </a:solidFill>
                <a:latin typeface="Arial" charset="0"/>
              </a:rPr>
              <a:t>Percentage of students who:</a:t>
            </a:r>
          </a:p>
        </p:txBody>
      </p:sp>
      <p:sp>
        <p:nvSpPr>
          <p:cNvPr id="14341" name="Footnote1"/>
          <p:cNvSpPr txBox="1">
            <a:spLocks noChangeArrowheads="1"/>
          </p:cNvSpPr>
          <p:nvPr/>
        </p:nvSpPr>
        <p:spPr bwMode="auto">
          <a:xfrm>
            <a:off x="250825" y="6477000"/>
            <a:ext cx="63500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900">
                <a:solidFill>
                  <a:schemeClr val="bg1"/>
                </a:solidFill>
                <a:latin typeface="Arial" charset="0"/>
              </a:rPr>
              <a:t>Note: This graph contains weighted results. See the corresponding summary tables for detailed explanation of data.</a:t>
            </a:r>
            <a:r>
              <a:rPr lang="en-US" sz="900">
                <a:solidFill>
                  <a:srgbClr val="3C5680"/>
                </a:solidFill>
                <a:latin typeface="Arial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1" name="Chart 292"/>
          <p:cNvGraphicFramePr>
            <a:graphicFrameLocks/>
          </p:cNvGraphicFramePr>
          <p:nvPr/>
        </p:nvGraphicFramePr>
        <p:xfrm>
          <a:off x="177800" y="1468438"/>
          <a:ext cx="8888413" cy="5256212"/>
        </p:xfrm>
        <a:graphic>
          <a:graphicData uri="http://schemas.openxmlformats.org/presentationml/2006/ole">
            <p:oleObj spid="_x0000_s15361" r:id="rId3" imgW="8888738" imgH="5255207" progId="Excel.Chart.8">
              <p:embed/>
            </p:oleObj>
          </a:graphicData>
        </a:graphic>
      </p:graphicFrame>
      <p:sp>
        <p:nvSpPr>
          <p:cNvPr id="15362" name="Heading 1"/>
          <p:cNvSpPr txBox="1">
            <a:spLocks noChangeArrowheads="1"/>
          </p:cNvSpPr>
          <p:nvPr/>
        </p:nvSpPr>
        <p:spPr bwMode="auto">
          <a:xfrm>
            <a:off x="12700" y="1016000"/>
            <a:ext cx="914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b="1">
                <a:solidFill>
                  <a:schemeClr val="bg1"/>
                </a:solidFill>
                <a:latin typeface="Arial" charset="0"/>
              </a:rPr>
              <a:t>Montgomery County, MD Middle School Survey</a:t>
            </a:r>
          </a:p>
        </p:txBody>
      </p:sp>
      <p:sp>
        <p:nvSpPr>
          <p:cNvPr id="15363" name="Text Box 293"/>
          <p:cNvSpPr txBox="1">
            <a:spLocks noChangeArrowheads="1"/>
          </p:cNvSpPr>
          <p:nvPr/>
        </p:nvSpPr>
        <p:spPr bwMode="auto">
          <a:xfrm>
            <a:off x="12700" y="1397000"/>
            <a:ext cx="9144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>
                <a:solidFill>
                  <a:schemeClr val="bg1"/>
                </a:solidFill>
                <a:latin typeface="Arial" charset="0"/>
              </a:rPr>
              <a:t>Summary Graphs</a:t>
            </a:r>
          </a:p>
        </p:txBody>
      </p:sp>
      <p:sp>
        <p:nvSpPr>
          <p:cNvPr id="15364" name="Text Box 279"/>
          <p:cNvSpPr txBox="1">
            <a:spLocks noChangeArrowheads="1"/>
          </p:cNvSpPr>
          <p:nvPr/>
        </p:nvSpPr>
        <p:spPr bwMode="auto">
          <a:xfrm>
            <a:off x="215900" y="1793875"/>
            <a:ext cx="31750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000" b="1">
                <a:solidFill>
                  <a:schemeClr val="bg1"/>
                </a:solidFill>
                <a:latin typeface="Arial" charset="0"/>
              </a:rPr>
              <a:t>Number of students in a class of 30 who:</a:t>
            </a:r>
          </a:p>
        </p:txBody>
      </p:sp>
      <p:sp>
        <p:nvSpPr>
          <p:cNvPr id="15365" name="Footnote1"/>
          <p:cNvSpPr txBox="1">
            <a:spLocks noChangeArrowheads="1"/>
          </p:cNvSpPr>
          <p:nvPr/>
        </p:nvSpPr>
        <p:spPr bwMode="auto">
          <a:xfrm>
            <a:off x="250825" y="6477000"/>
            <a:ext cx="63500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900">
                <a:solidFill>
                  <a:schemeClr val="bg1"/>
                </a:solidFill>
                <a:latin typeface="Arial" charset="0"/>
              </a:rPr>
              <a:t>Note: This graph contains weighted results. See the corresponding summary tables for detailed explanation of data.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5" name="Chart 292"/>
          <p:cNvGraphicFramePr>
            <a:graphicFrameLocks/>
          </p:cNvGraphicFramePr>
          <p:nvPr/>
        </p:nvGraphicFramePr>
        <p:xfrm>
          <a:off x="177800" y="1417638"/>
          <a:ext cx="8888413" cy="5307012"/>
        </p:xfrm>
        <a:graphic>
          <a:graphicData uri="http://schemas.openxmlformats.org/presentationml/2006/ole">
            <p:oleObj spid="_x0000_s16385" r:id="rId3" imgW="8888738" imgH="5310076" progId="Excel.Chart.8">
              <p:embed/>
            </p:oleObj>
          </a:graphicData>
        </a:graphic>
      </p:graphicFrame>
      <p:sp>
        <p:nvSpPr>
          <p:cNvPr id="16386" name="Heading 1"/>
          <p:cNvSpPr txBox="1">
            <a:spLocks noChangeArrowheads="1"/>
          </p:cNvSpPr>
          <p:nvPr/>
        </p:nvSpPr>
        <p:spPr bwMode="auto">
          <a:xfrm>
            <a:off x="12700" y="1016000"/>
            <a:ext cx="914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b="1">
                <a:solidFill>
                  <a:schemeClr val="bg1"/>
                </a:solidFill>
                <a:latin typeface="Arial" charset="0"/>
              </a:rPr>
              <a:t>Montgomery County, MD Middle School Survey</a:t>
            </a:r>
          </a:p>
        </p:txBody>
      </p:sp>
      <p:sp>
        <p:nvSpPr>
          <p:cNvPr id="16387" name="Text Box 293"/>
          <p:cNvSpPr txBox="1">
            <a:spLocks noChangeArrowheads="1"/>
          </p:cNvSpPr>
          <p:nvPr/>
        </p:nvSpPr>
        <p:spPr bwMode="auto">
          <a:xfrm>
            <a:off x="12700" y="1397000"/>
            <a:ext cx="9144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>
                <a:solidFill>
                  <a:schemeClr val="bg1"/>
                </a:solidFill>
                <a:latin typeface="Arial" charset="0"/>
              </a:rPr>
              <a:t>Summary Graphs</a:t>
            </a:r>
          </a:p>
        </p:txBody>
      </p:sp>
      <p:sp>
        <p:nvSpPr>
          <p:cNvPr id="16388" name="Text Box 279"/>
          <p:cNvSpPr txBox="1">
            <a:spLocks noChangeArrowheads="1"/>
          </p:cNvSpPr>
          <p:nvPr/>
        </p:nvSpPr>
        <p:spPr bwMode="auto">
          <a:xfrm>
            <a:off x="215900" y="1793875"/>
            <a:ext cx="31750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000" b="1">
                <a:solidFill>
                  <a:schemeClr val="bg1"/>
                </a:solidFill>
                <a:latin typeface="Arial" charset="0"/>
              </a:rPr>
              <a:t>Number of students in a class of 30 who:</a:t>
            </a:r>
          </a:p>
        </p:txBody>
      </p:sp>
      <p:sp>
        <p:nvSpPr>
          <p:cNvPr id="16389" name="Footnote1"/>
          <p:cNvSpPr txBox="1">
            <a:spLocks noChangeArrowheads="1"/>
          </p:cNvSpPr>
          <p:nvPr/>
        </p:nvSpPr>
        <p:spPr bwMode="auto">
          <a:xfrm>
            <a:off x="250825" y="6477000"/>
            <a:ext cx="63500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900">
                <a:solidFill>
                  <a:schemeClr val="bg1"/>
                </a:solidFill>
                <a:latin typeface="Arial" charset="0"/>
              </a:rPr>
              <a:t>Note: This graph contains weighted results. See the corresponding summary tables for detailed explanation of data.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09YRBSSlides">
  <a:themeElements>
    <a:clrScheme name="2009YRBS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9YRBSSlide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8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80" charset="0"/>
          </a:defRPr>
        </a:defPPr>
      </a:lstStyle>
    </a:lnDef>
  </a:objectDefaults>
  <a:extraClrSchemeLst>
    <a:extraClrScheme>
      <a:clrScheme name="2009YRBS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2009YRBSSummarySlides</Template>
  <TotalTime>285</TotalTime>
  <Words>122</Words>
  <Application>Microsoft Office PowerPoint</Application>
  <PresentationFormat>On-screen Show (4:3)</PresentationFormat>
  <Paragraphs>16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Times</vt:lpstr>
      <vt:lpstr>Arial</vt:lpstr>
      <vt:lpstr>Verdana</vt:lpstr>
      <vt:lpstr>Wingdings</vt:lpstr>
      <vt:lpstr>Calibri</vt:lpstr>
      <vt:lpstr>2009YRBSSlides</vt:lpstr>
      <vt:lpstr>2009YRBSSlides</vt:lpstr>
      <vt:lpstr>Microsoft Excel Chart</vt:lpstr>
      <vt:lpstr>Slide 1</vt:lpstr>
      <vt:lpstr>Slide 2</vt:lpstr>
      <vt:lpstr>Slide 3</vt:lpstr>
      <vt:lpstr>Slide 4</vt:lpstr>
    </vt:vector>
  </TitlesOfParts>
  <Company>CDC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Dash1</dc:creator>
  <cp:lastModifiedBy>rfiedler</cp:lastModifiedBy>
  <cp:revision>46</cp:revision>
  <dcterms:created xsi:type="dcterms:W3CDTF">2009-10-06T19:28:36Z</dcterms:created>
  <dcterms:modified xsi:type="dcterms:W3CDTF">2014-04-17T13:36:52Z</dcterms:modified>
</cp:coreProperties>
</file>