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1.xml" ContentType="application/vnd.openxmlformats-officedocument.drawingml.chart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  <p:sldId id="262" r:id="rId3"/>
    <p:sldId id="261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B0F0"/>
    <a:srgbClr val="FFFFFF"/>
    <a:srgbClr val="00355F"/>
    <a:srgbClr val="3C5680"/>
    <a:srgbClr val="4C6EA3"/>
    <a:srgbClr val="864B26"/>
    <a:srgbClr val="532F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84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image" Target="../media/image2.gif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image" Target="../media/image2.gif"/><Relationship Id="rId1" Type="http://schemas.openxmlformats.org/officeDocument/2006/relationships/themeOverride" Target="../theme/themeOverride3.xml"/></Relationships>
</file>

<file path=ppt/charts/chart1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062920570043248"/>
          <c:y val="0.13169190914387793"/>
          <c:w val="0.51765141952675764"/>
          <c:h val="0.74589370686307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baseline="0">
                    <a:solidFill>
                      <a:schemeClr val="accent3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 idx="0">
                  <c:v>Rarely or never wore a seat belt</c:v>
                </c:pt>
                <c:pt idx="1">
                  <c:v>Rode with a driver who had been drinking alcohol</c:v>
                </c:pt>
                <c:pt idx="2">
                  <c:v>Carried a weapon</c:v>
                </c:pt>
                <c:pt idx="3">
                  <c:v>Attempted suicide</c:v>
                </c:pt>
                <c:pt idx="4">
                  <c:v>Currently smoked cigarettes</c:v>
                </c:pt>
                <c:pt idx="5">
                  <c:v>Currently drank alcohol</c:v>
                </c:pt>
                <c:pt idx="6">
                  <c:v>Currently used marijuana </c:v>
                </c:pt>
                <c:pt idx="7">
                  <c:v>Ever had sexual intercourse</c:v>
                </c:pt>
                <c:pt idx="8">
                  <c:v>Were not physically active at least 60 minutes per day on all 7 days</c:v>
                </c:pt>
                <c:pt idx="9">
                  <c:v>Did not attend physical education classes on all 5 days </c:v>
                </c:pt>
                <c:pt idx="10">
                  <c:v>Were obese</c:v>
                </c:pt>
                <c:pt idx="11">
                  <c:v>Did not eat breakfast on all 7 days</c:v>
                </c:pt>
              </c:strCache>
            </c:strRef>
          </c:cat>
          <c:val>
            <c:numRef>
              <c:f>Sheet1!$B$2:$B$13</c:f>
              <c:numCache>
                <c:pt idx="0">
                  <c:v/>
                </c:pt>
                <c:pt idx="1">
                  <c:v>15.6</c:v>
                </c:pt>
                <c:pt idx="2">
                  <c:v>9.4</c:v>
                </c:pt>
                <c:pt idx="3">
                  <c:v/>
                </c:pt>
                <c:pt idx="4">
                  <c:v>6.0</c:v>
                </c:pt>
                <c:pt idx="5">
                  <c:v>24.7</c:v>
                </c:pt>
                <c:pt idx="6">
                  <c:v>16.8</c:v>
                </c:pt>
                <c:pt idx="7">
                  <c:v>23.2</c:v>
                </c:pt>
                <c:pt idx="8">
                  <c:v>80.1</c:v>
                </c:pt>
                <c:pt idx="9">
                  <c:v>69.6</c:v>
                </c:pt>
                <c:pt idx="10">
                  <c:v>7.5</c:v>
                </c:pt>
                <c:pt idx="11">
                  <c:v/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49726176"/>
        <c:axId val="7774456"/>
      </c:barChart>
      <c:catAx>
        <c:axId val="14972617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7774456"/>
        <c:crosses val="autoZero"/>
        <c:auto val="1"/>
        <c:lblAlgn val="ctr"/>
        <c:lblOffset val="100"/>
        <c:tickLblSkip val="1"/>
        <c:noMultiLvlLbl val="0"/>
      </c:catAx>
      <c:valAx>
        <c:axId val="7774456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chemeClr val="accent3"/>
                </a:solidFill>
                <a:latin typeface="Arial" pitchFamily="34" charset="0"/>
              </a:defRPr>
            </a:pPr>
            <a:endParaRPr lang="en-US"/>
          </a:p>
        </c:txPr>
        <c:crossAx val="149726176"/>
        <c:crosses val="autoZero"/>
        <c:crossBetween val="between"/>
        <c:majorUnit val="20"/>
      </c:valAx>
      <c:spPr>
        <a:noFill/>
        <a:ln w="12700">
          <a:solidFill>
            <a:schemeClr val="accent3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174707706991172"/>
          <c:y val="0.1009662418008941"/>
          <c:w val="0.52228322596039134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baseline="0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 idx="0">
                  <c:v>Sometimes, most of the time, or always wore a seat belt</c:v>
                </c:pt>
                <c:pt idx="1">
                  <c:v>Did not ride with a driver who had been drinking alcohol</c:v>
                </c:pt>
                <c:pt idx="2">
                  <c:v>Did not carry a weapon</c:v>
                </c:pt>
                <c:pt idx="3">
                  <c:v>Did not attempt suicide</c:v>
                </c:pt>
                <c:pt idx="4">
                  <c:v>Did not currently smoke cigarettes </c:v>
                </c:pt>
                <c:pt idx="5">
                  <c:v>Did not currently drink alcohol</c:v>
                </c:pt>
                <c:pt idx="6">
                  <c:v>Did not currently use marijuana</c:v>
                </c:pt>
                <c:pt idx="7">
                  <c:v>Never had sexual intercourse</c:v>
                </c:pt>
                <c:pt idx="8">
                  <c:v>Were physically active at least 60 minutes per day on all 7 days</c:v>
                </c:pt>
                <c:pt idx="9">
                  <c:v>Attended physical education classes on all 5 days</c:v>
                </c:pt>
                <c:pt idx="10">
                  <c:v>Were not obese</c:v>
                </c:pt>
                <c:pt idx="11">
                  <c:v>Ate breakfast on all 7 days</c:v>
                </c:pt>
              </c:strCache>
            </c:strRef>
          </c:cat>
          <c:val>
            <c:numRef>
              <c:f>Sheet1!$B$2:$B$13</c:f>
              <c:numCache>
                <c:pt idx="0">
                  <c:v/>
                </c:pt>
                <c:pt idx="1">
                  <c:v>84.4</c:v>
                </c:pt>
                <c:pt idx="2">
                  <c:v>90.6</c:v>
                </c:pt>
                <c:pt idx="3">
                  <c:v/>
                </c:pt>
                <c:pt idx="4">
                  <c:v>94.0</c:v>
                </c:pt>
                <c:pt idx="5">
                  <c:v>75.3</c:v>
                </c:pt>
                <c:pt idx="6">
                  <c:v>83.2</c:v>
                </c:pt>
                <c:pt idx="7">
                  <c:v>76.8</c:v>
                </c:pt>
                <c:pt idx="8">
                  <c:v>19.9</c:v>
                </c:pt>
                <c:pt idx="9">
                  <c:v>30.4</c:v>
                </c:pt>
                <c:pt idx="10">
                  <c:v>92.5</c:v>
                </c:pt>
                <c:pt idx="11">
                  <c:v/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98760032"/>
        <c:axId val="203486672"/>
      </c:barChart>
      <c:catAx>
        <c:axId val="19876003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203486672"/>
        <c:crosses val="autoZero"/>
        <c:auto val="1"/>
        <c:lblAlgn val="ctr"/>
        <c:lblOffset val="100"/>
        <c:noMultiLvlLbl val="0"/>
      </c:catAx>
      <c:valAx>
        <c:axId val="203486672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98760032"/>
        <c:crosses val="autoZero"/>
        <c:crossBetween val="between"/>
        <c:majorUnit val="2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cap="all" baseline="0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 idx="0">
                  <c:v>Rarely or never wore a seat belt</c:v>
                </c:pt>
                <c:pt idx="1">
                  <c:v>Rode with a driver who had been drinking alcohol</c:v>
                </c:pt>
                <c:pt idx="2">
                  <c:v>Carried a weapon</c:v>
                </c:pt>
                <c:pt idx="3">
                  <c:v>Attempted suicide</c:v>
                </c:pt>
                <c:pt idx="4">
                  <c:v>Currently smoked cigarettes</c:v>
                </c:pt>
                <c:pt idx="5">
                  <c:v>Currently drank alcohol</c:v>
                </c:pt>
                <c:pt idx="6">
                  <c:v>Currently used marijuana </c:v>
                </c:pt>
                <c:pt idx="7">
                  <c:v>Ever had sexual intercourse</c:v>
                </c:pt>
                <c:pt idx="8">
                  <c:v>Were not physically active at least 60 minutes per day on all 7 days</c:v>
                </c:pt>
                <c:pt idx="9">
                  <c:v>Did not attend physical education classes on all 5 days </c:v>
                </c:pt>
                <c:pt idx="10">
                  <c:v>Were obese</c:v>
                </c:pt>
                <c:pt idx="11">
                  <c:v>Did not eat breakfast on all 7 days</c:v>
                </c:pt>
              </c:strCache>
            </c:strRef>
          </c:cat>
          <c:val>
            <c:numRef>
              <c:f>Sheet1!$B$2:$B$13</c:f>
              <c:numCache>
                <c:pt idx="0">
                  <c:v/>
                </c:pt>
                <c:pt idx="1">
                  <c:v>4.7</c:v>
                </c:pt>
                <c:pt idx="2">
                  <c:v>2.8</c:v>
                </c:pt>
                <c:pt idx="3">
                  <c:v/>
                </c:pt>
                <c:pt idx="4">
                  <c:v>1.8</c:v>
                </c:pt>
                <c:pt idx="5">
                  <c:v>7.4</c:v>
                </c:pt>
                <c:pt idx="6">
                  <c:v>5.0</c:v>
                </c:pt>
                <c:pt idx="7">
                  <c:v>7.0</c:v>
                </c:pt>
                <c:pt idx="8">
                  <c:v>24.0</c:v>
                </c:pt>
                <c:pt idx="9">
                  <c:v>20.9</c:v>
                </c:pt>
                <c:pt idx="10">
                  <c:v>2.3</c:v>
                </c:pt>
                <c:pt idx="11">
                  <c:v/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205753712"/>
        <c:axId val="205754104"/>
      </c:barChart>
      <c:catAx>
        <c:axId val="20575371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205754104"/>
        <c:crosses val="autoZero"/>
        <c:auto val="1"/>
        <c:lblAlgn val="ctr"/>
        <c:lblOffset val="100"/>
        <c:noMultiLvlLbl val="0"/>
      </c:catAx>
      <c:valAx>
        <c:axId val="205754104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205753712"/>
        <c:crosses val="autoZero"/>
        <c:crossBetween val="between"/>
        <c:majorUnit val="1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aseline="0">
                    <a:solidFill>
                      <a:srgbClr val="FFFFFF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 idx="0">
                  <c:v>Sometimes, most of the time, or always wore a seat belt</c:v>
                </c:pt>
                <c:pt idx="1">
                  <c:v>Did not ride with a driver who had been drinking alcohol</c:v>
                </c:pt>
                <c:pt idx="2">
                  <c:v>Did not carry a weapon</c:v>
                </c:pt>
                <c:pt idx="3">
                  <c:v>Did not attempt suicide</c:v>
                </c:pt>
                <c:pt idx="4">
                  <c:v>Did not currently smoke cigarettes </c:v>
                </c:pt>
                <c:pt idx="5">
                  <c:v>Did not currently drink alcohol</c:v>
                </c:pt>
                <c:pt idx="6">
                  <c:v>Did not currently use marijuana</c:v>
                </c:pt>
                <c:pt idx="7">
                  <c:v>Never had sexual intercourse</c:v>
                </c:pt>
                <c:pt idx="8">
                  <c:v>Were physically active at least 60 minutes per day on all 7 days</c:v>
                </c:pt>
                <c:pt idx="9">
                  <c:v>Attended physical education classes on all 5 days</c:v>
                </c:pt>
                <c:pt idx="10">
                  <c:v>Were not obese</c:v>
                </c:pt>
                <c:pt idx="11">
                  <c:v>Ate breakfast on all 7 days</c:v>
                </c:pt>
              </c:strCache>
            </c:strRef>
          </c:cat>
          <c:val>
            <c:numRef>
              <c:f>Sheet1!$B$2:$B$13</c:f>
              <c:numCache>
                <c:pt idx="0">
                  <c:v/>
                </c:pt>
                <c:pt idx="1">
                  <c:v>25.3</c:v>
                </c:pt>
                <c:pt idx="2">
                  <c:v>27.2</c:v>
                </c:pt>
                <c:pt idx="3">
                  <c:v/>
                </c:pt>
                <c:pt idx="4">
                  <c:v>28.2</c:v>
                </c:pt>
                <c:pt idx="5">
                  <c:v>22.6</c:v>
                </c:pt>
                <c:pt idx="6">
                  <c:v>25.0</c:v>
                </c:pt>
                <c:pt idx="7">
                  <c:v>23.0</c:v>
                </c:pt>
                <c:pt idx="8">
                  <c:v>6.0</c:v>
                </c:pt>
                <c:pt idx="9">
                  <c:v>9.1</c:v>
                </c:pt>
                <c:pt idx="10">
                  <c:v>27.8</c:v>
                </c:pt>
                <c:pt idx="11">
                  <c:v/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232473608"/>
        <c:axId val="232474000"/>
      </c:barChart>
      <c:catAx>
        <c:axId val="23247360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b="0" i="0" baseline="0">
                <a:solidFill>
                  <a:srgbClr val="FFFFFF"/>
                </a:solidFill>
              </a:defRPr>
            </a:pPr>
            <a:endParaRPr lang="en-US"/>
          </a:p>
        </c:txPr>
        <c:crossAx val="232474000"/>
        <c:crosses val="autoZero"/>
        <c:auto val="1"/>
        <c:lblAlgn val="ctr"/>
        <c:lblOffset val="100"/>
        <c:noMultiLvlLbl val="0"/>
      </c:catAx>
      <c:valAx>
        <c:axId val="232474000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baseline="0">
                <a:solidFill>
                  <a:srgbClr val="FFFFFF"/>
                </a:solidFill>
              </a:defRPr>
            </a:pPr>
            <a:endParaRPr lang="en-US"/>
          </a:p>
        </c:txPr>
        <c:crossAx val="232473608"/>
        <c:crosses val="autoZero"/>
        <c:crossBetween val="between"/>
        <c:majorUnit val="1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="1" i="0" baseline="0">
          <a:latin typeface="Arial" pitchFamily="34" charset="0"/>
        </a:defRPr>
      </a:pPr>
      <a:endParaRPr lang="en-US"/>
    </a:p>
  </c:txPr>
  <c:externalData r:id="rId3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200">
          <a:solidFill>
            <a:srgbClr val="532F18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000">
          <a:solidFill>
            <a:srgbClr val="532F18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>
          <a:solidFill>
            <a:srgbClr val="532F18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Maryland High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7589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Montgomery County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graphicFrame>
        <p:nvGraphicFramePr>
          <p:cNvPr id="293" name="Chart 2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926436"/>
              </p:ext>
            </p:extLst>
          </p:nvPr>
        </p:nvGraphicFramePr>
        <p:xfrm>
          <a:off x="381902" y="1217982"/>
          <a:ext cx="8385048" cy="5001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2438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smtClean="0">
                <a:solidFill>
                  <a:schemeClr val="accent3"/>
                </a:solidFill>
                <a:latin typeface="Arial" charset="0"/>
              </a:rPr>
              <a:t>Percentage of students who:</a:t>
            </a:r>
            <a:endParaRPr lang="en-US" sz="1000" b="1" dirty="0">
              <a:solidFill>
                <a:schemeClr val="accent3"/>
              </a:solidFill>
              <a:latin typeface="Arial" charset="0"/>
            </a:endParaRPr>
          </a:p>
        </p:txBody>
      </p:sp>
      <p:sp>
        <p:nvSpPr>
          <p:cNvPr id="643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0" y="9875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2014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1694431"/>
              </p:ext>
            </p:extLst>
          </p:nvPr>
        </p:nvGraphicFramePr>
        <p:xfrm>
          <a:off x="609600" y="1377865"/>
          <a:ext cx="8382000" cy="4908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Maryland High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7589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Montgomery County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5007" y="1431049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smtClean="0">
                <a:solidFill>
                  <a:srgbClr val="FFFFFF"/>
                </a:solidFill>
                <a:latin typeface="Arial" charset="0"/>
              </a:rPr>
              <a:t>Percentage of students who:</a:t>
            </a:r>
            <a:endParaRPr lang="en-US" sz="10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0" y="9875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2014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1737031071"/>
              </p:ext>
            </p:extLst>
          </p:nvPr>
        </p:nvGraphicFramePr>
        <p:xfrm>
          <a:off x="612648" y="1316736"/>
          <a:ext cx="8385048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Maryland High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7589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Montgomery County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4904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Number of students in a class of 30 who:</a:t>
            </a:r>
          </a:p>
        </p:txBody>
      </p:sp>
      <p:sp>
        <p:nvSpPr>
          <p:cNvPr id="7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8" name="Header3"/>
          <p:cNvSpPr txBox="1">
            <a:spLocks noChangeArrowheads="1"/>
          </p:cNvSpPr>
          <p:nvPr/>
        </p:nvSpPr>
        <p:spPr bwMode="auto">
          <a:xfrm>
            <a:off x="0" y="9875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2014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33054404"/>
              </p:ext>
            </p:extLst>
          </p:nvPr>
        </p:nvGraphicFramePr>
        <p:xfrm>
          <a:off x="612648" y="1316736"/>
          <a:ext cx="8385048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Maryland High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7589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Montgomery County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4904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Number of students in a class of 30 who: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0" y="9875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2014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9YRBSSlides">
  <a:themeElements>
    <a:clrScheme name="2009YRBS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9YRBSSlid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lnDef>
  </a:objectDefaults>
  <a:extraClrSchemeLst>
    <a:extraClrScheme>
      <a:clrScheme name="2009YRBS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A51A768450B449915CA5A0C41B2E56" ma:contentTypeVersion="4" ma:contentTypeDescription="Create a new document." ma:contentTypeScope="" ma:versionID="e8a9c7b85bc06ea41a8e87a5d527d04d">
  <xsd:schema xmlns:xsd="http://www.w3.org/2001/XMLSchema" xmlns:xs="http://www.w3.org/2001/XMLSchema" xmlns:p="http://schemas.microsoft.com/office/2006/metadata/properties" xmlns:ns2="649fa7f2-3abd-457f-86c9-337225b491f5" targetNamespace="http://schemas.microsoft.com/office/2006/metadata/properties" ma:root="true" ma:fieldsID="cb84f9b1910bfbc0974e1370227e7c4a" ns2:_="">
    <xsd:import namespace="649fa7f2-3abd-457f-86c9-337225b491f5"/>
    <xsd:element name="properties">
      <xsd:complexType>
        <xsd:sequence>
          <xsd:element name="documentManagement">
            <xsd:complexType>
              <xsd:all>
                <xsd:element ref="ns2:Survey" minOccurs="0"/>
                <xsd:element ref="ns2:Year" minOccurs="0"/>
                <xsd:element ref="ns2:Survey_x0020_Popul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9fa7f2-3abd-457f-86c9-337225b491f5" elementFormDefault="qualified">
    <xsd:import namespace="http://schemas.microsoft.com/office/2006/documentManagement/types"/>
    <xsd:import namespace="http://schemas.microsoft.com/office/infopath/2007/PartnerControls"/>
    <xsd:element name="Survey" ma:index="8" nillable="true" ma:displayName="Survey" ma:format="Dropdown" ma:internalName="Survey">
      <xsd:simpleType>
        <xsd:restriction base="dms:Choice">
          <xsd:enumeration value="Profiles"/>
          <xsd:enumeration value="YRBS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  <xsd:enumeration value="1994"/>
          <xsd:enumeration value="1993"/>
          <xsd:enumeration value="1992"/>
          <xsd:enumeration value="1991"/>
        </xsd:restriction>
      </xsd:simpleType>
    </xsd:element>
    <xsd:element name="Survey_x0020_Population" ma:index="10" nillable="true" ma:displayName="Population" ma:format="Dropdown" ma:internalName="Survey_x0020_Population">
      <xsd:simpleType>
        <xsd:union memberTypes="dms:Text">
          <xsd:simpleType>
            <xsd:restriction base="dms:Choice">
              <xsd:enumeration value="Overall"/>
              <xsd:enumeration value="HIV Priority"/>
              <xsd:enumeration value="Chronic Targeted"/>
              <xsd:enumeration value="High School"/>
              <xsd:enumeration value="Middle School"/>
              <xsd:enumeration value="Alternative School"/>
              <xsd:enumeration value="Other"/>
              <xsd:enumeration value="Other High School"/>
              <xsd:enumeration value="Other Middle School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rvey xmlns="649fa7f2-3abd-457f-86c9-337225b491f5">YRBS</Survey>
    <Survey_x0020_Population xmlns="649fa7f2-3abd-457f-86c9-337225b491f5">HS Montgomery</Survey_x0020_Population>
    <Year xmlns="649fa7f2-3abd-457f-86c9-337225b491f5">2015</Year>
  </documentManagement>
</p:properties>
</file>

<file path=customXml/itemProps1.xml><?xml version="1.0" encoding="utf-8"?>
<ds:datastoreItem xmlns:ds="http://schemas.openxmlformats.org/officeDocument/2006/customXml" ds:itemID="{83B3BAE0-A4D4-4CA4-83A5-8BF1FBAF42FE}"/>
</file>

<file path=customXml/itemProps2.xml><?xml version="1.0" encoding="utf-8"?>
<ds:datastoreItem xmlns:ds="http://schemas.openxmlformats.org/officeDocument/2006/customXml" ds:itemID="{482D9A87-53A2-49B3-B432-26F6907C1D20}"/>
</file>

<file path=customXml/itemProps3.xml><?xml version="1.0" encoding="utf-8"?>
<ds:datastoreItem xmlns:ds="http://schemas.openxmlformats.org/officeDocument/2006/customXml" ds:itemID="{37156F27-C657-4E93-A96F-8127025059DE}"/>
</file>

<file path=docProps/app.xml><?xml version="1.0" encoding="utf-8"?>
<Properties xmlns="http://schemas.openxmlformats.org/officeDocument/2006/extended-properties" xmlns:vt="http://schemas.openxmlformats.org/officeDocument/2006/docPropsVTypes">
  <Template>2009YRBSSummarySlides</Template>
  <TotalTime>629</TotalTime>
  <Words>46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Times</vt:lpstr>
      <vt:lpstr>Verdana</vt:lpstr>
      <vt:lpstr>Wingdings</vt:lpstr>
      <vt:lpstr>2009YRBSSlides</vt:lpstr>
      <vt:lpstr>PowerPoint Presentation</vt:lpstr>
      <vt:lpstr>PowerPoint Presentation</vt:lpstr>
      <vt:lpstr>PowerPoint Presentation</vt:lpstr>
      <vt:lpstr>PowerPoint Presentation</vt:lpstr>
    </vt:vector>
  </TitlesOfParts>
  <Company>CDC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Centers for Disease Control and Prevention</dc:creator>
  <cp:lastModifiedBy>Harris, William A. (CDC/OID/NCHHSTP) (CTR)-SU</cp:lastModifiedBy>
  <cp:revision>59</cp:revision>
  <dcterms:created xsi:type="dcterms:W3CDTF">2009-10-06T19:28:36Z</dcterms:created>
  <dcterms:modified xsi:type="dcterms:W3CDTF">2015-05-13T14:14:47Z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0x010100B6A51A768450B449915CA5A0C41B2E56</vt:lpwstr>
  </property>
  <property fmtid="{D5CDD505-2E9C-101B-9397-08002B2CF9AE}" pid="3" name="Order">
    <vt:r8>30000</vt:r8>
  </property>
</Properties>
</file>