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350" r:id="rId4"/>
    <p:sldId id="283" r:id="rId5"/>
    <p:sldId id="351" r:id="rId6"/>
    <p:sldId id="352" r:id="rId7"/>
    <p:sldId id="355" r:id="rId8"/>
    <p:sldId id="324" r:id="rId9"/>
    <p:sldId id="298" r:id="rId10"/>
    <p:sldId id="326" r:id="rId11"/>
    <p:sldId id="299" r:id="rId12"/>
    <p:sldId id="353" r:id="rId13"/>
    <p:sldId id="354" r:id="rId14"/>
    <p:sldId id="361" r:id="rId15"/>
    <p:sldId id="356" r:id="rId16"/>
    <p:sldId id="357" r:id="rId17"/>
    <p:sldId id="358" r:id="rId18"/>
    <p:sldId id="359" r:id="rId19"/>
    <p:sldId id="362" r:id="rId20"/>
    <p:sldId id="360" r:id="rId21"/>
    <p:sldId id="363" r:id="rId22"/>
    <p:sldId id="349" r:id="rId23"/>
    <p:sldId id="289" r:id="rId24"/>
    <p:sldId id="291" r:id="rId25"/>
    <p:sldId id="292" r:id="rId26"/>
    <p:sldId id="332" r:id="rId27"/>
    <p:sldId id="334" r:id="rId28"/>
    <p:sldId id="297" r:id="rId29"/>
    <p:sldId id="323" r:id="rId30"/>
    <p:sldId id="325" r:id="rId31"/>
    <p:sldId id="294" r:id="rId32"/>
    <p:sldId id="295" r:id="rId33"/>
    <p:sldId id="300" r:id="rId34"/>
    <p:sldId id="301" r:id="rId35"/>
    <p:sldId id="270" r:id="rId36"/>
    <p:sldId id="288" r:id="rId3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07" autoAdjust="0"/>
    <p:restoredTop sz="94659" autoAdjust="0"/>
  </p:normalViewPr>
  <p:slideViewPr>
    <p:cSldViewPr>
      <p:cViewPr varScale="1">
        <p:scale>
          <a:sx n="79" d="100"/>
          <a:sy n="79" d="100"/>
        </p:scale>
        <p:origin x="15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11D7302-6946-4343-8F6F-DA387E16B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55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7F39AE-E58C-49B0-B327-8A3343A1C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32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3B56ABD3-CDE8-4419-BF22-B1C0CDE1A88E}" type="slidenum">
              <a:rPr lang="en-US" smtClean="0">
                <a:latin typeface="Arial" charset="0"/>
              </a:rPr>
              <a:pPr eaLnBrk="1" hangingPunct="1">
                <a:defRPr/>
              </a:pPr>
              <a:t>1</a:t>
            </a:fld>
            <a:endParaRPr lang="en-US" dirty="0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7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20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7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5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53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13CF295-51CE-4ACE-984D-2473D9579179}" type="slidenum">
              <a:rPr lang="en-US" smtClean="0">
                <a:latin typeface="Arial" charset="0"/>
              </a:rPr>
              <a:pPr eaLnBrk="1" hangingPunct="1">
                <a:defRPr/>
              </a:pPr>
              <a:t>35</a:t>
            </a:fld>
            <a:endParaRPr lang="en-US" dirty="0">
              <a:latin typeface="Arial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50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9DF1E7A-CB63-4FA9-B42B-E458C18ECE65}" type="slidenum">
              <a:rPr lang="en-US" smtClean="0">
                <a:latin typeface="Arial" charset="0"/>
              </a:rPr>
              <a:pPr eaLnBrk="1" hangingPunct="1">
                <a:defRPr/>
              </a:pPr>
              <a:t>2</a:t>
            </a:fld>
            <a:endParaRPr lang="en-US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0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8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03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31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10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50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F02011-C5E4-461C-9793-2036FA805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D4B8C-9625-48C0-82E3-9A99C050A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DA9D-A823-4C8F-BE78-8DAE1C5A16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00B99-D6CC-4C1A-AF95-B98018705D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DD146-A963-43E9-AF73-B9EEEB7983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F124-151A-43A2-AFE3-9ED64342ED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4CCA8-CDCD-473E-A832-801FADF49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C90D-63B7-42B0-AD2F-54C825EFC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DF56-CFD1-463D-9C43-19D7352DB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50CC-5789-4CE3-AA8F-3EAE7B1AA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3250-094F-419D-AC7A-28F0D042CE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9227086D-6F00-4431-AA55-198014C62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tgomerycountymd.gov/PRO/DBRC/PrevailingWageFAQ.html" TargetMode="External"/><Relationship Id="rId2" Type="http://schemas.openxmlformats.org/officeDocument/2006/relationships/hyperlink" Target="http://www.montgomerycountymd.gov/pro/DBRC/PrevailingWage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cis.gov/files/form/i-9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dol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l.gov/whd/forms/wh347.pdf" TargetMode="External"/><Relationship Id="rId5" Type="http://schemas.openxmlformats.org/officeDocument/2006/relationships/hyperlink" Target="http://www.dol.gov/whd/FOH/FOH_Ch15.pdf" TargetMode="External"/><Relationship Id="rId4" Type="http://schemas.openxmlformats.org/officeDocument/2006/relationships/hyperlink" Target="http://www.dol.gov/compliance/laws/comp-dbra.htm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1375" y="1676400"/>
            <a:ext cx="7772400" cy="1462088"/>
          </a:xfrm>
        </p:spPr>
        <p:txBody>
          <a:bodyPr/>
          <a:lstStyle/>
          <a:p>
            <a:pPr algn="ctr" eaLnBrk="1" hangingPunct="1"/>
            <a:br>
              <a:rPr lang="en-US" dirty="0"/>
            </a:br>
            <a:r>
              <a:rPr lang="en-US" dirty="0"/>
              <a:t>Montgomery County’s Prevailing Wage Requirements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400800" cy="304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Presented by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Contractor Compliance and Monitoring Inc.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Deborah Wilder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443-906-2187</a:t>
            </a:r>
          </a:p>
          <a:p>
            <a:r>
              <a:rPr lang="en-US" sz="2000" dirty="0">
                <a:solidFill>
                  <a:srgbClr val="0070C0"/>
                </a:solidFill>
                <a:hlinkClick r:id="rId3"/>
              </a:rPr>
              <a:t>dwilder@ccmilcp.com</a:t>
            </a:r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© Deborah Wilder 2021</a:t>
            </a:r>
          </a:p>
        </p:txBody>
      </p:sp>
      <p:pic>
        <p:nvPicPr>
          <p:cNvPr id="5" name="Picture 4" descr="CCMI logo 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4597191"/>
            <a:ext cx="2010919" cy="1789321"/>
          </a:xfrm>
          <a:prstGeom prst="rect">
            <a:avLst/>
          </a:prstGeom>
        </p:spPr>
      </p:pic>
      <p:pic>
        <p:nvPicPr>
          <p:cNvPr id="1026" name="Picture 2" descr="Spr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52" y="838200"/>
            <a:ext cx="914400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Pension</a:t>
            </a:r>
          </a:p>
          <a:p>
            <a:pPr lvl="1"/>
            <a:r>
              <a:rPr lang="en-US" dirty="0"/>
              <a:t>Must meet DOL/ERISA guidelines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Special DB Pension plans allow for differing pension amounts to be contributed for different wage rates/packages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Profit Sharing Plans do not apply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35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Amortization of H&amp;W benefits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Monthly premium X 12 months ÷ 2080 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Amortization of Vac/Hol benefits</a:t>
            </a:r>
          </a:p>
          <a:p>
            <a:pPr marL="0" indent="0" algn="ctr">
              <a:buNone/>
              <a:defRPr/>
            </a:pPr>
            <a:r>
              <a:rPr lang="en-US" sz="2800" dirty="0"/>
              <a:t>Total Number of Hours accrued per year </a:t>
            </a:r>
          </a:p>
          <a:p>
            <a:pPr marL="0" indent="0" algn="ctr">
              <a:buNone/>
              <a:defRPr/>
            </a:pPr>
            <a:r>
              <a:rPr lang="en-US" sz="2800" dirty="0"/>
              <a:t>X RRP(regular rate of pay) ÷ 2080=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Only</a:t>
            </a:r>
            <a:r>
              <a:rPr lang="en-US" sz="2800" dirty="0"/>
              <a:t> those individuals actively enrolled in an approved apprenticeship program may be paid apprenticeship rates.</a:t>
            </a:r>
          </a:p>
          <a:p>
            <a:endParaRPr lang="en-US" sz="2800" dirty="0"/>
          </a:p>
          <a:p>
            <a:pPr lvl="1"/>
            <a:r>
              <a:rPr lang="en-US" sz="2400" dirty="0"/>
              <a:t>Maryland, Virginia or Washington DC Apprenticeship Training Council  or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97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85" y="1766888"/>
            <a:ext cx="7772400" cy="4876799"/>
          </a:xfrm>
        </p:spPr>
        <p:txBody>
          <a:bodyPr/>
          <a:lstStyle/>
          <a:p>
            <a:r>
              <a:rPr lang="en-US" dirty="0"/>
              <a:t>Apprentices must be properly supervised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Apprentices must be employed in proper ratio. Based on ratio of approved program, but no more than 1:1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No pre-apprentices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ALL contractors shall employ only competent workers and apprentices and may NOT employ anyone classified as a HELPER or TRAINEE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50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of Maryland adopted a separate obligation to contribute a portion of the prevailing wage amount to training committees.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Montgomery County did NOT adopt this requirement for any of its County projects</a:t>
            </a:r>
          </a:p>
        </p:txBody>
      </p:sp>
    </p:spTree>
    <p:extLst>
      <p:ext uri="{BB962C8B-B14F-4D97-AF65-F5344CB8AC3E}">
        <p14:creationId xmlns:p14="http://schemas.microsoft.com/office/powerpoint/2010/main" val="3020851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site visits typically conducted once a month 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Verification that prevailing wage rates are posted on the jobsite 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Posting of prevailing wage rates at each jobsite is required by County law</a:t>
            </a:r>
          </a:p>
        </p:txBody>
      </p:sp>
    </p:spTree>
    <p:extLst>
      <p:ext uri="{BB962C8B-B14F-4D97-AF65-F5344CB8AC3E}">
        <p14:creationId xmlns:p14="http://schemas.microsoft.com/office/powerpoint/2010/main" val="2129217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Randomly interview workers on the project for proper work classification and pay rate. </a:t>
            </a:r>
          </a:p>
          <a:p>
            <a:endParaRPr lang="en-US" sz="800" dirty="0"/>
          </a:p>
          <a:p>
            <a:r>
              <a:rPr lang="en-US" dirty="0"/>
              <a:t>Employees should carry a recent paycheck stub with them.</a:t>
            </a:r>
          </a:p>
          <a:p>
            <a:endParaRPr lang="en-US" sz="800" dirty="0"/>
          </a:p>
          <a:p>
            <a:r>
              <a:rPr lang="en-US" dirty="0"/>
              <a:t>This information is cross referenced against the certified payrolls submitted.</a:t>
            </a:r>
          </a:p>
        </p:txBody>
      </p:sp>
    </p:spTree>
    <p:extLst>
      <p:ext uri="{BB962C8B-B14F-4D97-AF65-F5344CB8AC3E}">
        <p14:creationId xmlns:p14="http://schemas.microsoft.com/office/powerpoint/2010/main" val="1366085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Certified Payrolls are required to be submitted on all Montgomery County projects under this ordinance. </a:t>
            </a:r>
          </a:p>
          <a:p>
            <a:endParaRPr lang="en-US" sz="800" dirty="0"/>
          </a:p>
          <a:p>
            <a:r>
              <a:rPr lang="en-US" sz="2800" dirty="0"/>
              <a:t>Certified payrolls must be submitted through LCPtracker (Web-based electronic submission of certified payrolls).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Payrolls MUST be submitted within 14 days after the end of each payroll period.</a:t>
            </a:r>
          </a:p>
        </p:txBody>
      </p:sp>
    </p:spTree>
    <p:extLst>
      <p:ext uri="{BB962C8B-B14F-4D97-AF65-F5344CB8AC3E}">
        <p14:creationId xmlns:p14="http://schemas.microsoft.com/office/powerpoint/2010/main" val="3434584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weeks must be accounted for from the start of the contractor’s work to completion.</a:t>
            </a:r>
          </a:p>
          <a:p>
            <a:endParaRPr lang="en-US" sz="1050" dirty="0"/>
          </a:p>
          <a:p>
            <a:r>
              <a:rPr lang="en-US" dirty="0"/>
              <a:t>File a Statement of Non Performance when work is not being performed in a specific 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9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and Contractor 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5029200"/>
          </a:xfrm>
        </p:spPr>
        <p:txBody>
          <a:bodyPr/>
          <a:lstStyle/>
          <a:p>
            <a:r>
              <a:rPr lang="en-US" sz="2800" b="1" dirty="0"/>
              <a:t>Each contractor has the obligation to maintain complete and accurate payroll records. (time cards, cancelled checks, wage statements)</a:t>
            </a:r>
          </a:p>
          <a:p>
            <a:endParaRPr lang="en-US" sz="800" dirty="0"/>
          </a:p>
          <a:p>
            <a:r>
              <a:rPr lang="en-US" sz="2800" b="1" dirty="0"/>
              <a:t>A contractor shall be liable for the underpayment of prevailing wages by all subtier subcontractors</a:t>
            </a:r>
            <a:r>
              <a:rPr lang="en-US" dirty="0"/>
              <a:t>.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Liquidated Damages applicable to any subcontractor and will be withheld by the County from the funds to be paid to the prime contractor.</a:t>
            </a:r>
          </a:p>
        </p:txBody>
      </p:sp>
    </p:spTree>
    <p:extLst>
      <p:ext uri="{BB962C8B-B14F-4D97-AF65-F5344CB8AC3E}">
        <p14:creationId xmlns:p14="http://schemas.microsoft.com/office/powerpoint/2010/main" val="351461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/>
              <a:t>Montgomery County’s Prevailing Wage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Adopted September 9, 2008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Effective July 1, 2009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Requires the payment of prevailing wages on county funded construction</a:t>
            </a:r>
          </a:p>
          <a:p>
            <a:pPr lvl="1" eaLnBrk="1" hangingPunct="1">
              <a:defRPr/>
            </a:pPr>
            <a:r>
              <a:rPr lang="en-US" dirty="0"/>
              <a:t>In excess of $250,000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endParaRPr lang="en-US" sz="800" dirty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/>
              <a:t>County adopted many of Maryland’s Prevailing Wage Law provisions.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Liquidated Damages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772400" cy="4953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800" dirty="0"/>
              <a:t>$10 per calendar day for late payroll submission- more than 14 days after close of payroll period.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$20 per worker per day for a wage underpayment (including an overtime underpayment or worker misclassification)</a:t>
            </a:r>
          </a:p>
          <a:p>
            <a:pPr lvl="1"/>
            <a:r>
              <a:rPr lang="en-US" sz="2400" dirty="0"/>
              <a:t>LDs assessed even if payroll is corrected and restitution paid. </a:t>
            </a:r>
          </a:p>
          <a:p>
            <a:endParaRPr lang="en-US" sz="800" dirty="0"/>
          </a:p>
          <a:p>
            <a:r>
              <a:rPr lang="en-US" sz="2800" dirty="0"/>
              <a:t>$50 per day for not posting prevailing wage rates on the jobsite.</a:t>
            </a:r>
          </a:p>
        </p:txBody>
      </p:sp>
    </p:spTree>
    <p:extLst>
      <p:ext uri="{BB962C8B-B14F-4D97-AF65-F5344CB8AC3E}">
        <p14:creationId xmlns:p14="http://schemas.microsoft.com/office/powerpoint/2010/main" val="3385790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840287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Maryland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 per day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Failure to Post Wages</a:t>
            </a:r>
          </a:p>
          <a:p>
            <a:pPr lvl="2"/>
            <a:r>
              <a:rPr lang="en-US" sz="2000" dirty="0"/>
              <a:t>$50 per day</a:t>
            </a:r>
          </a:p>
          <a:p>
            <a:pPr lvl="2"/>
            <a:endParaRPr lang="en-US" sz="2000" dirty="0"/>
          </a:p>
          <a:p>
            <a:pPr lvl="2"/>
            <a:endParaRPr lang="en-US" sz="2000" dirty="0"/>
          </a:p>
          <a:p>
            <a:pPr marL="914400" lvl="2" indent="0">
              <a:buNone/>
            </a:pPr>
            <a:r>
              <a:rPr lang="en-US" sz="3200" dirty="0"/>
              <a:t>California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$100 per day/worker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Apprenticeship Violations</a:t>
            </a:r>
          </a:p>
          <a:p>
            <a:pPr lvl="2"/>
            <a:r>
              <a:rPr lang="en-US" sz="2000" dirty="0"/>
              <a:t>$100 per 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5516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Montgomery County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http://www.montgomerycountymd.gov/pro/DBRC/PrevailingWage.html</a:t>
            </a:r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Frequently Asked Questions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http://www.montgomerycountymd.gov/PRO/DBRC/PrevailingWageFAQ.html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6333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</a:t>
            </a:r>
            <a:br>
              <a:rPr lang="en-US" dirty="0"/>
            </a:br>
            <a:r>
              <a:rPr lang="en-US" dirty="0"/>
              <a:t>Davis-Bacon Apply?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funding of $2,000 or more  triggers federal Prevailing Wage (Davis-Bacon) requirements.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Federal DB requirements will preempt Maryland/Montgomery County PW requirements.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 Determination published in the specifications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Required Davis-Bacon Language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Locked in at Time of Bid</a:t>
            </a:r>
          </a:p>
          <a:p>
            <a:pPr lvl="1">
              <a:defRPr/>
            </a:pPr>
            <a:r>
              <a:rPr lang="en-US" dirty="0"/>
              <a:t>Exceptions for delayed projects</a:t>
            </a:r>
          </a:p>
          <a:p>
            <a:pPr lvl="2">
              <a:defRPr/>
            </a:pPr>
            <a:r>
              <a:rPr lang="en-US" dirty="0"/>
              <a:t>Project not awarded within 90 days</a:t>
            </a:r>
          </a:p>
          <a:p>
            <a:pPr lvl="2">
              <a:defRPr/>
            </a:pPr>
            <a:r>
              <a:rPr lang="en-US" dirty="0"/>
              <a:t>For housing projects- if construction does not start within 90 days of closing.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Wages paid based on classification of work performed.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400" dirty="0"/>
              <a:t>Not on job titles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sz="2400" dirty="0"/>
              <a:t>Not necessarily based on union agreement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 rates and classifications are NOT identical with Maryland/Montgomery County rates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DBA no longer covers Surveyor work on an active construction. AAM 235 reverses AAM 212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Omitted Classifications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Federal</a:t>
            </a:r>
          </a:p>
          <a:p>
            <a:pPr lvl="1"/>
            <a:r>
              <a:rPr lang="en-US" dirty="0"/>
              <a:t>To obtain a wage classification and rate not contained in the published wage determination, Agency or contractor must request a “conformance”, using form SF1444.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Should be done as soon as possible (even before job start, if possible).</a:t>
            </a:r>
          </a:p>
          <a:p>
            <a:pPr marL="457200" lvl="1" indent="0" algn="ctr">
              <a:buNone/>
            </a:pPr>
            <a:endParaRPr lang="en-US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000" b="1" i="1" dirty="0">
                <a:solidFill>
                  <a:srgbClr val="7030A0"/>
                </a:solidFill>
              </a:rPr>
              <a:t>Note: Can be requested at any point during the  course of the project, but the earlier, the better.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68666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143000" y="1295400"/>
            <a:ext cx="2590800" cy="457200"/>
          </a:xfrm>
        </p:spPr>
        <p:txBody>
          <a:bodyPr/>
          <a:lstStyle/>
          <a:p>
            <a:r>
              <a:rPr lang="en-US" sz="2800" dirty="0"/>
              <a:t>SF-1444 Form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467" y="1"/>
            <a:ext cx="5325533" cy="6858000"/>
          </a:xfrm>
        </p:spPr>
      </p:pic>
    </p:spTree>
    <p:extLst>
      <p:ext uri="{BB962C8B-B14F-4D97-AF65-F5344CB8AC3E}">
        <p14:creationId xmlns:p14="http://schemas.microsoft.com/office/powerpoint/2010/main" val="1117321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Wages MUST be paid weekly.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CWHSSA (Contract Work Hours Safety Standard Act)- Overtime at 1.5 times is required for more than 40 hours worked in a week in the execution of a federally funded project.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Holidays- see specific DBWD language.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772400" cy="5105400"/>
          </a:xfrm>
        </p:spPr>
        <p:txBody>
          <a:bodyPr/>
          <a:lstStyle/>
          <a:p>
            <a:r>
              <a:rPr lang="en-US" dirty="0"/>
              <a:t>Melded Rate: </a:t>
            </a:r>
            <a:r>
              <a:rPr lang="en-US" sz="2800" dirty="0"/>
              <a:t>When working in more than one wage classification a week </a:t>
            </a:r>
          </a:p>
          <a:p>
            <a:pPr marL="457200" lvl="1" indent="0">
              <a:buNone/>
            </a:pPr>
            <a:r>
              <a:rPr lang="en-US" sz="2000" dirty="0"/>
              <a:t>22 hours as a Laborer at $25.00</a:t>
            </a:r>
          </a:p>
          <a:p>
            <a:pPr marL="457200" lvl="1" indent="0">
              <a:buNone/>
            </a:pPr>
            <a:r>
              <a:rPr lang="en-US" sz="2000" dirty="0"/>
              <a:t>25 hours as a Carpenter at $35.00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22 X $25 =$550 + 25 x $35  = $875</a:t>
            </a:r>
          </a:p>
          <a:p>
            <a:pPr marL="457200" lvl="1" indent="0">
              <a:buNone/>
            </a:pPr>
            <a:r>
              <a:rPr lang="en-US" sz="2000" dirty="0"/>
              <a:t>$1425 ÷ 47 hours = $30.32 (melded rate)</a:t>
            </a:r>
          </a:p>
          <a:p>
            <a:pPr marL="457200" lvl="1" indent="0">
              <a:buNone/>
            </a:pPr>
            <a:r>
              <a:rPr lang="en-US" sz="2000" dirty="0"/>
              <a:t>OT = 7 hours X $30.32 X .5 =$106.12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Total pay = $1531.12</a:t>
            </a:r>
          </a:p>
          <a:p>
            <a:pPr marL="457200" lvl="1" indent="0">
              <a:buNone/>
            </a:pPr>
            <a:r>
              <a:rPr lang="en-US" sz="2000" b="1" dirty="0"/>
              <a:t>$550 + $875 + $106.12</a:t>
            </a:r>
          </a:p>
        </p:txBody>
      </p:sp>
    </p:spTree>
    <p:extLst>
      <p:ext uri="{BB962C8B-B14F-4D97-AF65-F5344CB8AC3E}">
        <p14:creationId xmlns:p14="http://schemas.microsoft.com/office/powerpoint/2010/main" val="2284814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Construction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of Improvement- Construction</a:t>
            </a:r>
          </a:p>
          <a:p>
            <a:pPr lvl="1"/>
            <a:r>
              <a:rPr lang="en-US" dirty="0"/>
              <a:t>Onsite</a:t>
            </a:r>
          </a:p>
          <a:p>
            <a:pPr lvl="1"/>
            <a:r>
              <a:rPr lang="en-US" dirty="0"/>
              <a:t>Adjacent or nearly adjacent</a:t>
            </a:r>
          </a:p>
          <a:p>
            <a:r>
              <a:rPr lang="en-US" dirty="0"/>
              <a:t>Excluded work	</a:t>
            </a:r>
          </a:p>
          <a:p>
            <a:pPr lvl="1"/>
            <a:r>
              <a:rPr lang="en-US" dirty="0"/>
              <a:t>Performed in Permanent Shop</a:t>
            </a:r>
          </a:p>
          <a:p>
            <a:pPr lvl="1"/>
            <a:r>
              <a:rPr lang="en-US" dirty="0"/>
              <a:t>Supplier Deliveries</a:t>
            </a:r>
          </a:p>
          <a:p>
            <a:pPr lvl="1"/>
            <a:r>
              <a:rPr lang="en-US" dirty="0"/>
              <a:t>Professional Services</a:t>
            </a:r>
          </a:p>
          <a:p>
            <a:pPr lvl="1"/>
            <a:r>
              <a:rPr lang="en-US" dirty="0"/>
              <a:t>Inspection work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010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 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Melded Rate Overtime Exception:</a:t>
            </a:r>
          </a:p>
          <a:p>
            <a:endParaRPr lang="en-US" sz="800" dirty="0"/>
          </a:p>
          <a:p>
            <a:pPr marL="742950" lvl="2" indent="-342900">
              <a:buSzPct val="60000"/>
            </a:pPr>
            <a:r>
              <a:rPr lang="en-US" sz="2000" dirty="0"/>
              <a:t>When there is a policy communicated to the employees BEFORE they begin work;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employee AGREES to the policy; AND,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employer has sufficient documentation to support a different overtime formula based on actual tasks performed. (detailed time records)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58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Davis-Bacon- Apprentices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14887"/>
          </a:xfrm>
        </p:spPr>
        <p:txBody>
          <a:bodyPr/>
          <a:lstStyle/>
          <a:p>
            <a:r>
              <a:rPr lang="en-US" dirty="0"/>
              <a:t>Apprenticeship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dirty="0"/>
              <a:t>Individual actively enrolled in State approved apprenticeship program (MD, D.C. and VA)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Must be  employed in proper ratio 1:1 or ratio of approved program if less than 1:1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Must be properly supervised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No pre-apprentices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28599"/>
            <a:ext cx="3996969" cy="64796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I-9 compliance</a:t>
            </a:r>
          </a:p>
          <a:p>
            <a:pPr lvl="1"/>
            <a:r>
              <a:rPr lang="en-US" dirty="0"/>
              <a:t>New forms as of 10/21/2019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DOL or other federal agency may request these during audit, although not routinely.</a:t>
            </a:r>
          </a:p>
          <a:p>
            <a:pPr lvl="1"/>
            <a:endParaRPr lang="en-US" sz="800" dirty="0"/>
          </a:p>
          <a:p>
            <a:pPr lvl="1"/>
            <a:r>
              <a:rPr lang="en-US" dirty="0">
                <a:hlinkClick r:id="rId3"/>
              </a:rPr>
              <a:t>http://www.uscis.gov/files/form/i-9.pdf</a:t>
            </a:r>
            <a:endParaRPr lang="en-US" dirty="0"/>
          </a:p>
          <a:p>
            <a:pPr lvl="1"/>
            <a:endParaRPr lang="en-US" sz="800" dirty="0"/>
          </a:p>
          <a:p>
            <a:pPr lvl="1"/>
            <a:r>
              <a:rPr lang="en-US" dirty="0"/>
              <a:t>E-Verify for federal contractors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Contacts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Davis-Bacon Wage Determinations: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3"/>
              </a:rPr>
              <a:t>http://www.wdol.gov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Davis-Bacon compliance overview: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4"/>
              </a:rPr>
              <a:t>http://www.dol.gov/compliance/laws/comp-dbra.htm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Field Operations Handbook: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5"/>
              </a:rPr>
              <a:t>http://www.dol.gov/whd/FOH/FOH_Ch15.pdf</a:t>
            </a:r>
            <a:endParaRPr lang="en-US" sz="2800" dirty="0"/>
          </a:p>
          <a:p>
            <a:pPr marL="0" indent="0">
              <a:buNone/>
              <a:defRPr/>
            </a:pPr>
            <a:r>
              <a:rPr lang="en-US" sz="2800" dirty="0"/>
              <a:t>Davis-Bacon Certified Payroll WH-347: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6"/>
              </a:rPr>
              <a:t>http://www.dol.gov/whd/forms/wh347.pdf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Davis Bacon </a:t>
            </a:r>
            <a:br>
              <a:rPr lang="en-US" dirty="0"/>
            </a:br>
            <a:r>
              <a:rPr lang="en-US" dirty="0"/>
              <a:t>Liquidated Damages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 eaLnBrk="1" hangingPunct="1"/>
            <a:r>
              <a:rPr lang="en-US" dirty="0"/>
              <a:t>Federal</a:t>
            </a:r>
          </a:p>
          <a:p>
            <a:pPr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Reprimand for first time offenders with good faith errors.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Debarment from public works for repeat offenders or gross violations on first offense.</a:t>
            </a:r>
          </a:p>
          <a:p>
            <a:pPr lvl="1" eaLnBrk="1" hangingPunct="1"/>
            <a:endParaRPr lang="en-US" sz="1200" dirty="0"/>
          </a:p>
          <a:p>
            <a:pPr lvl="1" eaLnBrk="1" hangingPunct="1"/>
            <a:r>
              <a:rPr lang="en-US" dirty="0"/>
              <a:t>Overtime (over 40 hours per week) $27 per day. (adjusted annually)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Contractor Compliance and Monitoring, Inc.</a:t>
            </a:r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PO Box 1279</a:t>
            </a:r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Severna Park, MD 21146</a:t>
            </a:r>
          </a:p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dirty="0"/>
              <a:t>Deborah Wilder: </a:t>
            </a:r>
            <a:r>
              <a:rPr lang="en-US" sz="2400" dirty="0">
                <a:hlinkClick r:id="rId3"/>
              </a:rPr>
              <a:t>dwilder@ccmilcp.com</a:t>
            </a:r>
            <a:endParaRPr lang="en-US" sz="2400" dirty="0"/>
          </a:p>
          <a:p>
            <a:pPr algn="r">
              <a:buNone/>
            </a:pPr>
            <a:r>
              <a:rPr lang="en-US" sz="1000" dirty="0"/>
              <a:t>© Deborah Wilder 2021</a:t>
            </a:r>
          </a:p>
        </p:txBody>
      </p:sp>
      <p:pic>
        <p:nvPicPr>
          <p:cNvPr id="4" name="Picture 3" descr="CCMI logo 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00548" y="5257800"/>
            <a:ext cx="1668371" cy="14845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Workers Covered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Who is covered?</a:t>
            </a:r>
          </a:p>
          <a:p>
            <a:pPr eaLnBrk="1" hangingPunct="1"/>
            <a:endParaRPr lang="en-US" sz="800" dirty="0"/>
          </a:p>
          <a:p>
            <a:pPr eaLnBrk="1" hangingPunct="1"/>
            <a:r>
              <a:rPr lang="en-US" dirty="0"/>
              <a:t>Employees on the project</a:t>
            </a:r>
          </a:p>
          <a:p>
            <a:pPr eaLnBrk="1" hangingPunct="1"/>
            <a:endParaRPr lang="en-US" sz="800" dirty="0"/>
          </a:p>
          <a:p>
            <a:pPr lvl="1" eaLnBrk="1" hangingPunct="1"/>
            <a:r>
              <a:rPr lang="en-US" dirty="0"/>
              <a:t>Exceptions for Exempt (FLSA 541) Supervisory/Management Personnel</a:t>
            </a:r>
          </a:p>
          <a:p>
            <a:pPr lvl="1" eaLnBrk="1" hangingPunct="1"/>
            <a:endParaRPr lang="en-US" sz="800" dirty="0"/>
          </a:p>
          <a:p>
            <a:pPr lvl="1" eaLnBrk="1" hangingPunct="1"/>
            <a:r>
              <a:rPr lang="en-US" dirty="0"/>
              <a:t>No 1099 employees</a:t>
            </a:r>
          </a:p>
          <a:p>
            <a:pPr lvl="1" eaLnBrk="1" hangingPunct="1"/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Prevailing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The Total Amount of Wages and Benefits must be paid to the employee or for his/ her benefit.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dirty="0"/>
              <a:t>Wages must be paid to the employee on their paycheck </a:t>
            </a:r>
          </a:p>
          <a:p>
            <a:pPr marL="0" indent="0" algn="ctr">
              <a:buNone/>
            </a:pPr>
            <a:r>
              <a:rPr lang="en-US" sz="2400" dirty="0"/>
              <a:t>+ </a:t>
            </a:r>
          </a:p>
          <a:p>
            <a:pPr marL="0" indent="0">
              <a:buNone/>
            </a:pPr>
            <a:r>
              <a:rPr lang="en-US" sz="2400" dirty="0"/>
              <a:t>Benefits can be paid to any ERISA approved benefit plan </a:t>
            </a:r>
          </a:p>
          <a:p>
            <a:pPr marL="0" indent="0">
              <a:buNone/>
            </a:pPr>
            <a:r>
              <a:rPr lang="en-US" sz="2400" dirty="0"/>
              <a:t>Medical Plan 		Dental Plan 		Pension Plan Life Insurance 	Disability Plan 	Vision Plan </a:t>
            </a:r>
          </a:p>
          <a:p>
            <a:pPr marL="0" indent="0" algn="ctr">
              <a:buNone/>
            </a:pPr>
            <a:r>
              <a:rPr lang="en-US" sz="2400" dirty="0"/>
              <a:t>OR </a:t>
            </a:r>
          </a:p>
          <a:p>
            <a:pPr marL="0" indent="0">
              <a:buNone/>
            </a:pPr>
            <a:r>
              <a:rPr lang="en-US" sz="2400" dirty="0"/>
              <a:t>Added to the employees wages on the paycheck</a:t>
            </a:r>
          </a:p>
        </p:txBody>
      </p:sp>
    </p:spTree>
    <p:extLst>
      <p:ext uri="{BB962C8B-B14F-4D97-AF65-F5344CB8AC3E}">
        <p14:creationId xmlns:p14="http://schemas.microsoft.com/office/powerpoint/2010/main" val="2976707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Wages Paid Based on Type of Work Performed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Workers paid based on the type of tools used (not on job titles or job skills)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Omitted or missing classification, contact:</a:t>
            </a:r>
          </a:p>
          <a:p>
            <a:pPr lvl="1"/>
            <a:r>
              <a:rPr lang="en-US" sz="2400" dirty="0"/>
              <a:t>CCMI or </a:t>
            </a:r>
          </a:p>
          <a:p>
            <a:pPr lvl="1"/>
            <a:r>
              <a:rPr lang="en-US" sz="2400" dirty="0"/>
              <a:t>Steve Noguera, Program Manager 240-777-9918</a:t>
            </a:r>
          </a:p>
          <a:p>
            <a:pPr marL="0" indent="0">
              <a:buNone/>
            </a:pPr>
            <a:endParaRPr lang="en-US" sz="8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Unskilled Laborer is NOT the default classification if a contractor cannot identify the proper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24305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87887"/>
          </a:xfrm>
        </p:spPr>
        <p:txBody>
          <a:bodyPr/>
          <a:lstStyle/>
          <a:p>
            <a:r>
              <a:rPr lang="en-US" dirty="0"/>
              <a:t>Overtime is paid for: </a:t>
            </a:r>
          </a:p>
          <a:p>
            <a:pPr lvl="1"/>
            <a:r>
              <a:rPr lang="en-US" dirty="0"/>
              <a:t>More than 10 hours worked in one day </a:t>
            </a:r>
          </a:p>
          <a:p>
            <a:pPr lvl="1"/>
            <a:r>
              <a:rPr lang="en-US" dirty="0"/>
              <a:t>More than 40 hours worked in one week </a:t>
            </a:r>
          </a:p>
          <a:p>
            <a:pPr lvl="1"/>
            <a:r>
              <a:rPr lang="en-US" dirty="0"/>
              <a:t>All Sunday work </a:t>
            </a:r>
          </a:p>
          <a:p>
            <a:pPr lvl="1"/>
            <a:r>
              <a:rPr lang="en-US" dirty="0"/>
              <a:t>All Holiday work:</a:t>
            </a:r>
          </a:p>
          <a:p>
            <a:pPr lvl="2"/>
            <a:r>
              <a:rPr lang="en-US" dirty="0"/>
              <a:t>New Year’s Day, Memorial Day, July 4</a:t>
            </a:r>
            <a:r>
              <a:rPr lang="en-US" baseline="30000" dirty="0"/>
              <a:t>th</a:t>
            </a:r>
            <a:r>
              <a:rPr lang="en-US" dirty="0"/>
              <a:t>, Labor Day, Thanksgiving and Christmas</a:t>
            </a:r>
          </a:p>
          <a:p>
            <a:pPr marL="914400" lvl="2" indent="0">
              <a:buNone/>
            </a:pPr>
            <a:endParaRPr lang="en-US" sz="800" dirty="0"/>
          </a:p>
          <a:p>
            <a:pPr lvl="2"/>
            <a:r>
              <a:rPr lang="en-US" dirty="0"/>
              <a:t>Check footnotes on determination in case additional holidays apply to specific trades.</a:t>
            </a:r>
          </a:p>
        </p:txBody>
      </p:sp>
    </p:spTree>
    <p:extLst>
      <p:ext uri="{BB962C8B-B14F-4D97-AF65-F5344CB8AC3E}">
        <p14:creationId xmlns:p14="http://schemas.microsoft.com/office/powerpoint/2010/main" val="3982389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Overtime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35487"/>
          </a:xfrm>
        </p:spPr>
        <p:txBody>
          <a:bodyPr/>
          <a:lstStyle/>
          <a:p>
            <a:r>
              <a:rPr lang="en-US" dirty="0"/>
              <a:t>1.5 times the base wage rate and only 1 time on Fringes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Base Wage 	Fringes</a:t>
            </a:r>
          </a:p>
          <a:p>
            <a:pPr marL="0" indent="0">
              <a:buNone/>
            </a:pPr>
            <a:r>
              <a:rPr lang="en-US" sz="2000" dirty="0"/>
              <a:t>	$25.00		$10.00</a:t>
            </a:r>
          </a:p>
          <a:p>
            <a:pPr marL="0" indent="0">
              <a:buNone/>
            </a:pPr>
            <a:r>
              <a:rPr lang="en-US" sz="2000" dirty="0"/>
              <a:t>	$25.00(base wage rate) x 1.5 + $10 (fringe) = $47.50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Exception:  When the employee’s normal base wage rate is more than the prevailing wage rate, then 1.5 times applied to the employee’s regular wage rate.</a:t>
            </a:r>
          </a:p>
          <a:p>
            <a:pPr marL="0" indent="0">
              <a:buNone/>
            </a:pPr>
            <a:r>
              <a:rPr lang="en-US" sz="2000" dirty="0"/>
              <a:t>	$30 (base wage rate) X 1.5 + $10 (fringe) = $55.00</a:t>
            </a:r>
          </a:p>
        </p:txBody>
      </p:sp>
    </p:spTree>
    <p:extLst>
      <p:ext uri="{BB962C8B-B14F-4D97-AF65-F5344CB8AC3E}">
        <p14:creationId xmlns:p14="http://schemas.microsoft.com/office/powerpoint/2010/main" val="246551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  <a:p>
            <a:pPr lvl="1"/>
            <a:r>
              <a:rPr lang="en-US" dirty="0"/>
              <a:t>For the benefit of the employee</a:t>
            </a:r>
          </a:p>
          <a:p>
            <a:pPr lvl="1"/>
            <a:r>
              <a:rPr lang="en-US" dirty="0"/>
              <a:t>Employee must “qualify” for the benefit</a:t>
            </a:r>
          </a:p>
          <a:p>
            <a:pPr lvl="1"/>
            <a:r>
              <a:rPr lang="en-US" dirty="0"/>
              <a:t>Benefit must be definite and certain</a:t>
            </a:r>
          </a:p>
          <a:p>
            <a:pPr lvl="1"/>
            <a:r>
              <a:rPr lang="en-US" dirty="0"/>
              <a:t>Contribution must be irrevocably made</a:t>
            </a:r>
          </a:p>
          <a:p>
            <a:pPr lvl="1"/>
            <a:r>
              <a:rPr lang="en-US" dirty="0"/>
              <a:t>Paid not less than quarterly</a:t>
            </a:r>
          </a:p>
          <a:p>
            <a:pPr lvl="1"/>
            <a:r>
              <a:rPr lang="en-US" dirty="0"/>
              <a:t>Some benefits must be amortized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4F49D8-714F-405B-B398-6FCD9E628652}"/>
</file>

<file path=customXml/itemProps2.xml><?xml version="1.0" encoding="utf-8"?>
<ds:datastoreItem xmlns:ds="http://schemas.openxmlformats.org/officeDocument/2006/customXml" ds:itemID="{DFAF6637-CB2E-40CC-9275-6BF2C2B43E25}"/>
</file>

<file path=customXml/itemProps3.xml><?xml version="1.0" encoding="utf-8"?>
<ds:datastoreItem xmlns:ds="http://schemas.openxmlformats.org/officeDocument/2006/customXml" ds:itemID="{B57F2FD8-7161-47BC-BCF1-6F91578C3CFF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2323</TotalTime>
  <Words>1653</Words>
  <Application>Microsoft Office PowerPoint</Application>
  <PresentationFormat>On-screen Show (4:3)</PresentationFormat>
  <Paragraphs>290</Paragraphs>
  <Slides>36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Tahoma</vt:lpstr>
      <vt:lpstr>Wingdings</vt:lpstr>
      <vt:lpstr>Blends</vt:lpstr>
      <vt:lpstr> Montgomery County’s Prevailing Wage Requirements</vt:lpstr>
      <vt:lpstr>Montgomery County’s Prevailing Wage Overview</vt:lpstr>
      <vt:lpstr>What is Construction Work</vt:lpstr>
      <vt:lpstr>Workers Covered</vt:lpstr>
      <vt:lpstr>Prevailing Wages</vt:lpstr>
      <vt:lpstr>Wages Paid Based on Type of Work Performed</vt:lpstr>
      <vt:lpstr>Maryland/Montgomery Co Overtime</vt:lpstr>
      <vt:lpstr>Overtime Calculations</vt:lpstr>
      <vt:lpstr>Fringe Benefits</vt:lpstr>
      <vt:lpstr>Fringe Benefits</vt:lpstr>
      <vt:lpstr>Fringe Benefits</vt:lpstr>
      <vt:lpstr>Maryland/Montgomery Co. Apprenticeship Rules</vt:lpstr>
      <vt:lpstr>Maryland/Montgomery Co. Apprenticeship Rules</vt:lpstr>
      <vt:lpstr>Training Contributions</vt:lpstr>
      <vt:lpstr>Onsite Interviews</vt:lpstr>
      <vt:lpstr>Onsite Interviews</vt:lpstr>
      <vt:lpstr>Forms and Certified Payroll</vt:lpstr>
      <vt:lpstr>Forms and Certified Payrolls</vt:lpstr>
      <vt:lpstr>Documentation and Contractor Liability</vt:lpstr>
      <vt:lpstr>Liquidated Damages</vt:lpstr>
      <vt:lpstr>LD Comparison</vt:lpstr>
      <vt:lpstr>Links and Resources</vt:lpstr>
      <vt:lpstr>When Does  Davis-Bacon Apply?</vt:lpstr>
      <vt:lpstr>Davis-Bacon</vt:lpstr>
      <vt:lpstr>Davis-Bacon</vt:lpstr>
      <vt:lpstr>Omitted Classifications</vt:lpstr>
      <vt:lpstr>SF-1444 Form</vt:lpstr>
      <vt:lpstr>Davis-Bacon</vt:lpstr>
      <vt:lpstr>Davis-Bacon Overtime</vt:lpstr>
      <vt:lpstr>Davis Bacon Overtime</vt:lpstr>
      <vt:lpstr>Davis-Bacon- Apprentices</vt:lpstr>
      <vt:lpstr>PowerPoint Presentation</vt:lpstr>
      <vt:lpstr>Davis-Bacon</vt:lpstr>
      <vt:lpstr>Davis-Bacon Contacts and links</vt:lpstr>
      <vt:lpstr>Davis Bacon  Liquidated Damages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and State Prevailing Wage and Apprenticeship</dc:title>
  <dc:creator>Deborah Wilder</dc:creator>
  <cp:lastModifiedBy>Deborah Wilder</cp:lastModifiedBy>
  <cp:revision>129</cp:revision>
  <cp:lastPrinted>2016-02-08T21:53:25Z</cp:lastPrinted>
  <dcterms:created xsi:type="dcterms:W3CDTF">2004-09-22T17:17:34Z</dcterms:created>
  <dcterms:modified xsi:type="dcterms:W3CDTF">2023-02-16T21:32:08Z</dcterms:modified>
</cp:coreProperties>
</file>