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notesMasterIdLst>
    <p:notesMasterId r:id="rId41"/>
  </p:notesMasterIdLst>
  <p:handoutMasterIdLst>
    <p:handoutMasterId r:id="rId42"/>
  </p:handoutMasterIdLst>
  <p:sldIdLst>
    <p:sldId id="256" r:id="rId4"/>
    <p:sldId id="257" r:id="rId5"/>
    <p:sldId id="364" r:id="rId6"/>
    <p:sldId id="350" r:id="rId7"/>
    <p:sldId id="283" r:id="rId8"/>
    <p:sldId id="351" r:id="rId9"/>
    <p:sldId id="352" r:id="rId10"/>
    <p:sldId id="355" r:id="rId11"/>
    <p:sldId id="324" r:id="rId12"/>
    <p:sldId id="298" r:id="rId13"/>
    <p:sldId id="326" r:id="rId14"/>
    <p:sldId id="299" r:id="rId15"/>
    <p:sldId id="353" r:id="rId16"/>
    <p:sldId id="354" r:id="rId17"/>
    <p:sldId id="365" r:id="rId18"/>
    <p:sldId id="361" r:id="rId19"/>
    <p:sldId id="356" r:id="rId20"/>
    <p:sldId id="357" r:id="rId21"/>
    <p:sldId id="358" r:id="rId22"/>
    <p:sldId id="359" r:id="rId23"/>
    <p:sldId id="362" r:id="rId24"/>
    <p:sldId id="360" r:id="rId25"/>
    <p:sldId id="363" r:id="rId26"/>
    <p:sldId id="349" r:id="rId27"/>
    <p:sldId id="289" r:id="rId28"/>
    <p:sldId id="291" r:id="rId29"/>
    <p:sldId id="292" r:id="rId30"/>
    <p:sldId id="332" r:id="rId31"/>
    <p:sldId id="297" r:id="rId32"/>
    <p:sldId id="323" r:id="rId33"/>
    <p:sldId id="325" r:id="rId34"/>
    <p:sldId id="294" r:id="rId35"/>
    <p:sldId id="295" r:id="rId36"/>
    <p:sldId id="300" r:id="rId37"/>
    <p:sldId id="301" r:id="rId38"/>
    <p:sldId id="270" r:id="rId39"/>
    <p:sldId id="288" r:id="rId4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07" autoAdjust="0"/>
    <p:restoredTop sz="94659" autoAdjust="0"/>
  </p:normalViewPr>
  <p:slideViewPr>
    <p:cSldViewPr>
      <p:cViewPr varScale="1">
        <p:scale>
          <a:sx n="117" d="100"/>
          <a:sy n="117" d="100"/>
        </p:scale>
        <p:origin x="5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11D7302-6946-4343-8F6F-DA387E16BD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55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A7F39AE-E58C-49B0-B327-8A3343A1C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432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3B56ABD3-CDE8-4419-BF22-B1C0CDE1A88E}" type="slidenum">
              <a:rPr lang="en-US" smtClean="0">
                <a:latin typeface="Arial" charset="0"/>
              </a:rPr>
              <a:pPr eaLnBrk="1" hangingPunct="1">
                <a:defRPr/>
              </a:pPr>
              <a:t>1</a:t>
            </a:fld>
            <a:endParaRPr lang="en-US" dirty="0">
              <a:latin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57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2203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57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5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53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13CF295-51CE-4ACE-984D-2473D9579179}" type="slidenum">
              <a:rPr lang="en-US" smtClean="0">
                <a:latin typeface="Arial" charset="0"/>
              </a:rPr>
              <a:pPr eaLnBrk="1" hangingPunct="1">
                <a:defRPr/>
              </a:pPr>
              <a:t>36</a:t>
            </a:fld>
            <a:endParaRPr lang="en-US" dirty="0">
              <a:latin typeface="Arial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50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fld id="{09DF1E7A-CB63-4FA9-B42B-E458C18ECE65}" type="slidenum">
              <a:rPr lang="en-US" smtClean="0">
                <a:latin typeface="Arial" charset="0"/>
              </a:rPr>
              <a:pPr eaLnBrk="1" hangingPunct="1">
                <a:defRPr/>
              </a:pPr>
              <a:t>2</a:t>
            </a:fld>
            <a:endParaRPr lang="en-US" dirty="0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01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358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903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431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210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450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F39AE-E58C-49B0-B327-8A3343A1CB1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5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CF02011-C5E4-461C-9793-2036FA805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D4B8C-9625-48C0-82E3-9A99C050A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2DA9D-A823-4C8F-BE78-8DAE1C5A16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00B99-D6CC-4C1A-AF95-B98018705D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DD146-A963-43E9-AF73-B9EEEB7983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6F124-151A-43A2-AFE3-9ED64342ED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4CCA8-CDCD-473E-A832-801FADF49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C90D-63B7-42B0-AD2F-54C825EFCF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CDF56-CFD1-463D-9C43-19D7352DB9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A50CC-5789-4CE3-AA8F-3EAE7B1AA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13250-094F-419D-AC7A-28F0D042CE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 sz="2400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9227086D-6F00-4431-AA55-198014C620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wilder@ccmilcp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tgomerycountymd.gov/PRO/DBRC/PrevailingWageFAQ.html" TargetMode="External"/><Relationship Id="rId2" Type="http://schemas.openxmlformats.org/officeDocument/2006/relationships/hyperlink" Target="http://www.montgomerycountymd.gov/pro/DBRC/PrevailingWage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cis.gov/sites/default/files/document/forms/i-9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scis.gov/files/form/i-9.pdf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m.go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ol.gov/whd/forms/wh347.pdf" TargetMode="External"/><Relationship Id="rId5" Type="http://schemas.openxmlformats.org/officeDocument/2006/relationships/hyperlink" Target="http://www.dol.gov/whd/FOH/FOH_Ch15.pdf" TargetMode="External"/><Relationship Id="rId4" Type="http://schemas.openxmlformats.org/officeDocument/2006/relationships/hyperlink" Target="http://www.dol.gov/compliance/laws/comp-dbra.htm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tvansant@ccmilcp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mailto:dwilder@ccmilcp.com" TargetMode="External"/><Relationship Id="rId4" Type="http://schemas.openxmlformats.org/officeDocument/2006/relationships/hyperlink" Target="mailto:jfinau@ccmilcp.co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1375" y="1676400"/>
            <a:ext cx="7772400" cy="1462088"/>
          </a:xfrm>
        </p:spPr>
        <p:txBody>
          <a:bodyPr/>
          <a:lstStyle/>
          <a:p>
            <a:pPr algn="ctr" eaLnBrk="1" hangingPunct="1"/>
            <a:br>
              <a:rPr lang="en-US" dirty="0"/>
            </a:br>
            <a:r>
              <a:rPr lang="en-US" dirty="0"/>
              <a:t>Montgomery County’s Prevailing Wage Requirements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05200"/>
            <a:ext cx="6400800" cy="3048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Presented by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Contractor Compliance and Monitoring Inc.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Deborah Wilder</a:t>
            </a:r>
          </a:p>
          <a:p>
            <a:r>
              <a:rPr lang="en-US" sz="2000" dirty="0">
                <a:solidFill>
                  <a:srgbClr val="0070C0"/>
                </a:solidFill>
                <a:hlinkClick r:id="rId3"/>
              </a:rPr>
              <a:t>dwilder@ccmilcp.com</a:t>
            </a:r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r>
              <a:rPr lang="en-US" sz="1000" dirty="0"/>
              <a:t>© Deborah Wilder 2024</a:t>
            </a:r>
          </a:p>
        </p:txBody>
      </p:sp>
      <p:pic>
        <p:nvPicPr>
          <p:cNvPr id="5" name="Picture 4" descr="CCMI logo bi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05600" y="4597191"/>
            <a:ext cx="2010919" cy="1789321"/>
          </a:xfrm>
          <a:prstGeom prst="rect">
            <a:avLst/>
          </a:prstGeom>
        </p:spPr>
      </p:pic>
      <p:pic>
        <p:nvPicPr>
          <p:cNvPr id="1026" name="Picture 2" descr="Spr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52" y="838200"/>
            <a:ext cx="914400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  <a:p>
            <a:pPr lvl="1"/>
            <a:r>
              <a:rPr lang="en-US" dirty="0"/>
              <a:t>For the benefit of the employee</a:t>
            </a:r>
          </a:p>
          <a:p>
            <a:pPr lvl="1"/>
            <a:r>
              <a:rPr lang="en-US" dirty="0"/>
              <a:t>Employee must “qualify” for the benefit</a:t>
            </a:r>
          </a:p>
          <a:p>
            <a:pPr lvl="1"/>
            <a:r>
              <a:rPr lang="en-US" dirty="0"/>
              <a:t>Benefit must be definite and certain</a:t>
            </a:r>
          </a:p>
          <a:p>
            <a:pPr lvl="1"/>
            <a:r>
              <a:rPr lang="en-US" dirty="0"/>
              <a:t>Contribution must be irrevocably made</a:t>
            </a:r>
          </a:p>
          <a:p>
            <a:pPr lvl="1"/>
            <a:r>
              <a:rPr lang="en-US" dirty="0"/>
              <a:t>Paid not less than quarterly</a:t>
            </a:r>
          </a:p>
          <a:p>
            <a:pPr lvl="1"/>
            <a:r>
              <a:rPr lang="en-US" dirty="0"/>
              <a:t>Some benefits must be amortized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Pension</a:t>
            </a:r>
          </a:p>
          <a:p>
            <a:pPr lvl="1"/>
            <a:r>
              <a:rPr lang="en-US" dirty="0"/>
              <a:t>Must meet DOL/ERISA guidelines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Special DB Pension plans allow for differing pension amounts to be contributed for different wage rates/packages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Profit Sharing Plans do not apply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35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Fringe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Amortization of H&amp;W benefits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Monthly premium X 12 months ÷ 2080 =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	Per hour rate for PW purposes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Amortization of Vac/Hol benefits</a:t>
            </a:r>
          </a:p>
          <a:p>
            <a:pPr marL="0" indent="0" algn="ctr">
              <a:buNone/>
              <a:defRPr/>
            </a:pPr>
            <a:r>
              <a:rPr lang="en-US" sz="2800" dirty="0"/>
              <a:t>Total Number of Hours accrued per year </a:t>
            </a:r>
          </a:p>
          <a:p>
            <a:pPr marL="0" indent="0" algn="ctr">
              <a:buNone/>
              <a:defRPr/>
            </a:pPr>
            <a:r>
              <a:rPr lang="en-US" sz="2800" dirty="0"/>
              <a:t>X RRP(regular rate of pay) ÷ 2080=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800" dirty="0"/>
              <a:t>	Per hour rate for PW purposes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Co. Apprenticeship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5029200"/>
          </a:xfrm>
        </p:spPr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</a:rPr>
              <a:t>Only</a:t>
            </a:r>
            <a:r>
              <a:rPr lang="en-US" sz="2800" dirty="0"/>
              <a:t> those individuals actively enrolled in an approved apprenticeship program may be paid apprenticeship rates.</a:t>
            </a:r>
          </a:p>
          <a:p>
            <a:endParaRPr lang="en-US" sz="2800" dirty="0"/>
          </a:p>
          <a:p>
            <a:pPr lvl="1"/>
            <a:r>
              <a:rPr lang="en-US" sz="2400" dirty="0"/>
              <a:t>Maryland, Virginia or Washington DC Apprenticeship Training Council   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297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Co. Apprenticeship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9185" y="1766888"/>
            <a:ext cx="7772400" cy="4876799"/>
          </a:xfrm>
        </p:spPr>
        <p:txBody>
          <a:bodyPr/>
          <a:lstStyle/>
          <a:p>
            <a:r>
              <a:rPr lang="en-US" dirty="0"/>
              <a:t>Apprentices must be properly supervised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Apprentices must be employed in proper ratio. Based on ratio of approved program, but no more than 1:1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No pre-apprentices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ALL contractors shall employ only competent workers and apprentices and may NOT employ anyone classified as a HELPER or TRAINEE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5650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13430-92DD-D1A4-5F0F-9B5E7EB03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Local Hiring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B22B7-BDC0-8FBE-436C-E35CB490C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25% of all new hires are to be residents of Montgomery County</a:t>
            </a:r>
          </a:p>
          <a:p>
            <a:endParaRPr lang="en-US" sz="800" dirty="0"/>
          </a:p>
          <a:p>
            <a:r>
              <a:rPr lang="en-US"/>
              <a:t>Quarterly </a:t>
            </a:r>
            <a:r>
              <a:rPr lang="en-US" dirty="0"/>
              <a:t>reports to be submitted</a:t>
            </a:r>
          </a:p>
          <a:p>
            <a:endParaRPr lang="en-US" sz="800" dirty="0"/>
          </a:p>
          <a:p>
            <a:r>
              <a:rPr lang="en-US" dirty="0"/>
              <a:t>Forms can be found in LCPtracker eDocs</a:t>
            </a:r>
          </a:p>
        </p:txBody>
      </p:sp>
    </p:spTree>
    <p:extLst>
      <p:ext uri="{BB962C8B-B14F-4D97-AF65-F5344CB8AC3E}">
        <p14:creationId xmlns:p14="http://schemas.microsoft.com/office/powerpoint/2010/main" val="375203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of Maryland adopted a separate obligation to contribute a portion of the prevailing wage amount to training committees.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Montgomery County did NOT adopt this requirement for any of its County projects</a:t>
            </a:r>
          </a:p>
        </p:txBody>
      </p:sp>
    </p:spTree>
    <p:extLst>
      <p:ext uri="{BB962C8B-B14F-4D97-AF65-F5344CB8AC3E}">
        <p14:creationId xmlns:p14="http://schemas.microsoft.com/office/powerpoint/2010/main" val="3020851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Onsite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site visits typically conducted once a month </a:t>
            </a:r>
          </a:p>
          <a:p>
            <a:endParaRPr lang="en-US" sz="800" dirty="0"/>
          </a:p>
          <a:p>
            <a:endParaRPr lang="en-US" sz="800" dirty="0"/>
          </a:p>
          <a:p>
            <a:r>
              <a:rPr lang="en-US" dirty="0"/>
              <a:t>Verification that prevailing wage rates are posted on the jobsite </a:t>
            </a:r>
          </a:p>
          <a:p>
            <a:endParaRPr lang="en-US" sz="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Posting of prevailing wage rates at each jobsite is required by County law</a:t>
            </a:r>
          </a:p>
        </p:txBody>
      </p:sp>
    </p:spTree>
    <p:extLst>
      <p:ext uri="{BB962C8B-B14F-4D97-AF65-F5344CB8AC3E}">
        <p14:creationId xmlns:p14="http://schemas.microsoft.com/office/powerpoint/2010/main" val="2129217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Onsite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Randomly interview workers on the project for proper work classification and pay rate. </a:t>
            </a:r>
          </a:p>
          <a:p>
            <a:endParaRPr lang="en-US" sz="800" dirty="0"/>
          </a:p>
          <a:p>
            <a:r>
              <a:rPr lang="en-US" dirty="0"/>
              <a:t>Employees should carry a recent paycheck stub with them.</a:t>
            </a:r>
          </a:p>
          <a:p>
            <a:endParaRPr lang="en-US" sz="800" dirty="0"/>
          </a:p>
          <a:p>
            <a:r>
              <a:rPr lang="en-US" dirty="0"/>
              <a:t>This information is cross referenced against the certified payrolls submitted.</a:t>
            </a:r>
          </a:p>
        </p:txBody>
      </p:sp>
    </p:spTree>
    <p:extLst>
      <p:ext uri="{BB962C8B-B14F-4D97-AF65-F5344CB8AC3E}">
        <p14:creationId xmlns:p14="http://schemas.microsoft.com/office/powerpoint/2010/main" val="1366085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Certified Payroll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Certified Payrolls are required to be submitted on all Montgomery County projects under this ordinance. </a:t>
            </a:r>
          </a:p>
          <a:p>
            <a:endParaRPr lang="en-US" sz="800" dirty="0"/>
          </a:p>
          <a:p>
            <a:r>
              <a:rPr lang="en-US" sz="2800" dirty="0"/>
              <a:t>Certified payrolls must be submitted through LCPtracker (Web-based electronic submission of certified payrolls).</a:t>
            </a:r>
          </a:p>
          <a:p>
            <a:endParaRPr lang="en-US" sz="800" dirty="0"/>
          </a:p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</a:rPr>
              <a:t>Payrolls MUST be submitted within 14 days after the end of each payroll period.</a:t>
            </a:r>
          </a:p>
        </p:txBody>
      </p:sp>
    </p:spTree>
    <p:extLst>
      <p:ext uri="{BB962C8B-B14F-4D97-AF65-F5344CB8AC3E}">
        <p14:creationId xmlns:p14="http://schemas.microsoft.com/office/powerpoint/2010/main" val="3434584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/>
              <a:t>Montgomery County’s Prevailing Wage Overview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Adopted September 9, 2008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800" dirty="0"/>
              <a:t>Effective July 1, 2009</a:t>
            </a:r>
          </a:p>
          <a:p>
            <a:pPr eaLnBrk="1" hangingPunct="1">
              <a:defRPr/>
            </a:pPr>
            <a:endParaRPr lang="en-US" sz="800" dirty="0"/>
          </a:p>
          <a:p>
            <a:pPr eaLnBrk="1" hangingPunct="1">
              <a:defRPr/>
            </a:pPr>
            <a:r>
              <a:rPr lang="en-US" sz="2800" dirty="0"/>
              <a:t>Requires the payment of prevailing wages on county funded construction</a:t>
            </a:r>
          </a:p>
          <a:p>
            <a:pPr lvl="1" eaLnBrk="1" hangingPunct="1">
              <a:defRPr/>
            </a:pPr>
            <a:r>
              <a:rPr lang="en-US" dirty="0"/>
              <a:t>In excess of $250,000</a:t>
            </a:r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endParaRPr lang="en-US" sz="800" dirty="0"/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r>
              <a:rPr lang="en-US" dirty="0"/>
              <a:t>County adopted many of Maryland’s Prevailing Wage Law provisions.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800" dirty="0"/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and Certified Payrolls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weeks must be accounted for from the start of the contractor’s work to completion.</a:t>
            </a:r>
          </a:p>
          <a:p>
            <a:endParaRPr lang="en-US" sz="1050" dirty="0"/>
          </a:p>
          <a:p>
            <a:r>
              <a:rPr lang="en-US" dirty="0"/>
              <a:t>File a Statement of Non Performance when work is not being performed in a specific week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59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 and Contractor Liability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7772400" cy="5029200"/>
          </a:xfrm>
        </p:spPr>
        <p:txBody>
          <a:bodyPr/>
          <a:lstStyle/>
          <a:p>
            <a:r>
              <a:rPr lang="en-US" sz="2800" b="1" dirty="0"/>
              <a:t>Each contractor has the obligation to maintain complete and accurate payroll records. (time cards, cancelled checks, wage statements)</a:t>
            </a:r>
          </a:p>
          <a:p>
            <a:endParaRPr lang="en-US" sz="800" dirty="0"/>
          </a:p>
          <a:p>
            <a:r>
              <a:rPr lang="en-US" sz="2800" b="1" dirty="0"/>
              <a:t>A contractor shall be liable for the underpayment of prevailing wages by all subtier subcontractors</a:t>
            </a:r>
            <a:r>
              <a:rPr lang="en-US" dirty="0"/>
              <a:t>.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Liquidated Damages applicable to any subcontractor and will be withheld by the County from the funds to be paid to the prime contractor.</a:t>
            </a:r>
          </a:p>
        </p:txBody>
      </p:sp>
    </p:spTree>
    <p:extLst>
      <p:ext uri="{BB962C8B-B14F-4D97-AF65-F5344CB8AC3E}">
        <p14:creationId xmlns:p14="http://schemas.microsoft.com/office/powerpoint/2010/main" val="35146155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Liquidated Damages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772400" cy="49530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2800" dirty="0"/>
              <a:t>$10 per calendar day for late payroll submission- more than 14 days after close of payroll period. 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800" dirty="0"/>
              <a:t>$20 per worker per day for a wage underpayment (including an overtime underpayment or worker misclassification)</a:t>
            </a:r>
          </a:p>
          <a:p>
            <a:pPr lvl="1"/>
            <a:r>
              <a:rPr lang="en-US" sz="2400" dirty="0"/>
              <a:t>LDs assessed even if payroll is corrected and restitution paid. </a:t>
            </a:r>
          </a:p>
          <a:p>
            <a:endParaRPr lang="en-US" sz="800" dirty="0"/>
          </a:p>
          <a:p>
            <a:r>
              <a:rPr lang="en-US" sz="2800" dirty="0"/>
              <a:t>$50 per day for not posting prevailing wage rates on the jobsite.</a:t>
            </a:r>
          </a:p>
        </p:txBody>
      </p:sp>
    </p:spTree>
    <p:extLst>
      <p:ext uri="{BB962C8B-B14F-4D97-AF65-F5344CB8AC3E}">
        <p14:creationId xmlns:p14="http://schemas.microsoft.com/office/powerpoint/2010/main" val="3385790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840287"/>
          </a:xfrm>
        </p:spPr>
        <p:txBody>
          <a:bodyPr numCol="2"/>
          <a:lstStyle/>
          <a:p>
            <a:pPr marL="0" indent="0">
              <a:buNone/>
            </a:pPr>
            <a:r>
              <a:rPr lang="en-US" dirty="0"/>
              <a:t>Maryland</a:t>
            </a:r>
          </a:p>
          <a:p>
            <a:pPr lvl="1"/>
            <a:r>
              <a:rPr lang="en-US" sz="2400" dirty="0"/>
              <a:t>Delinquent payrolls</a:t>
            </a:r>
          </a:p>
          <a:p>
            <a:pPr lvl="2"/>
            <a:r>
              <a:rPr lang="en-US" sz="2000" dirty="0"/>
              <a:t>$10 per day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Underpayment wages/ misclassification </a:t>
            </a:r>
          </a:p>
          <a:p>
            <a:pPr lvl="2"/>
            <a:r>
              <a:rPr lang="en-US" sz="2000" dirty="0"/>
              <a:t>$20 per day/worker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Failure to Post Wages</a:t>
            </a:r>
          </a:p>
          <a:p>
            <a:pPr lvl="2"/>
            <a:r>
              <a:rPr lang="en-US" sz="2000" dirty="0"/>
              <a:t>$50 per day</a:t>
            </a:r>
          </a:p>
          <a:p>
            <a:pPr lvl="2"/>
            <a:endParaRPr lang="en-US" sz="2000" dirty="0"/>
          </a:p>
          <a:p>
            <a:pPr lvl="2"/>
            <a:endParaRPr lang="en-US" sz="2000" dirty="0"/>
          </a:p>
          <a:p>
            <a:pPr marL="914400" lvl="2" indent="0">
              <a:buNone/>
            </a:pPr>
            <a:r>
              <a:rPr lang="en-US" sz="3200" dirty="0"/>
              <a:t>California</a:t>
            </a:r>
          </a:p>
          <a:p>
            <a:pPr lvl="1"/>
            <a:r>
              <a:rPr lang="en-US" sz="2400" dirty="0"/>
              <a:t>Delinquent payrolls</a:t>
            </a:r>
          </a:p>
          <a:p>
            <a:pPr lvl="2"/>
            <a:r>
              <a:rPr lang="en-US" sz="2000" dirty="0"/>
              <a:t>$100 per day/worker</a:t>
            </a:r>
          </a:p>
          <a:p>
            <a:pPr marL="914400" lvl="2" indent="0">
              <a:buNone/>
            </a:pPr>
            <a:endParaRPr lang="en-US" sz="1600" dirty="0"/>
          </a:p>
          <a:p>
            <a:pPr lvl="1"/>
            <a:r>
              <a:rPr lang="en-US" sz="2400" dirty="0"/>
              <a:t>Underpayment wages/ misclassification </a:t>
            </a:r>
          </a:p>
          <a:p>
            <a:pPr lvl="2"/>
            <a:r>
              <a:rPr lang="en-US" sz="2000" dirty="0"/>
              <a:t>$200 per day/worker</a:t>
            </a:r>
          </a:p>
          <a:p>
            <a:pPr lvl="2"/>
            <a:endParaRPr lang="en-US" sz="2000" dirty="0"/>
          </a:p>
          <a:p>
            <a:pPr lvl="1"/>
            <a:r>
              <a:rPr lang="en-US" sz="2400" dirty="0"/>
              <a:t>Apprenticeship Violations</a:t>
            </a:r>
          </a:p>
          <a:p>
            <a:pPr lvl="2"/>
            <a:r>
              <a:rPr lang="en-US" sz="2000" dirty="0"/>
              <a:t>$100 per day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25516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 and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Montgomery County website: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http://www.montgomerycountymd.gov/pro/DBRC/PrevailingWage.html</a:t>
            </a:r>
            <a:endParaRPr lang="en-US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Frequently Asked Questions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http://www.montgomerycountymd.gov/PRO/DBRC/PrevailingWageFAQ.html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63338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Does </a:t>
            </a:r>
            <a:br>
              <a:rPr lang="en-US" dirty="0"/>
            </a:br>
            <a:r>
              <a:rPr lang="en-US" dirty="0"/>
              <a:t>Davis-Bacon Apply?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 funding of $2,000 or more  triggers federal Prevailing Wage (Davis-Bacon) requirements.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Federal DB requirements will preempt Maryland/Montgomery County PW requirements.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Wage Determination published in the specifications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Required Davis-Bacon Language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Locked in at Time of Bid</a:t>
            </a:r>
          </a:p>
          <a:p>
            <a:pPr lvl="1">
              <a:defRPr/>
            </a:pPr>
            <a:r>
              <a:rPr lang="en-US" dirty="0"/>
              <a:t>Exceptions for delayed projects</a:t>
            </a:r>
          </a:p>
          <a:p>
            <a:pPr lvl="2">
              <a:defRPr/>
            </a:pPr>
            <a:r>
              <a:rPr lang="en-US" dirty="0"/>
              <a:t>Project not awarded within 90 days</a:t>
            </a:r>
          </a:p>
          <a:p>
            <a:pPr lvl="2">
              <a:defRPr/>
            </a:pPr>
            <a:r>
              <a:rPr lang="en-US" dirty="0"/>
              <a:t>For housing projects- if construction does not start within 90 days of closing.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r>
              <a:rPr lang="en-US" dirty="0"/>
              <a:t>Wages paid based on classification of work performed.</a:t>
            </a:r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sz="2400" dirty="0"/>
              <a:t>Not on job titles</a:t>
            </a:r>
          </a:p>
          <a:p>
            <a:pPr marL="457200" lvl="1" indent="0">
              <a:buNone/>
            </a:pPr>
            <a:endParaRPr lang="en-US" sz="800" dirty="0"/>
          </a:p>
          <a:p>
            <a:pPr lvl="1"/>
            <a:r>
              <a:rPr lang="en-US" sz="2400" dirty="0"/>
              <a:t>Not necessarily based on union agreement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DB rates and classifications are NOT identical with Maryland/Montgomery County rates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DBA no longer covers Surveyor work on an active construction. AAM 235 reverses AAM 212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Omitted Classifications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r>
              <a:rPr lang="en-US" dirty="0"/>
              <a:t>Federal</a:t>
            </a:r>
          </a:p>
          <a:p>
            <a:pPr lvl="1"/>
            <a:r>
              <a:rPr lang="en-US" dirty="0"/>
              <a:t>To obtain a wage classification and rate not contained in the published wage determination, Agency or contractor must request a “conformance”, using form SF1444.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Should be done as soon as possible (even before job start, if possible).</a:t>
            </a:r>
          </a:p>
          <a:p>
            <a:pPr marL="457200" lvl="1" indent="0" algn="ctr">
              <a:buNone/>
            </a:pPr>
            <a:endParaRPr lang="en-US" sz="1100" i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000" b="1" i="1" dirty="0">
                <a:solidFill>
                  <a:srgbClr val="7030A0"/>
                </a:solidFill>
              </a:rPr>
              <a:t>Note: Can be requested at any point during the  course of the project, but the earlier, the better.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686668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Wages MUST be paid weekly.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CWHSSA (Contract Work Hours Safety Standard Act)- Overtime at 1.5 times is required for more than 40 hours worked in a week in the execution of a federally funded project.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dirty="0"/>
              <a:t>Holidays- see specific DBWD language.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59DFB-61BD-2CC7-59E6-5A76533EB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Construction Covered by Prevailing Wage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F3451-E26D-63A5-7203-3E6B3BEDC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Construction</a:t>
            </a:r>
            <a:r>
              <a:rPr lang="en-US" sz="2800" i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means the process of building, altering, repairing, improving, rehabbing, resurfacing, pavement milling or demolishing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00050"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structure or building, or other improvements of any kind to any real property, including routine operation, repair, and mechanical</a:t>
            </a:r>
          </a:p>
          <a:p>
            <a:pPr marL="400050" lvl="1">
              <a:spcBef>
                <a:spcPts val="0"/>
              </a:spcBef>
              <a:spcAft>
                <a:spcPts val="0"/>
              </a:spcAft>
            </a:pPr>
            <a:endParaRPr lang="en-US" sz="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00050" lvl="1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systems service contract for maintenance of existing structures, buildings, or real property.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416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7772400" cy="5105400"/>
          </a:xfrm>
        </p:spPr>
        <p:txBody>
          <a:bodyPr/>
          <a:lstStyle/>
          <a:p>
            <a:r>
              <a:rPr lang="en-US" dirty="0"/>
              <a:t>Melded Rate: </a:t>
            </a:r>
            <a:r>
              <a:rPr lang="en-US" sz="2800" dirty="0"/>
              <a:t>When working in more than one wage classification a week </a:t>
            </a:r>
          </a:p>
          <a:p>
            <a:pPr marL="457200" lvl="1" indent="0">
              <a:buNone/>
            </a:pPr>
            <a:r>
              <a:rPr lang="en-US" sz="2000" dirty="0"/>
              <a:t>22 hours as a Laborer at $25.00</a:t>
            </a:r>
          </a:p>
          <a:p>
            <a:pPr marL="457200" lvl="1" indent="0">
              <a:buNone/>
            </a:pPr>
            <a:r>
              <a:rPr lang="en-US" sz="2000" dirty="0"/>
              <a:t>25 hours as a Carpenter at $35.00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22 X $25 =$550 + 25 x $35  = $875</a:t>
            </a:r>
          </a:p>
          <a:p>
            <a:pPr marL="457200" lvl="1" indent="0">
              <a:buNone/>
            </a:pPr>
            <a:r>
              <a:rPr lang="en-US" sz="2000" dirty="0"/>
              <a:t>$1425 ÷ 47 hours = $30.32 (melded rate)</a:t>
            </a:r>
          </a:p>
          <a:p>
            <a:pPr marL="457200" lvl="1" indent="0">
              <a:buNone/>
            </a:pPr>
            <a:r>
              <a:rPr lang="en-US" sz="2000" dirty="0"/>
              <a:t>OT = 7 hours X $30.32 X .5 =$106.12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b="1" dirty="0"/>
              <a:t>Total pay = $1531.12</a:t>
            </a:r>
          </a:p>
          <a:p>
            <a:pPr marL="457200" lvl="1" indent="0">
              <a:buNone/>
            </a:pPr>
            <a:r>
              <a:rPr lang="en-US" sz="2000" b="1" dirty="0"/>
              <a:t>$550 + $875 + $106.12</a:t>
            </a:r>
          </a:p>
        </p:txBody>
      </p:sp>
    </p:spTree>
    <p:extLst>
      <p:ext uri="{BB962C8B-B14F-4D97-AF65-F5344CB8AC3E}">
        <p14:creationId xmlns:p14="http://schemas.microsoft.com/office/powerpoint/2010/main" val="22848148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 Bacon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Melded Rate Overtime Exception:</a:t>
            </a:r>
          </a:p>
          <a:p>
            <a:endParaRPr lang="en-US" sz="800" dirty="0"/>
          </a:p>
          <a:p>
            <a:pPr marL="742950" lvl="2" indent="-342900">
              <a:buSzPct val="60000"/>
            </a:pPr>
            <a:r>
              <a:rPr lang="en-US" sz="2000" dirty="0"/>
              <a:t>When there is a policy communicated to the employees BEFORE they begin work;</a:t>
            </a:r>
          </a:p>
          <a:p>
            <a:pPr marL="742950" lvl="2" indent="-342900">
              <a:buSzPct val="60000"/>
            </a:pPr>
            <a:endParaRPr lang="en-US" sz="2000" dirty="0"/>
          </a:p>
          <a:p>
            <a:pPr marL="742950" lvl="2" indent="-342900">
              <a:buSzPct val="60000"/>
            </a:pPr>
            <a:r>
              <a:rPr lang="en-US" sz="2000" dirty="0"/>
              <a:t>The employee AGREES to the policy; AND,</a:t>
            </a:r>
          </a:p>
          <a:p>
            <a:pPr marL="742950" lvl="2" indent="-342900">
              <a:buSzPct val="60000"/>
            </a:pPr>
            <a:endParaRPr lang="en-US" sz="2000" dirty="0"/>
          </a:p>
          <a:p>
            <a:pPr marL="742950" lvl="2" indent="-342900">
              <a:buSzPct val="60000"/>
            </a:pPr>
            <a:r>
              <a:rPr lang="en-US" sz="2000" dirty="0"/>
              <a:t>The employer has sufficient documentation to support a different overtime formula based on actual tasks performed. (detailed time records)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2588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Davis-Bacon- Apprentices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814887"/>
          </a:xfrm>
        </p:spPr>
        <p:txBody>
          <a:bodyPr/>
          <a:lstStyle/>
          <a:p>
            <a:r>
              <a:rPr lang="en-US" dirty="0"/>
              <a:t>Apprenticeship</a:t>
            </a:r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dirty="0"/>
              <a:t>Individual actively enrolled in State approved apprenticeship program (MD, D.C. and VA)</a:t>
            </a:r>
          </a:p>
          <a:p>
            <a:pPr lvl="1"/>
            <a:endParaRPr lang="en-US" sz="1000" dirty="0"/>
          </a:p>
          <a:p>
            <a:pPr lvl="1"/>
            <a:r>
              <a:rPr lang="en-US" dirty="0"/>
              <a:t>Must be  employed in proper ratio 1:1 or ratio of approved program if less than 1:1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Must be properly supervised</a:t>
            </a:r>
          </a:p>
          <a:p>
            <a:pPr lvl="1"/>
            <a:endParaRPr lang="en-US" sz="1000" dirty="0"/>
          </a:p>
          <a:p>
            <a:pPr lvl="1"/>
            <a:r>
              <a:rPr lang="en-US" dirty="0"/>
              <a:t>No pre-apprentices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228599"/>
            <a:ext cx="3996969" cy="64796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I-9 compliance</a:t>
            </a:r>
          </a:p>
          <a:p>
            <a:pPr lvl="1"/>
            <a:r>
              <a:rPr lang="en-US" dirty="0"/>
              <a:t>New forms as of 8/1/2023</a:t>
            </a:r>
          </a:p>
          <a:p>
            <a:pPr lvl="1"/>
            <a:endParaRPr lang="en-US" sz="800" dirty="0"/>
          </a:p>
          <a:p>
            <a:pPr lvl="1"/>
            <a:r>
              <a:rPr lang="en-US" dirty="0"/>
              <a:t>DOL or other federal agency may request these during audit, although not routinely.</a:t>
            </a:r>
          </a:p>
          <a:p>
            <a:pPr lvl="1"/>
            <a:endParaRPr lang="en-US" sz="800" dirty="0"/>
          </a:p>
          <a:p>
            <a:pPr lvl="1"/>
            <a:r>
              <a:rPr lang="en-US" dirty="0">
                <a:hlinkClick r:id="rId3"/>
              </a:rPr>
              <a:t>I-9 Employment Eligibility Verification (uscis.gov)</a:t>
            </a:r>
            <a:r>
              <a:rPr lang="en-US" dirty="0">
                <a:hlinkClick r:id="rId4"/>
              </a:rPr>
              <a:t>tp://www.uscis.gov/files/form/i-9.pdf</a:t>
            </a:r>
            <a:endParaRPr lang="en-US" dirty="0"/>
          </a:p>
          <a:p>
            <a:pPr lvl="1"/>
            <a:endParaRPr lang="en-US" sz="800" dirty="0"/>
          </a:p>
          <a:p>
            <a:pPr lvl="1"/>
            <a:r>
              <a:rPr lang="en-US" dirty="0"/>
              <a:t>E-Verify for federal contractors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Davis-Bacon Contacts and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611687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Davis-Bacon Wage Determinations: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>
                <a:hlinkClick r:id="rId3"/>
              </a:rPr>
              <a:t>http://</a:t>
            </a:r>
            <a:r>
              <a:rPr lang="en-US" sz="2800">
                <a:hlinkClick r:id="rId3"/>
              </a:rPr>
              <a:t>www.sam.</a:t>
            </a:r>
            <a:r>
              <a:rPr lang="en-US" sz="2800" dirty="0">
                <a:hlinkClick r:id="rId3"/>
              </a:rPr>
              <a:t>gov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Davis-Bacon compliance overview: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dirty="0">
                <a:hlinkClick r:id="rId4"/>
              </a:rPr>
              <a:t>http://www.dol.gov/compliance/laws/comp-dbra.htm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Field Operations Handbook:</a:t>
            </a:r>
          </a:p>
          <a:p>
            <a:pPr marL="0" indent="0">
              <a:buNone/>
              <a:defRPr/>
            </a:pPr>
            <a:r>
              <a:rPr lang="en-US" sz="2800" dirty="0">
                <a:hlinkClick r:id="rId5"/>
              </a:rPr>
              <a:t>http://www.dol.gov/whd/FOH/FOH_Ch15.pdf</a:t>
            </a:r>
            <a:endParaRPr lang="en-US" sz="2800" dirty="0"/>
          </a:p>
          <a:p>
            <a:pPr marL="0" indent="0">
              <a:buNone/>
              <a:defRPr/>
            </a:pPr>
            <a:r>
              <a:rPr lang="en-US" sz="2800" dirty="0"/>
              <a:t>Davis-Bacon Certified Payroll WH-347:</a:t>
            </a:r>
          </a:p>
          <a:p>
            <a:pPr marL="0" indent="0">
              <a:buNone/>
              <a:defRPr/>
            </a:pPr>
            <a:r>
              <a:rPr lang="en-US" sz="2800" dirty="0">
                <a:hlinkClick r:id="rId6"/>
              </a:rPr>
              <a:t>http://www.dol.gov/whd/forms/wh347.pdf</a:t>
            </a:r>
            <a:endParaRPr lang="en-US" sz="2800" dirty="0"/>
          </a:p>
          <a:p>
            <a:pPr marL="0" indent="0">
              <a:buNone/>
              <a:defRPr/>
            </a:pPr>
            <a:endParaRPr lang="en-US" sz="2800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Davis Bacon </a:t>
            </a:r>
            <a:br>
              <a:rPr lang="en-US" dirty="0"/>
            </a:br>
            <a:r>
              <a:rPr lang="en-US" dirty="0"/>
              <a:t>Liquidated Damages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2"/>
            <a:ext cx="7772400" cy="4611687"/>
          </a:xfrm>
        </p:spPr>
        <p:txBody>
          <a:bodyPr/>
          <a:lstStyle/>
          <a:p>
            <a:pPr eaLnBrk="1" hangingPunct="1"/>
            <a:r>
              <a:rPr lang="en-US" dirty="0"/>
              <a:t>Federal</a:t>
            </a:r>
          </a:p>
          <a:p>
            <a:pPr eaLnBrk="1" hangingPunct="1">
              <a:buFont typeface="Wingdings" pitchFamily="2" charset="2"/>
              <a:buNone/>
            </a:pPr>
            <a:endParaRPr lang="en-US" sz="1200" dirty="0"/>
          </a:p>
          <a:p>
            <a:pPr lvl="1" eaLnBrk="1" hangingPunct="1"/>
            <a:r>
              <a:rPr lang="en-US" dirty="0"/>
              <a:t>Reprimand for first time offenders with good faith errors.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1200" dirty="0"/>
          </a:p>
          <a:p>
            <a:pPr lvl="1" eaLnBrk="1" hangingPunct="1"/>
            <a:r>
              <a:rPr lang="en-US" dirty="0"/>
              <a:t>Debarment from public works for repeat offenders or gross violations on first offense.</a:t>
            </a:r>
          </a:p>
          <a:p>
            <a:pPr lvl="1" eaLnBrk="1" hangingPunct="1"/>
            <a:endParaRPr lang="en-US" sz="1200" dirty="0"/>
          </a:p>
          <a:p>
            <a:pPr lvl="1" eaLnBrk="1" hangingPunct="1"/>
            <a:r>
              <a:rPr lang="en-US" dirty="0"/>
              <a:t>Overtime (over 40 hours per week) $31 per day. (adjusted annually)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7724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US" sz="2400" b="1" dirty="0"/>
          </a:p>
          <a:p>
            <a:pPr algn="ctr">
              <a:buFont typeface="Wingdings" pitchFamily="2" charset="2"/>
              <a:buNone/>
            </a:pPr>
            <a:r>
              <a:rPr lang="en-US" sz="2400" b="1" dirty="0"/>
              <a:t>Contractor Compliance and Monitoring, Inc.</a:t>
            </a:r>
          </a:p>
          <a:p>
            <a:pPr algn="ctr">
              <a:buFont typeface="Wingdings" pitchFamily="2" charset="2"/>
              <a:buNone/>
            </a:pPr>
            <a:endParaRPr lang="en-US" sz="2400" b="1" dirty="0"/>
          </a:p>
          <a:p>
            <a:pPr algn="ctr">
              <a:buFont typeface="Wingdings" pitchFamily="2" charset="2"/>
              <a:buNone/>
            </a:pPr>
            <a:r>
              <a:rPr lang="en-US" sz="2400" dirty="0"/>
              <a:t>Lynn Halterman:  lhalterman</a:t>
            </a:r>
            <a:r>
              <a:rPr lang="en-US" sz="2400" dirty="0">
                <a:hlinkClick r:id="rId3"/>
              </a:rPr>
              <a:t>@ccmilcp.com</a:t>
            </a:r>
            <a:endParaRPr lang="en-US" sz="2400" dirty="0"/>
          </a:p>
          <a:p>
            <a:pPr algn="ctr">
              <a:buNone/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301-310-8827</a:t>
            </a:r>
          </a:p>
          <a:p>
            <a:pPr algn="ctr">
              <a:buNone/>
            </a:pPr>
            <a:r>
              <a:rPr lang="en-US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Jessica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inau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jfinau@ccmilcp.com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buNone/>
            </a:pPr>
            <a:r>
              <a:rPr lang="en-US" sz="2400" dirty="0"/>
              <a:t>Deborah Wilder: </a:t>
            </a:r>
            <a:r>
              <a:rPr lang="en-US" sz="2400" dirty="0">
                <a:hlinkClick r:id="rId5"/>
              </a:rPr>
              <a:t>dwilder@ccmilcp.com</a:t>
            </a:r>
            <a:endParaRPr lang="en-US" sz="2400" dirty="0"/>
          </a:p>
          <a:p>
            <a:pPr algn="ctr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buNone/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buNone/>
            </a:pPr>
            <a:endParaRPr lang="en-US" sz="2400" dirty="0"/>
          </a:p>
          <a:p>
            <a:pPr algn="ctr">
              <a:buFont typeface="Wingdings" pitchFamily="2" charset="2"/>
              <a:buNone/>
            </a:pPr>
            <a:endParaRPr lang="en-US" sz="2400" dirty="0"/>
          </a:p>
          <a:p>
            <a:pPr algn="ctr">
              <a:buFont typeface="Wingdings" pitchFamily="2" charset="2"/>
              <a:buNone/>
            </a:pPr>
            <a:endParaRPr lang="en-US" sz="2400" dirty="0"/>
          </a:p>
          <a:p>
            <a:pPr algn="r">
              <a:buNone/>
            </a:pPr>
            <a:r>
              <a:rPr lang="en-US" sz="1000" dirty="0"/>
              <a:t>© Deborah Wilder 2023</a:t>
            </a:r>
          </a:p>
        </p:txBody>
      </p:sp>
      <p:pic>
        <p:nvPicPr>
          <p:cNvPr id="4" name="Picture 3" descr="CCMI logo bi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200548" y="5257800"/>
            <a:ext cx="1668371" cy="14845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Construction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of Improvement- Construction</a:t>
            </a:r>
          </a:p>
          <a:p>
            <a:pPr lvl="1"/>
            <a:r>
              <a:rPr lang="en-US" dirty="0"/>
              <a:t>Onsite</a:t>
            </a:r>
          </a:p>
          <a:p>
            <a:pPr lvl="1"/>
            <a:r>
              <a:rPr lang="en-US" dirty="0"/>
              <a:t>Adjacent or nearly adjacent</a:t>
            </a:r>
          </a:p>
          <a:p>
            <a:r>
              <a:rPr lang="en-US" dirty="0"/>
              <a:t>Excluded work	</a:t>
            </a:r>
          </a:p>
          <a:p>
            <a:pPr lvl="1"/>
            <a:r>
              <a:rPr lang="en-US" dirty="0"/>
              <a:t>Performed in Permanent Shop</a:t>
            </a:r>
          </a:p>
          <a:p>
            <a:pPr lvl="1"/>
            <a:r>
              <a:rPr lang="en-US" dirty="0"/>
              <a:t>Supplier Deliveries</a:t>
            </a:r>
          </a:p>
          <a:p>
            <a:pPr lvl="1"/>
            <a:r>
              <a:rPr lang="en-US" dirty="0"/>
              <a:t>Professional Services</a:t>
            </a:r>
          </a:p>
          <a:p>
            <a:pPr lvl="1"/>
            <a:r>
              <a:rPr lang="en-US" dirty="0"/>
              <a:t>Inspection work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40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Workers Covered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Who is covered?</a:t>
            </a:r>
          </a:p>
          <a:p>
            <a:pPr eaLnBrk="1" hangingPunct="1"/>
            <a:endParaRPr lang="en-US" sz="800" dirty="0"/>
          </a:p>
          <a:p>
            <a:pPr eaLnBrk="1" hangingPunct="1"/>
            <a:r>
              <a:rPr lang="en-US" dirty="0"/>
              <a:t>Employees on the project</a:t>
            </a:r>
          </a:p>
          <a:p>
            <a:pPr eaLnBrk="1" hangingPunct="1"/>
            <a:endParaRPr lang="en-US" sz="800" dirty="0"/>
          </a:p>
          <a:p>
            <a:pPr lvl="1" eaLnBrk="1" hangingPunct="1"/>
            <a:r>
              <a:rPr lang="en-US" dirty="0"/>
              <a:t>Exceptions for Exempt (FLSA 541) Supervisory/Management Personnel</a:t>
            </a:r>
          </a:p>
          <a:p>
            <a:pPr lvl="1" eaLnBrk="1" hangingPunct="1"/>
            <a:endParaRPr lang="en-US" sz="800" dirty="0"/>
          </a:p>
          <a:p>
            <a:pPr lvl="1" eaLnBrk="1" hangingPunct="1"/>
            <a:r>
              <a:rPr lang="en-US" dirty="0"/>
              <a:t>No 1099 employees</a:t>
            </a:r>
          </a:p>
          <a:p>
            <a:pPr lvl="1" eaLnBrk="1" hangingPunct="1"/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Prevailing Wages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1828800"/>
            <a:ext cx="7772400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The Total Amount of Wages and Benefits must be paid to the employee or for his/ her benefit.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</a:p>
          <a:p>
            <a:pPr marL="0" indent="0">
              <a:buNone/>
            </a:pPr>
            <a:r>
              <a:rPr lang="en-US" sz="2400" dirty="0"/>
              <a:t>Wages must be paid to the employee on their paycheck </a:t>
            </a:r>
          </a:p>
          <a:p>
            <a:pPr marL="0" indent="0" algn="ctr">
              <a:buNone/>
            </a:pPr>
            <a:r>
              <a:rPr lang="en-US" sz="2400" dirty="0"/>
              <a:t>+ </a:t>
            </a:r>
          </a:p>
          <a:p>
            <a:pPr marL="0" indent="0">
              <a:buNone/>
            </a:pPr>
            <a:r>
              <a:rPr lang="en-US" sz="2400" dirty="0"/>
              <a:t>Benefits can be paid to any ERISA approved benefit plan </a:t>
            </a:r>
          </a:p>
          <a:p>
            <a:pPr marL="0" indent="0">
              <a:buNone/>
            </a:pPr>
            <a:r>
              <a:rPr lang="en-US" sz="2400" dirty="0"/>
              <a:t>Medical Plan 		Dental Plan 		Pension Plan Life Insurance 	Disability Plan 	Vision Plan </a:t>
            </a:r>
          </a:p>
          <a:p>
            <a:pPr marL="0" indent="0" algn="ctr">
              <a:buNone/>
            </a:pPr>
            <a:r>
              <a:rPr lang="en-US" sz="2400" dirty="0"/>
              <a:t>OR </a:t>
            </a:r>
          </a:p>
          <a:p>
            <a:pPr marL="0" indent="0">
              <a:buNone/>
            </a:pPr>
            <a:r>
              <a:rPr lang="en-US" sz="2400" dirty="0"/>
              <a:t>Added to the employees wages on the paycheck</a:t>
            </a:r>
          </a:p>
        </p:txBody>
      </p:sp>
    </p:spTree>
    <p:extLst>
      <p:ext uri="{BB962C8B-B14F-4D97-AF65-F5344CB8AC3E}">
        <p14:creationId xmlns:p14="http://schemas.microsoft.com/office/powerpoint/2010/main" val="2976707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Wages Paid Based on Type of Work Performed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Workers paid based on the type of tools used (not on job titles or job skills)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800" dirty="0"/>
              <a:t>Omitted or missing classification, contact:</a:t>
            </a:r>
          </a:p>
          <a:p>
            <a:pPr lvl="1"/>
            <a:r>
              <a:rPr lang="en-US" sz="2400" dirty="0"/>
              <a:t>CCMI or </a:t>
            </a:r>
          </a:p>
          <a:p>
            <a:pPr lvl="1"/>
            <a:r>
              <a:rPr lang="en-US" sz="2400" dirty="0"/>
              <a:t>Steve Noguera, Program Manager 240-777-9918</a:t>
            </a:r>
          </a:p>
          <a:p>
            <a:pPr marL="0" indent="0">
              <a:buNone/>
            </a:pPr>
            <a:endParaRPr lang="en-US" sz="800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Unskilled Laborer is NOT the default classification if a contractor cannot identify the proper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2243054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Maryland/Montgomery Co Overtime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687887"/>
          </a:xfrm>
        </p:spPr>
        <p:txBody>
          <a:bodyPr/>
          <a:lstStyle/>
          <a:p>
            <a:r>
              <a:rPr lang="en-US" dirty="0"/>
              <a:t>Overtime is paid for: </a:t>
            </a:r>
          </a:p>
          <a:p>
            <a:pPr lvl="1"/>
            <a:r>
              <a:rPr lang="en-US" dirty="0"/>
              <a:t>More than 10 hours worked in one day </a:t>
            </a:r>
          </a:p>
          <a:p>
            <a:pPr lvl="1"/>
            <a:r>
              <a:rPr lang="en-US" dirty="0"/>
              <a:t>More than 40 hours worked in one week </a:t>
            </a:r>
          </a:p>
          <a:p>
            <a:pPr lvl="1"/>
            <a:r>
              <a:rPr lang="en-US" dirty="0"/>
              <a:t>All Sunday work </a:t>
            </a:r>
          </a:p>
          <a:p>
            <a:pPr lvl="1"/>
            <a:r>
              <a:rPr lang="en-US" dirty="0"/>
              <a:t>All Holiday work:</a:t>
            </a:r>
          </a:p>
          <a:p>
            <a:pPr lvl="2"/>
            <a:r>
              <a:rPr lang="en-US" dirty="0"/>
              <a:t>New Year’s Day, Memorial Day, July 4</a:t>
            </a:r>
            <a:r>
              <a:rPr lang="en-US" baseline="30000" dirty="0"/>
              <a:t>th</a:t>
            </a:r>
            <a:r>
              <a:rPr lang="en-US" dirty="0"/>
              <a:t>, Labor Day, Thanksgiving and Christmas</a:t>
            </a:r>
          </a:p>
          <a:p>
            <a:pPr marL="914400" lvl="2" indent="0">
              <a:buNone/>
            </a:pPr>
            <a:endParaRPr lang="en-US" sz="800" dirty="0"/>
          </a:p>
          <a:p>
            <a:pPr lvl="2"/>
            <a:r>
              <a:rPr lang="en-US" dirty="0"/>
              <a:t>Check footnotes on determination in case additional holidays apply to specific trades.</a:t>
            </a:r>
          </a:p>
        </p:txBody>
      </p:sp>
    </p:spTree>
    <p:extLst>
      <p:ext uri="{BB962C8B-B14F-4D97-AF65-F5344CB8AC3E}">
        <p14:creationId xmlns:p14="http://schemas.microsoft.com/office/powerpoint/2010/main" val="3982389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Overtime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535487"/>
          </a:xfrm>
        </p:spPr>
        <p:txBody>
          <a:bodyPr/>
          <a:lstStyle/>
          <a:p>
            <a:r>
              <a:rPr lang="en-US" dirty="0"/>
              <a:t>1.5 times the base wage rate and only 1 time on Fringes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Base Wage 	Fringes</a:t>
            </a:r>
          </a:p>
          <a:p>
            <a:pPr marL="0" indent="0">
              <a:buNone/>
            </a:pPr>
            <a:r>
              <a:rPr lang="en-US" sz="2000" dirty="0"/>
              <a:t>	$25.00		$10.00</a:t>
            </a:r>
          </a:p>
          <a:p>
            <a:pPr marL="0" indent="0">
              <a:buNone/>
            </a:pPr>
            <a:r>
              <a:rPr lang="en-US" sz="2000" dirty="0"/>
              <a:t>	$25.00(base wage rate) x 1.5 + $10 (fringe) = $47.50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Exception:  When the employee’s normal base wage rate is more than the prevailing wage rate, then 1.5 times applied to the employee’s regular wage rate.</a:t>
            </a:r>
          </a:p>
          <a:p>
            <a:pPr marL="0" indent="0">
              <a:buNone/>
            </a:pPr>
            <a:r>
              <a:rPr lang="en-US" sz="2000" dirty="0"/>
              <a:t>	$30 (base wage rate) X 1.5 + $10 (fringe) = $55.00</a:t>
            </a:r>
          </a:p>
        </p:txBody>
      </p:sp>
    </p:spTree>
    <p:extLst>
      <p:ext uri="{BB962C8B-B14F-4D97-AF65-F5344CB8AC3E}">
        <p14:creationId xmlns:p14="http://schemas.microsoft.com/office/powerpoint/2010/main" val="2465514255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8C2995277BD04BBD83DBBCED93D44E" ma:contentTypeVersion="17" ma:contentTypeDescription="Create a new document." ma:contentTypeScope="" ma:versionID="a0b0d50570e49d4587973d903eca570e">
  <xsd:schema xmlns:xsd="http://www.w3.org/2001/XMLSchema" xmlns:xs="http://www.w3.org/2001/XMLSchema" xmlns:p="http://schemas.microsoft.com/office/2006/metadata/properties" xmlns:ns2="2af5055d-1f33-4f43-8f2c-5a68868b0e0a" xmlns:ns3="3db6144d-1b28-44ae-a037-a107aa897c3c" xmlns:ns4="9a510d0b-7a56-4ab8-9a79-fe499354d1a7" targetNamespace="http://schemas.microsoft.com/office/2006/metadata/properties" ma:root="true" ma:fieldsID="c34b22449799329223ca23f52570c237" ns2:_="" ns3:_="" ns4:_="">
    <xsd:import namespace="2af5055d-1f33-4f43-8f2c-5a68868b0e0a"/>
    <xsd:import namespace="3db6144d-1b28-44ae-a037-a107aa897c3c"/>
    <xsd:import namespace="9a510d0b-7a56-4ab8-9a79-fe499354d1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5055d-1f33-4f43-8f2c-5a68868b0e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8a4874a-8cf6-4bd1-a3b1-571cbf9a5b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b6144d-1b28-44ae-a037-a107aa897c3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10d0b-7a56-4ab8-9a79-fe499354d1a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3fa2786-9b57-4921-b17d-b7f0ffc3012f}" ma:internalName="TaxCatchAll" ma:showField="CatchAllData" ma:web="9a510d0b-7a56-4ab8-9a79-fe499354d1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807BA3-D152-445F-98CD-F248EBEC77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95D284-DC31-4639-9EB9-1C832E1E3D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f5055d-1f33-4f43-8f2c-5a68868b0e0a"/>
    <ds:schemaRef ds:uri="3db6144d-1b28-44ae-a037-a107aa897c3c"/>
    <ds:schemaRef ds:uri="9a510d0b-7a56-4ab8-9a79-fe499354d1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2519</TotalTime>
  <Words>1763</Words>
  <Application>Microsoft Office PowerPoint</Application>
  <PresentationFormat>On-screen Show (4:3)</PresentationFormat>
  <Paragraphs>306</Paragraphs>
  <Slides>37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Tahoma</vt:lpstr>
      <vt:lpstr>Wingdings</vt:lpstr>
      <vt:lpstr>Blends</vt:lpstr>
      <vt:lpstr> Montgomery County’s Prevailing Wage Requirements</vt:lpstr>
      <vt:lpstr>Montgomery County’s Prevailing Wage Overview</vt:lpstr>
      <vt:lpstr>Definition of Construction Covered by Prevailing Wage</vt:lpstr>
      <vt:lpstr>What is Construction Work</vt:lpstr>
      <vt:lpstr>Workers Covered</vt:lpstr>
      <vt:lpstr>Prevailing Wages</vt:lpstr>
      <vt:lpstr>Wages Paid Based on Type of Work Performed</vt:lpstr>
      <vt:lpstr>Maryland/Montgomery Co Overtime</vt:lpstr>
      <vt:lpstr>Overtime Calculations</vt:lpstr>
      <vt:lpstr>Fringe Benefits</vt:lpstr>
      <vt:lpstr>Fringe Benefits</vt:lpstr>
      <vt:lpstr>Fringe Benefits</vt:lpstr>
      <vt:lpstr>Maryland/Montgomery Co. Apprenticeship Rules</vt:lpstr>
      <vt:lpstr>Maryland/Montgomery Co. Apprenticeship Rules</vt:lpstr>
      <vt:lpstr>New Local Hiring Goal</vt:lpstr>
      <vt:lpstr>Training Contributions</vt:lpstr>
      <vt:lpstr>Onsite Interviews</vt:lpstr>
      <vt:lpstr>Onsite Interviews</vt:lpstr>
      <vt:lpstr>Forms and Certified Payroll</vt:lpstr>
      <vt:lpstr>Forms and Certified Payrolls</vt:lpstr>
      <vt:lpstr>Documentation and Contractor Liability</vt:lpstr>
      <vt:lpstr>Liquidated Damages</vt:lpstr>
      <vt:lpstr>LD Comparison</vt:lpstr>
      <vt:lpstr>Links and Resources</vt:lpstr>
      <vt:lpstr>When Does  Davis-Bacon Apply?</vt:lpstr>
      <vt:lpstr>Davis-Bacon</vt:lpstr>
      <vt:lpstr>Davis-Bacon</vt:lpstr>
      <vt:lpstr>Omitted Classifications</vt:lpstr>
      <vt:lpstr>Davis-Bacon</vt:lpstr>
      <vt:lpstr>Davis-Bacon Overtime</vt:lpstr>
      <vt:lpstr>Davis Bacon Overtime</vt:lpstr>
      <vt:lpstr>Davis-Bacon- Apprentices</vt:lpstr>
      <vt:lpstr>PowerPoint Presentation</vt:lpstr>
      <vt:lpstr>Davis-Bacon</vt:lpstr>
      <vt:lpstr>Davis-Bacon Contacts and links</vt:lpstr>
      <vt:lpstr>Davis Bacon  Liquidated Damages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Federal and State Prevailing Wage and Apprenticeship</dc:title>
  <dc:creator>Deborah Wilder</dc:creator>
  <cp:lastModifiedBy>Alfaro, Jose</cp:lastModifiedBy>
  <cp:revision>136</cp:revision>
  <cp:lastPrinted>2016-02-08T21:53:25Z</cp:lastPrinted>
  <dcterms:created xsi:type="dcterms:W3CDTF">2004-09-22T17:17:34Z</dcterms:created>
  <dcterms:modified xsi:type="dcterms:W3CDTF">2024-05-31T16:28:13Z</dcterms:modified>
</cp:coreProperties>
</file>