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70C1B-F2F8-4DAF-B5C0-32ED59F9B134}" v="10" dt="2023-02-15T14:50:31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2FBE-30AD-DDDD-BEE9-1475293BC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D1685-7720-3218-B94F-1B5AAC4E1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D6732-9803-1011-8E6C-A32C3931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BD6A-E686-3055-8A6A-C13924F0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54C21-F897-1C53-E0DE-209C3968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6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0EC7-2964-DED8-8DE1-FF08F216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DBF47-F65E-0A0C-3B2B-EEBFB756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02076-F897-6FDE-5366-72A8B685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6417B-BCFB-5815-A743-B546893E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C2A1-B15F-8883-DA44-EA8508AD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5EB27-6E6C-8ED2-5D6E-1A4B271C9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C0487-A363-70BB-901C-2D78FFBB8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4160C-0981-667F-93F2-C5B74E57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C89E-BBCC-56A0-19AF-294A73ED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096D0-3423-AEFB-11FB-4AD6CDF9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3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55A1-3BF8-D64C-1EBB-B0E525F2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74B73-BF27-0E4B-3419-8C07BCF8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DE9A4-9F5F-E002-C4CE-AA63D3D9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18028-EFE6-5BC8-2F8B-61434928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174B-C35E-6928-4F1E-27C5A88A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3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0543-3710-4984-E934-2DB6BC8B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277FA-4D22-C746-2FD1-8F5CF8B68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CA052-0098-F6C5-FA67-E15B820A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2673B-BD7E-01CD-DE56-EA343AAC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DCF84-DAD3-D018-7214-F0C8C990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6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5572-F676-AE57-7E6D-29904E17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7CF6C-D0E8-1BB7-B9B8-68CB2133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95906-BA62-7A09-F4BF-6E1B180DF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D6A4B-2200-134E-1EC9-A53CBB1D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8F795-A1BF-9941-E5D7-489EC0C1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BCC96-123F-41BC-BD2E-287E9604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7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CA9E-86A4-EE0D-404A-18A745F0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2DE0F-FED8-391A-5A60-CDF678ECD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2FF94-94A8-3B11-0BAC-9D052EACD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50710-CE76-0548-4EEA-4F26D77B7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12326-04B6-F7E8-D60C-782C5F962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38611-CA9D-44B3-22B2-7A1A0368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2A9F4-727D-42D8-C547-E786AB8C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6575C-7B41-3E0F-0773-4AD63E0B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2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DF94-A0FC-C24A-A980-01138415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F42DE-3CA1-A26D-A1EB-3DBF3067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00FEB-85B9-3853-B7A6-B761FAE8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2186E-8F11-58DF-2759-E13BDC6F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9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90BFB-3509-323A-A1E4-974BB5A1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836BB-3566-C13F-FF6D-AA2E895C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DA7C2-3EC0-B59B-8088-406C25CA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F1F4-52E3-6067-C9E7-38349725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3AA8-674E-5F41-5601-7445634D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3D2CF-0897-ED46-075A-209799532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DE27A-479C-66A8-D451-C9E58E02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85920-B8D6-2847-B6A5-548329AF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2AF9B-BE8B-AF11-7464-79003EF9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800D-0D47-76FD-29BD-760C7683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5547F-A077-F392-DA9F-372ACD97A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510A2-7795-2226-E90D-1CA348E0F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9107-E6C4-44A9-5283-4BA616EA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B4EC1-63B8-556F-B679-6A96841B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BB2EE-D1D7-FEAB-6E07-8B111F4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6E4E6-4BD0-566C-9457-8A163A6F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15BF1-89EF-2CFD-0ADE-6E657AA2C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4BA31-CDAE-97EC-948F-AC2FB69B3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922F-B289-4CF0-AC4C-0AD33779C01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9AF56-FB2B-E9C0-848F-823390DDC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95C60-BF2E-C88C-F871-67F691CB7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2A53-6B92-4081-BDF3-5DE5140E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0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80B2D0-EB29-5F82-A085-12BC507E2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FACA4A7-7937-B4C2-A44B-A901F0BF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75" y="0"/>
            <a:ext cx="5181261" cy="688540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5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CC7C7-1F85-4DB4-2093-2F757FC7A880}"/>
              </a:ext>
            </a:extLst>
          </p:cNvPr>
          <p:cNvSpPr txBox="1"/>
          <p:nvPr/>
        </p:nvSpPr>
        <p:spPr>
          <a:xfrm>
            <a:off x="1820409" y="387315"/>
            <a:ext cx="7678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Appearance:</a:t>
            </a:r>
          </a:p>
          <a:p>
            <a:r>
              <a:rPr lang="en-US" dirty="0"/>
              <a:t>- Proposal package clearly labeled with solicitation number</a:t>
            </a:r>
          </a:p>
          <a:p>
            <a:r>
              <a:rPr lang="en-US" dirty="0"/>
              <a:t>- Proposal includes contact information</a:t>
            </a:r>
          </a:p>
          <a:p>
            <a:r>
              <a:rPr lang="en-US" dirty="0"/>
              <a:t>- Proposal organized into sections based on RFP requirements</a:t>
            </a:r>
          </a:p>
          <a:p>
            <a:r>
              <a:rPr lang="en-US" dirty="0"/>
              <a:t>- Proposal neatly packaged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0AA18-5600-D711-ABFF-B5952F09E269}"/>
              </a:ext>
            </a:extLst>
          </p:cNvPr>
          <p:cNvSpPr txBox="1"/>
          <p:nvPr/>
        </p:nvSpPr>
        <p:spPr>
          <a:xfrm>
            <a:off x="1820411" y="2075223"/>
            <a:ext cx="8551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Proposal Accuracy:</a:t>
            </a:r>
          </a:p>
          <a:p>
            <a:r>
              <a:rPr lang="en-US" dirty="0"/>
              <a:t>- Proposal due date/time verified</a:t>
            </a:r>
          </a:p>
          <a:p>
            <a:r>
              <a:rPr lang="en-US" dirty="0"/>
              <a:t>- Proposal submission location and directions verified</a:t>
            </a:r>
          </a:p>
          <a:p>
            <a:r>
              <a:rPr lang="en-US" dirty="0"/>
              <a:t>- Proposal submission requirements verified</a:t>
            </a:r>
          </a:p>
          <a:p>
            <a:r>
              <a:rPr lang="en-US" dirty="0"/>
              <a:t>- Solicitation amendments verified, if any, for material and non-material updates</a:t>
            </a:r>
          </a:p>
          <a:p>
            <a:r>
              <a:rPr lang="en-US" dirty="0"/>
              <a:t>- Proposal package reviewed to ensure completeness and required submissions included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3BD28C-B646-5337-7318-4FD9DE9E520C}"/>
              </a:ext>
            </a:extLst>
          </p:cNvPr>
          <p:cNvSpPr txBox="1"/>
          <p:nvPr/>
        </p:nvSpPr>
        <p:spPr>
          <a:xfrm>
            <a:off x="1820409" y="4033754"/>
            <a:ext cx="8458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Content:</a:t>
            </a:r>
          </a:p>
          <a:p>
            <a:r>
              <a:rPr lang="en-US" dirty="0"/>
              <a:t>- Proposal is complete, concise, including description for each submission item</a:t>
            </a:r>
          </a:p>
          <a:p>
            <a:r>
              <a:rPr lang="en-US" dirty="0"/>
              <a:t>- Proposal includes resumes, writing samples, and other required submissions</a:t>
            </a:r>
          </a:p>
          <a:p>
            <a:r>
              <a:rPr lang="en-US" dirty="0"/>
              <a:t>- Proposal reflects emphasis on evaluation criteria areas</a:t>
            </a:r>
          </a:p>
          <a:p>
            <a:r>
              <a:rPr lang="en-US" dirty="0"/>
              <a:t>- Proposal includes any exceptions to technical or other requirements (some jurisdictions may not consider exceptions to terms &amp; conditions or other mandatory requirements)</a:t>
            </a:r>
          </a:p>
          <a:p>
            <a:r>
              <a:rPr lang="en-US" dirty="0"/>
              <a:t>- Proposal separates supporting documentation such as annual report, company literature, and other similar information into appendix</a:t>
            </a:r>
          </a:p>
          <a:p>
            <a:r>
              <a:rPr lang="en-US" dirty="0"/>
              <a:t>- Proposal indicates clear understanding of jurisdiction’s requirements and project scope</a:t>
            </a:r>
          </a:p>
        </p:txBody>
      </p:sp>
    </p:spTree>
    <p:extLst>
      <p:ext uri="{BB962C8B-B14F-4D97-AF65-F5344CB8AC3E}">
        <p14:creationId xmlns:p14="http://schemas.microsoft.com/office/powerpoint/2010/main" val="56972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E920C-7929-3481-BC3C-08A7E5F4A55A}"/>
              </a:ext>
            </a:extLst>
          </p:cNvPr>
          <p:cNvSpPr txBox="1"/>
          <p:nvPr/>
        </p:nvSpPr>
        <p:spPr>
          <a:xfrm>
            <a:off x="1866550" y="1257971"/>
            <a:ext cx="8458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Timeliness:</a:t>
            </a:r>
          </a:p>
          <a:p>
            <a:r>
              <a:rPr lang="en-US" dirty="0"/>
              <a:t>- Proposal delivered by Offeror and received by jurisdiction prior to due date/time</a:t>
            </a:r>
          </a:p>
          <a:p>
            <a:r>
              <a:rPr lang="en-US" dirty="0"/>
              <a:t>- RFP discrepancies, questions, etc. are raised as early as possible and prior to RFP closing date/time</a:t>
            </a:r>
          </a:p>
          <a:p>
            <a:r>
              <a:rPr lang="en-US" dirty="0"/>
              <a:t>- Keep abreast of RFP opportunities and whether pre-submission conferences are being held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E6274-F9C3-8807-6EF3-827981E984FB}"/>
              </a:ext>
            </a:extLst>
          </p:cNvPr>
          <p:cNvSpPr txBox="1"/>
          <p:nvPr/>
        </p:nvSpPr>
        <p:spPr>
          <a:xfrm>
            <a:off x="1866550" y="3480582"/>
            <a:ext cx="845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Debriefing:</a:t>
            </a:r>
          </a:p>
          <a:p>
            <a:r>
              <a:rPr lang="en-US" dirty="0"/>
              <a:t>- Proposals can improve with debriefings,</a:t>
            </a:r>
          </a:p>
          <a:p>
            <a:r>
              <a:rPr lang="en-US" dirty="0"/>
              <a:t>      http://www.montgomerycountymd.gov/pro/help.html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77A4B-8250-C9F2-3DA0-EE99751B8A47}"/>
              </a:ext>
            </a:extLst>
          </p:cNvPr>
          <p:cNvSpPr txBox="1"/>
          <p:nvPr/>
        </p:nvSpPr>
        <p:spPr>
          <a:xfrm>
            <a:off x="1937857" y="5104837"/>
            <a:ext cx="8387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Melissa Garner, </a:t>
            </a:r>
            <a:r>
              <a:rPr lang="fr-FR" sz="1400" dirty="0" err="1"/>
              <a:t>Procurement</a:t>
            </a:r>
            <a:r>
              <a:rPr lang="fr-FR" sz="1400" dirty="0"/>
              <a:t> Operations Division Chief, http://www.montgomerycountymd.gov/pro/home.html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114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db6144d-1b28-44ae-a037-a107aa897c3c">
      <UserInfo>
        <DisplayName>Manimbo, Bethany</DisplayName>
        <AccountId>45</AccountId>
        <AccountType/>
      </UserInfo>
    </SharedWithUsers>
    <TaxCatchAll xmlns="9a510d0b-7a56-4ab8-9a79-fe499354d1a7" xsi:nil="true"/>
    <lcf76f155ced4ddcb4097134ff3c332f xmlns="24ec7d3c-d378-415c-8417-71205deff3d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A0A6CEA44F04D9834BE5BFF9D6B6B" ma:contentTypeVersion="14" ma:contentTypeDescription="Create a new document." ma:contentTypeScope="" ma:versionID="5b3b7aed4d44a6479dec9d628f52f8c3">
  <xsd:schema xmlns:xsd="http://www.w3.org/2001/XMLSchema" xmlns:xs="http://www.w3.org/2001/XMLSchema" xmlns:p="http://schemas.microsoft.com/office/2006/metadata/properties" xmlns:ns2="3db6144d-1b28-44ae-a037-a107aa897c3c" xmlns:ns3="24ec7d3c-d378-415c-8417-71205deff3db" xmlns:ns4="9a510d0b-7a56-4ab8-9a79-fe499354d1a7" targetNamespace="http://schemas.microsoft.com/office/2006/metadata/properties" ma:root="true" ma:fieldsID="d9a1bcfd35516ecc614151681100ed8a" ns2:_="" ns3:_="" ns4:_="">
    <xsd:import namespace="3db6144d-1b28-44ae-a037-a107aa897c3c"/>
    <xsd:import namespace="24ec7d3c-d378-415c-8417-71205deff3db"/>
    <xsd:import namespace="9a510d0b-7a56-4ab8-9a79-fe499354d1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6144d-1b28-44ae-a037-a107aa897c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c7d3c-d378-415c-8417-71205deff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8a4874a-8cf6-4bd1-a3b1-571cbf9a5b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10d0b-7a56-4ab8-9a79-fe499354d1a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3fa2786-9b57-4921-b17d-b7f0ffc3012f}" ma:internalName="TaxCatchAll" ma:showField="CatchAllData" ma:web="9a510d0b-7a56-4ab8-9a79-fe499354d1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0DC291-E4BE-4FBF-A3FA-990E4EF9C7F7}">
  <ds:schemaRefs>
    <ds:schemaRef ds:uri="http://schemas.microsoft.com/office/2006/metadata/properties"/>
    <ds:schemaRef ds:uri="http://purl.org/dc/elements/1.1/"/>
    <ds:schemaRef ds:uri="9a510d0b-7a56-4ab8-9a79-fe499354d1a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4ec7d3c-d378-415c-8417-71205deff3db"/>
    <ds:schemaRef ds:uri="3db6144d-1b28-44ae-a037-a107aa897c3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6F47F4-E539-4A2E-AC63-861848718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19CF26-B5FA-4878-900D-9DC45B7DF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b6144d-1b28-44ae-a037-a107aa897c3c"/>
    <ds:schemaRef ds:uri="24ec7d3c-d378-415c-8417-71205deff3db"/>
    <ds:schemaRef ds:uri="9a510d0b-7a56-4ab8-9a79-fe499354d1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261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Montgomery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Garner, Melissa</dc:creator>
  <cp:lastModifiedBy>Alfaro, Jose</cp:lastModifiedBy>
  <cp:revision>2</cp:revision>
  <dcterms:created xsi:type="dcterms:W3CDTF">2023-02-15T14:35:57Z</dcterms:created>
  <dcterms:modified xsi:type="dcterms:W3CDTF">2023-02-16T15:00:26Z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0x010100492A0A6CEA44F04D9834BE5BFF9D6B6B</vt:lpwstr>
  </property>
</Properties>
</file>