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6" r:id="rId4"/>
  </p:sldMasterIdLst>
  <p:notesMasterIdLst>
    <p:notesMasterId r:id="rId25"/>
  </p:notesMasterIdLst>
  <p:handoutMasterIdLst>
    <p:handoutMasterId r:id="rId26"/>
  </p:handoutMasterIdLst>
  <p:sldIdLst>
    <p:sldId id="661" r:id="rId5"/>
    <p:sldId id="646" r:id="rId6"/>
    <p:sldId id="662" r:id="rId7"/>
    <p:sldId id="673" r:id="rId8"/>
    <p:sldId id="674" r:id="rId9"/>
    <p:sldId id="681" r:id="rId10"/>
    <p:sldId id="678" r:id="rId11"/>
    <p:sldId id="680" r:id="rId12"/>
    <p:sldId id="679" r:id="rId13"/>
    <p:sldId id="682" r:id="rId14"/>
    <p:sldId id="664" r:id="rId15"/>
    <p:sldId id="670" r:id="rId16"/>
    <p:sldId id="687" r:id="rId17"/>
    <p:sldId id="686" r:id="rId18"/>
    <p:sldId id="684" r:id="rId19"/>
    <p:sldId id="667" r:id="rId20"/>
    <p:sldId id="677" r:id="rId21"/>
    <p:sldId id="688" r:id="rId22"/>
    <p:sldId id="663" r:id="rId23"/>
    <p:sldId id="685" r:id="rId24"/>
  </p:sldIdLst>
  <p:sldSz cx="9144000" cy="6858000" type="letter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CC66"/>
    <a:srgbClr val="8A41C1"/>
    <a:srgbClr val="009900"/>
    <a:srgbClr val="969696"/>
    <a:srgbClr val="33CC33"/>
    <a:srgbClr val="F8FB69"/>
    <a:srgbClr val="FFFF66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568" autoAdjust="0"/>
  </p:normalViewPr>
  <p:slideViewPr>
    <p:cSldViewPr snapToGrid="0">
      <p:cViewPr>
        <p:scale>
          <a:sx n="80" d="100"/>
          <a:sy n="80" d="100"/>
        </p:scale>
        <p:origin x="-1242" y="360"/>
      </p:cViewPr>
      <p:guideLst>
        <p:guide orient="horz" pos="1248"/>
        <p:guide orient="horz" pos="720"/>
        <p:guide pos="2880"/>
        <p:guide pos="5808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90"/>
    </p:cViewPr>
  </p:sorterViewPr>
  <p:notesViewPr>
    <p:cSldViewPr snapToGrid="0">
      <p:cViewPr varScale="1">
        <p:scale>
          <a:sx n="77" d="100"/>
          <a:sy n="77" d="100"/>
        </p:scale>
        <p:origin x="-2010" y="-108"/>
      </p:cViewPr>
      <p:guideLst>
        <p:guide orient="horz" pos="2928"/>
        <p:guide pos="220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3263"/>
            <a:ext cx="4633912" cy="34750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414838"/>
            <a:ext cx="5140960" cy="418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5" descr="dts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7550" y="1185863"/>
            <a:ext cx="23241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 Banner"/>
          <p:cNvSpPr>
            <a:spLocks noChangeArrowheads="1"/>
          </p:cNvSpPr>
          <p:nvPr userDrawn="1"/>
        </p:nvSpPr>
        <p:spPr bwMode="gray">
          <a:xfrm>
            <a:off x="0" y="0"/>
            <a:ext cx="9144000" cy="114141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472514" name="Rectangle 1026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2813050" y="3744913"/>
            <a:ext cx="6089650" cy="1143000"/>
          </a:xfrm>
          <a:noFill/>
        </p:spPr>
        <p:txBody>
          <a:bodyPr anchor="t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</a:t>
            </a:r>
            <a:br>
              <a:rPr lang="en-US"/>
            </a:br>
            <a:r>
              <a:rPr lang="en-US"/>
              <a:t>Second line here</a:t>
            </a:r>
          </a:p>
        </p:txBody>
      </p:sp>
      <p:sp>
        <p:nvSpPr>
          <p:cNvPr id="1472515" name="Rectangle 102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2813050" y="5180013"/>
            <a:ext cx="6075363" cy="863600"/>
          </a:xfrm>
          <a:ln w="9525"/>
        </p:spPr>
        <p:txBody>
          <a:bodyPr lIns="91440" tIns="45720" rIns="91440" bIns="45720"/>
          <a:lstStyle>
            <a:lvl1pPr marL="58738" indent="0">
              <a:buFont typeface="Wingdings" pitchFamily="2" charset="2"/>
              <a:buNone/>
              <a:defRPr sz="3600"/>
            </a:lvl1pPr>
          </a:lstStyle>
          <a:p>
            <a:r>
              <a:rPr lang="en-US"/>
              <a:t>Presenter’s name</a:t>
            </a:r>
          </a:p>
          <a:p>
            <a:r>
              <a:rPr lang="en-US"/>
              <a:t>Presenter’s title or date</a:t>
            </a:r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Kickoff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BDAF1-5600-48AC-96E0-65E1401A0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Kickoff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955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81000"/>
            <a:ext cx="61341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409A-F0C2-4A64-8DA0-C797F7DF2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Kickoff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7373938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76400"/>
            <a:ext cx="79248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344C8-0B26-41B4-A5A7-DCE980307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Kickoff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7E36D-ECF8-4223-8704-6C828E48A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Kickoff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62939-51BF-49EB-B289-713C949FA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Kickoff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3886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86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0D97B-ABD8-4DF1-BCB3-7618336F0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Kickoff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3B98D-DBC3-47BB-BF4F-9EB9A7376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Kickoff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45D5B-2D86-4866-A0DE-0DF4F3B00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Kickoff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EEBFB-6A30-44A7-9988-AC7B6A6ED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Kickoff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D247D-1F9A-49C6-8909-169FC278B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Kickoff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ACE88-BA86-452A-8C2C-F4EBAFD68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Kickoff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490" name="AC Banner"/>
          <p:cNvSpPr>
            <a:spLocks noChangeArrowheads="1"/>
          </p:cNvSpPr>
          <p:nvPr/>
        </p:nvSpPr>
        <p:spPr bwMode="gray">
          <a:xfrm>
            <a:off x="0" y="0"/>
            <a:ext cx="9144000" cy="114141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471491" name="Rectangle 3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722688" y="6477000"/>
            <a:ext cx="1693862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80000"/>
              </a:lnSpc>
              <a:defRPr sz="1000" i="0"/>
            </a:lvl1pPr>
          </a:lstStyle>
          <a:p>
            <a:pPr>
              <a:defRPr/>
            </a:pPr>
            <a:fld id="{AC4C2BBF-8673-4B53-8C9C-86B8E3898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71492" name="Rectangle 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41288" y="6248400"/>
            <a:ext cx="47117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0"/>
            </a:lvl1pPr>
          </a:lstStyle>
          <a:p>
            <a:pPr>
              <a:defRPr/>
            </a:pPr>
            <a:r>
              <a:rPr lang="en-US"/>
              <a:t>Kickoff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gray">
          <a:xfrm>
            <a:off x="152400" y="381000"/>
            <a:ext cx="7373938" cy="685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676400"/>
            <a:ext cx="7924800" cy="472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031" name="Picture 11" descr="dts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85088" y="22225"/>
            <a:ext cx="137318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hdr="0" ftr="0" dt="0"/>
  <p:txStyles>
    <p:titleStyle>
      <a:lvl1pPr marL="58738" indent="-5873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marL="58738" indent="-5873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marL="58738" indent="-5873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marL="58738" indent="-5873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marL="58738" indent="-5873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51593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7313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43033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8753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20000"/>
        </a:spcAft>
        <a:buClr>
          <a:schemeClr val="accent1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84200" indent="-2524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tx1"/>
          </a:solidFill>
          <a:latin typeface="+mn-lt"/>
        </a:defRPr>
      </a:lvl2pPr>
      <a:lvl3pPr marL="808038" indent="-2222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000125" indent="-1905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-"/>
        <a:defRPr sz="1600">
          <a:solidFill>
            <a:schemeClr val="tx1"/>
          </a:solidFill>
          <a:latin typeface="+mn-lt"/>
        </a:defRPr>
      </a:lvl4pPr>
      <a:lvl5pPr marL="21145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717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30289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861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9433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5"/>
          <p:cNvSpPr>
            <a:spLocks noGrp="1" noChangeArrowheads="1"/>
          </p:cNvSpPr>
          <p:nvPr>
            <p:ph type="ctrTitle"/>
          </p:nvPr>
        </p:nvSpPr>
        <p:spPr>
          <a:xfrm>
            <a:off x="760413" y="5545138"/>
            <a:ext cx="7750175" cy="1163637"/>
          </a:xfrm>
          <a:noFill/>
        </p:spPr>
        <p:txBody>
          <a:bodyPr/>
          <a:lstStyle/>
          <a:p>
            <a:pPr marL="0" indent="58738" algn="ctr"/>
            <a:r>
              <a:rPr lang="en-GB" sz="3200" dirty="0" smtClean="0"/>
              <a:t>dataMontgomery Department Point of Contacts Kickoff – September 30, 2013</a:t>
            </a:r>
            <a:br>
              <a:rPr lang="en-GB" sz="3200" dirty="0" smtClean="0"/>
            </a:br>
            <a:endParaRPr lang="en-GB" sz="3200" dirty="0" smtClean="0"/>
          </a:p>
        </p:txBody>
      </p:sp>
      <p:sp>
        <p:nvSpPr>
          <p:cNvPr id="16386" name="Rectangle 49"/>
          <p:cNvSpPr>
            <a:spLocks noChangeArrowheads="1"/>
          </p:cNvSpPr>
          <p:nvPr/>
        </p:nvSpPr>
        <p:spPr bwMode="auto">
          <a:xfrm>
            <a:off x="2368550" y="298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16387" name="Picture 5" descr="dataMontyHom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EEBFB-6A30-44A7-9988-AC7B6A6ED51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304175"/>
            <a:ext cx="8999537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gray">
          <a:xfrm>
            <a:off x="152400" y="381000"/>
            <a:ext cx="7373938" cy="685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8738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of Layering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Datasets on Shape Files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 txBox="1">
            <a:spLocks noGrp="1"/>
          </p:cNvSpPr>
          <p:nvPr/>
        </p:nvSpPr>
        <p:spPr bwMode="gray">
          <a:xfrm>
            <a:off x="3722688" y="6477000"/>
            <a:ext cx="1693862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ctr" eaLnBrk="0" hangingPunct="0">
              <a:lnSpc>
                <a:spcPct val="80000"/>
              </a:lnSpc>
            </a:pPr>
            <a:fld id="{EDD7CAE2-53AC-4437-9BF3-21F36FF20F85}" type="slidenum">
              <a:rPr lang="en-US" sz="1000" i="0"/>
              <a:pPr algn="ctr" eaLnBrk="0" hangingPunct="0">
                <a:lnSpc>
                  <a:spcPct val="80000"/>
                </a:lnSpc>
              </a:pPr>
              <a:t>11</a:t>
            </a:fld>
            <a:endParaRPr lang="en-US" sz="1000" i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81000"/>
            <a:ext cx="7186551" cy="685800"/>
          </a:xfrm>
        </p:spPr>
        <p:txBody>
          <a:bodyPr/>
          <a:lstStyle/>
          <a:p>
            <a:r>
              <a:rPr lang="en-US" dirty="0" smtClean="0"/>
              <a:t> Current Status– Published Datasets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1886" y="1448788"/>
          <a:ext cx="8098970" cy="5130755"/>
        </p:xfrm>
        <a:graphic>
          <a:graphicData uri="http://schemas.openxmlformats.org/drawingml/2006/table">
            <a:tbl>
              <a:tblPr/>
              <a:tblGrid>
                <a:gridCol w="1102642"/>
                <a:gridCol w="4004236"/>
                <a:gridCol w="2992092"/>
              </a:tblGrid>
              <a:tr h="6426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Organization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Abbreviation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Organization Name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Names of Datasets Published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DGS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Department of General Services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Contracts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4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DPS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Department of Permitting Services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Residential Permits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Commercial Permits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Mechanical Permits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Demolition Permits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Electrical Business Licenses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Public Right of Way Permits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Electrical Building Permits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8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DTS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Department of Technology Services 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Public Schools (GIS)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Election Polling Places (GIS)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HHS Facilities (GIS)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Post Offices (GIS)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Hospitals (GIS)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Fire Stations (GIS)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Libraries (GIS)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Cable Complaints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Transmission Facilities Application Status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Cable Inspections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FIN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Department of Finance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Real Property Tax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Rates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Spending Disclosure (multiple years)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HHS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Department of Health &amp; Human Services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Food Inspection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OHR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Office of Human Resources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Employee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Salaries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Tuition Assistance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OMB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Office of Management &amp; Budget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FY13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and FY14 Budgets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FY13 and FY14 Budget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– Internal Service Funds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PIO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Public Information Office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MC311 Service Requests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504239" y="1154698"/>
            <a:ext cx="21355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 Departments Represented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 txBox="1">
            <a:spLocks noGrp="1"/>
          </p:cNvSpPr>
          <p:nvPr/>
        </p:nvSpPr>
        <p:spPr bwMode="gray">
          <a:xfrm>
            <a:off x="3722688" y="6477000"/>
            <a:ext cx="1693862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ctr" eaLnBrk="0" hangingPunct="0">
              <a:lnSpc>
                <a:spcPct val="80000"/>
              </a:lnSpc>
            </a:pPr>
            <a:fld id="{EDD7CAE2-53AC-4437-9BF3-21F36FF20F85}" type="slidenum">
              <a:rPr lang="en-US" sz="1000" i="0"/>
              <a:pPr algn="ctr" eaLnBrk="0" hangingPunct="0">
                <a:lnSpc>
                  <a:spcPct val="80000"/>
                </a:lnSpc>
              </a:pPr>
              <a:t>12</a:t>
            </a:fld>
            <a:endParaRPr lang="en-US" sz="1000" i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69125"/>
            <a:ext cx="7352805" cy="685800"/>
          </a:xfrm>
        </p:spPr>
        <p:txBody>
          <a:bodyPr/>
          <a:lstStyle/>
          <a:p>
            <a:r>
              <a:rPr lang="en-US" dirty="0" smtClean="0"/>
              <a:t> Project Governance Document Review</a:t>
            </a:r>
            <a:br>
              <a:rPr lang="en-US" dirty="0" smtClean="0"/>
            </a:br>
            <a:r>
              <a:rPr lang="en-US" dirty="0" smtClean="0"/>
              <a:t>Inventory Process and Timeline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4541"/>
            <a:ext cx="9144000" cy="569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 txBox="1">
            <a:spLocks noGrp="1"/>
          </p:cNvSpPr>
          <p:nvPr/>
        </p:nvSpPr>
        <p:spPr bwMode="gray">
          <a:xfrm>
            <a:off x="3722688" y="6477000"/>
            <a:ext cx="1693862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ctr" eaLnBrk="0" hangingPunct="0">
              <a:lnSpc>
                <a:spcPct val="80000"/>
              </a:lnSpc>
            </a:pPr>
            <a:fld id="{EDD7CAE2-53AC-4437-9BF3-21F36FF20F85}" type="slidenum">
              <a:rPr lang="en-US" sz="1000" i="0"/>
              <a:pPr algn="ctr" eaLnBrk="0" hangingPunct="0">
                <a:lnSpc>
                  <a:spcPct val="80000"/>
                </a:lnSpc>
              </a:pPr>
              <a:t>13</a:t>
            </a:fld>
            <a:endParaRPr lang="en-US" sz="1000" i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92875"/>
            <a:ext cx="7269678" cy="685800"/>
          </a:xfrm>
        </p:spPr>
        <p:txBody>
          <a:bodyPr/>
          <a:lstStyle/>
          <a:p>
            <a:r>
              <a:rPr lang="en-US" dirty="0" smtClean="0"/>
              <a:t> Department Point of Contacts	</a:t>
            </a:r>
          </a:p>
        </p:txBody>
      </p:sp>
      <p:sp>
        <p:nvSpPr>
          <p:cNvPr id="24579" name="TextBox 11"/>
          <p:cNvSpPr txBox="1">
            <a:spLocks noChangeArrowheads="1"/>
          </p:cNvSpPr>
          <p:nvPr/>
        </p:nvSpPr>
        <p:spPr bwMode="auto">
          <a:xfrm>
            <a:off x="152400" y="1225550"/>
            <a:ext cx="8991599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i="0" dirty="0"/>
              <a:t> </a:t>
            </a:r>
            <a:r>
              <a:rPr lang="en-US" b="1" i="0" dirty="0" smtClean="0"/>
              <a:t>1 POC identified per Department</a:t>
            </a:r>
          </a:p>
          <a:p>
            <a:pPr>
              <a:buFont typeface="Arial" charset="0"/>
              <a:buChar char="•"/>
            </a:pPr>
            <a:r>
              <a:rPr lang="en-US" b="1" i="0" dirty="0" smtClean="0"/>
              <a:t>Central Department point of contact for the dataMontgomery project</a:t>
            </a:r>
          </a:p>
          <a:p>
            <a:r>
              <a:rPr lang="en-US" b="1" i="0" dirty="0" smtClean="0"/>
              <a:t> </a:t>
            </a:r>
          </a:p>
          <a:p>
            <a:pPr>
              <a:buFont typeface="Arial" charset="0"/>
              <a:buChar char="•"/>
            </a:pPr>
            <a:r>
              <a:rPr lang="en-US" b="1" i="0" dirty="0" smtClean="0"/>
              <a:t>Responsibilities:</a:t>
            </a:r>
          </a:p>
          <a:p>
            <a:pPr lvl="1">
              <a:buFont typeface="Arial" pitchFamily="34" charset="0"/>
              <a:buChar char="•"/>
            </a:pPr>
            <a:r>
              <a:rPr lang="en-US" b="1" i="0" dirty="0" smtClean="0"/>
              <a:t>	Analyzing available Department data</a:t>
            </a:r>
          </a:p>
          <a:p>
            <a:pPr lvl="1">
              <a:buFont typeface="Arial" pitchFamily="34" charset="0"/>
              <a:buChar char="•"/>
            </a:pPr>
            <a:r>
              <a:rPr lang="en-US" b="1" i="0" dirty="0" smtClean="0"/>
              <a:t>	Identifying potential datasets to publish</a:t>
            </a:r>
          </a:p>
          <a:p>
            <a:pPr lvl="1">
              <a:buFont typeface="Arial" pitchFamily="34" charset="0"/>
              <a:buChar char="•"/>
            </a:pPr>
            <a:r>
              <a:rPr lang="en-US" b="1" i="0" dirty="0" smtClean="0"/>
              <a:t>	Legal review of datasets prior to approval</a:t>
            </a:r>
          </a:p>
          <a:p>
            <a:pPr lvl="1">
              <a:buFont typeface="Arial" pitchFamily="34" charset="0"/>
              <a:buChar char="•"/>
            </a:pPr>
            <a:r>
              <a:rPr lang="en-US" b="1" i="0" dirty="0" smtClean="0"/>
              <a:t>	Managing Department activities according to dataMontgomery Implementation Plan requirements and timeline</a:t>
            </a:r>
          </a:p>
          <a:p>
            <a:pPr lvl="1">
              <a:buFont typeface="Arial" pitchFamily="34" charset="0"/>
              <a:buChar char="•"/>
            </a:pPr>
            <a:r>
              <a:rPr lang="en-US" b="1" i="0" dirty="0" smtClean="0"/>
              <a:t>	Point of escalation for operational dataset issues (in case the dataset owners are non-responsive, etc)</a:t>
            </a:r>
          </a:p>
          <a:p>
            <a:pPr lvl="2"/>
            <a:endParaRPr lang="en-US" sz="2000" i="0" dirty="0" smtClean="0"/>
          </a:p>
          <a:p>
            <a:pPr lvl="2">
              <a:buFont typeface="Arial" charset="0"/>
              <a:buChar char="•"/>
            </a:pPr>
            <a:endParaRPr lang="en-US" sz="2000" i="0" dirty="0" smtClean="0"/>
          </a:p>
          <a:p>
            <a:pPr lvl="2">
              <a:buFont typeface="Arial" charset="0"/>
              <a:buChar char="•"/>
            </a:pPr>
            <a:endParaRPr lang="en-US" sz="2000" i="0" dirty="0"/>
          </a:p>
          <a:p>
            <a:pPr lvl="1">
              <a:buFont typeface="Arial" charset="0"/>
              <a:buChar char="•"/>
            </a:pPr>
            <a:endParaRPr lang="en-US" sz="20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 txBox="1">
            <a:spLocks noGrp="1"/>
          </p:cNvSpPr>
          <p:nvPr/>
        </p:nvSpPr>
        <p:spPr bwMode="gray">
          <a:xfrm>
            <a:off x="3722688" y="6477000"/>
            <a:ext cx="1693862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ctr" eaLnBrk="0" hangingPunct="0">
              <a:lnSpc>
                <a:spcPct val="80000"/>
              </a:lnSpc>
            </a:pPr>
            <a:fld id="{EDD7CAE2-53AC-4437-9BF3-21F36FF20F85}" type="slidenum">
              <a:rPr lang="en-US" sz="1000" i="0"/>
              <a:pPr algn="ctr" eaLnBrk="0" hangingPunct="0">
                <a:lnSpc>
                  <a:spcPct val="80000"/>
                </a:lnSpc>
              </a:pPr>
              <a:t>14</a:t>
            </a:fld>
            <a:endParaRPr lang="en-US" sz="1000" i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92875"/>
            <a:ext cx="7507184" cy="685800"/>
          </a:xfrm>
        </p:spPr>
        <p:txBody>
          <a:bodyPr/>
          <a:lstStyle/>
          <a:p>
            <a:r>
              <a:rPr lang="en-US" dirty="0" smtClean="0"/>
              <a:t> Dept Point of Contact (POC) Meetings 	</a:t>
            </a:r>
          </a:p>
        </p:txBody>
      </p:sp>
      <p:sp>
        <p:nvSpPr>
          <p:cNvPr id="24579" name="TextBox 11"/>
          <p:cNvSpPr txBox="1">
            <a:spLocks noChangeArrowheads="1"/>
          </p:cNvSpPr>
          <p:nvPr/>
        </p:nvSpPr>
        <p:spPr bwMode="auto">
          <a:xfrm>
            <a:off x="152400" y="928675"/>
            <a:ext cx="8991599" cy="760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b="1" i="0" dirty="0" smtClean="0"/>
          </a:p>
          <a:p>
            <a:pPr>
              <a:buFont typeface="Arial" pitchFamily="34" charset="0"/>
              <a:buChar char="•"/>
            </a:pPr>
            <a:r>
              <a:rPr lang="en-US" b="1" i="0" dirty="0" smtClean="0"/>
              <a:t>Provide Point of Contacts with agenda topics to assist during the inventory process, such as</a:t>
            </a:r>
          </a:p>
          <a:p>
            <a:pPr lvl="1">
              <a:buFont typeface="Arial" pitchFamily="34" charset="0"/>
              <a:buChar char="•"/>
            </a:pPr>
            <a:r>
              <a:rPr lang="en-US" b="1" i="0" dirty="0" smtClean="0"/>
              <a:t>Socrata tool capabilities</a:t>
            </a:r>
          </a:p>
          <a:p>
            <a:pPr lvl="1">
              <a:buFont typeface="Arial" pitchFamily="34" charset="0"/>
              <a:buChar char="•"/>
            </a:pPr>
            <a:r>
              <a:rPr lang="en-US" b="1" i="0" dirty="0" smtClean="0"/>
              <a:t>GIS Mapping </a:t>
            </a:r>
          </a:p>
          <a:p>
            <a:pPr lvl="1">
              <a:buFont typeface="Arial" pitchFamily="34" charset="0"/>
              <a:buChar char="•"/>
            </a:pPr>
            <a:r>
              <a:rPr lang="en-US" b="1" i="0" dirty="0" smtClean="0"/>
              <a:t>OCA discussion around sensitive data</a:t>
            </a:r>
          </a:p>
          <a:p>
            <a:pPr lvl="1">
              <a:buFont typeface="Arial" pitchFamily="34" charset="0"/>
              <a:buChar char="•"/>
            </a:pPr>
            <a:r>
              <a:rPr lang="en-US" b="1" i="0" dirty="0" smtClean="0"/>
              <a:t>Point of Contact-requested topics</a:t>
            </a:r>
          </a:p>
          <a:p>
            <a:pPr lvl="1"/>
            <a:endParaRPr lang="en-US" b="1" i="0" dirty="0" smtClean="0"/>
          </a:p>
          <a:p>
            <a:pPr>
              <a:buFont typeface="Arial" pitchFamily="34" charset="0"/>
              <a:buChar char="•"/>
            </a:pPr>
            <a:r>
              <a:rPr lang="en-US" b="1" i="0" dirty="0" smtClean="0"/>
              <a:t>Encourage data collaboration between Departments</a:t>
            </a:r>
          </a:p>
          <a:p>
            <a:pPr lvl="1">
              <a:buFont typeface="Arial" pitchFamily="34" charset="0"/>
              <a:buChar char="•"/>
            </a:pPr>
            <a:r>
              <a:rPr lang="en-US" b="1" i="0" dirty="0" smtClean="0"/>
              <a:t>Data needs/analysis from other Departments</a:t>
            </a:r>
          </a:p>
          <a:p>
            <a:pPr lvl="1">
              <a:buFont typeface="Arial" pitchFamily="34" charset="0"/>
              <a:buChar char="•"/>
            </a:pPr>
            <a:r>
              <a:rPr lang="en-US" b="1" i="0" dirty="0" smtClean="0"/>
              <a:t>Multi-Department data analysis</a:t>
            </a:r>
          </a:p>
          <a:p>
            <a:pPr lvl="1">
              <a:buFont typeface="Arial" pitchFamily="34" charset="0"/>
              <a:buChar char="•"/>
            </a:pPr>
            <a:endParaRPr lang="en-US" b="1" i="0" dirty="0" smtClean="0"/>
          </a:p>
          <a:p>
            <a:pPr>
              <a:buFont typeface="Arial" pitchFamily="34" charset="0"/>
              <a:buChar char="•"/>
            </a:pPr>
            <a:r>
              <a:rPr lang="en-US" b="1" i="0" dirty="0" smtClean="0"/>
              <a:t>Provide a venue to discuss common data standards to show the public (licensing, permitting, maps, inspections, etc)</a:t>
            </a:r>
          </a:p>
          <a:p>
            <a:pPr>
              <a:buFont typeface="Arial" pitchFamily="34" charset="0"/>
              <a:buChar char="•"/>
            </a:pPr>
            <a:endParaRPr lang="en-US" b="1" i="0" dirty="0" smtClean="0"/>
          </a:p>
          <a:p>
            <a:pPr lvl="1">
              <a:buFont typeface="Arial" pitchFamily="34" charset="0"/>
              <a:buChar char="•"/>
            </a:pPr>
            <a:endParaRPr lang="en-US" b="1" i="0" dirty="0" smtClean="0"/>
          </a:p>
          <a:p>
            <a:pPr lvl="2"/>
            <a:endParaRPr lang="en-US" sz="2000" i="0" dirty="0" smtClean="0"/>
          </a:p>
          <a:p>
            <a:pPr lvl="2">
              <a:buFont typeface="Arial" charset="0"/>
              <a:buChar char="•"/>
            </a:pPr>
            <a:endParaRPr lang="en-US" sz="2000" i="0" dirty="0" smtClean="0"/>
          </a:p>
          <a:p>
            <a:pPr lvl="2">
              <a:buFont typeface="Arial" charset="0"/>
              <a:buChar char="•"/>
            </a:pPr>
            <a:endParaRPr lang="en-US" sz="2000" i="0" dirty="0"/>
          </a:p>
          <a:p>
            <a:pPr lvl="1">
              <a:buFont typeface="Arial" charset="0"/>
              <a:buChar char="•"/>
            </a:pPr>
            <a:endParaRPr lang="en-US" sz="20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 txBox="1">
            <a:spLocks noGrp="1"/>
          </p:cNvSpPr>
          <p:nvPr/>
        </p:nvSpPr>
        <p:spPr bwMode="gray">
          <a:xfrm>
            <a:off x="3722688" y="6477000"/>
            <a:ext cx="1693862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ctr" eaLnBrk="0" hangingPunct="0">
              <a:lnSpc>
                <a:spcPct val="80000"/>
              </a:lnSpc>
            </a:pPr>
            <a:fld id="{EDD7CAE2-53AC-4437-9BF3-21F36FF20F85}" type="slidenum">
              <a:rPr lang="en-US" sz="1000" i="0"/>
              <a:pPr algn="ctr" eaLnBrk="0" hangingPunct="0">
                <a:lnSpc>
                  <a:spcPct val="80000"/>
                </a:lnSpc>
              </a:pPr>
              <a:t>15</a:t>
            </a:fld>
            <a:endParaRPr lang="en-US" sz="1000" i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92875"/>
            <a:ext cx="7269678" cy="685800"/>
          </a:xfrm>
        </p:spPr>
        <p:txBody>
          <a:bodyPr/>
          <a:lstStyle/>
          <a:p>
            <a:r>
              <a:rPr lang="en-US" dirty="0" smtClean="0"/>
              <a:t> Dataset Inventory Recommendations	</a:t>
            </a:r>
          </a:p>
        </p:txBody>
      </p:sp>
      <p:sp>
        <p:nvSpPr>
          <p:cNvPr id="24579" name="TextBox 11"/>
          <p:cNvSpPr txBox="1">
            <a:spLocks noChangeArrowheads="1"/>
          </p:cNvSpPr>
          <p:nvPr/>
        </p:nvSpPr>
        <p:spPr bwMode="auto">
          <a:xfrm>
            <a:off x="152400" y="1225550"/>
            <a:ext cx="8991599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i="0" dirty="0"/>
              <a:t> </a:t>
            </a:r>
            <a:r>
              <a:rPr lang="en-US" b="1" i="0" dirty="0" smtClean="0"/>
              <a:t>Inputs:</a:t>
            </a:r>
          </a:p>
          <a:p>
            <a:pPr lvl="1">
              <a:buFont typeface="Arial" charset="0"/>
              <a:buChar char="•"/>
            </a:pPr>
            <a:r>
              <a:rPr lang="en-US" b="1" i="0" dirty="0" smtClean="0"/>
              <a:t>Application Inventory List</a:t>
            </a:r>
          </a:p>
          <a:p>
            <a:pPr lvl="1">
              <a:buFont typeface="Arial" charset="0"/>
              <a:buChar char="•"/>
            </a:pPr>
            <a:r>
              <a:rPr lang="en-US" b="1" i="0" dirty="0" smtClean="0"/>
              <a:t>dataMontgomery Technical Standards Document</a:t>
            </a:r>
          </a:p>
          <a:p>
            <a:pPr lvl="1">
              <a:buFont typeface="Arial" charset="0"/>
              <a:buChar char="•"/>
            </a:pPr>
            <a:r>
              <a:rPr lang="en-US" b="1" i="0" dirty="0" smtClean="0"/>
              <a:t>Best practices observed from similar datasets seen on other open data sites </a:t>
            </a:r>
          </a:p>
          <a:p>
            <a:endParaRPr lang="en-US" b="1" i="0" dirty="0" smtClean="0"/>
          </a:p>
          <a:p>
            <a:pPr>
              <a:buFont typeface="Arial" pitchFamily="34" charset="0"/>
              <a:buChar char="•"/>
            </a:pPr>
            <a:r>
              <a:rPr lang="en-US" b="1" i="0" dirty="0" smtClean="0"/>
              <a:t>Who should you involve in creating this list?</a:t>
            </a:r>
          </a:p>
          <a:p>
            <a:pPr lvl="1">
              <a:buFont typeface="Arial" pitchFamily="34" charset="0"/>
              <a:buChar char="•"/>
            </a:pPr>
            <a:r>
              <a:rPr lang="en-US" b="1" i="0" dirty="0" smtClean="0"/>
              <a:t>Department IT key contacts</a:t>
            </a:r>
          </a:p>
          <a:p>
            <a:pPr lvl="1">
              <a:buFont typeface="Arial" pitchFamily="34" charset="0"/>
              <a:buChar char="•"/>
            </a:pPr>
            <a:r>
              <a:rPr lang="en-US" b="1" i="0" dirty="0" smtClean="0"/>
              <a:t>Department function resources who can characterize “Department mission driven data”</a:t>
            </a:r>
          </a:p>
          <a:p>
            <a:pPr lvl="1">
              <a:buFont typeface="Arial" pitchFamily="34" charset="0"/>
              <a:buChar char="•"/>
            </a:pPr>
            <a:r>
              <a:rPr lang="en-US" b="1" i="0" dirty="0" err="1" smtClean="0"/>
              <a:t>CountyStat</a:t>
            </a:r>
            <a:r>
              <a:rPr lang="en-US" b="1" i="0" dirty="0" smtClean="0"/>
              <a:t> resources will assist in identifying high value datasets</a:t>
            </a:r>
          </a:p>
          <a:p>
            <a:pPr lvl="1">
              <a:buFont typeface="Arial" pitchFamily="34" charset="0"/>
              <a:buChar char="•"/>
            </a:pPr>
            <a:r>
              <a:rPr lang="en-US" b="1" i="0" dirty="0" smtClean="0"/>
              <a:t>dataMontgomery team to assist with reviewing initial lists, questions, best practices, etc</a:t>
            </a:r>
          </a:p>
          <a:p>
            <a:pPr lvl="1">
              <a:buFont typeface="Arial" pitchFamily="34" charset="0"/>
              <a:buChar char="•"/>
            </a:pPr>
            <a:endParaRPr lang="en-US" b="1" i="0" dirty="0" smtClean="0"/>
          </a:p>
          <a:p>
            <a:pPr lvl="2"/>
            <a:endParaRPr lang="en-US" sz="2000" i="0" dirty="0" smtClean="0"/>
          </a:p>
          <a:p>
            <a:pPr lvl="2">
              <a:buFont typeface="Arial" charset="0"/>
              <a:buChar char="•"/>
            </a:pPr>
            <a:endParaRPr lang="en-US" sz="2000" i="0" dirty="0" smtClean="0"/>
          </a:p>
          <a:p>
            <a:pPr lvl="2">
              <a:buFont typeface="Arial" charset="0"/>
              <a:buChar char="•"/>
            </a:pPr>
            <a:endParaRPr lang="en-US" sz="2000" i="0" dirty="0"/>
          </a:p>
          <a:p>
            <a:pPr lvl="1">
              <a:buFont typeface="Arial" charset="0"/>
              <a:buChar char="•"/>
            </a:pPr>
            <a:endParaRPr lang="en-US" sz="20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 txBox="1">
            <a:spLocks noGrp="1"/>
          </p:cNvSpPr>
          <p:nvPr/>
        </p:nvSpPr>
        <p:spPr bwMode="gray">
          <a:xfrm>
            <a:off x="3722688" y="6477000"/>
            <a:ext cx="1693862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ctr" eaLnBrk="0" hangingPunct="0">
              <a:lnSpc>
                <a:spcPct val="80000"/>
              </a:lnSpc>
            </a:pPr>
            <a:fld id="{EDD7CAE2-53AC-4437-9BF3-21F36FF20F85}" type="slidenum">
              <a:rPr lang="en-US" sz="1000" i="0"/>
              <a:pPr algn="ctr" eaLnBrk="0" hangingPunct="0">
                <a:lnSpc>
                  <a:spcPct val="80000"/>
                </a:lnSpc>
              </a:pPr>
              <a:t>16</a:t>
            </a:fld>
            <a:endParaRPr lang="en-US" sz="1000" i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92875"/>
            <a:ext cx="7186551" cy="685800"/>
          </a:xfrm>
        </p:spPr>
        <p:txBody>
          <a:bodyPr/>
          <a:lstStyle/>
          <a:p>
            <a:pPr lvl="1"/>
            <a:r>
              <a:rPr lang="en-US" dirty="0" smtClean="0"/>
              <a:t> Dataset Candidate Qualities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1881" y="1254500"/>
          <a:ext cx="8752115" cy="522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933"/>
                <a:gridCol w="665018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Guiding Principle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public data is made available. Public data is data that is not subject to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valid privacy, security, or privilege limitations.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is made available as quickly as necessary to preserve the value of the data.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Non-discriminatory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is available to anyone, with no requirement of registration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License-free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is not subject to any copyright, patent, trademark, or trade secret regulation. Reasonable privacy, security, and privilege restrictions may be allowed.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is as collected at the source, with the highest possible level of granularity, not in aggregate or modified forms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Accessible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is presented in a meaningful way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Machine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Processable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can be processed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Non-proprietary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is available in a format over which no entity has exclusive </a:t>
                      </a:r>
                    </a:p>
                    <a:p>
                      <a:pPr rt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EEBFB-6A30-44A7-9988-AC7B6A6ED51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gray">
          <a:xfrm>
            <a:off x="3722688" y="6477000"/>
            <a:ext cx="1693862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ctr" eaLnBrk="0" hangingPunct="0">
              <a:lnSpc>
                <a:spcPct val="80000"/>
              </a:lnSpc>
            </a:pPr>
            <a:fld id="{0FB92B42-8F00-42A1-9ADF-9592486A7FC4}" type="slidenum">
              <a:rPr lang="en-US" sz="1000" i="0"/>
              <a:pPr algn="ctr" eaLnBrk="0" hangingPunct="0">
                <a:lnSpc>
                  <a:spcPct val="80000"/>
                </a:lnSpc>
              </a:pPr>
              <a:t>17</a:t>
            </a:fld>
            <a:endParaRPr lang="en-US" sz="1000" i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152400" y="381000"/>
            <a:ext cx="7373938" cy="685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8738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Socrata’s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“Most Compelling Datasets”</a:t>
            </a: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66255" y="1258785"/>
            <a:ext cx="8716488" cy="520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1400" i="0" u="sng" dirty="0"/>
              <a:t>Geospatial data</a:t>
            </a:r>
            <a:r>
              <a:rPr lang="en-US" sz="1400" i="0" dirty="0"/>
              <a:t>. (People love maps!)</a:t>
            </a:r>
          </a:p>
          <a:p>
            <a:pPr marL="457200" indent="-457200">
              <a:buFontTx/>
              <a:buAutoNum type="arabicPeriod"/>
            </a:pPr>
            <a:r>
              <a:rPr lang="en-US" sz="1400" i="0" u="sng" dirty="0"/>
              <a:t>Public safety data</a:t>
            </a:r>
            <a:r>
              <a:rPr lang="en-US" sz="1400" i="0" dirty="0"/>
              <a:t> of all kinds:</a:t>
            </a:r>
          </a:p>
          <a:p>
            <a:pPr marL="914400" lvl="1" indent="-457200"/>
            <a:r>
              <a:rPr lang="en-US" sz="1400" i="0" dirty="0"/>
              <a:t>Traffic fatalities, moving violations, etc. </a:t>
            </a:r>
          </a:p>
          <a:p>
            <a:pPr marL="914400" lvl="1" indent="-457200"/>
            <a:r>
              <a:rPr lang="en-US" sz="1400" i="0" dirty="0"/>
              <a:t>Crime </a:t>
            </a:r>
          </a:p>
          <a:p>
            <a:pPr marL="914400" lvl="1" indent="-457200"/>
            <a:r>
              <a:rPr lang="en-US" sz="1400" i="0" dirty="0"/>
              <a:t>Attorney General’s complaint database </a:t>
            </a:r>
          </a:p>
          <a:p>
            <a:pPr marL="914400" lvl="1" indent="-457200"/>
            <a:r>
              <a:rPr lang="en-US" sz="1400" i="0" dirty="0"/>
              <a:t>Parking violations</a:t>
            </a:r>
          </a:p>
          <a:p>
            <a:pPr marL="457200" indent="-457200">
              <a:buFontTx/>
              <a:buAutoNum type="arabicPeriod"/>
            </a:pPr>
            <a:r>
              <a:rPr lang="en-US" sz="1400" i="0" u="sng" dirty="0"/>
              <a:t>Salary data</a:t>
            </a:r>
            <a:r>
              <a:rPr lang="en-US" sz="1400" i="0" dirty="0"/>
              <a:t>. (Every year the most popular issue of the Sunday newspaper insert “Parade” is the salary issue. People are fascinated to learn how much people earn)</a:t>
            </a:r>
          </a:p>
          <a:p>
            <a:pPr marL="457200" indent="-457200">
              <a:buFontTx/>
              <a:buAutoNum type="arabicPeriod"/>
            </a:pPr>
            <a:r>
              <a:rPr lang="en-US" sz="1400" i="0" u="sng" dirty="0"/>
              <a:t>Health data</a:t>
            </a:r>
            <a:r>
              <a:rPr lang="en-US" sz="1400" i="0" dirty="0"/>
              <a:t>. Most state health departments have a wealth of interesting and useful health measure data.  Restaurant inspection results are always compelling. </a:t>
            </a:r>
          </a:p>
          <a:p>
            <a:pPr marL="457200" indent="-457200">
              <a:buFontTx/>
              <a:buAutoNum type="arabicPeriod"/>
            </a:pPr>
            <a:r>
              <a:rPr lang="en-US" sz="1400" i="0" u="sng" dirty="0"/>
              <a:t>Expenditure data</a:t>
            </a:r>
            <a:r>
              <a:rPr lang="en-US" sz="1400" i="0" dirty="0"/>
              <a:t>. Citizens want to see where the government spends money. Many progressive governments are working towards automating the publication of expenditure data (checkbook level transactions) in real-time or nightly. </a:t>
            </a:r>
          </a:p>
          <a:p>
            <a:pPr marL="457200" indent="-457200">
              <a:buFontTx/>
              <a:buAutoNum type="arabicPeriod"/>
            </a:pPr>
            <a:r>
              <a:rPr lang="en-US" sz="1400" i="0" u="sng" dirty="0"/>
              <a:t>Education data</a:t>
            </a:r>
            <a:r>
              <a:rPr lang="en-US" sz="1400" i="0" dirty="0"/>
              <a:t>. </a:t>
            </a:r>
          </a:p>
          <a:p>
            <a:pPr marL="457200" indent="-457200">
              <a:buFontTx/>
              <a:buAutoNum type="arabicPeriod"/>
            </a:pPr>
            <a:r>
              <a:rPr lang="en-US" sz="1400" i="0" u="sng" dirty="0"/>
              <a:t>311 data</a:t>
            </a:r>
            <a:r>
              <a:rPr lang="en-US" sz="1400" i="0" dirty="0"/>
              <a:t>. </a:t>
            </a:r>
          </a:p>
          <a:p>
            <a:pPr marL="457200" indent="-457200">
              <a:buFontTx/>
              <a:buAutoNum type="arabicPeriod"/>
            </a:pPr>
            <a:r>
              <a:rPr lang="en-US" sz="1400" i="0" u="sng" dirty="0"/>
              <a:t>Census data</a:t>
            </a:r>
            <a:r>
              <a:rPr lang="en-US" sz="1400" i="0" dirty="0"/>
              <a:t>. </a:t>
            </a:r>
          </a:p>
          <a:p>
            <a:pPr marL="457200" indent="-457200">
              <a:buFontTx/>
              <a:buAutoNum type="arabicPeriod"/>
            </a:pPr>
            <a:r>
              <a:rPr lang="en-US" sz="1400" i="0" u="sng" dirty="0"/>
              <a:t>Election data</a:t>
            </a:r>
            <a:r>
              <a:rPr lang="en-US" sz="1400" i="0" dirty="0"/>
              <a:t>. </a:t>
            </a:r>
          </a:p>
          <a:p>
            <a:pPr marL="457200" indent="-457200">
              <a:buFontTx/>
              <a:buAutoNum type="arabicPeriod"/>
            </a:pPr>
            <a:r>
              <a:rPr lang="en-US" sz="1400" i="0" u="sng" dirty="0"/>
              <a:t>Budget breakdowns</a:t>
            </a:r>
            <a:r>
              <a:rPr lang="en-US" sz="1400" i="0" dirty="0"/>
              <a:t>. </a:t>
            </a:r>
          </a:p>
          <a:p>
            <a:pPr marL="457200" indent="-457200">
              <a:buFontTx/>
              <a:buAutoNum type="arabicPeriod"/>
            </a:pPr>
            <a:r>
              <a:rPr lang="en-US" sz="1400" i="0" u="sng" dirty="0"/>
              <a:t>Employment figures</a:t>
            </a:r>
            <a:r>
              <a:rPr lang="en-US" sz="1400" i="0" dirty="0"/>
              <a:t>. </a:t>
            </a:r>
          </a:p>
          <a:p>
            <a:pPr marL="457200" indent="-457200">
              <a:buFontTx/>
              <a:buAutoNum type="arabicPeriod"/>
            </a:pPr>
            <a:r>
              <a:rPr lang="en-US" sz="1400" i="0" u="sng" dirty="0"/>
              <a:t>Parcel/property data</a:t>
            </a:r>
            <a:r>
              <a:rPr lang="en-US" sz="1400" i="0" dirty="0"/>
              <a:t>  </a:t>
            </a:r>
          </a:p>
          <a:p>
            <a:pPr marL="457200" indent="-457200">
              <a:buFontTx/>
              <a:buAutoNum type="arabicPeriod"/>
            </a:pPr>
            <a:r>
              <a:rPr lang="en-US" sz="1400" i="0" u="sng" dirty="0"/>
              <a:t>New business listings</a:t>
            </a:r>
            <a:r>
              <a:rPr lang="en-US" sz="1400" i="0" dirty="0"/>
              <a:t>, incorporations, etc. </a:t>
            </a:r>
          </a:p>
          <a:p>
            <a:pPr marL="457200" indent="-457200">
              <a:buFontTx/>
              <a:buAutoNum type="arabicPeriod"/>
            </a:pPr>
            <a:r>
              <a:rPr lang="en-US" sz="1400" i="0" u="sng" dirty="0"/>
              <a:t>Locations of government services</a:t>
            </a:r>
            <a:r>
              <a:rPr lang="en-US" sz="1400" i="0" dirty="0"/>
              <a:t> including parks &amp; public spaces</a:t>
            </a:r>
          </a:p>
          <a:p>
            <a:pPr marL="457200" indent="-457200">
              <a:buFontTx/>
              <a:buAutoNum type="arabicPeriod"/>
            </a:pPr>
            <a:r>
              <a:rPr lang="en-US" sz="1400" i="0" u="sng" dirty="0"/>
              <a:t>Government Accountability</a:t>
            </a:r>
            <a:r>
              <a:rPr lang="en-US" sz="1400" i="0" dirty="0"/>
              <a:t> performance metrics for services </a:t>
            </a:r>
            <a:r>
              <a:rPr lang="en-US" sz="1400" i="0" dirty="0" smtClean="0"/>
              <a:t>provided</a:t>
            </a:r>
            <a:endParaRPr lang="en-US" sz="1400" i="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EEBFB-6A30-44A7-9988-AC7B6A6ED51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992579" y="1698172"/>
            <a:ext cx="245819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b="1" dirty="0" smtClean="0"/>
              <a:t>City of De Leon</a:t>
            </a:r>
          </a:p>
          <a:p>
            <a:pPr>
              <a:buFont typeface="Arial" pitchFamily="34" charset="0"/>
              <a:buChar char="•"/>
            </a:pPr>
            <a:endParaRPr lang="en-US" sz="1300" b="1" dirty="0" smtClean="0"/>
          </a:p>
          <a:p>
            <a:pPr>
              <a:buFont typeface="Arial" pitchFamily="34" charset="0"/>
              <a:buChar char="•"/>
            </a:pPr>
            <a:r>
              <a:rPr lang="en-US" sz="1300" b="1" dirty="0" smtClean="0"/>
              <a:t>State of Washington</a:t>
            </a:r>
          </a:p>
          <a:p>
            <a:pPr>
              <a:buFont typeface="Arial" pitchFamily="34" charset="0"/>
              <a:buChar char="•"/>
            </a:pPr>
            <a:endParaRPr lang="en-US" sz="1300" b="1" dirty="0" smtClean="0"/>
          </a:p>
          <a:p>
            <a:pPr>
              <a:buFont typeface="Arial" pitchFamily="34" charset="0"/>
              <a:buChar char="•"/>
            </a:pPr>
            <a:r>
              <a:rPr lang="en-US" sz="1300" b="1" dirty="0" smtClean="0"/>
              <a:t>NYC Comptroller</a:t>
            </a:r>
          </a:p>
          <a:p>
            <a:pPr>
              <a:buFont typeface="Arial" pitchFamily="34" charset="0"/>
              <a:buChar char="•"/>
            </a:pPr>
            <a:endParaRPr lang="en-US" sz="1300" b="1" dirty="0" smtClean="0"/>
          </a:p>
          <a:p>
            <a:pPr>
              <a:buFont typeface="Arial" pitchFamily="34" charset="0"/>
              <a:buChar char="•"/>
            </a:pPr>
            <a:r>
              <a:rPr lang="en-US" sz="1300" b="1" dirty="0" smtClean="0"/>
              <a:t>City of Wellington, Florida</a:t>
            </a:r>
          </a:p>
          <a:p>
            <a:pPr>
              <a:buFont typeface="Arial" pitchFamily="34" charset="0"/>
              <a:buChar char="•"/>
            </a:pPr>
            <a:endParaRPr lang="en-US" sz="1300" b="1" dirty="0" smtClean="0"/>
          </a:p>
          <a:p>
            <a:pPr>
              <a:buFont typeface="Arial" pitchFamily="34" charset="0"/>
              <a:buChar char="•"/>
            </a:pPr>
            <a:r>
              <a:rPr lang="en-US" sz="1300" b="1" dirty="0" smtClean="0"/>
              <a:t>CFPB</a:t>
            </a:r>
          </a:p>
          <a:p>
            <a:pPr>
              <a:buFont typeface="Arial" pitchFamily="34" charset="0"/>
              <a:buChar char="•"/>
            </a:pPr>
            <a:endParaRPr lang="en-US" sz="1300" b="1" dirty="0" smtClean="0"/>
          </a:p>
          <a:p>
            <a:pPr>
              <a:buFont typeface="Arial" pitchFamily="34" charset="0"/>
              <a:buChar char="•"/>
            </a:pPr>
            <a:r>
              <a:rPr lang="en-US" sz="1300" b="1" dirty="0" smtClean="0"/>
              <a:t>Alameda County</a:t>
            </a:r>
          </a:p>
          <a:p>
            <a:pPr>
              <a:buFont typeface="Arial" pitchFamily="34" charset="0"/>
              <a:buChar char="•"/>
            </a:pPr>
            <a:endParaRPr lang="en-US" sz="1300" b="1" dirty="0" smtClean="0"/>
          </a:p>
          <a:p>
            <a:pPr>
              <a:buFont typeface="Arial" pitchFamily="34" charset="0"/>
              <a:buChar char="•"/>
            </a:pPr>
            <a:r>
              <a:rPr lang="en-US" sz="1300" b="1" dirty="0" smtClean="0"/>
              <a:t>HSMP</a:t>
            </a:r>
          </a:p>
          <a:p>
            <a:pPr>
              <a:buFont typeface="Arial" pitchFamily="34" charset="0"/>
              <a:buChar char="•"/>
            </a:pPr>
            <a:endParaRPr lang="en-US" sz="1300" b="1" dirty="0" smtClean="0"/>
          </a:p>
          <a:p>
            <a:pPr>
              <a:buFont typeface="Arial" pitchFamily="34" charset="0"/>
              <a:buChar char="•"/>
            </a:pPr>
            <a:r>
              <a:rPr lang="en-US" sz="1300" b="1" dirty="0" smtClean="0"/>
              <a:t>City of Somerville</a:t>
            </a:r>
          </a:p>
          <a:p>
            <a:pPr>
              <a:buFont typeface="Arial" pitchFamily="34" charset="0"/>
              <a:buChar char="•"/>
            </a:pPr>
            <a:endParaRPr lang="en-US" sz="1300" b="1" dirty="0" smtClean="0"/>
          </a:p>
          <a:p>
            <a:pPr>
              <a:buFont typeface="Arial" pitchFamily="34" charset="0"/>
              <a:buChar char="•"/>
            </a:pPr>
            <a:r>
              <a:rPr lang="en-US" sz="1300" b="1" dirty="0" smtClean="0"/>
              <a:t>Cook County</a:t>
            </a:r>
          </a:p>
          <a:p>
            <a:pPr>
              <a:buFont typeface="Arial" pitchFamily="34" charset="0"/>
              <a:buChar char="•"/>
            </a:pPr>
            <a:endParaRPr lang="en-US" sz="1300" b="1" dirty="0" smtClean="0"/>
          </a:p>
          <a:p>
            <a:pPr>
              <a:buFont typeface="Arial" pitchFamily="34" charset="0"/>
              <a:buChar char="•"/>
            </a:pPr>
            <a:r>
              <a:rPr lang="en-US" sz="1300" b="1" dirty="0" smtClean="0"/>
              <a:t>City of Edmonton</a:t>
            </a:r>
          </a:p>
          <a:p>
            <a:pPr>
              <a:buFont typeface="Arial" pitchFamily="34" charset="0"/>
              <a:buChar char="•"/>
            </a:pPr>
            <a:endParaRPr lang="en-US" sz="1300" b="1" dirty="0" smtClean="0"/>
          </a:p>
          <a:p>
            <a:pPr>
              <a:buFont typeface="Arial" pitchFamily="34" charset="0"/>
              <a:buChar char="•"/>
            </a:pPr>
            <a:endParaRPr lang="en-US" sz="1300" b="1" dirty="0" smtClean="0"/>
          </a:p>
          <a:p>
            <a:pPr>
              <a:buFont typeface="Arial" pitchFamily="34" charset="0"/>
              <a:buChar char="•"/>
            </a:pPr>
            <a:endParaRPr lang="en-US" sz="1300" b="1" dirty="0" smtClean="0"/>
          </a:p>
        </p:txBody>
      </p:sp>
      <p:sp>
        <p:nvSpPr>
          <p:cNvPr id="46" name="Rectangle 45"/>
          <p:cNvSpPr/>
          <p:nvPr/>
        </p:nvSpPr>
        <p:spPr>
          <a:xfrm>
            <a:off x="374083" y="1721943"/>
            <a:ext cx="230975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b="1" dirty="0" smtClean="0"/>
              <a:t>City of New Orleans</a:t>
            </a:r>
          </a:p>
          <a:p>
            <a:pPr>
              <a:buFont typeface="Arial" pitchFamily="34" charset="0"/>
              <a:buChar char="•"/>
            </a:pPr>
            <a:endParaRPr lang="en-US" sz="1300" b="1" dirty="0" smtClean="0"/>
          </a:p>
          <a:p>
            <a:pPr>
              <a:buFont typeface="Arial" pitchFamily="34" charset="0"/>
              <a:buChar char="•"/>
            </a:pPr>
            <a:r>
              <a:rPr lang="en-US" sz="1300" b="1" dirty="0" smtClean="0"/>
              <a:t>MetroChicagoData.com</a:t>
            </a:r>
          </a:p>
          <a:p>
            <a:pPr>
              <a:buFont typeface="Arial" pitchFamily="34" charset="0"/>
              <a:buChar char="•"/>
            </a:pPr>
            <a:endParaRPr lang="en-US" sz="1300" b="1" dirty="0" smtClean="0"/>
          </a:p>
          <a:p>
            <a:pPr>
              <a:buFont typeface="Arial" pitchFamily="34" charset="0"/>
              <a:buChar char="•"/>
            </a:pPr>
            <a:r>
              <a:rPr lang="en-US" sz="1300" b="1" dirty="0" smtClean="0"/>
              <a:t>City of Baltimore</a:t>
            </a:r>
          </a:p>
          <a:p>
            <a:pPr>
              <a:buFont typeface="Arial" pitchFamily="34" charset="0"/>
              <a:buChar char="•"/>
            </a:pPr>
            <a:endParaRPr lang="en-US" sz="1300" b="1" dirty="0" smtClean="0"/>
          </a:p>
          <a:p>
            <a:pPr>
              <a:buFont typeface="Arial" pitchFamily="34" charset="0"/>
              <a:buChar char="•"/>
            </a:pPr>
            <a:r>
              <a:rPr lang="en-US" sz="1300" b="1" dirty="0" smtClean="0"/>
              <a:t>City of Austin </a:t>
            </a:r>
          </a:p>
          <a:p>
            <a:pPr>
              <a:buFont typeface="Arial" pitchFamily="34" charset="0"/>
              <a:buChar char="•"/>
            </a:pPr>
            <a:endParaRPr lang="en-US" sz="1300" b="1" dirty="0" smtClean="0"/>
          </a:p>
          <a:p>
            <a:pPr>
              <a:buFont typeface="Arial" pitchFamily="34" charset="0"/>
              <a:buChar char="•"/>
            </a:pPr>
            <a:r>
              <a:rPr lang="en-US" sz="1300" b="1" dirty="0" smtClean="0"/>
              <a:t>SAMHSA</a:t>
            </a:r>
          </a:p>
          <a:p>
            <a:pPr>
              <a:buFont typeface="Arial" pitchFamily="34" charset="0"/>
              <a:buChar char="•"/>
            </a:pPr>
            <a:endParaRPr lang="en-US" sz="1300" b="1" dirty="0" smtClean="0"/>
          </a:p>
          <a:p>
            <a:pPr>
              <a:buFont typeface="Arial" pitchFamily="34" charset="0"/>
              <a:buChar char="•"/>
            </a:pPr>
            <a:r>
              <a:rPr lang="en-US" sz="1300" b="1" dirty="0" smtClean="0"/>
              <a:t>City of San Francisco</a:t>
            </a:r>
          </a:p>
          <a:p>
            <a:pPr>
              <a:buFont typeface="Arial" pitchFamily="34" charset="0"/>
              <a:buChar char="•"/>
            </a:pPr>
            <a:endParaRPr lang="en-US" sz="1300" b="1" dirty="0" smtClean="0"/>
          </a:p>
          <a:p>
            <a:pPr>
              <a:buFont typeface="Arial" pitchFamily="34" charset="0"/>
              <a:buChar char="•"/>
            </a:pPr>
            <a:r>
              <a:rPr lang="en-US" sz="1300" b="1" dirty="0" smtClean="0"/>
              <a:t>U.N.D.P.</a:t>
            </a:r>
          </a:p>
          <a:p>
            <a:pPr>
              <a:buFont typeface="Arial" pitchFamily="34" charset="0"/>
              <a:buChar char="•"/>
            </a:pPr>
            <a:endParaRPr lang="en-US" sz="1300" b="1" dirty="0" smtClean="0"/>
          </a:p>
          <a:p>
            <a:pPr>
              <a:buFont typeface="Arial" pitchFamily="34" charset="0"/>
              <a:buChar char="•"/>
            </a:pPr>
            <a:r>
              <a:rPr lang="en-US" sz="1300" b="1" dirty="0" smtClean="0"/>
              <a:t>New York City</a:t>
            </a:r>
          </a:p>
          <a:p>
            <a:pPr>
              <a:buFont typeface="Arial" pitchFamily="34" charset="0"/>
              <a:buChar char="•"/>
            </a:pPr>
            <a:endParaRPr lang="en-US" sz="1300" b="1" dirty="0" smtClean="0"/>
          </a:p>
          <a:p>
            <a:pPr>
              <a:buFont typeface="Arial" pitchFamily="34" charset="0"/>
              <a:buChar char="•"/>
            </a:pPr>
            <a:r>
              <a:rPr lang="en-US" sz="1300" b="1" dirty="0" smtClean="0"/>
              <a:t>State of Illinois</a:t>
            </a:r>
          </a:p>
          <a:p>
            <a:pPr>
              <a:buFont typeface="Arial" pitchFamily="34" charset="0"/>
              <a:buChar char="•"/>
            </a:pPr>
            <a:endParaRPr lang="en-US" sz="1300" b="1" dirty="0" smtClean="0"/>
          </a:p>
          <a:p>
            <a:pPr>
              <a:buFont typeface="Arial" pitchFamily="34" charset="0"/>
              <a:buChar char="•"/>
            </a:pPr>
            <a:r>
              <a:rPr lang="en-US" sz="1300" b="1" dirty="0" smtClean="0"/>
              <a:t>King County</a:t>
            </a:r>
          </a:p>
          <a:p>
            <a:pPr>
              <a:buFont typeface="Arial" pitchFamily="34" charset="0"/>
              <a:buChar char="•"/>
            </a:pPr>
            <a:endParaRPr lang="en-US" sz="1300" b="1" dirty="0" smtClean="0"/>
          </a:p>
        </p:txBody>
      </p:sp>
      <p:sp>
        <p:nvSpPr>
          <p:cNvPr id="47" name="Rectangle 46"/>
          <p:cNvSpPr/>
          <p:nvPr/>
        </p:nvSpPr>
        <p:spPr>
          <a:xfrm>
            <a:off x="5878279" y="1680425"/>
            <a:ext cx="239882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b="1" dirty="0" smtClean="0"/>
              <a:t>State of Maryland</a:t>
            </a:r>
          </a:p>
          <a:p>
            <a:pPr>
              <a:buFont typeface="Arial" pitchFamily="34" charset="0"/>
              <a:buChar char="•"/>
            </a:pPr>
            <a:endParaRPr lang="en-US" sz="1300" b="1" dirty="0" smtClean="0"/>
          </a:p>
          <a:p>
            <a:pPr>
              <a:buFont typeface="Arial" pitchFamily="34" charset="0"/>
              <a:buChar char="•"/>
            </a:pPr>
            <a:r>
              <a:rPr lang="en-US" sz="1300" b="1" dirty="0" smtClean="0"/>
              <a:t>World Bank</a:t>
            </a:r>
          </a:p>
          <a:p>
            <a:pPr>
              <a:buFont typeface="Arial" pitchFamily="34" charset="0"/>
              <a:buChar char="•"/>
            </a:pPr>
            <a:endParaRPr lang="en-US" sz="1300" b="1" dirty="0" smtClean="0"/>
          </a:p>
          <a:p>
            <a:pPr>
              <a:buFont typeface="Arial" pitchFamily="34" charset="0"/>
              <a:buChar char="•"/>
            </a:pPr>
            <a:r>
              <a:rPr lang="en-US" sz="1300" b="1" dirty="0" smtClean="0"/>
              <a:t>State of Oregon</a:t>
            </a:r>
          </a:p>
          <a:p>
            <a:pPr>
              <a:buFont typeface="Arial" pitchFamily="34" charset="0"/>
              <a:buChar char="•"/>
            </a:pPr>
            <a:endParaRPr lang="en-US" sz="1300" b="1" dirty="0" smtClean="0"/>
          </a:p>
          <a:p>
            <a:pPr>
              <a:buFont typeface="Arial" pitchFamily="34" charset="0"/>
              <a:buChar char="•"/>
            </a:pPr>
            <a:r>
              <a:rPr lang="en-US" sz="1300" b="1" dirty="0" smtClean="0"/>
              <a:t>State of Oklahoma</a:t>
            </a:r>
          </a:p>
          <a:p>
            <a:pPr>
              <a:buFont typeface="Arial" pitchFamily="34" charset="0"/>
              <a:buChar char="•"/>
            </a:pPr>
            <a:endParaRPr lang="en-US" sz="1300" b="1" dirty="0" smtClean="0"/>
          </a:p>
          <a:p>
            <a:pPr>
              <a:buFont typeface="Arial" pitchFamily="34" charset="0"/>
              <a:buChar char="•"/>
            </a:pPr>
            <a:r>
              <a:rPr lang="en-US" sz="1300" b="1" dirty="0" smtClean="0"/>
              <a:t>City of Chicago</a:t>
            </a:r>
          </a:p>
          <a:p>
            <a:pPr>
              <a:buFont typeface="Arial" pitchFamily="34" charset="0"/>
              <a:buChar char="•"/>
            </a:pPr>
            <a:endParaRPr lang="en-US" sz="1300" b="1" dirty="0" smtClean="0"/>
          </a:p>
          <a:p>
            <a:pPr>
              <a:buFont typeface="Arial" pitchFamily="34" charset="0"/>
              <a:buChar char="•"/>
            </a:pPr>
            <a:r>
              <a:rPr lang="en-US" sz="1300" b="1" dirty="0" smtClean="0"/>
              <a:t>City of Seattle</a:t>
            </a:r>
          </a:p>
          <a:p>
            <a:pPr>
              <a:buFont typeface="Arial" pitchFamily="34" charset="0"/>
              <a:buChar char="•"/>
            </a:pPr>
            <a:endParaRPr lang="en-US" sz="1300" b="1" dirty="0" smtClean="0"/>
          </a:p>
          <a:p>
            <a:pPr>
              <a:buFont typeface="Arial" pitchFamily="34" charset="0"/>
              <a:buChar char="•"/>
            </a:pPr>
            <a:r>
              <a:rPr lang="en-US" sz="1300" b="1" dirty="0" smtClean="0"/>
              <a:t>State of Colorado </a:t>
            </a:r>
          </a:p>
          <a:p>
            <a:pPr>
              <a:buFont typeface="Arial" pitchFamily="34" charset="0"/>
              <a:buChar char="•"/>
            </a:pPr>
            <a:endParaRPr lang="en-US" sz="1300" b="1" dirty="0" smtClean="0"/>
          </a:p>
          <a:p>
            <a:pPr>
              <a:buFont typeface="Arial" pitchFamily="34" charset="0"/>
              <a:buChar char="•"/>
            </a:pPr>
            <a:r>
              <a:rPr lang="en-US" sz="1300" b="1" dirty="0" smtClean="0"/>
              <a:t>State of Missouri</a:t>
            </a:r>
          </a:p>
          <a:p>
            <a:pPr>
              <a:buFont typeface="Arial" pitchFamily="34" charset="0"/>
              <a:buChar char="•"/>
            </a:pPr>
            <a:endParaRPr lang="en-US" sz="1300" b="1" dirty="0" smtClean="0"/>
          </a:p>
          <a:p>
            <a:pPr>
              <a:buFont typeface="Arial" pitchFamily="34" charset="0"/>
              <a:buChar char="•"/>
            </a:pPr>
            <a:r>
              <a:rPr lang="en-US" sz="1300" b="1" dirty="0" smtClean="0"/>
              <a:t>Ethics.gov</a:t>
            </a:r>
          </a:p>
          <a:p>
            <a:pPr>
              <a:buFont typeface="Arial" pitchFamily="34" charset="0"/>
              <a:buChar char="•"/>
            </a:pPr>
            <a:endParaRPr lang="en-US" sz="1300" b="1" dirty="0" smtClean="0"/>
          </a:p>
          <a:p>
            <a:pPr>
              <a:buFont typeface="Arial" pitchFamily="34" charset="0"/>
              <a:buChar char="•"/>
            </a:pPr>
            <a:r>
              <a:rPr lang="en-US" sz="1300" b="1" dirty="0" smtClean="0"/>
              <a:t>Data.gov</a:t>
            </a:r>
          </a:p>
          <a:p>
            <a:pPr>
              <a:buFont typeface="Arial" pitchFamily="34" charset="0"/>
              <a:buChar char="•"/>
            </a:pPr>
            <a:endParaRPr lang="en-US" sz="1300" b="1" dirty="0" smtClean="0"/>
          </a:p>
          <a:p>
            <a:pPr>
              <a:buFont typeface="Arial" pitchFamily="34" charset="0"/>
              <a:buChar char="•"/>
            </a:pPr>
            <a:r>
              <a:rPr lang="en-US" sz="1300" b="1" dirty="0" smtClean="0"/>
              <a:t>Medicare</a:t>
            </a:r>
          </a:p>
          <a:p>
            <a:pPr>
              <a:buFont typeface="Arial" pitchFamily="34" charset="0"/>
              <a:buChar char="•"/>
            </a:pPr>
            <a:endParaRPr lang="en-US" sz="1300" b="1" dirty="0" smtClean="0"/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 bwMode="gray">
          <a:xfrm>
            <a:off x="152400" y="381000"/>
            <a:ext cx="7373938" cy="685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8738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Socrata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Customers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 txBox="1">
            <a:spLocks noGrp="1"/>
          </p:cNvSpPr>
          <p:nvPr/>
        </p:nvSpPr>
        <p:spPr bwMode="gray">
          <a:xfrm>
            <a:off x="3722688" y="6477000"/>
            <a:ext cx="1693862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ctr" eaLnBrk="0" hangingPunct="0">
              <a:lnSpc>
                <a:spcPct val="80000"/>
              </a:lnSpc>
            </a:pPr>
            <a:fld id="{EDD7CAE2-53AC-4437-9BF3-21F36FF20F85}" type="slidenum">
              <a:rPr lang="en-US" sz="1000" i="0"/>
              <a:pPr algn="ctr" eaLnBrk="0" hangingPunct="0">
                <a:lnSpc>
                  <a:spcPct val="80000"/>
                </a:lnSpc>
              </a:pPr>
              <a:t>19</a:t>
            </a:fld>
            <a:endParaRPr lang="en-US" sz="1000" i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92875"/>
            <a:ext cx="7269678" cy="685800"/>
          </a:xfrm>
        </p:spPr>
        <p:txBody>
          <a:bodyPr/>
          <a:lstStyle/>
          <a:p>
            <a:r>
              <a:rPr lang="en-US" dirty="0" smtClean="0"/>
              <a:t> Key Information	</a:t>
            </a:r>
          </a:p>
        </p:txBody>
      </p:sp>
      <p:sp>
        <p:nvSpPr>
          <p:cNvPr id="24579" name="TextBox 11"/>
          <p:cNvSpPr txBox="1">
            <a:spLocks noChangeArrowheads="1"/>
          </p:cNvSpPr>
          <p:nvPr/>
        </p:nvSpPr>
        <p:spPr bwMode="auto">
          <a:xfrm>
            <a:off x="152400" y="1225550"/>
            <a:ext cx="8991599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i="0" dirty="0"/>
              <a:t> </a:t>
            </a:r>
            <a:r>
              <a:rPr lang="en-US" b="1" i="0" dirty="0" smtClean="0"/>
              <a:t>Portal page with key information, tips and tools for the project is coming soon and will be sent to the Point of Contacts for reference.</a:t>
            </a:r>
          </a:p>
          <a:p>
            <a:pPr>
              <a:buFont typeface="Arial" charset="0"/>
              <a:buChar char="•"/>
            </a:pPr>
            <a:endParaRPr lang="en-US" b="1" i="0" dirty="0" smtClean="0"/>
          </a:p>
          <a:p>
            <a:pPr>
              <a:buFont typeface="Arial" charset="0"/>
              <a:buChar char="•"/>
            </a:pPr>
            <a:r>
              <a:rPr lang="en-US" b="1" i="0" dirty="0" smtClean="0"/>
              <a:t>Questions?  </a:t>
            </a:r>
          </a:p>
          <a:p>
            <a:pPr>
              <a:buFont typeface="Arial" charset="0"/>
              <a:buChar char="•"/>
            </a:pPr>
            <a:endParaRPr lang="en-US" b="1" i="0" dirty="0" smtClean="0"/>
          </a:p>
          <a:p>
            <a:r>
              <a:rPr lang="en-US" dirty="0" smtClean="0">
                <a:hlinkClick r:id="rId3"/>
              </a:rPr>
              <a:t>#DTS.dataMontgomery@montgomerycountymd.gov</a:t>
            </a:r>
            <a:endParaRPr lang="en-US" dirty="0" smtClean="0"/>
          </a:p>
          <a:p>
            <a:endParaRPr lang="en-US" b="1" i="0" dirty="0" smtClean="0"/>
          </a:p>
          <a:p>
            <a:endParaRPr lang="en-US" b="1" i="0" dirty="0" smtClean="0"/>
          </a:p>
          <a:p>
            <a:pPr lvl="2"/>
            <a:endParaRPr lang="en-US" sz="2000" i="0" dirty="0" smtClean="0"/>
          </a:p>
          <a:p>
            <a:pPr lvl="2"/>
            <a:endParaRPr lang="en-US" sz="2000" i="0" dirty="0" smtClean="0"/>
          </a:p>
          <a:p>
            <a:pPr lvl="2">
              <a:buFont typeface="Arial" charset="0"/>
              <a:buChar char="•"/>
            </a:pPr>
            <a:endParaRPr lang="en-US" sz="2000" i="0" dirty="0" smtClean="0"/>
          </a:p>
          <a:p>
            <a:pPr lvl="2">
              <a:buFont typeface="Arial" charset="0"/>
              <a:buChar char="•"/>
            </a:pPr>
            <a:endParaRPr lang="en-US" sz="2000" i="0" dirty="0"/>
          </a:p>
          <a:p>
            <a:pPr lvl="1">
              <a:buFont typeface="Arial" charset="0"/>
              <a:buChar char="•"/>
            </a:pPr>
            <a:endParaRPr lang="en-US" sz="20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E99FDF0-D110-402B-93FA-F6CA7E0A870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en-US" dirty="0" smtClean="0"/>
              <a:t>Topic Highlights</a:t>
            </a: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54379" y="1672092"/>
            <a:ext cx="864523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-119063" defTabSz="914400" eaLnBrk="0" latinLnBrk="0" hangingPunct="0">
              <a:lnSpc>
                <a:spcPct val="100000"/>
              </a:lnSpc>
              <a:buClrTx/>
              <a:buSzTx/>
              <a:buFont typeface="Arial" charset="0"/>
              <a:buChar char="•"/>
              <a:tabLst/>
            </a:pPr>
            <a:r>
              <a:rPr lang="en-US" b="1" i="0" dirty="0" smtClean="0"/>
              <a:t>Department Point of Contact Introductions</a:t>
            </a:r>
          </a:p>
          <a:p>
            <a:pPr marL="0" marR="0" lvl="0" indent="-119063" defTabSz="914400" eaLnBrk="0" latinLnBrk="0" hangingPunct="0">
              <a:lnSpc>
                <a:spcPct val="100000"/>
              </a:lnSpc>
              <a:buClrTx/>
              <a:buSzTx/>
              <a:buFont typeface="Arial" charset="0"/>
              <a:buChar char="•"/>
              <a:tabLst/>
            </a:pPr>
            <a:r>
              <a:rPr lang="en-US" b="1" i="0" dirty="0" smtClean="0"/>
              <a:t>Project Overview</a:t>
            </a:r>
          </a:p>
          <a:p>
            <a:pPr marL="0" marR="0" lvl="0" indent="-119063" defTabSz="914400" eaLnBrk="0" latinLnBrk="0" hangingPunct="0">
              <a:lnSpc>
                <a:spcPct val="100000"/>
              </a:lnSpc>
              <a:buClrTx/>
              <a:buSzTx/>
              <a:buFont typeface="Arial" charset="0"/>
              <a:buChar char="•"/>
              <a:tabLst/>
            </a:pPr>
            <a:r>
              <a:rPr lang="en-US" b="1" i="0" dirty="0" smtClean="0"/>
              <a:t>Bill 23-12 </a:t>
            </a:r>
          </a:p>
          <a:p>
            <a:pPr marL="0" marR="0" lvl="0" indent="-119063" defTabSz="914400" eaLnBrk="0" latinLnBrk="0" hangingPunct="0">
              <a:lnSpc>
                <a:spcPct val="100000"/>
              </a:lnSpc>
              <a:buClrTx/>
              <a:buSzTx/>
              <a:buFont typeface="Arial" charset="0"/>
              <a:buChar char="•"/>
              <a:tabLst/>
            </a:pPr>
            <a:r>
              <a:rPr lang="en-US" b="1" i="0" dirty="0" smtClean="0"/>
              <a:t>Site highlights, benefits and examples</a:t>
            </a:r>
          </a:p>
          <a:p>
            <a:pPr indent="-119063" eaLnBrk="0" hangingPunct="0">
              <a:buFont typeface="Arial" charset="0"/>
              <a:buChar char="•"/>
            </a:pPr>
            <a:r>
              <a:rPr lang="en-US" b="1" i="0" dirty="0" smtClean="0"/>
              <a:t>Countywide Dataset Inventory Process and Timeline</a:t>
            </a:r>
          </a:p>
          <a:p>
            <a:pPr indent="-119063" eaLnBrk="0" hangingPunct="0">
              <a:buFont typeface="Arial" charset="0"/>
              <a:buChar char="•"/>
            </a:pPr>
            <a:r>
              <a:rPr lang="en-US" b="1" i="0" dirty="0" smtClean="0"/>
              <a:t>Department Point of Contact Information</a:t>
            </a:r>
          </a:p>
          <a:p>
            <a:pPr lvl="1" indent="-119063" eaLnBrk="0" hangingPunct="0">
              <a:buFont typeface="Arial" charset="0"/>
              <a:buChar char="•"/>
            </a:pPr>
            <a:r>
              <a:rPr lang="en-US" b="1" i="0" dirty="0" smtClean="0"/>
              <a:t>Responsibilities</a:t>
            </a:r>
          </a:p>
          <a:p>
            <a:pPr lvl="1" indent="-119063" eaLnBrk="0" hangingPunct="0">
              <a:buFont typeface="Arial" charset="0"/>
              <a:buChar char="•"/>
            </a:pPr>
            <a:r>
              <a:rPr lang="en-US" b="1" i="0" dirty="0" smtClean="0"/>
              <a:t>What are these meetings for?</a:t>
            </a:r>
          </a:p>
          <a:p>
            <a:pPr lvl="1" indent="-119063" eaLnBrk="0" hangingPunct="0">
              <a:buFont typeface="Arial" charset="0"/>
              <a:buChar char="•"/>
            </a:pPr>
            <a:r>
              <a:rPr lang="en-US" b="1" i="0" dirty="0" smtClean="0"/>
              <a:t>Dataset Analysis Recommendations</a:t>
            </a:r>
          </a:p>
          <a:p>
            <a:pPr lvl="1" indent="-119063" eaLnBrk="0" hangingPunct="0">
              <a:buFont typeface="Arial" charset="0"/>
              <a:buChar char="•"/>
            </a:pPr>
            <a:r>
              <a:rPr lang="en-US" b="1" i="0" dirty="0" smtClean="0"/>
              <a:t>Dataset candidate Qualities</a:t>
            </a:r>
          </a:p>
          <a:p>
            <a:pPr marL="0" marR="0" lvl="0" indent="-119063" defTabSz="914400" eaLnBrk="0" latinLnBrk="0" hangingPunct="0">
              <a:lnSpc>
                <a:spcPct val="100000"/>
              </a:lnSpc>
              <a:buClrTx/>
              <a:buSzTx/>
              <a:buFont typeface="Arial" charset="0"/>
              <a:buChar char="•"/>
              <a:tabLst/>
            </a:pPr>
            <a:r>
              <a:rPr lang="en-US" b="1" i="0" dirty="0" smtClean="0"/>
              <a:t>Key information</a:t>
            </a:r>
          </a:p>
          <a:p>
            <a:pPr marL="0" marR="0" lvl="0" indent="-119063" defTabSz="914400" eaLnBrk="0" latinLnBrk="0" hangingPunct="0">
              <a:lnSpc>
                <a:spcPct val="100000"/>
              </a:lnSpc>
              <a:buClrTx/>
              <a:buSzTx/>
              <a:buFont typeface="Arial" charset="0"/>
              <a:buChar char="•"/>
              <a:tabLst/>
            </a:pPr>
            <a:r>
              <a:rPr lang="en-US" b="1" i="0" dirty="0" smtClean="0"/>
              <a:t>Next 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 txBox="1">
            <a:spLocks noGrp="1"/>
          </p:cNvSpPr>
          <p:nvPr/>
        </p:nvSpPr>
        <p:spPr bwMode="gray">
          <a:xfrm>
            <a:off x="3722688" y="6477000"/>
            <a:ext cx="1693862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ctr" eaLnBrk="0" hangingPunct="0">
              <a:lnSpc>
                <a:spcPct val="80000"/>
              </a:lnSpc>
            </a:pPr>
            <a:fld id="{EDD7CAE2-53AC-4437-9BF3-21F36FF20F85}" type="slidenum">
              <a:rPr lang="en-US" sz="1000" i="0"/>
              <a:pPr algn="ctr" eaLnBrk="0" hangingPunct="0">
                <a:lnSpc>
                  <a:spcPct val="80000"/>
                </a:lnSpc>
              </a:pPr>
              <a:t>20</a:t>
            </a:fld>
            <a:endParaRPr lang="en-US" sz="1000" i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92875"/>
            <a:ext cx="7269678" cy="685800"/>
          </a:xfrm>
        </p:spPr>
        <p:txBody>
          <a:bodyPr/>
          <a:lstStyle/>
          <a:p>
            <a:r>
              <a:rPr lang="en-US" dirty="0" smtClean="0"/>
              <a:t> Next Steps	</a:t>
            </a:r>
          </a:p>
        </p:txBody>
      </p:sp>
      <p:sp>
        <p:nvSpPr>
          <p:cNvPr id="24579" name="TextBox 11"/>
          <p:cNvSpPr txBox="1">
            <a:spLocks noChangeArrowheads="1"/>
          </p:cNvSpPr>
          <p:nvPr/>
        </p:nvSpPr>
        <p:spPr bwMode="auto">
          <a:xfrm>
            <a:off x="152400" y="1225550"/>
            <a:ext cx="8991599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i="0" dirty="0"/>
              <a:t> </a:t>
            </a:r>
            <a:r>
              <a:rPr lang="en-US" b="1" i="0" dirty="0" smtClean="0"/>
              <a:t>Department Point of Contacts need to set up IDs on the dataMontgomery website using their County email addresses as user IDs</a:t>
            </a:r>
          </a:p>
          <a:p>
            <a:endParaRPr lang="en-US" b="1" i="0" dirty="0" smtClean="0"/>
          </a:p>
          <a:p>
            <a:pPr>
              <a:buFont typeface="Arial" charset="0"/>
              <a:buChar char="•"/>
            </a:pPr>
            <a:r>
              <a:rPr lang="en-US" b="1" i="0" dirty="0" smtClean="0"/>
              <a:t>dataMontgomery team will grant access to Dataset Inventory repository</a:t>
            </a:r>
          </a:p>
          <a:p>
            <a:pPr>
              <a:buFont typeface="Arial" charset="0"/>
              <a:buChar char="•"/>
            </a:pPr>
            <a:endParaRPr lang="en-US" b="1" i="0" dirty="0" smtClean="0"/>
          </a:p>
          <a:p>
            <a:pPr>
              <a:buFont typeface="Arial" charset="0"/>
              <a:buChar char="•"/>
            </a:pPr>
            <a:r>
              <a:rPr lang="en-US" b="1" i="0" u="sng" dirty="0" smtClean="0"/>
              <a:t>Next Department POC Meeting:  October 29</a:t>
            </a:r>
            <a:r>
              <a:rPr lang="en-US" b="1" i="0" u="sng" baseline="30000" dirty="0" smtClean="0"/>
              <a:t>th</a:t>
            </a:r>
            <a:r>
              <a:rPr lang="en-US" b="1" i="0" u="sng" dirty="0" smtClean="0"/>
              <a:t>, 1PM</a:t>
            </a:r>
          </a:p>
          <a:p>
            <a:pPr lvl="1">
              <a:buFont typeface="Arial" pitchFamily="34" charset="0"/>
              <a:buChar char="•"/>
            </a:pPr>
            <a:endParaRPr lang="en-US" b="1" i="0" dirty="0" smtClean="0"/>
          </a:p>
          <a:p>
            <a:pPr lvl="2"/>
            <a:endParaRPr lang="en-US" sz="2000" i="0" dirty="0" smtClean="0"/>
          </a:p>
          <a:p>
            <a:pPr lvl="2">
              <a:buFont typeface="Arial" charset="0"/>
              <a:buChar char="•"/>
            </a:pPr>
            <a:endParaRPr lang="en-US" sz="2000" i="0" dirty="0" smtClean="0"/>
          </a:p>
          <a:p>
            <a:pPr lvl="2">
              <a:buFont typeface="Arial" charset="0"/>
              <a:buChar char="•"/>
            </a:pPr>
            <a:endParaRPr lang="en-US" sz="2000" i="0" dirty="0"/>
          </a:p>
          <a:p>
            <a:pPr lvl="1">
              <a:buFont typeface="Arial" charset="0"/>
              <a:buChar char="•"/>
            </a:pPr>
            <a:endParaRPr lang="en-US" sz="20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 txBox="1">
            <a:spLocks noGrp="1"/>
          </p:cNvSpPr>
          <p:nvPr/>
        </p:nvSpPr>
        <p:spPr bwMode="gray">
          <a:xfrm>
            <a:off x="3722688" y="6477000"/>
            <a:ext cx="1693862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ctr" eaLnBrk="0" hangingPunct="0">
              <a:lnSpc>
                <a:spcPct val="80000"/>
              </a:lnSpc>
            </a:pPr>
            <a:fld id="{EDD7CAE2-53AC-4437-9BF3-21F36FF20F85}" type="slidenum">
              <a:rPr lang="en-US" sz="1000" i="0"/>
              <a:pPr algn="ctr" eaLnBrk="0" hangingPunct="0">
                <a:lnSpc>
                  <a:spcPct val="80000"/>
                </a:lnSpc>
              </a:pPr>
              <a:t>3</a:t>
            </a:fld>
            <a:endParaRPr lang="en-US" sz="1000" i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69125"/>
            <a:ext cx="7352805" cy="685800"/>
          </a:xfrm>
        </p:spPr>
        <p:txBody>
          <a:bodyPr/>
          <a:lstStyle/>
          <a:p>
            <a:r>
              <a:rPr lang="en-US" dirty="0" smtClean="0"/>
              <a:t> Project Overview</a:t>
            </a:r>
          </a:p>
        </p:txBody>
      </p:sp>
      <p:sp>
        <p:nvSpPr>
          <p:cNvPr id="24579" name="TextBox 11"/>
          <p:cNvSpPr txBox="1">
            <a:spLocks noChangeArrowheads="1"/>
          </p:cNvSpPr>
          <p:nvPr/>
        </p:nvSpPr>
        <p:spPr bwMode="auto">
          <a:xfrm>
            <a:off x="152400" y="1225550"/>
            <a:ext cx="8991599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b="1" i="0" dirty="0" smtClean="0"/>
              <a:t>The basic objective of the project is to provide a centralized site to make County government data available to the public.</a:t>
            </a:r>
          </a:p>
          <a:p>
            <a:pPr>
              <a:buFont typeface="Arial" charset="0"/>
              <a:buChar char="•"/>
            </a:pPr>
            <a:endParaRPr lang="en-US" b="1" i="0" dirty="0" smtClean="0"/>
          </a:p>
          <a:p>
            <a:pPr>
              <a:buFont typeface="Arial" charset="0"/>
              <a:buChar char="•"/>
            </a:pPr>
            <a:r>
              <a:rPr lang="en-US" b="1" i="0" dirty="0" smtClean="0"/>
              <a:t>Key public users can be defined as Residents, Advocates, Developers, Researchers, County Employees, County Agencies, Other Jurisdictions</a:t>
            </a:r>
          </a:p>
          <a:p>
            <a:pPr>
              <a:buFont typeface="Arial" charset="0"/>
              <a:buChar char="•"/>
            </a:pPr>
            <a:endParaRPr lang="en-US" b="1" i="0" dirty="0" smtClean="0"/>
          </a:p>
          <a:p>
            <a:pPr>
              <a:buFont typeface="Arial" charset="0"/>
              <a:buChar char="•"/>
            </a:pPr>
            <a:r>
              <a:rPr lang="en-US" b="1" i="0" dirty="0" smtClean="0"/>
              <a:t>This project is in compliance with Bill 23-12, passed by County Council in December 2012 </a:t>
            </a:r>
            <a:endParaRPr lang="en-US" i="0" dirty="0" smtClean="0"/>
          </a:p>
          <a:p>
            <a:pPr lvl="2"/>
            <a:endParaRPr lang="en-US" sz="2000" i="0" dirty="0" smtClean="0"/>
          </a:p>
          <a:p>
            <a:pPr lvl="2">
              <a:buFont typeface="Arial" charset="0"/>
              <a:buChar char="•"/>
            </a:pPr>
            <a:endParaRPr lang="en-US" sz="2000" i="0" dirty="0" smtClean="0"/>
          </a:p>
          <a:p>
            <a:pPr lvl="2">
              <a:buFont typeface="Arial" charset="0"/>
              <a:buChar char="•"/>
            </a:pPr>
            <a:endParaRPr lang="en-US" sz="2000" i="0" dirty="0"/>
          </a:p>
          <a:p>
            <a:pPr lvl="1">
              <a:buFont typeface="Arial" charset="0"/>
              <a:buChar char="•"/>
            </a:pPr>
            <a:endParaRPr lang="en-US" sz="20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 txBox="1">
            <a:spLocks noGrp="1"/>
          </p:cNvSpPr>
          <p:nvPr/>
        </p:nvSpPr>
        <p:spPr bwMode="gray">
          <a:xfrm>
            <a:off x="3722688" y="6477000"/>
            <a:ext cx="1693862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ctr" eaLnBrk="0" hangingPunct="0">
              <a:lnSpc>
                <a:spcPct val="80000"/>
              </a:lnSpc>
            </a:pPr>
            <a:fld id="{EDD7CAE2-53AC-4437-9BF3-21F36FF20F85}" type="slidenum">
              <a:rPr lang="en-US" sz="1000" i="0"/>
              <a:pPr algn="ctr" eaLnBrk="0" hangingPunct="0">
                <a:lnSpc>
                  <a:spcPct val="80000"/>
                </a:lnSpc>
              </a:pPr>
              <a:t>4</a:t>
            </a:fld>
            <a:endParaRPr lang="en-US" sz="1000" i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69125"/>
            <a:ext cx="7352805" cy="685800"/>
          </a:xfrm>
        </p:spPr>
        <p:txBody>
          <a:bodyPr/>
          <a:lstStyle/>
          <a:p>
            <a:r>
              <a:rPr lang="en-US" dirty="0" smtClean="0"/>
              <a:t> Bill 23-12</a:t>
            </a:r>
          </a:p>
        </p:txBody>
      </p:sp>
      <p:sp>
        <p:nvSpPr>
          <p:cNvPr id="24579" name="TextBox 11"/>
          <p:cNvSpPr txBox="1">
            <a:spLocks noChangeArrowheads="1"/>
          </p:cNvSpPr>
          <p:nvPr/>
        </p:nvSpPr>
        <p:spPr bwMode="auto">
          <a:xfrm>
            <a:off x="152400" y="1225550"/>
            <a:ext cx="899159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/>
            <a:endParaRPr lang="en-US" sz="2000" i="0" dirty="0" smtClean="0"/>
          </a:p>
          <a:p>
            <a:pPr lvl="2"/>
            <a:endParaRPr lang="en-US" sz="2000" i="0" dirty="0" smtClean="0"/>
          </a:p>
          <a:p>
            <a:pPr lvl="2">
              <a:buFont typeface="Arial" charset="0"/>
              <a:buChar char="•"/>
            </a:pPr>
            <a:endParaRPr lang="en-US" sz="2000" i="0" dirty="0" smtClean="0"/>
          </a:p>
          <a:p>
            <a:pPr lvl="2">
              <a:buFont typeface="Arial" charset="0"/>
              <a:buChar char="•"/>
            </a:pPr>
            <a:endParaRPr lang="en-US" sz="2000" i="0" dirty="0"/>
          </a:p>
          <a:p>
            <a:pPr lvl="1">
              <a:buFont typeface="Arial" charset="0"/>
              <a:buChar char="•"/>
            </a:pPr>
            <a:endParaRPr lang="en-US" sz="2000" i="0" dirty="0"/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52400" y="1225550"/>
            <a:ext cx="8991599" cy="735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000" i="0" dirty="0" smtClean="0"/>
          </a:p>
          <a:p>
            <a:pPr marL="457200" indent="-457200"/>
            <a:endParaRPr lang="en-US" sz="2000" i="0" dirty="0" smtClean="0"/>
          </a:p>
          <a:p>
            <a:r>
              <a:rPr lang="en-US" sz="2000" i="0" dirty="0" smtClean="0"/>
              <a:t>(1) Require the County to make certain public data sets available on a single web portal on the internet </a:t>
            </a:r>
          </a:p>
          <a:p>
            <a:endParaRPr lang="en-US" sz="2000" i="0" dirty="0" smtClean="0"/>
          </a:p>
          <a:p>
            <a:r>
              <a:rPr lang="en-US" sz="2000" i="0" dirty="0" smtClean="0"/>
              <a:t>(2) Require the County to develop a technical standards manual for publishing public data sets </a:t>
            </a:r>
          </a:p>
          <a:p>
            <a:endParaRPr lang="en-US" sz="2000" i="0" dirty="0" smtClean="0"/>
          </a:p>
          <a:p>
            <a:r>
              <a:rPr lang="en-US" sz="2000" i="0" dirty="0" smtClean="0"/>
              <a:t>(3) Requires creation of an implementation plan as a regulation that must be approved by the Council, to ensure there is no gap between the policy goal and actual implementation</a:t>
            </a:r>
          </a:p>
          <a:p>
            <a:endParaRPr lang="en-US" sz="2000" b="1" i="0" dirty="0" smtClean="0"/>
          </a:p>
          <a:p>
            <a:r>
              <a:rPr lang="en-US" sz="2000" i="0" dirty="0" smtClean="0"/>
              <a:t>(4) Require the County to include on the single web portal, a website that includes certain information on requests submitted to the County under the Maryland Public Information Act and the County's response to that request </a:t>
            </a:r>
          </a:p>
          <a:p>
            <a:pPr lvl="1"/>
            <a:endParaRPr lang="en-US" sz="1000" i="0" dirty="0" smtClean="0"/>
          </a:p>
          <a:p>
            <a:pPr lvl="1">
              <a:buFont typeface="Arial" charset="0"/>
              <a:buChar char="•"/>
            </a:pPr>
            <a:endParaRPr lang="en-US" b="1" i="0" dirty="0" smtClean="0"/>
          </a:p>
          <a:p>
            <a:endParaRPr lang="en-US" i="0" dirty="0" smtClean="0"/>
          </a:p>
          <a:p>
            <a:endParaRPr lang="en-US" i="0" dirty="0" smtClean="0"/>
          </a:p>
          <a:p>
            <a:pPr lvl="2">
              <a:buFont typeface="Arial" charset="0"/>
              <a:buChar char="•"/>
            </a:pPr>
            <a:endParaRPr lang="en-US" sz="2000" i="0" dirty="0" smtClean="0"/>
          </a:p>
          <a:p>
            <a:pPr lvl="2"/>
            <a:endParaRPr lang="en-US" sz="2000" i="0" dirty="0" smtClean="0"/>
          </a:p>
          <a:p>
            <a:pPr lvl="2">
              <a:buFont typeface="Arial" charset="0"/>
              <a:buChar char="•"/>
            </a:pPr>
            <a:endParaRPr lang="en-US" sz="2000" i="0" dirty="0" smtClean="0"/>
          </a:p>
          <a:p>
            <a:pPr lvl="2">
              <a:buFont typeface="Arial" charset="0"/>
              <a:buChar char="•"/>
            </a:pPr>
            <a:endParaRPr lang="en-US" sz="2000" i="0" dirty="0"/>
          </a:p>
          <a:p>
            <a:pPr lvl="1">
              <a:buFont typeface="Arial" charset="0"/>
              <a:buChar char="•"/>
            </a:pPr>
            <a:endParaRPr lang="en-US" sz="20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 txBox="1">
            <a:spLocks noGrp="1"/>
          </p:cNvSpPr>
          <p:nvPr/>
        </p:nvSpPr>
        <p:spPr bwMode="gray">
          <a:xfrm>
            <a:off x="3722688" y="6477000"/>
            <a:ext cx="1693862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ctr" eaLnBrk="0" hangingPunct="0">
              <a:lnSpc>
                <a:spcPct val="80000"/>
              </a:lnSpc>
            </a:pPr>
            <a:fld id="{EDD7CAE2-53AC-4437-9BF3-21F36FF20F85}" type="slidenum">
              <a:rPr lang="en-US" sz="1000" i="0"/>
              <a:pPr algn="ctr" eaLnBrk="0" hangingPunct="0">
                <a:lnSpc>
                  <a:spcPct val="80000"/>
                </a:lnSpc>
              </a:pPr>
              <a:t>5</a:t>
            </a:fld>
            <a:endParaRPr lang="en-US" sz="1000" i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9125"/>
            <a:ext cx="7505205" cy="685800"/>
          </a:xfrm>
        </p:spPr>
        <p:txBody>
          <a:bodyPr/>
          <a:lstStyle/>
          <a:p>
            <a:r>
              <a:rPr lang="en-US" dirty="0" smtClean="0"/>
              <a:t> Site Highlights</a:t>
            </a:r>
          </a:p>
        </p:txBody>
      </p:sp>
      <p:sp>
        <p:nvSpPr>
          <p:cNvPr id="24579" name="TextBox 11"/>
          <p:cNvSpPr txBox="1">
            <a:spLocks noChangeArrowheads="1"/>
          </p:cNvSpPr>
          <p:nvPr/>
        </p:nvSpPr>
        <p:spPr bwMode="auto">
          <a:xfrm>
            <a:off x="152400" y="1225550"/>
            <a:ext cx="899159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/>
            <a:endParaRPr lang="en-US" sz="2000" i="0" dirty="0" smtClean="0"/>
          </a:p>
          <a:p>
            <a:pPr lvl="2"/>
            <a:endParaRPr lang="en-US" sz="2000" i="0" dirty="0" smtClean="0"/>
          </a:p>
          <a:p>
            <a:pPr lvl="2">
              <a:buFont typeface="Arial" charset="0"/>
              <a:buChar char="•"/>
            </a:pPr>
            <a:endParaRPr lang="en-US" sz="2000" i="0" dirty="0" smtClean="0"/>
          </a:p>
          <a:p>
            <a:pPr lvl="2">
              <a:buFont typeface="Arial" charset="0"/>
              <a:buChar char="•"/>
            </a:pPr>
            <a:endParaRPr lang="en-US" sz="2000" i="0" dirty="0"/>
          </a:p>
          <a:p>
            <a:pPr lvl="1">
              <a:buFont typeface="Arial" charset="0"/>
              <a:buChar char="•"/>
            </a:pPr>
            <a:endParaRPr lang="en-US" sz="2000" i="0" dirty="0"/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52400" y="1225550"/>
            <a:ext cx="8991599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i="0" dirty="0" smtClean="0"/>
              <a:t>Ability to load both public and private datasets</a:t>
            </a:r>
          </a:p>
          <a:p>
            <a:pPr>
              <a:buFont typeface="Arial" charset="0"/>
              <a:buChar char="•"/>
            </a:pPr>
            <a:endParaRPr lang="en-US" sz="1000" i="0" dirty="0" smtClean="0"/>
          </a:p>
          <a:p>
            <a:pPr>
              <a:buFont typeface="Arial" charset="0"/>
              <a:buChar char="•"/>
            </a:pPr>
            <a:r>
              <a:rPr lang="en-US" sz="2000" i="0" dirty="0" smtClean="0"/>
              <a:t>Search, sort and filter data</a:t>
            </a:r>
          </a:p>
          <a:p>
            <a:pPr>
              <a:buFont typeface="Arial" charset="0"/>
              <a:buChar char="•"/>
            </a:pPr>
            <a:endParaRPr lang="en-US" sz="1000" i="0" dirty="0" smtClean="0"/>
          </a:p>
          <a:p>
            <a:pPr>
              <a:buFont typeface="Arial" charset="0"/>
              <a:buChar char="•"/>
            </a:pPr>
            <a:r>
              <a:rPr lang="en-US" sz="2000" i="0" dirty="0" smtClean="0"/>
              <a:t>Ability to extract data in multiple formats</a:t>
            </a:r>
          </a:p>
          <a:p>
            <a:pPr>
              <a:buFont typeface="Arial" charset="0"/>
              <a:buChar char="•"/>
            </a:pPr>
            <a:endParaRPr lang="en-US" sz="1000" i="0" dirty="0" smtClean="0"/>
          </a:p>
          <a:p>
            <a:pPr>
              <a:buFont typeface="Arial" charset="0"/>
              <a:buChar char="•"/>
            </a:pPr>
            <a:r>
              <a:rPr lang="en-US" sz="2000" i="0" dirty="0" smtClean="0"/>
              <a:t>Create charts, graphs</a:t>
            </a:r>
          </a:p>
          <a:p>
            <a:pPr>
              <a:buFont typeface="Arial" charset="0"/>
              <a:buChar char="•"/>
            </a:pPr>
            <a:endParaRPr lang="en-US" sz="1000" i="0" dirty="0" smtClean="0"/>
          </a:p>
          <a:p>
            <a:pPr>
              <a:buFont typeface="Arial" charset="0"/>
              <a:buChar char="•"/>
            </a:pPr>
            <a:r>
              <a:rPr lang="en-US" sz="2000" i="0" dirty="0" smtClean="0"/>
              <a:t>Embed dynamically updated datasets and visualizations into a web page</a:t>
            </a:r>
          </a:p>
          <a:p>
            <a:pPr>
              <a:buFont typeface="Arial" charset="0"/>
              <a:buChar char="•"/>
            </a:pPr>
            <a:endParaRPr lang="en-US" sz="1000" i="0" dirty="0" smtClean="0"/>
          </a:p>
          <a:p>
            <a:pPr>
              <a:buFont typeface="Arial" charset="0"/>
              <a:buChar char="•"/>
            </a:pPr>
            <a:r>
              <a:rPr lang="en-US" sz="2000" i="0" dirty="0" smtClean="0"/>
              <a:t>Ability to layer datasets together</a:t>
            </a:r>
          </a:p>
          <a:p>
            <a:pPr>
              <a:buFont typeface="Arial" charset="0"/>
              <a:buChar char="•"/>
            </a:pPr>
            <a:endParaRPr lang="en-US" sz="1000" i="0" dirty="0" smtClean="0"/>
          </a:p>
          <a:p>
            <a:pPr>
              <a:buFont typeface="Arial" charset="0"/>
              <a:buChar char="•"/>
            </a:pPr>
            <a:r>
              <a:rPr lang="en-US" sz="2000" i="0" dirty="0" smtClean="0"/>
              <a:t>APIs for developers to use data for apps or other sites</a:t>
            </a:r>
          </a:p>
          <a:p>
            <a:pPr>
              <a:buFont typeface="Arial" charset="0"/>
              <a:buChar char="•"/>
            </a:pPr>
            <a:endParaRPr lang="en-US" sz="1000" i="0" dirty="0" smtClean="0"/>
          </a:p>
          <a:p>
            <a:pPr>
              <a:buFont typeface="Arial" charset="0"/>
              <a:buChar char="•"/>
            </a:pPr>
            <a:r>
              <a:rPr lang="en-US" sz="2000" i="0" dirty="0" smtClean="0"/>
              <a:t>GIS:</a:t>
            </a:r>
          </a:p>
          <a:p>
            <a:pPr lvl="1">
              <a:buFont typeface="Arial" charset="0"/>
              <a:buChar char="•"/>
            </a:pPr>
            <a:r>
              <a:rPr lang="en-US" sz="2000" i="0" dirty="0" smtClean="0"/>
              <a:t>Generate maps on data using Socrata mapping function (point, heat, boundary)</a:t>
            </a:r>
          </a:p>
          <a:p>
            <a:pPr lvl="1">
              <a:buFont typeface="Arial" charset="0"/>
              <a:buChar char="•"/>
            </a:pPr>
            <a:r>
              <a:rPr lang="en-US" sz="2000" i="0" dirty="0" smtClean="0"/>
              <a:t>Can load shape files </a:t>
            </a:r>
          </a:p>
          <a:p>
            <a:pPr lvl="1">
              <a:buFont typeface="Arial" charset="0"/>
              <a:buChar char="•"/>
            </a:pPr>
            <a:r>
              <a:rPr lang="en-US" sz="2000" i="0" dirty="0" smtClean="0"/>
              <a:t>Ability to use ESRI Integration Module using map services</a:t>
            </a:r>
          </a:p>
          <a:p>
            <a:pPr lvl="1">
              <a:buFont typeface="Arial" charset="0"/>
              <a:buChar char="•"/>
            </a:pPr>
            <a:r>
              <a:rPr lang="en-US" sz="2000" i="0" dirty="0" smtClean="0"/>
              <a:t>Ability to layer maps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B8D038E-755E-4237-B360-A5D63EDCA75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en-US" dirty="0" smtClean="0"/>
              <a:t>Open Data Benefits</a:t>
            </a:r>
          </a:p>
        </p:txBody>
      </p:sp>
      <p:sp>
        <p:nvSpPr>
          <p:cNvPr id="20483" name="TextBox 11"/>
          <p:cNvSpPr txBox="1">
            <a:spLocks noChangeArrowheads="1"/>
          </p:cNvSpPr>
          <p:nvPr/>
        </p:nvSpPr>
        <p:spPr bwMode="auto">
          <a:xfrm>
            <a:off x="379413" y="1389063"/>
            <a:ext cx="851535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>
              <a:buFontTx/>
              <a:buChar char="•"/>
            </a:pPr>
            <a:r>
              <a:rPr lang="en-US" sz="1900" i="0" dirty="0" smtClean="0"/>
              <a:t>Provides </a:t>
            </a:r>
            <a:r>
              <a:rPr lang="en-US" sz="1900" i="0" dirty="0"/>
              <a:t>an easy and inexpensive way for agencies to share their data with the public</a:t>
            </a:r>
            <a:br>
              <a:rPr lang="en-US" sz="1900" i="0" dirty="0"/>
            </a:br>
            <a:endParaRPr lang="en-US" sz="1900" i="0" dirty="0" smtClean="0"/>
          </a:p>
          <a:p>
            <a:pPr marL="119063" indent="-119063">
              <a:buFontTx/>
              <a:buChar char="•"/>
            </a:pPr>
            <a:r>
              <a:rPr lang="en-US" sz="1900" i="0" dirty="0" smtClean="0"/>
              <a:t>Provides ability to embed datasets or visualizations in Department websites if applicable</a:t>
            </a:r>
          </a:p>
          <a:p>
            <a:pPr marL="119063" indent="-119063">
              <a:buFontTx/>
              <a:buChar char="•"/>
            </a:pPr>
            <a:endParaRPr lang="en-US" sz="1900" i="0" dirty="0"/>
          </a:p>
          <a:p>
            <a:pPr marL="119063" indent="-119063">
              <a:buFontTx/>
              <a:buChar char="•"/>
            </a:pPr>
            <a:r>
              <a:rPr lang="en-US" sz="1900" i="0" dirty="0" smtClean="0"/>
              <a:t>Publishing a dataset can </a:t>
            </a:r>
            <a:r>
              <a:rPr lang="en-US" sz="1900" i="0" dirty="0"/>
              <a:t>reduce </a:t>
            </a:r>
            <a:r>
              <a:rPr lang="en-US" sz="1900" i="0" dirty="0" smtClean="0"/>
              <a:t>resource </a:t>
            </a:r>
            <a:r>
              <a:rPr lang="en-US" sz="1900" i="0" dirty="0"/>
              <a:t>hours supporting </a:t>
            </a:r>
            <a:r>
              <a:rPr lang="en-US" sz="1900" i="0" dirty="0" smtClean="0"/>
              <a:t>the development </a:t>
            </a:r>
            <a:r>
              <a:rPr lang="en-US" sz="1900" i="0" dirty="0"/>
              <a:t>of canned reports </a:t>
            </a:r>
            <a:r>
              <a:rPr lang="en-US" sz="1900" i="0" dirty="0" smtClean="0"/>
              <a:t>(internal and external use) and </a:t>
            </a:r>
            <a:r>
              <a:rPr lang="en-US" sz="1900" i="0" dirty="0"/>
              <a:t>MPIA requests</a:t>
            </a:r>
          </a:p>
          <a:p>
            <a:pPr marL="119063" indent="-119063">
              <a:buFontTx/>
              <a:buChar char="•"/>
            </a:pPr>
            <a:endParaRPr lang="en-US" sz="1900" i="0" dirty="0"/>
          </a:p>
          <a:p>
            <a:pPr marL="119063" indent="-119063">
              <a:buFontTx/>
              <a:buChar char="•"/>
            </a:pPr>
            <a:r>
              <a:rPr lang="en-US" sz="1900" i="0" dirty="0"/>
              <a:t>Drives engagement with all constituents; including citizens, media organizations, analysts, scientists, researchers and mobile application developers</a:t>
            </a:r>
          </a:p>
          <a:p>
            <a:pPr marL="119063" indent="-119063">
              <a:buFontTx/>
              <a:buChar char="•"/>
            </a:pPr>
            <a:endParaRPr lang="en-US" sz="1900" i="0" dirty="0"/>
          </a:p>
          <a:p>
            <a:pPr marL="119063" indent="-119063">
              <a:buFontTx/>
              <a:buChar char="•"/>
            </a:pPr>
            <a:r>
              <a:rPr lang="en-US" sz="1900" i="0" dirty="0" smtClean="0"/>
              <a:t>Improves and standardizes </a:t>
            </a:r>
            <a:r>
              <a:rPr lang="en-US" sz="1900" i="0" dirty="0"/>
              <a:t>the ways in which visitors to the County’s website find, download, analyze, visualize and share public </a:t>
            </a:r>
            <a:r>
              <a:rPr lang="en-US" sz="1900" i="0" dirty="0" smtClean="0"/>
              <a:t>datasets</a:t>
            </a:r>
            <a:br>
              <a:rPr lang="en-US" sz="1900" i="0" dirty="0" smtClean="0"/>
            </a:br>
            <a:endParaRPr lang="en-US" sz="1900" i="0" dirty="0" smtClean="0"/>
          </a:p>
          <a:p>
            <a:pPr marL="119063" indent="-119063">
              <a:buFontTx/>
              <a:buChar char="•"/>
            </a:pPr>
            <a:r>
              <a:rPr lang="en-US" sz="1900" i="0" dirty="0" smtClean="0"/>
              <a:t>By publishing consumable data, independent developers are free to create creative mobile applications using County data</a:t>
            </a:r>
            <a:r>
              <a:rPr lang="en-US" sz="1800" i="0" dirty="0"/>
              <a:t/>
            </a:r>
            <a:br>
              <a:rPr lang="en-US" sz="1800" i="0" dirty="0"/>
            </a:br>
            <a:endParaRPr lang="en-US" sz="1800" i="0" dirty="0"/>
          </a:p>
          <a:p>
            <a:pPr marL="119063" indent="-119063" eaLnBrk="0" hangingPunct="0"/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88A41A5-E898-4ECD-A7B8-8118480F9A8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en-US" smtClean="0"/>
              <a:t>MC311 Service Requests Dataset</a:t>
            </a:r>
          </a:p>
        </p:txBody>
      </p:sp>
      <p:pic>
        <p:nvPicPr>
          <p:cNvPr id="26627" name="Picture 7" descr="MC311p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512" y="1223160"/>
            <a:ext cx="8360228" cy="553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 txBox="1">
            <a:spLocks noGrp="1"/>
          </p:cNvSpPr>
          <p:nvPr/>
        </p:nvSpPr>
        <p:spPr bwMode="gray">
          <a:xfrm>
            <a:off x="3722688" y="6477000"/>
            <a:ext cx="1693862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ctr" eaLnBrk="0" hangingPunct="0">
              <a:lnSpc>
                <a:spcPct val="80000"/>
              </a:lnSpc>
            </a:pPr>
            <a:fld id="{CD9B6A26-32A1-4E09-A9E0-04FA9956CF9F}" type="slidenum">
              <a:rPr lang="en-US" sz="1000" i="0"/>
              <a:pPr algn="ctr" eaLnBrk="0" hangingPunct="0">
                <a:lnSpc>
                  <a:spcPct val="80000"/>
                </a:lnSpc>
              </a:pPr>
              <a:t>8</a:t>
            </a:fld>
            <a:endParaRPr lang="en-US" sz="1000" i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indent="0"/>
            <a:r>
              <a:rPr lang="en-US" dirty="0" smtClean="0"/>
              <a:t>Food Inspection Dataset</a:t>
            </a:r>
          </a:p>
        </p:txBody>
      </p:sp>
      <p:pic>
        <p:nvPicPr>
          <p:cNvPr id="5" name="Picture 4" descr="dm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131" y="1232155"/>
            <a:ext cx="8597735" cy="5391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 txBox="1">
            <a:spLocks noGrp="1"/>
          </p:cNvSpPr>
          <p:nvPr/>
        </p:nvSpPr>
        <p:spPr bwMode="gray">
          <a:xfrm>
            <a:off x="3722688" y="6477000"/>
            <a:ext cx="1693862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ctr" eaLnBrk="0" hangingPunct="0">
              <a:lnSpc>
                <a:spcPct val="80000"/>
              </a:lnSpc>
            </a:pPr>
            <a:fld id="{CD9B6A26-32A1-4E09-A9E0-04FA9956CF9F}" type="slidenum">
              <a:rPr lang="en-US" sz="1000" i="0"/>
              <a:pPr algn="ctr" eaLnBrk="0" hangingPunct="0">
                <a:lnSpc>
                  <a:spcPct val="80000"/>
                </a:lnSpc>
              </a:pPr>
              <a:t>9</a:t>
            </a:fld>
            <a:endParaRPr lang="en-US" sz="1000" i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indent="0"/>
            <a:r>
              <a:rPr lang="en-US" dirty="0" smtClean="0"/>
              <a:t>Election Polling Places Dataset</a:t>
            </a:r>
          </a:p>
        </p:txBody>
      </p:sp>
      <p:pic>
        <p:nvPicPr>
          <p:cNvPr id="28675" name="Picture 7" descr="election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963" y="1144588"/>
            <a:ext cx="8024812" cy="571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&amp;J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006699"/>
      </a:accent1>
      <a:accent2>
        <a:srgbClr val="FF9933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8A2D"/>
      </a:accent6>
      <a:hlink>
        <a:srgbClr val="000000"/>
      </a:hlink>
      <a:folHlink>
        <a:srgbClr val="FF0000"/>
      </a:folHlink>
    </a:clrScheme>
    <a:fontScheme name="J&amp;J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&amp;J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&amp;J 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&amp;J 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&amp;J 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07A98A45DD1D4DB8B0161455B91B03" ma:contentTypeVersion="0" ma:contentTypeDescription="Create a new document." ma:contentTypeScope="" ma:versionID="4b43752f0fb4939bf8953c6d7ca99893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5BA9493-A183-4BE4-BD19-9BFFC3EE4E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62AC44A-FC0A-47EB-AD8D-25622FA1C2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67A68B-1AAC-4754-A71F-B4D4D77EFABA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C:\Data\work\J&amp;J.ppt</Template>
  <TotalTime>37803</TotalTime>
  <Words>1094</Words>
  <Application>Microsoft Office PowerPoint</Application>
  <PresentationFormat>Letter Paper (8.5x11 in)</PresentationFormat>
  <Paragraphs>311</Paragraphs>
  <Slides>20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J&amp;J</vt:lpstr>
      <vt:lpstr>dataMontgomery Department Point of Contacts Kickoff – September 30, 2013 </vt:lpstr>
      <vt:lpstr>Topic Highlights</vt:lpstr>
      <vt:lpstr> Project Overview</vt:lpstr>
      <vt:lpstr> Bill 23-12</vt:lpstr>
      <vt:lpstr> Site Highlights</vt:lpstr>
      <vt:lpstr>Open Data Benefits</vt:lpstr>
      <vt:lpstr>MC311 Service Requests Dataset</vt:lpstr>
      <vt:lpstr>Food Inspection Dataset</vt:lpstr>
      <vt:lpstr>Election Polling Places Dataset</vt:lpstr>
      <vt:lpstr>Slide 10</vt:lpstr>
      <vt:lpstr> Current Status– Published Datasets</vt:lpstr>
      <vt:lpstr> Project Governance Document Review Inventory Process and Timeline</vt:lpstr>
      <vt:lpstr> Department Point of Contacts </vt:lpstr>
      <vt:lpstr> Dept Point of Contact (POC) Meetings  </vt:lpstr>
      <vt:lpstr> Dataset Inventory Recommendations </vt:lpstr>
      <vt:lpstr> Dataset Candidate Qualities</vt:lpstr>
      <vt:lpstr>Slide 17</vt:lpstr>
      <vt:lpstr>Slide 18</vt:lpstr>
      <vt:lpstr> Key Information </vt:lpstr>
      <vt:lpstr> Next Steps </vt:lpstr>
    </vt:vector>
  </TitlesOfParts>
  <Company>IAPPM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Socrata Open Data Discovery Solution</dc:title>
  <dc:subject>Socrata Open Data Discovery Solution</dc:subject>
  <dc:creator>Anita Chapman</dc:creator>
  <cp:lastModifiedBy>lewisv01</cp:lastModifiedBy>
  <cp:revision>1344</cp:revision>
  <cp:lastPrinted>2000-09-13T16:21:10Z</cp:lastPrinted>
  <dcterms:created xsi:type="dcterms:W3CDTF">1998-06-05T16:11:06Z</dcterms:created>
  <dcterms:modified xsi:type="dcterms:W3CDTF">2013-10-01T13:05:27Z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0x0101001307A98A45DD1D4DB8B0161455B91B03</vt:lpwstr>
  </property>
</Properties>
</file>