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809" r:id="rId5"/>
  </p:sldMasterIdLst>
  <p:notesMasterIdLst>
    <p:notesMasterId r:id="rId18"/>
  </p:notesMasterIdLst>
  <p:sldIdLst>
    <p:sldId id="2561" r:id="rId6"/>
    <p:sldId id="2562" r:id="rId7"/>
    <p:sldId id="2564" r:id="rId8"/>
    <p:sldId id="2605" r:id="rId9"/>
    <p:sldId id="2608" r:id="rId10"/>
    <p:sldId id="2609" r:id="rId11"/>
    <p:sldId id="2610" r:id="rId12"/>
    <p:sldId id="2611" r:id="rId13"/>
    <p:sldId id="2612" r:id="rId14"/>
    <p:sldId id="2613" r:id="rId15"/>
    <p:sldId id="2600" r:id="rId16"/>
    <p:sldId id="259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ERB Report Summary and Recommendations for Montgomery County Boards, Committees, and Commissions" id="{4489EAF1-C503-442C-8CA7-20ACFDA699B1}">
          <p14:sldIdLst>
            <p14:sldId id="2561"/>
            <p14:sldId id="2562"/>
          </p14:sldIdLst>
        </p14:section>
        <p14:section name="Purpose and Scope of CERB Review" id="{1151FE11-2488-426A-ACF5-17DB1E3B3909}">
          <p14:sldIdLst>
            <p14:sldId id="2564"/>
          </p14:sldIdLst>
        </p14:section>
        <p14:section name="Findings" id="{E21943C7-A768-4FA7-A148-6B3BBC8DF65D}">
          <p14:sldIdLst>
            <p14:sldId id="2605"/>
            <p14:sldId id="2608"/>
            <p14:sldId id="2609"/>
            <p14:sldId id="2610"/>
            <p14:sldId id="2611"/>
            <p14:sldId id="2612"/>
            <p14:sldId id="2613"/>
          </p14:sldIdLst>
        </p14:section>
        <p14:section name="CERB Recommendations for System Improvement" id="{354B8F71-3903-4D95-9168-4DD0CE536A81}">
          <p14:sldIdLst>
            <p14:sldId id="2600"/>
          </p14:sldIdLst>
        </p14:section>
        <p14:section name="Conclusion" id="{5066A93A-1007-4408-A7E3-42A772055962}">
          <p14:sldIdLst>
            <p14:sldId id="259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8A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676409-2CBC-4C04-8A56-0F27DFB779AF}" v="109" dt="2026-02-24T18:49:11.263"/>
    <p1510:client id="{1FC8259E-4BFA-4055-18D4-AB72CB2E3E64}" v="2" dt="2026-02-24T20:33:38.279"/>
    <p1510:client id="{2023CD4A-BFCB-5B79-8532-F1CD20FB0A34}" v="493" dt="2026-02-24T21:21:35.640"/>
    <p1510:client id="{8D6371B0-BAC6-AEF6-B35E-66B5BDC985B5}" v="149" dt="2026-02-24T21:57:57.187"/>
    <p1510:client id="{DBB375E4-7B72-680C-E064-FB59B332A1CB}" v="596" dt="2026-02-25T14:02:51.133"/>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62A6E2-A3C4-4360-A89F-98E1E22ADC68}" type="doc">
      <dgm:prSet loTypeId="urn:microsoft.com/office/officeart/2024/3/layout/verticalVisualTextBlock1" loCatId="Picture" qsTypeId="urn:microsoft.com/office/officeart/2005/8/quickstyle/simple4" qsCatId="simple" csTypeId="urn:microsoft.com/office/officeart/2005/8/colors/accent0_1" csCatId="mainScheme" phldr="1"/>
      <dgm:spPr/>
      <dgm:t>
        <a:bodyPr/>
        <a:lstStyle/>
        <a:p>
          <a:endParaRPr lang="en-US"/>
        </a:p>
      </dgm:t>
    </dgm:pt>
    <dgm:pt modelId="{80B8B8B9-FEDD-45B4-A532-77F3EBF13047}">
      <dgm:prSet custT="1"/>
      <dgm:spPr/>
      <dgm:t>
        <a:bodyPr/>
        <a:lstStyle/>
        <a:p>
          <a:pPr>
            <a:lnSpc>
              <a:spcPct val="100000"/>
            </a:lnSpc>
            <a:defRPr b="1"/>
          </a:pPr>
          <a:r>
            <a:rPr lang="en-US" sz="2400"/>
            <a:t>CERB Appointment and Purpose</a:t>
          </a:r>
        </a:p>
      </dgm:t>
    </dgm:pt>
    <dgm:pt modelId="{E7675592-2628-4E7C-87F5-0D7A385088C5}" type="parTrans" cxnId="{D50FB945-1A50-4617-9C71-AEAC9C148682}">
      <dgm:prSet/>
      <dgm:spPr/>
      <dgm:t>
        <a:bodyPr/>
        <a:lstStyle/>
        <a:p>
          <a:endParaRPr lang="en-US" sz="2400"/>
        </a:p>
      </dgm:t>
    </dgm:pt>
    <dgm:pt modelId="{52F467A2-C60A-48A0-A061-F1448A29C6EC}" type="sibTrans" cxnId="{D50FB945-1A50-4617-9C71-AEAC9C148682}">
      <dgm:prSet/>
      <dgm:spPr/>
      <dgm:t>
        <a:bodyPr/>
        <a:lstStyle/>
        <a:p>
          <a:pPr>
            <a:lnSpc>
              <a:spcPct val="100000"/>
            </a:lnSpc>
            <a:defRPr b="1"/>
          </a:pPr>
          <a:endParaRPr lang="en-US" sz="2400"/>
        </a:p>
      </dgm:t>
    </dgm:pt>
    <dgm:pt modelId="{29374E15-FBBA-428B-82EA-796A006AE444}">
      <dgm:prSet custT="1"/>
      <dgm:spPr/>
      <dgm:t>
        <a:bodyPr/>
        <a:lstStyle/>
        <a:p>
          <a:pPr>
            <a:lnSpc>
              <a:spcPct val="100000"/>
            </a:lnSpc>
          </a:pPr>
          <a:r>
            <a:rPr lang="en-US" sz="1800"/>
            <a:t>CERB was appointed in May 2024 to conduct the first comprehensive review of Montgomery County's advisory boards in over ten years.</a:t>
          </a:r>
        </a:p>
      </dgm:t>
    </dgm:pt>
    <dgm:pt modelId="{4F78A604-2DB9-48DE-BB2D-51D04D70E641}" type="parTrans" cxnId="{65446FC7-D72A-4407-A7E0-0A13C959F2B3}">
      <dgm:prSet/>
      <dgm:spPr/>
      <dgm:t>
        <a:bodyPr/>
        <a:lstStyle/>
        <a:p>
          <a:endParaRPr lang="en-US" sz="2400"/>
        </a:p>
      </dgm:t>
    </dgm:pt>
    <dgm:pt modelId="{C2998E1E-A67E-45B6-A41E-A1776433FC05}" type="sibTrans" cxnId="{65446FC7-D72A-4407-A7E0-0A13C959F2B3}">
      <dgm:prSet/>
      <dgm:spPr/>
      <dgm:t>
        <a:bodyPr/>
        <a:lstStyle/>
        <a:p>
          <a:endParaRPr lang="en-US" sz="2400"/>
        </a:p>
      </dgm:t>
    </dgm:pt>
    <dgm:pt modelId="{14A80FD2-9F4D-412B-B88F-83D3506FBC73}">
      <dgm:prSet custT="1"/>
      <dgm:spPr/>
      <dgm:t>
        <a:bodyPr/>
        <a:lstStyle/>
        <a:p>
          <a:pPr>
            <a:lnSpc>
              <a:spcPct val="100000"/>
            </a:lnSpc>
            <a:defRPr b="1"/>
          </a:pPr>
          <a:r>
            <a:rPr lang="en-US" sz="2400"/>
            <a:t>Review Process</a:t>
          </a:r>
        </a:p>
      </dgm:t>
    </dgm:pt>
    <dgm:pt modelId="{EF2A2648-8C17-4BE9-B4FE-097193D6B78A}" type="parTrans" cxnId="{AA2A2DD7-9D19-4C1D-BB44-7EAC45284829}">
      <dgm:prSet/>
      <dgm:spPr/>
      <dgm:t>
        <a:bodyPr/>
        <a:lstStyle/>
        <a:p>
          <a:endParaRPr lang="en-US" sz="2400"/>
        </a:p>
      </dgm:t>
    </dgm:pt>
    <dgm:pt modelId="{416392A6-C48C-412D-A930-E60BB8EA979C}" type="sibTrans" cxnId="{AA2A2DD7-9D19-4C1D-BB44-7EAC45284829}">
      <dgm:prSet/>
      <dgm:spPr/>
      <dgm:t>
        <a:bodyPr/>
        <a:lstStyle/>
        <a:p>
          <a:pPr>
            <a:lnSpc>
              <a:spcPct val="100000"/>
            </a:lnSpc>
            <a:defRPr b="1"/>
          </a:pPr>
          <a:endParaRPr lang="en-US" sz="2400"/>
        </a:p>
      </dgm:t>
    </dgm:pt>
    <dgm:pt modelId="{98E58400-87FD-4274-8AD2-4271927F3B52}">
      <dgm:prSet custT="1"/>
      <dgm:spPr/>
      <dgm:t>
        <a:bodyPr/>
        <a:lstStyle/>
        <a:p>
          <a:pPr>
            <a:lnSpc>
              <a:spcPct val="100000"/>
            </a:lnSpc>
          </a:pPr>
          <a:r>
            <a:rPr lang="en-US" sz="1800"/>
            <a:t>The 18-month review included meeting observations, self-evaluation questionnaires, director interviews, and analysis of governing documents and websites.</a:t>
          </a:r>
        </a:p>
      </dgm:t>
    </dgm:pt>
    <dgm:pt modelId="{FCF1DD45-E081-44A6-9062-EAD84B9509FD}" type="parTrans" cxnId="{91B8F010-9943-484D-9E77-66300E7A7269}">
      <dgm:prSet/>
      <dgm:spPr/>
      <dgm:t>
        <a:bodyPr/>
        <a:lstStyle/>
        <a:p>
          <a:endParaRPr lang="en-US" sz="2400"/>
        </a:p>
      </dgm:t>
    </dgm:pt>
    <dgm:pt modelId="{7444CD5F-F6F5-4009-880D-49C3CDFC32D3}" type="sibTrans" cxnId="{91B8F010-9943-484D-9E77-66300E7A7269}">
      <dgm:prSet/>
      <dgm:spPr/>
      <dgm:t>
        <a:bodyPr/>
        <a:lstStyle/>
        <a:p>
          <a:endParaRPr lang="en-US" sz="2400"/>
        </a:p>
      </dgm:t>
    </dgm:pt>
    <dgm:pt modelId="{4831D301-550C-401B-A9CF-028433463AD3}">
      <dgm:prSet custT="1"/>
      <dgm:spPr/>
      <dgm:t>
        <a:bodyPr/>
        <a:lstStyle/>
        <a:p>
          <a:pPr>
            <a:lnSpc>
              <a:spcPct val="100000"/>
            </a:lnSpc>
            <a:defRPr b="1"/>
          </a:pPr>
          <a:r>
            <a:rPr lang="en-US" sz="2400"/>
            <a:t>Equitable Engagement Focus</a:t>
          </a:r>
        </a:p>
      </dgm:t>
    </dgm:pt>
    <dgm:pt modelId="{C094364B-3962-4470-80ED-02310FDC723D}" type="parTrans" cxnId="{14ECF846-7710-49B4-B818-30FF895CCF0A}">
      <dgm:prSet/>
      <dgm:spPr/>
      <dgm:t>
        <a:bodyPr/>
        <a:lstStyle/>
        <a:p>
          <a:endParaRPr lang="en-US" sz="2400"/>
        </a:p>
      </dgm:t>
    </dgm:pt>
    <dgm:pt modelId="{8F60D0B3-132E-4B62-A965-86370911E15D}" type="sibTrans" cxnId="{14ECF846-7710-49B4-B818-30FF895CCF0A}">
      <dgm:prSet/>
      <dgm:spPr/>
      <dgm:t>
        <a:bodyPr/>
        <a:lstStyle/>
        <a:p>
          <a:endParaRPr lang="en-US" sz="2400"/>
        </a:p>
      </dgm:t>
    </dgm:pt>
    <dgm:pt modelId="{34ECD0AC-3089-47E8-A475-430493682715}">
      <dgm:prSet custT="1"/>
      <dgm:spPr/>
      <dgm:t>
        <a:bodyPr/>
        <a:lstStyle/>
        <a:p>
          <a:pPr>
            <a:lnSpc>
              <a:spcPct val="100000"/>
            </a:lnSpc>
          </a:pPr>
          <a:r>
            <a:rPr lang="en-US" sz="1800"/>
            <a:t>Evaluation emphasized equitable engagement to assess representation of diverse resident experiences in county government.</a:t>
          </a:r>
        </a:p>
      </dgm:t>
    </dgm:pt>
    <dgm:pt modelId="{C4FE8111-36F5-4638-AA12-5A5B25C38E4D}" type="parTrans" cxnId="{0191987B-D5A0-43FA-BD68-7B395398C683}">
      <dgm:prSet/>
      <dgm:spPr/>
      <dgm:t>
        <a:bodyPr/>
        <a:lstStyle/>
        <a:p>
          <a:endParaRPr lang="en-US" sz="2400"/>
        </a:p>
      </dgm:t>
    </dgm:pt>
    <dgm:pt modelId="{6208BF38-0D5E-4035-9B37-AF9CB6D6EE52}" type="sibTrans" cxnId="{0191987B-D5A0-43FA-BD68-7B395398C683}">
      <dgm:prSet/>
      <dgm:spPr/>
      <dgm:t>
        <a:bodyPr/>
        <a:lstStyle/>
        <a:p>
          <a:endParaRPr lang="en-US" sz="2400"/>
        </a:p>
      </dgm:t>
    </dgm:pt>
    <dgm:pt modelId="{09D18198-434A-472C-A317-7B6424B2BC73}" type="pres">
      <dgm:prSet presAssocID="{9E62A6E2-A3C4-4360-A89F-98E1E22ADC68}" presName="Root" presStyleCnt="0">
        <dgm:presLayoutVars>
          <dgm:dir/>
          <dgm:resizeHandles val="exact"/>
        </dgm:presLayoutVars>
      </dgm:prSet>
      <dgm:spPr/>
    </dgm:pt>
    <dgm:pt modelId="{36D9F48F-FD11-473F-B2AE-765E1EB57B9A}" type="pres">
      <dgm:prSet presAssocID="{80B8B8B9-FEDD-45B4-A532-77F3EBF13047}" presName="Composite" presStyleCnt="0"/>
      <dgm:spPr/>
    </dgm:pt>
    <dgm:pt modelId="{9BBBBDE5-D2D8-412B-8A48-8C6F3336621A}" type="pres">
      <dgm:prSet presAssocID="{80B8B8B9-FEDD-45B4-A532-77F3EBF13047}" presName="Picture" presStyleLbl="nod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l="10126" r="23124" b="-1"/>
          <a:stretch/>
        </a:blipFill>
      </dgm:spPr>
      <dgm:extLst>
        <a:ext uri="{E40237B7-FDA0-4F09-8148-C483321AD2D9}">
          <dgm14:cNvPr xmlns:dgm14="http://schemas.microsoft.com/office/drawing/2010/diagram" id="0" name="" descr="A group of business executives sitting around a table sharing information in a meeting."/>
        </a:ext>
      </dgm:extLst>
    </dgm:pt>
    <dgm:pt modelId="{215E168F-1A5F-4C07-A839-840D41707FEC}" type="pres">
      <dgm:prSet presAssocID="{80B8B8B9-FEDD-45B4-A532-77F3EBF13047}" presName="Subtitle" presStyleLbl="revTx" presStyleIdx="0" presStyleCnt="6">
        <dgm:presLayoutVars>
          <dgm:chMax val="0"/>
          <dgm:bulletEnabled/>
        </dgm:presLayoutVars>
      </dgm:prSet>
      <dgm:spPr/>
    </dgm:pt>
    <dgm:pt modelId="{405F4421-0591-4EF1-BFFD-3CCBEFA73F19}" type="pres">
      <dgm:prSet presAssocID="{80B8B8B9-FEDD-45B4-A532-77F3EBF13047}" presName="Description" presStyleLbl="revTx" presStyleIdx="1" presStyleCnt="6">
        <dgm:presLayoutVars>
          <dgm:bulletEnabled/>
        </dgm:presLayoutVars>
      </dgm:prSet>
      <dgm:spPr/>
    </dgm:pt>
    <dgm:pt modelId="{D9D794A8-6E9A-4D71-9AE4-B3D0AF5AD615}" type="pres">
      <dgm:prSet presAssocID="{52F467A2-C60A-48A0-A061-F1448A29C6EC}" presName="sibTrans" presStyleLbl="sibTrans2D1" presStyleIdx="0" presStyleCnt="0"/>
      <dgm:spPr/>
    </dgm:pt>
    <dgm:pt modelId="{76391318-7D74-42B0-9F53-D6CEF13A3E74}" type="pres">
      <dgm:prSet presAssocID="{14A80FD2-9F4D-412B-B88F-83D3506FBC73}" presName="Composite" presStyleCnt="0"/>
      <dgm:spPr/>
    </dgm:pt>
    <dgm:pt modelId="{B63941AD-C480-4A20-83B6-93A62148E98C}" type="pres">
      <dgm:prSet presAssocID="{14A80FD2-9F4D-412B-B88F-83D3506FBC73}" presName="Picture" presStyleLbl="nod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l="33" r="33216" b="-1"/>
          <a:stretch/>
        </a:blipFill>
      </dgm:spPr>
      <dgm:extLst>
        <a:ext uri="{E40237B7-FDA0-4F09-8148-C483321AD2D9}">
          <dgm14:cNvPr xmlns:dgm14="http://schemas.microsoft.com/office/drawing/2010/diagram" id="0" name="" descr="One man, young busnissman working in office, about to sign a contract, part of."/>
        </a:ext>
      </dgm:extLst>
    </dgm:pt>
    <dgm:pt modelId="{12D0A40D-6BF1-48C7-A884-6C79EE0BE3E1}" type="pres">
      <dgm:prSet presAssocID="{14A80FD2-9F4D-412B-B88F-83D3506FBC73}" presName="Subtitle" presStyleLbl="revTx" presStyleIdx="2" presStyleCnt="6">
        <dgm:presLayoutVars>
          <dgm:chMax val="0"/>
          <dgm:bulletEnabled/>
        </dgm:presLayoutVars>
      </dgm:prSet>
      <dgm:spPr/>
    </dgm:pt>
    <dgm:pt modelId="{47ADB4F1-1EA8-4312-BA1E-5E3597A63B44}" type="pres">
      <dgm:prSet presAssocID="{14A80FD2-9F4D-412B-B88F-83D3506FBC73}" presName="Description" presStyleLbl="revTx" presStyleIdx="3" presStyleCnt="6">
        <dgm:presLayoutVars>
          <dgm:bulletEnabled/>
        </dgm:presLayoutVars>
      </dgm:prSet>
      <dgm:spPr/>
    </dgm:pt>
    <dgm:pt modelId="{8512D754-262A-4609-82C7-0053ED250DE2}" type="pres">
      <dgm:prSet presAssocID="{416392A6-C48C-412D-A930-E60BB8EA979C}" presName="sibTrans" presStyleLbl="sibTrans2D1" presStyleIdx="0" presStyleCnt="0"/>
      <dgm:spPr/>
    </dgm:pt>
    <dgm:pt modelId="{8B610267-8476-4820-B345-FD46A6C649EA}" type="pres">
      <dgm:prSet presAssocID="{4831D301-550C-401B-A9CF-028433463AD3}" presName="Composite" presStyleCnt="0"/>
      <dgm:spPr/>
    </dgm:pt>
    <dgm:pt modelId="{9F0050E8-17CE-4FD6-9EDC-567074F51A61}" type="pres">
      <dgm:prSet presAssocID="{4831D301-550C-401B-A9CF-028433463AD3}" presName="Picture" presStyleLbl="nod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l="17126" r="26625" b="1"/>
          <a:stretch/>
        </a:blipFill>
      </dgm:spPr>
      <dgm:extLst>
        <a:ext uri="{E40237B7-FDA0-4F09-8148-C483321AD2D9}">
          <dgm14:cNvPr xmlns:dgm14="http://schemas.microsoft.com/office/drawing/2010/diagram" id="0" name="" descr="Business women from different ethnic races and cultures working together in an office for business development or plan"/>
        </a:ext>
      </dgm:extLst>
    </dgm:pt>
    <dgm:pt modelId="{B3313B6F-2D9A-4A63-BB8D-E9B7AC29D89F}" type="pres">
      <dgm:prSet presAssocID="{4831D301-550C-401B-A9CF-028433463AD3}" presName="Subtitle" presStyleLbl="revTx" presStyleIdx="4" presStyleCnt="6">
        <dgm:presLayoutVars>
          <dgm:chMax val="0"/>
          <dgm:bulletEnabled/>
        </dgm:presLayoutVars>
      </dgm:prSet>
      <dgm:spPr/>
    </dgm:pt>
    <dgm:pt modelId="{A1110FED-2728-445F-953A-F2598EE5A994}" type="pres">
      <dgm:prSet presAssocID="{4831D301-550C-401B-A9CF-028433463AD3}" presName="Description" presStyleLbl="revTx" presStyleIdx="5" presStyleCnt="6">
        <dgm:presLayoutVars>
          <dgm:bulletEnabled/>
        </dgm:presLayoutVars>
      </dgm:prSet>
      <dgm:spPr/>
    </dgm:pt>
  </dgm:ptLst>
  <dgm:cxnLst>
    <dgm:cxn modelId="{91B8F010-9943-484D-9E77-66300E7A7269}" srcId="{14A80FD2-9F4D-412B-B88F-83D3506FBC73}" destId="{98E58400-87FD-4274-8AD2-4271927F3B52}" srcOrd="0" destOrd="0" parTransId="{FCF1DD45-E081-44A6-9062-EAD84B9509FD}" sibTransId="{7444CD5F-F6F5-4009-880D-49C3CDFC32D3}"/>
    <dgm:cxn modelId="{26A5B42D-733F-4A8C-A29E-64EA96737C46}" type="presOf" srcId="{14A80FD2-9F4D-412B-B88F-83D3506FBC73}" destId="{12D0A40D-6BF1-48C7-A884-6C79EE0BE3E1}" srcOrd="0" destOrd="0" presId="urn:microsoft.com/office/officeart/2024/3/layout/verticalVisualTextBlock1"/>
    <dgm:cxn modelId="{27F5F135-D356-4B72-9C09-567BA15ED4F7}" type="presOf" srcId="{416392A6-C48C-412D-A930-E60BB8EA979C}" destId="{8512D754-262A-4609-82C7-0053ED250DE2}" srcOrd="0" destOrd="0" presId="urn:microsoft.com/office/officeart/2024/3/layout/verticalVisualTextBlock1"/>
    <dgm:cxn modelId="{9723923C-7B5D-4FCA-A237-AFE28FDF0FDD}" type="presOf" srcId="{4831D301-550C-401B-A9CF-028433463AD3}" destId="{B3313B6F-2D9A-4A63-BB8D-E9B7AC29D89F}" srcOrd="0" destOrd="0" presId="urn:microsoft.com/office/officeart/2024/3/layout/verticalVisualTextBlock1"/>
    <dgm:cxn modelId="{36E3B563-AD20-4194-A4B2-F65CD87D50A6}" type="presOf" srcId="{9E62A6E2-A3C4-4360-A89F-98E1E22ADC68}" destId="{09D18198-434A-472C-A317-7B6424B2BC73}" srcOrd="0" destOrd="0" presId="urn:microsoft.com/office/officeart/2024/3/layout/verticalVisualTextBlock1"/>
    <dgm:cxn modelId="{D50FB945-1A50-4617-9C71-AEAC9C148682}" srcId="{9E62A6E2-A3C4-4360-A89F-98E1E22ADC68}" destId="{80B8B8B9-FEDD-45B4-A532-77F3EBF13047}" srcOrd="0" destOrd="0" parTransId="{E7675592-2628-4E7C-87F5-0D7A385088C5}" sibTransId="{52F467A2-C60A-48A0-A061-F1448A29C6EC}"/>
    <dgm:cxn modelId="{14ECF846-7710-49B4-B818-30FF895CCF0A}" srcId="{9E62A6E2-A3C4-4360-A89F-98E1E22ADC68}" destId="{4831D301-550C-401B-A9CF-028433463AD3}" srcOrd="2" destOrd="0" parTransId="{C094364B-3962-4470-80ED-02310FDC723D}" sibTransId="{8F60D0B3-132E-4B62-A965-86370911E15D}"/>
    <dgm:cxn modelId="{0E61C156-A198-4CA9-8BA4-DE3516C918B5}" type="presOf" srcId="{80B8B8B9-FEDD-45B4-A532-77F3EBF13047}" destId="{215E168F-1A5F-4C07-A839-840D41707FEC}" srcOrd="0" destOrd="0" presId="urn:microsoft.com/office/officeart/2024/3/layout/verticalVisualTextBlock1"/>
    <dgm:cxn modelId="{0191987B-D5A0-43FA-BD68-7B395398C683}" srcId="{4831D301-550C-401B-A9CF-028433463AD3}" destId="{34ECD0AC-3089-47E8-A475-430493682715}" srcOrd="0" destOrd="0" parTransId="{C4FE8111-36F5-4638-AA12-5A5B25C38E4D}" sibTransId="{6208BF38-0D5E-4035-9B37-AF9CB6D6EE52}"/>
    <dgm:cxn modelId="{D7CE7383-5BA3-4377-888E-A9D873895C4B}" type="presOf" srcId="{52F467A2-C60A-48A0-A061-F1448A29C6EC}" destId="{D9D794A8-6E9A-4D71-9AE4-B3D0AF5AD615}" srcOrd="0" destOrd="0" presId="urn:microsoft.com/office/officeart/2024/3/layout/verticalVisualTextBlock1"/>
    <dgm:cxn modelId="{A8C15D88-F608-4E76-9428-DC46D52493EC}" type="presOf" srcId="{34ECD0AC-3089-47E8-A475-430493682715}" destId="{A1110FED-2728-445F-953A-F2598EE5A994}" srcOrd="0" destOrd="0" presId="urn:microsoft.com/office/officeart/2024/3/layout/verticalVisualTextBlock1"/>
    <dgm:cxn modelId="{CCB25AAD-BF37-4ABA-8718-1EE535541447}" type="presOf" srcId="{29374E15-FBBA-428B-82EA-796A006AE444}" destId="{405F4421-0591-4EF1-BFFD-3CCBEFA73F19}" srcOrd="0" destOrd="0" presId="urn:microsoft.com/office/officeart/2024/3/layout/verticalVisualTextBlock1"/>
    <dgm:cxn modelId="{65446FC7-D72A-4407-A7E0-0A13C959F2B3}" srcId="{80B8B8B9-FEDD-45B4-A532-77F3EBF13047}" destId="{29374E15-FBBA-428B-82EA-796A006AE444}" srcOrd="0" destOrd="0" parTransId="{4F78A604-2DB9-48DE-BB2D-51D04D70E641}" sibTransId="{C2998E1E-A67E-45B6-A41E-A1776433FC05}"/>
    <dgm:cxn modelId="{AA2A2DD7-9D19-4C1D-BB44-7EAC45284829}" srcId="{9E62A6E2-A3C4-4360-A89F-98E1E22ADC68}" destId="{14A80FD2-9F4D-412B-B88F-83D3506FBC73}" srcOrd="1" destOrd="0" parTransId="{EF2A2648-8C17-4BE9-B4FE-097193D6B78A}" sibTransId="{416392A6-C48C-412D-A930-E60BB8EA979C}"/>
    <dgm:cxn modelId="{9F8144E4-7BB6-4929-A6B7-12563FE8FD35}" type="presOf" srcId="{98E58400-87FD-4274-8AD2-4271927F3B52}" destId="{47ADB4F1-1EA8-4312-BA1E-5E3597A63B44}" srcOrd="0" destOrd="0" presId="urn:microsoft.com/office/officeart/2024/3/layout/verticalVisualTextBlock1"/>
    <dgm:cxn modelId="{1B7EA688-D218-4327-8330-3F6B66EDE960}" type="presParOf" srcId="{09D18198-434A-472C-A317-7B6424B2BC73}" destId="{36D9F48F-FD11-473F-B2AE-765E1EB57B9A}" srcOrd="0" destOrd="0" presId="urn:microsoft.com/office/officeart/2024/3/layout/verticalVisualTextBlock1"/>
    <dgm:cxn modelId="{D0BEF81C-F117-4C05-A4EF-D0316B4E8484}" type="presParOf" srcId="{36D9F48F-FD11-473F-B2AE-765E1EB57B9A}" destId="{9BBBBDE5-D2D8-412B-8A48-8C6F3336621A}" srcOrd="0" destOrd="0" presId="urn:microsoft.com/office/officeart/2024/3/layout/verticalVisualTextBlock1"/>
    <dgm:cxn modelId="{3A1DE1E7-A3EB-42FB-A51C-1BD36A060F57}" type="presParOf" srcId="{36D9F48F-FD11-473F-B2AE-765E1EB57B9A}" destId="{215E168F-1A5F-4C07-A839-840D41707FEC}" srcOrd="1" destOrd="0" presId="urn:microsoft.com/office/officeart/2024/3/layout/verticalVisualTextBlock1"/>
    <dgm:cxn modelId="{3592D09C-54C9-4C6E-883E-C29B06DA2F2E}" type="presParOf" srcId="{36D9F48F-FD11-473F-B2AE-765E1EB57B9A}" destId="{405F4421-0591-4EF1-BFFD-3CCBEFA73F19}" srcOrd="2" destOrd="0" presId="urn:microsoft.com/office/officeart/2024/3/layout/verticalVisualTextBlock1"/>
    <dgm:cxn modelId="{7B03DADD-6754-4685-B466-8B8AB29999CB}" type="presParOf" srcId="{09D18198-434A-472C-A317-7B6424B2BC73}" destId="{D9D794A8-6E9A-4D71-9AE4-B3D0AF5AD615}" srcOrd="1" destOrd="0" presId="urn:microsoft.com/office/officeart/2024/3/layout/verticalVisualTextBlock1"/>
    <dgm:cxn modelId="{0B87104E-0DDC-419B-B9DB-F6E968395F73}" type="presParOf" srcId="{09D18198-434A-472C-A317-7B6424B2BC73}" destId="{76391318-7D74-42B0-9F53-D6CEF13A3E74}" srcOrd="2" destOrd="0" presId="urn:microsoft.com/office/officeart/2024/3/layout/verticalVisualTextBlock1"/>
    <dgm:cxn modelId="{FBC0EB3F-B6C6-4711-BF53-8622EB7BF0F1}" type="presParOf" srcId="{76391318-7D74-42B0-9F53-D6CEF13A3E74}" destId="{B63941AD-C480-4A20-83B6-93A62148E98C}" srcOrd="0" destOrd="0" presId="urn:microsoft.com/office/officeart/2024/3/layout/verticalVisualTextBlock1"/>
    <dgm:cxn modelId="{FCB9CAD9-703F-4C7E-80E8-28C29A315617}" type="presParOf" srcId="{76391318-7D74-42B0-9F53-D6CEF13A3E74}" destId="{12D0A40D-6BF1-48C7-A884-6C79EE0BE3E1}" srcOrd="1" destOrd="0" presId="urn:microsoft.com/office/officeart/2024/3/layout/verticalVisualTextBlock1"/>
    <dgm:cxn modelId="{F2DE337B-5EDB-42CD-8860-3B3EA97C6212}" type="presParOf" srcId="{76391318-7D74-42B0-9F53-D6CEF13A3E74}" destId="{47ADB4F1-1EA8-4312-BA1E-5E3597A63B44}" srcOrd="2" destOrd="0" presId="urn:microsoft.com/office/officeart/2024/3/layout/verticalVisualTextBlock1"/>
    <dgm:cxn modelId="{44B11355-FAE6-4D53-B113-82300F128F42}" type="presParOf" srcId="{09D18198-434A-472C-A317-7B6424B2BC73}" destId="{8512D754-262A-4609-82C7-0053ED250DE2}" srcOrd="3" destOrd="0" presId="urn:microsoft.com/office/officeart/2024/3/layout/verticalVisualTextBlock1"/>
    <dgm:cxn modelId="{D45BDD84-7EA8-41D1-A1B0-76FC4B6F4204}" type="presParOf" srcId="{09D18198-434A-472C-A317-7B6424B2BC73}" destId="{8B610267-8476-4820-B345-FD46A6C649EA}" srcOrd="4" destOrd="0" presId="urn:microsoft.com/office/officeart/2024/3/layout/verticalVisualTextBlock1"/>
    <dgm:cxn modelId="{C80C85CC-72BC-446F-A39C-79671A34BA65}" type="presParOf" srcId="{8B610267-8476-4820-B345-FD46A6C649EA}" destId="{9F0050E8-17CE-4FD6-9EDC-567074F51A61}" srcOrd="0" destOrd="0" presId="urn:microsoft.com/office/officeart/2024/3/layout/verticalVisualTextBlock1"/>
    <dgm:cxn modelId="{C664FD0B-FD7A-4296-A5DA-1935FB658FC9}" type="presParOf" srcId="{8B610267-8476-4820-B345-FD46A6C649EA}" destId="{B3313B6F-2D9A-4A63-BB8D-E9B7AC29D89F}" srcOrd="1" destOrd="0" presId="urn:microsoft.com/office/officeart/2024/3/layout/verticalVisualTextBlock1"/>
    <dgm:cxn modelId="{2735E571-134A-472D-A0F6-890D81468D03}" type="presParOf" srcId="{8B610267-8476-4820-B345-FD46A6C649EA}" destId="{A1110FED-2728-445F-953A-F2598EE5A994}" srcOrd="2" destOrd="0" presId="urn:microsoft.com/office/officeart/2024/3/layout/verticalVisualTextBlock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BBBDE5-D2D8-412B-8A48-8C6F3336621A}">
      <dsp:nvSpPr>
        <dsp:cNvPr id="0" name=""/>
        <dsp:cNvSpPr/>
      </dsp:nvSpPr>
      <dsp:spPr>
        <a:xfrm>
          <a:off x="0" y="0"/>
          <a:ext cx="1690547" cy="1690547"/>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l="10126" r="23124" b="-1"/>
          <a:stretch/>
        </a:blipFill>
        <a:ln>
          <a:noFill/>
        </a:ln>
        <a:effectLst/>
      </dsp:spPr>
      <dsp:style>
        <a:lnRef idx="0">
          <a:scrgbClr r="0" g="0" b="0"/>
        </a:lnRef>
        <a:fillRef idx="3">
          <a:scrgbClr r="0" g="0" b="0"/>
        </a:fillRef>
        <a:effectRef idx="2">
          <a:scrgbClr r="0" g="0" b="0"/>
        </a:effectRef>
        <a:fontRef idx="minor">
          <a:schemeClr val="lt1"/>
        </a:fontRef>
      </dsp:style>
    </dsp:sp>
    <dsp:sp modelId="{215E168F-1A5F-4C07-A839-840D41707FEC}">
      <dsp:nvSpPr>
        <dsp:cNvPr id="0" name=""/>
        <dsp:cNvSpPr/>
      </dsp:nvSpPr>
      <dsp:spPr>
        <a:xfrm>
          <a:off x="1870547" y="0"/>
          <a:ext cx="5325382" cy="475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30480" bIns="30480" numCol="1" spcCol="1270" anchor="t" anchorCtr="0">
          <a:noAutofit/>
        </a:bodyPr>
        <a:lstStyle/>
        <a:p>
          <a:pPr marL="0" lvl="0" indent="0" algn="l" defTabSz="1066800">
            <a:lnSpc>
              <a:spcPct val="100000"/>
            </a:lnSpc>
            <a:spcBef>
              <a:spcPct val="0"/>
            </a:spcBef>
            <a:spcAft>
              <a:spcPct val="35000"/>
            </a:spcAft>
            <a:buNone/>
            <a:defRPr b="1"/>
          </a:pPr>
          <a:r>
            <a:rPr lang="en-US" sz="2400" kern="1200"/>
            <a:t>CERB Appointment and Purpose</a:t>
          </a:r>
        </a:p>
      </dsp:txBody>
      <dsp:txXfrm>
        <a:off x="1870547" y="0"/>
        <a:ext cx="5325382" cy="475476"/>
      </dsp:txXfrm>
    </dsp:sp>
    <dsp:sp modelId="{405F4421-0591-4EF1-BFFD-3CCBEFA73F19}">
      <dsp:nvSpPr>
        <dsp:cNvPr id="0" name=""/>
        <dsp:cNvSpPr/>
      </dsp:nvSpPr>
      <dsp:spPr>
        <a:xfrm>
          <a:off x="1870547" y="475476"/>
          <a:ext cx="5325382" cy="1215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22860" bIns="22860" numCol="1" spcCol="1270" anchor="t" anchorCtr="0">
          <a:noAutofit/>
        </a:bodyPr>
        <a:lstStyle/>
        <a:p>
          <a:pPr marL="0" lvl="0" indent="0" algn="l" defTabSz="800100">
            <a:lnSpc>
              <a:spcPct val="100000"/>
            </a:lnSpc>
            <a:spcBef>
              <a:spcPct val="0"/>
            </a:spcBef>
            <a:spcAft>
              <a:spcPct val="35000"/>
            </a:spcAft>
            <a:buNone/>
          </a:pPr>
          <a:r>
            <a:rPr lang="en-US" sz="1800" kern="1200"/>
            <a:t>CERB was appointed in May 2024 to conduct the first comprehensive review of Montgomery County's advisory boards in over ten years.</a:t>
          </a:r>
        </a:p>
      </dsp:txBody>
      <dsp:txXfrm>
        <a:off x="1870547" y="475476"/>
        <a:ext cx="5325382" cy="1215071"/>
      </dsp:txXfrm>
    </dsp:sp>
    <dsp:sp modelId="{B63941AD-C480-4A20-83B6-93A62148E98C}">
      <dsp:nvSpPr>
        <dsp:cNvPr id="0" name=""/>
        <dsp:cNvSpPr/>
      </dsp:nvSpPr>
      <dsp:spPr>
        <a:xfrm>
          <a:off x="0" y="1825791"/>
          <a:ext cx="1690547" cy="1690547"/>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l="33" r="33216" b="-1"/>
          <a:stretch/>
        </a:blipFill>
        <a:ln>
          <a:noFill/>
        </a:ln>
        <a:effectLst/>
      </dsp:spPr>
      <dsp:style>
        <a:lnRef idx="0">
          <a:scrgbClr r="0" g="0" b="0"/>
        </a:lnRef>
        <a:fillRef idx="3">
          <a:scrgbClr r="0" g="0" b="0"/>
        </a:fillRef>
        <a:effectRef idx="2">
          <a:scrgbClr r="0" g="0" b="0"/>
        </a:effectRef>
        <a:fontRef idx="minor">
          <a:schemeClr val="lt1"/>
        </a:fontRef>
      </dsp:style>
    </dsp:sp>
    <dsp:sp modelId="{12D0A40D-6BF1-48C7-A884-6C79EE0BE3E1}">
      <dsp:nvSpPr>
        <dsp:cNvPr id="0" name=""/>
        <dsp:cNvSpPr/>
      </dsp:nvSpPr>
      <dsp:spPr>
        <a:xfrm>
          <a:off x="1870547" y="1825791"/>
          <a:ext cx="5325382" cy="475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30480" bIns="30480" numCol="1" spcCol="1270" anchor="t" anchorCtr="0">
          <a:noAutofit/>
        </a:bodyPr>
        <a:lstStyle/>
        <a:p>
          <a:pPr marL="0" lvl="0" indent="0" algn="l" defTabSz="1066800">
            <a:lnSpc>
              <a:spcPct val="100000"/>
            </a:lnSpc>
            <a:spcBef>
              <a:spcPct val="0"/>
            </a:spcBef>
            <a:spcAft>
              <a:spcPct val="35000"/>
            </a:spcAft>
            <a:buNone/>
            <a:defRPr b="1"/>
          </a:pPr>
          <a:r>
            <a:rPr lang="en-US" sz="2400" kern="1200"/>
            <a:t>Review Process</a:t>
          </a:r>
        </a:p>
      </dsp:txBody>
      <dsp:txXfrm>
        <a:off x="1870547" y="1825791"/>
        <a:ext cx="5325382" cy="475476"/>
      </dsp:txXfrm>
    </dsp:sp>
    <dsp:sp modelId="{47ADB4F1-1EA8-4312-BA1E-5E3597A63B44}">
      <dsp:nvSpPr>
        <dsp:cNvPr id="0" name=""/>
        <dsp:cNvSpPr/>
      </dsp:nvSpPr>
      <dsp:spPr>
        <a:xfrm>
          <a:off x="1870547" y="2301267"/>
          <a:ext cx="5325382" cy="1215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22860" bIns="22860" numCol="1" spcCol="1270" anchor="t" anchorCtr="0">
          <a:noAutofit/>
        </a:bodyPr>
        <a:lstStyle/>
        <a:p>
          <a:pPr marL="0" lvl="0" indent="0" algn="l" defTabSz="800100">
            <a:lnSpc>
              <a:spcPct val="100000"/>
            </a:lnSpc>
            <a:spcBef>
              <a:spcPct val="0"/>
            </a:spcBef>
            <a:spcAft>
              <a:spcPct val="35000"/>
            </a:spcAft>
            <a:buNone/>
          </a:pPr>
          <a:r>
            <a:rPr lang="en-US" sz="1800" kern="1200"/>
            <a:t>The 18-month review included meeting observations, self-evaluation questionnaires, director interviews, and analysis of governing documents and websites.</a:t>
          </a:r>
        </a:p>
      </dsp:txBody>
      <dsp:txXfrm>
        <a:off x="1870547" y="2301267"/>
        <a:ext cx="5325382" cy="1215071"/>
      </dsp:txXfrm>
    </dsp:sp>
    <dsp:sp modelId="{9F0050E8-17CE-4FD6-9EDC-567074F51A61}">
      <dsp:nvSpPr>
        <dsp:cNvPr id="0" name=""/>
        <dsp:cNvSpPr/>
      </dsp:nvSpPr>
      <dsp:spPr>
        <a:xfrm>
          <a:off x="0" y="3651582"/>
          <a:ext cx="1690547" cy="1690547"/>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l="17126" r="26625" b="1"/>
          <a:stretch/>
        </a:blipFill>
        <a:ln>
          <a:noFill/>
        </a:ln>
        <a:effectLst/>
      </dsp:spPr>
      <dsp:style>
        <a:lnRef idx="0">
          <a:scrgbClr r="0" g="0" b="0"/>
        </a:lnRef>
        <a:fillRef idx="3">
          <a:scrgbClr r="0" g="0" b="0"/>
        </a:fillRef>
        <a:effectRef idx="2">
          <a:scrgbClr r="0" g="0" b="0"/>
        </a:effectRef>
        <a:fontRef idx="minor">
          <a:schemeClr val="lt1"/>
        </a:fontRef>
      </dsp:style>
    </dsp:sp>
    <dsp:sp modelId="{B3313B6F-2D9A-4A63-BB8D-E9B7AC29D89F}">
      <dsp:nvSpPr>
        <dsp:cNvPr id="0" name=""/>
        <dsp:cNvSpPr/>
      </dsp:nvSpPr>
      <dsp:spPr>
        <a:xfrm>
          <a:off x="1870547" y="3651582"/>
          <a:ext cx="5325382" cy="475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30480" bIns="30480" numCol="1" spcCol="1270" anchor="t" anchorCtr="0">
          <a:noAutofit/>
        </a:bodyPr>
        <a:lstStyle/>
        <a:p>
          <a:pPr marL="0" lvl="0" indent="0" algn="l" defTabSz="1066800">
            <a:lnSpc>
              <a:spcPct val="100000"/>
            </a:lnSpc>
            <a:spcBef>
              <a:spcPct val="0"/>
            </a:spcBef>
            <a:spcAft>
              <a:spcPct val="35000"/>
            </a:spcAft>
            <a:buNone/>
            <a:defRPr b="1"/>
          </a:pPr>
          <a:r>
            <a:rPr lang="en-US" sz="2400" kern="1200"/>
            <a:t>Equitable Engagement Focus</a:t>
          </a:r>
        </a:p>
      </dsp:txBody>
      <dsp:txXfrm>
        <a:off x="1870547" y="3651582"/>
        <a:ext cx="5325382" cy="475476"/>
      </dsp:txXfrm>
    </dsp:sp>
    <dsp:sp modelId="{A1110FED-2728-445F-953A-F2598EE5A994}">
      <dsp:nvSpPr>
        <dsp:cNvPr id="0" name=""/>
        <dsp:cNvSpPr/>
      </dsp:nvSpPr>
      <dsp:spPr>
        <a:xfrm>
          <a:off x="1870547" y="4127058"/>
          <a:ext cx="5325382" cy="1215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2860" rIns="22860" bIns="22860" numCol="1" spcCol="1270" anchor="t" anchorCtr="0">
          <a:noAutofit/>
        </a:bodyPr>
        <a:lstStyle/>
        <a:p>
          <a:pPr marL="0" lvl="0" indent="0" algn="l" defTabSz="800100">
            <a:lnSpc>
              <a:spcPct val="100000"/>
            </a:lnSpc>
            <a:spcBef>
              <a:spcPct val="0"/>
            </a:spcBef>
            <a:spcAft>
              <a:spcPct val="35000"/>
            </a:spcAft>
            <a:buNone/>
          </a:pPr>
          <a:r>
            <a:rPr lang="en-US" sz="1800" kern="1200"/>
            <a:t>Evaluation emphasized equitable engagement to assess representation of diverse resident experiences in county government.</a:t>
          </a:r>
        </a:p>
      </dsp:txBody>
      <dsp:txXfrm>
        <a:off x="1870547" y="4127058"/>
        <a:ext cx="5325382" cy="1215071"/>
      </dsp:txXfrm>
    </dsp:sp>
  </dsp:spTree>
</dsp:drawing>
</file>

<file path=ppt/diagrams/layout1.xml><?xml version="1.0" encoding="utf-8"?>
<dgm:layoutDef xmlns:dgm="http://schemas.openxmlformats.org/drawingml/2006/diagram" xmlns:a="http://schemas.openxmlformats.org/drawingml/2006/main" uniqueId="urn:microsoft.com/office/officeart/2024/3/layout/verticalVisualTextBlock1">
  <dgm:title val="Vertical Visual Text Blocks"/>
  <dgm:desc val="Pictures with short bits of text with formatted headers. Use as an easier-to-read alternative to a bulleted list."/>
  <dgm:catLst>
    <dgm:cat type="picture" pri="1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Root">
    <dgm:varLst>
      <dgm:dir/>
      <dgm:resizeHandles val="exact"/>
    </dgm:varLst>
    <dgm:choose name="BasedOnLanguageDirection">
      <dgm:if name="LeftToRight" func="var" arg="dir" op="equ" val="norm">
        <dgm:alg type="lin">
          <dgm:param type="linDir" val="fromT"/>
          <dgm:param type="vertAlign" val="t"/>
          <dgm:param type="horzAlign" val="l"/>
        </dgm:alg>
      </dgm:if>
      <dgm:else name="RightToLeft">
        <dgm:alg type="lin">
          <dgm:param type="linDir" val="fromT"/>
          <dgm:param type="vertAlign" val="t"/>
          <dgm:param type="horzAlign" val="r"/>
        </dgm:alg>
      </dgm:else>
    </dgm:choose>
    <dgm:presOf/>
    <dgm:constrLst>
      <dgm:constr type="primFontSz" for="des" forName="Subtitle" op="equ" val="18"/>
      <dgm:constr type="primFontSz" for="des" forName="Description" refType="primFontSz" refFor="des" refForName="Subtitle" op="equ" fact="0.77"/>
      <dgm:constr type="w" for="ch" forName="Composite" refType="w"/>
      <dgm:constr type="h" for="ch" forName="Composite" refType="h"/>
      <dgm:constr type="h" for="ch" forName="sibTrans" refType="h" refFor="ch" refForName="Composite" fact="0.08"/>
      <dgm:constr type="sp" refType="w" refFor="ch" refForName="Composite" op="equ" fact="0.1"/>
    </dgm:constrLst>
    <dgm:ruleLst/>
    <dgm:forEach name="DirectChildrenOfRoot" axis="ch" ptType="node">
      <dgm:layoutNode name="Composite">
        <dgm:alg type="composite"/>
        <dgm:shape xmlns:r="http://schemas.openxmlformats.org/officeDocument/2006/relationships" r:blip="">
          <dgm:adjLst/>
        </dgm:shape>
        <dgm:presOf/>
        <dgm:constrLst>
          <dgm:constr type="w" for="ch" forName="Picture" refType="w" fact="0.335"/>
          <dgm:constr type="h" for="ch" forName="Picture" refType="w" refFor="ch" refForName="Picture" op="equ"/>
          <dgm:constr type="h" for="ch" forName="Picture" refType="h" op="lte"/>
          <dgm:constr type="l" for="ch" forName="Subtitle" refType="r" refFor="ch" refForName="Picture"/>
          <dgm:constr type="lOff" for="ch" forName="Subtitle" val="5"/>
          <dgm:constr type="h" for="ch" forName="Subtitle" refType="h" fact="0.1"/>
          <dgm:constr type="t" for="ch" forName="Description" refType="b" refFor="ch" refForName="Subtitle"/>
          <dgm:constr type="l" for="ch" forName="Description" refType="r" refFor="ch" refForName="Picture"/>
          <dgm:constr type="lOff" for="ch" forName="Description" val="5"/>
        </dgm:constrLst>
        <dgm:ruleLst/>
        <dgm:layoutNode name="Picture" styleLbl="node1">
          <dgm:alg type="sp"/>
          <dgm:shape xmlns:r="http://schemas.openxmlformats.org/officeDocument/2006/relationships" type="rect" r:blip="" blipPhldr="1">
            <dgm:adjLst/>
          </dgm:shape>
          <dgm:presOf/>
          <dgm:constrLst/>
          <dgm:ruleLst/>
        </dgm:layoutNode>
        <dgm:layoutNode name="Subtitle"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SubtitleConstraintsBasedOnLanguageDirection">
            <dgm:if name="SubtitleIsLeftToRight" func="var" arg="dir" op="equ" val="norm">
              <dgm:constrLst>
                <dgm:constr type="h" refType="w" op="lte" fact="0.4"/>
                <dgm:constr type="lMarg"/>
                <dgm:constr type="rMarg" refType="primFontSz" fact="0.1"/>
                <dgm:constr type="tMarg" refType="primFontSz" fact="0.1"/>
                <dgm:constr type="bMarg" refType="primFontSz" fact="0.1"/>
              </dgm:constrLst>
            </dgm:if>
            <dgm:else name="SubtitleIsRightToLeft">
              <dgm:constrLst>
                <dgm:constr type="h" refType="w" op="lte" fact="0.4"/>
                <dgm:constr type="rMarg"/>
                <dgm:constr type="lMarg" refType="primFontSz" fact="0.1"/>
                <dgm:constr type="tMarg" refType="primFontSz" fact="0.1"/>
                <dgm:constr type="bMarg" refType="primFontSz" fact="0.1"/>
              </dgm:constrLst>
            </dgm:else>
          </dgm:choose>
          <dgm:ruleLst>
            <dgm:rule type="h" val="INF" fact="NaN" max="NaN"/>
            <dgm:rule type="primFontSz" val="5" fact="NaN" max="NaN"/>
          </dgm:ruleLst>
        </dgm:layoutNode>
        <dgm:layoutNode name="Description"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DescriptionConstraintsBasedOnLanguageDirection">
            <dgm:if name="DescriptionIsLeftToRight" func="var" arg="dir" op="equ" val="norm">
              <dgm:constrLst>
                <dgm:constr type="lMarg"/>
                <dgm:constr type="rMarg" refType="primFontSz" fact="0.1"/>
                <dgm:constr type="tMarg" refType="primFontSz" fact="0.1"/>
                <dgm:constr type="bMarg" refType="primFontSz" fact="0.1"/>
              </dgm:constrLst>
            </dgm:if>
            <dgm:else name="DescriptionIsRightToLeft">
              <dgm:constrLst>
                <dgm:constr type="lMarg" refType="primFontSz" fact="0.1"/>
                <dgm:constr type="rMarg"/>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E12F049-72FD-4667-809C-A9C7C9DD7050}" type="datetimeFigureOut">
              <a:rPr lang="en-US" smtClean="0"/>
              <a:t>2/25/2026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660A859-2F37-4258-A2A1-CE78D38BAB53}" type="slidenum">
              <a:rPr lang="en-US" smtClean="0"/>
              <a:t>‹#›</a:t>
            </a:fld>
            <a:endParaRPr lang="en-US"/>
          </a:p>
        </p:txBody>
      </p:sp>
    </p:spTree>
    <p:extLst>
      <p:ext uri="{BB962C8B-B14F-4D97-AF65-F5344CB8AC3E}">
        <p14:creationId xmlns:p14="http://schemas.microsoft.com/office/powerpoint/2010/main" val="3058494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AI-generated content may be incorrect.
---
This presentation summarizes the Community Engagement and Review Board (CERB) report findings and recommendations for Montgomery County's Boards, Committees, and Commissions (BCCs). We will cover the purpose of the review, key findings, and recommendations to improve system effectiveness and public engagement.
</a:t>
            </a:r>
          </a:p>
        </p:txBody>
      </p:sp>
      <p:sp>
        <p:nvSpPr>
          <p:cNvPr id="4" name="Slide Number Placeholder 3"/>
          <p:cNvSpPr>
            <a:spLocks noGrp="1"/>
          </p:cNvSpPr>
          <p:nvPr>
            <p:ph type="sldNum" sz="quarter" idx="5"/>
          </p:nvPr>
        </p:nvSpPr>
        <p:spPr/>
        <p:txBody>
          <a:bodyPr/>
          <a:lstStyle/>
          <a:p>
            <a:fld id="{68AC0D57-3F94-412F-AD61-20C8F99E3ABB}" type="slidenum">
              <a:rPr lang="en-US" smtClean="0"/>
              <a:t>1</a:t>
            </a:fld>
            <a:endParaRPr lang="en-US"/>
          </a:p>
        </p:txBody>
      </p:sp>
    </p:spTree>
    <p:extLst>
      <p:ext uri="{BB962C8B-B14F-4D97-AF65-F5344CB8AC3E}">
        <p14:creationId xmlns:p14="http://schemas.microsoft.com/office/powerpoint/2010/main" val="144359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explore the CERB review's purpose and scope, key findings in governance, system structure, staffing, membership, public engagement, impact evaluation, and finally, the recommendations for system improvement.</a:t>
            </a:r>
          </a:p>
        </p:txBody>
      </p:sp>
      <p:sp>
        <p:nvSpPr>
          <p:cNvPr id="4" name="Slide Number Placeholder 3"/>
          <p:cNvSpPr>
            <a:spLocks noGrp="1"/>
          </p:cNvSpPr>
          <p:nvPr>
            <p:ph type="sldNum" sz="quarter" idx="5"/>
          </p:nvPr>
        </p:nvSpPr>
        <p:spPr/>
        <p:txBody>
          <a:bodyPr/>
          <a:lstStyle/>
          <a:p>
            <a:fld id="{68AC0D57-3F94-412F-AD61-20C8F99E3ABB}" type="slidenum">
              <a:rPr lang="en-US" smtClean="0"/>
              <a:t>2</a:t>
            </a:fld>
            <a:endParaRPr lang="en-US"/>
          </a:p>
        </p:txBody>
      </p:sp>
    </p:spTree>
    <p:extLst>
      <p:ext uri="{BB962C8B-B14F-4D97-AF65-F5344CB8AC3E}">
        <p14:creationId xmlns:p14="http://schemas.microsoft.com/office/powerpoint/2010/main" val="2336792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
This slide references information from the following file: https://mcgov-my.sharepoint.com/personal/thomae04_montgomerycountymd_gov/Documents/Desktop/1.%20Board,%20Committees%20and%20Commissions/Final%20Report/CERB%20FINAL%20REPORT%201-9-26%20(Revised%2002.17.26).pdf
The Committee Evaluation and Review Board (CERB) was appointed on May 22, 2024, to conduct the ﬁrst comprehensive review of Montgomery County's advisory boards, committees, and commissions (BCCs) in over a decade. This Final Report fulﬁlls the mandate established under Montgomery County Code Article XI, Section 2-146, to evaluate both the BCC system as a whole and individual advisory bodies. 
The CERB, comprising 10 dedicated county residents, conducted an 18-month review of 54 advisory BCCs through direct observation of meetings, comprehensive questionnaires, interviews with Department heads, and analysis of governing legislation, meeting materials, and websites. 
This evaluation employed an equitable engagement lens to assess how effectively BCCs channel the diverse experiences and needs of Montgomery County's residents into County government operations. 
</a:t>
            </a:r>
          </a:p>
        </p:txBody>
      </p:sp>
      <p:sp>
        <p:nvSpPr>
          <p:cNvPr id="4" name="Slide Number Placeholder 3"/>
          <p:cNvSpPr>
            <a:spLocks noGrp="1"/>
          </p:cNvSpPr>
          <p:nvPr>
            <p:ph type="sldNum" sz="quarter" idx="5"/>
          </p:nvPr>
        </p:nvSpPr>
        <p:spPr/>
        <p:txBody>
          <a:bodyPr/>
          <a:lstStyle/>
          <a:p>
            <a:fld id="{68AC0D57-3F94-412F-AD61-20C8F99E3ABB}" type="slidenum">
              <a:rPr lang="en-US" smtClean="0"/>
              <a:t>3</a:t>
            </a:fld>
            <a:endParaRPr lang="en-US"/>
          </a:p>
        </p:txBody>
      </p:sp>
    </p:spTree>
    <p:extLst>
      <p:ext uri="{BB962C8B-B14F-4D97-AF65-F5344CB8AC3E}">
        <p14:creationId xmlns:p14="http://schemas.microsoft.com/office/powerpoint/2010/main" val="952831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60A859-2F37-4258-A2A1-CE78D38BAB53}" type="slidenum">
              <a:rPr lang="en-US" smtClean="0"/>
              <a:t>11</a:t>
            </a:fld>
            <a:endParaRPr lang="en-US"/>
          </a:p>
        </p:txBody>
      </p:sp>
    </p:spTree>
    <p:extLst>
      <p:ext uri="{BB962C8B-B14F-4D97-AF65-F5344CB8AC3E}">
        <p14:creationId xmlns:p14="http://schemas.microsoft.com/office/powerpoint/2010/main" val="4086767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CERB report highlights critical challenges within Montgomery County's BCC system and offers comprehensive recommendations. Implementing these will promote clearer governance, improved coordination, stronger staffing, broader participation, and enhanced public engagement, ultimately increasing the effectiveness and impact of BCCs.</a:t>
            </a:r>
          </a:p>
        </p:txBody>
      </p:sp>
      <p:sp>
        <p:nvSpPr>
          <p:cNvPr id="4" name="Slide Number Placeholder 3"/>
          <p:cNvSpPr>
            <a:spLocks noGrp="1"/>
          </p:cNvSpPr>
          <p:nvPr>
            <p:ph type="sldNum" sz="quarter" idx="5"/>
          </p:nvPr>
        </p:nvSpPr>
        <p:spPr/>
        <p:txBody>
          <a:bodyPr/>
          <a:lstStyle/>
          <a:p>
            <a:fld id="{68AC0D57-3F94-412F-AD61-20C8F99E3ABB}" type="slidenum">
              <a:rPr lang="en-US" smtClean="0"/>
              <a:t>12</a:t>
            </a:fld>
            <a:endParaRPr lang="en-US"/>
          </a:p>
        </p:txBody>
      </p:sp>
    </p:spTree>
    <p:extLst>
      <p:ext uri="{BB962C8B-B14F-4D97-AF65-F5344CB8AC3E}">
        <p14:creationId xmlns:p14="http://schemas.microsoft.com/office/powerpoint/2010/main" val="788167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866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484411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757766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9270263" y="761999"/>
            <a:ext cx="2925318" cy="53340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108152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969C88-B244-455D-A017-012B25B1ACDD}" type="datetimeFigureOut">
              <a:rPr lang="en-US" smtClean="0"/>
              <a:pPr/>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28488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469415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76969C88-B244-455D-A017-012B25B1ACDD}" type="datetimeFigureOut">
              <a:rPr lang="en-US" smtClean="0"/>
              <a:pPr/>
              <a:t>2/25/2026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4036235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76969C88-B244-455D-A017-012B25B1ACDD}" type="datetimeFigureOut">
              <a:rPr lang="en-US" smtClean="0"/>
              <a:pPr/>
              <a:t>2/25/2026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957288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76969C88-B244-455D-A017-012B25B1ACDD}" type="datetimeFigureOut">
              <a:rPr lang="en-US" smtClean="0"/>
              <a:t>2/25/2026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8937321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6969C88-B244-455D-A017-012B25B1ACDD}"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1732627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6969C88-B244-455D-A017-012B25B1ACDD}" type="datetimeFigureOut">
              <a:rPr lang="en-US" smtClean="0"/>
              <a:pPr/>
              <a:t>2/25/2026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45446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258737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50000"/>
              <a:lumOff val="5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6969C88-B244-455D-A017-012B25B1ACDD}" type="datetimeFigureOut">
              <a:rPr lang="en-US" smtClean="0"/>
              <a:t>2/25/2026</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0609401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969C88-B244-455D-A017-012B25B1ACDD}" type="datetimeFigureOut">
              <a:rPr lang="en-US" smtClean="0"/>
              <a:pPr/>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28256727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969C88-B244-455D-A017-012B25B1ACDD}" type="datetimeFigureOut">
              <a:rPr lang="en-US" smtClean="0"/>
              <a:pPr/>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CE569E-9B7C-4CB9-AB80-C0841F922CFF}" type="slidenum">
              <a:rPr lang="en-US" smtClean="0"/>
              <a:pPr/>
              <a:t>‹#›</a:t>
            </a:fld>
            <a:endParaRPr lang="en-US"/>
          </a:p>
        </p:txBody>
      </p:sp>
    </p:spTree>
    <p:extLst>
      <p:ext uri="{BB962C8B-B14F-4D97-AF65-F5344CB8AC3E}">
        <p14:creationId xmlns:p14="http://schemas.microsoft.com/office/powerpoint/2010/main" val="673442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39716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198770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761282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553545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76618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90886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2/25/2026</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042397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2/25/2026</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7545802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480">
          <p15:clr>
            <a:srgbClr val="F26B43"/>
          </p15:clr>
        </p15:guide>
        <p15:guide id="3" pos="960">
          <p15:clr>
            <a:srgbClr val="F26B43"/>
          </p15:clr>
        </p15:guide>
        <p15:guide id="4" pos="1440">
          <p15:clr>
            <a:srgbClr val="F26B43"/>
          </p15:clr>
        </p15:guide>
        <p15:guide id="5" pos="1920">
          <p15:clr>
            <a:srgbClr val="F26B43"/>
          </p15:clr>
        </p15:guide>
        <p15:guide id="6" pos="2400">
          <p15:clr>
            <a:srgbClr val="F26B43"/>
          </p15:clr>
        </p15:guide>
        <p15:guide id="7" pos="2880">
          <p15:clr>
            <a:srgbClr val="F26B43"/>
          </p15:clr>
        </p15:guide>
        <p15:guide id="8" pos="3360">
          <p15:clr>
            <a:srgbClr val="F26B43"/>
          </p15:clr>
        </p15:guide>
        <p15:guide id="9" pos="3840">
          <p15:clr>
            <a:srgbClr val="F26B43"/>
          </p15:clr>
        </p15:guide>
        <p15:guide id="10" pos="4320">
          <p15:clr>
            <a:srgbClr val="F26B43"/>
          </p15:clr>
        </p15:guide>
        <p15:guide id="11" pos="4800">
          <p15:clr>
            <a:srgbClr val="F26B43"/>
          </p15:clr>
        </p15:guide>
        <p15:guide id="12" pos="5280">
          <p15:clr>
            <a:srgbClr val="F26B43"/>
          </p15:clr>
        </p15:guide>
        <p15:guide id="13" pos="5760">
          <p15:clr>
            <a:srgbClr val="F26B43"/>
          </p15:clr>
        </p15:guide>
        <p15:guide id="14" pos="6240">
          <p15:clr>
            <a:srgbClr val="F26B43"/>
          </p15:clr>
        </p15:guide>
        <p15:guide id="15" pos="6720">
          <p15:clr>
            <a:srgbClr val="F26B43"/>
          </p15:clr>
        </p15:guide>
        <p15:guide id="16" pos="7200">
          <p15:clr>
            <a:srgbClr val="F26B43"/>
          </p15:clr>
        </p15:guide>
        <p15:guide id="17" pos="7680">
          <p15:clr>
            <a:srgbClr val="F26B43"/>
          </p15:clr>
        </p15:guide>
        <p15:guide id="18" orient="horz">
          <p15:clr>
            <a:srgbClr val="F26B43"/>
          </p15:clr>
        </p15:guide>
        <p15:guide id="19" orient="horz" pos="480">
          <p15:clr>
            <a:srgbClr val="F26B43"/>
          </p15:clr>
        </p15:guide>
        <p15:guide id="20" orient="horz" pos="960">
          <p15:clr>
            <a:srgbClr val="F26B43"/>
          </p15:clr>
        </p15:guide>
        <p15:guide id="21" orient="horz" pos="1440">
          <p15:clr>
            <a:srgbClr val="F26B43"/>
          </p15:clr>
        </p15:guide>
        <p15:guide id="22" orient="horz" pos="1920">
          <p15:clr>
            <a:srgbClr val="F26B43"/>
          </p15:clr>
        </p15:guide>
        <p15:guide id="23" orient="horz" pos="2400">
          <p15:clr>
            <a:srgbClr val="F26B43"/>
          </p15:clr>
        </p15:guide>
        <p15:guide id="24" orient="horz" pos="2880">
          <p15:clr>
            <a:srgbClr val="F26B43"/>
          </p15:clr>
        </p15:guide>
        <p15:guide id="25" orient="horz" pos="3360">
          <p15:clr>
            <a:srgbClr val="F26B43"/>
          </p15:clr>
        </p15:guide>
        <p15:guide id="26" orient="horz" pos="3840">
          <p15:clr>
            <a:srgbClr val="F26B43"/>
          </p15:clr>
        </p15:guide>
        <p15:guide id="27" orient="horz" pos="432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fld id="{76969C88-B244-455D-A017-012B25B1ACDD}" type="datetimeFigureOut">
              <a:rPr lang="en-US" smtClean="0"/>
              <a:pPr/>
              <a:t>2/25/2026</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990502166"/>
      </p:ext>
    </p:extLst>
  </p:cSld>
  <p:clrMap bg1="dk1" tx1="lt1" bg2="dk2" tx2="lt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1051C45-AB42-D2E5-3AF6-BCAC80B73B0F}"/>
              </a:ext>
            </a:extLst>
          </p:cNvPr>
          <p:cNvSpPr>
            <a:spLocks noGrp="1"/>
          </p:cNvSpPr>
          <p:nvPr>
            <p:ph type="subTitle" idx="1"/>
          </p:nvPr>
        </p:nvSpPr>
        <p:spPr>
          <a:xfrm>
            <a:off x="2727038" y="4461107"/>
            <a:ext cx="3490373" cy="1173185"/>
          </a:xfrm>
        </p:spPr>
        <p:txBody>
          <a:bodyPr>
            <a:normAutofit/>
          </a:bodyPr>
          <a:lstStyle/>
          <a:p>
            <a:pPr algn="ctr"/>
            <a:r>
              <a:rPr lang="en-US"/>
              <a:t>Overview of Findings and Recommendations</a:t>
            </a:r>
          </a:p>
        </p:txBody>
      </p:sp>
      <p:sp>
        <p:nvSpPr>
          <p:cNvPr id="5" name="Title 1">
            <a:extLst>
              <a:ext uri="{FF2B5EF4-FFF2-40B4-BE49-F238E27FC236}">
                <a16:creationId xmlns:a16="http://schemas.microsoft.com/office/drawing/2014/main" id="{B36445ED-E683-8E9F-91E6-160463342438}"/>
              </a:ext>
            </a:extLst>
          </p:cNvPr>
          <p:cNvSpPr txBox="1">
            <a:spLocks/>
          </p:cNvSpPr>
          <p:nvPr/>
        </p:nvSpPr>
        <p:spPr>
          <a:xfrm>
            <a:off x="642937" y="870718"/>
            <a:ext cx="7658577" cy="3178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a:t>COMMITTEE EVALUATION AND REVIEW BOARD</a:t>
            </a:r>
          </a:p>
          <a:p>
            <a:endParaRPr lang="en-US" sz="3200" b="1"/>
          </a:p>
          <a:p>
            <a:r>
              <a:rPr lang="en-US" sz="3200"/>
              <a:t>Review and Evaluation of Montgomery County’s Boards, Committees, and Commissions (BCCs)</a:t>
            </a:r>
            <a:endParaRPr lang="en-US" sz="1400"/>
          </a:p>
        </p:txBody>
      </p:sp>
      <p:sp>
        <p:nvSpPr>
          <p:cNvPr id="8" name="TextBox 7">
            <a:extLst>
              <a:ext uri="{FF2B5EF4-FFF2-40B4-BE49-F238E27FC236}">
                <a16:creationId xmlns:a16="http://schemas.microsoft.com/office/drawing/2014/main" id="{BA94E3EE-829D-1F2B-E31E-CD7AA70B58E9}"/>
              </a:ext>
            </a:extLst>
          </p:cNvPr>
          <p:cNvSpPr txBox="1"/>
          <p:nvPr/>
        </p:nvSpPr>
        <p:spPr>
          <a:xfrm>
            <a:off x="9303026" y="1538345"/>
            <a:ext cx="2888974" cy="4031873"/>
          </a:xfrm>
          <a:prstGeom prst="rect">
            <a:avLst/>
          </a:prstGeom>
          <a:noFill/>
        </p:spPr>
        <p:txBody>
          <a:bodyPr wrap="square" rtlCol="0">
            <a:spAutoFit/>
          </a:bodyPr>
          <a:lstStyle/>
          <a:p>
            <a:r>
              <a:rPr lang="en-US" sz="1600" b="1"/>
              <a:t>Members </a:t>
            </a:r>
            <a:endParaRPr lang="en-US" sz="1600"/>
          </a:p>
          <a:p>
            <a:r>
              <a:rPr lang="en-US" sz="1600"/>
              <a:t>Sofya Orlosky and Muriel Hairston-Cooper, Co-Chairs </a:t>
            </a:r>
          </a:p>
          <a:p>
            <a:r>
              <a:rPr lang="en-US" sz="1600"/>
              <a:t>Justin Carlson, Jake </a:t>
            </a:r>
            <a:r>
              <a:rPr lang="en-US" sz="1600" err="1"/>
              <a:t>Didinsky</a:t>
            </a:r>
            <a:r>
              <a:rPr lang="en-US" sz="1600"/>
              <a:t>, Mary Ann Keeffe, </a:t>
            </a:r>
            <a:r>
              <a:rPr lang="en-US" sz="1600" err="1"/>
              <a:t>Deeptaanshu</a:t>
            </a:r>
            <a:r>
              <a:rPr lang="en-US" sz="1600"/>
              <a:t> Kumar, Karl Pitt, Catherine </a:t>
            </a:r>
            <a:r>
              <a:rPr lang="en-US" sz="1600" err="1"/>
              <a:t>Sindos</a:t>
            </a:r>
            <a:r>
              <a:rPr lang="en-US" sz="1600"/>
              <a:t>, Jeffrey Slavin, Clint </a:t>
            </a:r>
            <a:r>
              <a:rPr lang="en-US" sz="1600" err="1"/>
              <a:t>Sobratti</a:t>
            </a:r>
            <a:r>
              <a:rPr lang="en-US" sz="1600"/>
              <a:t> </a:t>
            </a:r>
          </a:p>
          <a:p>
            <a:endParaRPr lang="en-US" sz="1600"/>
          </a:p>
          <a:p>
            <a:r>
              <a:rPr lang="en-US" sz="1600" b="1"/>
              <a:t>Staff </a:t>
            </a:r>
            <a:endParaRPr lang="en-US" sz="1600"/>
          </a:p>
          <a:p>
            <a:r>
              <a:rPr lang="en-US" sz="1600"/>
              <a:t>Ken Hartman-Espada, Assistant Chief Administrative Officer </a:t>
            </a:r>
          </a:p>
          <a:p>
            <a:r>
              <a:rPr lang="en-US" sz="1600"/>
              <a:t>Beth Gochrach, Administrative Specialist II </a:t>
            </a:r>
          </a:p>
          <a:p>
            <a:r>
              <a:rPr lang="en-US" sz="1600"/>
              <a:t>Eritrea Thomas, Office Services Coordinator </a:t>
            </a:r>
          </a:p>
        </p:txBody>
      </p:sp>
    </p:spTree>
    <p:extLst>
      <p:ext uri="{BB962C8B-B14F-4D97-AF65-F5344CB8AC3E}">
        <p14:creationId xmlns:p14="http://schemas.microsoft.com/office/powerpoint/2010/main" val="124071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1" nodeType="withEffect">
                                  <p:stCondLst>
                                    <p:cond delay="250"/>
                                  </p:stCondLst>
                                  <p:iterate type="lt">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1000"/>
                                  </p:stCondLst>
                                  <p:iterate type="lt">
                                    <p:tmPct val="10000"/>
                                  </p:iterate>
                                  <p:childTnLst>
                                    <p:set>
                                      <p:cBhvr>
                                        <p:cTn id="12" dur="1" fill="hold">
                                          <p:stCondLst>
                                            <p:cond delay="0"/>
                                          </p:stCondLst>
                                        </p:cTn>
                                        <p:tgtEl>
                                          <p:spTgt spid="5"/>
                                        </p:tgtEl>
                                        <p:attrNameLst>
                                          <p:attrName>style.visibility</p:attrName>
                                        </p:attrNameLst>
                                      </p:cBhvr>
                                      <p:to>
                                        <p:strVal val="visible"/>
                                      </p:to>
                                    </p:set>
                                    <p:animEffect transition="in" filter="fade">
                                      <p:cBhvr>
                                        <p:cTn id="13" dur="4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13FB1-5C0B-5F1F-C7A5-4F51C8049227}"/>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FF7BEC16-09D2-E529-51C0-961E83F052CC}"/>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88469072-3CAB-0B6A-D0C4-837F289504B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9D2E6030-E645-28CB-99E3-781AD2220C18}"/>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6</a:t>
            </a:r>
          </a:p>
          <a:p>
            <a:r>
              <a:rPr lang="en-US" b="1"/>
              <a:t>Evaluate for Impact</a:t>
            </a:r>
          </a:p>
        </p:txBody>
      </p:sp>
      <p:sp>
        <p:nvSpPr>
          <p:cNvPr id="3" name="Content Placeholder 3">
            <a:extLst>
              <a:ext uri="{FF2B5EF4-FFF2-40B4-BE49-F238E27FC236}">
                <a16:creationId xmlns:a16="http://schemas.microsoft.com/office/drawing/2014/main" id="{8769CD3C-2E80-2A26-DBDE-C26889B2499B}"/>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solidFill>
                  <a:srgbClr val="DED8D4"/>
                </a:solidFill>
                <a:ea typeface="+mn-lt"/>
                <a:cs typeface="+mn-lt"/>
              </a:rPr>
              <a:t>No strategic framework or performance indicators</a:t>
            </a:r>
          </a:p>
          <a:p>
            <a:pPr marL="674370" lvl="1" indent="-171450">
              <a:lnSpc>
                <a:spcPct val="100000"/>
              </a:lnSpc>
              <a:spcBef>
                <a:spcPts val="0"/>
              </a:spcBef>
              <a:buFont typeface="Arial,Sans-Serif" pitchFamily="18" charset="2"/>
              <a:buChar char="•"/>
            </a:pPr>
            <a:r>
              <a:rPr lang="en-US" sz="2200">
                <a:solidFill>
                  <a:srgbClr val="DED8D4"/>
                </a:solidFill>
                <a:ea typeface="+mn-lt"/>
                <a:cs typeface="+mn-lt"/>
              </a:rPr>
              <a:t>Most BCCs lack strategic plans tied to departmental goals; impact inconsistently defined</a:t>
            </a:r>
            <a:endParaRPr lang="en-US" sz="2200">
              <a:solidFill>
                <a:srgbClr val="DED8D4"/>
              </a:solidFill>
            </a:endParaRPr>
          </a:p>
          <a:p>
            <a:pPr marL="171450" indent="-171450">
              <a:lnSpc>
                <a:spcPct val="100000"/>
              </a:lnSpc>
              <a:spcBef>
                <a:spcPts val="0"/>
              </a:spcBef>
              <a:buFont typeface="Arial,Sans-Serif" pitchFamily="18" charset="2"/>
              <a:buChar char="•"/>
            </a:pPr>
            <a:endParaRPr lang="en-US" sz="2400" b="1"/>
          </a:p>
          <a:p>
            <a:pPr marL="171450" indent="-171450">
              <a:lnSpc>
                <a:spcPct val="100000"/>
              </a:lnSpc>
              <a:spcBef>
                <a:spcPts val="0"/>
              </a:spcBef>
              <a:buFont typeface="Arial,Sans-Serif" pitchFamily="18" charset="2"/>
              <a:buChar char="•"/>
            </a:pPr>
            <a:r>
              <a:rPr lang="en-US" sz="2400" b="1"/>
              <a:t>Recommendations:</a:t>
            </a:r>
          </a:p>
          <a:p>
            <a:pPr marL="674370">
              <a:lnSpc>
                <a:spcPct val="100000"/>
              </a:lnSpc>
              <a:spcBef>
                <a:spcPts val="0"/>
              </a:spcBef>
              <a:buFont typeface="Arial,Sans-Serif" pitchFamily="18" charset="2"/>
              <a:buChar char="•"/>
            </a:pPr>
            <a:r>
              <a:rPr lang="en-US" sz="2200">
                <a:solidFill>
                  <a:srgbClr val="DED8D4"/>
                </a:solidFill>
                <a:ea typeface="+mn-lt"/>
                <a:cs typeface="+mn-lt"/>
              </a:rPr>
              <a:t>Implement monitoring </a:t>
            </a:r>
            <a:r>
              <a:rPr lang="en-US" sz="2200">
                <a:solidFill>
                  <a:srgbClr val="DED8D4"/>
                </a:solidFill>
                <a:latin typeface="Corbel"/>
                <a:ea typeface="+mn-lt"/>
                <a:cs typeface="Arial"/>
              </a:rPr>
              <a:t>frameworks tied to the County Strategic Plan </a:t>
            </a:r>
            <a:r>
              <a:rPr lang="en-US" sz="2200">
                <a:solidFill>
                  <a:srgbClr val="DED8D4"/>
                </a:solidFill>
                <a:ea typeface="+mn-lt"/>
                <a:cs typeface="+mn-lt"/>
              </a:rPr>
              <a:t>and </a:t>
            </a:r>
            <a:r>
              <a:rPr lang="en-US" sz="2200">
                <a:solidFill>
                  <a:srgbClr val="DED8D4"/>
                </a:solidFill>
                <a:latin typeface="Corbel"/>
                <a:ea typeface="+mn-lt"/>
                <a:cs typeface="Arial"/>
              </a:rPr>
              <a:t>department priorities</a:t>
            </a:r>
            <a:endParaRPr lang="en-US" sz="2200">
              <a:solidFill>
                <a:srgbClr val="DED8D4"/>
              </a:solidFill>
            </a:endParaRPr>
          </a:p>
          <a:p>
            <a:pPr marL="674370">
              <a:lnSpc>
                <a:spcPct val="100000"/>
              </a:lnSpc>
              <a:spcBef>
                <a:spcPts val="0"/>
              </a:spcBef>
              <a:buFont typeface="Arial,Sans-Serif" pitchFamily="18" charset="2"/>
              <a:buChar char="•"/>
            </a:pPr>
            <a:r>
              <a:rPr lang="en-US" sz="2200">
                <a:solidFill>
                  <a:srgbClr val="DED8D4"/>
                </a:solidFill>
                <a:latin typeface="Corbel"/>
                <a:ea typeface="+mn-lt"/>
                <a:cs typeface="Arial"/>
              </a:rPr>
              <a:t>Replace decennial reviews with a continuous improvement system</a:t>
            </a:r>
            <a:endParaRPr lang="en-US" sz="2200"/>
          </a:p>
        </p:txBody>
      </p:sp>
    </p:spTree>
    <p:extLst>
      <p:ext uri="{BB962C8B-B14F-4D97-AF65-F5344CB8AC3E}">
        <p14:creationId xmlns:p14="http://schemas.microsoft.com/office/powerpoint/2010/main" val="2849212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1">
            <a:extLst>
              <a:ext uri="{FF2B5EF4-FFF2-40B4-BE49-F238E27FC236}">
                <a16:creationId xmlns:a16="http://schemas.microsoft.com/office/drawing/2014/main" id="{37294B12-F6D5-2DB4-A736-572CD1D49C6E}"/>
              </a:ext>
            </a:extLst>
          </p:cNvPr>
          <p:cNvSpPr>
            <a:spLocks noChangeArrowheads="1"/>
          </p:cNvSpPr>
          <p:nvPr/>
        </p:nvSpPr>
        <p:spPr bwMode="auto">
          <a:xfrm>
            <a:off x="1113185" y="864108"/>
            <a:ext cx="3837942" cy="51206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R="0" lvl="0" algn="r" fontAlgn="base">
              <a:lnSpc>
                <a:spcPct val="90000"/>
              </a:lnSpc>
              <a:spcBef>
                <a:spcPct val="0"/>
              </a:spcBef>
              <a:spcAft>
                <a:spcPts val="600"/>
              </a:spcAft>
              <a:buClrTx/>
              <a:buSzTx/>
              <a:tabLst/>
            </a:pPr>
            <a:r>
              <a:rPr lang="en-US" altLang="en-US" sz="3600" spc="-60">
                <a:solidFill>
                  <a:schemeClr val="tx1">
                    <a:lumMod val="85000"/>
                    <a:lumOff val="15000"/>
                  </a:schemeClr>
                </a:solidFill>
                <a:latin typeface="+mj-lt"/>
                <a:ea typeface="+mj-ea"/>
                <a:cs typeface="+mj-cs"/>
              </a:rPr>
              <a:t>Recommendations for BCCs</a:t>
            </a:r>
          </a:p>
        </p:txBody>
      </p:sp>
      <p:sp>
        <p:nvSpPr>
          <p:cNvPr id="12" name="Rectangle 11">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3B867554-EB2A-B033-0134-37629B1257B4}"/>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289229" y="1628754"/>
            <a:ext cx="6000089" cy="4068661"/>
          </a:xfrm>
          <a:prstGeom prst="rect">
            <a:avLst/>
          </a:prstGeom>
        </p:spPr>
        <p:txBody>
          <a:bodyPr lIns="91440" tIns="45720" rIns="91440" bIns="45720" anchor="t">
            <a:normAutofit/>
          </a:bodyPr>
          <a:lst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a:t>13</a:t>
            </a:r>
            <a:r>
              <a:rPr lang="en-US" sz="2400"/>
              <a:t> continue without changes (24%).</a:t>
            </a:r>
            <a:endParaRPr lang="en-US"/>
          </a:p>
          <a:p>
            <a:r>
              <a:rPr lang="en-US" sz="2400" b="1"/>
              <a:t>24</a:t>
            </a:r>
            <a:r>
              <a:rPr lang="en-US" sz="2400"/>
              <a:t> continue with modifications (44%).</a:t>
            </a:r>
            <a:endParaRPr lang="en-US" sz="2400">
              <a:solidFill>
                <a:srgbClr val="FFFFFF">
                  <a:alpha val="70000"/>
                </a:srgbClr>
              </a:solidFill>
            </a:endParaRPr>
          </a:p>
          <a:p>
            <a:r>
              <a:rPr lang="en-US" sz="2400" b="1"/>
              <a:t>11</a:t>
            </a:r>
            <a:r>
              <a:rPr lang="en-US" sz="2400"/>
              <a:t> eliminate through consolidation or obsolescence (20%).</a:t>
            </a:r>
            <a:endParaRPr lang="en-US" sz="2400">
              <a:solidFill>
                <a:srgbClr val="FFFFFF">
                  <a:alpha val="70000"/>
                </a:srgbClr>
              </a:solidFill>
            </a:endParaRPr>
          </a:p>
          <a:p>
            <a:r>
              <a:rPr lang="en-US" sz="2400" b="1"/>
              <a:t>6</a:t>
            </a:r>
            <a:r>
              <a:rPr lang="en-US" sz="2400"/>
              <a:t> reclassify to non-advisory tiers (11%).</a:t>
            </a:r>
            <a:endParaRPr lang="en-US" sz="2400">
              <a:solidFill>
                <a:srgbClr val="FFFFFF">
                  <a:alpha val="70000"/>
                </a:srgbClr>
              </a:solidFill>
            </a:endParaRPr>
          </a:p>
        </p:txBody>
      </p:sp>
      <p:sp>
        <p:nvSpPr>
          <p:cNvPr id="16" name="Rectangle 15">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824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1AA2310-70B1-2048-2945-B216296650C7}"/>
              </a:ext>
            </a:extLst>
          </p:cNvPr>
          <p:cNvSpPr>
            <a:spLocks noGrp="1"/>
          </p:cNvSpPr>
          <p:nvPr>
            <p:ph type="title"/>
          </p:nvPr>
        </p:nvSpPr>
        <p:spPr>
          <a:xfrm>
            <a:off x="1539116" y="864108"/>
            <a:ext cx="3073914" cy="5120639"/>
          </a:xfrm>
        </p:spPr>
        <p:txBody>
          <a:bodyPr>
            <a:normAutofit/>
          </a:bodyPr>
          <a:lstStyle/>
          <a:p>
            <a:pPr algn="r"/>
            <a:r>
              <a:rPr lang="en-US">
                <a:solidFill>
                  <a:schemeClr val="tx1">
                    <a:lumMod val="85000"/>
                    <a:lumOff val="15000"/>
                  </a:schemeClr>
                </a:solidFill>
              </a:rPr>
              <a:t>Takeaways</a:t>
            </a:r>
            <a:endParaRPr lang="en-US"/>
          </a:p>
        </p:txBody>
      </p:sp>
      <p:sp>
        <p:nvSpPr>
          <p:cNvPr id="10" name="Rectangle 9">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87B9C66-DC2D-951D-302C-AF3D6C7CBDE4}"/>
              </a:ext>
            </a:extLst>
          </p:cNvPr>
          <p:cNvSpPr>
            <a:spLocks noGrp="1"/>
          </p:cNvSpPr>
          <p:nvPr>
            <p:ph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289229" y="864108"/>
            <a:ext cx="5910677" cy="5120640"/>
          </a:xfrm>
        </p:spPr>
        <p:txBody>
          <a:bodyPr>
            <a:normAutofit/>
          </a:bodyPr>
          <a:lstStyle/>
          <a:p>
            <a:r>
              <a:rPr lang="en-US"/>
              <a:t>Montgomery County’s BCC system is a vital civic engagement tool, but it is </a:t>
            </a:r>
            <a:r>
              <a:rPr lang="en-US" b="1">
                <a:ea typeface="+mn-lt"/>
                <a:cs typeface="+mn-lt"/>
              </a:rPr>
              <a:t>complex, inefficient, and disconnected from residents</a:t>
            </a:r>
            <a:r>
              <a:rPr lang="en-US">
                <a:ea typeface="+mn-lt"/>
                <a:cs typeface="+mn-lt"/>
              </a:rPr>
              <a:t>.</a:t>
            </a:r>
            <a:endParaRPr lang="en-US"/>
          </a:p>
          <a:p>
            <a:r>
              <a:rPr lang="en-US" b="1"/>
              <a:t>Major reform</a:t>
            </a:r>
            <a:r>
              <a:rPr lang="en-US"/>
              <a:t> is needed to:</a:t>
            </a:r>
          </a:p>
          <a:p>
            <a:pPr lvl="1"/>
            <a:r>
              <a:rPr lang="en-US" sz="1400"/>
              <a:t>Simplify structure</a:t>
            </a:r>
          </a:p>
          <a:p>
            <a:pPr lvl="1"/>
            <a:r>
              <a:rPr lang="en-US" sz="1400"/>
              <a:t>Improve accountability</a:t>
            </a:r>
          </a:p>
          <a:p>
            <a:pPr lvl="1"/>
            <a:r>
              <a:rPr lang="en-US" sz="1400"/>
              <a:t>Make it easy and desirable for residents to participate</a:t>
            </a:r>
          </a:p>
          <a:p>
            <a:pPr lvl="1"/>
            <a:r>
              <a:rPr lang="en-US" sz="1400"/>
              <a:t>Demonstrate measurable impact</a:t>
            </a:r>
          </a:p>
          <a:p>
            <a:r>
              <a:rPr lang="en-US" b="1"/>
              <a:t>System-wide </a:t>
            </a:r>
            <a:r>
              <a:rPr lang="en-US"/>
              <a:t>reform must happen before individual BCC changes.</a:t>
            </a:r>
          </a:p>
          <a:p>
            <a:r>
              <a:rPr lang="en-US"/>
              <a:t>Meaningful change will require thoughtful dedication of </a:t>
            </a:r>
            <a:r>
              <a:rPr lang="en-US" b="1"/>
              <a:t>resources </a:t>
            </a:r>
            <a:r>
              <a:rPr lang="en-US"/>
              <a:t>and commitment.</a:t>
            </a:r>
          </a:p>
          <a:p>
            <a:pPr marL="0" indent="0">
              <a:buNone/>
            </a:pPr>
            <a:endParaRPr lang="en-US" sz="1800"/>
          </a:p>
        </p:txBody>
      </p:sp>
      <p:sp>
        <p:nvSpPr>
          <p:cNvPr id="14" name="Rectangle 13">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250155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6B2CBBB-AF1C-447A-BF6F-B18A7233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45C497D1-E12B-468D-8A3E-DA12159B8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BFAC6459-4724-409D-913B-EE6BEAA1FE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F2ED988-BFB4-4DFC-B992-40E0C69E9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9B3895F-DB76-121D-DE3D-00099F1CDBE0}"/>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a:t>Review Highlights and Next Steps</a:t>
            </a:r>
          </a:p>
        </p:txBody>
      </p:sp>
      <p:sp>
        <p:nvSpPr>
          <p:cNvPr id="18" name="Rectangle 17">
            <a:extLst>
              <a:ext uri="{FF2B5EF4-FFF2-40B4-BE49-F238E27FC236}">
                <a16:creationId xmlns:a16="http://schemas.microsoft.com/office/drawing/2014/main" id="{A1046CBB-C290-4E51-B761-B5FBF33980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2">
              <a:lumMod val="50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Content Placeholder 3">
            <a:extLst>
              <a:ext uri="{FF2B5EF4-FFF2-40B4-BE49-F238E27FC236}">
                <a16:creationId xmlns:a16="http://schemas.microsoft.com/office/drawing/2014/main" id="{78E134B1-5087-4915-CC00-2EF8C0B0A315}"/>
              </a:ext>
            </a:extLst>
          </p:cNvPr>
          <p:cNvSpPr>
            <a:spLocks noGrp="1"/>
          </p:cNvSpPr>
          <p:nvPr>
            <p:ph sz="half" idx="2"/>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4901938"/>
          </a:xfrm>
        </p:spPr>
        <p:txBody>
          <a:bodyPr vert="horz" lIns="91440" tIns="45720" rIns="91440" bIns="45720" rtlCol="0" anchor="ctr">
            <a:normAutofit/>
          </a:bodyPr>
          <a:lstStyle/>
          <a:p>
            <a:r>
              <a:rPr lang="en-US" sz="2400"/>
              <a:t>Purpose and Scope of CERB Review</a:t>
            </a:r>
          </a:p>
          <a:p>
            <a:r>
              <a:rPr lang="en-US" sz="2400"/>
              <a:t>Key Findings &amp; Recommendations</a:t>
            </a:r>
          </a:p>
          <a:p>
            <a:pPr lvl="1"/>
            <a:r>
              <a:rPr lang="en-US" sz="2000"/>
              <a:t>Governance and Oversight</a:t>
            </a:r>
          </a:p>
          <a:p>
            <a:pPr lvl="1"/>
            <a:r>
              <a:rPr lang="en-US" sz="2000"/>
              <a:t>System Structure and Coordination</a:t>
            </a:r>
          </a:p>
          <a:p>
            <a:pPr lvl="1"/>
            <a:r>
              <a:rPr lang="en-US" sz="2000"/>
              <a:t>Staffing and Internal Coordination</a:t>
            </a:r>
          </a:p>
          <a:p>
            <a:pPr lvl="1"/>
            <a:r>
              <a:rPr lang="en-US" sz="2000"/>
              <a:t>Membership and Participation</a:t>
            </a:r>
          </a:p>
          <a:p>
            <a:pPr lvl="1"/>
            <a:r>
              <a:rPr lang="en-US" sz="2000"/>
              <a:t>Public Engagement and Visibility</a:t>
            </a:r>
          </a:p>
          <a:p>
            <a:pPr lvl="1"/>
            <a:r>
              <a:rPr lang="en-US" sz="2000"/>
              <a:t>Impact Evaluation</a:t>
            </a:r>
          </a:p>
          <a:p>
            <a:r>
              <a:rPr lang="en-US" sz="2400"/>
              <a:t>CERB Overall Recommendations for System Improvement</a:t>
            </a:r>
          </a:p>
          <a:p>
            <a:r>
              <a:rPr lang="en-US" sz="2400"/>
              <a:t>Recommendations for BCCs</a:t>
            </a:r>
          </a:p>
        </p:txBody>
      </p:sp>
      <p:sp>
        <p:nvSpPr>
          <p:cNvPr id="20" name="Rectangle 19">
            <a:extLst>
              <a:ext uri="{FF2B5EF4-FFF2-40B4-BE49-F238E27FC236}">
                <a16:creationId xmlns:a16="http://schemas.microsoft.com/office/drawing/2014/main" id="{AE22A6A7-90B9-47D5-92DC-16E72D14C5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chemeClr val="tx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3721230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8B97D-EE74-0FC6-955B-3987E2968190}"/>
              </a:ext>
            </a:extLst>
          </p:cNvPr>
          <p:cNvSpPr>
            <a:spLocks noGrp="1"/>
          </p:cNvSpPr>
          <p:nvPr>
            <p:ph type="title"/>
          </p:nvPr>
        </p:nvSpPr>
        <p:spPr>
          <a:xfrm>
            <a:off x="218662" y="2087217"/>
            <a:ext cx="3195904" cy="3987268"/>
          </a:xfrm>
        </p:spPr>
        <p:txBody>
          <a:bodyPr anchor="t">
            <a:normAutofit/>
          </a:bodyPr>
          <a:lstStyle/>
          <a:p>
            <a:r>
              <a:rPr lang="en-US"/>
              <a:t>Mandate and Objectives of the CERB Review</a:t>
            </a:r>
          </a:p>
        </p:txBody>
      </p:sp>
      <p:graphicFrame>
        <p:nvGraphicFramePr>
          <p:cNvPr id="4" name="Content Placeholder 4">
            <a:extLst>
              <a:ext uri="{FF2B5EF4-FFF2-40B4-BE49-F238E27FC236}">
                <a16:creationId xmlns:a16="http://schemas.microsoft.com/office/drawing/2014/main" id="{DDBF2798-6165-4718-A21C-5513337433AA}"/>
              </a:ext>
            </a:extLst>
          </p:cNvPr>
          <p:cNvGraphicFramePr>
            <a:graphicFrameLocks noGrp="1"/>
          </p:cNvGraphicFramePr>
          <p:nvPr>
            <p:ph idx="1"/>
            <p:extLst>
              <p:ext uri="{D42A27DB-BD31-4B8C-83A1-F6EECF244321}">
                <p14:modId xmlns:p14="http://schemas.microsoft.com/office/powerpoint/2010/main" val="2198970914"/>
              </p:ext>
              <p:ext uri="{E7BDC344-281C-4309-B0C6-D0EE65EED2A8}">
                <p202:designPr xmlns:p202="http://schemas.microsoft.com/office/powerpoint/2020/02/main">
                  <p202:designTagLst>
                    <p202:designTag name="ARCH:1:CLS" val="InformationBlock"/>
                    <p202:designTag name="ARCH:1:VSVAR" val="VisualTitledTextBox"/>
                  </p202:designTagLst>
                </p202:designPr>
              </p:ext>
            </p:extLst>
          </p:nvPr>
        </p:nvGraphicFramePr>
        <p:xfrm>
          <a:off x="4035288" y="731520"/>
          <a:ext cx="7195930" cy="53429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937920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55F7CBEE-F9F0-1864-D49D-F3DF42E6F5B8}"/>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1E254009-33E5-3724-ABE1-D6E8BFD8D1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93CBB952-7E25-9640-8EC6-F3913A805352}"/>
              </a:ext>
            </a:extLst>
          </p:cNvPr>
          <p:cNvSpPr txBox="1">
            <a:spLocks/>
          </p:cNvSpPr>
          <p:nvPr/>
        </p:nvSpPr>
        <p:spPr>
          <a:xfrm>
            <a:off x="249976" y="2752855"/>
            <a:ext cx="3438862" cy="4103684"/>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Critical Tool </a:t>
            </a:r>
          </a:p>
          <a:p>
            <a:r>
              <a:rPr lang="en-US"/>
              <a:t>For Community</a:t>
            </a:r>
          </a:p>
          <a:p>
            <a:r>
              <a:rPr lang="en-US"/>
              <a:t>Participation</a:t>
            </a:r>
          </a:p>
        </p:txBody>
      </p:sp>
      <p:sp>
        <p:nvSpPr>
          <p:cNvPr id="3" name="Content Placeholder 3">
            <a:extLst>
              <a:ext uri="{FF2B5EF4-FFF2-40B4-BE49-F238E27FC236}">
                <a16:creationId xmlns:a16="http://schemas.microsoft.com/office/drawing/2014/main" id="{72F6D269-ECC9-A176-B2D4-FDD0A4426BF2}"/>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r>
              <a:rPr lang="en-US" sz="2400"/>
              <a:t>Over 1000 county residents participate</a:t>
            </a:r>
          </a:p>
          <a:p>
            <a:r>
              <a:rPr lang="en-US" sz="2400"/>
              <a:t>BCCs' missions are critical to county governance</a:t>
            </a:r>
            <a:endParaRPr lang="en-US"/>
          </a:p>
          <a:p>
            <a:r>
              <a:rPr lang="en-US" sz="2400"/>
              <a:t>Strong commitment and engagement overall</a:t>
            </a:r>
          </a:p>
          <a:p>
            <a:r>
              <a:rPr lang="en-US" sz="2400"/>
              <a:t>Diverse and deep professional and lived experiences</a:t>
            </a:r>
          </a:p>
        </p:txBody>
      </p:sp>
    </p:spTree>
    <p:extLst>
      <p:ext uri="{BB962C8B-B14F-4D97-AF65-F5344CB8AC3E}">
        <p14:creationId xmlns:p14="http://schemas.microsoft.com/office/powerpoint/2010/main" val="296715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82B48-5820-3120-B7C0-9182F832895C}"/>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1E7AAD49-7111-83E8-0048-5C0585115120}"/>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0A672EF4-22F0-E540-5519-A2E0926138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35F685F4-E835-5EB1-628A-ED8A99A71E31}"/>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1</a:t>
            </a:r>
            <a:endParaRPr lang="en-US"/>
          </a:p>
          <a:p>
            <a:r>
              <a:rPr lang="en-US" b="1"/>
              <a:t>Streamline </a:t>
            </a:r>
          </a:p>
          <a:p>
            <a:r>
              <a:rPr lang="en-US" b="1"/>
              <a:t>Governance</a:t>
            </a:r>
          </a:p>
        </p:txBody>
      </p:sp>
      <p:sp>
        <p:nvSpPr>
          <p:cNvPr id="3" name="Content Placeholder 3">
            <a:extLst>
              <a:ext uri="{FF2B5EF4-FFF2-40B4-BE49-F238E27FC236}">
                <a16:creationId xmlns:a16="http://schemas.microsoft.com/office/drawing/2014/main" id="{D64B2ECB-6CA8-DB39-540C-8422655D273E}"/>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ea typeface="+mn-lt"/>
                <a:cs typeface="+mn-lt"/>
              </a:rPr>
              <a:t>Unclear whether BCCs report to the County Executive or Council and who must act</a:t>
            </a:r>
            <a:endParaRPr lang="en-US" sz="2200"/>
          </a:p>
          <a:p>
            <a:pPr marL="674370" lvl="1" indent="-171450">
              <a:lnSpc>
                <a:spcPct val="100000"/>
              </a:lnSpc>
              <a:spcBef>
                <a:spcPts val="0"/>
              </a:spcBef>
              <a:buFont typeface="Arial,Sans-Serif" pitchFamily="18" charset="2"/>
              <a:buChar char="•"/>
            </a:pPr>
            <a:r>
              <a:rPr lang="en-US" sz="2200">
                <a:ea typeface="+mn-lt"/>
                <a:cs typeface="+mn-lt"/>
              </a:rPr>
              <a:t>Laws governing BCCs are inconsistent and outdated, creating confusion in roles and mandates</a:t>
            </a:r>
          </a:p>
          <a:p>
            <a:pPr marL="171450" indent="-171450">
              <a:lnSpc>
                <a:spcPct val="100000"/>
              </a:lnSpc>
              <a:spcBef>
                <a:spcPts val="0"/>
              </a:spcBef>
              <a:buFont typeface="Arial,Sans-Serif" pitchFamily="18" charset="2"/>
              <a:buChar char="•"/>
            </a:pPr>
            <a:endParaRPr lang="en-US" sz="2400" b="1"/>
          </a:p>
          <a:p>
            <a:pPr marL="171450" indent="-171450">
              <a:lnSpc>
                <a:spcPct val="100000"/>
              </a:lnSpc>
              <a:spcBef>
                <a:spcPts val="0"/>
              </a:spcBef>
              <a:buFont typeface="Arial,Sans-Serif" pitchFamily="18" charset="2"/>
              <a:buChar char="•"/>
            </a:pPr>
            <a:r>
              <a:rPr lang="en-US" sz="2400" b="1"/>
              <a:t>Recommendations:</a:t>
            </a:r>
          </a:p>
          <a:p>
            <a:pPr marL="674370" lvl="1">
              <a:lnSpc>
                <a:spcPct val="100000"/>
              </a:lnSpc>
              <a:spcBef>
                <a:spcPts val="0"/>
              </a:spcBef>
              <a:buFont typeface="Arial,Sans-Serif" pitchFamily="18" charset="2"/>
              <a:buChar char="•"/>
            </a:pPr>
            <a:r>
              <a:rPr lang="en-US" sz="2200">
                <a:ea typeface="+mn-lt"/>
                <a:cs typeface="+mn-lt"/>
              </a:rPr>
              <a:t>Clarify oversight and accountability authority</a:t>
            </a:r>
          </a:p>
          <a:p>
            <a:pPr marL="674370" lvl="1">
              <a:lnSpc>
                <a:spcPct val="100000"/>
              </a:lnSpc>
              <a:spcBef>
                <a:spcPts val="0"/>
              </a:spcBef>
              <a:buFont typeface="Arial,Sans-Serif" pitchFamily="18" charset="2"/>
              <a:buChar char="•"/>
            </a:pPr>
            <a:r>
              <a:rPr lang="en-US" sz="2200">
                <a:ea typeface="+mn-lt"/>
                <a:cs typeface="+mn-lt"/>
              </a:rPr>
              <a:t>Revise enabling legislation with uniform templates</a:t>
            </a:r>
          </a:p>
          <a:p>
            <a:pPr marL="674370" lvl="1">
              <a:lnSpc>
                <a:spcPct val="100000"/>
              </a:lnSpc>
              <a:spcBef>
                <a:spcPts val="0"/>
              </a:spcBef>
              <a:buFont typeface="Arial,Sans-Serif" pitchFamily="18" charset="2"/>
              <a:buChar char="•"/>
            </a:pPr>
            <a:r>
              <a:rPr lang="en-US" sz="2200">
                <a:ea typeface="+mn-lt"/>
                <a:cs typeface="+mn-lt"/>
              </a:rPr>
              <a:t>Create clear mechanisms for acting on BCC recommendations</a:t>
            </a:r>
          </a:p>
        </p:txBody>
      </p:sp>
    </p:spTree>
    <p:extLst>
      <p:ext uri="{BB962C8B-B14F-4D97-AF65-F5344CB8AC3E}">
        <p14:creationId xmlns:p14="http://schemas.microsoft.com/office/powerpoint/2010/main" val="312000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057E3-2C64-F163-C7F2-C0A28DE067F8}"/>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5F900225-8CBD-9719-5150-CCFEE75FA909}"/>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7D8478EA-EA31-EFDA-0EAB-4942973D52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A77CC26C-1E9F-F3DD-A61F-D0BF2E5D25DA}"/>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2</a:t>
            </a:r>
          </a:p>
          <a:p>
            <a:r>
              <a:rPr lang="en-US" b="1"/>
              <a:t>Reduce</a:t>
            </a:r>
            <a:endParaRPr lang="en-US"/>
          </a:p>
          <a:p>
            <a:r>
              <a:rPr lang="en-US" b="1"/>
              <a:t>Complexity</a:t>
            </a:r>
          </a:p>
        </p:txBody>
      </p:sp>
      <p:sp>
        <p:nvSpPr>
          <p:cNvPr id="3" name="Content Placeholder 3">
            <a:extLst>
              <a:ext uri="{FF2B5EF4-FFF2-40B4-BE49-F238E27FC236}">
                <a16:creationId xmlns:a16="http://schemas.microsoft.com/office/drawing/2014/main" id="{8095A8F4-8650-0D8A-D302-EE17237612A2}"/>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ea typeface="+mn-lt"/>
                <a:cs typeface="+mn-lt"/>
              </a:rPr>
              <a:t>Regional advisory boards and thematic coverage are misaligned with current demographics</a:t>
            </a:r>
          </a:p>
          <a:p>
            <a:pPr marL="674370" lvl="1" indent="-171450">
              <a:lnSpc>
                <a:spcPct val="100000"/>
              </a:lnSpc>
              <a:spcBef>
                <a:spcPts val="0"/>
              </a:spcBef>
              <a:buFont typeface="Arial,Sans-Serif" pitchFamily="18" charset="2"/>
              <a:buChar char="•"/>
            </a:pPr>
            <a:r>
              <a:rPr lang="en-US" sz="2200">
                <a:ea typeface="+mn-lt"/>
                <a:cs typeface="+mn-lt"/>
              </a:rPr>
              <a:t>Overlapping jurisdictions and duplicative functions frustrate residents and staff</a:t>
            </a:r>
          </a:p>
          <a:p>
            <a:pPr marL="674370" lvl="1" indent="-171450">
              <a:lnSpc>
                <a:spcPct val="100000"/>
              </a:lnSpc>
              <a:spcBef>
                <a:spcPts val="0"/>
              </a:spcBef>
              <a:buFont typeface="Arial,Sans-Serif" pitchFamily="18" charset="2"/>
              <a:buChar char="•"/>
            </a:pPr>
            <a:endParaRPr lang="en-US" sz="2200">
              <a:solidFill>
                <a:srgbClr val="DED8D4"/>
              </a:solidFill>
            </a:endParaRPr>
          </a:p>
          <a:p>
            <a:pPr marL="171450" indent="-171450">
              <a:lnSpc>
                <a:spcPct val="100000"/>
              </a:lnSpc>
              <a:spcBef>
                <a:spcPts val="0"/>
              </a:spcBef>
              <a:buFont typeface="Arial,Sans-Serif" pitchFamily="18" charset="2"/>
              <a:buChar char="•"/>
            </a:pPr>
            <a:r>
              <a:rPr lang="en-US" sz="2400" b="1"/>
              <a:t>Recommendations:</a:t>
            </a:r>
          </a:p>
          <a:p>
            <a:pPr marL="674370" lvl="1">
              <a:lnSpc>
                <a:spcPct val="100000"/>
              </a:lnSpc>
              <a:spcBef>
                <a:spcPts val="0"/>
              </a:spcBef>
              <a:buFont typeface="Arial,Sans-Serif" pitchFamily="18" charset="2"/>
              <a:buChar char="•"/>
            </a:pPr>
            <a:r>
              <a:rPr lang="en-US" sz="2200">
                <a:ea typeface="+mn-lt"/>
                <a:cs typeface="+mn-lt"/>
              </a:rPr>
              <a:t>Standardize classifications and streamline functions</a:t>
            </a:r>
          </a:p>
          <a:p>
            <a:pPr marL="674370" lvl="1">
              <a:lnSpc>
                <a:spcPct val="100000"/>
              </a:lnSpc>
              <a:spcBef>
                <a:spcPts val="0"/>
              </a:spcBef>
              <a:buFont typeface="Arial,Sans-Serif" pitchFamily="18" charset="2"/>
              <a:buChar char="•"/>
            </a:pPr>
            <a:r>
              <a:rPr lang="en-US" sz="2200">
                <a:ea typeface="+mn-lt"/>
                <a:cs typeface="+mn-lt"/>
              </a:rPr>
              <a:t>Realign regional structures and consolidate duplicative BCCs</a:t>
            </a:r>
          </a:p>
          <a:p>
            <a:pPr marL="674370" lvl="1">
              <a:lnSpc>
                <a:spcPct val="100000"/>
              </a:lnSpc>
              <a:spcBef>
                <a:spcPts val="0"/>
              </a:spcBef>
              <a:buFont typeface="Arial,Sans-Serif" pitchFamily="18" charset="2"/>
              <a:buChar char="•"/>
            </a:pPr>
            <a:r>
              <a:rPr lang="en-US" sz="2200">
                <a:ea typeface="+mn-lt"/>
                <a:cs typeface="+mn-lt"/>
              </a:rPr>
              <a:t>Establish clear decision-making guardrails</a:t>
            </a:r>
          </a:p>
        </p:txBody>
      </p:sp>
    </p:spTree>
    <p:extLst>
      <p:ext uri="{BB962C8B-B14F-4D97-AF65-F5344CB8AC3E}">
        <p14:creationId xmlns:p14="http://schemas.microsoft.com/office/powerpoint/2010/main" val="74968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D06FD-32C5-3396-3575-71A26248288B}"/>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62D3B2C8-C8C5-C2C9-8FE0-896F602CA49D}"/>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7C84EB76-4E15-B74A-1804-BDE4394812E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1EBFDC51-96E7-AF42-F74E-C6131558EB4A}"/>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3</a:t>
            </a:r>
          </a:p>
          <a:p>
            <a:r>
              <a:rPr lang="en-US" b="1"/>
              <a:t>Strengthen</a:t>
            </a:r>
          </a:p>
          <a:p>
            <a:r>
              <a:rPr lang="en-US" b="1"/>
              <a:t>Capacity</a:t>
            </a:r>
          </a:p>
        </p:txBody>
      </p:sp>
      <p:sp>
        <p:nvSpPr>
          <p:cNvPr id="3" name="Content Placeholder 3">
            <a:extLst>
              <a:ext uri="{FF2B5EF4-FFF2-40B4-BE49-F238E27FC236}">
                <a16:creationId xmlns:a16="http://schemas.microsoft.com/office/drawing/2014/main" id="{78271B71-0A4B-DF58-FD0F-2CE5422C0A9F}"/>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ea typeface="+mn-lt"/>
                <a:cs typeface="+mn-lt"/>
              </a:rPr>
              <a:t>Staffing levels have remained stagnant for 15+ years despite growing complexity</a:t>
            </a:r>
          </a:p>
          <a:p>
            <a:pPr marL="674370" lvl="1" indent="-171450">
              <a:lnSpc>
                <a:spcPct val="100000"/>
              </a:lnSpc>
              <a:spcBef>
                <a:spcPts val="0"/>
              </a:spcBef>
              <a:buFont typeface="Arial,Sans-Serif" pitchFamily="18" charset="2"/>
              <a:buChar char="•"/>
            </a:pPr>
            <a:r>
              <a:rPr lang="en-US" sz="2200">
                <a:ea typeface="+mn-lt"/>
                <a:cs typeface="+mn-lt"/>
              </a:rPr>
              <a:t>Communication between BCCs, departments, and Council is inconsistent; no formal feedback loops</a:t>
            </a:r>
          </a:p>
          <a:p>
            <a:pPr marL="674370" lvl="1" indent="-171450">
              <a:lnSpc>
                <a:spcPct val="100000"/>
              </a:lnSpc>
              <a:spcBef>
                <a:spcPts val="0"/>
              </a:spcBef>
              <a:buFont typeface="Arial,Sans-Serif" pitchFamily="18" charset="2"/>
              <a:buChar char="•"/>
            </a:pPr>
            <a:endParaRPr lang="en-US" sz="2200">
              <a:solidFill>
                <a:srgbClr val="DED8D4"/>
              </a:solidFill>
            </a:endParaRPr>
          </a:p>
          <a:p>
            <a:pPr marL="171450" indent="-171450">
              <a:lnSpc>
                <a:spcPct val="100000"/>
              </a:lnSpc>
              <a:spcBef>
                <a:spcPts val="0"/>
              </a:spcBef>
              <a:buFont typeface="Arial,Sans-Serif" pitchFamily="18" charset="2"/>
              <a:buChar char="•"/>
            </a:pPr>
            <a:r>
              <a:rPr lang="en-US" sz="2400" b="1"/>
              <a:t>Recommendations:</a:t>
            </a:r>
          </a:p>
          <a:p>
            <a:pPr marL="674370" lvl="1">
              <a:lnSpc>
                <a:spcPct val="100000"/>
              </a:lnSpc>
              <a:spcBef>
                <a:spcPts val="0"/>
              </a:spcBef>
              <a:buFont typeface="Arial,Sans-Serif" pitchFamily="18" charset="2"/>
              <a:buChar char="•"/>
            </a:pPr>
            <a:r>
              <a:rPr lang="en-US" sz="2200">
                <a:ea typeface="+mn-lt"/>
                <a:cs typeface="+mn-lt"/>
              </a:rPr>
              <a:t>Increase centralized staffing in the Executive’s Office</a:t>
            </a:r>
          </a:p>
          <a:p>
            <a:pPr marL="674370" lvl="1">
              <a:lnSpc>
                <a:spcPct val="100000"/>
              </a:lnSpc>
              <a:spcBef>
                <a:spcPts val="0"/>
              </a:spcBef>
              <a:buFont typeface="Arial,Sans-Serif" pitchFamily="18" charset="2"/>
              <a:buChar char="•"/>
            </a:pPr>
            <a:r>
              <a:rPr lang="en-US" sz="2200">
                <a:ea typeface="+mn-lt"/>
                <a:cs typeface="+mn-lt"/>
              </a:rPr>
              <a:t>Provide comprehensive training to staff and members</a:t>
            </a:r>
          </a:p>
          <a:p>
            <a:pPr marL="674370" lvl="1">
              <a:lnSpc>
                <a:spcPct val="100000"/>
              </a:lnSpc>
              <a:spcBef>
                <a:spcPts val="0"/>
              </a:spcBef>
              <a:buFont typeface="Arial,Sans-Serif" pitchFamily="18" charset="2"/>
              <a:buChar char="•"/>
            </a:pPr>
            <a:r>
              <a:rPr lang="en-US" sz="2200">
                <a:ea typeface="+mn-lt"/>
                <a:cs typeface="+mn-lt"/>
              </a:rPr>
              <a:t>Improve department-level support and data sharing</a:t>
            </a:r>
          </a:p>
        </p:txBody>
      </p:sp>
    </p:spTree>
    <p:extLst>
      <p:ext uri="{BB962C8B-B14F-4D97-AF65-F5344CB8AC3E}">
        <p14:creationId xmlns:p14="http://schemas.microsoft.com/office/powerpoint/2010/main" val="173302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EA658-9EF1-AA54-319D-2E02CB92D573}"/>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5F1A077F-5D05-4069-BDB4-B47D8D8B7C3F}"/>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9D6E2767-F36B-C8D9-9502-DAAD329CFB1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76D903AC-B555-F3A5-E4A1-A42EB651E80C}"/>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4</a:t>
            </a:r>
          </a:p>
          <a:p>
            <a:r>
              <a:rPr lang="en-US" b="1"/>
              <a:t>Engage Effective Members</a:t>
            </a:r>
          </a:p>
        </p:txBody>
      </p:sp>
      <p:sp>
        <p:nvSpPr>
          <p:cNvPr id="3" name="Content Placeholder 3">
            <a:extLst>
              <a:ext uri="{FF2B5EF4-FFF2-40B4-BE49-F238E27FC236}">
                <a16:creationId xmlns:a16="http://schemas.microsoft.com/office/drawing/2014/main" id="{B6070A96-4032-784E-FC58-318CEB8E51CB}"/>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ea typeface="+mn-lt"/>
                <a:cs typeface="+mn-lt"/>
              </a:rPr>
              <a:t>Chronic vacancies and attendance issues</a:t>
            </a:r>
          </a:p>
          <a:p>
            <a:pPr marL="674370" lvl="1" indent="-171450">
              <a:lnSpc>
                <a:spcPct val="100000"/>
              </a:lnSpc>
              <a:spcBef>
                <a:spcPts val="0"/>
              </a:spcBef>
              <a:buFont typeface="Arial,Sans-Serif" pitchFamily="18" charset="2"/>
              <a:buChar char="•"/>
            </a:pPr>
            <a:r>
              <a:rPr lang="en-US" sz="2200">
                <a:ea typeface="+mn-lt"/>
                <a:cs typeface="+mn-lt"/>
              </a:rPr>
              <a:t>Boards often too large, making participation difficult</a:t>
            </a:r>
          </a:p>
          <a:p>
            <a:pPr marL="674370" lvl="1" indent="-171450">
              <a:lnSpc>
                <a:spcPct val="100000"/>
              </a:lnSpc>
              <a:spcBef>
                <a:spcPts val="0"/>
              </a:spcBef>
              <a:buFont typeface="Arial,Sans-Serif" pitchFamily="18" charset="2"/>
              <a:buChar char="•"/>
            </a:pPr>
            <a:r>
              <a:rPr lang="en-US" sz="2200">
                <a:ea typeface="+mn-lt"/>
                <a:cs typeface="+mn-lt"/>
              </a:rPr>
              <a:t>Membership requirements sometimes conflict with diversity goals; youth and underrepresented communities lack representation</a:t>
            </a:r>
          </a:p>
          <a:p>
            <a:pPr marL="171450" indent="-171450">
              <a:lnSpc>
                <a:spcPct val="100000"/>
              </a:lnSpc>
              <a:spcBef>
                <a:spcPts val="0"/>
              </a:spcBef>
              <a:buFont typeface="Arial,Sans-Serif" pitchFamily="18" charset="2"/>
              <a:buChar char="•"/>
            </a:pPr>
            <a:endParaRPr lang="en-US" sz="2400" b="1">
              <a:solidFill>
                <a:srgbClr val="DED8D4"/>
              </a:solidFill>
            </a:endParaRPr>
          </a:p>
          <a:p>
            <a:pPr marL="171450" indent="-171450">
              <a:lnSpc>
                <a:spcPct val="100000"/>
              </a:lnSpc>
              <a:spcBef>
                <a:spcPts val="0"/>
              </a:spcBef>
              <a:buFont typeface="Arial,Sans-Serif" pitchFamily="18" charset="2"/>
              <a:buChar char="•"/>
            </a:pPr>
            <a:r>
              <a:rPr lang="en-US" sz="2400" b="1"/>
              <a:t>Recommendations:</a:t>
            </a:r>
          </a:p>
          <a:p>
            <a:pPr marL="674370" lvl="1">
              <a:lnSpc>
                <a:spcPct val="100000"/>
              </a:lnSpc>
              <a:spcBef>
                <a:spcPts val="0"/>
              </a:spcBef>
              <a:buFont typeface="Arial,Sans-Serif" pitchFamily="18" charset="2"/>
              <a:buChar char="•"/>
            </a:pPr>
            <a:r>
              <a:rPr lang="en-US" sz="2200">
                <a:ea typeface="+mn-lt"/>
                <a:cs typeface="+mn-lt"/>
              </a:rPr>
              <a:t>Standardize membership structures and roles</a:t>
            </a:r>
          </a:p>
          <a:p>
            <a:pPr marL="674370" lvl="1">
              <a:lnSpc>
                <a:spcPct val="100000"/>
              </a:lnSpc>
              <a:spcBef>
                <a:spcPts val="0"/>
              </a:spcBef>
              <a:buFont typeface="Arial,Sans-Serif" pitchFamily="18" charset="2"/>
              <a:buChar char="•"/>
            </a:pPr>
            <a:r>
              <a:rPr lang="en-US" sz="2200">
                <a:ea typeface="+mn-lt"/>
                <a:cs typeface="+mn-lt"/>
              </a:rPr>
              <a:t>Streamline and target recruitment</a:t>
            </a:r>
          </a:p>
          <a:p>
            <a:pPr marL="674370" lvl="1">
              <a:lnSpc>
                <a:spcPct val="100000"/>
              </a:lnSpc>
              <a:spcBef>
                <a:spcPts val="0"/>
              </a:spcBef>
              <a:buFont typeface="Arial,Sans-Serif" pitchFamily="18" charset="2"/>
              <a:buChar char="•"/>
            </a:pPr>
            <a:r>
              <a:rPr lang="en-US" sz="2200">
                <a:ea typeface="+mn-lt"/>
                <a:cs typeface="+mn-lt"/>
              </a:rPr>
              <a:t>Introduce incentives</a:t>
            </a:r>
          </a:p>
        </p:txBody>
      </p:sp>
    </p:spTree>
    <p:extLst>
      <p:ext uri="{BB962C8B-B14F-4D97-AF65-F5344CB8AC3E}">
        <p14:creationId xmlns:p14="http://schemas.microsoft.com/office/powerpoint/2010/main" val="541981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1EDDA-C085-D845-E040-7685885D8555}"/>
            </a:ext>
          </a:extLst>
        </p:cNvPr>
        <p:cNvGrpSpPr/>
        <p:nvPr/>
      </p:nvGrpSpPr>
      <p:grpSpPr>
        <a:xfrm>
          <a:off x="0" y="0"/>
          <a:ext cx="0" cy="0"/>
          <a:chOff x="0" y="0"/>
          <a:chExt cx="0" cy="0"/>
        </a:xfrm>
      </p:grpSpPr>
      <p:sp>
        <p:nvSpPr>
          <p:cNvPr id="21" name="Title 1">
            <a:extLst>
              <a:ext uri="{FF2B5EF4-FFF2-40B4-BE49-F238E27FC236}">
                <a16:creationId xmlns:a16="http://schemas.microsoft.com/office/drawing/2014/main" id="{046A92D8-3C40-B29E-5D8F-B369E0F60E32}"/>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endParaRPr lang="en-US"/>
          </a:p>
        </p:txBody>
      </p:sp>
      <p:pic>
        <p:nvPicPr>
          <p:cNvPr id="26" name="Graphic 25" descr="Transfer with solid fill">
            <a:extLst>
              <a:ext uri="{FF2B5EF4-FFF2-40B4-BE49-F238E27FC236}">
                <a16:creationId xmlns:a16="http://schemas.microsoft.com/office/drawing/2014/main" id="{373BF50A-1A62-B77C-C6D5-EB14454E26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39092" y="-1357578"/>
            <a:ext cx="467139" cy="507831"/>
          </a:xfrm>
          <a:prstGeom prst="rect">
            <a:avLst/>
          </a:prstGeom>
        </p:spPr>
      </p:pic>
      <p:sp>
        <p:nvSpPr>
          <p:cNvPr id="29" name="Title 1">
            <a:extLst>
              <a:ext uri="{FF2B5EF4-FFF2-40B4-BE49-F238E27FC236}">
                <a16:creationId xmlns:a16="http://schemas.microsoft.com/office/drawing/2014/main" id="{58FBFF2A-09FD-48FA-81F5-DB15DD0DAB95}"/>
              </a:ext>
            </a:extLst>
          </p:cNvPr>
          <p:cNvSpPr txBox="1">
            <a:spLocks/>
          </p:cNvSpPr>
          <p:nvPr/>
        </p:nvSpPr>
        <p:spPr>
          <a:xfrm>
            <a:off x="249976" y="1810939"/>
            <a:ext cx="3100196" cy="5045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a:t>Potential for Improvement</a:t>
            </a:r>
          </a:p>
          <a:p>
            <a:endParaRPr lang="en-US" b="1"/>
          </a:p>
          <a:p>
            <a:r>
              <a:rPr lang="en-US" b="1"/>
              <a:t>5</a:t>
            </a:r>
          </a:p>
          <a:p>
            <a:r>
              <a:rPr lang="en-US" b="1"/>
              <a:t>Ensure Visibility</a:t>
            </a:r>
          </a:p>
        </p:txBody>
      </p:sp>
      <p:sp>
        <p:nvSpPr>
          <p:cNvPr id="3" name="Content Placeholder 3">
            <a:extLst>
              <a:ext uri="{FF2B5EF4-FFF2-40B4-BE49-F238E27FC236}">
                <a16:creationId xmlns:a16="http://schemas.microsoft.com/office/drawing/2014/main" id="{21C62B01-B91A-0EB9-70D9-4405759C1A3D}"/>
              </a:ext>
            </a:extLst>
          </p:cNvPr>
          <p:cNvSpPr txBox="1">
            <a:spLocks/>
          </p:cNvSpPr>
          <p:nvPr>
            <p:extLst>
              <p:ext uri="{E7BDC344-281C-4309-B0C6-D0EE65EED2A8}">
                <p202:designPr xmlns:p202="http://schemas.microsoft.com/office/powerpoint/2020/02/main">
                  <p202:designTagLst>
                    <p202:designTag name="ARCH:1:CLS" val="BulletedText"/>
                  </p202:designTagLst>
                </p202:designPr>
              </p:ext>
            </p:extLst>
          </p:nvPr>
        </p:nvSpPr>
        <p:spPr>
          <a:xfrm>
            <a:off x="3972128" y="971055"/>
            <a:ext cx="7315200" cy="5050104"/>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a:lstStyle>
          <a:p>
            <a:pPr marL="171450" indent="-171450">
              <a:lnSpc>
                <a:spcPct val="100000"/>
              </a:lnSpc>
              <a:spcBef>
                <a:spcPts val="0"/>
              </a:spcBef>
              <a:buFont typeface="Arial,Sans-Serif" pitchFamily="18" charset="2"/>
              <a:buChar char="•"/>
            </a:pPr>
            <a:r>
              <a:rPr lang="en-US" sz="2400" b="1">
                <a:ea typeface="+mn-lt"/>
                <a:cs typeface="+mn-lt"/>
              </a:rPr>
              <a:t>Key Findings:</a:t>
            </a:r>
          </a:p>
          <a:p>
            <a:pPr marL="674370" lvl="1" indent="-171450">
              <a:lnSpc>
                <a:spcPct val="100000"/>
              </a:lnSpc>
              <a:spcBef>
                <a:spcPts val="0"/>
              </a:spcBef>
              <a:buFont typeface="Arial,Sans-Serif" pitchFamily="18" charset="2"/>
              <a:buChar char="•"/>
            </a:pPr>
            <a:r>
              <a:rPr lang="en-US" sz="2200">
                <a:solidFill>
                  <a:srgbClr val="DED8D4"/>
                </a:solidFill>
                <a:ea typeface="+mn-lt"/>
                <a:cs typeface="+mn-lt"/>
              </a:rPr>
              <a:t>Websites outdated and confusing</a:t>
            </a:r>
            <a:endParaRPr lang="en-US" sz="2200">
              <a:solidFill>
                <a:srgbClr val="DED8D4"/>
              </a:solidFill>
            </a:endParaRPr>
          </a:p>
          <a:p>
            <a:pPr marL="674370" lvl="1" indent="-171450">
              <a:lnSpc>
                <a:spcPct val="100000"/>
              </a:lnSpc>
              <a:spcBef>
                <a:spcPts val="0"/>
              </a:spcBef>
              <a:buFont typeface="Arial,Sans-Serif" pitchFamily="18" charset="2"/>
              <a:buChar char="•"/>
            </a:pPr>
            <a:r>
              <a:rPr lang="en-US" sz="2200">
                <a:solidFill>
                  <a:srgbClr val="DED8D4"/>
                </a:solidFill>
                <a:ea typeface="+mn-lt"/>
                <a:cs typeface="+mn-lt"/>
              </a:rPr>
              <a:t>Proactive outreach to residents is missing</a:t>
            </a:r>
            <a:endParaRPr lang="en-US" sz="2200">
              <a:solidFill>
                <a:srgbClr val="DED8D4"/>
              </a:solidFill>
            </a:endParaRPr>
          </a:p>
          <a:p>
            <a:pPr marL="674370" lvl="1" indent="-171450">
              <a:lnSpc>
                <a:spcPct val="100000"/>
              </a:lnSpc>
              <a:spcBef>
                <a:spcPts val="0"/>
              </a:spcBef>
              <a:buFont typeface="Arial,Sans-Serif" pitchFamily="18" charset="2"/>
              <a:buChar char="•"/>
            </a:pPr>
            <a:r>
              <a:rPr lang="en-US" sz="2200">
                <a:solidFill>
                  <a:srgbClr val="DED8D4"/>
                </a:solidFill>
                <a:ea typeface="+mn-lt"/>
                <a:cs typeface="+mn-lt"/>
              </a:rPr>
              <a:t>Residents largely unaware of BCCs and their role in governance</a:t>
            </a:r>
          </a:p>
          <a:p>
            <a:pPr marL="171450" indent="-171450">
              <a:lnSpc>
                <a:spcPct val="100000"/>
              </a:lnSpc>
              <a:spcBef>
                <a:spcPts val="0"/>
              </a:spcBef>
              <a:buFont typeface="Arial,Sans-Serif" pitchFamily="18" charset="2"/>
              <a:buChar char="•"/>
            </a:pPr>
            <a:endParaRPr lang="en-US" sz="2400" b="1">
              <a:solidFill>
                <a:srgbClr val="DED8D4"/>
              </a:solidFill>
            </a:endParaRPr>
          </a:p>
          <a:p>
            <a:pPr marL="171450" indent="-171450">
              <a:lnSpc>
                <a:spcPct val="100000"/>
              </a:lnSpc>
              <a:spcBef>
                <a:spcPts val="0"/>
              </a:spcBef>
              <a:buFont typeface="Arial,Sans-Serif" pitchFamily="18" charset="2"/>
              <a:buChar char="•"/>
            </a:pPr>
            <a:r>
              <a:rPr lang="en-US" sz="2400" b="1"/>
              <a:t>Recommendations:</a:t>
            </a:r>
          </a:p>
          <a:p>
            <a:pPr marL="674370">
              <a:lnSpc>
                <a:spcPct val="100000"/>
              </a:lnSpc>
              <a:spcBef>
                <a:spcPts val="0"/>
              </a:spcBef>
              <a:buFont typeface="Arial,Sans-Serif" pitchFamily="18" charset="2"/>
              <a:buChar char="•"/>
            </a:pPr>
            <a:r>
              <a:rPr lang="en-US" sz="2200">
                <a:solidFill>
                  <a:srgbClr val="DED8D4"/>
                </a:solidFill>
                <a:ea typeface="+mn-lt"/>
                <a:cs typeface="+mn-lt"/>
              </a:rPr>
              <a:t>Improve websites and non-digital communication</a:t>
            </a:r>
          </a:p>
          <a:p>
            <a:pPr marL="674370" lvl="1">
              <a:lnSpc>
                <a:spcPct val="100000"/>
              </a:lnSpc>
              <a:spcBef>
                <a:spcPts val="0"/>
              </a:spcBef>
              <a:buFont typeface="Arial,Sans-Serif" pitchFamily="18" charset="2"/>
              <a:buChar char="•"/>
            </a:pPr>
            <a:r>
              <a:rPr lang="en-US" sz="2200">
                <a:solidFill>
                  <a:srgbClr val="DED8D4"/>
                </a:solidFill>
                <a:latin typeface="Corbel"/>
                <a:ea typeface="+mn-lt"/>
                <a:cs typeface="Arial"/>
              </a:rPr>
              <a:t>Create a one-stop way for residents to identify </a:t>
            </a:r>
            <a:r>
              <a:rPr lang="en-US" sz="2200">
                <a:solidFill>
                  <a:srgbClr val="DED8D4"/>
                </a:solidFill>
                <a:ea typeface="+mn-lt"/>
                <a:cs typeface="+mn-lt"/>
              </a:rPr>
              <a:t>and contact BCCs</a:t>
            </a:r>
            <a:endParaRPr lang="en-US" sz="2200">
              <a:solidFill>
                <a:srgbClr val="DED8D4"/>
              </a:solidFill>
            </a:endParaRPr>
          </a:p>
          <a:p>
            <a:pPr marL="674370" lvl="1">
              <a:lnSpc>
                <a:spcPct val="100000"/>
              </a:lnSpc>
              <a:spcBef>
                <a:spcPts val="0"/>
              </a:spcBef>
              <a:buFont typeface="Arial,Sans-Serif" pitchFamily="18" charset="2"/>
              <a:buChar char="•"/>
            </a:pPr>
            <a:r>
              <a:rPr lang="en-US" sz="2200">
                <a:solidFill>
                  <a:srgbClr val="DED8D4"/>
                </a:solidFill>
                <a:latin typeface="Corbel"/>
                <a:ea typeface="+mn-lt"/>
                <a:cs typeface="Arial"/>
              </a:rPr>
              <a:t>Dedicate centralized, coordinated resources to outreach at scale</a:t>
            </a:r>
            <a:endParaRPr lang="en-US" sz="2200">
              <a:solidFill>
                <a:srgbClr val="DED8D4"/>
              </a:solidFill>
              <a:ea typeface="+mn-lt"/>
              <a:cs typeface="+mn-lt"/>
            </a:endParaRPr>
          </a:p>
        </p:txBody>
      </p:sp>
    </p:spTree>
    <p:extLst>
      <p:ext uri="{BB962C8B-B14F-4D97-AF65-F5344CB8AC3E}">
        <p14:creationId xmlns:p14="http://schemas.microsoft.com/office/powerpoint/2010/main" val="225719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PebbleVTI">
  <a:themeElements>
    <a:clrScheme name="Blush 3">
      <a:dk1>
        <a:sysClr val="windowText" lastClr="000000"/>
      </a:dk1>
      <a:lt1>
        <a:sysClr val="window" lastClr="FFFFFF"/>
      </a:lt1>
      <a:dk2>
        <a:srgbClr val="B15E4E"/>
      </a:dk2>
      <a:lt2>
        <a:srgbClr val="FFFFFF"/>
      </a:lt2>
      <a:accent1>
        <a:srgbClr val="C5B096"/>
      </a:accent1>
      <a:accent2>
        <a:srgbClr val="ECA855"/>
      </a:accent2>
      <a:accent3>
        <a:srgbClr val="9BBFB0"/>
      </a:accent3>
      <a:accent4>
        <a:srgbClr val="A9AEA7"/>
      </a:accent4>
      <a:accent5>
        <a:srgbClr val="6A787C"/>
      </a:accent5>
      <a:accent6>
        <a:srgbClr val="3B4345"/>
      </a:accent6>
      <a:hlink>
        <a:srgbClr val="ECA855"/>
      </a:hlink>
      <a:folHlink>
        <a:srgbClr val="6A392F"/>
      </a:folHlink>
    </a:clrScheme>
    <a:fontScheme name="Custom 4">
      <a:majorFont>
        <a:latin typeface="Sitka Subheadi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ppt/theme/theme2.xml><?xml version="1.0" encoding="utf-8"?>
<a:theme xmlns:a="http://schemas.openxmlformats.org/drawingml/2006/main" name="Frame">
  <a:themeElements>
    <a:clrScheme name="Frame">
      <a:dk1>
        <a:sysClr val="windowText" lastClr="000000"/>
      </a:dk1>
      <a:lt1>
        <a:sysClr val="window" lastClr="FFFFFF"/>
      </a:lt1>
      <a:dk2>
        <a:srgbClr val="4A3F38"/>
      </a:dk2>
      <a:lt2>
        <a:srgbClr val="EEEDCB"/>
      </a:lt2>
      <a:accent1>
        <a:srgbClr val="818E9F"/>
      </a:accent1>
      <a:accent2>
        <a:srgbClr val="D26400"/>
      </a:accent2>
      <a:accent3>
        <a:srgbClr val="C3BA45"/>
      </a:accent3>
      <a:accent4>
        <a:srgbClr val="8A8552"/>
      </a:accent4>
      <a:accent5>
        <a:srgbClr val="F3B843"/>
      </a:accent5>
      <a:accent6>
        <a:srgbClr val="786C71"/>
      </a:accent6>
      <a:hlink>
        <a:srgbClr val="46A7CA"/>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9935E573-C197-41A8-BCA1-5D5F62C560B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293C5C8C728844A6D876F2348A4CE2" ma:contentTypeVersion="4" ma:contentTypeDescription="Create a new document." ma:contentTypeScope="" ma:versionID="44d13df1b5a600eee99912307fa6c8fd">
  <xsd:schema xmlns:xsd="http://www.w3.org/2001/XMLSchema" xmlns:xs="http://www.w3.org/2001/XMLSchema" xmlns:p="http://schemas.microsoft.com/office/2006/metadata/properties" xmlns:ns2="e7db380e-564d-4e14-bdfa-cb676a761ddd" targetNamespace="http://schemas.microsoft.com/office/2006/metadata/properties" ma:root="true" ma:fieldsID="471ba1db1bb1803467a98758161a9543" ns2:_="">
    <xsd:import namespace="e7db380e-564d-4e14-bdfa-cb676a761dd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db380e-564d-4e14-bdfa-cb676a761d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C5DC61-C15E-4CCB-85B3-E7876D55C44C}">
  <ds:schemaRefs>
    <ds:schemaRef ds:uri="e7db380e-564d-4e14-bdfa-cb676a761d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F113AAA-5063-493E-B8A9-54EA2D2F0D9F}">
  <ds:schemaRefs>
    <ds:schemaRef ds:uri="http://schemas.microsoft.com/sharepoint/v3/contenttype/forms"/>
  </ds:schemaRefs>
</ds:datastoreItem>
</file>

<file path=customXml/itemProps3.xml><?xml version="1.0" encoding="utf-8"?>
<ds:datastoreItem xmlns:ds="http://schemas.openxmlformats.org/officeDocument/2006/customXml" ds:itemID="{89B7A425-1E9B-4BF3-8458-F1DD19396F6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5</Notes>
  <HiddenSlides>0</HiddenSlide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PebbleVTI</vt:lpstr>
      <vt:lpstr>Frame</vt:lpstr>
      <vt:lpstr>PowerPoint Presentation</vt:lpstr>
      <vt:lpstr>Review Highlights and Next Steps</vt:lpstr>
      <vt:lpstr>Mandate and Objectives of the CERB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Takeaways</vt:lpstr>
    </vt:vector>
  </TitlesOfParts>
  <Company>Montgomery County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Eritrea</dc:creator>
  <cp:revision>2</cp:revision>
  <cp:lastPrinted>2026-02-20T14:58:05Z</cp:lastPrinted>
  <dcterms:created xsi:type="dcterms:W3CDTF">2026-02-20T14:38:48Z</dcterms:created>
  <dcterms:modified xsi:type="dcterms:W3CDTF">2026-02-25T15:17:57Z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0x01010071293C5C8C728844A6D876F2348A4CE2</vt:lpwstr>
  </property>
</Properties>
</file>