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458" r:id="rId2"/>
    <p:sldId id="465" r:id="rId3"/>
    <p:sldId id="466" r:id="rId4"/>
    <p:sldId id="467" r:id="rId5"/>
    <p:sldId id="46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2" autoAdjust="0"/>
    <p:restoredTop sz="89261" autoAdjust="0"/>
  </p:normalViewPr>
  <p:slideViewPr>
    <p:cSldViewPr snapToGrid="0">
      <p:cViewPr varScale="1">
        <p:scale>
          <a:sx n="102" d="100"/>
          <a:sy n="102" d="100"/>
        </p:scale>
        <p:origin x="13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564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A150B-4087-43B8-9D25-F03E9E7EE7C4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DC2BA-B651-40E1-A86B-C3019BF89E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885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16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PEPCO transmission tower in the greater Gaithersburg area, off of </a:t>
            </a:r>
            <a:r>
              <a:rPr lang="en-US" dirty="0" err="1"/>
              <a:t>Darnestown</a:t>
            </a:r>
            <a:r>
              <a:rPr lang="en-US" dirty="0"/>
              <a:t> Rd. The area is zoned R-200.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43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Antennas will be installed at a RAD center of 125’ on the existing 132’ PEPCO transmission tower. There are no antennas currently </a:t>
            </a:r>
            <a:r>
              <a:rPr lang="en-US" dirty="0" err="1"/>
              <a:t>colocated</a:t>
            </a:r>
            <a:r>
              <a:rPr lang="en-US" dirty="0"/>
              <a:t> on 615-S.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804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new equipment cabinet will be added to a new steel platform at the foot of the existing transmission pole. We recommend this application.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916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BB8D2-C872-4750-860C-2E82EFB22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5BDA02-0CAA-4332-8D20-67ADA1D48A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94150A-772F-494C-9A7A-30CB93A4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0E1AF-D745-4219-852B-229CADC41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E56F9-CC05-4DD7-9C0A-1E29EFFE0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042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C9055-4AA5-48CE-8501-90D1218D8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D1165A-A4B6-468F-8B94-CE18A8BCC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9715E-69AA-4CFA-9155-EE2A42CE6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0B0C1-3022-4DB4-8FE0-A9CA3EB8B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0503AB-45CB-4E29-8EB7-CAC8D8089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237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D7303D-49B5-492F-896D-31EA4BD893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2D6EF2-D21D-4954-AF91-E33797B42D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C3B57-DF49-44A8-9BD8-FF6B6FE94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B34CF-4B83-4345-ADBC-4917BA7C3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136F9-B423-43E3-AC1E-023B2FC5C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97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F2792-9E7B-4819-8116-CA11C4043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FEBDF-3645-4CBC-A8E3-456B1DEB6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38832-0B13-41CB-B9CA-9E48CB92D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4A0AE-31FE-4AD7-8373-35258564B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140AF-A872-4784-9DE1-E17297EAA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649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513B8-6716-40EA-9B20-B8ABDAFC9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9B83A1-AF8D-458A-84A8-AC3110F99E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D1218-74E4-46EC-8422-F50696A56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9C886-84F6-4363-BDB1-899CDCD34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999D4-D8AA-40D0-9B41-184C9E630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783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097D5-6021-49FA-A0BF-CD6C4B2C4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3B218-CB48-49C6-BAD2-14F2CE113B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008708-2510-480F-913D-BD6DC3FC7A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829DCF-D78C-4EE8-9EA8-ADB9FF6B4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E25913-1DD4-4E96-AC6E-ACAF6164F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C72936-5737-4AF0-896C-09CDD972F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63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204E9-1488-4C74-9DCE-FE8363DE2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DDACFA-F4AE-4143-9B3A-8D551DA1D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AE1E75-D5A7-4397-A8AE-1D58A9E3A4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871D09-E4E2-4239-B3DD-A782433DBD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4E4D31-62A1-45F7-A4DD-A3A0918379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BB88D5-6E78-4B19-BF03-56180A744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258E71-D398-4B96-B38B-4A124DCF3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46F6BD-B4D1-435B-B1D7-0748F953F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436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F98E3-93E4-4E16-B472-6F29401E3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F2156E-F0F1-468E-B9B7-99AC4A05F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D1C80F-EAC8-488C-A521-293325A04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DF1958-2881-4B9D-8219-AC101D894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75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0D40D8-EE4D-4CFD-A021-CF84E666F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821182-5A85-4E8B-B1D6-497D70BCF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38DCF6-8133-44F0-AF8A-E9F73BE58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0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3E658-F4B3-4CB8-8ABC-6D2ADE753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4774E-8BAB-4EE1-B953-39C263C9C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FEB96D-7971-4E0D-BBA0-10652F1D78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B5AFDB-C96B-42DB-9DA0-D989C4D6D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D959EB-8A20-4F9F-BBAF-8DDA99AE5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C6A0C7-9ECB-4F25-B707-090DA157A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923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F91CE-4654-434F-9DF9-A36BC7BA8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402A0D-66FC-45D9-8553-C1E8601ED5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C48F75-20F5-468C-946E-71F6403D78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213998-4011-4DA7-8041-75C0B6C74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5F7784-9094-41C1-BD85-B49BC44B8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9F89DB-0170-4F28-B648-B3C5F4D07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634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2633F0-1F16-4A08-A526-8F2CF33D0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79257-1E04-4BAF-A25D-7FA497687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99997-3D74-4DEF-AEE6-BB88B68A18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00BE9-D7CA-4779-906D-3CE2146CF39B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14566-B20D-4A00-9991-AC2D23818B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B215D6-0628-45A9-8AAB-A5962DAE80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857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9FBCA4-9126-4FFC-B11E-A07930E13A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December 2022</a:t>
            </a:r>
            <a:br>
              <a:rPr lang="en-US" dirty="0"/>
            </a:br>
            <a:r>
              <a:rPr lang="en-US" dirty="0"/>
              <a:t>TFCG SLIDE DECK</a:t>
            </a:r>
          </a:p>
        </p:txBody>
      </p:sp>
    </p:spTree>
    <p:extLst>
      <p:ext uri="{BB962C8B-B14F-4D97-AF65-F5344CB8AC3E}">
        <p14:creationId xmlns:p14="http://schemas.microsoft.com/office/powerpoint/2010/main" val="2358165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3">
            <a:extLst>
              <a:ext uri="{FF2B5EF4-FFF2-40B4-BE49-F238E27FC236}">
                <a16:creationId xmlns:a16="http://schemas.microsoft.com/office/drawing/2014/main" id="{2410FBD8-6CE8-47E3-9AA6-912EF4014138}"/>
              </a:ext>
            </a:extLst>
          </p:cNvPr>
          <p:cNvSpPr/>
          <p:nvPr/>
        </p:nvSpPr>
        <p:spPr>
          <a:xfrm>
            <a:off x="1236372" y="1455313"/>
            <a:ext cx="9672034" cy="4018208"/>
          </a:xfrm>
          <a:prstGeom prst="homePlat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2C6FFF76-D35B-44AD-AEE9-7AA335430E09}"/>
              </a:ext>
            </a:extLst>
          </p:cNvPr>
          <p:cNvSpPr txBox="1">
            <a:spLocks/>
          </p:cNvSpPr>
          <p:nvPr/>
        </p:nvSpPr>
        <p:spPr>
          <a:xfrm>
            <a:off x="2171852" y="2155371"/>
            <a:ext cx="6946776" cy="2547257"/>
          </a:xfrm>
          <a:prstGeom prst="homePlate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FFFFFF"/>
                </a:solidFill>
              </a:rPr>
              <a:t>Dish Wireless @ 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Pepco 615-S</a:t>
            </a:r>
          </a:p>
          <a:p>
            <a:pPr algn="ctr"/>
            <a:r>
              <a:rPr lang="en-US" sz="3600" dirty="0">
                <a:solidFill>
                  <a:srgbClr val="FFFFFF"/>
                </a:solidFill>
              </a:rPr>
              <a:t>(2022112013)</a:t>
            </a:r>
          </a:p>
        </p:txBody>
      </p:sp>
    </p:spTree>
    <p:extLst>
      <p:ext uri="{BB962C8B-B14F-4D97-AF65-F5344CB8AC3E}">
        <p14:creationId xmlns:p14="http://schemas.microsoft.com/office/powerpoint/2010/main" val="2952612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5DEB3E-9785-4D3E-96DA-1B03B1B1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5514150" cy="1054249"/>
          </a:xfr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2013</a:t>
            </a:r>
            <a:r>
              <a:rPr lang="en-US" sz="4400" dirty="0">
                <a:solidFill>
                  <a:srgbClr val="FFFFFF"/>
                </a:solidFill>
              </a:rPr>
              <a:t> - </a:t>
            </a: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PEPCO </a:t>
            </a:r>
            <a:r>
              <a:rPr lang="en-US" dirty="0">
                <a:solidFill>
                  <a:srgbClr val="FFFFFF"/>
                </a:solidFill>
              </a:rPr>
              <a:t>615-S</a:t>
            </a:r>
            <a:endParaRPr lang="en-US" sz="4400" dirty="0">
              <a:solidFill>
                <a:srgbClr val="FFFF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99A5BB-6E85-29C3-CFF9-BAA496A761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479" t="23914" r="8453" b="8283"/>
          <a:stretch/>
        </p:blipFill>
        <p:spPr>
          <a:xfrm>
            <a:off x="2525852" y="1423447"/>
            <a:ext cx="7675701" cy="485480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EDB5536-90D1-A08C-4D62-29EAD2983871}"/>
              </a:ext>
            </a:extLst>
          </p:cNvPr>
          <p:cNvSpPr/>
          <p:nvPr/>
        </p:nvSpPr>
        <p:spPr>
          <a:xfrm>
            <a:off x="7041823" y="2771480"/>
            <a:ext cx="584461" cy="4901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110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37D3BD6-E006-B3DC-F60C-AF9DBBE355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485" t="14634" r="22294" b="26270"/>
          <a:stretch/>
        </p:blipFill>
        <p:spPr>
          <a:xfrm>
            <a:off x="302271" y="1350227"/>
            <a:ext cx="6135117" cy="4543719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C7AFF384-71D0-43D5-98C4-F2089F10F385}"/>
              </a:ext>
            </a:extLst>
          </p:cNvPr>
          <p:cNvSpPr/>
          <p:nvPr/>
        </p:nvSpPr>
        <p:spPr>
          <a:xfrm>
            <a:off x="3243041" y="2238507"/>
            <a:ext cx="555233" cy="225287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itle 3">
            <a:extLst>
              <a:ext uri="{FF2B5EF4-FFF2-40B4-BE49-F238E27FC236}">
                <a16:creationId xmlns:a16="http://schemas.microsoft.com/office/drawing/2014/main" id="{08C659CA-6A5A-4F00-9334-7C1824908214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5143500" cy="952501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FFFFFF"/>
                </a:solidFill>
              </a:rPr>
              <a:t>2013</a:t>
            </a:r>
            <a:r>
              <a:rPr lang="en-US" sz="4400" dirty="0">
                <a:solidFill>
                  <a:srgbClr val="FFFFFF"/>
                </a:solidFill>
              </a:rPr>
              <a:t> - </a:t>
            </a: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PEPCO </a:t>
            </a:r>
            <a:r>
              <a:rPr lang="en-US" dirty="0">
                <a:solidFill>
                  <a:srgbClr val="FFFFFF"/>
                </a:solidFill>
              </a:rPr>
              <a:t>615-S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CB0969C-9E52-987B-353E-ACC8978E3C97}"/>
              </a:ext>
            </a:extLst>
          </p:cNvPr>
          <p:cNvGrpSpPr/>
          <p:nvPr/>
        </p:nvGrpSpPr>
        <p:grpSpPr>
          <a:xfrm>
            <a:off x="6825006" y="61998"/>
            <a:ext cx="4590854" cy="6734004"/>
            <a:chOff x="6825006" y="61998"/>
            <a:chExt cx="4590854" cy="673400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D070280-69B9-270F-4C74-89D88B5E10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021" t="11633" r="50825" b="1859"/>
            <a:stretch/>
          </p:blipFill>
          <p:spPr>
            <a:xfrm>
              <a:off x="7145518" y="160256"/>
              <a:ext cx="4270342" cy="6635746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A1BFAF4-B923-24F9-AE3A-EDB6563FC0CB}"/>
                </a:ext>
              </a:extLst>
            </p:cNvPr>
            <p:cNvSpPr/>
            <p:nvPr/>
          </p:nvSpPr>
          <p:spPr>
            <a:xfrm>
              <a:off x="6825006" y="61998"/>
              <a:ext cx="1423448" cy="10579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7879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3A1CEF-3310-DF3D-676D-BFBF3FE573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562" t="9496" r="30567" b="10995"/>
          <a:stretch/>
        </p:blipFill>
        <p:spPr>
          <a:xfrm>
            <a:off x="3214539" y="1055802"/>
            <a:ext cx="6080289" cy="5250730"/>
          </a:xfrm>
          <a:prstGeom prst="rect">
            <a:avLst/>
          </a:prstGeom>
        </p:spPr>
      </p:pic>
      <p:sp>
        <p:nvSpPr>
          <p:cNvPr id="18" name="Title 3">
            <a:extLst>
              <a:ext uri="{FF2B5EF4-FFF2-40B4-BE49-F238E27FC236}">
                <a16:creationId xmlns:a16="http://schemas.microsoft.com/office/drawing/2014/main" id="{08C659CA-6A5A-4F00-9334-7C1824908214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5143500" cy="952501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FFFFFF"/>
                </a:solidFill>
              </a:rPr>
              <a:t>2013</a:t>
            </a:r>
            <a:r>
              <a:rPr lang="en-US" sz="4400" dirty="0">
                <a:solidFill>
                  <a:srgbClr val="FFFFFF"/>
                </a:solidFill>
              </a:rPr>
              <a:t> - </a:t>
            </a: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PEPCO </a:t>
            </a:r>
            <a:r>
              <a:rPr lang="en-US" dirty="0">
                <a:solidFill>
                  <a:srgbClr val="FFFFFF"/>
                </a:solidFill>
              </a:rPr>
              <a:t>615-S</a:t>
            </a:r>
          </a:p>
        </p:txBody>
      </p:sp>
    </p:spTree>
    <p:extLst>
      <p:ext uri="{BB962C8B-B14F-4D97-AF65-F5344CB8AC3E}">
        <p14:creationId xmlns:p14="http://schemas.microsoft.com/office/powerpoint/2010/main" val="1049640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3985</TotalTime>
  <Words>105</Words>
  <Application>Microsoft Office PowerPoint</Application>
  <PresentationFormat>Widescreen</PresentationFormat>
  <Paragraphs>13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December 2022 TFCG SLIDE DECK</vt:lpstr>
      <vt:lpstr>PowerPoint Presentation</vt:lpstr>
      <vt:lpstr>2013 - PEPCO 615-S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WMATA@ Brookeville     Tower</dc:title>
  <dc:creator>James Crane</dc:creator>
  <cp:lastModifiedBy>Julie Elias</cp:lastModifiedBy>
  <cp:revision>76</cp:revision>
  <dcterms:created xsi:type="dcterms:W3CDTF">2020-12-30T18:47:40Z</dcterms:created>
  <dcterms:modified xsi:type="dcterms:W3CDTF">2022-11-30T19:34:54Z</dcterms:modified>
</cp:coreProperties>
</file>