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58" r:id="rId2"/>
    <p:sldId id="465" r:id="rId3"/>
    <p:sldId id="466" r:id="rId4"/>
    <p:sldId id="467" r:id="rId5"/>
    <p:sldId id="474" r:id="rId6"/>
    <p:sldId id="475" r:id="rId7"/>
    <p:sldId id="476" r:id="rId8"/>
    <p:sldId id="425" r:id="rId9"/>
    <p:sldId id="469" r:id="rId10"/>
    <p:sldId id="470" r:id="rId11"/>
    <p:sldId id="4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89261" autoAdjust="0"/>
  </p:normalViewPr>
  <p:slideViewPr>
    <p:cSldViewPr snapToGrid="0">
      <p:cViewPr varScale="1">
        <p:scale>
          <a:sx n="102" d="100"/>
          <a:sy n="102" d="100"/>
        </p:scale>
        <p:origin x="13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56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A150B-4087-43B8-9D25-F03E9E7EE7C4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DC2BA-B651-40E1-A86B-C3019BF89E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8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16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43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804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82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57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43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Groundwork ss, general area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804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741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BB8D2-C872-4750-860C-2E82EFB22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BDA02-0CAA-4332-8D20-67ADA1D48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4150A-772F-494C-9A7A-30CB93A4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0E1AF-D745-4219-852B-229CADC4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E56F9-CC05-4DD7-9C0A-1E29EFFE0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4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C9055-4AA5-48CE-8501-90D1218D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1165A-A4B6-468F-8B94-CE18A8BCC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9715E-69AA-4CFA-9155-EE2A42CE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0B0C1-3022-4DB4-8FE0-A9CA3EB8B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503AB-45CB-4E29-8EB7-CAC8D808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3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D7303D-49B5-492F-896D-31EA4BD89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D6EF2-D21D-4954-AF91-E33797B42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C3B57-DF49-44A8-9BD8-FF6B6FE9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B34CF-4B83-4345-ADBC-4917BA7C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136F9-B423-43E3-AC1E-023B2FC5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7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F2792-9E7B-4819-8116-CA11C404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FEBDF-3645-4CBC-A8E3-456B1DEB6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38832-0B13-41CB-B9CA-9E48CB92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4A0AE-31FE-4AD7-8373-35258564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140AF-A872-4784-9DE1-E17297EA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4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513B8-6716-40EA-9B20-B8ABDAFC9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B83A1-AF8D-458A-84A8-AC3110F99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D1218-74E4-46EC-8422-F50696A56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9C886-84F6-4363-BDB1-899CDCD3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999D4-D8AA-40D0-9B41-184C9E63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8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97D5-6021-49FA-A0BF-CD6C4B2C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3B218-CB48-49C6-BAD2-14F2CE113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08708-2510-480F-913D-BD6DC3FC7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29DCF-D78C-4EE8-9EA8-ADB9FF6B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25913-1DD4-4E96-AC6E-ACAF6164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72936-5737-4AF0-896C-09CDD972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04E9-1488-4C74-9DCE-FE8363DE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DACFA-F4AE-4143-9B3A-8D551DA1D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E1E75-D5A7-4397-A8AE-1D58A9E3A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71D09-E4E2-4239-B3DD-A782433DB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4E4D31-62A1-45F7-A4DD-A3A091837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BB88D5-6E78-4B19-BF03-56180A74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258E71-D398-4B96-B38B-4A124DCF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46F6BD-B4D1-435B-B1D7-0748F953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3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8E3-93E4-4E16-B472-6F29401E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F2156E-F0F1-468E-B9B7-99AC4A05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1C80F-EAC8-488C-A521-293325A0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F1958-2881-4B9D-8219-AC101D894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5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0D40D8-EE4D-4CFD-A021-CF84E666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21182-5A85-4E8B-B1D6-497D70BC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8DCF6-8133-44F0-AF8A-E9F73BE5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3E658-F4B3-4CB8-8ABC-6D2ADE75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4774E-8BAB-4EE1-B953-39C263C9C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EB96D-7971-4E0D-BBA0-10652F1D7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5AFDB-C96B-42DB-9DA0-D989C4D6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959EB-8A20-4F9F-BBAF-8DDA99AE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6A0C7-9ECB-4F25-B707-090DA157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2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91CE-4654-434F-9DF9-A36BC7BA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402A0D-66FC-45D9-8553-C1E8601ED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48F75-20F5-468C-946E-71F6403D7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13998-4011-4DA7-8041-75C0B6C7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F7784-9094-41C1-BD85-B49BC44B8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F89DB-0170-4F28-B648-B3C5F4D0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3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2633F0-1F16-4A08-A526-8F2CF33D0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79257-1E04-4BAF-A25D-7FA497687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99997-3D74-4DEF-AEE6-BB88B68A1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0BE9-D7CA-4779-906D-3CE2146CF39B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14566-B20D-4A00-9991-AC2D23818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215D6-0628-45A9-8AAB-A5962DAE8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5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9FBCA4-9126-4FFC-B11E-A07930E13A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APRIL 2023</a:t>
            </a:r>
            <a:br>
              <a:rPr lang="en-US" dirty="0"/>
            </a:br>
            <a:r>
              <a:rPr lang="en-US" dirty="0"/>
              <a:t>TFCG SLIDE DECK</a:t>
            </a:r>
          </a:p>
        </p:txBody>
      </p:sp>
    </p:spTree>
    <p:extLst>
      <p:ext uri="{BB962C8B-B14F-4D97-AF65-F5344CB8AC3E}">
        <p14:creationId xmlns:p14="http://schemas.microsoft.com/office/powerpoint/2010/main" val="2358165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>
            <a:extLst>
              <a:ext uri="{FF2B5EF4-FFF2-40B4-BE49-F238E27FC236}">
                <a16:creationId xmlns:a16="http://schemas.microsoft.com/office/drawing/2014/main" id="{08C659CA-6A5A-4F00-9334-7C182490821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952501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Substation 118 Temporary Monopole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CFE953-AC3B-8464-01FE-52B174186A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26" y="1814711"/>
            <a:ext cx="6748626" cy="44834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7DECA0A8-6C5C-E7CF-CA5D-4934606D2F6A}"/>
              </a:ext>
            </a:extLst>
          </p:cNvPr>
          <p:cNvSpPr/>
          <p:nvPr/>
        </p:nvSpPr>
        <p:spPr>
          <a:xfrm rot="10539722">
            <a:off x="2874367" y="2947281"/>
            <a:ext cx="548640" cy="2698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71717D8-9493-5778-1E65-26FC12D60E3B}"/>
              </a:ext>
            </a:extLst>
          </p:cNvPr>
          <p:cNvSpPr/>
          <p:nvPr/>
        </p:nvSpPr>
        <p:spPr>
          <a:xfrm rot="10539722">
            <a:off x="5152922" y="3345329"/>
            <a:ext cx="548640" cy="269875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2B119E0-AD18-8AD3-843D-5D0DE4F65C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19"/>
          <a:stretch/>
        </p:blipFill>
        <p:spPr>
          <a:xfrm>
            <a:off x="7696180" y="994566"/>
            <a:ext cx="3345288" cy="570341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874EC4F-52A6-4400-CC03-FDDB3C05F799}"/>
              </a:ext>
            </a:extLst>
          </p:cNvPr>
          <p:cNvSpPr/>
          <p:nvPr/>
        </p:nvSpPr>
        <p:spPr>
          <a:xfrm>
            <a:off x="3148687" y="2702984"/>
            <a:ext cx="1922934" cy="22393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Proposed Temporary Monopole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B49ED2-2F14-E703-DD3C-FCC504527ECE}"/>
              </a:ext>
            </a:extLst>
          </p:cNvPr>
          <p:cNvSpPr/>
          <p:nvPr/>
        </p:nvSpPr>
        <p:spPr>
          <a:xfrm>
            <a:off x="5566111" y="3122335"/>
            <a:ext cx="1362958" cy="23036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B0F0"/>
                </a:solidFill>
              </a:rPr>
              <a:t>Existing Lattice Tower</a:t>
            </a:r>
          </a:p>
        </p:txBody>
      </p:sp>
    </p:spTree>
    <p:extLst>
      <p:ext uri="{BB962C8B-B14F-4D97-AF65-F5344CB8AC3E}">
        <p14:creationId xmlns:p14="http://schemas.microsoft.com/office/powerpoint/2010/main" val="1211255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>
            <a:extLst>
              <a:ext uri="{FF2B5EF4-FFF2-40B4-BE49-F238E27FC236}">
                <a16:creationId xmlns:a16="http://schemas.microsoft.com/office/drawing/2014/main" id="{08C659CA-6A5A-4F00-9334-7C182490821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952501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Substation 118 Temporary Monopole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853B87-0DD7-8B26-1B66-03EA89A62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2720" y="1050184"/>
            <a:ext cx="6644640" cy="5795873"/>
          </a:xfrm>
        </p:spPr>
      </p:pic>
    </p:spTree>
    <p:extLst>
      <p:ext uri="{BB962C8B-B14F-4D97-AF65-F5344CB8AC3E}">
        <p14:creationId xmlns:p14="http://schemas.microsoft.com/office/powerpoint/2010/main" val="1903164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410FBD8-6CE8-47E3-9AA6-912EF4014138}"/>
              </a:ext>
            </a:extLst>
          </p:cNvPr>
          <p:cNvSpPr/>
          <p:nvPr/>
        </p:nvSpPr>
        <p:spPr>
          <a:xfrm>
            <a:off x="1236372" y="1455313"/>
            <a:ext cx="9672034" cy="401820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C6FFF76-D35B-44AD-AEE9-7AA335430E09}"/>
              </a:ext>
            </a:extLst>
          </p:cNvPr>
          <p:cNvSpPr txBox="1">
            <a:spLocks/>
          </p:cNvSpPr>
          <p:nvPr/>
        </p:nvSpPr>
        <p:spPr>
          <a:xfrm>
            <a:off x="2191103" y="2155371"/>
            <a:ext cx="7280156" cy="2547257"/>
          </a:xfrm>
          <a:prstGeom prst="homePlat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Crown Castle/T-Mobile @ </a:t>
            </a:r>
          </a:p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799423-171010</a:t>
            </a:r>
          </a:p>
          <a:p>
            <a:pPr algn="ctr"/>
            <a:r>
              <a:rPr lang="en-US" sz="3600" dirty="0">
                <a:solidFill>
                  <a:srgbClr val="FFFFFF"/>
                </a:solidFill>
              </a:rPr>
              <a:t>(2023022111)</a:t>
            </a:r>
          </a:p>
        </p:txBody>
      </p:sp>
    </p:spTree>
    <p:extLst>
      <p:ext uri="{BB962C8B-B14F-4D97-AF65-F5344CB8AC3E}">
        <p14:creationId xmlns:p14="http://schemas.microsoft.com/office/powerpoint/2010/main" val="2952612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5514150" cy="1054249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799423-171010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9B6C8A-CDFF-D4DE-6660-1F6B9D6C4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117" y="1508444"/>
            <a:ext cx="4863766" cy="467151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0ED220A-BB40-A7FD-E735-1D228858003B}"/>
              </a:ext>
            </a:extLst>
          </p:cNvPr>
          <p:cNvSpPr/>
          <p:nvPr/>
        </p:nvSpPr>
        <p:spPr>
          <a:xfrm>
            <a:off x="5785735" y="3591786"/>
            <a:ext cx="485775" cy="5048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10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DD2E84-3053-6B89-7339-EAE8CC2DF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945" y="423166"/>
            <a:ext cx="6057210" cy="6011668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C7AFF384-71D0-43D5-98C4-F2089F10F385}"/>
              </a:ext>
            </a:extLst>
          </p:cNvPr>
          <p:cNvSpPr/>
          <p:nvPr/>
        </p:nvSpPr>
        <p:spPr>
          <a:xfrm>
            <a:off x="3243041" y="2238507"/>
            <a:ext cx="555233" cy="225287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08C659CA-6A5A-4F00-9334-7C182490821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143500" cy="952501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799423-171010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32021-AB8F-C8D2-CD46-63B9D9D15D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85" y="1199097"/>
            <a:ext cx="3875405" cy="51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3E45B4B4-A055-8D5F-8310-120C26B46E1D}"/>
              </a:ext>
            </a:extLst>
          </p:cNvPr>
          <p:cNvSpPr>
            <a:spLocks noChangeArrowheads="1"/>
          </p:cNvSpPr>
          <p:nvPr/>
        </p:nvSpPr>
        <p:spPr bwMode="auto">
          <a:xfrm rot="21126976">
            <a:off x="3090963" y="3167657"/>
            <a:ext cx="542925" cy="171450"/>
          </a:xfrm>
          <a:prstGeom prst="leftArrow">
            <a:avLst>
              <a:gd name="adj1" fmla="val 50000"/>
              <a:gd name="adj2" fmla="val 7222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644BFE-092F-6A74-0D4E-ED16D1BF7938}"/>
              </a:ext>
            </a:extLst>
          </p:cNvPr>
          <p:cNvSpPr/>
          <p:nvPr/>
        </p:nvSpPr>
        <p:spPr>
          <a:xfrm>
            <a:off x="9803219" y="1906771"/>
            <a:ext cx="1397196" cy="2835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F4A56F-0FF4-D9FE-9C98-F62AB0201A9C}"/>
              </a:ext>
            </a:extLst>
          </p:cNvPr>
          <p:cNvSpPr/>
          <p:nvPr/>
        </p:nvSpPr>
        <p:spPr>
          <a:xfrm>
            <a:off x="9803219" y="2654594"/>
            <a:ext cx="1655922" cy="2835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B41280-7072-10DD-9361-F003AB2E781E}"/>
              </a:ext>
            </a:extLst>
          </p:cNvPr>
          <p:cNvSpPr/>
          <p:nvPr/>
        </p:nvSpPr>
        <p:spPr>
          <a:xfrm>
            <a:off x="9803218" y="2981283"/>
            <a:ext cx="1772093" cy="299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410FBD8-6CE8-47E3-9AA6-912EF4014138}"/>
              </a:ext>
            </a:extLst>
          </p:cNvPr>
          <p:cNvSpPr/>
          <p:nvPr/>
        </p:nvSpPr>
        <p:spPr>
          <a:xfrm>
            <a:off x="1236372" y="1455313"/>
            <a:ext cx="9672034" cy="401820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C6FFF76-D35B-44AD-AEE9-7AA335430E09}"/>
              </a:ext>
            </a:extLst>
          </p:cNvPr>
          <p:cNvSpPr txBox="1">
            <a:spLocks/>
          </p:cNvSpPr>
          <p:nvPr/>
        </p:nvSpPr>
        <p:spPr>
          <a:xfrm>
            <a:off x="2191103" y="2155371"/>
            <a:ext cx="7280156" cy="2547257"/>
          </a:xfrm>
          <a:prstGeom prst="homePlat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Crown Castle/T-Mobile @ </a:t>
            </a:r>
          </a:p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</a:t>
            </a:r>
            <a:r>
              <a:rPr lang="en-US" sz="3600" dirty="0">
                <a:solidFill>
                  <a:srgbClr val="FFFFFF"/>
                </a:solidFill>
              </a:rPr>
              <a:t>813444-088754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3600" dirty="0">
                <a:solidFill>
                  <a:srgbClr val="FFFFFF"/>
                </a:solidFill>
              </a:rPr>
              <a:t>(2023022112)</a:t>
            </a:r>
          </a:p>
        </p:txBody>
      </p:sp>
    </p:spTree>
    <p:extLst>
      <p:ext uri="{BB962C8B-B14F-4D97-AF65-F5344CB8AC3E}">
        <p14:creationId xmlns:p14="http://schemas.microsoft.com/office/powerpoint/2010/main" val="2880471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5514150" cy="1054249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</a:t>
            </a:r>
            <a:r>
              <a:rPr lang="en-US" sz="4400" dirty="0">
                <a:solidFill>
                  <a:srgbClr val="FFFFFF"/>
                </a:solidFill>
              </a:rPr>
              <a:t>813444-088754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0ED5EA-114D-8A07-19DF-3EC65DAC1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713" y="1261403"/>
            <a:ext cx="5052573" cy="510051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2D39898-0DDD-1C85-2943-14E04EEA62EB}"/>
              </a:ext>
            </a:extLst>
          </p:cNvPr>
          <p:cNvSpPr/>
          <p:nvPr/>
        </p:nvSpPr>
        <p:spPr>
          <a:xfrm>
            <a:off x="4949610" y="3691207"/>
            <a:ext cx="485775" cy="5048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20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C75282-61A9-FAEE-0DCA-C2466D863A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94"/>
          <a:stretch/>
        </p:blipFill>
        <p:spPr>
          <a:xfrm>
            <a:off x="5755886" y="209746"/>
            <a:ext cx="4914158" cy="6438507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8C659CA-6A5A-4F00-9334-7C182490821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143500" cy="952501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</a:t>
            </a:r>
            <a:r>
              <a:rPr lang="en-US" sz="4400" dirty="0">
                <a:solidFill>
                  <a:srgbClr val="FFFFFF"/>
                </a:solidFill>
              </a:rPr>
              <a:t>813444-088754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37C4A8-590D-AD82-A59B-4F97EDDB0D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 r="7791" b="14477"/>
          <a:stretch/>
        </p:blipFill>
        <p:spPr bwMode="auto">
          <a:xfrm>
            <a:off x="662621" y="1215985"/>
            <a:ext cx="3576889" cy="543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7A42A184-BE12-3BBE-9986-48871AAD7964}"/>
              </a:ext>
            </a:extLst>
          </p:cNvPr>
          <p:cNvSpPr/>
          <p:nvPr/>
        </p:nvSpPr>
        <p:spPr>
          <a:xfrm rot="10800000">
            <a:off x="3617874" y="4038719"/>
            <a:ext cx="433295" cy="1752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6F2B34-6F4C-CF3F-433E-406813ACEA6E}"/>
              </a:ext>
            </a:extLst>
          </p:cNvPr>
          <p:cNvSpPr/>
          <p:nvPr/>
        </p:nvSpPr>
        <p:spPr>
          <a:xfrm>
            <a:off x="9252666" y="2865747"/>
            <a:ext cx="1220514" cy="5443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911D85-ACCD-C1DB-3517-08BE578E5FC9}"/>
              </a:ext>
            </a:extLst>
          </p:cNvPr>
          <p:cNvSpPr/>
          <p:nvPr/>
        </p:nvSpPr>
        <p:spPr>
          <a:xfrm>
            <a:off x="5755886" y="3599037"/>
            <a:ext cx="1363980" cy="26646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73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06076-1FCC-4350-8278-6B228E437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245" y="383979"/>
            <a:ext cx="8819509" cy="568635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Applications 2023012076 and 2023022115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Verizon/T-Mobile</a:t>
            </a:r>
            <a:br>
              <a:rPr lang="en-US" sz="3600" b="1" dirty="0"/>
            </a:br>
            <a:r>
              <a:rPr lang="en-US" sz="3600" b="1" dirty="0"/>
              <a:t>New Temporary Monopole and Colocation </a:t>
            </a:r>
            <a:br>
              <a:rPr lang="en-US" sz="3600" b="1" dirty="0"/>
            </a:br>
            <a:r>
              <a:rPr lang="en-US" sz="3600" b="1" dirty="0"/>
              <a:t>Pepco Substation 118 Temporary Monopole</a:t>
            </a:r>
            <a:br>
              <a:rPr lang="en-US" sz="3600" b="1" dirty="0"/>
            </a:b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54948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054249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Substation 118 Temporary Monopole</a:t>
            </a:r>
            <a:endParaRPr lang="en-US" sz="4400" dirty="0">
              <a:solidFill>
                <a:srgbClr val="FFFFFF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6EFF2B-5211-1FC2-A097-B30A04B67A15}"/>
              </a:ext>
            </a:extLst>
          </p:cNvPr>
          <p:cNvGrpSpPr/>
          <p:nvPr/>
        </p:nvGrpSpPr>
        <p:grpSpPr>
          <a:xfrm>
            <a:off x="179109" y="1432520"/>
            <a:ext cx="6363093" cy="3992959"/>
            <a:chOff x="2630078" y="1436880"/>
            <a:chExt cx="6363093" cy="3992959"/>
          </a:xfrm>
        </p:grpSpPr>
        <p:pic>
          <p:nvPicPr>
            <p:cNvPr id="2" name="Picture 1" descr="Map&#10;&#10;Description automatically generated">
              <a:extLst>
                <a:ext uri="{FF2B5EF4-FFF2-40B4-BE49-F238E27FC236}">
                  <a16:creationId xmlns:a16="http://schemas.microsoft.com/office/drawing/2014/main" id="{498E2E9B-652E-6486-BC7F-2E1AFDEDCA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8009" t="22485" r="10966" b="6804"/>
            <a:stretch/>
          </p:blipFill>
          <p:spPr bwMode="auto">
            <a:xfrm>
              <a:off x="2630078" y="1436880"/>
              <a:ext cx="6363093" cy="399295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87F6525-15A2-5D36-4428-0030E4B61415}"/>
                </a:ext>
              </a:extLst>
            </p:cNvPr>
            <p:cNvSpPr/>
            <p:nvPr/>
          </p:nvSpPr>
          <p:spPr>
            <a:xfrm>
              <a:off x="4691644" y="2494403"/>
              <a:ext cx="222803" cy="22349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F848011-9983-C10F-B6EB-938AE5ABE322}"/>
                </a:ext>
              </a:extLst>
            </p:cNvPr>
            <p:cNvSpPr/>
            <p:nvPr/>
          </p:nvSpPr>
          <p:spPr>
            <a:xfrm>
              <a:off x="5070395" y="2717901"/>
              <a:ext cx="195479" cy="200221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E4F83B6-E603-294D-74C3-B8DBC19054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72" t="7180"/>
          <a:stretch/>
        </p:blipFill>
        <p:spPr>
          <a:xfrm>
            <a:off x="5688812" y="2813651"/>
            <a:ext cx="6158398" cy="387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68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4194</TotalTime>
  <Words>91</Words>
  <Application>Microsoft Office PowerPoint</Application>
  <PresentationFormat>Widescreen</PresentationFormat>
  <Paragraphs>26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APRIL 2023 TFCG SLIDE DECK</vt:lpstr>
      <vt:lpstr>PowerPoint Presentation</vt:lpstr>
      <vt:lpstr>PEPCO 799423-171010</vt:lpstr>
      <vt:lpstr>PowerPoint Presentation</vt:lpstr>
      <vt:lpstr>PowerPoint Presentation</vt:lpstr>
      <vt:lpstr>PEPCO 813444-088754</vt:lpstr>
      <vt:lpstr>PowerPoint Presentation</vt:lpstr>
      <vt:lpstr>Applications 2023012076 and 2023022115  Verizon/T-Mobile New Temporary Monopole and Colocation  Pepco Substation 118 Temporary Monopole </vt:lpstr>
      <vt:lpstr>PEPCO Substation 118 Temporary Monopole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WMATA@ Brookeville     Tower</dc:title>
  <dc:creator>James Crane</dc:creator>
  <cp:lastModifiedBy>Julie Elias</cp:lastModifiedBy>
  <cp:revision>86</cp:revision>
  <dcterms:created xsi:type="dcterms:W3CDTF">2020-12-30T18:47:40Z</dcterms:created>
  <dcterms:modified xsi:type="dcterms:W3CDTF">2023-03-31T14:27:49Z</dcterms:modified>
</cp:coreProperties>
</file>