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04" r:id="rId2"/>
    <p:sldId id="405" r:id="rId3"/>
    <p:sldId id="406" r:id="rId4"/>
    <p:sldId id="403" r:id="rId5"/>
    <p:sldId id="360" r:id="rId6"/>
    <p:sldId id="363" r:id="rId7"/>
    <p:sldId id="407" r:id="rId8"/>
    <p:sldId id="408" r:id="rId9"/>
    <p:sldId id="409" r:id="rId10"/>
    <p:sldId id="416" r:id="rId11"/>
    <p:sldId id="347" r:id="rId12"/>
    <p:sldId id="348" r:id="rId13"/>
    <p:sldId id="415" r:id="rId14"/>
    <p:sldId id="411" r:id="rId15"/>
    <p:sldId id="412" r:id="rId16"/>
    <p:sldId id="364" r:id="rId17"/>
    <p:sldId id="413" r:id="rId18"/>
    <p:sldId id="41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261" autoAdjust="0"/>
  </p:normalViewPr>
  <p:slideViewPr>
    <p:cSldViewPr snapToGrid="0">
      <p:cViewPr varScale="1">
        <p:scale>
          <a:sx n="76" d="100"/>
          <a:sy n="76" d="100"/>
        </p:scale>
        <p:origin x="1038" y="96"/>
      </p:cViewPr>
      <p:guideLst/>
    </p:cSldViewPr>
  </p:slideViewPr>
  <p:notesTextViewPr>
    <p:cViewPr>
      <p:scale>
        <a:sx n="1" d="1"/>
        <a:sy n="1" d="1"/>
      </p:scale>
      <p:origin x="0" y="0"/>
    </p:cViewPr>
  </p:notesTextViewPr>
  <p:notesViewPr>
    <p:cSldViewPr snapToGrid="0">
      <p:cViewPr varScale="1">
        <p:scale>
          <a:sx n="50" d="100"/>
          <a:sy n="50" d="100"/>
        </p:scale>
        <p:origin x="256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A150B-4087-43B8-9D25-F03E9E7EE7C4}" type="datetimeFigureOut">
              <a:rPr lang="en-US" smtClean="0"/>
              <a:t>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DC2BA-B651-40E1-A86B-C3019BF89EF4}" type="slidenum">
              <a:rPr lang="en-US" smtClean="0"/>
              <a:t>‹#›</a:t>
            </a:fld>
            <a:endParaRPr lang="en-US" dirty="0"/>
          </a:p>
        </p:txBody>
      </p:sp>
    </p:spTree>
    <p:extLst>
      <p:ext uri="{BB962C8B-B14F-4D97-AF65-F5344CB8AC3E}">
        <p14:creationId xmlns:p14="http://schemas.microsoft.com/office/powerpoint/2010/main" val="406288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2</a:t>
            </a:fld>
            <a:endParaRPr lang="en-US" dirty="0"/>
          </a:p>
        </p:txBody>
      </p:sp>
    </p:spTree>
    <p:extLst>
      <p:ext uri="{BB962C8B-B14F-4D97-AF65-F5344CB8AC3E}">
        <p14:creationId xmlns:p14="http://schemas.microsoft.com/office/powerpoint/2010/main" val="232037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impact is expected to be minimal as the wireless site will be at an active construction site, and the residential area on the west side of Old Georgetown Road is shielded by trees and foliage. </a:t>
            </a:r>
          </a:p>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14</a:t>
            </a:fld>
            <a:endParaRPr lang="en-US" dirty="0"/>
          </a:p>
        </p:txBody>
      </p:sp>
    </p:spTree>
    <p:extLst>
      <p:ext uri="{BB962C8B-B14F-4D97-AF65-F5344CB8AC3E}">
        <p14:creationId xmlns:p14="http://schemas.microsoft.com/office/powerpoint/2010/main" val="258743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129.9’ water tank is owned by WSSC. T-Mobile has applied to build a temporary monopole on the WSSC site next to the water tank. The WSSC site is located at the recent Clarksburg Premium Outlets center, zoned</a:t>
            </a:r>
            <a:r>
              <a:rPr lang="en-US" u="none" dirty="0"/>
              <a:t> </a:t>
            </a:r>
            <a:r>
              <a:rPr lang="en-US" sz="1800" u="none" dirty="0">
                <a:effectLst/>
                <a:latin typeface="Calibri" panose="020F0502020204030204" pitchFamily="34" charset="0"/>
                <a:ea typeface="Arial" panose="020B0604020202020204" pitchFamily="34" charset="0"/>
              </a:rPr>
              <a:t>CRT-0.5</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16</a:t>
            </a:fld>
            <a:endParaRPr lang="en-US" dirty="0"/>
          </a:p>
        </p:txBody>
      </p:sp>
    </p:spTree>
    <p:extLst>
      <p:ext uri="{BB962C8B-B14F-4D97-AF65-F5344CB8AC3E}">
        <p14:creationId xmlns:p14="http://schemas.microsoft.com/office/powerpoint/2010/main" val="2957967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arrow on the photo here shows the approximate location and height of the proposed temporary monopole structure. The elevation profile drawings on the right show the proposed installation in more detail from the opposite site of the water tank</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rPr>
              <a:t>The proposed attachments will be mounted at the top of the monopole at 102' and 90'. The equipment cabinets will be placed on a temporary non-penetrating 7' x 8' platform at ground level. All proposed antennas meet the length and volume requirements set forth in the Montgomery County Ordinance, with the maximum length of the proposed antenna being 95.9" for a total volume of 11.32 cu. ft.</a:t>
            </a:r>
          </a:p>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17</a:t>
            </a:fld>
            <a:endParaRPr lang="en-US" dirty="0"/>
          </a:p>
        </p:txBody>
      </p:sp>
    </p:spTree>
    <p:extLst>
      <p:ext uri="{BB962C8B-B14F-4D97-AF65-F5344CB8AC3E}">
        <p14:creationId xmlns:p14="http://schemas.microsoft.com/office/powerpoint/2010/main" val="642833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equipment cabinets and support equipment will be placed on a temporary non-penetrating 7’  x 8’ concrete pad at ground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proposed installation meets the </a:t>
            </a:r>
            <a:r>
              <a:rPr lang="en-US" sz="1800" dirty="0">
                <a:effectLst/>
                <a:latin typeface="Times New Roman" panose="02020603050405020304" pitchFamily="18" charset="0"/>
                <a:ea typeface="Times New Roman" panose="02020603050405020304" pitchFamily="18" charset="0"/>
              </a:rPr>
              <a:t>County Zoning Code on Temporary Uses (Section 3.1.4) in which temporary uses are defined as 1) temporary in nature, 2) established for a fixed period of time, and 3) not involving construction of a permanent structure, and 4) requiring a temporary use permit. The applicant reports that this facility will be temporary and will not involve permanent construction, and per the letter submitted by WSSC, the temporary facility will occupy WSSC property for up to nine months. </a:t>
            </a:r>
          </a:p>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18</a:t>
            </a:fld>
            <a:endParaRPr lang="en-US" dirty="0"/>
          </a:p>
        </p:txBody>
      </p:sp>
    </p:spTree>
    <p:extLst>
      <p:ext uri="{BB962C8B-B14F-4D97-AF65-F5344CB8AC3E}">
        <p14:creationId xmlns:p14="http://schemas.microsoft.com/office/powerpoint/2010/main" val="55386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3</a:t>
            </a:fld>
            <a:endParaRPr lang="en-US" dirty="0"/>
          </a:p>
        </p:txBody>
      </p:sp>
    </p:spTree>
    <p:extLst>
      <p:ext uri="{BB962C8B-B14F-4D97-AF65-F5344CB8AC3E}">
        <p14:creationId xmlns:p14="http://schemas.microsoft.com/office/powerpoint/2010/main" val="116259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5</a:t>
            </a:fld>
            <a:endParaRPr lang="en-US" dirty="0"/>
          </a:p>
        </p:txBody>
      </p:sp>
    </p:spTree>
    <p:extLst>
      <p:ext uri="{BB962C8B-B14F-4D97-AF65-F5344CB8AC3E}">
        <p14:creationId xmlns:p14="http://schemas.microsoft.com/office/powerpoint/2010/main" val="40105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6</a:t>
            </a:fld>
            <a:endParaRPr lang="en-US" dirty="0"/>
          </a:p>
        </p:txBody>
      </p:sp>
    </p:spTree>
    <p:extLst>
      <p:ext uri="{BB962C8B-B14F-4D97-AF65-F5344CB8AC3E}">
        <p14:creationId xmlns:p14="http://schemas.microsoft.com/office/powerpoint/2010/main" val="166970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8</a:t>
            </a:fld>
            <a:endParaRPr lang="en-US" dirty="0"/>
          </a:p>
        </p:txBody>
      </p:sp>
    </p:spTree>
    <p:extLst>
      <p:ext uri="{BB962C8B-B14F-4D97-AF65-F5344CB8AC3E}">
        <p14:creationId xmlns:p14="http://schemas.microsoft.com/office/powerpoint/2010/main" val="227813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8DC2BA-B651-40E1-A86B-C3019BF89EF4}" type="slidenum">
              <a:rPr lang="en-US" smtClean="0"/>
              <a:t>9</a:t>
            </a:fld>
            <a:endParaRPr lang="en-US" dirty="0"/>
          </a:p>
        </p:txBody>
      </p:sp>
    </p:spTree>
    <p:extLst>
      <p:ext uri="{BB962C8B-B14F-4D97-AF65-F5344CB8AC3E}">
        <p14:creationId xmlns:p14="http://schemas.microsoft.com/office/powerpoint/2010/main" val="69084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is located on the east side of Old Georgetown Rd. The school is undergoing renovation requiring the dismantling of the existing monopole on the property. The zoning map on the left shows the zoning of the area and the outline of the old school building as per </a:t>
            </a:r>
            <a:r>
              <a:rPr lang="en-US" dirty="0" err="1"/>
              <a:t>MCAtlas</a:t>
            </a:r>
            <a:r>
              <a:rPr lang="en-US" dirty="0"/>
              <a:t>. The construction drawings on the right show the school redevelopment, with the old monopole location identified with a blue circle and the new monopole location circled in red. </a:t>
            </a:r>
          </a:p>
        </p:txBody>
      </p:sp>
      <p:sp>
        <p:nvSpPr>
          <p:cNvPr id="4" name="Slide Number Placeholder 3"/>
          <p:cNvSpPr>
            <a:spLocks noGrp="1"/>
          </p:cNvSpPr>
          <p:nvPr>
            <p:ph type="sldNum" sz="quarter" idx="5"/>
          </p:nvPr>
        </p:nvSpPr>
        <p:spPr/>
        <p:txBody>
          <a:bodyPr/>
          <a:lstStyle/>
          <a:p>
            <a:fld id="{F38DC2BA-B651-40E1-A86B-C3019BF89EF4}" type="slidenum">
              <a:rPr lang="en-US" smtClean="0"/>
              <a:t>11</a:t>
            </a:fld>
            <a:endParaRPr lang="en-US" dirty="0"/>
          </a:p>
        </p:txBody>
      </p:sp>
    </p:spTree>
    <p:extLst>
      <p:ext uri="{BB962C8B-B14F-4D97-AF65-F5344CB8AC3E}">
        <p14:creationId xmlns:p14="http://schemas.microsoft.com/office/powerpoint/2010/main" val="170862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T-Mobile has demonstrated coverage gaps without this site. RF Propagation maps have shown that existing sites in the area would not provide the same coverage. This map shows coverage with and without the Woodward High School Site (circled). </a:t>
            </a:r>
          </a:p>
        </p:txBody>
      </p:sp>
      <p:sp>
        <p:nvSpPr>
          <p:cNvPr id="4" name="Slide Number Placeholder 3"/>
          <p:cNvSpPr>
            <a:spLocks noGrp="1"/>
          </p:cNvSpPr>
          <p:nvPr>
            <p:ph type="sldNum" sz="quarter" idx="5"/>
          </p:nvPr>
        </p:nvSpPr>
        <p:spPr/>
        <p:txBody>
          <a:bodyPr/>
          <a:lstStyle/>
          <a:p>
            <a:fld id="{F38DC2BA-B651-40E1-A86B-C3019BF89EF4}" type="slidenum">
              <a:rPr lang="en-US" smtClean="0"/>
              <a:t>12</a:t>
            </a:fld>
            <a:endParaRPr lang="en-US" dirty="0"/>
          </a:p>
        </p:txBody>
      </p:sp>
    </p:spTree>
    <p:extLst>
      <p:ext uri="{BB962C8B-B14F-4D97-AF65-F5344CB8AC3E}">
        <p14:creationId xmlns:p14="http://schemas.microsoft.com/office/powerpoint/2010/main" val="415482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monopole will be located behind the school building if facing the building from Old Tuckerman Ln. It will be set back approximate 131’ from the school building. All antennas will be </a:t>
            </a:r>
            <a:r>
              <a:rPr lang="en-US" dirty="0" err="1"/>
              <a:t>colocated</a:t>
            </a:r>
            <a:r>
              <a:rPr lang="en-US" dirty="0"/>
              <a:t> on the monopole at 115’ AGL. </a:t>
            </a:r>
          </a:p>
        </p:txBody>
      </p:sp>
      <p:sp>
        <p:nvSpPr>
          <p:cNvPr id="4" name="Slide Number Placeholder 3"/>
          <p:cNvSpPr>
            <a:spLocks noGrp="1"/>
          </p:cNvSpPr>
          <p:nvPr>
            <p:ph type="sldNum" sz="quarter" idx="5"/>
          </p:nvPr>
        </p:nvSpPr>
        <p:spPr/>
        <p:txBody>
          <a:bodyPr/>
          <a:lstStyle/>
          <a:p>
            <a:fld id="{F38DC2BA-B651-40E1-A86B-C3019BF89EF4}" type="slidenum">
              <a:rPr lang="en-US" smtClean="0"/>
              <a:t>13</a:t>
            </a:fld>
            <a:endParaRPr lang="en-US" dirty="0"/>
          </a:p>
        </p:txBody>
      </p:sp>
    </p:spTree>
    <p:extLst>
      <p:ext uri="{BB962C8B-B14F-4D97-AF65-F5344CB8AC3E}">
        <p14:creationId xmlns:p14="http://schemas.microsoft.com/office/powerpoint/2010/main" val="215007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B8D2-C872-4750-860C-2E82EFB224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5BDA02-0CAA-4332-8D20-67ADA1D48A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94150A-772F-494C-9A7A-30CB93A48D92}"/>
              </a:ext>
            </a:extLst>
          </p:cNvPr>
          <p:cNvSpPr>
            <a:spLocks noGrp="1"/>
          </p:cNvSpPr>
          <p:nvPr>
            <p:ph type="dt" sz="half" idx="10"/>
          </p:nvPr>
        </p:nvSpPr>
        <p:spPr/>
        <p:txBody>
          <a:bodyPr/>
          <a:lstStyle/>
          <a:p>
            <a:fld id="{18900BE9-D7CA-4779-906D-3CE2146CF39B}" type="datetimeFigureOut">
              <a:rPr lang="en-US" smtClean="0"/>
              <a:t>11/2/2021</a:t>
            </a:fld>
            <a:endParaRPr lang="en-US" dirty="0"/>
          </a:p>
        </p:txBody>
      </p:sp>
      <p:sp>
        <p:nvSpPr>
          <p:cNvPr id="5" name="Footer Placeholder 4">
            <a:extLst>
              <a:ext uri="{FF2B5EF4-FFF2-40B4-BE49-F238E27FC236}">
                <a16:creationId xmlns:a16="http://schemas.microsoft.com/office/drawing/2014/main" id="{8DC0E1AF-D745-4219-852B-229CADC41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1E56F9-CC05-4DD7-9C0A-1E29EFFE0C9C}"/>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416104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9055-4AA5-48CE-8501-90D1218D81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1165A-A4B6-468F-8B94-CE18A8BCC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9715E-69AA-4CFA-9155-EE2A42CE6690}"/>
              </a:ext>
            </a:extLst>
          </p:cNvPr>
          <p:cNvSpPr>
            <a:spLocks noGrp="1"/>
          </p:cNvSpPr>
          <p:nvPr>
            <p:ph type="dt" sz="half" idx="10"/>
          </p:nvPr>
        </p:nvSpPr>
        <p:spPr/>
        <p:txBody>
          <a:bodyPr/>
          <a:lstStyle/>
          <a:p>
            <a:fld id="{18900BE9-D7CA-4779-906D-3CE2146CF39B}" type="datetimeFigureOut">
              <a:rPr lang="en-US" smtClean="0"/>
              <a:t>11/2/2021</a:t>
            </a:fld>
            <a:endParaRPr lang="en-US" dirty="0"/>
          </a:p>
        </p:txBody>
      </p:sp>
      <p:sp>
        <p:nvSpPr>
          <p:cNvPr id="5" name="Footer Placeholder 4">
            <a:extLst>
              <a:ext uri="{FF2B5EF4-FFF2-40B4-BE49-F238E27FC236}">
                <a16:creationId xmlns:a16="http://schemas.microsoft.com/office/drawing/2014/main" id="{52C0B0C1-3022-4DB4-8FE0-A9CA3EB8B5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0503AB-45CB-4E29-8EB7-CAC8D8089EDD}"/>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168923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7303D-49B5-492F-896D-31EA4BD89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D6EF2-D21D-4954-AF91-E33797B42D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3B57-DF49-44A8-9BD8-FF6B6FE943A3}"/>
              </a:ext>
            </a:extLst>
          </p:cNvPr>
          <p:cNvSpPr>
            <a:spLocks noGrp="1"/>
          </p:cNvSpPr>
          <p:nvPr>
            <p:ph type="dt" sz="half" idx="10"/>
          </p:nvPr>
        </p:nvSpPr>
        <p:spPr/>
        <p:txBody>
          <a:bodyPr/>
          <a:lstStyle/>
          <a:p>
            <a:fld id="{18900BE9-D7CA-4779-906D-3CE2146CF39B}" type="datetimeFigureOut">
              <a:rPr lang="en-US" smtClean="0"/>
              <a:t>11/2/2021</a:t>
            </a:fld>
            <a:endParaRPr lang="en-US" dirty="0"/>
          </a:p>
        </p:txBody>
      </p:sp>
      <p:sp>
        <p:nvSpPr>
          <p:cNvPr id="5" name="Footer Placeholder 4">
            <a:extLst>
              <a:ext uri="{FF2B5EF4-FFF2-40B4-BE49-F238E27FC236}">
                <a16:creationId xmlns:a16="http://schemas.microsoft.com/office/drawing/2014/main" id="{182B34CF-4B83-4345-ADBC-4917BA7C36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F136F9-B423-43E3-AC1E-023B2FC5C4C8}"/>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44997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2792-9E7B-4819-8116-CA11C4043F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FEBDF-3645-4CBC-A8E3-456B1DEB68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38832-0B13-41CB-B9CA-9E48CB92D2A3}"/>
              </a:ext>
            </a:extLst>
          </p:cNvPr>
          <p:cNvSpPr>
            <a:spLocks noGrp="1"/>
          </p:cNvSpPr>
          <p:nvPr>
            <p:ph type="dt" sz="half" idx="10"/>
          </p:nvPr>
        </p:nvSpPr>
        <p:spPr/>
        <p:txBody>
          <a:bodyPr/>
          <a:lstStyle/>
          <a:p>
            <a:fld id="{18900BE9-D7CA-4779-906D-3CE2146CF39B}" type="datetimeFigureOut">
              <a:rPr lang="en-US" smtClean="0"/>
              <a:t>11/2/2021</a:t>
            </a:fld>
            <a:endParaRPr lang="en-US" dirty="0"/>
          </a:p>
        </p:txBody>
      </p:sp>
      <p:sp>
        <p:nvSpPr>
          <p:cNvPr id="5" name="Footer Placeholder 4">
            <a:extLst>
              <a:ext uri="{FF2B5EF4-FFF2-40B4-BE49-F238E27FC236}">
                <a16:creationId xmlns:a16="http://schemas.microsoft.com/office/drawing/2014/main" id="{F684A0AE-31FE-4AD7-8373-35258564B0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4140AF-A872-4784-9DE1-E17297EAAA8B}"/>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06964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13B8-6716-40EA-9B20-B8ABDAFC94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B83A1-AF8D-458A-84A8-AC3110F99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5D1218-74E4-46EC-8422-F50696A5679F}"/>
              </a:ext>
            </a:extLst>
          </p:cNvPr>
          <p:cNvSpPr>
            <a:spLocks noGrp="1"/>
          </p:cNvSpPr>
          <p:nvPr>
            <p:ph type="dt" sz="half" idx="10"/>
          </p:nvPr>
        </p:nvSpPr>
        <p:spPr/>
        <p:txBody>
          <a:bodyPr/>
          <a:lstStyle/>
          <a:p>
            <a:fld id="{18900BE9-D7CA-4779-906D-3CE2146CF39B}" type="datetimeFigureOut">
              <a:rPr lang="en-US" smtClean="0"/>
              <a:t>11/2/2021</a:t>
            </a:fld>
            <a:endParaRPr lang="en-US" dirty="0"/>
          </a:p>
        </p:txBody>
      </p:sp>
      <p:sp>
        <p:nvSpPr>
          <p:cNvPr id="5" name="Footer Placeholder 4">
            <a:extLst>
              <a:ext uri="{FF2B5EF4-FFF2-40B4-BE49-F238E27FC236}">
                <a16:creationId xmlns:a16="http://schemas.microsoft.com/office/drawing/2014/main" id="{F6E9C886-84F6-4363-BDB1-899CDCD34E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7999D4-D8AA-40D0-9B41-184C9E630621}"/>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98778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97D5-6021-49FA-A0BF-CD6C4B2C4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3B218-CB48-49C6-BAD2-14F2CE113B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008708-2510-480F-913D-BD6DC3FC7A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829DCF-D78C-4EE8-9EA8-ADB9FF6B453B}"/>
              </a:ext>
            </a:extLst>
          </p:cNvPr>
          <p:cNvSpPr>
            <a:spLocks noGrp="1"/>
          </p:cNvSpPr>
          <p:nvPr>
            <p:ph type="dt" sz="half" idx="10"/>
          </p:nvPr>
        </p:nvSpPr>
        <p:spPr/>
        <p:txBody>
          <a:bodyPr/>
          <a:lstStyle/>
          <a:p>
            <a:fld id="{18900BE9-D7CA-4779-906D-3CE2146CF39B}" type="datetimeFigureOut">
              <a:rPr lang="en-US" smtClean="0"/>
              <a:t>11/2/2021</a:t>
            </a:fld>
            <a:endParaRPr lang="en-US" dirty="0"/>
          </a:p>
        </p:txBody>
      </p:sp>
      <p:sp>
        <p:nvSpPr>
          <p:cNvPr id="6" name="Footer Placeholder 5">
            <a:extLst>
              <a:ext uri="{FF2B5EF4-FFF2-40B4-BE49-F238E27FC236}">
                <a16:creationId xmlns:a16="http://schemas.microsoft.com/office/drawing/2014/main" id="{6DE25913-1DD4-4E96-AC6E-ACAF6164FD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C72936-5737-4AF0-896C-09CDD972F1E8}"/>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36886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04E9-1488-4C74-9DCE-FE8363DE2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DDACFA-F4AE-4143-9B3A-8D551DA1D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AE1E75-D5A7-4397-A8AE-1D58A9E3A4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871D09-E4E2-4239-B3DD-A782433DB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4E4D31-62A1-45F7-A4DD-A3A0918379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BB88D5-6E78-4B19-BF03-56180A7440A9}"/>
              </a:ext>
            </a:extLst>
          </p:cNvPr>
          <p:cNvSpPr>
            <a:spLocks noGrp="1"/>
          </p:cNvSpPr>
          <p:nvPr>
            <p:ph type="dt" sz="half" idx="10"/>
          </p:nvPr>
        </p:nvSpPr>
        <p:spPr/>
        <p:txBody>
          <a:bodyPr/>
          <a:lstStyle/>
          <a:p>
            <a:fld id="{18900BE9-D7CA-4779-906D-3CE2146CF39B}" type="datetimeFigureOut">
              <a:rPr lang="en-US" smtClean="0"/>
              <a:t>11/2/2021</a:t>
            </a:fld>
            <a:endParaRPr lang="en-US" dirty="0"/>
          </a:p>
        </p:txBody>
      </p:sp>
      <p:sp>
        <p:nvSpPr>
          <p:cNvPr id="8" name="Footer Placeholder 7">
            <a:extLst>
              <a:ext uri="{FF2B5EF4-FFF2-40B4-BE49-F238E27FC236}">
                <a16:creationId xmlns:a16="http://schemas.microsoft.com/office/drawing/2014/main" id="{7D258E71-D398-4B96-B38B-4A124DCF31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46F6BD-B4D1-435B-B1D7-0748F953F759}"/>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385643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98E3-93E4-4E16-B472-6F29401E37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2156E-F0F1-468E-B9B7-99AC4A05FAC2}"/>
              </a:ext>
            </a:extLst>
          </p:cNvPr>
          <p:cNvSpPr>
            <a:spLocks noGrp="1"/>
          </p:cNvSpPr>
          <p:nvPr>
            <p:ph type="dt" sz="half" idx="10"/>
          </p:nvPr>
        </p:nvSpPr>
        <p:spPr/>
        <p:txBody>
          <a:bodyPr/>
          <a:lstStyle/>
          <a:p>
            <a:fld id="{18900BE9-D7CA-4779-906D-3CE2146CF39B}" type="datetimeFigureOut">
              <a:rPr lang="en-US" smtClean="0"/>
              <a:t>11/2/2021</a:t>
            </a:fld>
            <a:endParaRPr lang="en-US" dirty="0"/>
          </a:p>
        </p:txBody>
      </p:sp>
      <p:sp>
        <p:nvSpPr>
          <p:cNvPr id="4" name="Footer Placeholder 3">
            <a:extLst>
              <a:ext uri="{FF2B5EF4-FFF2-40B4-BE49-F238E27FC236}">
                <a16:creationId xmlns:a16="http://schemas.microsoft.com/office/drawing/2014/main" id="{64D1C80F-EAC8-488C-A521-293325A043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DF1958-2881-4B9D-8219-AC101D8946B2}"/>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109175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D40D8-EE4D-4CFD-A021-CF84E666FEC0}"/>
              </a:ext>
            </a:extLst>
          </p:cNvPr>
          <p:cNvSpPr>
            <a:spLocks noGrp="1"/>
          </p:cNvSpPr>
          <p:nvPr>
            <p:ph type="dt" sz="half" idx="10"/>
          </p:nvPr>
        </p:nvSpPr>
        <p:spPr/>
        <p:txBody>
          <a:bodyPr/>
          <a:lstStyle/>
          <a:p>
            <a:fld id="{18900BE9-D7CA-4779-906D-3CE2146CF39B}" type="datetimeFigureOut">
              <a:rPr lang="en-US" smtClean="0"/>
              <a:t>11/2/2021</a:t>
            </a:fld>
            <a:endParaRPr lang="en-US" dirty="0"/>
          </a:p>
        </p:txBody>
      </p:sp>
      <p:sp>
        <p:nvSpPr>
          <p:cNvPr id="3" name="Footer Placeholder 2">
            <a:extLst>
              <a:ext uri="{FF2B5EF4-FFF2-40B4-BE49-F238E27FC236}">
                <a16:creationId xmlns:a16="http://schemas.microsoft.com/office/drawing/2014/main" id="{FD821182-5A85-4E8B-B1D6-497D70BCF57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38DCF6-8133-44F0-AF8A-E9F73BE588F9}"/>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67683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E658-F4B3-4CB8-8ABC-6D2ADE753F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44774E-8BAB-4EE1-B953-39C263C9C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FEB96D-7971-4E0D-BBA0-10652F1D7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B5AFDB-C96B-42DB-9DA0-D989C4D6DF5C}"/>
              </a:ext>
            </a:extLst>
          </p:cNvPr>
          <p:cNvSpPr>
            <a:spLocks noGrp="1"/>
          </p:cNvSpPr>
          <p:nvPr>
            <p:ph type="dt" sz="half" idx="10"/>
          </p:nvPr>
        </p:nvSpPr>
        <p:spPr/>
        <p:txBody>
          <a:bodyPr/>
          <a:lstStyle/>
          <a:p>
            <a:fld id="{18900BE9-D7CA-4779-906D-3CE2146CF39B}" type="datetimeFigureOut">
              <a:rPr lang="en-US" smtClean="0"/>
              <a:t>11/2/2021</a:t>
            </a:fld>
            <a:endParaRPr lang="en-US" dirty="0"/>
          </a:p>
        </p:txBody>
      </p:sp>
      <p:sp>
        <p:nvSpPr>
          <p:cNvPr id="6" name="Footer Placeholder 5">
            <a:extLst>
              <a:ext uri="{FF2B5EF4-FFF2-40B4-BE49-F238E27FC236}">
                <a16:creationId xmlns:a16="http://schemas.microsoft.com/office/drawing/2014/main" id="{4AD959EB-8A20-4F9F-BBAF-8DDA99AE5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C6A0C7-9ECB-4F25-B707-090DA157A574}"/>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62892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91CE-4654-434F-9DF9-A36BC7BA8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02A0D-66FC-45D9-8553-C1E8601ED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C48F75-20F5-468C-946E-71F6403D7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213998-4011-4DA7-8041-75C0B6C74A66}"/>
              </a:ext>
            </a:extLst>
          </p:cNvPr>
          <p:cNvSpPr>
            <a:spLocks noGrp="1"/>
          </p:cNvSpPr>
          <p:nvPr>
            <p:ph type="dt" sz="half" idx="10"/>
          </p:nvPr>
        </p:nvSpPr>
        <p:spPr/>
        <p:txBody>
          <a:bodyPr/>
          <a:lstStyle/>
          <a:p>
            <a:fld id="{18900BE9-D7CA-4779-906D-3CE2146CF39B}" type="datetimeFigureOut">
              <a:rPr lang="en-US" smtClean="0"/>
              <a:t>11/2/2021</a:t>
            </a:fld>
            <a:endParaRPr lang="en-US" dirty="0"/>
          </a:p>
        </p:txBody>
      </p:sp>
      <p:sp>
        <p:nvSpPr>
          <p:cNvPr id="6" name="Footer Placeholder 5">
            <a:extLst>
              <a:ext uri="{FF2B5EF4-FFF2-40B4-BE49-F238E27FC236}">
                <a16:creationId xmlns:a16="http://schemas.microsoft.com/office/drawing/2014/main" id="{C45F7784-9094-41C1-BD85-B49BC44B8B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9F89DB-0170-4F28-B648-B3C5F4D076BC}"/>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881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633F0-1F16-4A08-A526-8F2CF33D0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A79257-1E04-4BAF-A25D-7FA497687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99997-3D74-4DEF-AEE6-BB88B68A1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00BE9-D7CA-4779-906D-3CE2146CF39B}" type="datetimeFigureOut">
              <a:rPr lang="en-US" smtClean="0"/>
              <a:t>11/2/2021</a:t>
            </a:fld>
            <a:endParaRPr lang="en-US" dirty="0"/>
          </a:p>
        </p:txBody>
      </p:sp>
      <p:sp>
        <p:nvSpPr>
          <p:cNvPr id="5" name="Footer Placeholder 4">
            <a:extLst>
              <a:ext uri="{FF2B5EF4-FFF2-40B4-BE49-F238E27FC236}">
                <a16:creationId xmlns:a16="http://schemas.microsoft.com/office/drawing/2014/main" id="{0D714566-B20D-4A00-9991-AC2D23818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9B215D6-0628-45A9-8AAB-A5962DAE8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0B388-32DB-4FE7-A63C-EAECA6685481}" type="slidenum">
              <a:rPr lang="en-US" smtClean="0"/>
              <a:t>‹#›</a:t>
            </a:fld>
            <a:endParaRPr lang="en-US" dirty="0"/>
          </a:p>
        </p:txBody>
      </p:sp>
    </p:spTree>
    <p:extLst>
      <p:ext uri="{BB962C8B-B14F-4D97-AF65-F5344CB8AC3E}">
        <p14:creationId xmlns:p14="http://schemas.microsoft.com/office/powerpoint/2010/main" val="349885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2410FBD8-6CE8-47E3-9AA6-912EF4014138}"/>
              </a:ext>
            </a:extLst>
          </p:cNvPr>
          <p:cNvSpPr/>
          <p:nvPr/>
        </p:nvSpPr>
        <p:spPr>
          <a:xfrm>
            <a:off x="1236372" y="1455313"/>
            <a:ext cx="9672034" cy="4018208"/>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C6FFF76-D35B-44AD-AEE9-7AA335430E09}"/>
              </a:ext>
            </a:extLst>
          </p:cNvPr>
          <p:cNvSpPr txBox="1">
            <a:spLocks/>
          </p:cNvSpPr>
          <p:nvPr/>
        </p:nvSpPr>
        <p:spPr>
          <a:xfrm>
            <a:off x="2171852" y="2155371"/>
            <a:ext cx="6946776" cy="2547257"/>
          </a:xfrm>
          <a:prstGeom prst="homePlate">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FFFF"/>
                </a:solidFill>
              </a:rPr>
              <a:t>T-Mobile @ </a:t>
            </a:r>
          </a:p>
          <a:p>
            <a:pPr algn="ctr"/>
            <a:r>
              <a:rPr lang="en-US" sz="3600" dirty="0">
                <a:solidFill>
                  <a:srgbClr val="FFFFFF"/>
                </a:solidFill>
              </a:rPr>
              <a:t>PEPCO 794422-9988</a:t>
            </a:r>
          </a:p>
          <a:p>
            <a:pPr algn="ctr"/>
            <a:r>
              <a:rPr lang="en-US" sz="3600" dirty="0">
                <a:solidFill>
                  <a:srgbClr val="FFFFFF"/>
                </a:solidFill>
              </a:rPr>
              <a:t>(2021041420)</a:t>
            </a:r>
          </a:p>
        </p:txBody>
      </p:sp>
    </p:spTree>
    <p:extLst>
      <p:ext uri="{BB962C8B-B14F-4D97-AF65-F5344CB8AC3E}">
        <p14:creationId xmlns:p14="http://schemas.microsoft.com/office/powerpoint/2010/main" val="74437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566E9FD8-9DF3-49B6-9613-0B2D9D9F36BA}"/>
              </a:ext>
            </a:extLst>
          </p:cNvPr>
          <p:cNvSpPr/>
          <p:nvPr/>
        </p:nvSpPr>
        <p:spPr>
          <a:xfrm>
            <a:off x="1993900" y="1409700"/>
            <a:ext cx="8001000" cy="38608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F271C28-FB9D-40F2-8E72-A90FF78EEE5E}"/>
              </a:ext>
            </a:extLst>
          </p:cNvPr>
          <p:cNvSpPr txBox="1">
            <a:spLocks noGrp="1"/>
          </p:cNvSpPr>
          <p:nvPr>
            <p:ph type="title"/>
          </p:nvPr>
        </p:nvSpPr>
        <p:spPr>
          <a:xfrm>
            <a:off x="2527300" y="1916112"/>
            <a:ext cx="6934200" cy="2909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Permanent Monopole @ Woodward High School </a:t>
            </a:r>
            <a:br>
              <a:rPr lang="en-US" dirty="0"/>
            </a:br>
            <a:r>
              <a:rPr lang="en-US" sz="4000" dirty="0"/>
              <a:t>(Formerly Tilden Middle School)</a:t>
            </a:r>
            <a:br>
              <a:rPr lang="en-US" sz="4000" dirty="0"/>
            </a:br>
            <a:r>
              <a:rPr lang="en-US" sz="4000" dirty="0"/>
              <a:t>Application #2021081523</a:t>
            </a:r>
            <a:endParaRPr lang="en-US" dirty="0"/>
          </a:p>
        </p:txBody>
      </p:sp>
    </p:spTree>
    <p:extLst>
      <p:ext uri="{BB962C8B-B14F-4D97-AF65-F5344CB8AC3E}">
        <p14:creationId xmlns:p14="http://schemas.microsoft.com/office/powerpoint/2010/main" val="213625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699713" y="248038"/>
            <a:ext cx="10651910"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SBA Temporary Monopole @Tilden Middle School  </a:t>
            </a:r>
          </a:p>
        </p:txBody>
      </p:sp>
      <p:pic>
        <p:nvPicPr>
          <p:cNvPr id="3" name="Picture 2">
            <a:extLst>
              <a:ext uri="{FF2B5EF4-FFF2-40B4-BE49-F238E27FC236}">
                <a16:creationId xmlns:a16="http://schemas.microsoft.com/office/drawing/2014/main" id="{4FDC85EC-3E31-49CC-8AF3-AD99B7C1EA19}"/>
              </a:ext>
            </a:extLst>
          </p:cNvPr>
          <p:cNvPicPr>
            <a:picLocks noChangeAspect="1"/>
          </p:cNvPicPr>
          <p:nvPr/>
        </p:nvPicPr>
        <p:blipFill rotWithShape="1">
          <a:blip r:embed="rId3"/>
          <a:srcRect l="13931" r="11341"/>
          <a:stretch/>
        </p:blipFill>
        <p:spPr>
          <a:xfrm>
            <a:off x="254000" y="1807775"/>
            <a:ext cx="4951513" cy="4008825"/>
          </a:xfrm>
          <a:prstGeom prst="rect">
            <a:avLst/>
          </a:prstGeom>
        </p:spPr>
      </p:pic>
      <p:sp>
        <p:nvSpPr>
          <p:cNvPr id="5" name="Title 1">
            <a:extLst>
              <a:ext uri="{FF2B5EF4-FFF2-40B4-BE49-F238E27FC236}">
                <a16:creationId xmlns:a16="http://schemas.microsoft.com/office/drawing/2014/main" id="{52FB4954-8BB1-4590-9B48-24BF8D20BA88}"/>
              </a:ext>
            </a:extLst>
          </p:cNvPr>
          <p:cNvSpPr txBox="1">
            <a:spLocks/>
          </p:cNvSpPr>
          <p:nvPr/>
        </p:nvSpPr>
        <p:spPr>
          <a:xfrm>
            <a:off x="767868" y="81675"/>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Permanent Monopole @ Woodward High School </a:t>
            </a:r>
            <a:br>
              <a:rPr lang="en-US" dirty="0"/>
            </a:br>
            <a:r>
              <a:rPr lang="en-US" sz="4000" dirty="0"/>
              <a:t>(Formerly Tilden Middle School)</a:t>
            </a:r>
            <a:endParaRPr lang="en-US" dirty="0"/>
          </a:p>
        </p:txBody>
      </p:sp>
      <p:pic>
        <p:nvPicPr>
          <p:cNvPr id="6" name="Picture 5">
            <a:extLst>
              <a:ext uri="{FF2B5EF4-FFF2-40B4-BE49-F238E27FC236}">
                <a16:creationId xmlns:a16="http://schemas.microsoft.com/office/drawing/2014/main" id="{0814600D-BBF2-4569-8838-65AAC45224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5462" y="1524325"/>
            <a:ext cx="4257675" cy="5019675"/>
          </a:xfrm>
          <a:prstGeom prst="rect">
            <a:avLst/>
          </a:prstGeom>
          <a:noFill/>
          <a:ln>
            <a:noFill/>
          </a:ln>
        </p:spPr>
      </p:pic>
      <p:sp>
        <p:nvSpPr>
          <p:cNvPr id="7" name="Oval 6">
            <a:extLst>
              <a:ext uri="{FF2B5EF4-FFF2-40B4-BE49-F238E27FC236}">
                <a16:creationId xmlns:a16="http://schemas.microsoft.com/office/drawing/2014/main" id="{F9416B14-A8CF-4284-A62B-C21F78D388A4}"/>
              </a:ext>
            </a:extLst>
          </p:cNvPr>
          <p:cNvSpPr/>
          <p:nvPr/>
        </p:nvSpPr>
        <p:spPr>
          <a:xfrm>
            <a:off x="8904287" y="2155825"/>
            <a:ext cx="504825" cy="43815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a:extLst>
              <a:ext uri="{FF2B5EF4-FFF2-40B4-BE49-F238E27FC236}">
                <a16:creationId xmlns:a16="http://schemas.microsoft.com/office/drawing/2014/main" id="{58FF15F3-A2E3-4513-BCAD-0C2989712A9C}"/>
              </a:ext>
            </a:extLst>
          </p:cNvPr>
          <p:cNvSpPr/>
          <p:nvPr/>
        </p:nvSpPr>
        <p:spPr>
          <a:xfrm>
            <a:off x="8989530" y="5071737"/>
            <a:ext cx="476250" cy="5238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5438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4000" dirty="0">
                <a:solidFill>
                  <a:srgbClr val="FFFFFF"/>
                </a:solidFill>
              </a:rPr>
              <a:t>SBA Temporary Monopole @ Tilden Middle School</a:t>
            </a:r>
            <a:endParaRPr lang="en-US" sz="4000" kern="1200"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8AC09C6A-E782-4E91-9EDD-E24303D37F07}"/>
              </a:ext>
            </a:extLst>
          </p:cNvPr>
          <p:cNvPicPr>
            <a:picLocks noChangeAspect="1"/>
          </p:cNvPicPr>
          <p:nvPr/>
        </p:nvPicPr>
        <p:blipFill rotWithShape="1">
          <a:blip r:embed="rId3">
            <a:extLst>
              <a:ext uri="{28A0092B-C50C-407E-A947-70E740481C1C}">
                <a14:useLocalDpi xmlns:a14="http://schemas.microsoft.com/office/drawing/2010/main" val="0"/>
              </a:ext>
            </a:extLst>
          </a:blip>
          <a:srcRect r="16512"/>
          <a:stretch/>
        </p:blipFill>
        <p:spPr>
          <a:xfrm>
            <a:off x="6266565" y="352309"/>
            <a:ext cx="5265394" cy="4499091"/>
          </a:xfrm>
          <a:prstGeom prst="rect">
            <a:avLst/>
          </a:prstGeom>
        </p:spPr>
      </p:pic>
      <p:sp>
        <p:nvSpPr>
          <p:cNvPr id="5" name="Oval 4">
            <a:extLst>
              <a:ext uri="{FF2B5EF4-FFF2-40B4-BE49-F238E27FC236}">
                <a16:creationId xmlns:a16="http://schemas.microsoft.com/office/drawing/2014/main" id="{F0146A5B-6E8C-4A73-987D-FFC8098919AE}"/>
              </a:ext>
            </a:extLst>
          </p:cNvPr>
          <p:cNvSpPr/>
          <p:nvPr/>
        </p:nvSpPr>
        <p:spPr>
          <a:xfrm>
            <a:off x="8658905" y="2381136"/>
            <a:ext cx="480714" cy="4414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210A6FC-0FC5-42C7-BC37-F818F3CA04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19" y="1840689"/>
            <a:ext cx="5404117" cy="4340540"/>
          </a:xfrm>
          <a:prstGeom prst="rect">
            <a:avLst/>
          </a:prstGeom>
        </p:spPr>
      </p:pic>
      <p:sp>
        <p:nvSpPr>
          <p:cNvPr id="11" name="Oval 10">
            <a:extLst>
              <a:ext uri="{FF2B5EF4-FFF2-40B4-BE49-F238E27FC236}">
                <a16:creationId xmlns:a16="http://schemas.microsoft.com/office/drawing/2014/main" id="{49A578AF-6424-4C51-A5CE-A92F38B2F6E3}"/>
              </a:ext>
            </a:extLst>
          </p:cNvPr>
          <p:cNvSpPr/>
          <p:nvPr/>
        </p:nvSpPr>
        <p:spPr>
          <a:xfrm>
            <a:off x="2871682" y="3701936"/>
            <a:ext cx="480714" cy="4414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227B59A4-6BA9-48A5-8AB1-8A99B623E325}"/>
              </a:ext>
            </a:extLst>
          </p:cNvPr>
          <p:cNvSpPr/>
          <p:nvPr/>
        </p:nvSpPr>
        <p:spPr>
          <a:xfrm rot="7208866">
            <a:off x="3668804" y="4015663"/>
            <a:ext cx="266700" cy="57479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34EC8BD-95B5-4D64-BDE4-7C6B3E6EE07C}"/>
              </a:ext>
            </a:extLst>
          </p:cNvPr>
          <p:cNvSpPr/>
          <p:nvPr/>
        </p:nvSpPr>
        <p:spPr>
          <a:xfrm rot="7208866">
            <a:off x="9321761" y="2739363"/>
            <a:ext cx="266700" cy="57479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5E1E83D-02BB-429F-A73A-50BA73F146B2}"/>
              </a:ext>
            </a:extLst>
          </p:cNvPr>
          <p:cNvSpPr txBox="1"/>
          <p:nvPr/>
        </p:nvSpPr>
        <p:spPr>
          <a:xfrm>
            <a:off x="1125466" y="1313806"/>
            <a:ext cx="3492431" cy="369332"/>
          </a:xfrm>
          <a:prstGeom prst="rect">
            <a:avLst/>
          </a:prstGeom>
          <a:noFill/>
        </p:spPr>
        <p:txBody>
          <a:bodyPr wrap="none" rtlCol="0">
            <a:spAutoFit/>
          </a:bodyPr>
          <a:lstStyle/>
          <a:p>
            <a:r>
              <a:rPr lang="en-US" dirty="0"/>
              <a:t>Coverage with Proposed Monopole</a:t>
            </a:r>
          </a:p>
        </p:txBody>
      </p:sp>
      <p:sp>
        <p:nvSpPr>
          <p:cNvPr id="15" name="TextBox 14">
            <a:extLst>
              <a:ext uri="{FF2B5EF4-FFF2-40B4-BE49-F238E27FC236}">
                <a16:creationId xmlns:a16="http://schemas.microsoft.com/office/drawing/2014/main" id="{A722EBBD-B927-4910-B29C-F2EB5BF82751}"/>
              </a:ext>
            </a:extLst>
          </p:cNvPr>
          <p:cNvSpPr txBox="1"/>
          <p:nvPr/>
        </p:nvSpPr>
        <p:spPr>
          <a:xfrm>
            <a:off x="8394700" y="5003800"/>
            <a:ext cx="1820050" cy="369332"/>
          </a:xfrm>
          <a:prstGeom prst="rect">
            <a:avLst/>
          </a:prstGeom>
          <a:noFill/>
        </p:spPr>
        <p:txBody>
          <a:bodyPr wrap="none" rtlCol="0">
            <a:spAutoFit/>
          </a:bodyPr>
          <a:lstStyle/>
          <a:p>
            <a:r>
              <a:rPr lang="en-US" dirty="0"/>
              <a:t>Existing Coverage</a:t>
            </a:r>
          </a:p>
        </p:txBody>
      </p:sp>
    </p:spTree>
    <p:extLst>
      <p:ext uri="{BB962C8B-B14F-4D97-AF65-F5344CB8AC3E}">
        <p14:creationId xmlns:p14="http://schemas.microsoft.com/office/powerpoint/2010/main" val="172779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C8B5AF-C0F1-45F7-A089-70F7B6AC5382}"/>
              </a:ext>
            </a:extLst>
          </p:cNvPr>
          <p:cNvPicPr>
            <a:picLocks noChangeAspect="1"/>
          </p:cNvPicPr>
          <p:nvPr/>
        </p:nvPicPr>
        <p:blipFill rotWithShape="1">
          <a:blip r:embed="rId3"/>
          <a:srcRect t="5000"/>
          <a:stretch/>
        </p:blipFill>
        <p:spPr>
          <a:xfrm>
            <a:off x="1160533" y="165100"/>
            <a:ext cx="10180567" cy="6515100"/>
          </a:xfrm>
          <a:prstGeom prst="rect">
            <a:avLst/>
          </a:prstGeom>
        </p:spPr>
      </p:pic>
    </p:spTree>
    <p:extLst>
      <p:ext uri="{BB962C8B-B14F-4D97-AF65-F5344CB8AC3E}">
        <p14:creationId xmlns:p14="http://schemas.microsoft.com/office/powerpoint/2010/main" val="194998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dirty="0">
                <a:solidFill>
                  <a:srgbClr val="FFFFFF"/>
                </a:solidFill>
                <a:latin typeface="+mj-lt"/>
                <a:ea typeface="+mj-ea"/>
                <a:cs typeface="+mj-cs"/>
              </a:rPr>
              <a:t>SBA Temporary Monopole @ Tilden Middle School</a:t>
            </a:r>
          </a:p>
        </p:txBody>
      </p:sp>
      <p:pic>
        <p:nvPicPr>
          <p:cNvPr id="5" name="Picture 4">
            <a:extLst>
              <a:ext uri="{FF2B5EF4-FFF2-40B4-BE49-F238E27FC236}">
                <a16:creationId xmlns:a16="http://schemas.microsoft.com/office/drawing/2014/main" id="{E09E7FF6-66EC-4EA3-96A7-3F1CF8ECC6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0454" y="700087"/>
            <a:ext cx="7030845" cy="5366258"/>
          </a:xfrm>
          <a:prstGeom prst="rect">
            <a:avLst/>
          </a:prstGeom>
          <a:noFill/>
          <a:ln>
            <a:noFill/>
          </a:ln>
        </p:spPr>
      </p:pic>
    </p:spTree>
    <p:extLst>
      <p:ext uri="{BB962C8B-B14F-4D97-AF65-F5344CB8AC3E}">
        <p14:creationId xmlns:p14="http://schemas.microsoft.com/office/powerpoint/2010/main" val="75741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6076-1FCC-4350-8278-6B228E437FD5}"/>
              </a:ext>
            </a:extLst>
          </p:cNvPr>
          <p:cNvSpPr>
            <a:spLocks noGrp="1"/>
          </p:cNvSpPr>
          <p:nvPr>
            <p:ph type="title"/>
          </p:nvPr>
        </p:nvSpPr>
        <p:spPr>
          <a:xfrm>
            <a:off x="838200" y="365125"/>
            <a:ext cx="5524500" cy="5813425"/>
          </a:xfrm>
        </p:spPr>
        <p:txBody>
          <a:bodyPr/>
          <a:lstStyle/>
          <a:p>
            <a:pPr algn="ctr"/>
            <a:r>
              <a:rPr lang="en-US" dirty="0"/>
              <a:t>T-Mobile Temporary Monopole at Clarksburg Outlets</a:t>
            </a:r>
            <a:br>
              <a:rPr lang="en-US" dirty="0"/>
            </a:br>
            <a:br>
              <a:rPr lang="en-US" dirty="0"/>
            </a:br>
            <a:r>
              <a:rPr lang="en-US" dirty="0"/>
              <a:t>Application #2021101579</a:t>
            </a:r>
          </a:p>
        </p:txBody>
      </p:sp>
      <p:pic>
        <p:nvPicPr>
          <p:cNvPr id="4" name="Content Placeholder 3">
            <a:extLst>
              <a:ext uri="{FF2B5EF4-FFF2-40B4-BE49-F238E27FC236}">
                <a16:creationId xmlns:a16="http://schemas.microsoft.com/office/drawing/2014/main" id="{079B9736-4F09-449A-A7CE-46C29BBAD8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6181565" y="1406351"/>
            <a:ext cx="5394821" cy="4045297"/>
          </a:xfrm>
          <a:prstGeom prst="rect">
            <a:avLst/>
          </a:prstGeom>
        </p:spPr>
      </p:pic>
    </p:spTree>
    <p:extLst>
      <p:ext uri="{BB962C8B-B14F-4D97-AF65-F5344CB8AC3E}">
        <p14:creationId xmlns:p14="http://schemas.microsoft.com/office/powerpoint/2010/main" val="355494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1D3EE-F19C-4EC7-96BB-57929D2525F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Clarksburg Premium Outlets</a:t>
            </a:r>
          </a:p>
        </p:txBody>
      </p:sp>
      <p:pic>
        <p:nvPicPr>
          <p:cNvPr id="6" name="Content Placeholder 5">
            <a:extLst>
              <a:ext uri="{FF2B5EF4-FFF2-40B4-BE49-F238E27FC236}">
                <a16:creationId xmlns:a16="http://schemas.microsoft.com/office/drawing/2014/main" id="{4BF6E18D-CA9A-4861-B2D3-A3DF7DE1C2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0528" y="741971"/>
            <a:ext cx="8598493" cy="5374058"/>
          </a:xfrm>
          <a:prstGeom prst="rect">
            <a:avLst/>
          </a:prstGeom>
        </p:spPr>
      </p:pic>
    </p:spTree>
    <p:extLst>
      <p:ext uri="{BB962C8B-B14F-4D97-AF65-F5344CB8AC3E}">
        <p14:creationId xmlns:p14="http://schemas.microsoft.com/office/powerpoint/2010/main" val="164224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A6EE-16E5-43DD-8492-432A4253319D}"/>
              </a:ext>
            </a:extLst>
          </p:cNvPr>
          <p:cNvSpPr>
            <a:spLocks noGrp="1"/>
          </p:cNvSpPr>
          <p:nvPr>
            <p:ph type="title"/>
          </p:nvPr>
        </p:nvSpPr>
        <p:spPr>
          <a:xfrm>
            <a:off x="105104" y="194309"/>
            <a:ext cx="4813737" cy="935627"/>
          </a:xfrm>
        </p:spPr>
        <p:txBody>
          <a:bodyPr>
            <a:normAutofit fontScale="90000"/>
          </a:bodyPr>
          <a:lstStyle/>
          <a:p>
            <a:pPr algn="ctr"/>
            <a:r>
              <a:rPr lang="en-US" dirty="0"/>
              <a:t>Clarksburg Outlets Temporary</a:t>
            </a:r>
          </a:p>
        </p:txBody>
      </p:sp>
      <p:pic>
        <p:nvPicPr>
          <p:cNvPr id="10" name="Picture 9">
            <a:extLst>
              <a:ext uri="{FF2B5EF4-FFF2-40B4-BE49-F238E27FC236}">
                <a16:creationId xmlns:a16="http://schemas.microsoft.com/office/drawing/2014/main" id="{81D020EF-F7E0-4E3C-9F54-455978B7FD90}"/>
              </a:ext>
            </a:extLst>
          </p:cNvPr>
          <p:cNvPicPr>
            <a:picLocks noChangeAspect="1"/>
          </p:cNvPicPr>
          <p:nvPr/>
        </p:nvPicPr>
        <p:blipFill rotWithShape="1">
          <a:blip r:embed="rId3">
            <a:extLst>
              <a:ext uri="{28A0092B-C50C-407E-A947-70E740481C1C}">
                <a14:useLocalDpi xmlns:a14="http://schemas.microsoft.com/office/drawing/2010/main" val="0"/>
              </a:ext>
            </a:extLst>
          </a:blip>
          <a:srcRect l="29384" t="19833" r="42496" b="18045"/>
          <a:stretch/>
        </p:blipFill>
        <p:spPr bwMode="auto">
          <a:xfrm>
            <a:off x="550643" y="1471682"/>
            <a:ext cx="3979316" cy="4761093"/>
          </a:xfrm>
          <a:prstGeom prst="rect">
            <a:avLst/>
          </a:prstGeom>
          <a:ln>
            <a:noFill/>
          </a:ln>
          <a:extLst>
            <a:ext uri="{53640926-AAD7-44D8-BBD7-CCE9431645EC}">
              <a14:shadowObscured xmlns:a14="http://schemas.microsoft.com/office/drawing/2010/main"/>
            </a:ext>
          </a:extLst>
        </p:spPr>
      </p:pic>
      <p:sp>
        <p:nvSpPr>
          <p:cNvPr id="11" name="Arrow: Right 10">
            <a:extLst>
              <a:ext uri="{FF2B5EF4-FFF2-40B4-BE49-F238E27FC236}">
                <a16:creationId xmlns:a16="http://schemas.microsoft.com/office/drawing/2014/main" id="{A37D159E-E9E9-4B6B-88C6-0FAC5F6F5AC4}"/>
              </a:ext>
            </a:extLst>
          </p:cNvPr>
          <p:cNvSpPr/>
          <p:nvPr/>
        </p:nvSpPr>
        <p:spPr>
          <a:xfrm rot="5400000">
            <a:off x="3296307" y="2726941"/>
            <a:ext cx="533400" cy="1428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a:extLst>
              <a:ext uri="{FF2B5EF4-FFF2-40B4-BE49-F238E27FC236}">
                <a16:creationId xmlns:a16="http://schemas.microsoft.com/office/drawing/2014/main" id="{90DACD5F-2F60-447E-809F-800FB3E03108}"/>
              </a:ext>
            </a:extLst>
          </p:cNvPr>
          <p:cNvPicPr>
            <a:picLocks noChangeAspect="1"/>
          </p:cNvPicPr>
          <p:nvPr/>
        </p:nvPicPr>
        <p:blipFill>
          <a:blip r:embed="rId4"/>
          <a:stretch>
            <a:fillRect/>
          </a:stretch>
        </p:blipFill>
        <p:spPr>
          <a:xfrm>
            <a:off x="4918842" y="99719"/>
            <a:ext cx="7047448" cy="6726167"/>
          </a:xfrm>
          <a:prstGeom prst="rect">
            <a:avLst/>
          </a:prstGeom>
        </p:spPr>
      </p:pic>
    </p:spTree>
    <p:extLst>
      <p:ext uri="{BB962C8B-B14F-4D97-AF65-F5344CB8AC3E}">
        <p14:creationId xmlns:p14="http://schemas.microsoft.com/office/powerpoint/2010/main" val="1119642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BD1E1-63A6-4FEF-B783-2A0A27551B44}"/>
              </a:ext>
            </a:extLst>
          </p:cNvPr>
          <p:cNvPicPr>
            <a:picLocks noChangeAspect="1"/>
          </p:cNvPicPr>
          <p:nvPr/>
        </p:nvPicPr>
        <p:blipFill>
          <a:blip r:embed="rId3"/>
          <a:stretch>
            <a:fillRect/>
          </a:stretch>
        </p:blipFill>
        <p:spPr>
          <a:xfrm>
            <a:off x="1892609" y="738645"/>
            <a:ext cx="7884268" cy="5577390"/>
          </a:xfrm>
          <a:prstGeom prst="rect">
            <a:avLst/>
          </a:prstGeom>
        </p:spPr>
      </p:pic>
    </p:spTree>
    <p:extLst>
      <p:ext uri="{BB962C8B-B14F-4D97-AF65-F5344CB8AC3E}">
        <p14:creationId xmlns:p14="http://schemas.microsoft.com/office/powerpoint/2010/main" val="59832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0" y="-1"/>
            <a:ext cx="5927464" cy="1054249"/>
          </a:xfrm>
          <a:solidFill>
            <a:srgbClr val="000000">
              <a:alpha val="60000"/>
            </a:srgbClr>
          </a:solidFill>
        </p:spPr>
        <p:txBody>
          <a:bodyPr vert="horz" lIns="91440" tIns="45720" rIns="91440" bIns="45720" rtlCol="0" anchor="ctr">
            <a:normAutofit fontScale="90000"/>
          </a:bodyPr>
          <a:lstStyle/>
          <a:p>
            <a:pPr algn="ctr"/>
            <a:r>
              <a:rPr lang="en-US" sz="4400" dirty="0">
                <a:solidFill>
                  <a:srgbClr val="FFFFFF"/>
                </a:solidFill>
              </a:rPr>
              <a:t>1420- PEPCO 794422-9988</a:t>
            </a:r>
          </a:p>
        </p:txBody>
      </p:sp>
      <p:pic>
        <p:nvPicPr>
          <p:cNvPr id="7" name="Picture 6">
            <a:extLst>
              <a:ext uri="{FF2B5EF4-FFF2-40B4-BE49-F238E27FC236}">
                <a16:creationId xmlns:a16="http://schemas.microsoft.com/office/drawing/2014/main" id="{01308B13-9FA0-4960-BCF6-9D0E9FECE3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02040" y="1863513"/>
            <a:ext cx="6350558" cy="4046728"/>
          </a:xfrm>
          <a:prstGeom prst="rect">
            <a:avLst/>
          </a:prstGeom>
        </p:spPr>
      </p:pic>
    </p:spTree>
    <p:extLst>
      <p:ext uri="{BB962C8B-B14F-4D97-AF65-F5344CB8AC3E}">
        <p14:creationId xmlns:p14="http://schemas.microsoft.com/office/powerpoint/2010/main" val="204923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DB951-C831-43C2-9B96-95E00780A5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549"/>
          <a:stretch/>
        </p:blipFill>
        <p:spPr>
          <a:xfrm>
            <a:off x="629093" y="1066808"/>
            <a:ext cx="4669277" cy="5540272"/>
          </a:xfrm>
          <a:prstGeom prst="rect">
            <a:avLst/>
          </a:prstGeom>
        </p:spPr>
      </p:pic>
      <p:pic>
        <p:nvPicPr>
          <p:cNvPr id="10" name="Picture 9">
            <a:extLst>
              <a:ext uri="{FF2B5EF4-FFF2-40B4-BE49-F238E27FC236}">
                <a16:creationId xmlns:a16="http://schemas.microsoft.com/office/drawing/2014/main" id="{D0A68623-1A45-495B-9E00-00CDEDC8DB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5756" y="815184"/>
            <a:ext cx="3844655" cy="5127015"/>
          </a:xfrm>
          <a:prstGeom prst="rect">
            <a:avLst/>
          </a:prstGeom>
        </p:spPr>
      </p:pic>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0" y="-1"/>
            <a:ext cx="5927464" cy="1054249"/>
          </a:xfrm>
          <a:solidFill>
            <a:srgbClr val="000000">
              <a:alpha val="60000"/>
            </a:srgbClr>
          </a:solidFill>
        </p:spPr>
        <p:txBody>
          <a:bodyPr vert="horz" lIns="91440" tIns="45720" rIns="91440" bIns="45720" rtlCol="0" anchor="ctr">
            <a:normAutofit fontScale="90000"/>
          </a:bodyPr>
          <a:lstStyle/>
          <a:p>
            <a:pPr algn="ctr"/>
            <a:r>
              <a:rPr lang="en-US" sz="4400" dirty="0">
                <a:solidFill>
                  <a:srgbClr val="FFFFFF"/>
                </a:solidFill>
              </a:rPr>
              <a:t>1420- PEPCO 794422-9988</a:t>
            </a:r>
            <a:endParaRPr lang="en-US" dirty="0">
              <a:solidFill>
                <a:srgbClr val="FFFFFF"/>
              </a:solidFill>
            </a:endParaRPr>
          </a:p>
        </p:txBody>
      </p:sp>
      <p:sp>
        <p:nvSpPr>
          <p:cNvPr id="13" name="Rectangle 12">
            <a:extLst>
              <a:ext uri="{FF2B5EF4-FFF2-40B4-BE49-F238E27FC236}">
                <a16:creationId xmlns:a16="http://schemas.microsoft.com/office/drawing/2014/main" id="{929EDF33-BC14-488F-AE3A-C51E2AAB44BA}"/>
              </a:ext>
            </a:extLst>
          </p:cNvPr>
          <p:cNvSpPr/>
          <p:nvPr/>
        </p:nvSpPr>
        <p:spPr>
          <a:xfrm>
            <a:off x="729036" y="2705451"/>
            <a:ext cx="2395470" cy="6707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04F122-C4B8-4BF6-9395-D136A6D9D338}"/>
              </a:ext>
            </a:extLst>
          </p:cNvPr>
          <p:cNvSpPr/>
          <p:nvPr/>
        </p:nvSpPr>
        <p:spPr>
          <a:xfrm rot="16200000">
            <a:off x="3227241" y="4767979"/>
            <a:ext cx="1641224" cy="405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EE7333BD-8587-4274-8AC8-665DFC908ACF}"/>
              </a:ext>
            </a:extLst>
          </p:cNvPr>
          <p:cNvSpPr>
            <a:spLocks noChangeArrowheads="1"/>
          </p:cNvSpPr>
          <p:nvPr/>
        </p:nvSpPr>
        <p:spPr bwMode="auto">
          <a:xfrm rot="10800000">
            <a:off x="8099978" y="2460391"/>
            <a:ext cx="809534" cy="214916"/>
          </a:xfrm>
          <a:prstGeom prst="leftArrow">
            <a:avLst>
              <a:gd name="adj1" fmla="val 50000"/>
              <a:gd name="adj2" fmla="val 72222"/>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04327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2410FBD8-6CE8-47E3-9AA6-912EF4014138}"/>
              </a:ext>
            </a:extLst>
          </p:cNvPr>
          <p:cNvSpPr/>
          <p:nvPr/>
        </p:nvSpPr>
        <p:spPr>
          <a:xfrm>
            <a:off x="1236372" y="1455313"/>
            <a:ext cx="9672034" cy="4018208"/>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C6FFF76-D35B-44AD-AEE9-7AA335430E09}"/>
              </a:ext>
            </a:extLst>
          </p:cNvPr>
          <p:cNvSpPr txBox="1">
            <a:spLocks/>
          </p:cNvSpPr>
          <p:nvPr/>
        </p:nvSpPr>
        <p:spPr>
          <a:xfrm>
            <a:off x="2171852" y="2155371"/>
            <a:ext cx="6946776" cy="2547257"/>
          </a:xfrm>
          <a:prstGeom prst="homePlate">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FFFF"/>
                </a:solidFill>
              </a:rPr>
              <a:t>T-Mobile @ </a:t>
            </a:r>
          </a:p>
          <a:p>
            <a:pPr algn="ctr"/>
            <a:r>
              <a:rPr lang="en-US" sz="3600" dirty="0">
                <a:solidFill>
                  <a:srgbClr val="FFFFFF"/>
                </a:solidFill>
              </a:rPr>
              <a:t>PEPCO 788424-550660</a:t>
            </a:r>
          </a:p>
          <a:p>
            <a:pPr algn="ctr"/>
            <a:r>
              <a:rPr lang="en-US" sz="3600" dirty="0">
                <a:solidFill>
                  <a:srgbClr val="FFFFFF"/>
                </a:solidFill>
              </a:rPr>
              <a:t>(2021041433)</a:t>
            </a:r>
          </a:p>
        </p:txBody>
      </p:sp>
    </p:spTree>
    <p:extLst>
      <p:ext uri="{BB962C8B-B14F-4D97-AF65-F5344CB8AC3E}">
        <p14:creationId xmlns:p14="http://schemas.microsoft.com/office/powerpoint/2010/main" val="248687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1" y="-1"/>
            <a:ext cx="6529589" cy="1054249"/>
          </a:xfrm>
          <a:solidFill>
            <a:srgbClr val="000000">
              <a:alpha val="60000"/>
            </a:srgbClr>
          </a:solidFill>
        </p:spPr>
        <p:txBody>
          <a:bodyPr vert="horz" lIns="91440" tIns="45720" rIns="91440" bIns="45720" rtlCol="0" anchor="ctr">
            <a:normAutofit fontScale="90000"/>
          </a:bodyPr>
          <a:lstStyle/>
          <a:p>
            <a:pPr algn="ctr"/>
            <a:r>
              <a:rPr lang="en-US" sz="4400" kern="1200" dirty="0">
                <a:solidFill>
                  <a:srgbClr val="FFFFFF"/>
                </a:solidFill>
                <a:latin typeface="+mj-lt"/>
                <a:ea typeface="+mj-ea"/>
                <a:cs typeface="+mj-cs"/>
              </a:rPr>
              <a:t>1433- PEPCO </a:t>
            </a:r>
            <a:r>
              <a:rPr lang="en-US" sz="4400" dirty="0">
                <a:solidFill>
                  <a:srgbClr val="FFFFFF"/>
                </a:solidFill>
              </a:rPr>
              <a:t>788424-550660</a:t>
            </a:r>
            <a:endParaRPr lang="en-US" dirty="0">
              <a:solidFill>
                <a:srgbClr val="FFFFFF"/>
              </a:solidFill>
            </a:endParaRPr>
          </a:p>
        </p:txBody>
      </p:sp>
      <p:pic>
        <p:nvPicPr>
          <p:cNvPr id="6" name="Picture 5">
            <a:extLst>
              <a:ext uri="{FF2B5EF4-FFF2-40B4-BE49-F238E27FC236}">
                <a16:creationId xmlns:a16="http://schemas.microsoft.com/office/drawing/2014/main" id="{F2E50388-F9C4-4753-85D1-AD1DEE5FD5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21313" y="1683062"/>
            <a:ext cx="6664467" cy="4425312"/>
          </a:xfrm>
          <a:prstGeom prst="rect">
            <a:avLst/>
          </a:prstGeom>
        </p:spPr>
      </p:pic>
    </p:spTree>
    <p:extLst>
      <p:ext uri="{BB962C8B-B14F-4D97-AF65-F5344CB8AC3E}">
        <p14:creationId xmlns:p14="http://schemas.microsoft.com/office/powerpoint/2010/main" val="306652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DC6A7A-0ECC-4A3A-816E-C742279F52C0}"/>
              </a:ext>
            </a:extLst>
          </p:cNvPr>
          <p:cNvPicPr>
            <a:picLocks noChangeAspect="1"/>
          </p:cNvPicPr>
          <p:nvPr/>
        </p:nvPicPr>
        <p:blipFill>
          <a:blip r:embed="rId3"/>
          <a:stretch>
            <a:fillRect/>
          </a:stretch>
        </p:blipFill>
        <p:spPr>
          <a:xfrm>
            <a:off x="6402365" y="148655"/>
            <a:ext cx="4669277" cy="6245157"/>
          </a:xfrm>
          <a:prstGeom prst="rect">
            <a:avLst/>
          </a:prstGeom>
        </p:spPr>
      </p:pic>
      <p:pic>
        <p:nvPicPr>
          <p:cNvPr id="3" name="Picture 2">
            <a:extLst>
              <a:ext uri="{FF2B5EF4-FFF2-40B4-BE49-F238E27FC236}">
                <a16:creationId xmlns:a16="http://schemas.microsoft.com/office/drawing/2014/main" id="{E9D0BC98-7CAF-4926-A5AA-045F8F4A242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0690" y="1325217"/>
            <a:ext cx="3090671" cy="5226361"/>
          </a:xfrm>
          <a:prstGeom prst="rect">
            <a:avLst/>
          </a:prstGeom>
        </p:spPr>
      </p:pic>
      <p:sp>
        <p:nvSpPr>
          <p:cNvPr id="10" name="Arrow: Right 9">
            <a:extLst>
              <a:ext uri="{FF2B5EF4-FFF2-40B4-BE49-F238E27FC236}">
                <a16:creationId xmlns:a16="http://schemas.microsoft.com/office/drawing/2014/main" id="{C7AFF384-71D0-43D5-98C4-F2089F10F385}"/>
              </a:ext>
            </a:extLst>
          </p:cNvPr>
          <p:cNvSpPr/>
          <p:nvPr/>
        </p:nvSpPr>
        <p:spPr>
          <a:xfrm>
            <a:off x="1197864" y="3502152"/>
            <a:ext cx="827630" cy="22098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9EDF33-BC14-488F-AE3A-C51E2AAB44BA}"/>
              </a:ext>
            </a:extLst>
          </p:cNvPr>
          <p:cNvSpPr/>
          <p:nvPr/>
        </p:nvSpPr>
        <p:spPr>
          <a:xfrm>
            <a:off x="9324488" y="2165884"/>
            <a:ext cx="1849480" cy="6321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04F122-C4B8-4BF6-9395-D136A6D9D338}"/>
              </a:ext>
            </a:extLst>
          </p:cNvPr>
          <p:cNvSpPr/>
          <p:nvPr/>
        </p:nvSpPr>
        <p:spPr>
          <a:xfrm rot="16200000">
            <a:off x="6879624" y="4273583"/>
            <a:ext cx="2002536" cy="313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08C659CA-6A5A-4F00-9334-7C1824908214}"/>
              </a:ext>
            </a:extLst>
          </p:cNvPr>
          <p:cNvSpPr txBox="1">
            <a:spLocks/>
          </p:cNvSpPr>
          <p:nvPr/>
        </p:nvSpPr>
        <p:spPr>
          <a:xfrm>
            <a:off x="0" y="-1"/>
            <a:ext cx="5662414" cy="1054249"/>
          </a:xfrm>
          <a:prstGeom prst="rect">
            <a:avLst/>
          </a:prstGeom>
          <a:solidFill>
            <a:srgbClr val="000000">
              <a:alpha val="60000"/>
            </a:srgb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FFFF"/>
                </a:solidFill>
              </a:rPr>
              <a:t>1433- PEPCO 788424-550660</a:t>
            </a:r>
          </a:p>
        </p:txBody>
      </p:sp>
    </p:spTree>
    <p:extLst>
      <p:ext uri="{BB962C8B-B14F-4D97-AF65-F5344CB8AC3E}">
        <p14:creationId xmlns:p14="http://schemas.microsoft.com/office/powerpoint/2010/main" val="110245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2410FBD8-6CE8-47E3-9AA6-912EF4014138}"/>
              </a:ext>
            </a:extLst>
          </p:cNvPr>
          <p:cNvSpPr/>
          <p:nvPr/>
        </p:nvSpPr>
        <p:spPr>
          <a:xfrm>
            <a:off x="1236372" y="1455313"/>
            <a:ext cx="9672034" cy="4018208"/>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C6FFF76-D35B-44AD-AEE9-7AA335430E09}"/>
              </a:ext>
            </a:extLst>
          </p:cNvPr>
          <p:cNvSpPr txBox="1">
            <a:spLocks/>
          </p:cNvSpPr>
          <p:nvPr/>
        </p:nvSpPr>
        <p:spPr>
          <a:xfrm>
            <a:off x="2171852" y="2155371"/>
            <a:ext cx="6946776" cy="2547257"/>
          </a:xfrm>
          <a:prstGeom prst="homePlate">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FFFF"/>
                </a:solidFill>
              </a:rPr>
              <a:t>T-Mobile @ </a:t>
            </a:r>
          </a:p>
          <a:p>
            <a:pPr algn="ctr"/>
            <a:r>
              <a:rPr lang="en-US" sz="3600" kern="1200" dirty="0">
                <a:solidFill>
                  <a:srgbClr val="FFFFFF"/>
                </a:solidFill>
                <a:latin typeface="+mj-lt"/>
                <a:ea typeface="+mj-ea"/>
                <a:cs typeface="+mj-cs"/>
              </a:rPr>
              <a:t>PEPCO 786422-270810</a:t>
            </a:r>
          </a:p>
          <a:p>
            <a:pPr algn="ctr"/>
            <a:r>
              <a:rPr lang="en-US" sz="3600" dirty="0">
                <a:solidFill>
                  <a:srgbClr val="FFFFFF"/>
                </a:solidFill>
              </a:rPr>
              <a:t>(2021061476)</a:t>
            </a:r>
          </a:p>
        </p:txBody>
      </p:sp>
    </p:spTree>
    <p:extLst>
      <p:ext uri="{BB962C8B-B14F-4D97-AF65-F5344CB8AC3E}">
        <p14:creationId xmlns:p14="http://schemas.microsoft.com/office/powerpoint/2010/main" val="60457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1" y="-1"/>
            <a:ext cx="5878287" cy="1054249"/>
          </a:xfrm>
          <a:solidFill>
            <a:srgbClr val="000000">
              <a:alpha val="60000"/>
            </a:srgbClr>
          </a:solid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1476 – PEPCO 786422-270810</a:t>
            </a:r>
            <a:endParaRPr lang="en-US" sz="3600" dirty="0">
              <a:solidFill>
                <a:srgbClr val="FFFFFF"/>
              </a:solidFill>
            </a:endParaRPr>
          </a:p>
        </p:txBody>
      </p:sp>
      <p:pic>
        <p:nvPicPr>
          <p:cNvPr id="3" name="Picture 2">
            <a:extLst>
              <a:ext uri="{FF2B5EF4-FFF2-40B4-BE49-F238E27FC236}">
                <a16:creationId xmlns:a16="http://schemas.microsoft.com/office/drawing/2014/main" id="{9F140687-44D7-4627-90C6-2512D87FAB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51798" y="1617783"/>
            <a:ext cx="6364809" cy="4039438"/>
          </a:xfrm>
          <a:prstGeom prst="rect">
            <a:avLst/>
          </a:prstGeom>
        </p:spPr>
      </p:pic>
    </p:spTree>
    <p:extLst>
      <p:ext uri="{BB962C8B-B14F-4D97-AF65-F5344CB8AC3E}">
        <p14:creationId xmlns:p14="http://schemas.microsoft.com/office/powerpoint/2010/main" val="80058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8F1397-52A7-46B7-A4E8-CC53C10C0F72}"/>
              </a:ext>
            </a:extLst>
          </p:cNvPr>
          <p:cNvPicPr>
            <a:picLocks noChangeAspect="1"/>
          </p:cNvPicPr>
          <p:nvPr/>
        </p:nvPicPr>
        <p:blipFill>
          <a:blip r:embed="rId3"/>
          <a:stretch>
            <a:fillRect/>
          </a:stretch>
        </p:blipFill>
        <p:spPr>
          <a:xfrm>
            <a:off x="5588112" y="1069489"/>
            <a:ext cx="6610573" cy="5351416"/>
          </a:xfrm>
          <a:prstGeom prst="rect">
            <a:avLst/>
          </a:prstGeom>
        </p:spPr>
      </p:pic>
      <p:pic>
        <p:nvPicPr>
          <p:cNvPr id="8" name="Picture 7">
            <a:extLst>
              <a:ext uri="{FF2B5EF4-FFF2-40B4-BE49-F238E27FC236}">
                <a16:creationId xmlns:a16="http://schemas.microsoft.com/office/drawing/2014/main" id="{1095E077-36F1-41BC-B268-6E2E837329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70471" y="1698921"/>
            <a:ext cx="5043418" cy="4400550"/>
          </a:xfrm>
          <a:prstGeom prst="rect">
            <a:avLst/>
          </a:prstGeom>
          <a:noFill/>
          <a:ln>
            <a:noFill/>
          </a:ln>
        </p:spPr>
      </p:pic>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1" y="-1"/>
            <a:ext cx="6541477" cy="1054249"/>
          </a:xfrm>
          <a:solidFill>
            <a:srgbClr val="000000">
              <a:alpha val="60000"/>
            </a:srgbClr>
          </a:solidFill>
        </p:spPr>
        <p:txBody>
          <a:bodyPr vert="horz" lIns="91440" tIns="45720" rIns="91440" bIns="45720" rtlCol="0" anchor="ctr">
            <a:normAutofit fontScale="90000"/>
          </a:bodyPr>
          <a:lstStyle/>
          <a:p>
            <a:pPr algn="ctr"/>
            <a:r>
              <a:rPr lang="en-US" sz="4400" kern="1200" dirty="0">
                <a:solidFill>
                  <a:srgbClr val="FFFFFF"/>
                </a:solidFill>
                <a:latin typeface="+mj-lt"/>
                <a:ea typeface="+mj-ea"/>
                <a:cs typeface="+mj-cs"/>
              </a:rPr>
              <a:t>1476 – PEPCO 786422-270810</a:t>
            </a:r>
            <a:endParaRPr lang="en-US" dirty="0">
              <a:solidFill>
                <a:srgbClr val="FFFFFF"/>
              </a:solidFill>
            </a:endParaRPr>
          </a:p>
        </p:txBody>
      </p:sp>
      <p:sp>
        <p:nvSpPr>
          <p:cNvPr id="10" name="Arrow: Right 9">
            <a:extLst>
              <a:ext uri="{FF2B5EF4-FFF2-40B4-BE49-F238E27FC236}">
                <a16:creationId xmlns:a16="http://schemas.microsoft.com/office/drawing/2014/main" id="{C7AFF384-71D0-43D5-98C4-F2089F10F385}"/>
              </a:ext>
            </a:extLst>
          </p:cNvPr>
          <p:cNvSpPr/>
          <p:nvPr/>
        </p:nvSpPr>
        <p:spPr>
          <a:xfrm rot="10223706">
            <a:off x="3183935" y="3554737"/>
            <a:ext cx="517446" cy="12442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9EDF33-BC14-488F-AE3A-C51E2AAB44BA}"/>
              </a:ext>
            </a:extLst>
          </p:cNvPr>
          <p:cNvSpPr/>
          <p:nvPr/>
        </p:nvSpPr>
        <p:spPr>
          <a:xfrm>
            <a:off x="9628937" y="1673595"/>
            <a:ext cx="2408987" cy="9662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04F122-C4B8-4BF6-9395-D136A6D9D338}"/>
              </a:ext>
            </a:extLst>
          </p:cNvPr>
          <p:cNvSpPr/>
          <p:nvPr/>
        </p:nvSpPr>
        <p:spPr>
          <a:xfrm rot="16200000">
            <a:off x="6561343" y="4002999"/>
            <a:ext cx="2518655" cy="4740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432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TotalTime>
  <Words>618</Words>
  <Application>Microsoft Office PowerPoint</Application>
  <PresentationFormat>Widescreen</PresentationFormat>
  <Paragraphs>47</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1420- PEPCO 794422-9988</vt:lpstr>
      <vt:lpstr>1420- PEPCO 794422-9988</vt:lpstr>
      <vt:lpstr>PowerPoint Presentation</vt:lpstr>
      <vt:lpstr>1433- PEPCO 788424-550660</vt:lpstr>
      <vt:lpstr>PowerPoint Presentation</vt:lpstr>
      <vt:lpstr>PowerPoint Presentation</vt:lpstr>
      <vt:lpstr>1476 – PEPCO 786422-270810</vt:lpstr>
      <vt:lpstr>1476 – PEPCO 786422-270810</vt:lpstr>
      <vt:lpstr>Permanent Monopole @ Woodward High School  (Formerly Tilden Middle School) Application #2021081523</vt:lpstr>
      <vt:lpstr>SBA Temporary Monopole @Tilden Middle School  </vt:lpstr>
      <vt:lpstr>SBA Temporary Monopole @ Tilden Middle School</vt:lpstr>
      <vt:lpstr>PowerPoint Presentation</vt:lpstr>
      <vt:lpstr>SBA Temporary Monopole @ Tilden Middle School</vt:lpstr>
      <vt:lpstr>T-Mobile Temporary Monopole at Clarksburg Outlets  Application #2021101579</vt:lpstr>
      <vt:lpstr>Clarksburg Premium Outlets</vt:lpstr>
      <vt:lpstr>Clarksburg Outlets Temporary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WMATA@ Brookeville     Tower</dc:title>
  <dc:creator>James Crane</dc:creator>
  <cp:lastModifiedBy>Julie Elias</cp:lastModifiedBy>
  <cp:revision>42</cp:revision>
  <dcterms:created xsi:type="dcterms:W3CDTF">2020-12-30T18:47:40Z</dcterms:created>
  <dcterms:modified xsi:type="dcterms:W3CDTF">2021-11-02T20:27:26Z</dcterms:modified>
</cp:coreProperties>
</file>