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68"/>
  </p:notesMasterIdLst>
  <p:sldIdLst>
    <p:sldId id="257" r:id="rId3"/>
    <p:sldId id="258" r:id="rId4"/>
    <p:sldId id="261" r:id="rId5"/>
    <p:sldId id="262" r:id="rId6"/>
    <p:sldId id="364" r:id="rId7"/>
    <p:sldId id="393" r:id="rId8"/>
    <p:sldId id="264" r:id="rId9"/>
    <p:sldId id="272" r:id="rId10"/>
    <p:sldId id="356" r:id="rId11"/>
    <p:sldId id="273" r:id="rId12"/>
    <p:sldId id="278" r:id="rId13"/>
    <p:sldId id="279" r:id="rId14"/>
    <p:sldId id="363" r:id="rId15"/>
    <p:sldId id="367" r:id="rId16"/>
    <p:sldId id="281" r:id="rId17"/>
    <p:sldId id="379" r:id="rId18"/>
    <p:sldId id="285" r:id="rId19"/>
    <p:sldId id="290" r:id="rId20"/>
    <p:sldId id="284" r:id="rId21"/>
    <p:sldId id="291" r:id="rId22"/>
    <p:sldId id="387" r:id="rId23"/>
    <p:sldId id="378" r:id="rId24"/>
    <p:sldId id="296" r:id="rId25"/>
    <p:sldId id="298" r:id="rId26"/>
    <p:sldId id="381" r:id="rId27"/>
    <p:sldId id="297" r:id="rId28"/>
    <p:sldId id="303" r:id="rId29"/>
    <p:sldId id="301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07" r:id="rId39"/>
    <p:sldId id="388" r:id="rId40"/>
    <p:sldId id="390" r:id="rId41"/>
    <p:sldId id="391" r:id="rId42"/>
    <p:sldId id="392" r:id="rId43"/>
    <p:sldId id="389" r:id="rId44"/>
    <p:sldId id="310" r:id="rId45"/>
    <p:sldId id="314" r:id="rId46"/>
    <p:sldId id="357" r:id="rId47"/>
    <p:sldId id="358" r:id="rId48"/>
    <p:sldId id="359" r:id="rId49"/>
    <p:sldId id="382" r:id="rId50"/>
    <p:sldId id="325" r:id="rId51"/>
    <p:sldId id="328" r:id="rId52"/>
    <p:sldId id="380" r:id="rId53"/>
    <p:sldId id="332" r:id="rId54"/>
    <p:sldId id="335" r:id="rId55"/>
    <p:sldId id="338" r:id="rId56"/>
    <p:sldId id="341" r:id="rId57"/>
    <p:sldId id="360" r:id="rId58"/>
    <p:sldId id="384" r:id="rId59"/>
    <p:sldId id="385" r:id="rId60"/>
    <p:sldId id="386" r:id="rId61"/>
    <p:sldId id="342" r:id="rId62"/>
    <p:sldId id="343" r:id="rId63"/>
    <p:sldId id="344" r:id="rId64"/>
    <p:sldId id="351" r:id="rId65"/>
    <p:sldId id="352" r:id="rId66"/>
    <p:sldId id="355" r:id="rId67"/>
  </p:sldIdLst>
  <p:sldSz cx="9144000" cy="6858000" type="screen4x3"/>
  <p:notesSz cx="6883400" cy="9294813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0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784"/>
    </p:cViewPr>
  </p:sorterViewPr>
  <p:notesViewPr>
    <p:cSldViewPr>
      <p:cViewPr varScale="1">
        <p:scale>
          <a:sx n="85" d="100"/>
          <a:sy n="85" d="100"/>
        </p:scale>
        <p:origin x="-1944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83400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MS Gothic" charset="-128"/>
              <a:cs typeface="+mn-cs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83400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MS Gothic" charset="-128"/>
              <a:cs typeface="+mn-cs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83400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MS Gothic" charset="-128"/>
              <a:cs typeface="+mn-cs"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83400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MS Gothic" charset="-128"/>
              <a:cs typeface="+mn-cs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83400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MS Gothic" charset="-128"/>
              <a:cs typeface="+mn-cs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905000" y="0"/>
            <a:ext cx="2982913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MS Gothic" charset="-128"/>
              <a:cs typeface="+mn-cs"/>
            </a:endParaRPr>
          </a:p>
        </p:txBody>
      </p:sp>
      <p:sp>
        <p:nvSpPr>
          <p:cNvPr id="32776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7600" y="696913"/>
            <a:ext cx="4640263" cy="34782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0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8975" y="4416425"/>
            <a:ext cx="549751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520" tIns="46080" rIns="9252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8829675"/>
            <a:ext cx="297497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520" tIns="46080" rIns="92520" bIns="46080" numCol="1" anchor="b" anchorCtr="0" compatLnSpc="1">
            <a:prstTxWarp prst="textNoShape">
              <a:avLst/>
            </a:prstTxWarp>
          </a:bodyPr>
          <a:lstStyle>
            <a:lvl1pPr eaLnBrk="1" hangingPunct="0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r>
              <a:rPr lang="en-US"/>
              <a:t>New Truck Delivery Pumper . ppt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97313" y="8829675"/>
            <a:ext cx="297497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520" tIns="46080" rIns="92520" bIns="46080" numCol="1" anchor="b" anchorCtr="0" compatLnSpc="1">
            <a:prstTxWarp prst="textNoShape">
              <a:avLst/>
            </a:prstTxWarp>
          </a:bodyPr>
          <a:lstStyle>
            <a:lvl1pPr algn="r" eaLnBrk="1" hangingPunct="0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fld id="{C11F8ED2-2377-4E3B-817D-66FA789D1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34819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3099DE18-EEF0-43D5-BB2C-5145933B78AE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0" name="Text Box 1"/>
          <p:cNvSpPr txBox="1">
            <a:spLocks noChangeArrowheads="1"/>
          </p:cNvSpPr>
          <p:nvPr/>
        </p:nvSpPr>
        <p:spPr bwMode="auto">
          <a:xfrm>
            <a:off x="0" y="8829675"/>
            <a:ext cx="2979738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520" tIns="46080" rIns="92520" bIns="46080" anchor="b"/>
          <a:lstStyle/>
          <a:p>
            <a:pPr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New Truck Delivery Pumper . ppt</a:t>
            </a:r>
          </a:p>
        </p:txBody>
      </p:sp>
      <p:sp>
        <p:nvSpPr>
          <p:cNvPr id="34821" name="Text Box 2"/>
          <p:cNvSpPr txBox="1">
            <a:spLocks noChangeArrowheads="1"/>
          </p:cNvSpPr>
          <p:nvPr/>
        </p:nvSpPr>
        <p:spPr bwMode="auto">
          <a:xfrm>
            <a:off x="3897313" y="8829675"/>
            <a:ext cx="2979737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520" tIns="46080" rIns="92520" bIns="46080" anchor="b"/>
          <a:lstStyle/>
          <a:p>
            <a:pPr algn="r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F1B77CA-82A7-47EF-BC4B-1FE48EDCC24B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34823" name="Rectangle 4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17671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55299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BD992065-F876-43F2-BD40-440E3371A758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12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5300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5530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9188" y="696913"/>
            <a:ext cx="4637087" cy="3478212"/>
          </a:xfrm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5DA04B7-68D5-4B59-9E27-86373F912E6B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13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59395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70C33F6-84F0-4EE9-B145-0F90DFF941DA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14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9396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5939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6144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D4F97A9-3021-401E-9D6A-E9F6C08B5182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15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44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6144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64515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292BB2FB-5C37-4208-B92C-A8132471DB88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17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4516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6451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6656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AC8C696B-E03D-433E-9E9E-5617E29C7CCC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18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6564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6656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68611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A37B2849-2872-4749-B2D4-C46712FF7727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19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8612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6861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70659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F7DEDB8-4F29-4C0F-91B6-0A45BC1449AC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20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0660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7066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72707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427A7E3-F577-4F29-A2F0-F066BD443027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21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2708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7270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74755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9A7D044-C605-4B87-8A73-39564A92F29A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22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756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7475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36867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A9323768-05D0-48D1-A7BD-92A8920730C5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2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3686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17671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7680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C6A317F-5195-4244-87F3-D0FE5C2F88F4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23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6804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7680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17671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78851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19D8DFB-2836-459C-B665-2EE467419FDC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24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8852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7885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80899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E4EFA33-A10A-49E7-B921-56DBB60B1D4C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25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0900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8090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82947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56CCB1DF-DF16-4F8C-B2BE-1E5EA200A43F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26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2948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8294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84995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AE8C626-4847-442B-B40A-AC44523A2AF2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27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4996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8499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8704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B6E88B2C-8CF6-411B-BC65-8EE93C90BF89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28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7044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8704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89091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97893FA7-76E3-4107-93A1-47789377E90B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29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9092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8909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91139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A34A1CAD-9511-4FD1-9437-E9E5E3AD60DC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30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1140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9114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00355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26D5AFAB-0D5C-4E2D-8B37-839F8FDFC0DB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37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0356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0035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6913"/>
            <a:ext cx="4637087" cy="3478212"/>
          </a:xfrm>
          <a:ln/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102403" name="Footer Placeholder 3"/>
          <p:cNvSpPr>
            <a:spLocks noGrp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02404" name="Slide Number Placeholder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BA121B8B-0403-4A96-A72B-A2B93B81C54A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38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38915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6686B01-CF46-4719-9970-6CADDC86E1AA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3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916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3891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6913"/>
            <a:ext cx="4637087" cy="3478212"/>
          </a:xfrm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107523" name="Footer Placeholder 3"/>
          <p:cNvSpPr>
            <a:spLocks noGrp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07524" name="Slide Number Placeholder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AEE15A17-570D-46E4-BE40-28AEF8C90BE5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42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09571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9E29DE0-2AFF-4844-8466-39C4D3F1919F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43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9572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0957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17671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11619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98BEB2F3-D15A-440F-9EBC-B4BC3EE0D0BE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44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1620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1162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13667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395044A-6599-4BAA-BB30-024A23434DE5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45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3668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1366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15715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55CF50F-BD69-44B7-9C6E-33980F8A1EB8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46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5716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1571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1776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3AC1CF1-7FBE-47F4-AE2C-1EF04F53529E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47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7764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1776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6913"/>
            <a:ext cx="4637087" cy="3478212"/>
          </a:xfrm>
          <a:ln/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119811" name="Footer Placeholder 3"/>
          <p:cNvSpPr>
            <a:spLocks noGrp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19812" name="Slide Number Placeholder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D9B9B2B-EF54-4C2C-B55D-1F5D12C50645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48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21859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2F5F50D4-0918-4458-A410-ED5B9AE1C53A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49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1860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2186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17671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23907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E3FDF8D-A9A9-4155-9C20-8329E22CEDC2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50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3908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2390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6913"/>
            <a:ext cx="4637087" cy="3478212"/>
          </a:xfrm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125955" name="Footer Placeholder 3"/>
          <p:cNvSpPr>
            <a:spLocks noGrp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25956" name="Slide Number Placeholder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57F7C8A-1478-4A68-B455-4C51BDEF7639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51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4096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489BE76-6975-4F88-834D-C61F21BF5C6C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4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4096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17671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2800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E188EDF-CCED-45F0-B46D-F4E506FFEC4E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52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8004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2800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30051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881962A-9A0D-491D-AEF4-D381E7AA09F9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53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0052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3005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32099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56F9F5FD-FD24-4B4D-B723-DC741566E73A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54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2100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3210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34147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ADB764D-5389-4AE1-97D6-A7E463A90849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55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4148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3414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17671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9188" y="696913"/>
            <a:ext cx="4637087" cy="3478212"/>
          </a:xfrm>
          <a:ln/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136195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00F3762-AC51-40EF-9470-79E87B3A6233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56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3824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86FA748-FF3E-479C-B454-43A3DB08D8D6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57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8244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3824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40291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900841A9-E268-4F17-AAA9-6BCD02AA4C1B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58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0292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4029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42339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860D871F-BF80-48FC-A1ED-58CEF2E78567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59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2340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4234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44387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BDB371E1-A983-43D3-8509-911E08F2DC68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60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4388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4438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46435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58E8F952-AF1A-4DD4-957D-74655321DB06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61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6436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4643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45059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CF1E5F4-AC28-49A2-819C-ECBE63671D56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7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5060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4506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4848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23A17D28-D004-4FDC-8183-F4E70DE389FA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62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8484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4848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50531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53FBBA0-FF47-4D98-B864-F727CE239F16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63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0532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5053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5360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E8DB810-EE35-4312-A6FE-0A9A7535ABC3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64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04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5360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155651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EA8B37A-65D9-4CE5-B463-408B4A71DD7D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65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5652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5565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47107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82C6C9F-6992-468B-AFC8-FA0B73A89418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8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7108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4710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9188" y="696913"/>
            <a:ext cx="4637087" cy="3478212"/>
          </a:xfrm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4984CED-43EC-457B-9A91-852F20AF6237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9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5120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2E21765-C36C-47FE-A0AD-E2712CAC620B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10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204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5120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2703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New Truck Delivery Pumper . ppt</a:t>
            </a:r>
          </a:p>
        </p:txBody>
      </p:sp>
      <p:sp>
        <p:nvSpPr>
          <p:cNvPr id="53251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3C9458B0-DE95-47D3-B93B-B6452A843CDA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11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252" name="Text Box 1"/>
          <p:cNvSpPr txBox="1">
            <a:spLocks noChangeArrowheads="1"/>
          </p:cNvSpPr>
          <p:nvPr/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5325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8975" y="4416425"/>
            <a:ext cx="5499100" cy="417671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5patch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05800" y="5692775"/>
            <a:ext cx="97155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1A71FE0A-F5B6-4740-8192-B018AD9FE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FFED0613-2FA9-47AE-934D-61E0D644C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381000"/>
            <a:ext cx="2054225" cy="57070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5038" cy="57070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82E64867-2648-4455-BB3E-45C3C6667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1663" cy="1363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3838" cy="4106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438" y="1981200"/>
            <a:ext cx="4035425" cy="1976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3438" y="4110038"/>
            <a:ext cx="4035425" cy="1978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12943E0B-9B63-4957-B8CD-E445925D5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1663" cy="1363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3838" cy="4106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4035425" cy="4106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4AC8BA1A-C88C-4B71-B81B-6899D4F6D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1663" cy="1363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3838" cy="4106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3438" y="1981200"/>
            <a:ext cx="4035425" cy="41068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2D60F888-F655-44D8-B0CA-B1019B94E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1663" cy="1363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1663" cy="1976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110038"/>
            <a:ext cx="8221663" cy="1978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8567F3A5-A73C-4BE7-830F-90ADDCAA4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1663" cy="1363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3838" cy="4106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3438" y="1981200"/>
            <a:ext cx="4035425" cy="4106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C35DCE5B-8168-4C79-A53D-7122E84F0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104F8470-BD52-434D-84E5-AD8DF30AAB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3EBB9D8E-F37E-4EDE-A160-CE9218EDF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26EE1F51-4BDE-4C7E-8565-C4D4ADB4E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2640D028-9085-4F5B-9412-E2327B4A7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ECEDCD94-AD90-4769-8A89-9C274030F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9705660A-2B7B-4CE8-BD7D-E3F0A71B4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DD80B1EB-868C-4294-8913-DB57B7428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patch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05800" y="5692775"/>
            <a:ext cx="97155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BC1E0CFF-1B51-49EC-B427-8B51F95D9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7BF093F6-0FAF-4E57-A3F7-AAC409AC4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5DBEB656-4CB4-4BBA-84F7-082245A8F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97213C57-7A8B-47F9-8341-BA8D7B7DE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604963"/>
            <a:ext cx="2054225" cy="4518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5038" cy="4518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F76F5939-9A33-4D4A-9AD1-87DF9DB9C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76400"/>
            <a:ext cx="7764463" cy="18208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1873D14D-89DE-4607-8CE8-174D28103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1663" cy="1363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3838" cy="4106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4035425" cy="4106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068DA3AC-C85B-4E0B-8901-CCA97ED13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3B4AA94D-3F86-4C27-B1DC-B6D899AF0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38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40354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8306C5E1-147F-4AC2-A996-5A3C2C4A8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3652D70C-08A0-445E-8B1E-35A2E7199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7C8F4894-9614-48A9-955C-FF43CB162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887BAFB9-CABB-496E-99E1-1AAA19D31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38CE85F9-0DBA-429F-BEDD-E7EDF1B1E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CAE9B1E0-822C-47D9-B9A9-4DEB6B8A9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1663" cy="1363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16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pic>
        <p:nvPicPr>
          <p:cNvPr id="99332" name="Picture 6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6392863"/>
            <a:ext cx="1905000" cy="465137"/>
          </a:xfrm>
          <a:prstGeom prst="rect">
            <a:avLst/>
          </a:prstGeom>
          <a:solidFill>
            <a:srgbClr val="336699"/>
          </a:solidFill>
          <a:ln w="9525">
            <a:noFill/>
            <a:round/>
            <a:headEnd/>
            <a:tailEnd/>
          </a:ln>
        </p:spPr>
      </p:pic>
      <p:sp>
        <p:nvSpPr>
          <p:cNvPr id="8" name="Footer Placeholder 2"/>
          <p:cNvSpPr>
            <a:spLocks noGrp="1"/>
          </p:cNvSpPr>
          <p:nvPr>
            <p:ph type="ftr" idx="3"/>
          </p:nvPr>
        </p:nvSpPr>
        <p:spPr>
          <a:xfrm>
            <a:off x="3124200" y="6245225"/>
            <a:ext cx="3352800" cy="468313"/>
          </a:xfrm>
          <a:prstGeom prst="rect">
            <a:avLst/>
          </a:prstGeom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 dirty="0" smtClean="0">
                <a:ea typeface="MS Gothic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4BFD2E6D-8BF1-43E6-940A-82F972271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9334" name="Picture 8" descr="5patch.gif"/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8305800" y="5692775"/>
            <a:ext cx="97155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6" r:id="rId2"/>
    <p:sldLayoutId id="2147483665" r:id="rId3"/>
    <p:sldLayoutId id="2147483664" r:id="rId4"/>
    <p:sldLayoutId id="2147483663" r:id="rId5"/>
    <p:sldLayoutId id="2147483662" r:id="rId6"/>
    <p:sldLayoutId id="2147483661" r:id="rId7"/>
    <p:sldLayoutId id="2147483660" r:id="rId8"/>
    <p:sldLayoutId id="2147483659" r:id="rId9"/>
    <p:sldLayoutId id="2147483658" r:id="rId10"/>
    <p:sldLayoutId id="2147483657" r:id="rId11"/>
    <p:sldLayoutId id="2147483656" r:id="rId12"/>
    <p:sldLayoutId id="2147483655" r:id="rId13"/>
    <p:sldLayoutId id="2147483654" r:id="rId14"/>
    <p:sldLayoutId id="2147483653" r:id="rId15"/>
    <p:sldLayoutId id="2147483652" r:id="rId16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76400"/>
            <a:ext cx="7764463" cy="182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6392863"/>
            <a:ext cx="1905000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1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idx="3"/>
          </p:nvPr>
        </p:nvSpPr>
        <p:spPr>
          <a:xfrm>
            <a:off x="3124200" y="6245225"/>
            <a:ext cx="3352800" cy="468313"/>
          </a:xfrm>
          <a:prstGeom prst="rect">
            <a:avLst/>
          </a:prstGeom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 dirty="0" smtClean="0">
                <a:ea typeface="MS Gothic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V 1.0 – 24 January 2015 - </a:t>
            </a:r>
            <a:fld id="{B55B831A-59D0-4F64-A286-6869BF08B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8438" name="Picture 8" descr="5patch.gif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8305800" y="5692775"/>
            <a:ext cx="97155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  <p:sldLayoutId id="2147483676" r:id="rId3"/>
    <p:sldLayoutId id="2147483675" r:id="rId4"/>
    <p:sldLayoutId id="2147483674" r:id="rId5"/>
    <p:sldLayoutId id="2147483673" r:id="rId6"/>
    <p:sldLayoutId id="2147483680" r:id="rId7"/>
    <p:sldLayoutId id="2147483672" r:id="rId8"/>
    <p:sldLayoutId id="2147483671" r:id="rId9"/>
    <p:sldLayoutId id="2147483670" r:id="rId10"/>
    <p:sldLayoutId id="2147483669" r:id="rId11"/>
    <p:sldLayoutId id="2147483668" r:id="rId12"/>
    <p:sldLayoutId id="2147483667" r:id="rId13"/>
  </p:sldLayoutIdLst>
  <p:hf sldNum="0"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5FFFF"/>
          </a:solidFill>
          <a:effectLst>
            <a:outerShdw blurRad="38100" dist="38100" dir="2700000" algn="tl">
              <a:srgbClr val="000000"/>
            </a:outerShdw>
          </a:effectLst>
          <a:latin typeface="Tahoma" pitchFamily="32" charset="0"/>
          <a:ea typeface="MS Gothic" charset="-128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hangingPunct="0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DE714542-952D-4708-9907-4B09EED08FB0}" type="slidenum"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ea typeface="MS Gothic" charset="-128"/>
                <a:cs typeface="+mn-cs"/>
              </a:rPr>
              <a:pPr algn="r" hangingPunct="0"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1</a:t>
            </a:fld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6" charset="0"/>
              <a:ea typeface="MS Gothic" charset="-128"/>
              <a:cs typeface="+mn-cs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85800" y="457200"/>
            <a:ext cx="7772400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b="1" dirty="0">
                <a:solidFill>
                  <a:srgbClr val="E5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MS Gothic" charset="-128"/>
                <a:cs typeface="+mn-cs"/>
              </a:rPr>
              <a:t>Welcome</a:t>
            </a:r>
            <a:r>
              <a:rPr lang="en-US" sz="6000" b="1" dirty="0">
                <a:solidFill>
                  <a:srgbClr val="E5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MS Gothic" charset="-128"/>
                <a:cs typeface="+mn-cs"/>
              </a:rPr>
              <a:t> </a:t>
            </a:r>
            <a:r>
              <a:rPr lang="en-US" sz="4000" b="1" dirty="0">
                <a:solidFill>
                  <a:srgbClr val="E5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MS Gothic" charset="-128"/>
                <a:cs typeface="+mn-cs"/>
              </a:rPr>
              <a:t>to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371600" y="4419600"/>
            <a:ext cx="6400800" cy="152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MS Gothic" charset="-128"/>
                <a:cs typeface="+mn-cs"/>
              </a:rPr>
              <a:t>Training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2" charset="0"/>
              <a:ea typeface="MS Gothic" charset="-128"/>
              <a:cs typeface="+mn-cs"/>
            </a:endParaRPr>
          </a:p>
          <a:p>
            <a:pPr algn="ctr"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MS Gothic" charset="-128"/>
                <a:cs typeface="+mn-cs"/>
              </a:rPr>
              <a:t>Last Updated: 28 January 2014</a:t>
            </a:r>
          </a:p>
        </p:txBody>
      </p:sp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524000"/>
            <a:ext cx="6324600" cy="251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8E94AB0A-6483-400E-A225-7EFAFCE4816C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10</a:t>
            </a:fld>
            <a:endParaRPr lang="en-US"/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79413"/>
            <a:ext cx="8229600" cy="1373187"/>
          </a:xfrm>
        </p:spPr>
        <p:txBody>
          <a:bodyPr/>
          <a:lstStyle/>
          <a:p>
            <a:pPr algn="r" eaLnBrk="1" hangingPunct="1"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/>
            </a:pPr>
            <a:r>
              <a:rPr lang="en-US" b="1"/>
              <a:t>Side Roll Protection</a:t>
            </a:r>
            <a:br>
              <a:rPr lang="en-US" b="1"/>
            </a:br>
            <a:r>
              <a:rPr lang="en-US" sz="4000"/>
              <a:t>	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marL="334963" indent="-334963" eaLnBrk="1" hangingPunct="1">
              <a:spcBef>
                <a:spcPts val="7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800"/>
              <a:t>It is a supplemental </a:t>
            </a:r>
          </a:p>
          <a:p>
            <a:pPr marL="334963" indent="-334963" eaLnBrk="1" hangingPunct="1">
              <a:spcBef>
                <a:spcPts val="7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800"/>
              <a:t>   restraint system</a:t>
            </a:r>
          </a:p>
          <a:p>
            <a:pPr marL="334963" indent="-334963" eaLnBrk="1" hangingPunct="1">
              <a:spcBef>
                <a:spcPts val="7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800"/>
              <a:t>Side roll will </a:t>
            </a:r>
            <a:r>
              <a:rPr lang="en-US" sz="2800" b="1" u="sng"/>
              <a:t>not</a:t>
            </a:r>
            <a:r>
              <a:rPr lang="en-US" sz="2800"/>
              <a:t> operate </a:t>
            </a:r>
          </a:p>
          <a:p>
            <a:pPr marL="334963" indent="-334963" eaLnBrk="1" hangingPunct="1">
              <a:spcBef>
                <a:spcPts val="7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800"/>
              <a:t>   in all crashes</a:t>
            </a:r>
          </a:p>
          <a:p>
            <a:pPr marL="334963" indent="-334963" eaLnBrk="1" hangingPunct="1">
              <a:spcBef>
                <a:spcPts val="7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800"/>
              <a:t>If system is activated, </a:t>
            </a:r>
          </a:p>
          <a:p>
            <a:pPr marL="334963" indent="-334963" eaLnBrk="1" hangingPunct="1">
              <a:spcBef>
                <a:spcPts val="7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800"/>
              <a:t>   must be repaired by Pierce  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/>
          <a:srcRect t="32170" b="20277"/>
          <a:stretch>
            <a:fillRect/>
          </a:stretch>
        </p:blipFill>
        <p:spPr bwMode="auto">
          <a:xfrm>
            <a:off x="4876800" y="1752600"/>
            <a:ext cx="3937000" cy="1404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381000"/>
            <a:ext cx="1905000" cy="904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0182" name="Picture 7" descr="Air Bag system fault light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657600"/>
            <a:ext cx="3810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E36718F4-026B-45D1-B899-B087A04522D8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11</a:t>
            </a:fld>
            <a:endParaRPr lang="en-US"/>
          </a:p>
        </p:txBody>
      </p:sp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8288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800" b="1" u="sng"/>
              <a:t>Section 2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295400" y="3886200"/>
            <a:ext cx="6477000" cy="1752600"/>
          </a:xfrm>
        </p:spPr>
        <p:txBody>
          <a:bodyPr lIns="90000" tIns="46800" rIns="90000" bIns="46800"/>
          <a:lstStyle/>
          <a:p>
            <a:pPr marL="0" indent="0" algn="ctr" eaLnBrk="1" hangingPunct="1">
              <a:spcBef>
                <a:spcPts val="900"/>
              </a:spcBef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3600" dirty="0">
                <a:solidFill>
                  <a:srgbClr val="FFCC00"/>
                </a:solidFill>
              </a:rPr>
              <a:t>Cab Controls</a:t>
            </a:r>
          </a:p>
        </p:txBody>
      </p:sp>
      <p:pic>
        <p:nvPicPr>
          <p:cNvPr id="52228" name="Picture 5" descr="1393578423_27168_fr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828800"/>
            <a:ext cx="22352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67B6FB0A-D903-490D-8DE9-0C307FCEC0BE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12</a:t>
            </a:fld>
            <a:endParaRPr lang="en-US"/>
          </a:p>
        </p:txBody>
      </p:sp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/>
              <a:t>Cab Controls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52600"/>
            <a:ext cx="4953000" cy="4114800"/>
          </a:xfrm>
        </p:spPr>
        <p:txBody>
          <a:bodyPr/>
          <a:lstStyle/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800" dirty="0" smtClean="0"/>
              <a:t>Battery </a:t>
            </a:r>
            <a:r>
              <a:rPr lang="en-US" sz="2800" dirty="0"/>
              <a:t>Switch</a:t>
            </a:r>
          </a:p>
          <a:p>
            <a:pPr marL="735013" lvl="1" indent="-277813" eaLnBrk="1" hangingPunct="1"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/>
              <a:t>On position</a:t>
            </a: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800" dirty="0"/>
              <a:t>Ignition and Start Button.</a:t>
            </a:r>
          </a:p>
          <a:p>
            <a:pPr marL="735013" lvl="1" indent="-277813" eaLnBrk="1" hangingPunct="1"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/>
              <a:t>Transmission in neutral.</a:t>
            </a:r>
          </a:p>
          <a:p>
            <a:pPr marL="735013" lvl="1" indent="-277813" eaLnBrk="1" hangingPunct="1"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/>
              <a:t>Parking brake must be engaged.</a:t>
            </a:r>
          </a:p>
        </p:txBody>
      </p:sp>
      <p:pic>
        <p:nvPicPr>
          <p:cNvPr id="5427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6575" y="1600200"/>
            <a:ext cx="35274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030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21C73E93-BC5D-457F-9AE1-7EDA1D0BB799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13</a:t>
            </a:fld>
            <a:endParaRPr lang="en-US"/>
          </a:p>
        </p:txBody>
      </p:sp>
      <p:sp>
        <p:nvSpPr>
          <p:cNvPr id="520197" name="Rectangle 102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sz="3600" dirty="0" smtClean="0"/>
              <a:t>Starting Procedure</a:t>
            </a:r>
          </a:p>
          <a:p>
            <a:pPr eaLnBrk="1" hangingPunct="1">
              <a:buFont typeface="Times New Roman" pitchFamily="16" charset="0"/>
              <a:buNone/>
              <a:defRPr/>
            </a:pPr>
            <a:endParaRPr lang="en-US" sz="3600" dirty="0" smtClean="0">
              <a:solidFill>
                <a:schemeClr val="folHlink"/>
              </a:solidFill>
            </a:endParaRPr>
          </a:p>
          <a:p>
            <a:pPr eaLnBrk="1" hangingPunct="1">
              <a:buFont typeface="Times New Roman" pitchFamily="16" charset="0"/>
              <a:buNone/>
              <a:defRPr/>
            </a:pPr>
            <a:endParaRPr lang="en-US" sz="3600" dirty="0" smtClean="0">
              <a:solidFill>
                <a:schemeClr val="folHlink"/>
              </a:solidFill>
            </a:endParaRPr>
          </a:p>
          <a:p>
            <a:pPr eaLnBrk="1" hangingPunct="1">
              <a:buFont typeface="Times New Roman" pitchFamily="16" charset="0"/>
              <a:buNone/>
              <a:defRPr/>
            </a:pPr>
            <a:endParaRPr lang="en-US" sz="3600" dirty="0" smtClean="0">
              <a:solidFill>
                <a:schemeClr val="folHlink"/>
              </a:solidFill>
            </a:endParaRPr>
          </a:p>
          <a:p>
            <a:pPr eaLnBrk="1" hangingPunct="1">
              <a:buFont typeface="Times New Roman" pitchFamily="16" charset="0"/>
              <a:buNone/>
              <a:defRPr/>
            </a:pPr>
            <a:endParaRPr lang="en-US" sz="3600" dirty="0" smtClean="0">
              <a:solidFill>
                <a:schemeClr val="folHlink"/>
              </a:solidFill>
            </a:endParaRPr>
          </a:p>
        </p:txBody>
      </p:sp>
      <p:sp>
        <p:nvSpPr>
          <p:cNvPr id="56323" name="TextBox 5"/>
          <p:cNvSpPr txBox="1">
            <a:spLocks noChangeArrowheads="1"/>
          </p:cNvSpPr>
          <p:nvPr/>
        </p:nvSpPr>
        <p:spPr bwMode="auto">
          <a:xfrm>
            <a:off x="685800" y="4495800"/>
            <a:ext cx="8458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Clr>
                <a:srgbClr val="000000"/>
              </a:buClr>
              <a:buSzPct val="100000"/>
              <a:buFontTx/>
              <a:buAutoNum type="arabicPeriod"/>
            </a:pPr>
            <a:r>
              <a:rPr lang="en-US"/>
              <a:t>Battery switch ON</a:t>
            </a:r>
          </a:p>
          <a:p>
            <a:pPr marL="457200" indent="-457200" eaLnBrk="0" hangingPunct="0">
              <a:buClr>
                <a:srgbClr val="000000"/>
              </a:buClr>
              <a:buSzPct val="100000"/>
              <a:buFontTx/>
              <a:buAutoNum type="arabicPeriod"/>
            </a:pPr>
            <a:r>
              <a:rPr lang="en-US"/>
              <a:t>Ignition switch ON, wait for ignition PROVE OUT to complete 4-5 sec. </a:t>
            </a:r>
          </a:p>
          <a:p>
            <a:pPr marL="457200" indent="-457200" eaLnBrk="0" hangingPunct="0">
              <a:buClr>
                <a:srgbClr val="000000"/>
              </a:buClr>
              <a:buSzPct val="100000"/>
              <a:buFontTx/>
              <a:buAutoNum type="arabicPeriod"/>
            </a:pPr>
            <a:r>
              <a:rPr lang="en-US"/>
              <a:t>Start engine</a:t>
            </a:r>
          </a:p>
          <a:p>
            <a:pPr marL="457200" indent="-457200" eaLnBrk="0" hangingPunct="0">
              <a:buClr>
                <a:srgbClr val="000000"/>
              </a:buClr>
              <a:buSzPct val="100000"/>
              <a:buFontTx/>
              <a:buAutoNum type="arabicPeriod"/>
            </a:pPr>
            <a:r>
              <a:rPr lang="en-US"/>
              <a:t>Shut OFF engine using Ignition switch, leave Ignition OFF</a:t>
            </a:r>
          </a:p>
          <a:p>
            <a:pPr marL="457200" indent="-457200" eaLnBrk="0" hangingPunct="0">
              <a:buClr>
                <a:srgbClr val="000000"/>
              </a:buClr>
              <a:buSzPct val="100000"/>
              <a:buFontTx/>
              <a:buAutoNum type="arabicPeriod"/>
            </a:pPr>
            <a:r>
              <a:rPr lang="en-US"/>
              <a:t>Shut Battery switch OFF</a:t>
            </a:r>
          </a:p>
        </p:txBody>
      </p:sp>
      <p:pic>
        <p:nvPicPr>
          <p:cNvPr id="56324" name="Picture 5" descr="DCFD Engines 04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6858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AC182844-2D33-47AE-94A1-B24958CA503B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14</a:t>
            </a:fld>
            <a:endParaRPr lang="en-US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/>
              <a:t>Cab Controls</a:t>
            </a:r>
            <a:br>
              <a:rPr lang="en-US" b="1"/>
            </a:br>
            <a:r>
              <a:rPr lang="en-US" sz="3600" i="1" u="sng"/>
              <a:t>Gauges and Warning Lamps</a:t>
            </a: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7239000" y="4648200"/>
            <a:ext cx="1676400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i="1" u="sng">
                <a:solidFill>
                  <a:srgbClr val="FFFFFF"/>
                </a:solidFill>
              </a:rPr>
              <a:t>Rear Air pressure</a:t>
            </a: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2819400" y="2049463"/>
            <a:ext cx="19812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FFFF"/>
                </a:solidFill>
              </a:rPr>
              <a:t>Tachometer</a:t>
            </a: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5105400" y="2057400"/>
            <a:ext cx="167640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FFFF"/>
                </a:solidFill>
              </a:rPr>
              <a:t>Speedometer</a:t>
            </a:r>
          </a:p>
        </p:txBody>
      </p:sp>
      <p:sp>
        <p:nvSpPr>
          <p:cNvPr id="58374" name="Text Box 10"/>
          <p:cNvSpPr txBox="1">
            <a:spLocks noChangeArrowheads="1"/>
          </p:cNvSpPr>
          <p:nvPr/>
        </p:nvSpPr>
        <p:spPr bwMode="auto">
          <a:xfrm>
            <a:off x="7239000" y="5410200"/>
            <a:ext cx="121920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FFFF"/>
                </a:solidFill>
              </a:rPr>
              <a:t>Fuel</a:t>
            </a:r>
          </a:p>
        </p:txBody>
      </p:sp>
      <p:sp>
        <p:nvSpPr>
          <p:cNvPr id="58375" name="Text Box 12"/>
          <p:cNvSpPr txBox="1">
            <a:spLocks noChangeArrowheads="1"/>
          </p:cNvSpPr>
          <p:nvPr/>
        </p:nvSpPr>
        <p:spPr bwMode="auto">
          <a:xfrm>
            <a:off x="457200" y="4648200"/>
            <a:ext cx="160020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FFFF"/>
                </a:solidFill>
              </a:rPr>
              <a:t>Oil pressure</a:t>
            </a:r>
          </a:p>
        </p:txBody>
      </p:sp>
      <p:sp>
        <p:nvSpPr>
          <p:cNvPr id="58376" name="Text Box 15"/>
          <p:cNvSpPr txBox="1">
            <a:spLocks noChangeArrowheads="1"/>
          </p:cNvSpPr>
          <p:nvPr/>
        </p:nvSpPr>
        <p:spPr bwMode="auto">
          <a:xfrm>
            <a:off x="7239000" y="3810000"/>
            <a:ext cx="1905000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FFFF"/>
                </a:solidFill>
              </a:rPr>
              <a:t>Front Air Pressure</a:t>
            </a:r>
          </a:p>
        </p:txBody>
      </p:sp>
      <p:sp>
        <p:nvSpPr>
          <p:cNvPr id="58377" name="Text Box 17"/>
          <p:cNvSpPr txBox="1">
            <a:spLocks noChangeArrowheads="1"/>
          </p:cNvSpPr>
          <p:nvPr/>
        </p:nvSpPr>
        <p:spPr bwMode="auto">
          <a:xfrm>
            <a:off x="457200" y="3124200"/>
            <a:ext cx="1752600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FFFF"/>
                </a:solidFill>
              </a:rPr>
              <a:t>Coolant Temperature</a:t>
            </a:r>
          </a:p>
        </p:txBody>
      </p:sp>
      <p:sp>
        <p:nvSpPr>
          <p:cNvPr id="58378" name="Text Box 19"/>
          <p:cNvSpPr txBox="1">
            <a:spLocks noChangeArrowheads="1"/>
          </p:cNvSpPr>
          <p:nvPr/>
        </p:nvSpPr>
        <p:spPr bwMode="auto">
          <a:xfrm>
            <a:off x="381000" y="5257800"/>
            <a:ext cx="1981200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FFFF"/>
                </a:solidFill>
              </a:rPr>
              <a:t>Transmission Temperature</a:t>
            </a:r>
          </a:p>
        </p:txBody>
      </p:sp>
      <p:sp>
        <p:nvSpPr>
          <p:cNvPr id="58379" name="Text Box 21"/>
          <p:cNvSpPr txBox="1">
            <a:spLocks noChangeArrowheads="1"/>
          </p:cNvSpPr>
          <p:nvPr/>
        </p:nvSpPr>
        <p:spPr bwMode="auto">
          <a:xfrm>
            <a:off x="3657600" y="2590800"/>
            <a:ext cx="365760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FFFF"/>
                </a:solidFill>
              </a:rPr>
              <a:t>Display Modules</a:t>
            </a:r>
          </a:p>
        </p:txBody>
      </p:sp>
      <p:pic>
        <p:nvPicPr>
          <p:cNvPr id="58380" name="Picture 24" descr="RE 433 03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1100" y="2971800"/>
            <a:ext cx="416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Box 25"/>
          <p:cNvSpPr txBox="1">
            <a:spLocks noChangeArrowheads="1"/>
          </p:cNvSpPr>
          <p:nvPr/>
        </p:nvSpPr>
        <p:spPr bwMode="auto">
          <a:xfrm>
            <a:off x="457200" y="4038600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>
                <a:solidFill>
                  <a:srgbClr val="FF0000"/>
                </a:solidFill>
              </a:rPr>
              <a:t>DEF level</a:t>
            </a:r>
          </a:p>
        </p:txBody>
      </p:sp>
      <p:sp>
        <p:nvSpPr>
          <p:cNvPr id="58382" name="Text Box 3"/>
          <p:cNvSpPr txBox="1">
            <a:spLocks noChangeArrowheads="1"/>
          </p:cNvSpPr>
          <p:nvPr/>
        </p:nvSpPr>
        <p:spPr bwMode="auto">
          <a:xfrm>
            <a:off x="7315200" y="3276600"/>
            <a:ext cx="114300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i="1" u="sng">
                <a:solidFill>
                  <a:srgbClr val="FFFFFF"/>
                </a:solidFill>
              </a:rPr>
              <a:t>Voltage</a:t>
            </a:r>
          </a:p>
        </p:txBody>
      </p:sp>
      <p:cxnSp>
        <p:nvCxnSpPr>
          <p:cNvPr id="58383" name="Straight Arrow Connector 16"/>
          <p:cNvCxnSpPr>
            <a:cxnSpLocks noChangeShapeType="1"/>
          </p:cNvCxnSpPr>
          <p:nvPr/>
        </p:nvCxnSpPr>
        <p:spPr bwMode="auto">
          <a:xfrm>
            <a:off x="1752600" y="4267200"/>
            <a:ext cx="1143000" cy="304800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B91BD56D-BFF0-4A20-9C63-6FFF3AABDBD7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15</a:t>
            </a:fld>
            <a:endParaRPr lang="en-US"/>
          </a:p>
        </p:txBody>
      </p:sp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/>
              <a:t>Cab Controls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447800" y="5029200"/>
            <a:ext cx="5791200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FFFF"/>
                </a:solidFill>
              </a:rPr>
              <a:t>Transmission Control</a:t>
            </a:r>
          </a:p>
          <a:p>
            <a:pPr algn="ctr"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0000"/>
                </a:solidFill>
              </a:rPr>
              <a:t>NOTE:</a:t>
            </a:r>
            <a:r>
              <a:rPr lang="en-US" b="1" u="sng">
                <a:solidFill>
                  <a:srgbClr val="FFFFFF"/>
                </a:solidFill>
              </a:rPr>
              <a:t> Must have MODE button activated for Aggressive Downshift to activate</a:t>
            </a:r>
          </a:p>
        </p:txBody>
      </p:sp>
      <p:pic>
        <p:nvPicPr>
          <p:cNvPr id="6042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447800"/>
            <a:ext cx="44196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0421" name="Straight Arrow Connector 10"/>
          <p:cNvCxnSpPr>
            <a:cxnSpLocks noChangeShapeType="1"/>
            <a:stCxn id="60419" idx="0"/>
          </p:cNvCxnSpPr>
          <p:nvPr/>
        </p:nvCxnSpPr>
        <p:spPr bwMode="auto">
          <a:xfrm flipH="1" flipV="1">
            <a:off x="3886200" y="3098800"/>
            <a:ext cx="457200" cy="1930400"/>
          </a:xfrm>
          <a:prstGeom prst="straightConnector1">
            <a:avLst/>
          </a:prstGeom>
          <a:noFill/>
          <a:ln w="31750" algn="ctr">
            <a:solidFill>
              <a:schemeClr val="bg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1663" cy="14478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sz="2800" dirty="0" smtClean="0"/>
              <a:t>Transmission Fluid Check using shifter keypad</a:t>
            </a:r>
            <a:endParaRPr lang="en-US" sz="2800" dirty="0"/>
          </a:p>
        </p:txBody>
      </p:sp>
      <p:pic>
        <p:nvPicPr>
          <p:cNvPr id="62466" name="Picture 6" descr="KG Rescue 22818 07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00200"/>
            <a:ext cx="1752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Box 7"/>
          <p:cNvSpPr txBox="1">
            <a:spLocks noChangeArrowheads="1"/>
          </p:cNvSpPr>
          <p:nvPr/>
        </p:nvSpPr>
        <p:spPr bwMode="auto">
          <a:xfrm>
            <a:off x="3276600" y="1524000"/>
            <a:ext cx="44196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b="1" u="sng"/>
              <a:t> Transmission must be in neutral,   fluid temp 140-220 F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b="1" u="sng"/>
              <a:t> Engine at idle.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b="1" u="sng"/>
              <a:t> Vehicle motionless for 2 minutes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b="1" u="sng"/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b="1" u="sng"/>
          </a:p>
        </p:txBody>
      </p:sp>
      <p:sp>
        <p:nvSpPr>
          <p:cNvPr id="62468" name="TextBox 8"/>
          <p:cNvSpPr txBox="1">
            <a:spLocks noChangeArrowheads="1"/>
          </p:cNvSpPr>
          <p:nvPr/>
        </p:nvSpPr>
        <p:spPr bwMode="auto">
          <a:xfrm>
            <a:off x="3352800" y="3124200"/>
            <a:ext cx="579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Push both arrow buttons simultaneously, release</a:t>
            </a:r>
          </a:p>
        </p:txBody>
      </p:sp>
      <p:cxnSp>
        <p:nvCxnSpPr>
          <p:cNvPr id="62469" name="Straight Arrow Connector 10"/>
          <p:cNvCxnSpPr>
            <a:cxnSpLocks noChangeShapeType="1"/>
          </p:cNvCxnSpPr>
          <p:nvPr/>
        </p:nvCxnSpPr>
        <p:spPr bwMode="auto">
          <a:xfrm flipH="1" flipV="1">
            <a:off x="1828800" y="2971800"/>
            <a:ext cx="1447800" cy="304800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62470" name="Straight Arrow Connector 13"/>
          <p:cNvCxnSpPr>
            <a:cxnSpLocks noChangeShapeType="1"/>
          </p:cNvCxnSpPr>
          <p:nvPr/>
        </p:nvCxnSpPr>
        <p:spPr bwMode="auto">
          <a:xfrm flipH="1">
            <a:off x="1828800" y="3276600"/>
            <a:ext cx="1447800" cy="76200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62471" name="TextBox 15"/>
          <p:cNvSpPr txBox="1">
            <a:spLocks noChangeArrowheads="1"/>
          </p:cNvSpPr>
          <p:nvPr/>
        </p:nvSpPr>
        <p:spPr bwMode="auto">
          <a:xfrm>
            <a:off x="3429000" y="3962400"/>
            <a:ext cx="2787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Read codes in windows</a:t>
            </a:r>
          </a:p>
        </p:txBody>
      </p:sp>
      <p:sp>
        <p:nvSpPr>
          <p:cNvPr id="62472" name="TextBox 16"/>
          <p:cNvSpPr txBox="1">
            <a:spLocks noChangeArrowheads="1"/>
          </p:cNvSpPr>
          <p:nvPr/>
        </p:nvSpPr>
        <p:spPr bwMode="auto">
          <a:xfrm>
            <a:off x="2743200" y="4724400"/>
            <a:ext cx="4749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“o L”, “oK” – Fluid level OK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“oL”, “Lo”, “02” – Fluid level low 2 quarts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“oL”, “HI”, “01” – Fluid level 1 quart high</a:t>
            </a:r>
          </a:p>
        </p:txBody>
      </p:sp>
      <p:sp>
        <p:nvSpPr>
          <p:cNvPr id="62473" name="Slide Number Placeholder 4"/>
          <p:cNvSpPr txBox="1">
            <a:spLocks/>
          </p:cNvSpPr>
          <p:nvPr/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64878662-0360-409F-815D-8D10C873E41E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9455B8ED-A2DC-4428-98BA-05CDDC937FFE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17</a:t>
            </a:fld>
            <a:endParaRPr lang="en-US"/>
          </a:p>
        </p:txBody>
      </p:sp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/>
              <a:t>Cab Controls</a:t>
            </a:r>
          </a:p>
        </p:txBody>
      </p:sp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685800" y="3344863"/>
            <a:ext cx="1905000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pic>
        <p:nvPicPr>
          <p:cNvPr id="63492" name="Picture 5" descr="IMG_521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600200"/>
            <a:ext cx="5202238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F44902EE-13B5-4FE8-800B-966186E3BAD8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18</a:t>
            </a:fld>
            <a:endParaRPr lang="en-US"/>
          </a:p>
        </p:txBody>
      </p:sp>
      <p:sp>
        <p:nvSpPr>
          <p:cNvPr id="389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u="sng" dirty="0"/>
              <a:t>Cab Controls</a:t>
            </a:r>
            <a:br>
              <a:rPr lang="en-US" b="1" u="sng" dirty="0"/>
            </a:br>
            <a:r>
              <a:rPr lang="en-US" sz="3200" i="1" u="sng" dirty="0"/>
              <a:t>Pump </a:t>
            </a:r>
            <a:r>
              <a:rPr lang="en-US" sz="3200" i="1" u="sng" dirty="0" smtClean="0"/>
              <a:t>Shift</a:t>
            </a:r>
            <a:endParaRPr lang="en-US" sz="3200" i="1" u="sng" dirty="0"/>
          </a:p>
        </p:txBody>
      </p:sp>
      <p:pic>
        <p:nvPicPr>
          <p:cNvPr id="65539" name="Picture 4" descr="IMG_813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752600"/>
            <a:ext cx="5202238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A3A2D933-86BE-4F10-95D1-76921FBEB12F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19</a:t>
            </a:fld>
            <a:endParaRPr lang="en-US"/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096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/>
              <a:t>Cab Controls</a:t>
            </a:r>
            <a:br>
              <a:rPr lang="en-US" b="1" dirty="0"/>
            </a:br>
            <a:r>
              <a:rPr lang="en-US" sz="3600" i="1" u="sng" dirty="0" smtClean="0"/>
              <a:t>Regeneration</a:t>
            </a:r>
            <a:endParaRPr lang="en-US" sz="3600" i="1" u="sng" dirty="0"/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28600" y="2743200"/>
            <a:ext cx="31242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pic>
        <p:nvPicPr>
          <p:cNvPr id="67588" name="Picture 6" descr="IMG_521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133600"/>
            <a:ext cx="5202238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Right Arrow 7"/>
          <p:cNvSpPr>
            <a:spLocks noChangeArrowheads="1"/>
          </p:cNvSpPr>
          <p:nvPr/>
        </p:nvSpPr>
        <p:spPr bwMode="auto">
          <a:xfrm>
            <a:off x="2819400" y="3352800"/>
            <a:ext cx="609600" cy="68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subTitle"/>
          </p:nvPr>
        </p:nvSpPr>
        <p:spPr/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endParaRPr lang="en-US" smtClean="0"/>
          </a:p>
          <a:p>
            <a:pPr eaLnBrk="1" hangingPunct="1"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3584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4F8074B0-CDAF-41B1-A247-3804B57CE9C1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</a:t>
            </a:fld>
            <a:endParaRPr lang="en-US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762000" y="381000"/>
            <a:ext cx="7772400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rgbClr val="000000"/>
                </a:solidFill>
              </a:rPr>
              <a:t>Kensington Volunteer Fire Department Engine Delivery Training</a:t>
            </a:r>
          </a:p>
        </p:txBody>
      </p:sp>
      <p:pic>
        <p:nvPicPr>
          <p:cNvPr id="35844" name="Picture 5" descr="1393578429_27168_cab-p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752600"/>
            <a:ext cx="69342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52B6E35E-0D87-4806-BAA8-1863C1248091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20</a:t>
            </a:fld>
            <a:endParaRPr lang="en-US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/>
              <a:t>Cab Controls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3600" i="1" u="sng" dirty="0"/>
              <a:t>Switch </a:t>
            </a:r>
            <a:r>
              <a:rPr lang="en-US" sz="3600" i="1" u="sng" dirty="0" smtClean="0"/>
              <a:t>panels - DS</a:t>
            </a:r>
            <a:endParaRPr lang="en-US" sz="3600" i="1" u="sng" dirty="0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052050" algn="l"/>
                <a:tab pos="10509250" algn="l"/>
                <a:tab pos="10510838" algn="l"/>
                <a:tab pos="10512425" algn="l"/>
                <a:tab pos="10514013" algn="l"/>
              </a:tabLst>
              <a:defRPr/>
            </a:pPr>
            <a:r>
              <a:rPr lang="en-US" sz="2800"/>
              <a:t>	</a:t>
            </a:r>
          </a:p>
          <a:p>
            <a:pPr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052050" algn="l"/>
                <a:tab pos="10509250" algn="l"/>
                <a:tab pos="10510838" algn="l"/>
                <a:tab pos="10512425" algn="l"/>
                <a:tab pos="10514013" algn="l"/>
              </a:tabLst>
              <a:defRPr/>
            </a:pPr>
            <a:endParaRPr lang="en-US" sz="2800"/>
          </a:p>
        </p:txBody>
      </p:sp>
      <p:pic>
        <p:nvPicPr>
          <p:cNvPr id="69636" name="Picture 8" descr="IMG_521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905000"/>
            <a:ext cx="5202238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2B656055-68DC-4556-B1C5-C42EDB4EB713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21</a:t>
            </a:fld>
            <a:endParaRPr lang="en-US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/>
              <a:t>Cab Controls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3600" i="1" u="sng" dirty="0"/>
              <a:t>Switch </a:t>
            </a:r>
            <a:r>
              <a:rPr lang="en-US" sz="3600" i="1" u="sng" dirty="0" smtClean="0"/>
              <a:t>panels - OS</a:t>
            </a:r>
            <a:endParaRPr lang="en-US" sz="3600" i="1" u="sng" dirty="0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052050" algn="l"/>
                <a:tab pos="10509250" algn="l"/>
                <a:tab pos="10510838" algn="l"/>
                <a:tab pos="10512425" algn="l"/>
                <a:tab pos="10514013" algn="l"/>
              </a:tabLst>
              <a:defRPr/>
            </a:pPr>
            <a:r>
              <a:rPr lang="en-US" sz="2800"/>
              <a:t>	</a:t>
            </a:r>
          </a:p>
          <a:p>
            <a:pPr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052050" algn="l"/>
                <a:tab pos="10509250" algn="l"/>
                <a:tab pos="10510838" algn="l"/>
                <a:tab pos="10512425" algn="l"/>
                <a:tab pos="10514013" algn="l"/>
              </a:tabLst>
              <a:defRPr/>
            </a:pPr>
            <a:endParaRPr lang="en-US" sz="2800"/>
          </a:p>
        </p:txBody>
      </p:sp>
      <p:pic>
        <p:nvPicPr>
          <p:cNvPr id="71684" name="Picture 5" descr="IMG_814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981200"/>
            <a:ext cx="5202238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1125FFB6-279A-4BEB-9254-3E91B0986103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22</a:t>
            </a:fld>
            <a:endParaRPr lang="en-US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 smtClean="0"/>
              <a:t>Heat and A/C</a:t>
            </a:r>
            <a:r>
              <a:rPr lang="en-US" sz="4000" b="1" dirty="0"/>
              <a:t/>
            </a:r>
            <a:br>
              <a:rPr lang="en-US" sz="4000" b="1" dirty="0"/>
            </a:br>
            <a:endParaRPr lang="en-US" sz="3600" i="1" u="sng" dirty="0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052050" algn="l"/>
                <a:tab pos="10509250" algn="l"/>
                <a:tab pos="10510838" algn="l"/>
                <a:tab pos="10512425" algn="l"/>
                <a:tab pos="10514013" algn="l"/>
              </a:tabLst>
              <a:defRPr/>
            </a:pPr>
            <a:r>
              <a:rPr lang="en-US" sz="2800"/>
              <a:t>	</a:t>
            </a:r>
          </a:p>
          <a:p>
            <a:pPr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052050" algn="l"/>
                <a:tab pos="10509250" algn="l"/>
                <a:tab pos="10510838" algn="l"/>
                <a:tab pos="10512425" algn="l"/>
                <a:tab pos="10514013" algn="l"/>
              </a:tabLst>
              <a:defRPr/>
            </a:pPr>
            <a:endParaRPr lang="en-US" sz="2800"/>
          </a:p>
        </p:txBody>
      </p:sp>
      <p:pic>
        <p:nvPicPr>
          <p:cNvPr id="73732" name="Picture 8" descr="PG Engines 07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143000"/>
            <a:ext cx="6096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0D382B97-5238-4320-9FB1-DFBE06A08F27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23</a:t>
            </a:fld>
            <a:endParaRPr lang="en-US"/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8288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u="sng"/>
              <a:t>Section 3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4876800"/>
            <a:ext cx="6400800" cy="768350"/>
          </a:xfrm>
        </p:spPr>
        <p:txBody>
          <a:bodyPr lIns="90000" tIns="46800" rIns="90000" bIns="46800"/>
          <a:lstStyle/>
          <a:p>
            <a:pPr marL="0" indent="0" algn="ctr" eaLnBrk="1" hangingPunct="1"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dirty="0">
                <a:solidFill>
                  <a:srgbClr val="FFCC00"/>
                </a:solidFill>
              </a:rPr>
              <a:t>Pump Panel Controls</a:t>
            </a:r>
          </a:p>
          <a:p>
            <a:pPr marL="0" indent="0" algn="ctr" eaLnBrk="1" hangingPunct="1"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lang="en-US" dirty="0">
              <a:solidFill>
                <a:srgbClr val="FFCC00"/>
              </a:solidFill>
            </a:endParaRPr>
          </a:p>
        </p:txBody>
      </p:sp>
      <p:pic>
        <p:nvPicPr>
          <p:cNvPr id="75780" name="Picture 5" descr="1393578425_27168_pump-d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2133600"/>
            <a:ext cx="1905000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42A10788-5060-4DF2-A988-96FEA7B54CF3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24</a:t>
            </a:fld>
            <a:endParaRPr lang="en-US"/>
          </a:p>
        </p:txBody>
      </p:sp>
      <p:sp>
        <p:nvSpPr>
          <p:cNvPr id="471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/>
              <a:t>Pump </a:t>
            </a:r>
            <a:r>
              <a:rPr lang="en-US" b="1" dirty="0" smtClean="0"/>
              <a:t>Panel -DS</a:t>
            </a:r>
            <a:r>
              <a:rPr lang="en-US" b="1" dirty="0"/>
              <a:t/>
            </a:r>
            <a:br>
              <a:rPr lang="en-US" b="1" dirty="0"/>
            </a:br>
            <a:endParaRPr lang="en-US" sz="3600" i="1" u="sng" dirty="0"/>
          </a:p>
        </p:txBody>
      </p:sp>
      <p:pic>
        <p:nvPicPr>
          <p:cNvPr id="77827" name="Picture 5" descr="IMG_81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219200"/>
            <a:ext cx="5791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2BF653E8-7C37-4554-9CB4-43CDCCC0177A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25</a:t>
            </a:fld>
            <a:endParaRPr lang="en-US"/>
          </a:p>
        </p:txBody>
      </p:sp>
      <p:sp>
        <p:nvSpPr>
          <p:cNvPr id="471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8382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/>
              <a:t>Pump </a:t>
            </a:r>
            <a:r>
              <a:rPr lang="en-US" b="1" dirty="0" smtClean="0"/>
              <a:t>Panel -OS</a:t>
            </a:r>
            <a:r>
              <a:rPr lang="en-US" b="1" dirty="0"/>
              <a:t/>
            </a:r>
            <a:br>
              <a:rPr lang="en-US" b="1" dirty="0"/>
            </a:br>
            <a:endParaRPr lang="en-US" sz="3600" i="1" u="sng" dirty="0"/>
          </a:p>
        </p:txBody>
      </p:sp>
      <p:pic>
        <p:nvPicPr>
          <p:cNvPr id="79875" name="Picture 8" descr="1393578427_27168_pump-p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447800"/>
            <a:ext cx="3148013" cy="461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883D570B-00F1-4210-AD00-F3605F7B0A54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26</a:t>
            </a:fld>
            <a:endParaRPr lang="en-US"/>
          </a:p>
        </p:txBody>
      </p:sp>
      <p:sp>
        <p:nvSpPr>
          <p:cNvPr id="460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79413"/>
            <a:ext cx="8229600" cy="1373187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/>
              <a:t>Pump Panel</a:t>
            </a:r>
            <a:r>
              <a:rPr lang="en-US" sz="4000"/>
              <a:t> </a:t>
            </a:r>
            <a:br>
              <a:rPr lang="en-US" sz="4000"/>
            </a:br>
            <a:r>
              <a:rPr lang="en-US" sz="4000" i="1" u="sng"/>
              <a:t>M</a:t>
            </a:r>
            <a:r>
              <a:rPr lang="en-US" sz="3200" i="1" u="sng"/>
              <a:t>aster Intake and Pump Discharge Gauges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/>
          <a:srcRect l="8319" t="20370" r="8492" b="14812"/>
          <a:stretch>
            <a:fillRect/>
          </a:stretch>
        </p:blipFill>
        <p:spPr bwMode="auto">
          <a:xfrm>
            <a:off x="2438400" y="1981200"/>
            <a:ext cx="4572000" cy="266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1924" name="Text Box 3"/>
          <p:cNvSpPr txBox="1">
            <a:spLocks noChangeArrowheads="1"/>
          </p:cNvSpPr>
          <p:nvPr/>
        </p:nvSpPr>
        <p:spPr bwMode="auto">
          <a:xfrm>
            <a:off x="2438400" y="5257800"/>
            <a:ext cx="45720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i="1">
                <a:solidFill>
                  <a:srgbClr val="FFFFFF"/>
                </a:solidFill>
                <a:latin typeface="Tahoma" pitchFamily="34" charset="0"/>
              </a:rPr>
              <a:t>Test Gauge Ports</a:t>
            </a:r>
          </a:p>
        </p:txBody>
      </p:sp>
      <p:sp>
        <p:nvSpPr>
          <p:cNvPr id="81925" name="Line 4"/>
          <p:cNvSpPr>
            <a:spLocks noChangeShapeType="1"/>
          </p:cNvSpPr>
          <p:nvPr/>
        </p:nvSpPr>
        <p:spPr bwMode="auto">
          <a:xfrm flipH="1" flipV="1">
            <a:off x="4411663" y="4564063"/>
            <a:ext cx="320675" cy="777875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26" name="Line 5"/>
          <p:cNvSpPr>
            <a:spLocks noChangeShapeType="1"/>
          </p:cNvSpPr>
          <p:nvPr/>
        </p:nvSpPr>
        <p:spPr bwMode="auto">
          <a:xfrm flipV="1">
            <a:off x="4724400" y="4564063"/>
            <a:ext cx="304800" cy="777875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3D3D088C-7CE0-4FCA-A4BB-7BCB0DB23927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27</a:t>
            </a:fld>
            <a:endParaRPr lang="en-US"/>
          </a:p>
        </p:txBody>
      </p:sp>
      <p:sp>
        <p:nvSpPr>
          <p:cNvPr id="522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/>
              <a:t>Pressure Control</a:t>
            </a:r>
            <a:br>
              <a:rPr lang="en-US" b="1"/>
            </a:br>
            <a:r>
              <a:rPr lang="en-US" sz="3600" i="1" u="sng"/>
              <a:t>Pressure Governor</a:t>
            </a:r>
          </a:p>
        </p:txBody>
      </p:sp>
      <p:pic>
        <p:nvPicPr>
          <p:cNvPr id="83971" name="Picture 3" descr="FRC TGA300 govern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9475" y="2286000"/>
            <a:ext cx="48450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TextBox 1"/>
          <p:cNvSpPr txBox="1">
            <a:spLocks noChangeArrowheads="1"/>
          </p:cNvSpPr>
          <p:nvPr/>
        </p:nvSpPr>
        <p:spPr bwMode="auto">
          <a:xfrm>
            <a:off x="1752600" y="5257800"/>
            <a:ext cx="571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b="1"/>
              <a:t>Preset</a:t>
            </a:r>
          </a:p>
          <a:p>
            <a:pPr marL="1028700" lvl="1"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b="1"/>
              <a:t>Pressure: 150 psi</a:t>
            </a:r>
          </a:p>
          <a:p>
            <a:pPr marL="1028700" lvl="1"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b="1"/>
              <a:t>RPM: 1,000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2BB4FB40-C26E-4708-A4A5-91AB3FF62783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28</a:t>
            </a:fld>
            <a:endParaRPr lang="en-US"/>
          </a:p>
        </p:txBody>
      </p:sp>
      <p:sp>
        <p:nvSpPr>
          <p:cNvPr id="50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/>
              <a:t>Pump Panel</a:t>
            </a: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 l="42308" t="14975" r="35033" b="15567"/>
          <a:stretch>
            <a:fillRect/>
          </a:stretch>
        </p:blipFill>
        <p:spPr bwMode="auto">
          <a:xfrm>
            <a:off x="304800" y="2133600"/>
            <a:ext cx="1981200" cy="381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6020" name="Text Box 3"/>
          <p:cNvSpPr txBox="1">
            <a:spLocks noChangeArrowheads="1"/>
          </p:cNvSpPr>
          <p:nvPr/>
        </p:nvSpPr>
        <p:spPr bwMode="auto">
          <a:xfrm>
            <a:off x="2819400" y="3657600"/>
            <a:ext cx="2286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FFFF"/>
                </a:solidFill>
              </a:rPr>
              <a:t>Tank level Gauge</a:t>
            </a:r>
          </a:p>
        </p:txBody>
      </p:sp>
      <p:sp>
        <p:nvSpPr>
          <p:cNvPr id="86021" name="Line 4"/>
          <p:cNvSpPr>
            <a:spLocks noChangeShapeType="1"/>
          </p:cNvSpPr>
          <p:nvPr/>
        </p:nvSpPr>
        <p:spPr bwMode="auto">
          <a:xfrm flipH="1">
            <a:off x="2430463" y="3810000"/>
            <a:ext cx="396875" cy="1588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2" name="Text Box 5"/>
          <p:cNvSpPr txBox="1">
            <a:spLocks noChangeArrowheads="1"/>
          </p:cNvSpPr>
          <p:nvPr/>
        </p:nvSpPr>
        <p:spPr bwMode="auto">
          <a:xfrm>
            <a:off x="2819400" y="2743200"/>
            <a:ext cx="25146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FFFF"/>
                </a:solidFill>
              </a:rPr>
              <a:t>Engine cooler valve</a:t>
            </a:r>
          </a:p>
        </p:txBody>
      </p:sp>
      <p:sp>
        <p:nvSpPr>
          <p:cNvPr id="86023" name="Text Box 6"/>
          <p:cNvSpPr txBox="1">
            <a:spLocks noChangeArrowheads="1"/>
          </p:cNvSpPr>
          <p:nvPr/>
        </p:nvSpPr>
        <p:spPr bwMode="auto">
          <a:xfrm>
            <a:off x="2895600" y="4724400"/>
            <a:ext cx="20574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FFFF"/>
                </a:solidFill>
              </a:rPr>
              <a:t>Primer Valve</a:t>
            </a:r>
          </a:p>
        </p:txBody>
      </p:sp>
      <p:pic>
        <p:nvPicPr>
          <p:cNvPr id="8602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752600"/>
            <a:ext cx="2819400" cy="2114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602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4114800"/>
            <a:ext cx="2971800" cy="222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6026" name="Line 9"/>
          <p:cNvSpPr>
            <a:spLocks noChangeShapeType="1"/>
          </p:cNvSpPr>
          <p:nvPr/>
        </p:nvSpPr>
        <p:spPr bwMode="auto">
          <a:xfrm>
            <a:off x="5257800" y="2895600"/>
            <a:ext cx="685800" cy="1588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7" name="Line 10"/>
          <p:cNvSpPr>
            <a:spLocks noChangeShapeType="1"/>
          </p:cNvSpPr>
          <p:nvPr/>
        </p:nvSpPr>
        <p:spPr bwMode="auto">
          <a:xfrm>
            <a:off x="4495800" y="4953000"/>
            <a:ext cx="1524000" cy="1588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BA18F622-7A27-46C8-B523-4D4FC3AD10A8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29</a:t>
            </a:fld>
            <a:endParaRPr lang="en-US"/>
          </a:p>
        </p:txBody>
      </p:sp>
      <p:sp>
        <p:nvSpPr>
          <p:cNvPr id="542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152400"/>
            <a:ext cx="4572000" cy="12954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600" b="1" dirty="0"/>
              <a:t>Foam </a:t>
            </a:r>
            <a:r>
              <a:rPr lang="en-US" sz="3600" b="1" dirty="0" smtClean="0"/>
              <a:t>Controls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800" b="1" dirty="0" smtClean="0"/>
              <a:t>Husky 12</a:t>
            </a:r>
            <a:endParaRPr lang="en-US" b="1" dirty="0"/>
          </a:p>
        </p:txBody>
      </p:sp>
      <p:pic>
        <p:nvPicPr>
          <p:cNvPr id="88067" name="Picture 4" descr="IMAG048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447800"/>
            <a:ext cx="4038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13EA1441-E851-41E4-A061-801782FB47A6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3</a:t>
            </a:fld>
            <a:endParaRPr lang="en-US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algn="l"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/>
              <a:t>Objective: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09800"/>
            <a:ext cx="8229600" cy="41148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/>
              <a:t>   Upon the completion of the Pierce Pumper Delivery Program the operators will be able to identify components and safely operate the pumping apparatus and it’s associated equipment.</a:t>
            </a:r>
          </a:p>
          <a:p>
            <a:pPr eaLnBrk="1" hangingPunct="1"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A998AB78-B857-4D7B-A787-3E8B64401E48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30</a:t>
            </a:fld>
            <a:endParaRPr lang="en-US"/>
          </a:p>
        </p:txBody>
      </p:sp>
      <p:sp>
        <p:nvSpPr>
          <p:cNvPr id="471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6002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/>
              <a:t>Pump Panel</a:t>
            </a:r>
            <a:br>
              <a:rPr lang="en-US" b="1" dirty="0"/>
            </a:br>
            <a:r>
              <a:rPr lang="en-US" sz="3600" i="1" u="sng" dirty="0" smtClean="0"/>
              <a:t>Foam/CAFS Discharge Valves and </a:t>
            </a:r>
            <a:r>
              <a:rPr lang="en-US" sz="3600" i="1" u="sng" dirty="0"/>
              <a:t>Gauges</a:t>
            </a:r>
          </a:p>
        </p:txBody>
      </p:sp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/>
          <a:srcRect l="1466" t="11111" r="40294" b="37038"/>
          <a:stretch>
            <a:fillRect/>
          </a:stretch>
        </p:blipFill>
        <p:spPr bwMode="auto">
          <a:xfrm>
            <a:off x="2971800" y="2362200"/>
            <a:ext cx="31242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0116" name="TextBox 5"/>
          <p:cNvSpPr txBox="1">
            <a:spLocks noChangeArrowheads="1"/>
          </p:cNvSpPr>
          <p:nvPr/>
        </p:nvSpPr>
        <p:spPr bwMode="auto">
          <a:xfrm>
            <a:off x="2057400" y="5029200"/>
            <a:ext cx="5105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Foam/CAFS capable lines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/>
              <a:t>	</a:t>
            </a:r>
            <a:r>
              <a:rPr lang="en-US" b="1" u="sng"/>
              <a:t>2 crosslays (1-3/4” 200’)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/>
              <a:t>	</a:t>
            </a:r>
            <a:r>
              <a:rPr lang="en-US" b="1" u="sng"/>
              <a:t>Officers rear inboard discharge (2” 250’)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b="1" u="sng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sz="3600" dirty="0" smtClean="0"/>
              <a:t>System Capabilities</a:t>
            </a:r>
            <a:endParaRPr lang="en-US" sz="3600" dirty="0"/>
          </a:p>
        </p:txBody>
      </p:sp>
      <p:sp>
        <p:nvSpPr>
          <p:cNvPr id="92162" name="TextBox 4"/>
          <p:cNvSpPr txBox="1">
            <a:spLocks noChangeArrowheads="1"/>
          </p:cNvSpPr>
          <p:nvPr/>
        </p:nvSpPr>
        <p:spPr bwMode="auto">
          <a:xfrm>
            <a:off x="2971800" y="1981200"/>
            <a:ext cx="4114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 </a:t>
            </a:r>
            <a:r>
              <a:rPr lang="en-US" sz="2400"/>
              <a:t>200 GPM @ 6%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/>
              <a:t> 400 GPM @ 3%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/>
              <a:t> 1,200 GPM @ 1%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/>
              <a:t> 2,400 GPM @ 0.5 % *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/>
              <a:t> 4,000 GPM @ 0.3 % * (**)</a:t>
            </a:r>
          </a:p>
        </p:txBody>
      </p:sp>
      <p:sp>
        <p:nvSpPr>
          <p:cNvPr id="92163" name="TextBox 5"/>
          <p:cNvSpPr txBox="1">
            <a:spLocks noChangeArrowheads="1"/>
          </p:cNvSpPr>
          <p:nvPr/>
        </p:nvSpPr>
        <p:spPr bwMode="auto">
          <a:xfrm>
            <a:off x="2667000" y="4495800"/>
            <a:ext cx="4038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/>
              <a:t>At system pressures up to 250 PSI</a:t>
            </a:r>
          </a:p>
        </p:txBody>
      </p:sp>
      <p:sp>
        <p:nvSpPr>
          <p:cNvPr id="92164" name="TextBox 6"/>
          <p:cNvSpPr txBox="1">
            <a:spLocks noChangeArrowheads="1"/>
          </p:cNvSpPr>
          <p:nvPr/>
        </p:nvSpPr>
        <p:spPr bwMode="auto">
          <a:xfrm>
            <a:off x="762000" y="4953000"/>
            <a:ext cx="746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/>
              <a:t>* Piping limitations may alter these numbers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/>
              <a:t>** Normal concentration for Class A foam </a:t>
            </a:r>
          </a:p>
        </p:txBody>
      </p:sp>
      <p:sp>
        <p:nvSpPr>
          <p:cNvPr id="92165" name="Slide Number Placeholder 4"/>
          <p:cNvSpPr txBox="1">
            <a:spLocks/>
          </p:cNvSpPr>
          <p:nvPr/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286F25B2-B1CC-48D1-BE77-91A121FBED52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1663" cy="12954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sz="3600" dirty="0" smtClean="0"/>
              <a:t>Class A Foam – Onboard Tank</a:t>
            </a:r>
            <a:endParaRPr lang="en-US" sz="3600" dirty="0"/>
          </a:p>
        </p:txBody>
      </p:sp>
      <p:pic>
        <p:nvPicPr>
          <p:cNvPr id="93186" name="Picture 4" descr="Tank Class 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295400"/>
            <a:ext cx="58197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Box 5"/>
          <p:cNvSpPr txBox="1">
            <a:spLocks noChangeArrowheads="1"/>
          </p:cNvSpPr>
          <p:nvPr/>
        </p:nvSpPr>
        <p:spPr bwMode="auto">
          <a:xfrm>
            <a:off x="1752600" y="3886200"/>
            <a:ext cx="56308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Engage water pump (Engages foam system PTO)</a:t>
            </a:r>
          </a:p>
          <a:p>
            <a:pPr marL="342900" indent="-342900"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Open tank to pump valve</a:t>
            </a:r>
          </a:p>
          <a:p>
            <a:pPr marL="342900" indent="-342900"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Open discharge(s)</a:t>
            </a:r>
          </a:p>
          <a:p>
            <a:pPr marL="342900" indent="-342900"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Turn on foam system (Red Button)</a:t>
            </a:r>
          </a:p>
          <a:p>
            <a:pPr marL="342900" indent="-342900"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When completed, turn off foam system</a:t>
            </a:r>
          </a:p>
          <a:p>
            <a:pPr marL="342900" indent="-342900"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Flow discharges until mostly clear of bubbles</a:t>
            </a:r>
          </a:p>
          <a:p>
            <a:pPr marL="342900" indent="-342900"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Disengage water pump</a:t>
            </a:r>
          </a:p>
          <a:p>
            <a:pPr marL="342900" indent="-342900"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/>
          </a:p>
        </p:txBody>
      </p:sp>
      <p:sp>
        <p:nvSpPr>
          <p:cNvPr id="93188" name="Slide Number Placeholder 4"/>
          <p:cNvSpPr txBox="1">
            <a:spLocks/>
          </p:cNvSpPr>
          <p:nvPr/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4C8511C3-E456-46F7-B4F4-DC06103A01EA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sz="3600" dirty="0" smtClean="0"/>
              <a:t>Other functions</a:t>
            </a:r>
            <a:endParaRPr lang="en-US" sz="3600" dirty="0"/>
          </a:p>
        </p:txBody>
      </p:sp>
      <p:pic>
        <p:nvPicPr>
          <p:cNvPr id="94210" name="Picture 4" descr="Mode Select Scree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6850" y="2390775"/>
            <a:ext cx="62103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Slide Number Placeholder 4"/>
          <p:cNvSpPr txBox="1">
            <a:spLocks/>
          </p:cNvSpPr>
          <p:nvPr/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A1137C5A-CD47-4856-8473-D8E88D6B7D24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1663" cy="6858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sz="3600" dirty="0" smtClean="0"/>
              <a:t>Class A Foam – External Pickup</a:t>
            </a:r>
            <a:endParaRPr lang="en-US" sz="3600" dirty="0"/>
          </a:p>
        </p:txBody>
      </p:sp>
      <p:pic>
        <p:nvPicPr>
          <p:cNvPr id="95234" name="Picture 4" descr="Draft class 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90600"/>
            <a:ext cx="51149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extBox 3"/>
          <p:cNvSpPr txBox="1">
            <a:spLocks noChangeArrowheads="1"/>
          </p:cNvSpPr>
          <p:nvPr/>
        </p:nvSpPr>
        <p:spPr bwMode="auto">
          <a:xfrm>
            <a:off x="2286000" y="3657600"/>
            <a:ext cx="60198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Connect pickup tube, foam container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Engage water pump, open tank to pump valve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 Push “PAGE” until “Select Mode” page appears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Up/Dn arrow to “Select Foam Source” , push “Enter”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Up/Dn arrow to “Draft Class A”, push “Enter”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Open discharge(s) or manifold drain 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Turn on foam pump (Red Button)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Set Foam Percentage (if needed)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Push and hold “Prime” (if needed) </a:t>
            </a:r>
          </a:p>
        </p:txBody>
      </p:sp>
      <p:pic>
        <p:nvPicPr>
          <p:cNvPr id="95236" name="Picture 5" descr="Pickup tub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267200"/>
            <a:ext cx="156210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6" descr="Wilmington PUC 02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143000"/>
            <a:ext cx="2667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Slide Number Placeholder 4"/>
          <p:cNvSpPr txBox="1">
            <a:spLocks/>
          </p:cNvSpPr>
          <p:nvPr/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2442B1B1-2382-4671-9D26-95CB91AB4979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1663" cy="5334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sz="3600" dirty="0" smtClean="0"/>
              <a:t>Class B Foam – External Pickup</a:t>
            </a:r>
            <a:endParaRPr lang="en-US" sz="3600" dirty="0"/>
          </a:p>
        </p:txBody>
      </p:sp>
      <p:sp>
        <p:nvSpPr>
          <p:cNvPr id="96258" name="TextBox 3"/>
          <p:cNvSpPr txBox="1">
            <a:spLocks noChangeArrowheads="1"/>
          </p:cNvSpPr>
          <p:nvPr/>
        </p:nvSpPr>
        <p:spPr bwMode="auto">
          <a:xfrm>
            <a:off x="2286000" y="3657600"/>
            <a:ext cx="52879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Connect pickup tube, foam container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Engage water pump, open tank to pump valve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Select mode as per Draft Class A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Open discharge(s) or manifold drain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Turn on Foam pump (Red button)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Set Foam Percentage (if needed)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Push and hold “Prime” (if needed) 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Flush system when completed</a:t>
            </a:r>
          </a:p>
        </p:txBody>
      </p:sp>
      <p:pic>
        <p:nvPicPr>
          <p:cNvPr id="96259" name="Picture 5" descr="Draft Class 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219200"/>
            <a:ext cx="43624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Slide Number Placeholder 4"/>
          <p:cNvSpPr txBox="1">
            <a:spLocks/>
          </p:cNvSpPr>
          <p:nvPr/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9A25AD90-812F-478F-828A-5E3FEB0406D3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1663" cy="9144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sz="3600" dirty="0" smtClean="0"/>
              <a:t>Onboard Tank Fill</a:t>
            </a:r>
            <a:endParaRPr lang="en-US" sz="3600" dirty="0"/>
          </a:p>
        </p:txBody>
      </p:sp>
      <p:sp>
        <p:nvSpPr>
          <p:cNvPr id="97282" name="TextBox 5"/>
          <p:cNvSpPr txBox="1">
            <a:spLocks noChangeArrowheads="1"/>
          </p:cNvSpPr>
          <p:nvPr/>
        </p:nvSpPr>
        <p:spPr bwMode="auto">
          <a:xfrm>
            <a:off x="5867400" y="6019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/>
              <a:t>Foam Selector Valve</a:t>
            </a:r>
          </a:p>
        </p:txBody>
      </p:sp>
      <p:pic>
        <p:nvPicPr>
          <p:cNvPr id="97283" name="Picture 6" descr="Pickup tub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4876800"/>
            <a:ext cx="19812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TextBox 7"/>
          <p:cNvSpPr txBox="1">
            <a:spLocks noChangeArrowheads="1"/>
          </p:cNvSpPr>
          <p:nvPr/>
        </p:nvSpPr>
        <p:spPr bwMode="auto">
          <a:xfrm>
            <a:off x="3200400" y="55626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/>
              <a:t>Pickup tube</a:t>
            </a:r>
          </a:p>
        </p:txBody>
      </p:sp>
      <p:pic>
        <p:nvPicPr>
          <p:cNvPr id="97285" name="Picture 8" descr="Wilmington PUC 02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371600"/>
            <a:ext cx="2895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9" descr="Foam Selector Valv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3810000"/>
            <a:ext cx="32766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7" name="TextBox 10"/>
          <p:cNvSpPr txBox="1">
            <a:spLocks noChangeArrowheads="1"/>
          </p:cNvSpPr>
          <p:nvPr/>
        </p:nvSpPr>
        <p:spPr bwMode="auto">
          <a:xfrm>
            <a:off x="4419600" y="1981200"/>
            <a:ext cx="4789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b="1"/>
              <a:t>“CHECK SELECTOR VALVE”</a:t>
            </a:r>
          </a:p>
        </p:txBody>
      </p:sp>
      <p:sp>
        <p:nvSpPr>
          <p:cNvPr id="97288" name="Slide Number Placeholder 4"/>
          <p:cNvSpPr txBox="1">
            <a:spLocks/>
          </p:cNvSpPr>
          <p:nvPr/>
        </p:nvSpPr>
        <p:spPr bwMode="auto">
          <a:xfrm>
            <a:off x="6553200" y="6465888"/>
            <a:ext cx="2125663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E47F7C0F-AC3B-4156-BFDA-6FD1B97BCD6A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6EA80C77-0DB4-4857-9F98-2EFDAFA22D9D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37</a:t>
            </a:fld>
            <a:endParaRPr lang="en-US"/>
          </a:p>
        </p:txBody>
      </p:sp>
      <p:sp>
        <p:nvSpPr>
          <p:cNvPr id="563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153400" cy="1676400"/>
          </a:xfrm>
        </p:spPr>
        <p:txBody>
          <a:bodyPr/>
          <a:lstStyle/>
          <a:p>
            <a:pPr algn="r"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/>
              <a:t>Foam Controls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1045" name="Picture 2"/>
          <p:cNvPicPr>
            <a:picLocks noChangeAspect="1" noChangeArrowheads="1"/>
          </p:cNvPicPr>
          <p:nvPr/>
        </p:nvPicPr>
        <p:blipFill>
          <a:blip r:embed="rId4">
            <a:lum bright="12000"/>
          </a:blip>
          <a:srcRect l="19447" t="3726" r="22205" b="3726"/>
          <a:stretch>
            <a:fillRect/>
          </a:stretch>
        </p:blipFill>
        <p:spPr bwMode="auto">
          <a:xfrm>
            <a:off x="457200" y="1524000"/>
            <a:ext cx="3649663" cy="434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4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04800"/>
            <a:ext cx="3733800" cy="83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1042" name="Object 18"/>
          <p:cNvGraphicFramePr>
            <a:graphicFrameLocks noChangeAspect="1"/>
          </p:cNvGraphicFramePr>
          <p:nvPr/>
        </p:nvGraphicFramePr>
        <p:xfrm>
          <a:off x="7502525" y="1677988"/>
          <a:ext cx="914400" cy="771525"/>
        </p:xfrm>
        <a:graphic>
          <a:graphicData uri="http://schemas.openxmlformats.org/presentationml/2006/ole">
            <p:oleObj spid="_x0000_s1042" name="Packager Shell Object" showAsIcon="1" r:id="rId6" imgW="914400" imgH="771525" progId="Package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19600" y="1524000"/>
            <a:ext cx="3048000" cy="2462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eaLnBrk="0" hangingPunct="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ea typeface="MS Gothic" charset="-128"/>
                <a:cs typeface="+mn-cs"/>
              </a:rPr>
              <a:t> For CAFS:</a:t>
            </a:r>
          </a:p>
          <a:p>
            <a:pPr marL="1028700" lvl="1" eaLnBrk="0" hangingPunct="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ea typeface="MS Gothic" charset="-128"/>
                <a:cs typeface="+mn-cs"/>
              </a:rPr>
              <a:t>Compressor switch to ON</a:t>
            </a:r>
          </a:p>
          <a:p>
            <a:pPr marL="1028700" lvl="1" eaLnBrk="0" hangingPunct="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ea typeface="MS Gothic" charset="-128"/>
                <a:cs typeface="+mn-cs"/>
              </a:rPr>
              <a:t>Switch at discharge to ON</a:t>
            </a:r>
          </a:p>
          <a:p>
            <a:pPr marL="571500" indent="-285750" eaLnBrk="0" hangingPunct="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ea typeface="MS Gothic" charset="-128"/>
                <a:cs typeface="+mn-cs"/>
              </a:rPr>
              <a:t>Manual/Auto switch should always be set to </a:t>
            </a:r>
            <a:r>
              <a:rPr lang="en-US" sz="2800" b="1" u="sng" dirty="0">
                <a:ea typeface="MS Gothic" charset="-128"/>
                <a:cs typeface="+mn-cs"/>
              </a:rPr>
              <a:t>Auto</a:t>
            </a:r>
            <a:r>
              <a:rPr lang="en-US" b="1" dirty="0">
                <a:ea typeface="MS Gothic" charset="-128"/>
                <a:cs typeface="+mn-cs"/>
              </a:rPr>
              <a:t>.</a:t>
            </a:r>
            <a:endParaRPr lang="en-US" b="1" dirty="0">
              <a:ea typeface="MS Gothic" charset="-128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dirty="0" smtClean="0"/>
              <a:t>Hose 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1663" cy="4564063"/>
          </a:xfrm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(1) 100’ 1-3/4” bumper line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000" dirty="0" smtClean="0"/>
              <a:t>15/16” </a:t>
            </a:r>
            <a:r>
              <a:rPr lang="en-US" sz="1000" dirty="0"/>
              <a:t>smoothbore breakaway with 75psi fog </a:t>
            </a:r>
            <a:r>
              <a:rPr lang="en-US" sz="1000" dirty="0" smtClean="0"/>
              <a:t>nozzle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(2) 200’ 1-3/4” Crosslays preconnect (Foam Solution/CAFS capable)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100" dirty="0" smtClean="0"/>
              <a:t>15/16” smoothbore breakaway with 75psi fog nozzle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(1) 400’ 1-3/4” Drivers side preconnect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100" dirty="0" smtClean="0"/>
              <a:t>15/16” </a:t>
            </a:r>
            <a:r>
              <a:rPr lang="en-US" sz="1100" dirty="0"/>
              <a:t>smoothbore breakaway with 75psi fog nozzle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100’ Minuteman Shoulder Load (Nozzle Man)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150’ Minuteman Shoulder Load (Backup/Officer)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150’ Flat Load (Driver)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(1) 350’ 3” Flat Load with gated wye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Loops at every 100’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(1) 800’ 4” Flat Load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(1) 1,000’ 4” Flat Load connected to Humat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(1) 250’ 2” preconnect (Foam Solution/CAFS capable)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100" smtClean="0"/>
              <a:t>15/16” </a:t>
            </a:r>
            <a:r>
              <a:rPr lang="en-US" sz="1100" dirty="0"/>
              <a:t>smoothbore breakaway with 75psi fog nozzle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dirty="0" smtClean="0"/>
              <a:t>(1) 250’ 2-1/2” stack-tip smoothbore</a:t>
            </a:r>
          </a:p>
        </p:txBody>
      </p:sp>
      <p:sp>
        <p:nvSpPr>
          <p:cNvPr id="101379" name="Slide Number Placeholder 4"/>
          <p:cNvSpPr txBox="1">
            <a:spLocks/>
          </p:cNvSpPr>
          <p:nvPr/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0A14ADA3-FA5B-4A6D-9A89-2B38DD0530C0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dirty="0" smtClean="0"/>
              <a:t>Hose Loads – Packing Bumper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100’ 1-3/4” bumper line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Connect 50’ section to swivel</a:t>
            </a:r>
          </a:p>
          <a:p>
            <a:pPr marL="1257300" lvl="2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Pack in front of tray making two loops on initial pass.</a:t>
            </a:r>
          </a:p>
          <a:p>
            <a:pPr marL="1257300" lvl="2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Flat pack remainder.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Donut roll with male coupling on inside</a:t>
            </a:r>
          </a:p>
          <a:p>
            <a:pPr marL="1257300" lvl="2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Connect nozzle</a:t>
            </a:r>
          </a:p>
          <a:p>
            <a:pPr marL="1257300" lvl="2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Place in rear of tray</a:t>
            </a:r>
          </a:p>
          <a:p>
            <a:pPr marL="1257300" lvl="2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Connect female to initial 50’</a:t>
            </a:r>
            <a:endParaRPr lang="en-US" dirty="0"/>
          </a:p>
        </p:txBody>
      </p:sp>
      <p:sp>
        <p:nvSpPr>
          <p:cNvPr id="103427" name="Slide Number Placeholder 4"/>
          <p:cNvSpPr txBox="1">
            <a:spLocks/>
          </p:cNvSpPr>
          <p:nvPr/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717DBDAA-FEDE-4FD1-82FD-2594A528B58B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D0E70277-E068-440A-BF8A-D9534DCCDFF3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4</a:t>
            </a:fld>
            <a:endParaRPr lang="en-US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8288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800" b="1" u="sng"/>
              <a:t>Section  1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lIns="90000" tIns="46800" rIns="90000" bIns="46800"/>
          <a:lstStyle/>
          <a:p>
            <a:pPr marL="0" indent="0" algn="ctr" eaLnBrk="1" hangingPunct="1">
              <a:spcBef>
                <a:spcPts val="900"/>
              </a:spcBef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3600">
                <a:solidFill>
                  <a:srgbClr val="FFCC00"/>
                </a:solidFill>
              </a:rPr>
              <a:t>Vehicle and Safety</a:t>
            </a:r>
          </a:p>
          <a:p>
            <a:pPr marL="0" indent="0" algn="ctr" eaLnBrk="1" hangingPunct="1">
              <a:spcBef>
                <a:spcPts val="900"/>
              </a:spcBef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3600">
                <a:solidFill>
                  <a:srgbClr val="FFCC00"/>
                </a:solidFill>
              </a:rPr>
              <a:t> Information</a:t>
            </a:r>
          </a:p>
        </p:txBody>
      </p:sp>
      <p:pic>
        <p:nvPicPr>
          <p:cNvPr id="39940" name="Picture 5" descr="1393578425_27168_cab-lt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600200"/>
            <a:ext cx="20828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dirty="0" smtClean="0"/>
              <a:t>Hose Loads – Packing 400’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150’ flat load Drivers Load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Ear on second fold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Full length of bed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150’ modified </a:t>
            </a:r>
            <a:r>
              <a:rPr lang="en-US" sz="1800" dirty="0" err="1" smtClean="0"/>
              <a:t>MinuteMan</a:t>
            </a:r>
            <a:r>
              <a:rPr lang="en-US" sz="1800" dirty="0" smtClean="0"/>
              <a:t> Middle Load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Place male coupling on ground and then load remainder of hose on top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2/3 length of bed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Connect Drivers Load male to Middle Load female</a:t>
            </a:r>
            <a:endParaRPr lang="en-US" sz="2400" dirty="0" smtClean="0"/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Push hose load into bed until it stops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100’ </a:t>
            </a:r>
            <a:r>
              <a:rPr lang="en-US" sz="2000" dirty="0" err="1" smtClean="0"/>
              <a:t>MinuteMan</a:t>
            </a:r>
            <a:r>
              <a:rPr lang="en-US" sz="2000" dirty="0" smtClean="0"/>
              <a:t> Shoulder Load</a:t>
            </a:r>
            <a:endParaRPr lang="en-US" sz="2000" dirty="0"/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Do not wrap nozzle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Place nozzle flush with edge of hose bed with bail towards drivers side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Connect Middle Load male hanging over tailboard to Shoulder female</a:t>
            </a:r>
          </a:p>
        </p:txBody>
      </p:sp>
      <p:sp>
        <p:nvSpPr>
          <p:cNvPr id="104451" name="Slide Number Placeholder 4"/>
          <p:cNvSpPr txBox="1">
            <a:spLocks/>
          </p:cNvSpPr>
          <p:nvPr/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8BDEDFAC-0F01-48FC-A984-7A0259D192A4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dirty="0" smtClean="0"/>
              <a:t>Hose Loads – 400’</a:t>
            </a:r>
            <a:endParaRPr lang="en-US" dirty="0"/>
          </a:p>
        </p:txBody>
      </p:sp>
      <p:pic>
        <p:nvPicPr>
          <p:cNvPr id="105474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14600" y="1489075"/>
            <a:ext cx="3962400" cy="5283200"/>
          </a:xfrm>
        </p:spPr>
      </p:pic>
      <p:sp>
        <p:nvSpPr>
          <p:cNvPr id="105475" name="Slide Number Placeholder 4"/>
          <p:cNvSpPr txBox="1">
            <a:spLocks/>
          </p:cNvSpPr>
          <p:nvPr/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69871481-82A3-4E20-9BA0-D68F3D914ED5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dirty="0" smtClean="0"/>
              <a:t>Pump Inlets &amp; Soft Sleeves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1663" cy="4572000"/>
          </a:xfrm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Front Intake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5” with a 4” </a:t>
            </a:r>
            <a:r>
              <a:rPr lang="en-US" sz="1400" dirty="0" err="1" smtClean="0"/>
              <a:t>Stortz</a:t>
            </a:r>
            <a:r>
              <a:rPr lang="en-US" sz="1400" dirty="0" smtClean="0"/>
              <a:t> connection with 20’ 4” soft sleeve.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Hydrant-</a:t>
            </a:r>
            <a:r>
              <a:rPr lang="en-US" sz="1200" dirty="0" err="1" smtClean="0"/>
              <a:t>Stortz</a:t>
            </a:r>
            <a:r>
              <a:rPr lang="en-US" sz="1200" dirty="0" smtClean="0"/>
              <a:t> adapter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2-1/2” to 4” </a:t>
            </a:r>
            <a:r>
              <a:rPr lang="en-US" sz="1200" dirty="0" err="1" smtClean="0"/>
              <a:t>Stortz</a:t>
            </a:r>
            <a:r>
              <a:rPr lang="en-US" sz="1200" dirty="0" smtClean="0"/>
              <a:t> gate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Hydrant wrench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Mallet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Rear Intake – behind roll up door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5” with a 4” </a:t>
            </a:r>
            <a:r>
              <a:rPr lang="en-US" sz="1200" dirty="0" err="1" smtClean="0"/>
              <a:t>Stortz</a:t>
            </a:r>
            <a:r>
              <a:rPr lang="en-US" sz="1200" dirty="0" smtClean="0"/>
              <a:t> connection with 20’ 4” soft sleeve.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Hydrant-</a:t>
            </a:r>
            <a:r>
              <a:rPr lang="en-US" sz="1200" dirty="0" err="1"/>
              <a:t>Stortz</a:t>
            </a:r>
            <a:r>
              <a:rPr lang="en-US" sz="1200" dirty="0"/>
              <a:t> adapter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Hydrant </a:t>
            </a:r>
            <a:r>
              <a:rPr lang="en-US" sz="1200" dirty="0"/>
              <a:t>wrench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Mallet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smtClean="0"/>
              <a:t>Side Intakes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6” with 4” </a:t>
            </a:r>
            <a:r>
              <a:rPr lang="en-US" sz="1200" dirty="0" err="1"/>
              <a:t>S</a:t>
            </a:r>
            <a:r>
              <a:rPr lang="en-US" sz="1200" dirty="0" err="1" smtClean="0"/>
              <a:t>tortz</a:t>
            </a:r>
            <a:r>
              <a:rPr lang="en-US" sz="1200" dirty="0" smtClean="0"/>
              <a:t> connection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Officer side hose tray has 1 section of 50’ of 4”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Drivers compartment behind pump panel has 2 sections of 25’ of 4”</a:t>
            </a:r>
          </a:p>
        </p:txBody>
      </p:sp>
      <p:sp>
        <p:nvSpPr>
          <p:cNvPr id="106499" name="Slide Number Placeholder 4"/>
          <p:cNvSpPr txBox="1">
            <a:spLocks/>
          </p:cNvSpPr>
          <p:nvPr/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043994F5-BEBC-4C5F-9231-694E0F98CA5A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5D6ACF0C-AA92-4D3F-8A9E-BE5D4AFEB21E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43</a:t>
            </a:fld>
            <a:endParaRPr lang="en-US"/>
          </a:p>
        </p:txBody>
      </p:sp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8288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u="sng" dirty="0"/>
              <a:t>Section 4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295400" y="4572000"/>
            <a:ext cx="6400800" cy="904875"/>
          </a:xfrm>
        </p:spPr>
        <p:txBody>
          <a:bodyPr lIns="90000" tIns="46800" rIns="90000" bIns="46800"/>
          <a:lstStyle/>
          <a:p>
            <a:pPr marL="0" indent="0" algn="ctr" eaLnBrk="1" hangingPunct="1"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dirty="0" smtClean="0">
                <a:solidFill>
                  <a:srgbClr val="FFCC00"/>
                </a:solidFill>
              </a:rPr>
              <a:t>Accessory Controls</a:t>
            </a:r>
            <a:endParaRPr lang="en-US" dirty="0">
              <a:solidFill>
                <a:srgbClr val="FFCC00"/>
              </a:solidFill>
            </a:endParaRPr>
          </a:p>
          <a:p>
            <a:pPr marL="0" indent="0" algn="ctr"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2800" i="1" dirty="0" smtClean="0">
                <a:solidFill>
                  <a:srgbClr val="FFCC00"/>
                </a:solidFill>
              </a:rPr>
              <a:t>Cab Lift</a:t>
            </a:r>
            <a:endParaRPr lang="en-US" sz="2800" i="1" dirty="0">
              <a:solidFill>
                <a:srgbClr val="FFCC00"/>
              </a:solidFill>
            </a:endParaRPr>
          </a:p>
        </p:txBody>
      </p:sp>
      <p:pic>
        <p:nvPicPr>
          <p:cNvPr id="108548" name="Picture 5" descr="1393578427_27168_pump-p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676400"/>
            <a:ext cx="19050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67462E94-0D86-433F-B438-4A5C4C51A502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44</a:t>
            </a:fld>
            <a:endParaRPr lang="en-US"/>
          </a:p>
        </p:txBody>
      </p:sp>
      <p:sp>
        <p:nvSpPr>
          <p:cNvPr id="634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/>
              <a:t>Cab Tilt Operation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3">
            <a:lum bright="4000"/>
          </a:blip>
          <a:srcRect r="8496" b="14824"/>
          <a:stretch>
            <a:fillRect/>
          </a:stretch>
        </p:blipFill>
        <p:spPr bwMode="auto">
          <a:xfrm>
            <a:off x="3886200" y="2057400"/>
            <a:ext cx="5029200" cy="350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0596" name="Text Box 3"/>
          <p:cNvSpPr txBox="1">
            <a:spLocks noChangeArrowheads="1"/>
          </p:cNvSpPr>
          <p:nvPr/>
        </p:nvSpPr>
        <p:spPr bwMode="auto">
          <a:xfrm>
            <a:off x="304800" y="2362200"/>
            <a:ext cx="2895600" cy="314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u="sng">
                <a:solidFill>
                  <a:srgbClr val="FFFF00"/>
                </a:solidFill>
              </a:rPr>
              <a:t>Caution:</a:t>
            </a:r>
            <a:r>
              <a:rPr lang="en-US" sz="2000" b="1">
                <a:solidFill>
                  <a:srgbClr val="FFFF00"/>
                </a:solidFill>
              </a:rPr>
              <a:t> </a:t>
            </a:r>
            <a:r>
              <a:rPr lang="en-US" sz="2400" b="1">
                <a:solidFill>
                  <a:srgbClr val="FFFF00"/>
                </a:solidFill>
              </a:rPr>
              <a:t>Before raising any Pierce cab, ensure that all items on the front bumper have adequate clearance when the cab is tilted.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DE64BC20-7539-4A19-8587-0CE7C804A93F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45</a:t>
            </a:fld>
            <a:endParaRPr lang="en-US"/>
          </a:p>
        </p:txBody>
      </p:sp>
      <p:sp>
        <p:nvSpPr>
          <p:cNvPr id="706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/>
              <a:t>Cab Tilt Controls</a:t>
            </a:r>
            <a:r>
              <a:rPr lang="en-US" b="1" u="sng" dirty="0"/>
              <a:t/>
            </a:r>
            <a:br>
              <a:rPr lang="en-US" b="1" u="sng" dirty="0"/>
            </a:br>
            <a:r>
              <a:rPr lang="en-US" sz="3200" i="1" u="sng" dirty="0" smtClean="0"/>
              <a:t>Arrow </a:t>
            </a:r>
            <a:r>
              <a:rPr lang="en-US" sz="3200" i="1" u="sng" dirty="0"/>
              <a:t>XT</a:t>
            </a: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6324600" y="2049463"/>
            <a:ext cx="28194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FFFF"/>
                </a:solidFill>
              </a:rPr>
              <a:t>Control – Raise / Lower</a:t>
            </a:r>
          </a:p>
        </p:txBody>
      </p:sp>
      <p:sp>
        <p:nvSpPr>
          <p:cNvPr id="112644" name="Text Box 7"/>
          <p:cNvSpPr txBox="1">
            <a:spLocks noChangeArrowheads="1"/>
          </p:cNvSpPr>
          <p:nvPr/>
        </p:nvSpPr>
        <p:spPr bwMode="auto">
          <a:xfrm>
            <a:off x="5181600" y="1676400"/>
            <a:ext cx="3810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FFFF"/>
                </a:solidFill>
              </a:rPr>
              <a:t>Pump Activate Switch</a:t>
            </a:r>
          </a:p>
        </p:txBody>
      </p:sp>
      <p:sp>
        <p:nvSpPr>
          <p:cNvPr id="112645" name="Text Box 8"/>
          <p:cNvSpPr txBox="1">
            <a:spLocks noChangeArrowheads="1"/>
          </p:cNvSpPr>
          <p:nvPr/>
        </p:nvSpPr>
        <p:spPr bwMode="auto">
          <a:xfrm>
            <a:off x="0" y="2133600"/>
            <a:ext cx="3810000" cy="91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CC0000"/>
                </a:solidFill>
              </a:rPr>
              <a:t>WARNING: </a:t>
            </a:r>
            <a:r>
              <a:rPr lang="en-US" b="1">
                <a:solidFill>
                  <a:srgbClr val="CC0000"/>
                </a:solidFill>
              </a:rPr>
              <a:t>Before raising cab, Remove all loose items from the cab as contents may shift</a:t>
            </a:r>
          </a:p>
        </p:txBody>
      </p:sp>
      <p:sp>
        <p:nvSpPr>
          <p:cNvPr id="112646" name="Text Box 9"/>
          <p:cNvSpPr txBox="1">
            <a:spLocks noChangeArrowheads="1"/>
          </p:cNvSpPr>
          <p:nvPr/>
        </p:nvSpPr>
        <p:spPr bwMode="auto">
          <a:xfrm>
            <a:off x="0" y="3429000"/>
            <a:ext cx="4343400" cy="91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i="1" u="sng">
                <a:solidFill>
                  <a:srgbClr val="FFCC00"/>
                </a:solidFill>
              </a:rPr>
              <a:t>CAUTION</a:t>
            </a:r>
            <a:r>
              <a:rPr lang="en-US" b="1">
                <a:solidFill>
                  <a:srgbClr val="FFCC00"/>
                </a:solidFill>
              </a:rPr>
              <a:t>: Check bumper extension to ensure covers are down and plumbing swivels are facing forward.</a:t>
            </a:r>
          </a:p>
        </p:txBody>
      </p:sp>
      <p:sp>
        <p:nvSpPr>
          <p:cNvPr id="112647" name="Text Box 10"/>
          <p:cNvSpPr txBox="1">
            <a:spLocks noChangeArrowheads="1"/>
          </p:cNvSpPr>
          <p:nvPr/>
        </p:nvSpPr>
        <p:spPr bwMode="auto">
          <a:xfrm>
            <a:off x="0" y="4724400"/>
            <a:ext cx="4191000" cy="91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i="1" u="sng">
                <a:solidFill>
                  <a:srgbClr val="FFCC00"/>
                </a:solidFill>
              </a:rPr>
              <a:t>CAUTION</a:t>
            </a:r>
            <a:r>
              <a:rPr lang="en-US" b="1">
                <a:solidFill>
                  <a:srgbClr val="FFCC00"/>
                </a:solidFill>
              </a:rPr>
              <a:t>: Ensure vehicle is on flat ground to avoid interference with components</a:t>
            </a:r>
          </a:p>
        </p:txBody>
      </p:sp>
      <p:sp>
        <p:nvSpPr>
          <p:cNvPr id="112648" name="Text Box 11"/>
          <p:cNvSpPr txBox="1">
            <a:spLocks noChangeArrowheads="1"/>
          </p:cNvSpPr>
          <p:nvPr/>
        </p:nvSpPr>
        <p:spPr bwMode="auto">
          <a:xfrm>
            <a:off x="5791200" y="5943600"/>
            <a:ext cx="2667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u="sng">
                <a:solidFill>
                  <a:srgbClr val="FFFFFF"/>
                </a:solidFill>
              </a:rPr>
              <a:t>Operating Instructions</a:t>
            </a:r>
          </a:p>
        </p:txBody>
      </p:sp>
      <p:pic>
        <p:nvPicPr>
          <p:cNvPr id="112649" name="Picture 16" descr="DCFD Engines 0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667000"/>
            <a:ext cx="4267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424AF984-76D4-4E19-B263-0DB04D6F3027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46</a:t>
            </a:fld>
            <a:endParaRPr lang="en-US"/>
          </a:p>
        </p:txBody>
      </p:sp>
      <p:sp>
        <p:nvSpPr>
          <p:cNvPr id="716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/>
              <a:t>Cab Tilt Operation</a:t>
            </a:r>
            <a:r>
              <a:rPr lang="en-US" sz="3200" b="1" i="1" u="sng" dirty="0"/>
              <a:t/>
            </a:r>
            <a:br>
              <a:rPr lang="en-US" sz="3200" b="1" i="1" u="sng" dirty="0"/>
            </a:br>
            <a:r>
              <a:rPr lang="en-US" sz="3200" i="1" u="sng" dirty="0" smtClean="0"/>
              <a:t>Arrow </a:t>
            </a:r>
            <a:r>
              <a:rPr lang="en-US" sz="3200" i="1" u="sng" dirty="0"/>
              <a:t>XT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4038600" cy="5491163"/>
          </a:xfrm>
        </p:spPr>
        <p:txBody>
          <a:bodyPr/>
          <a:lstStyle/>
          <a:p>
            <a:pPr marL="334963" indent="-334963" eaLnBrk="1" hangingPunct="1">
              <a:spcBef>
                <a:spcPts val="500"/>
              </a:spcBef>
              <a:buFont typeface="Times New Roman" pitchFamily="16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dirty="0"/>
              <a:t> </a:t>
            </a:r>
            <a:r>
              <a:rPr lang="en-US" sz="2000" b="1" i="1" u="sng" dirty="0"/>
              <a:t>Raising</a:t>
            </a:r>
          </a:p>
          <a:p>
            <a:pPr marL="334963" indent="-334963" eaLnBrk="1" hangingPunct="1">
              <a:spcBef>
                <a:spcPts val="5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dirty="0"/>
              <a:t>Battery and ignition “ON”, parking brake set</a:t>
            </a:r>
          </a:p>
          <a:p>
            <a:pPr marL="334963" indent="-334963" eaLnBrk="1" hangingPunct="1">
              <a:spcBef>
                <a:spcPts val="5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dirty="0"/>
              <a:t>Control in raise position</a:t>
            </a:r>
          </a:p>
          <a:p>
            <a:pPr marL="334963" indent="-334963" eaLnBrk="1" hangingPunct="1">
              <a:spcBef>
                <a:spcPts val="5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dirty="0"/>
              <a:t>Press activate switch</a:t>
            </a:r>
          </a:p>
          <a:p>
            <a:pPr marL="334963" indent="-334963" eaLnBrk="1" hangingPunct="1">
              <a:spcBef>
                <a:spcPts val="5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dirty="0"/>
              <a:t>Stay arm </a:t>
            </a:r>
            <a:r>
              <a:rPr lang="en-US" sz="2000" dirty="0" smtClean="0"/>
              <a:t>engaged</a:t>
            </a:r>
          </a:p>
          <a:p>
            <a:pPr marL="334963" indent="-334963" eaLnBrk="1" hangingPunct="1">
              <a:spcBef>
                <a:spcPts val="5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dirty="0" smtClean="0"/>
              <a:t>Lower cab to bed stay arm</a:t>
            </a:r>
            <a:endParaRPr lang="en-US" sz="2000" dirty="0"/>
          </a:p>
          <a:p>
            <a:pPr marL="334963" indent="-334963" eaLnBrk="1" hangingPunct="1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endParaRPr lang="en-US" sz="2000" dirty="0"/>
          </a:p>
          <a:p>
            <a:pPr marL="334963" indent="-334963" eaLnBrk="1" hangingPunct="1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dirty="0"/>
              <a:t>	</a:t>
            </a:r>
            <a:r>
              <a:rPr lang="en-US" sz="2000" b="1" i="1" u="sng" dirty="0">
                <a:solidFill>
                  <a:srgbClr val="CC0000"/>
                </a:solidFill>
              </a:rPr>
              <a:t>WARNING:</a:t>
            </a:r>
            <a:r>
              <a:rPr lang="en-US" sz="2000" b="1" dirty="0">
                <a:solidFill>
                  <a:srgbClr val="CC0000"/>
                </a:solidFill>
              </a:rPr>
              <a:t> Never work </a:t>
            </a:r>
          </a:p>
          <a:p>
            <a:pPr marL="334963" indent="-334963" eaLnBrk="1" hangingPunct="1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b="1" dirty="0">
                <a:solidFill>
                  <a:srgbClr val="CC0000"/>
                </a:solidFill>
              </a:rPr>
              <a:t>under cab unless stay arm </a:t>
            </a:r>
          </a:p>
          <a:p>
            <a:pPr marL="334963" indent="-334963" eaLnBrk="1" hangingPunct="1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b="1" dirty="0">
                <a:solidFill>
                  <a:srgbClr val="CC0000"/>
                </a:solidFill>
              </a:rPr>
              <a:t>or cab support is in place</a:t>
            </a:r>
          </a:p>
          <a:p>
            <a:pPr marL="334963" indent="-334963" eaLnBrk="1" hangingPunct="1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b="1" dirty="0">
                <a:solidFill>
                  <a:srgbClr val="CC0000"/>
                </a:solidFill>
              </a:rPr>
              <a:t>			</a:t>
            </a:r>
          </a:p>
          <a:p>
            <a:pPr marL="334963" indent="-334963" eaLnBrk="1" hangingPunct="1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endParaRPr lang="en-US" sz="2000" b="1" dirty="0"/>
          </a:p>
          <a:p>
            <a:pPr marL="334963" indent="-334963" eaLnBrk="1" hangingPunct="1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endParaRPr lang="en-US" sz="2000" b="1" dirty="0"/>
          </a:p>
          <a:p>
            <a:pPr marL="334963" indent="-334963" eaLnBrk="1" hangingPunct="1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endParaRPr lang="en-US" sz="2000" dirty="0"/>
          </a:p>
          <a:p>
            <a:pPr marL="334963" indent="-334963" eaLnBrk="1" hangingPunct="1">
              <a:spcBef>
                <a:spcPts val="500"/>
              </a:spcBef>
              <a:buClrTx/>
              <a:buSzTx/>
              <a:buFontTx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endParaRPr lang="en-US" sz="2000" dirty="0"/>
          </a:p>
        </p:txBody>
      </p:sp>
      <p:pic>
        <p:nvPicPr>
          <p:cNvPr id="114692" name="Picture 13" descr="DCFD Engines 0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90500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14" descr="1308396556_24202-01_cab-stayarm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191000"/>
            <a:ext cx="27432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9148870C-7256-4732-BE52-63CA7CB09272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47</a:t>
            </a:fld>
            <a:endParaRPr lang="en-US"/>
          </a:p>
        </p:txBody>
      </p:sp>
      <p:sp>
        <p:nvSpPr>
          <p:cNvPr id="727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/>
              <a:t>Cab Tilt Operation</a:t>
            </a:r>
            <a:br>
              <a:rPr lang="en-US" b="1" dirty="0"/>
            </a:br>
            <a:r>
              <a:rPr lang="en-US" sz="3200" i="1" u="sng" dirty="0" smtClean="0"/>
              <a:t>Arrow </a:t>
            </a:r>
            <a:r>
              <a:rPr lang="en-US" sz="3200" i="1" u="sng" dirty="0"/>
              <a:t>XT</a:t>
            </a: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4572000" cy="4114800"/>
          </a:xfrm>
        </p:spPr>
        <p:txBody>
          <a:bodyPr/>
          <a:lstStyle/>
          <a:p>
            <a:pPr marL="334963" indent="-334963" eaLnBrk="1" hangingPunct="1">
              <a:lnSpc>
                <a:spcPct val="80000"/>
              </a:lnSpc>
              <a:spcBef>
                <a:spcPts val="500"/>
              </a:spcBef>
              <a:buFont typeface="Times New Roman" pitchFamily="16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b="1" i="1" u="sng" dirty="0"/>
              <a:t>Lowering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250"/>
              </a:spcBef>
              <a:buFont typeface="Times New Roman" pitchFamily="16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endParaRPr lang="en-US" sz="1000" b="1" i="1" dirty="0">
              <a:solidFill>
                <a:srgbClr val="CC0000"/>
              </a:solidFill>
            </a:endParaRPr>
          </a:p>
          <a:p>
            <a:pPr marL="334963" indent="-334963" eaLnBrk="1" hangingPunct="1">
              <a:lnSpc>
                <a:spcPct val="80000"/>
              </a:lnSpc>
              <a:spcBef>
                <a:spcPts val="500"/>
              </a:spcBef>
              <a:buFont typeface="Times New Roman" pitchFamily="16" charset="0"/>
              <a:buNone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b="1" i="1" dirty="0">
                <a:solidFill>
                  <a:srgbClr val="CC0000"/>
                </a:solidFill>
              </a:rPr>
              <a:t>	</a:t>
            </a:r>
            <a:r>
              <a:rPr lang="en-US" sz="2000" b="1" i="1" u="sng" dirty="0">
                <a:solidFill>
                  <a:srgbClr val="CC0000"/>
                </a:solidFill>
              </a:rPr>
              <a:t>WARNING:</a:t>
            </a:r>
            <a:r>
              <a:rPr lang="en-US" sz="2000" b="1" i="1" dirty="0">
                <a:solidFill>
                  <a:srgbClr val="CC0000"/>
                </a:solidFill>
              </a:rPr>
              <a:t>  </a:t>
            </a:r>
            <a:r>
              <a:rPr lang="en-US" sz="2000" b="1" dirty="0">
                <a:solidFill>
                  <a:srgbClr val="CC0000"/>
                </a:solidFill>
              </a:rPr>
              <a:t>Before lowering cab, be sure all personnel and equipment are clear of the cab area 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5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dirty="0"/>
              <a:t>Battery and ignition “ON”, parking brake set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5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dirty="0"/>
              <a:t>Turn control </a:t>
            </a:r>
            <a:r>
              <a:rPr lang="en-US" sz="2000" dirty="0" smtClean="0"/>
              <a:t>to ”raise</a:t>
            </a:r>
            <a:r>
              <a:rPr lang="en-US" sz="2000" dirty="0"/>
              <a:t>” and activate </a:t>
            </a:r>
            <a:r>
              <a:rPr lang="en-US" sz="2000" dirty="0" smtClean="0"/>
              <a:t>pump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5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dirty="0" smtClean="0"/>
              <a:t>Raise cab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5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dirty="0" smtClean="0"/>
              <a:t>Secure stay arm</a:t>
            </a:r>
            <a:endParaRPr lang="en-US" sz="2000" dirty="0"/>
          </a:p>
          <a:p>
            <a:pPr marL="334963" indent="-334963" eaLnBrk="1" hangingPunct="1">
              <a:lnSpc>
                <a:spcPct val="80000"/>
              </a:lnSpc>
              <a:spcBef>
                <a:spcPts val="5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dirty="0"/>
              <a:t>Control switch to “</a:t>
            </a:r>
            <a:r>
              <a:rPr lang="en-US" sz="2000" dirty="0" smtClean="0"/>
              <a:t>lower”</a:t>
            </a:r>
            <a:endParaRPr lang="en-US" sz="2000" dirty="0"/>
          </a:p>
          <a:p>
            <a:pPr marL="334963" indent="-334963" eaLnBrk="1" hangingPunct="1">
              <a:lnSpc>
                <a:spcPct val="80000"/>
              </a:lnSpc>
              <a:spcBef>
                <a:spcPts val="5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dirty="0"/>
              <a:t>Push activate button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5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6550" algn="l"/>
                <a:tab pos="449263" algn="l"/>
                <a:tab pos="906463" algn="l"/>
                <a:tab pos="1363663" algn="l"/>
                <a:tab pos="1820863" algn="l"/>
                <a:tab pos="2278063" algn="l"/>
                <a:tab pos="2735263" algn="l"/>
                <a:tab pos="3192463" algn="l"/>
                <a:tab pos="3649663" algn="l"/>
                <a:tab pos="4106863" algn="l"/>
                <a:tab pos="4564063" algn="l"/>
                <a:tab pos="5021263" algn="l"/>
                <a:tab pos="5478463" algn="l"/>
                <a:tab pos="5935663" algn="l"/>
                <a:tab pos="6392863" algn="l"/>
                <a:tab pos="6850063" algn="l"/>
                <a:tab pos="7307263" algn="l"/>
                <a:tab pos="7764463" algn="l"/>
                <a:tab pos="8221663" algn="l"/>
                <a:tab pos="8678863" algn="l"/>
                <a:tab pos="9136063" algn="l"/>
              </a:tabLst>
              <a:defRPr/>
            </a:pPr>
            <a:r>
              <a:rPr lang="en-US" sz="2000" dirty="0"/>
              <a:t>Ensure cab is </a:t>
            </a:r>
            <a:r>
              <a:rPr lang="en-US" sz="2000" dirty="0" smtClean="0"/>
              <a:t>down (3 count)</a:t>
            </a:r>
            <a:endParaRPr lang="en-US" sz="2000" dirty="0"/>
          </a:p>
        </p:txBody>
      </p:sp>
      <p:pic>
        <p:nvPicPr>
          <p:cNvPr id="116740" name="Picture 4" descr="Rescue 23716 09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3352800"/>
            <a:ext cx="2438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1663" cy="8382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dirty="0" smtClean="0"/>
              <a:t>Additional Features</a:t>
            </a:r>
            <a:endParaRPr lang="en-US" dirty="0"/>
          </a:p>
        </p:txBody>
      </p:sp>
      <p:pic>
        <p:nvPicPr>
          <p:cNvPr id="118786" name="Picture 7" descr="IMG_738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4495800"/>
            <a:ext cx="27432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extBox 8"/>
          <p:cNvSpPr txBox="1">
            <a:spLocks noChangeArrowheads="1"/>
          </p:cNvSpPr>
          <p:nvPr/>
        </p:nvSpPr>
        <p:spPr bwMode="auto">
          <a:xfrm>
            <a:off x="6248400" y="3962400"/>
            <a:ext cx="123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/>
              <a:t>Rear Inlet</a:t>
            </a:r>
          </a:p>
        </p:txBody>
      </p:sp>
      <p:sp>
        <p:nvSpPr>
          <p:cNvPr id="118788" name="TextBox 9"/>
          <p:cNvSpPr txBox="1">
            <a:spLocks noChangeArrowheads="1"/>
          </p:cNvSpPr>
          <p:nvPr/>
        </p:nvSpPr>
        <p:spPr bwMode="auto">
          <a:xfrm>
            <a:off x="914400" y="3886200"/>
            <a:ext cx="3041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/>
              <a:t>Make-up Air Compressor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/>
              <a:t>(12v)</a:t>
            </a:r>
          </a:p>
        </p:txBody>
      </p:sp>
      <p:sp>
        <p:nvSpPr>
          <p:cNvPr id="118789" name="TextBox 10"/>
          <p:cNvSpPr txBox="1">
            <a:spLocks noChangeArrowheads="1"/>
          </p:cNvSpPr>
          <p:nvPr/>
        </p:nvSpPr>
        <p:spPr bwMode="auto">
          <a:xfrm>
            <a:off x="6172200" y="5334000"/>
            <a:ext cx="2819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/>
              <a:t>Shoreline powered 110vac outlet in EMS compartments</a:t>
            </a:r>
          </a:p>
        </p:txBody>
      </p:sp>
      <p:pic>
        <p:nvPicPr>
          <p:cNvPr id="118790" name="Picture 12" descr="IMG_811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600200"/>
            <a:ext cx="2895600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1600200"/>
            <a:ext cx="29718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2" name="Slide Number Placeholder 4"/>
          <p:cNvSpPr txBox="1">
            <a:spLocks/>
          </p:cNvSpPr>
          <p:nvPr/>
        </p:nvSpPr>
        <p:spPr bwMode="auto">
          <a:xfrm>
            <a:off x="6553200" y="6465888"/>
            <a:ext cx="2125663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8C66CFE8-37A3-4055-99A4-BE5F13D74694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B6EDAE3C-91EB-4A57-B9DC-F704286F3A4E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49</a:t>
            </a:fld>
            <a:endParaRPr lang="en-US"/>
          </a:p>
        </p:txBody>
      </p:sp>
      <p:sp>
        <p:nvSpPr>
          <p:cNvPr id="7475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8288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u="sng"/>
              <a:t>Section 5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4267200"/>
            <a:ext cx="6400800" cy="1295400"/>
          </a:xfrm>
        </p:spPr>
        <p:txBody>
          <a:bodyPr lIns="90000" tIns="46800" rIns="90000" bIns="46800"/>
          <a:lstStyle/>
          <a:p>
            <a:pPr marL="0" indent="0" algn="ctr" eaLnBrk="1" hangingPunct="1"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dirty="0">
                <a:solidFill>
                  <a:srgbClr val="FFCC00"/>
                </a:solidFill>
              </a:rPr>
              <a:t>PUMPS</a:t>
            </a:r>
          </a:p>
          <a:p>
            <a:pPr marL="0" indent="0" algn="ctr"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2800" dirty="0">
                <a:solidFill>
                  <a:srgbClr val="FFCC00"/>
                </a:solidFill>
              </a:rPr>
              <a:t>Positioning and Operation</a:t>
            </a:r>
          </a:p>
        </p:txBody>
      </p:sp>
      <p:pic>
        <p:nvPicPr>
          <p:cNvPr id="120836" name="Picture 5" descr="IMG_456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752600"/>
            <a:ext cx="2752725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64463" cy="9144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dirty="0" smtClean="0"/>
              <a:t>Specifications</a:t>
            </a:r>
            <a:endParaRPr lang="en-US" dirty="0"/>
          </a:p>
        </p:txBody>
      </p:sp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1676400" y="1600200"/>
            <a:ext cx="6138863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Arrow XT custom chassis, Aluminum body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GVW – 45,500 lbs.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Length – 30’ 4”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Height – 9’ 8”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DDC DD13, 500 hp., EPA2013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Allison 4000, 5 speed, w. aggressive downshift program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Hale QMAX-150, 1,500 GPM, Stainless Steel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Husky 12 foam system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Hercules CAFS-200, PTO 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Water – 750 gal.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Foam cell – 25 gal. Class A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Fuel – 75 gal.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DEF – 4.5 gal.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Crew positions – 6</a:t>
            </a:r>
          </a:p>
          <a:p>
            <a:pPr eaLnBrk="0" hangingPunct="0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/>
              <a:t> Governed speed – 67 mph. </a:t>
            </a:r>
          </a:p>
        </p:txBody>
      </p:sp>
      <p:sp>
        <p:nvSpPr>
          <p:cNvPr id="41987" name="Slide Number Placeholder 4"/>
          <p:cNvSpPr txBox="1">
            <a:spLocks/>
          </p:cNvSpPr>
          <p:nvPr/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5C525BB4-823F-433A-A69E-59476CEBDB4C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36EE7D04-7AC2-4D84-BC4A-1E27C53115A8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50</a:t>
            </a:fld>
            <a:endParaRPr lang="en-US"/>
          </a:p>
        </p:txBody>
      </p:sp>
      <p:sp>
        <p:nvSpPr>
          <p:cNvPr id="778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/>
              <a:t>Pumping Operations</a:t>
            </a:r>
            <a:br>
              <a:rPr lang="en-US" b="1"/>
            </a:br>
            <a:r>
              <a:rPr lang="en-US" sz="3200" i="1" u="sng"/>
              <a:t>Engaging the Driveline pump</a:t>
            </a: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4648200" cy="4419600"/>
          </a:xfrm>
        </p:spPr>
        <p:txBody>
          <a:bodyPr/>
          <a:lstStyle/>
          <a:p>
            <a:pPr marL="334963" indent="-334963" eaLnBrk="1" hangingPunct="1">
              <a:lnSpc>
                <a:spcPct val="80000"/>
              </a:lnSpc>
              <a:spcBef>
                <a:spcPts val="45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 b="1" dirty="0"/>
              <a:t>Stop and shift to neutral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5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 b="1" dirty="0"/>
              <a:t>Set brake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5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 b="1" dirty="0"/>
              <a:t>Apply </a:t>
            </a:r>
            <a:r>
              <a:rPr lang="en-US" sz="1800" b="1" u="sng" dirty="0"/>
              <a:t>service</a:t>
            </a:r>
            <a:r>
              <a:rPr lang="en-US" sz="1800" b="1" dirty="0"/>
              <a:t> </a:t>
            </a:r>
            <a:r>
              <a:rPr lang="en-US" sz="1800" b="1" u="sng" dirty="0"/>
              <a:t>brake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5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 b="1" dirty="0"/>
              <a:t>Engage pump shift “down”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5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 b="1" dirty="0"/>
              <a:t>Check </a:t>
            </a:r>
            <a:r>
              <a:rPr lang="en-US" sz="1800" b="1" i="1" dirty="0"/>
              <a:t>“pump engaged”</a:t>
            </a:r>
            <a:r>
              <a:rPr lang="en-US" sz="1800" b="1" dirty="0"/>
              <a:t> light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5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 b="1" dirty="0"/>
              <a:t>Shift to drive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5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 b="1" dirty="0"/>
              <a:t>Check speedometer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5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 b="1" dirty="0"/>
              <a:t>Check </a:t>
            </a:r>
            <a:r>
              <a:rPr lang="en-US" sz="1800" b="1" i="1" dirty="0"/>
              <a:t>“ok to pump”</a:t>
            </a:r>
            <a:r>
              <a:rPr lang="en-US" sz="1800" b="1" dirty="0"/>
              <a:t> light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5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 b="1" dirty="0"/>
              <a:t>Conditions for “</a:t>
            </a:r>
            <a:r>
              <a:rPr lang="en-US" sz="1800" b="1" i="1" dirty="0"/>
              <a:t>ok to pump</a:t>
            </a:r>
            <a:r>
              <a:rPr lang="en-US" sz="1800" b="1" dirty="0"/>
              <a:t>” light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5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 b="1" dirty="0"/>
              <a:t>Set wheel chocks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25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endParaRPr lang="en-US" sz="1000" b="1" dirty="0"/>
          </a:p>
          <a:p>
            <a:pPr marL="334963" indent="-334963"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600" dirty="0"/>
              <a:t>	</a:t>
            </a:r>
            <a:r>
              <a:rPr lang="en-US" sz="1600" b="1" i="1" u="sng" dirty="0">
                <a:solidFill>
                  <a:srgbClr val="FFCC00"/>
                </a:solidFill>
              </a:rPr>
              <a:t>CAUTION:</a:t>
            </a:r>
            <a:r>
              <a:rPr lang="en-US" sz="1600" b="1" i="1" dirty="0">
                <a:solidFill>
                  <a:srgbClr val="FFCC00"/>
                </a:solidFill>
              </a:rPr>
              <a:t>  </a:t>
            </a:r>
            <a:r>
              <a:rPr lang="en-US" sz="1600" b="1" dirty="0">
                <a:solidFill>
                  <a:srgbClr val="FFCC00"/>
                </a:solidFill>
              </a:rPr>
              <a:t>Begin pumping right away and/or circulate water to keep pump from overheating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225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endParaRPr lang="en-US" sz="900" b="1" dirty="0">
              <a:solidFill>
                <a:srgbClr val="FFCC00"/>
              </a:solidFill>
            </a:endParaRPr>
          </a:p>
          <a:p>
            <a:pPr marL="334963" indent="-334963"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600" dirty="0"/>
              <a:t>	</a:t>
            </a:r>
            <a:r>
              <a:rPr lang="en-US" sz="1600" b="1" i="1" u="sng" dirty="0">
                <a:solidFill>
                  <a:srgbClr val="FFCC00"/>
                </a:solidFill>
              </a:rPr>
              <a:t>CAUTION:</a:t>
            </a:r>
            <a:r>
              <a:rPr lang="en-US" sz="1600" b="1" i="1" dirty="0">
                <a:solidFill>
                  <a:srgbClr val="FFCC00"/>
                </a:solidFill>
              </a:rPr>
              <a:t>  </a:t>
            </a:r>
            <a:r>
              <a:rPr lang="en-US" sz="1600" b="1" dirty="0">
                <a:solidFill>
                  <a:srgbClr val="FFCC00"/>
                </a:solidFill>
              </a:rPr>
              <a:t>Running the pump dry for more than a few minutes will cause damage</a:t>
            </a:r>
          </a:p>
        </p:txBody>
      </p:sp>
      <p:pic>
        <p:nvPicPr>
          <p:cNvPr id="122884" name="Picture 3"/>
          <p:cNvPicPr>
            <a:picLocks noChangeAspect="1" noChangeArrowheads="1"/>
          </p:cNvPicPr>
          <p:nvPr/>
        </p:nvPicPr>
        <p:blipFill>
          <a:blip r:embed="rId3">
            <a:lum bright="4000"/>
          </a:blip>
          <a:srcRect/>
          <a:stretch>
            <a:fillRect/>
          </a:stretch>
        </p:blipFill>
        <p:spPr bwMode="auto">
          <a:xfrm>
            <a:off x="5334000" y="4114800"/>
            <a:ext cx="2641600" cy="198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885" name="Picture 4"/>
          <p:cNvPicPr>
            <a:picLocks noChangeAspect="1" noChangeArrowheads="1"/>
          </p:cNvPicPr>
          <p:nvPr/>
        </p:nvPicPr>
        <p:blipFill>
          <a:blip r:embed="rId4">
            <a:lum bright="4000"/>
          </a:blip>
          <a:srcRect/>
          <a:stretch>
            <a:fillRect/>
          </a:stretch>
        </p:blipFill>
        <p:spPr bwMode="auto">
          <a:xfrm>
            <a:off x="5346700" y="1981200"/>
            <a:ext cx="2641600" cy="198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886" name="Line 5"/>
          <p:cNvSpPr>
            <a:spLocks noChangeShapeType="1"/>
          </p:cNvSpPr>
          <p:nvPr/>
        </p:nvSpPr>
        <p:spPr bwMode="auto">
          <a:xfrm>
            <a:off x="4267200" y="3200400"/>
            <a:ext cx="2209800" cy="304800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887" name="Line 6"/>
          <p:cNvSpPr>
            <a:spLocks noChangeShapeType="1"/>
          </p:cNvSpPr>
          <p:nvPr/>
        </p:nvSpPr>
        <p:spPr bwMode="auto">
          <a:xfrm flipV="1">
            <a:off x="4114800" y="2582863"/>
            <a:ext cx="1447800" cy="320675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888" name="Line 7"/>
          <p:cNvSpPr>
            <a:spLocks noChangeShapeType="1"/>
          </p:cNvSpPr>
          <p:nvPr/>
        </p:nvSpPr>
        <p:spPr bwMode="auto">
          <a:xfrm>
            <a:off x="3886200" y="4038600"/>
            <a:ext cx="762000" cy="1588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889" name="Line 8"/>
          <p:cNvSpPr>
            <a:spLocks noChangeShapeType="1"/>
          </p:cNvSpPr>
          <p:nvPr/>
        </p:nvSpPr>
        <p:spPr bwMode="auto">
          <a:xfrm>
            <a:off x="4648200" y="4038600"/>
            <a:ext cx="914400" cy="1066800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dirty="0" smtClean="0"/>
              <a:t>Manual Pump Shift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Char char="•"/>
            </a:pPr>
            <a:r>
              <a:rPr lang="en-US" sz="2000" smtClean="0"/>
              <a:t>Transmission in NEUTRAL, parking brake applied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sz="2000" smtClean="0"/>
              <a:t>Foot on brake pedal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sz="2000" smtClean="0"/>
              <a:t>Move pump shift lever to middle position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sz="2000" smtClean="0"/>
              <a:t>Pull manual pump shift handle out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sz="2000" smtClean="0"/>
              <a:t>Move pump shift lever to lower position</a:t>
            </a:r>
          </a:p>
          <a:p>
            <a:pPr marL="0" indent="0" eaLnBrk="1" hangingPunct="1">
              <a:buFont typeface="Arial" charset="0"/>
              <a:buChar char="•"/>
            </a:pPr>
            <a:r>
              <a:rPr lang="en-US" sz="2000" smtClean="0"/>
              <a:t>Place transmission in DRIVE</a:t>
            </a:r>
          </a:p>
          <a:p>
            <a:pPr marL="0" indent="0" eaLnBrk="1" hangingPunct="1">
              <a:buFont typeface="Arial" charset="0"/>
              <a:buChar char="•"/>
            </a:pPr>
            <a:endParaRPr lang="en-US" sz="2000" smtClean="0"/>
          </a:p>
        </p:txBody>
      </p:sp>
      <p:pic>
        <p:nvPicPr>
          <p:cNvPr id="124931" name="Picture 6" descr="PG Engines 0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057400"/>
            <a:ext cx="3352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Slide Number Placeholder 4"/>
          <p:cNvSpPr txBox="1">
            <a:spLocks/>
          </p:cNvSpPr>
          <p:nvPr/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E451CD7C-6070-49E9-8B6D-0B833D3263BF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9E31A499-05B2-4225-A1DB-FDD97D08B8E6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52</a:t>
            </a:fld>
            <a:endParaRPr lang="en-US"/>
          </a:p>
        </p:txBody>
      </p:sp>
      <p:sp>
        <p:nvSpPr>
          <p:cNvPr id="819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/>
              <a:t>Pumping Operations</a:t>
            </a:r>
            <a:br>
              <a:rPr lang="en-US" b="1"/>
            </a:br>
            <a:r>
              <a:rPr lang="en-US" sz="3200" i="1" u="sng"/>
              <a:t>Water Supply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52600"/>
            <a:ext cx="4038600" cy="4114800"/>
          </a:xfrm>
        </p:spPr>
        <p:txBody>
          <a:bodyPr/>
          <a:lstStyle/>
          <a:p>
            <a:pPr marL="334963" indent="-334963" eaLnBrk="1" hangingPunct="1">
              <a:lnSpc>
                <a:spcPct val="80000"/>
              </a:lnSpc>
              <a:spcBef>
                <a:spcPts val="45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 b="1"/>
              <a:t>Drafting</a:t>
            </a:r>
          </a:p>
          <a:p>
            <a:pPr marL="735013" lvl="1" indent="-277813" eaLnBrk="1" hangingPunct="1">
              <a:lnSpc>
                <a:spcPct val="80000"/>
              </a:lnSpc>
              <a:spcBef>
                <a:spcPts val="450"/>
              </a:spcBef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/>
              <a:t>Always 20 Hg. of vacuum or less</a:t>
            </a:r>
          </a:p>
          <a:p>
            <a:pPr marL="735013" lvl="1" indent="-277813" eaLnBrk="1" hangingPunct="1">
              <a:lnSpc>
                <a:spcPct val="80000"/>
              </a:lnSpc>
              <a:spcBef>
                <a:spcPts val="450"/>
              </a:spcBef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/>
              <a:t>Intake vacuum of more than 20 Hg. can cause cavitation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5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 b="1"/>
              <a:t>Hydrant</a:t>
            </a:r>
          </a:p>
          <a:p>
            <a:pPr marL="735013" lvl="1" indent="-277813" eaLnBrk="1" hangingPunct="1">
              <a:lnSpc>
                <a:spcPct val="80000"/>
              </a:lnSpc>
              <a:spcBef>
                <a:spcPts val="450"/>
              </a:spcBef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/>
              <a:t>Maintain intake pressure above 20 psi</a:t>
            </a:r>
          </a:p>
          <a:p>
            <a:pPr marL="735013" lvl="1" indent="-277813" eaLnBrk="1" hangingPunct="1">
              <a:lnSpc>
                <a:spcPct val="80000"/>
              </a:lnSpc>
              <a:spcBef>
                <a:spcPts val="450"/>
              </a:spcBef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/>
              <a:t>Provides safety factor for water system</a:t>
            </a:r>
          </a:p>
          <a:p>
            <a:pPr marL="735013" lvl="1" indent="-277813" eaLnBrk="1" hangingPunct="1">
              <a:lnSpc>
                <a:spcPct val="80000"/>
              </a:lnSpc>
              <a:spcBef>
                <a:spcPts val="450"/>
              </a:spcBef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/>
              <a:t>Intake pressure must be 20 psi below discharge pressure for governor to work properly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5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800" b="1"/>
              <a:t>Consult department SOP/SOG”s</a:t>
            </a:r>
          </a:p>
        </p:txBody>
      </p:sp>
      <p:pic>
        <p:nvPicPr>
          <p:cNvPr id="126980" name="Picture 2"/>
          <p:cNvPicPr>
            <a:picLocks noChangeAspect="1" noChangeArrowheads="1"/>
          </p:cNvPicPr>
          <p:nvPr/>
        </p:nvPicPr>
        <p:blipFill>
          <a:blip r:embed="rId3"/>
          <a:srcRect l="8319" t="20370" r="8492" b="14812"/>
          <a:stretch>
            <a:fillRect/>
          </a:stretch>
        </p:blipFill>
        <p:spPr bwMode="auto">
          <a:xfrm>
            <a:off x="4953000" y="2590800"/>
            <a:ext cx="3429000" cy="205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CBB1AAD6-8479-4881-8B1A-A33F44DA2B97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53</a:t>
            </a:fld>
            <a:endParaRPr lang="en-US"/>
          </a:p>
        </p:txBody>
      </p:sp>
      <p:sp>
        <p:nvSpPr>
          <p:cNvPr id="849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88925"/>
            <a:ext cx="8229600" cy="1557338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b="1" dirty="0"/>
              <a:t>Pumping Operations</a:t>
            </a:r>
            <a:br>
              <a:rPr lang="en-US" sz="4000" b="1" dirty="0"/>
            </a:br>
            <a:r>
              <a:rPr lang="en-US" sz="2800" i="1" u="sng" dirty="0"/>
              <a:t>Controlling </a:t>
            </a:r>
            <a:r>
              <a:rPr lang="en-US" sz="2800" i="1" u="sng" dirty="0" smtClean="0"/>
              <a:t>with </a:t>
            </a:r>
            <a:r>
              <a:rPr lang="en-US" sz="2800" i="1" u="sng" dirty="0"/>
              <a:t>Pressure Governor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5257800" cy="4419600"/>
          </a:xfrm>
        </p:spPr>
        <p:txBody>
          <a:bodyPr/>
          <a:lstStyle/>
          <a:p>
            <a:pPr marL="334963" indent="-334963" eaLnBrk="1" hangingPunct="1">
              <a:lnSpc>
                <a:spcPct val="80000"/>
              </a:lnSpc>
              <a:spcBef>
                <a:spcPts val="4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600" b="1" dirty="0"/>
              <a:t>Governor will maintain </a:t>
            </a:r>
            <a:r>
              <a:rPr lang="en-US" sz="1600" b="1" dirty="0" smtClean="0"/>
              <a:t>PSI/RPM’s </a:t>
            </a:r>
            <a:r>
              <a:rPr lang="en-US" sz="1600" b="1" dirty="0"/>
              <a:t>automatically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600" b="1" dirty="0"/>
              <a:t>To operate:</a:t>
            </a:r>
          </a:p>
          <a:p>
            <a:pPr marL="735013" lvl="1" indent="-277813" eaLnBrk="1" hangingPunct="1">
              <a:lnSpc>
                <a:spcPct val="80000"/>
              </a:lnSpc>
              <a:spcBef>
                <a:spcPts val="350"/>
              </a:spcBef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400" b="1" dirty="0"/>
              <a:t>Select mode</a:t>
            </a:r>
          </a:p>
          <a:p>
            <a:pPr marL="735013" lvl="1" indent="-277813" eaLnBrk="1" hangingPunct="1">
              <a:lnSpc>
                <a:spcPct val="80000"/>
              </a:lnSpc>
              <a:spcBef>
                <a:spcPts val="350"/>
              </a:spcBef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400" b="1" dirty="0"/>
              <a:t>Adjust by using “increase/decrease” </a:t>
            </a:r>
            <a:r>
              <a:rPr lang="en-US" sz="1400" b="1" dirty="0" smtClean="0"/>
              <a:t>control</a:t>
            </a:r>
            <a:endParaRPr lang="en-US" sz="1600" b="1" dirty="0"/>
          </a:p>
          <a:p>
            <a:pPr marL="334963" indent="-334963" eaLnBrk="1" hangingPunct="1">
              <a:lnSpc>
                <a:spcPct val="80000"/>
              </a:lnSpc>
              <a:spcBef>
                <a:spcPts val="4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600" b="1" dirty="0"/>
              <a:t>Throttle mode: operates manually 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600" b="1" dirty="0"/>
              <a:t>Preset: automatically goes to preset </a:t>
            </a:r>
            <a:r>
              <a:rPr lang="en-US" sz="1600" b="1" dirty="0" smtClean="0"/>
              <a:t> PSI/RPM (150psi/1,000rpm)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600" b="1" dirty="0" smtClean="0"/>
              <a:t>Low water/No water protection</a:t>
            </a:r>
            <a:endParaRPr lang="en-US" sz="1600" b="1" dirty="0"/>
          </a:p>
          <a:p>
            <a:pPr marL="334963" indent="-334963"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endParaRPr lang="en-US" sz="1600" b="1" dirty="0"/>
          </a:p>
          <a:p>
            <a:pPr marL="334963" indent="-334963"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600" dirty="0"/>
              <a:t>	</a:t>
            </a:r>
            <a:r>
              <a:rPr lang="en-US" sz="1600" b="1" i="1" u="sng" dirty="0">
                <a:solidFill>
                  <a:srgbClr val="CC0000"/>
                </a:solidFill>
              </a:rPr>
              <a:t>WARNING:</a:t>
            </a:r>
            <a:r>
              <a:rPr lang="en-US" sz="1600" b="1" dirty="0">
                <a:solidFill>
                  <a:srgbClr val="CC0000"/>
                </a:solidFill>
              </a:rPr>
              <a:t> 	Apparatus equipped with pressure governors normally do not have pressure relief valves. The pressure governor performs the function of the relief valve,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600" b="1" dirty="0"/>
              <a:t>	</a:t>
            </a:r>
            <a:r>
              <a:rPr lang="en-US" sz="1600" b="1" dirty="0">
                <a:solidFill>
                  <a:srgbClr val="CC0000"/>
                </a:solidFill>
              </a:rPr>
              <a:t>always pump in pressure governor mode.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25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endParaRPr lang="en-US" sz="1000" b="1" dirty="0">
              <a:solidFill>
                <a:srgbClr val="CC0000"/>
              </a:solidFill>
            </a:endParaRPr>
          </a:p>
          <a:p>
            <a:pPr marL="334963" indent="-334963"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1600" b="1" dirty="0"/>
              <a:t>	</a:t>
            </a:r>
            <a:r>
              <a:rPr lang="en-US" sz="1600" b="1" dirty="0">
                <a:solidFill>
                  <a:srgbClr val="CC0000"/>
                </a:solidFill>
              </a:rPr>
              <a:t>Pumping in throttle mode can cause high pressure and/or pressure spikes. Pressure spikes can injure or kill.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endParaRPr lang="en-US" sz="1600" b="1" dirty="0">
              <a:solidFill>
                <a:srgbClr val="CC0000"/>
              </a:solidFill>
            </a:endParaRPr>
          </a:p>
        </p:txBody>
      </p:sp>
      <p:pic>
        <p:nvPicPr>
          <p:cNvPr id="129028" name="Picture 4" descr="FRC TGA300 govern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286000"/>
            <a:ext cx="35814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68014D58-8774-4D97-8565-1FE705760263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54</a:t>
            </a:fld>
            <a:endParaRPr lang="en-US"/>
          </a:p>
        </p:txBody>
      </p:sp>
      <p:sp>
        <p:nvSpPr>
          <p:cNvPr id="880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/>
              <a:t>Pump Operations</a:t>
            </a:r>
            <a:br>
              <a:rPr lang="en-US" b="1"/>
            </a:br>
            <a:r>
              <a:rPr lang="en-US" sz="3200" i="1" u="sng"/>
              <a:t>Disengaging the Driveline Pump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4038600" cy="4565650"/>
          </a:xfrm>
        </p:spPr>
        <p:txBody>
          <a:bodyPr/>
          <a:lstStyle/>
          <a:p>
            <a:pPr marL="334963" indent="-334963" eaLnBrk="1" hangingPunct="1">
              <a:lnSpc>
                <a:spcPct val="80000"/>
              </a:lnSpc>
              <a:spcBef>
                <a:spcPts val="6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/>
              <a:t>Reduce engine speed and/or disengage pressure governor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6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/>
              <a:t>Shift transmission to neutral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6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/>
              <a:t>Speedometer must drop to 0 and then shift to “road”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6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/>
              <a:t>Observe indicator lights, if both off, shift is successful, if not repeat procedure.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6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endParaRPr lang="en-US" sz="2400"/>
          </a:p>
          <a:p>
            <a:pPr marL="334963" indent="-334963" eaLnBrk="1" hangingPunct="1">
              <a:lnSpc>
                <a:spcPct val="80000"/>
              </a:lnSpc>
              <a:spcBef>
                <a:spcPts val="6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endParaRPr lang="en-US" sz="2400"/>
          </a:p>
        </p:txBody>
      </p:sp>
      <p:pic>
        <p:nvPicPr>
          <p:cNvPr id="131076" name="Picture 3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38251" t="9999" b="20164"/>
          <a:stretch>
            <a:fillRect/>
          </a:stretch>
        </p:blipFill>
        <p:spPr bwMode="auto">
          <a:xfrm>
            <a:off x="4876800" y="3810000"/>
            <a:ext cx="2643188" cy="1979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1077" name="Line 4"/>
          <p:cNvSpPr>
            <a:spLocks noChangeShapeType="1"/>
          </p:cNvSpPr>
          <p:nvPr/>
        </p:nvSpPr>
        <p:spPr bwMode="auto">
          <a:xfrm>
            <a:off x="4267200" y="3810000"/>
            <a:ext cx="2057400" cy="609600"/>
          </a:xfrm>
          <a:prstGeom prst="line">
            <a:avLst/>
          </a:prstGeom>
          <a:noFill/>
          <a:ln w="9360">
            <a:solidFill>
              <a:srgbClr val="CC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1078" name="Line 5"/>
          <p:cNvSpPr>
            <a:spLocks noChangeShapeType="1"/>
          </p:cNvSpPr>
          <p:nvPr/>
        </p:nvSpPr>
        <p:spPr bwMode="auto">
          <a:xfrm flipV="1">
            <a:off x="4267200" y="5173663"/>
            <a:ext cx="990600" cy="168275"/>
          </a:xfrm>
          <a:prstGeom prst="line">
            <a:avLst/>
          </a:prstGeom>
          <a:noFill/>
          <a:ln w="9360">
            <a:solidFill>
              <a:srgbClr val="CC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1079" name="Line 6"/>
          <p:cNvSpPr>
            <a:spLocks noChangeShapeType="1"/>
          </p:cNvSpPr>
          <p:nvPr/>
        </p:nvSpPr>
        <p:spPr bwMode="auto">
          <a:xfrm flipV="1">
            <a:off x="4267200" y="4640263"/>
            <a:ext cx="914400" cy="701675"/>
          </a:xfrm>
          <a:prstGeom prst="line">
            <a:avLst/>
          </a:prstGeom>
          <a:noFill/>
          <a:ln w="9360">
            <a:solidFill>
              <a:srgbClr val="CC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57183790-4A92-4FC1-932F-32E62AC5B33D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55</a:t>
            </a:fld>
            <a:endParaRPr lang="en-US"/>
          </a:p>
        </p:txBody>
      </p:sp>
      <p:sp>
        <p:nvSpPr>
          <p:cNvPr id="91137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8288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800" b="1" u="sng"/>
              <a:t>Section 6</a:t>
            </a:r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lIns="90000" tIns="46800" rIns="90000" bIns="46800"/>
          <a:lstStyle/>
          <a:p>
            <a:pPr marL="0" indent="0" algn="ctr" eaLnBrk="1" hangingPunct="1">
              <a:spcBef>
                <a:spcPts val="900"/>
              </a:spcBef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3600">
                <a:solidFill>
                  <a:srgbClr val="FFCC00"/>
                </a:solidFill>
              </a:rPr>
              <a:t>Maintenance and Care</a:t>
            </a:r>
          </a:p>
        </p:txBody>
      </p:sp>
      <p:pic>
        <p:nvPicPr>
          <p:cNvPr id="133124" name="Picture 5" descr="1393578427_27168_frt-n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600200"/>
            <a:ext cx="20828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A6BAB139-D37B-4CBB-AB2C-CA403D982A89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56</a:t>
            </a:fld>
            <a:endParaRPr lang="en-US"/>
          </a:p>
        </p:txBody>
      </p:sp>
      <p:sp>
        <p:nvSpPr>
          <p:cNvPr id="66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85800"/>
            <a:ext cx="7764463" cy="1600200"/>
          </a:xfrm>
          <a:solidFill>
            <a:srgbClr val="FF0000"/>
          </a:solidFill>
          <a:ln>
            <a:solidFill>
              <a:schemeClr val="accent3"/>
            </a:solidFill>
          </a:ln>
        </p:spPr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sz="4800" dirty="0"/>
              <a:t>Service Bulletin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819400"/>
            <a:ext cx="8221663" cy="33035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/>
              <a:t>	</a:t>
            </a:r>
            <a:r>
              <a:rPr lang="en-US" sz="4000" dirty="0"/>
              <a:t>If it necessary to idle engine for more than FIVE minutes, the </a:t>
            </a:r>
            <a:r>
              <a:rPr lang="en-US" sz="4000" dirty="0" smtClean="0"/>
              <a:t>high-idle </a:t>
            </a:r>
            <a:r>
              <a:rPr lang="en-US" sz="4000" dirty="0"/>
              <a:t>switch should be activated to increase the engine speed to at least 1000 RPM.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65888"/>
            <a:ext cx="2125663" cy="4683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03622FC4-A429-4EB2-BE43-8036C90AA58B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57</a:t>
            </a:fld>
            <a:endParaRPr lang="en-US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b="1" dirty="0" smtClean="0"/>
              <a:t>Vehicle Checks</a:t>
            </a:r>
            <a:endParaRPr lang="en-US" sz="4000" b="1" dirty="0"/>
          </a:p>
        </p:txBody>
      </p:sp>
      <p:pic>
        <p:nvPicPr>
          <p:cNvPr id="137219" name="Picture 3" descr="PG Engines 08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371600"/>
            <a:ext cx="2514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4" descr="PG Engines 09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1371600"/>
            <a:ext cx="2209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6" descr="PG Engines 10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13716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2" name="Picture 8" descr="PG Engines 04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3886200"/>
            <a:ext cx="2057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3" name="TextBox 9"/>
          <p:cNvSpPr txBox="1">
            <a:spLocks noChangeArrowheads="1"/>
          </p:cNvSpPr>
          <p:nvPr/>
        </p:nvSpPr>
        <p:spPr bwMode="auto">
          <a:xfrm>
            <a:off x="533400" y="3276600"/>
            <a:ext cx="3106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Oil &amp; Transmission Fluid</a:t>
            </a:r>
          </a:p>
        </p:txBody>
      </p:sp>
      <p:sp>
        <p:nvSpPr>
          <p:cNvPr id="137224" name="TextBox 10"/>
          <p:cNvSpPr txBox="1">
            <a:spLocks noChangeArrowheads="1"/>
          </p:cNvSpPr>
          <p:nvPr/>
        </p:nvSpPr>
        <p:spPr bwMode="auto">
          <a:xfrm>
            <a:off x="3429000" y="3276600"/>
            <a:ext cx="3470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Coolant Expansion Tank</a:t>
            </a:r>
          </a:p>
        </p:txBody>
      </p:sp>
      <p:sp>
        <p:nvSpPr>
          <p:cNvPr id="137225" name="TextBox 11"/>
          <p:cNvSpPr txBox="1">
            <a:spLocks noChangeArrowheads="1"/>
          </p:cNvSpPr>
          <p:nvPr/>
        </p:nvSpPr>
        <p:spPr bwMode="auto">
          <a:xfrm>
            <a:off x="6324600" y="3276600"/>
            <a:ext cx="2682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Radiator Sight Glass</a:t>
            </a:r>
          </a:p>
        </p:txBody>
      </p:sp>
      <p:sp>
        <p:nvSpPr>
          <p:cNvPr id="137226" name="TextBox 12"/>
          <p:cNvSpPr txBox="1">
            <a:spLocks noChangeArrowheads="1"/>
          </p:cNvSpPr>
          <p:nvPr/>
        </p:nvSpPr>
        <p:spPr bwMode="auto">
          <a:xfrm>
            <a:off x="6477000" y="5791200"/>
            <a:ext cx="2667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Windshield Washer Reservoir</a:t>
            </a:r>
          </a:p>
        </p:txBody>
      </p:sp>
      <p:pic>
        <p:nvPicPr>
          <p:cNvPr id="137227" name="Picture 13" descr="PG Engines 134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38100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8" name="TextBox 14"/>
          <p:cNvSpPr txBox="1">
            <a:spLocks noChangeArrowheads="1"/>
          </p:cNvSpPr>
          <p:nvPr/>
        </p:nvSpPr>
        <p:spPr bwMode="auto">
          <a:xfrm>
            <a:off x="609600" y="5715000"/>
            <a:ext cx="2895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Alternate Fluid  Check Access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b="1" u="sng"/>
          </a:p>
        </p:txBody>
      </p:sp>
      <p:pic>
        <p:nvPicPr>
          <p:cNvPr id="137229" name="Picture 15" descr="PG Engines 086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3810000"/>
            <a:ext cx="2362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30" name="TextBox 18"/>
          <p:cNvSpPr txBox="1">
            <a:spLocks noChangeArrowheads="1"/>
          </p:cNvSpPr>
          <p:nvPr/>
        </p:nvSpPr>
        <p:spPr bwMode="auto">
          <a:xfrm>
            <a:off x="3657600" y="5715000"/>
            <a:ext cx="228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Power Steering Reservoir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65888"/>
            <a:ext cx="2125663" cy="4683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D61E9B4A-6FD8-4BD7-91E6-61387F699B54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58</a:t>
            </a:fld>
            <a:endParaRPr lang="en-US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b="1" dirty="0" smtClean="0"/>
              <a:t>Vehicle Checks – </a:t>
            </a:r>
            <a:r>
              <a:rPr lang="en-US" sz="4000" b="1" dirty="0" err="1" smtClean="0"/>
              <a:t>con’d</a:t>
            </a:r>
            <a:r>
              <a:rPr lang="en-US" sz="4000" b="1" dirty="0" smtClean="0"/>
              <a:t>.</a:t>
            </a:r>
            <a:endParaRPr lang="en-US" sz="4000" b="1" dirty="0"/>
          </a:p>
        </p:txBody>
      </p:sp>
      <p:pic>
        <p:nvPicPr>
          <p:cNvPr id="139267" name="Picture 4" descr="PG Engines 09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3962400"/>
            <a:ext cx="2209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6" descr="PG Engines 05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3716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TextBox 9"/>
          <p:cNvSpPr txBox="1">
            <a:spLocks noChangeArrowheads="1"/>
          </p:cNvSpPr>
          <p:nvPr/>
        </p:nvSpPr>
        <p:spPr bwMode="auto">
          <a:xfrm>
            <a:off x="3810000" y="3429000"/>
            <a:ext cx="182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Vogel Lube</a:t>
            </a:r>
          </a:p>
        </p:txBody>
      </p:sp>
      <p:sp>
        <p:nvSpPr>
          <p:cNvPr id="139270" name="TextBox 11"/>
          <p:cNvSpPr txBox="1">
            <a:spLocks noChangeArrowheads="1"/>
          </p:cNvSpPr>
          <p:nvPr/>
        </p:nvSpPr>
        <p:spPr bwMode="auto">
          <a:xfrm>
            <a:off x="6172200" y="342900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Front Axle Hubs</a:t>
            </a:r>
          </a:p>
        </p:txBody>
      </p:sp>
      <p:sp>
        <p:nvSpPr>
          <p:cNvPr id="139271" name="TextBox 12"/>
          <p:cNvSpPr txBox="1">
            <a:spLocks noChangeArrowheads="1"/>
          </p:cNvSpPr>
          <p:nvPr/>
        </p:nvSpPr>
        <p:spPr bwMode="auto">
          <a:xfrm>
            <a:off x="5867400" y="5867400"/>
            <a:ext cx="274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Accessory Drive Belts</a:t>
            </a:r>
          </a:p>
        </p:txBody>
      </p:sp>
      <p:pic>
        <p:nvPicPr>
          <p:cNvPr id="139272" name="Picture 14" descr="PG Engines 12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13716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3" name="TextBox 15"/>
          <p:cNvSpPr txBox="1">
            <a:spLocks noChangeArrowheads="1"/>
          </p:cNvSpPr>
          <p:nvPr/>
        </p:nvSpPr>
        <p:spPr bwMode="auto">
          <a:xfrm>
            <a:off x="609600" y="3429000"/>
            <a:ext cx="251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Circuit Breaker Panel</a:t>
            </a:r>
          </a:p>
        </p:txBody>
      </p:sp>
      <p:pic>
        <p:nvPicPr>
          <p:cNvPr id="139274" name="Picture 16" descr="PG Engines 080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3962400"/>
            <a:ext cx="2362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5" name="TextBox 17"/>
          <p:cNvSpPr txBox="1">
            <a:spLocks noChangeArrowheads="1"/>
          </p:cNvSpPr>
          <p:nvPr/>
        </p:nvSpPr>
        <p:spPr bwMode="auto">
          <a:xfrm>
            <a:off x="838200" y="5867400"/>
            <a:ext cx="220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Cab Lift Reservoir</a:t>
            </a:r>
          </a:p>
        </p:txBody>
      </p:sp>
      <p:pic>
        <p:nvPicPr>
          <p:cNvPr id="139276" name="Picture 18" descr="Fairfax HDR 26492 089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1371600"/>
            <a:ext cx="2362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7" name="Picture 20" descr="IMG_813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2800" y="3962400"/>
            <a:ext cx="2362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8" name="TextBox 21"/>
          <p:cNvSpPr txBox="1">
            <a:spLocks noChangeArrowheads="1"/>
          </p:cNvSpPr>
          <p:nvPr/>
        </p:nvSpPr>
        <p:spPr bwMode="auto">
          <a:xfrm>
            <a:off x="3429000" y="5867400"/>
            <a:ext cx="220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Air Tank Drains (4)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AB724723-ACF4-4FD5-8A72-07076B4F43A6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59</a:t>
            </a:fld>
            <a:endParaRPr lang="en-US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09600"/>
            <a:ext cx="8229600" cy="6858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 smtClean="0"/>
              <a:t>Front Brake Check</a:t>
            </a:r>
            <a:endParaRPr lang="en-US" dirty="0"/>
          </a:p>
        </p:txBody>
      </p:sp>
      <p:pic>
        <p:nvPicPr>
          <p:cNvPr id="141315" name="Picture 10" descr="Middletown 25313 07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828800"/>
            <a:ext cx="3124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6" name="TextBox 13"/>
          <p:cNvSpPr txBox="1">
            <a:spLocks noChangeArrowheads="1"/>
          </p:cNvSpPr>
          <p:nvPr/>
        </p:nvSpPr>
        <p:spPr bwMode="auto">
          <a:xfrm>
            <a:off x="609600" y="4419600"/>
            <a:ext cx="3862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u="sng"/>
              <a:t>Front brake pad wear indicator</a:t>
            </a:r>
          </a:p>
        </p:txBody>
      </p:sp>
      <p:pic>
        <p:nvPicPr>
          <p:cNvPr id="141317" name="Picture 9" descr="Brake Wear limit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2133600"/>
            <a:ext cx="2209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en-US" dirty="0" smtClean="0"/>
              <a:t>Fluid Fills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685800"/>
            <a:ext cx="4040188" cy="639763"/>
          </a:xfrm>
        </p:spPr>
        <p:txBody>
          <a:bodyPr anchor="ctr"/>
          <a:lstStyle/>
          <a:p>
            <a:pPr algn="ctr" eaLnBrk="1" hangingPunct="1">
              <a:buFont typeface="Times New Roman" pitchFamily="16" charset="0"/>
              <a:buNone/>
              <a:defRPr/>
            </a:pPr>
            <a:r>
              <a:rPr lang="en-US" dirty="0" smtClean="0"/>
              <a:t>Diesel – 75 Gal.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685800"/>
            <a:ext cx="4041775" cy="639763"/>
          </a:xfrm>
        </p:spPr>
        <p:txBody>
          <a:bodyPr anchor="ctr"/>
          <a:lstStyle/>
          <a:p>
            <a:pPr algn="ctr" eaLnBrk="1" hangingPunct="1">
              <a:buFont typeface="Times New Roman" pitchFamily="16" charset="0"/>
              <a:buNone/>
              <a:defRPr/>
            </a:pPr>
            <a:r>
              <a:rPr lang="en-US" dirty="0" smtClean="0"/>
              <a:t>DEF – 4.5 Gal.</a:t>
            </a:r>
            <a:endParaRPr lang="en-US" dirty="0"/>
          </a:p>
        </p:txBody>
      </p:sp>
      <p:pic>
        <p:nvPicPr>
          <p:cNvPr id="43012" name="Content Placeholder 8" descr="2015-01-24 10.13.46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995363" y="1325563"/>
            <a:ext cx="2963862" cy="3951287"/>
          </a:xfrm>
        </p:spPr>
      </p:pic>
      <p:pic>
        <p:nvPicPr>
          <p:cNvPr id="43013" name="Content Placeholder 9" descr="2015-01-24 10.13.52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184775" y="1325563"/>
            <a:ext cx="2962275" cy="3951287"/>
          </a:xfrm>
        </p:spPr>
      </p:pic>
      <p:sp>
        <p:nvSpPr>
          <p:cNvPr id="43014" name="Slide Number Placeholder 4"/>
          <p:cNvSpPr txBox="1">
            <a:spLocks/>
          </p:cNvSpPr>
          <p:nvPr/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A69A1A3B-3CE3-4875-8973-74BDCC4B1818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B3CD827B-C544-49C0-9EA7-7379CA8EA1C4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60</a:t>
            </a:fld>
            <a:endParaRPr lang="en-US"/>
          </a:p>
        </p:txBody>
      </p:sp>
      <p:sp>
        <p:nvSpPr>
          <p:cNvPr id="921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/>
              <a:t>Regional Concerns</a:t>
            </a: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676400"/>
            <a:ext cx="4876800" cy="4664075"/>
          </a:xfrm>
        </p:spPr>
        <p:txBody>
          <a:bodyPr/>
          <a:lstStyle/>
          <a:p>
            <a:pPr marL="334963" indent="-334963" eaLnBrk="1" hangingPunct="1">
              <a:lnSpc>
                <a:spcPct val="80000"/>
              </a:lnSpc>
              <a:spcBef>
                <a:spcPts val="9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3600" b="1" dirty="0"/>
              <a:t>Heat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45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endParaRPr lang="en-US" sz="1800" b="1" dirty="0"/>
          </a:p>
          <a:p>
            <a:pPr marL="735013" lvl="1" indent="-277813" eaLnBrk="1" hangingPunct="1">
              <a:lnSpc>
                <a:spcPct val="80000"/>
              </a:lnSpc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dirty="0"/>
              <a:t>Properly maintain the cooling system</a:t>
            </a:r>
          </a:p>
          <a:p>
            <a:pPr marL="735013" lvl="1" indent="-277813" eaLnBrk="1" hangingPunct="1">
              <a:lnSpc>
                <a:spcPct val="80000"/>
              </a:lnSpc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dirty="0"/>
              <a:t>Utilize auxiliary cooler when </a:t>
            </a:r>
            <a:r>
              <a:rPr lang="en-US" dirty="0" smtClean="0"/>
              <a:t>necessary</a:t>
            </a:r>
          </a:p>
          <a:p>
            <a:pPr marL="1135063" lvl="2" indent="-277813" eaLnBrk="1" hangingPunct="1">
              <a:lnSpc>
                <a:spcPct val="80000"/>
              </a:lnSpc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dirty="0" smtClean="0"/>
              <a:t>Use with caution in cold temperatures</a:t>
            </a:r>
            <a:endParaRPr lang="en-US" dirty="0"/>
          </a:p>
          <a:p>
            <a:pPr marL="735013" lvl="1" indent="-277813" eaLnBrk="1" hangingPunct="1">
              <a:lnSpc>
                <a:spcPct val="80000"/>
              </a:lnSpc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dirty="0" smtClean="0"/>
              <a:t>Remove </a:t>
            </a:r>
            <a:r>
              <a:rPr lang="en-US" dirty="0"/>
              <a:t>leaves from radiator in the fall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7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endParaRPr lang="en-US" sz="2800" dirty="0"/>
          </a:p>
        </p:txBody>
      </p:sp>
      <p:pic>
        <p:nvPicPr>
          <p:cNvPr id="143364" name="Picture 3"/>
          <p:cNvPicPr>
            <a:picLocks noChangeAspect="1" noChangeArrowheads="1"/>
          </p:cNvPicPr>
          <p:nvPr/>
        </p:nvPicPr>
        <p:blipFill>
          <a:blip r:embed="rId3">
            <a:lum bright="4000"/>
          </a:blip>
          <a:srcRect/>
          <a:stretch>
            <a:fillRect/>
          </a:stretch>
        </p:blipFill>
        <p:spPr bwMode="auto">
          <a:xfrm>
            <a:off x="6629400" y="3048000"/>
            <a:ext cx="2057400" cy="154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365" name="Line 4"/>
          <p:cNvSpPr>
            <a:spLocks noChangeShapeType="1"/>
          </p:cNvSpPr>
          <p:nvPr/>
        </p:nvSpPr>
        <p:spPr bwMode="auto">
          <a:xfrm>
            <a:off x="4648200" y="3581400"/>
            <a:ext cx="2362200" cy="228600"/>
          </a:xfrm>
          <a:prstGeom prst="line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0CB06757-2389-47A4-BAB2-D0948BE83A4C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61</a:t>
            </a:fld>
            <a:endParaRPr lang="en-US"/>
          </a:p>
        </p:txBody>
      </p:sp>
      <p:sp>
        <p:nvSpPr>
          <p:cNvPr id="931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/>
              <a:t>Regional Concerns</a:t>
            </a: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52600"/>
            <a:ext cx="8229600" cy="4683125"/>
          </a:xfrm>
        </p:spPr>
        <p:txBody>
          <a:bodyPr/>
          <a:lstStyle/>
          <a:p>
            <a:pPr marL="334963" indent="-334963" eaLnBrk="1" hangingPunct="1">
              <a:lnSpc>
                <a:spcPct val="80000"/>
              </a:lnSpc>
              <a:spcBef>
                <a:spcPts val="7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800" b="1" dirty="0"/>
              <a:t>Cold Conditions</a:t>
            </a:r>
          </a:p>
          <a:p>
            <a:pPr marL="735013" lvl="1" indent="-277813" eaLnBrk="1" hangingPunct="1">
              <a:lnSpc>
                <a:spcPct val="80000"/>
              </a:lnSpc>
              <a:spcBef>
                <a:spcPts val="600"/>
              </a:spcBef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/>
              <a:t>Engine may not reach warm operating temperatures unless under load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25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endParaRPr lang="en-US" sz="1000" b="1" i="1" u="sng" dirty="0">
              <a:solidFill>
                <a:srgbClr val="FFCC00"/>
              </a:solidFill>
            </a:endParaRPr>
          </a:p>
          <a:p>
            <a:pPr marL="334963" indent="-334963" eaLnBrk="1" hangingPunct="1">
              <a:lnSpc>
                <a:spcPct val="80000"/>
              </a:lnSpc>
              <a:spcBef>
                <a:spcPts val="5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000" b="1" i="1" u="sng" dirty="0">
                <a:solidFill>
                  <a:srgbClr val="FFCC00"/>
                </a:solidFill>
              </a:rPr>
              <a:t>Caution:</a:t>
            </a:r>
            <a:r>
              <a:rPr lang="en-US" sz="2000" dirty="0">
                <a:solidFill>
                  <a:srgbClr val="FFCC00"/>
                </a:solidFill>
              </a:rPr>
              <a:t>  </a:t>
            </a:r>
            <a:r>
              <a:rPr lang="en-US" sz="2000" b="1" dirty="0">
                <a:solidFill>
                  <a:srgbClr val="FFCC00"/>
                </a:solidFill>
              </a:rPr>
              <a:t>As a result of not reaching  operating temperature, operating a diesel engine at low idle for extended periods of time can result in engine damage.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5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000" b="1" i="1" u="sng" dirty="0">
                <a:solidFill>
                  <a:srgbClr val="FFCC00"/>
                </a:solidFill>
              </a:rPr>
              <a:t>Caution:</a:t>
            </a:r>
            <a:r>
              <a:rPr lang="en-US" sz="2000" b="1" dirty="0">
                <a:solidFill>
                  <a:srgbClr val="FFCC00"/>
                </a:solidFill>
              </a:rPr>
              <a:t>  Avoid extended idling (beyond 5 min. when possible)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5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000" b="1" i="1" u="sng" dirty="0">
                <a:solidFill>
                  <a:srgbClr val="FFCC00"/>
                </a:solidFill>
              </a:rPr>
              <a:t>Caution:</a:t>
            </a:r>
            <a:r>
              <a:rPr lang="en-US" sz="2000" dirty="0">
                <a:solidFill>
                  <a:srgbClr val="FFCC00"/>
                </a:solidFill>
              </a:rPr>
              <a:t>  </a:t>
            </a:r>
            <a:r>
              <a:rPr lang="en-US" sz="2000" b="1" dirty="0">
                <a:solidFill>
                  <a:srgbClr val="FFCC00"/>
                </a:solidFill>
              </a:rPr>
              <a:t>Use a minimum 45 </a:t>
            </a:r>
            <a:r>
              <a:rPr lang="en-US" sz="2000" b="1" dirty="0" err="1">
                <a:solidFill>
                  <a:srgbClr val="FFCC00"/>
                </a:solidFill>
              </a:rPr>
              <a:t>Cetane</a:t>
            </a:r>
            <a:r>
              <a:rPr lang="en-US" sz="2000" b="1" dirty="0">
                <a:solidFill>
                  <a:srgbClr val="FFCC00"/>
                </a:solidFill>
              </a:rPr>
              <a:t> diesel fuel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5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000" b="1" i="1" u="sng" dirty="0">
                <a:solidFill>
                  <a:srgbClr val="FFCC00"/>
                </a:solidFill>
              </a:rPr>
              <a:t>Caution:</a:t>
            </a:r>
            <a:r>
              <a:rPr lang="en-US" sz="2000" b="1" i="1" dirty="0">
                <a:solidFill>
                  <a:srgbClr val="FFCC00"/>
                </a:solidFill>
              </a:rPr>
              <a:t>  </a:t>
            </a:r>
            <a:r>
              <a:rPr lang="en-US" sz="2000" b="1" dirty="0">
                <a:solidFill>
                  <a:srgbClr val="FFCC00"/>
                </a:solidFill>
              </a:rPr>
              <a:t>Maintain a minimum of 1250 RPM idle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25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endParaRPr lang="en-US" sz="1000" b="1" dirty="0">
              <a:solidFill>
                <a:srgbClr val="FFCC00"/>
              </a:solidFill>
            </a:endParaRPr>
          </a:p>
          <a:p>
            <a:pPr marL="334963" indent="-334963" eaLnBrk="1" hangingPunct="1">
              <a:lnSpc>
                <a:spcPct val="80000"/>
              </a:lnSpc>
              <a:spcBef>
                <a:spcPts val="6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800" b="1" u="sng" dirty="0"/>
              <a:t>Remember:</a:t>
            </a:r>
            <a:r>
              <a:rPr lang="en-US" sz="2400" b="1" dirty="0"/>
              <a:t> </a:t>
            </a:r>
            <a:r>
              <a:rPr lang="en-US" sz="2400" dirty="0"/>
              <a:t>Water freezes, and can cause major pump and accessory damage</a:t>
            </a:r>
          </a:p>
          <a:p>
            <a:pPr marL="334963" indent="-334963" eaLnBrk="1" hangingPunct="1">
              <a:lnSpc>
                <a:spcPct val="80000"/>
              </a:lnSpc>
              <a:spcBef>
                <a:spcPts val="6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F1DF76C9-C296-447A-9A96-72429D01C332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62</a:t>
            </a:fld>
            <a:endParaRPr lang="en-US"/>
          </a:p>
        </p:txBody>
      </p:sp>
      <p:sp>
        <p:nvSpPr>
          <p:cNvPr id="942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/>
              <a:t>Care of Vehicle</a:t>
            </a:r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marL="334963" indent="-334963" eaLnBrk="1" hangingPunct="1">
              <a:spcBef>
                <a:spcPts val="7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800" b="1" dirty="0"/>
              <a:t>Washing</a:t>
            </a:r>
          </a:p>
          <a:p>
            <a:pPr marL="735013" lvl="1" indent="-277813" eaLnBrk="1" hangingPunct="1">
              <a:spcBef>
                <a:spcPts val="600"/>
              </a:spcBef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/>
              <a:t>Can be washed any time after delivery</a:t>
            </a:r>
          </a:p>
          <a:p>
            <a:pPr marL="735013" lvl="1" indent="-277813" eaLnBrk="1" hangingPunct="1">
              <a:spcBef>
                <a:spcPts val="600"/>
              </a:spcBef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/>
              <a:t>Use mild non-abrasive liquid soap made for </a:t>
            </a:r>
            <a:r>
              <a:rPr lang="en-US" sz="2400" dirty="0" smtClean="0"/>
              <a:t>vehicles</a:t>
            </a:r>
          </a:p>
          <a:p>
            <a:pPr marL="1135063" lvl="2" indent="-277813" eaLnBrk="1" hangingPunct="1"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000" dirty="0" smtClean="0"/>
              <a:t>DO NOT USE DISH SOAP</a:t>
            </a:r>
            <a:endParaRPr lang="en-US" sz="2000" dirty="0"/>
          </a:p>
          <a:p>
            <a:pPr marL="735013" lvl="1" indent="-277813" eaLnBrk="1" hangingPunct="1">
              <a:spcBef>
                <a:spcPts val="600"/>
              </a:spcBef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/>
              <a:t>Avoid pressure washing</a:t>
            </a:r>
          </a:p>
          <a:p>
            <a:pPr marL="334963" indent="-334963" eaLnBrk="1" hangingPunct="1">
              <a:spcBef>
                <a:spcPts val="700"/>
              </a:spcBef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800" b="1" dirty="0"/>
              <a:t>Waxing</a:t>
            </a:r>
          </a:p>
          <a:p>
            <a:pPr marL="735013" lvl="1" indent="-277813" eaLnBrk="1" hangingPunct="1">
              <a:spcBef>
                <a:spcPts val="600"/>
              </a:spcBef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/>
              <a:t>May be hand waxed 90 days after delivery </a:t>
            </a:r>
          </a:p>
          <a:p>
            <a:pPr marL="334963" indent="-334963" eaLnBrk="1" hangingPunct="1">
              <a:spcBef>
                <a:spcPts val="600"/>
              </a:spcBef>
              <a:buClrTx/>
              <a:buSzTx/>
              <a:buFontTx/>
              <a:buNone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b="1" i="1" u="sng" dirty="0">
                <a:solidFill>
                  <a:srgbClr val="FFCC00"/>
                </a:solidFill>
              </a:rPr>
              <a:t>Caution: </a:t>
            </a:r>
            <a:r>
              <a:rPr lang="en-US" sz="2400" dirty="0">
                <a:solidFill>
                  <a:srgbClr val="FFCC00"/>
                </a:solidFill>
              </a:rPr>
              <a:t> Do not wax any of the Goldstar, gold leaf, or other vinyl. Wax around it (refer to owners manual)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542088"/>
            <a:ext cx="2125663" cy="4683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3247D2EE-D60B-4449-BB99-23A2AFC3F745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63</a:t>
            </a:fld>
            <a:endParaRPr lang="en-US"/>
          </a:p>
        </p:txBody>
      </p:sp>
      <p:sp>
        <p:nvSpPr>
          <p:cNvPr id="1013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703263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/>
              <a:t>Tire Inflation Chart</a:t>
            </a:r>
          </a:p>
        </p:txBody>
      </p:sp>
      <p:pic>
        <p:nvPicPr>
          <p:cNvPr id="1495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838200"/>
            <a:ext cx="4343400" cy="571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D46C3F9D-F5E4-4CE1-B0B8-13CB23CB1C34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64</a:t>
            </a:fld>
            <a:endParaRPr lang="en-US"/>
          </a:p>
        </p:txBody>
      </p:sp>
      <p:sp>
        <p:nvSpPr>
          <p:cNvPr id="1024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47244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 smtClean="0"/>
              <a:t>2013 Spec Engines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Regeneration</a:t>
            </a:r>
            <a:br>
              <a:rPr lang="en-US" dirty="0" smtClean="0"/>
            </a:b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dirty="0" smtClean="0"/>
              <a:t>DEF</a:t>
            </a:r>
            <a:endParaRPr lang="en-US" dirty="0"/>
          </a:p>
        </p:txBody>
      </p:sp>
      <p:graphicFrame>
        <p:nvGraphicFramePr>
          <p:cNvPr id="2064" name="Object 16"/>
          <p:cNvGraphicFramePr>
            <a:graphicFrameLocks noChangeAspect="1"/>
          </p:cNvGraphicFramePr>
          <p:nvPr/>
        </p:nvGraphicFramePr>
        <p:xfrm>
          <a:off x="4038600" y="4876800"/>
          <a:ext cx="914400" cy="771525"/>
        </p:xfrm>
        <a:graphic>
          <a:graphicData uri="http://schemas.openxmlformats.org/presentationml/2006/ole">
            <p:oleObj spid="_x0000_s2064" name="Packager Shell Object" showAsIcon="1" r:id="rId4" imgW="914400" imgH="771525" progId="Packag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3F3596D2-10CF-4660-9FC3-951C460B7E70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65</a:t>
            </a:fld>
            <a:endParaRPr lang="en-US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62200" y="3581400"/>
            <a:ext cx="3962400" cy="3073400"/>
          </a:xfrm>
        </p:spPr>
        <p:txBody>
          <a:bodyPr/>
          <a:lstStyle/>
          <a:p>
            <a:pPr algn="ctr" eaLnBrk="1" hangingPunct="1">
              <a:spcBef>
                <a:spcPts val="500"/>
              </a:spcBef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lang="en-US" sz="2000" dirty="0"/>
          </a:p>
          <a:p>
            <a:pPr algn="ctr" eaLnBrk="1" hangingPunct="1">
              <a:spcBef>
                <a:spcPts val="1350"/>
              </a:spcBef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lang="en-US" sz="5400" dirty="0"/>
          </a:p>
          <a:p>
            <a:pPr algn="ctr" eaLnBrk="1" hangingPunct="1">
              <a:spcBef>
                <a:spcPts val="1350"/>
              </a:spcBef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5400" dirty="0"/>
              <a:t> Questions?</a:t>
            </a:r>
          </a:p>
          <a:p>
            <a:pPr algn="ctr" eaLnBrk="1" hangingPunct="1"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lang="en-US" dirty="0"/>
          </a:p>
          <a:p>
            <a:pPr algn="ctr" eaLnBrk="1" hangingPunct="1">
              <a:spcBef>
                <a:spcPts val="1000"/>
              </a:spcBef>
              <a:buFont typeface="Times New Roman" pitchFamily="16" charset="0"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lang="en-US" dirty="0"/>
          </a:p>
        </p:txBody>
      </p:sp>
      <p:pic>
        <p:nvPicPr>
          <p:cNvPr id="154627" name="Picture 6" descr="IMG_522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838200"/>
            <a:ext cx="5202238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6A3C19F9-7DF2-410D-85D3-344A3CAD16F7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7</a:t>
            </a:fld>
            <a:endParaRPr lang="en-US"/>
          </a:p>
        </p:txBody>
      </p:sp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u="sng"/>
              <a:t>Vehicle Information Sticker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/>
          <a:srcRect l="21783" t="6355" r="29166" b="8734"/>
          <a:stretch>
            <a:fillRect/>
          </a:stretch>
        </p:blipFill>
        <p:spPr bwMode="auto">
          <a:xfrm>
            <a:off x="2590800" y="1676400"/>
            <a:ext cx="3924300" cy="487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0" y="2057400"/>
            <a:ext cx="24384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FF"/>
                </a:solidFill>
              </a:rPr>
              <a:t>Vehicle Job Number</a:t>
            </a:r>
          </a:p>
        </p:txBody>
      </p:sp>
      <p:sp>
        <p:nvSpPr>
          <p:cNvPr id="44037" name="Line 4"/>
          <p:cNvSpPr>
            <a:spLocks noChangeShapeType="1"/>
          </p:cNvSpPr>
          <p:nvPr/>
        </p:nvSpPr>
        <p:spPr bwMode="auto">
          <a:xfrm>
            <a:off x="2209800" y="2286000"/>
            <a:ext cx="2209800" cy="152400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0" y="2743200"/>
            <a:ext cx="18288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FF"/>
                </a:solidFill>
              </a:rPr>
              <a:t>Axle Ratings</a:t>
            </a:r>
          </a:p>
        </p:txBody>
      </p:sp>
      <p:sp>
        <p:nvSpPr>
          <p:cNvPr id="44039" name="Line 6"/>
          <p:cNvSpPr>
            <a:spLocks noChangeShapeType="1"/>
          </p:cNvSpPr>
          <p:nvPr/>
        </p:nvSpPr>
        <p:spPr bwMode="auto">
          <a:xfrm>
            <a:off x="1676400" y="2971800"/>
            <a:ext cx="1066800" cy="1588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0" name="Text Box 7"/>
          <p:cNvSpPr txBox="1">
            <a:spLocks noChangeArrowheads="1"/>
          </p:cNvSpPr>
          <p:nvPr/>
        </p:nvSpPr>
        <p:spPr bwMode="auto">
          <a:xfrm>
            <a:off x="0" y="3733800"/>
            <a:ext cx="19812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FF"/>
                </a:solidFill>
              </a:rPr>
              <a:t>Vin Numbers</a:t>
            </a:r>
          </a:p>
        </p:txBody>
      </p:sp>
      <p:sp>
        <p:nvSpPr>
          <p:cNvPr id="44041" name="Line 8"/>
          <p:cNvSpPr>
            <a:spLocks noChangeShapeType="1"/>
          </p:cNvSpPr>
          <p:nvPr/>
        </p:nvSpPr>
        <p:spPr bwMode="auto">
          <a:xfrm>
            <a:off x="1447800" y="3886200"/>
            <a:ext cx="1295400" cy="76200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Text Box 9"/>
          <p:cNvSpPr txBox="1">
            <a:spLocks noChangeArrowheads="1"/>
          </p:cNvSpPr>
          <p:nvPr/>
        </p:nvSpPr>
        <p:spPr bwMode="auto">
          <a:xfrm>
            <a:off x="0" y="4114800"/>
            <a:ext cx="22098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FF"/>
                </a:solidFill>
              </a:rPr>
              <a:t>Paint Numbers</a:t>
            </a:r>
          </a:p>
        </p:txBody>
      </p:sp>
      <p:sp>
        <p:nvSpPr>
          <p:cNvPr id="44043" name="Line 10"/>
          <p:cNvSpPr>
            <a:spLocks noChangeShapeType="1"/>
          </p:cNvSpPr>
          <p:nvPr/>
        </p:nvSpPr>
        <p:spPr bwMode="auto">
          <a:xfrm>
            <a:off x="1676400" y="4267200"/>
            <a:ext cx="1219200" cy="1588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Text Box 11"/>
          <p:cNvSpPr txBox="1">
            <a:spLocks noChangeArrowheads="1"/>
          </p:cNvSpPr>
          <p:nvPr/>
        </p:nvSpPr>
        <p:spPr bwMode="auto">
          <a:xfrm>
            <a:off x="0" y="4572000"/>
            <a:ext cx="2438400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FF"/>
                </a:solidFill>
              </a:rPr>
              <a:t>Device</a:t>
            </a:r>
          </a:p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FF"/>
                </a:solidFill>
              </a:rPr>
              <a:t>Fluid Capacities</a:t>
            </a:r>
          </a:p>
        </p:txBody>
      </p:sp>
      <p:sp>
        <p:nvSpPr>
          <p:cNvPr id="44045" name="Line 12"/>
          <p:cNvSpPr>
            <a:spLocks noChangeShapeType="1"/>
          </p:cNvSpPr>
          <p:nvPr/>
        </p:nvSpPr>
        <p:spPr bwMode="auto">
          <a:xfrm>
            <a:off x="1905000" y="5181600"/>
            <a:ext cx="2362200" cy="76200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6" name="Text Box 13"/>
          <p:cNvSpPr txBox="1">
            <a:spLocks noChangeArrowheads="1"/>
          </p:cNvSpPr>
          <p:nvPr/>
        </p:nvSpPr>
        <p:spPr bwMode="auto">
          <a:xfrm>
            <a:off x="7239000" y="5021263"/>
            <a:ext cx="1905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FF"/>
                </a:solidFill>
              </a:rPr>
              <a:t>Fluid Types</a:t>
            </a:r>
          </a:p>
        </p:txBody>
      </p:sp>
      <p:sp>
        <p:nvSpPr>
          <p:cNvPr id="44047" name="Line 14"/>
          <p:cNvSpPr>
            <a:spLocks noChangeShapeType="1"/>
          </p:cNvSpPr>
          <p:nvPr/>
        </p:nvSpPr>
        <p:spPr bwMode="auto">
          <a:xfrm flipH="1">
            <a:off x="6240463" y="5181600"/>
            <a:ext cx="930275" cy="1588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8" name="Line 15"/>
          <p:cNvSpPr>
            <a:spLocks noChangeShapeType="1"/>
          </p:cNvSpPr>
          <p:nvPr/>
        </p:nvSpPr>
        <p:spPr bwMode="auto">
          <a:xfrm>
            <a:off x="838200" y="4724400"/>
            <a:ext cx="1981200" cy="152400"/>
          </a:xfrm>
          <a:prstGeom prst="line">
            <a:avLst/>
          </a:prstGeom>
          <a:noFill/>
          <a:ln w="1908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3DB4E777-67C8-42AF-A24F-F877C09A10FF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8</a:t>
            </a:fld>
            <a:endParaRPr lang="en-US"/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/>
              <a:t>Safety Equipment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724400"/>
          </a:xfrm>
        </p:spPr>
        <p:txBody>
          <a:bodyPr/>
          <a:lstStyle/>
          <a:p>
            <a:pPr marL="334963" indent="-334963" eaLnBrk="1" hangingPunct="1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/>
              <a:t>Anti lock </a:t>
            </a:r>
            <a:r>
              <a:rPr lang="en-US" sz="2400" dirty="0" smtClean="0"/>
              <a:t>brakes (ABS)</a:t>
            </a:r>
          </a:p>
          <a:p>
            <a:pPr marL="334963" indent="-334963" eaLnBrk="1" hangingPunct="1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 smtClean="0"/>
              <a:t>Automatic Traction control (ATC)</a:t>
            </a:r>
          </a:p>
          <a:p>
            <a:pPr marL="334963" indent="-334963" eaLnBrk="1" hangingPunct="1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 smtClean="0"/>
              <a:t>Electronic Stability control (ESC)</a:t>
            </a:r>
            <a:endParaRPr lang="en-US" sz="2400" dirty="0"/>
          </a:p>
          <a:p>
            <a:pPr marL="334963" indent="-334963" eaLnBrk="1" hangingPunct="1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/>
              <a:t>Auxiliary Braking systems</a:t>
            </a:r>
          </a:p>
          <a:p>
            <a:pPr marL="735013" lvl="1" indent="-277813" eaLnBrk="1" hangingPunct="1">
              <a:buClr>
                <a:srgbClr val="FFCC00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/>
              <a:t>Compression </a:t>
            </a:r>
            <a:r>
              <a:rPr lang="en-US" sz="2400" dirty="0" smtClean="0"/>
              <a:t>brake (Jacobs)</a:t>
            </a:r>
            <a:endParaRPr lang="en-US" sz="2400" dirty="0"/>
          </a:p>
          <a:p>
            <a:pPr marL="334963" indent="-334963" eaLnBrk="1" hangingPunct="1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 smtClean="0"/>
              <a:t>Pierce recommendation – “When road conditions dictate that a driver change his/her driving pattern, the driver should disable auxiliary braking systems.”</a:t>
            </a:r>
          </a:p>
          <a:p>
            <a:pPr marL="334963" indent="-334963" eaLnBrk="1" hangingPunct="1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 smtClean="0"/>
              <a:t>Front Impact Protection Package</a:t>
            </a:r>
          </a:p>
          <a:p>
            <a:pPr marL="334963" indent="-334963" eaLnBrk="1" hangingPunct="1">
              <a:buClr>
                <a:srgbClr val="00CCFF"/>
              </a:buClr>
              <a:buSzPct val="65000"/>
              <a:buFont typeface="Wingdings" charset="2"/>
              <a:buChar char=""/>
              <a:tabLst>
                <a:tab pos="334963" algn="l"/>
                <a:tab pos="447675" algn="l"/>
                <a:tab pos="904875" algn="l"/>
                <a:tab pos="1362075" algn="l"/>
                <a:tab pos="1819275" algn="l"/>
                <a:tab pos="2276475" algn="l"/>
                <a:tab pos="2733675" algn="l"/>
                <a:tab pos="3190875" algn="l"/>
                <a:tab pos="3648075" algn="l"/>
                <a:tab pos="4105275" algn="l"/>
                <a:tab pos="4562475" algn="l"/>
                <a:tab pos="5019675" algn="l"/>
                <a:tab pos="5476875" algn="l"/>
                <a:tab pos="5934075" algn="l"/>
                <a:tab pos="6391275" algn="l"/>
                <a:tab pos="6848475" algn="l"/>
                <a:tab pos="7305675" algn="l"/>
                <a:tab pos="7762875" algn="l"/>
                <a:tab pos="8220075" algn="l"/>
                <a:tab pos="8677275" algn="l"/>
                <a:tab pos="9134475" algn="l"/>
              </a:tabLst>
              <a:defRPr/>
            </a:pPr>
            <a:r>
              <a:rPr lang="en-US" sz="2400" dirty="0" smtClean="0"/>
              <a:t>Side Roll Protection Package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403B84A1-0D0F-4098-B102-A59C55651DF4}" type="slidenum">
              <a:rPr lang="en-US"/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9</a:t>
            </a:fld>
            <a:endParaRPr lang="en-US"/>
          </a:p>
        </p:txBody>
      </p:sp>
      <p:sp>
        <p:nvSpPr>
          <p:cNvPr id="48130" name="TextBox 5"/>
          <p:cNvSpPr txBox="1">
            <a:spLocks noChangeArrowheads="1"/>
          </p:cNvSpPr>
          <p:nvPr/>
        </p:nvSpPr>
        <p:spPr bwMode="auto">
          <a:xfrm>
            <a:off x="1066800" y="533400"/>
            <a:ext cx="7512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200"/>
              <a:t>Knee Bolster Airbag – Officers side only </a:t>
            </a:r>
          </a:p>
        </p:txBody>
      </p:sp>
      <p:sp>
        <p:nvSpPr>
          <p:cNvPr id="48131" name="TextBox 6"/>
          <p:cNvSpPr txBox="1">
            <a:spLocks noChangeArrowheads="1"/>
          </p:cNvSpPr>
          <p:nvPr/>
        </p:nvSpPr>
        <p:spPr bwMode="auto">
          <a:xfrm>
            <a:off x="1676400" y="1524000"/>
            <a:ext cx="6477000" cy="4000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rgbClr val="FFFF00"/>
                </a:solidFill>
              </a:rPr>
              <a:t>Do not hang and/or place anything in front of airbag</a:t>
            </a:r>
          </a:p>
        </p:txBody>
      </p:sp>
      <p:pic>
        <p:nvPicPr>
          <p:cNvPr id="48132" name="Picture 5" descr="Knee bag deploy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9718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IMG_522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667000"/>
            <a:ext cx="3830638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MS Gothic"/>
        <a:cs typeface=""/>
      </a:majorFont>
      <a:minorFont>
        <a:latin typeface="Tahoma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MS Gothic"/>
        <a:cs typeface=""/>
      </a:majorFont>
      <a:minorFont>
        <a:latin typeface="Tahoma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8442</TotalTime>
  <Words>2121</Words>
  <Application>Microsoft Office PowerPoint</Application>
  <PresentationFormat>On-screen Show (4:3)</PresentationFormat>
  <Paragraphs>540</Paragraphs>
  <Slides>65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Arial</vt:lpstr>
      <vt:lpstr>MS Gothic</vt:lpstr>
      <vt:lpstr>Times New Roman</vt:lpstr>
      <vt:lpstr>Tahoma</vt:lpstr>
      <vt:lpstr>Arial Unicode MS</vt:lpstr>
      <vt:lpstr>Wingdings</vt:lpstr>
      <vt:lpstr>Office Theme</vt:lpstr>
      <vt:lpstr>Office Theme</vt:lpstr>
      <vt:lpstr>Office Theme</vt:lpstr>
      <vt:lpstr>Office Theme</vt:lpstr>
      <vt:lpstr>Packager Shell Object</vt:lpstr>
      <vt:lpstr>Slide 1</vt:lpstr>
      <vt:lpstr>Slide 2</vt:lpstr>
      <vt:lpstr>Objective:</vt:lpstr>
      <vt:lpstr>Section  1</vt:lpstr>
      <vt:lpstr>Specifications</vt:lpstr>
      <vt:lpstr>Fluid Fills</vt:lpstr>
      <vt:lpstr>Vehicle Information Sticker</vt:lpstr>
      <vt:lpstr>Safety Equipment</vt:lpstr>
      <vt:lpstr>Slide 9</vt:lpstr>
      <vt:lpstr>Side Roll Protection  </vt:lpstr>
      <vt:lpstr>Section 2</vt:lpstr>
      <vt:lpstr>Cab Controls</vt:lpstr>
      <vt:lpstr>Slide 13</vt:lpstr>
      <vt:lpstr>Cab Controls Gauges and Warning Lamps</vt:lpstr>
      <vt:lpstr>Cab Controls</vt:lpstr>
      <vt:lpstr>Transmission Fluid Check using shifter keypad</vt:lpstr>
      <vt:lpstr>Cab Controls</vt:lpstr>
      <vt:lpstr>Cab Controls Pump Shift</vt:lpstr>
      <vt:lpstr>Cab Controls Regeneration</vt:lpstr>
      <vt:lpstr>Cab Controls Switch panels - DS</vt:lpstr>
      <vt:lpstr>Cab Controls Switch panels - OS</vt:lpstr>
      <vt:lpstr>Heat and A/C </vt:lpstr>
      <vt:lpstr>Section 3</vt:lpstr>
      <vt:lpstr>Pump Panel -DS </vt:lpstr>
      <vt:lpstr>Pump Panel -OS </vt:lpstr>
      <vt:lpstr>Pump Panel  Master Intake and Pump Discharge Gauges</vt:lpstr>
      <vt:lpstr>Pressure Control Pressure Governor</vt:lpstr>
      <vt:lpstr>Pump Panel</vt:lpstr>
      <vt:lpstr>Foam Controls Husky 12</vt:lpstr>
      <vt:lpstr>Pump Panel Foam/CAFS Discharge Valves and Gauges</vt:lpstr>
      <vt:lpstr>System Capabilities</vt:lpstr>
      <vt:lpstr>Class A Foam – Onboard Tank</vt:lpstr>
      <vt:lpstr>Other functions</vt:lpstr>
      <vt:lpstr>Class A Foam – External Pickup</vt:lpstr>
      <vt:lpstr>Class B Foam – External Pickup</vt:lpstr>
      <vt:lpstr>Onboard Tank Fill</vt:lpstr>
      <vt:lpstr>Foam Controls </vt:lpstr>
      <vt:lpstr>Hose Loads</vt:lpstr>
      <vt:lpstr>Hose Loads – Packing Bumper Line</vt:lpstr>
      <vt:lpstr>Hose Loads – Packing 400’</vt:lpstr>
      <vt:lpstr>Hose Loads – 400’</vt:lpstr>
      <vt:lpstr>Pump Inlets &amp; Soft Sleeves</vt:lpstr>
      <vt:lpstr>Section 4</vt:lpstr>
      <vt:lpstr>Cab Tilt Operation</vt:lpstr>
      <vt:lpstr>Cab Tilt Controls Arrow XT</vt:lpstr>
      <vt:lpstr>Cab Tilt Operation Arrow XT</vt:lpstr>
      <vt:lpstr>Cab Tilt Operation Arrow XT</vt:lpstr>
      <vt:lpstr>Additional Features</vt:lpstr>
      <vt:lpstr>Section 5</vt:lpstr>
      <vt:lpstr>Pumping Operations Engaging the Driveline pump</vt:lpstr>
      <vt:lpstr>Manual Pump Shift</vt:lpstr>
      <vt:lpstr>Pumping Operations Water Supply</vt:lpstr>
      <vt:lpstr>Pumping Operations Controlling with Pressure Governor</vt:lpstr>
      <vt:lpstr>Pump Operations Disengaging the Driveline Pump</vt:lpstr>
      <vt:lpstr>Section 6</vt:lpstr>
      <vt:lpstr>Service Bulletin</vt:lpstr>
      <vt:lpstr>Vehicle Checks</vt:lpstr>
      <vt:lpstr>Vehicle Checks – con’d.</vt:lpstr>
      <vt:lpstr>Front Brake Check</vt:lpstr>
      <vt:lpstr>Regional Concerns</vt:lpstr>
      <vt:lpstr>Regional Concerns</vt:lpstr>
      <vt:lpstr>Care of Vehicle</vt:lpstr>
      <vt:lpstr>Tire Inflation Chart</vt:lpstr>
      <vt:lpstr>2013 Spec Engines  Regeneration &amp; DEF</vt:lpstr>
      <vt:lpstr>Slide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Pierce Pumping Apparatus Master 3-08</dc:title>
  <dc:creator>Mark Evel</dc:creator>
  <cp:lastModifiedBy>delanw</cp:lastModifiedBy>
  <cp:revision>263</cp:revision>
  <cp:lastPrinted>1601-01-01T00:00:00Z</cp:lastPrinted>
  <dcterms:created xsi:type="dcterms:W3CDTF">2005-04-16T17:32:06Z</dcterms:created>
  <dcterms:modified xsi:type="dcterms:W3CDTF">2015-01-29T15:45:10Z</dcterms:modified>
</cp:coreProperties>
</file>