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63" r:id="rId3"/>
    <p:sldId id="258" r:id="rId4"/>
    <p:sldId id="296" r:id="rId5"/>
    <p:sldId id="295" r:id="rId6"/>
    <p:sldId id="257" r:id="rId7"/>
    <p:sldId id="294" r:id="rId8"/>
    <p:sldId id="293" r:id="rId9"/>
    <p:sldId id="259" r:id="rId10"/>
    <p:sldId id="260" r:id="rId11"/>
    <p:sldId id="261" r:id="rId12"/>
    <p:sldId id="266" r:id="rId13"/>
    <p:sldId id="268" r:id="rId14"/>
    <p:sldId id="267" r:id="rId15"/>
    <p:sldId id="262" r:id="rId16"/>
    <p:sldId id="265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4" r:id="rId32"/>
    <p:sldId id="292" r:id="rId33"/>
    <p:sldId id="283" r:id="rId34"/>
    <p:sldId id="286" r:id="rId35"/>
    <p:sldId id="285" r:id="rId36"/>
    <p:sldId id="287" r:id="rId37"/>
    <p:sldId id="288" r:id="rId38"/>
    <p:sldId id="289" r:id="rId39"/>
    <p:sldId id="290" r:id="rId40"/>
    <p:sldId id="29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4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75C2-8C69-4EDE-BAC4-0E0C6269EA03}" type="datetimeFigureOut">
              <a:rPr lang="en-US" smtClean="0"/>
              <a:t>3/6/18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183FE-154D-40EC-B214-CCE29EE0B4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7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183FE-154D-40EC-B214-CCE29EE0B4D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152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CD22-DBF2-45CD-8DC3-B4BAF4FC5C60}" type="datetime1">
              <a:rPr lang="en-US" smtClean="0"/>
              <a:t>3/6/18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346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7638D-A1AE-403A-B26E-018760B5C287}" type="datetime1">
              <a:rPr lang="en-US" smtClean="0"/>
              <a:t>3/6/18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325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C0DC7-BA9D-418C-8CEA-144A13E1C49E}" type="datetime1">
              <a:rPr lang="en-US" smtClean="0"/>
              <a:t>3/6/18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07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A106-3539-4F52-9379-041CAEF6F6A0}" type="datetime1">
              <a:rPr lang="en-US" smtClean="0"/>
              <a:t>3/6/18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443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1CA7-ECB3-4940-B474-F8F94EE006E7}" type="datetime1">
              <a:rPr lang="en-US" smtClean="0"/>
              <a:t>3/6/18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38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223E5-18F1-48C1-AB20-3E8B8F3F4B74}" type="datetime1">
              <a:rPr lang="en-US" smtClean="0"/>
              <a:t>3/6/18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491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706BC-DBFA-45FE-B311-A233A746C7AE}" type="datetime1">
              <a:rPr lang="en-US" smtClean="0"/>
              <a:t>3/6/18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31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E3B7-2B3A-4C8E-B104-06F18458988F}" type="datetime1">
              <a:rPr lang="en-US" smtClean="0"/>
              <a:t>3/6/18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451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52EF-9789-43D8-B249-1205BCB30432}" type="datetime1">
              <a:rPr lang="en-US" smtClean="0"/>
              <a:t>3/6/18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573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CF233-042F-4A79-889A-E669D958B1A4}" type="datetime1">
              <a:rPr lang="en-US" smtClean="0"/>
              <a:t>3/6/18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2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1B5D-2763-4943-BE57-373644038BF8}" type="datetime1">
              <a:rPr lang="en-US" smtClean="0"/>
              <a:t>3/6/18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848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556B0-F0EE-4C9F-9DDF-47751E484DBA}" type="datetime1">
              <a:rPr lang="en-US" smtClean="0"/>
              <a:t>3/6/18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9E067-5DA9-43EB-AD3F-7627C78C2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311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DetriotRegeneration2013.exe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file:////E:/Kensington%2031343/Husky3_FoamSystemOperation_PRC40410.ex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/C:/Users/john.connell/Desktop/Husky3_FoamSystemOperation_PRC40410.mov.ex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Kensington Volunteer Fire Department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2018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Pierce Arrow XT</a:t>
            </a:r>
          </a:p>
          <a:p>
            <a:r>
              <a:rPr lang="en-US" dirty="0">
                <a:solidFill>
                  <a:srgbClr val="FFFF00"/>
                </a:solidFill>
              </a:rPr>
              <a:t>Short Wheel Base Pumper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4489E067-5DA9-43EB-AD3F-7627C78C23B3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A50757-D1A7-754D-9EE3-27684249E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805" y="2827901"/>
            <a:ext cx="2938081" cy="2979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6297F6-52F5-8D4D-97CB-A032B0E551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3" y="2831691"/>
            <a:ext cx="2938081" cy="29791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90BEFA-59E6-8847-BD58-E432828381D0}"/>
              </a:ext>
            </a:extLst>
          </p:cNvPr>
          <p:cNvSpPr txBox="1"/>
          <p:nvPr/>
        </p:nvSpPr>
        <p:spPr>
          <a:xfrm>
            <a:off x="4462081" y="4888210"/>
            <a:ext cx="3923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 Service March 11, 2018</a:t>
            </a:r>
          </a:p>
        </p:txBody>
      </p:sp>
    </p:spTree>
    <p:extLst>
      <p:ext uri="{BB962C8B-B14F-4D97-AF65-F5344CB8AC3E}">
        <p14:creationId xmlns:p14="http://schemas.microsoft.com/office/powerpoint/2010/main" val="88353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Foam System Parts</a:t>
            </a:r>
          </a:p>
        </p:txBody>
      </p:sp>
      <p:pic>
        <p:nvPicPr>
          <p:cNvPr id="4" name="Content Placeholder 3" descr="IMG_50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3129" y="1829508"/>
            <a:ext cx="2971800" cy="2589415"/>
          </a:xfrm>
          <a:prstGeom prst="rect">
            <a:avLst/>
          </a:prstGeom>
        </p:spPr>
      </p:pic>
      <p:pic>
        <p:nvPicPr>
          <p:cNvPr id="5" name="Picture 4" descr="IMG_50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5800" y="1751923"/>
            <a:ext cx="3048000" cy="2667000"/>
          </a:xfrm>
          <a:prstGeom prst="rect">
            <a:avLst/>
          </a:prstGeom>
        </p:spPr>
      </p:pic>
      <p:pic>
        <p:nvPicPr>
          <p:cNvPr id="6" name="Picture 5" descr="IMG_50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5864" y="3850433"/>
            <a:ext cx="3429000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5616" y="4870580"/>
            <a:ext cx="256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Select Tank or Draft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0228" y="2906286"/>
            <a:ext cx="2360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b="1" dirty="0">
                <a:solidFill>
                  <a:srgbClr val="FFC000"/>
                </a:solidFill>
              </a:rPr>
              <a:t>Foam Drains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87564" y="4963945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Valve must be in the vertical position to draft foam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5695732" y="3595642"/>
            <a:ext cx="484632" cy="97840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 rot="16200000">
            <a:off x="1562504" y="2459269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14328513">
            <a:off x="10123714" y="3577283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9959" y="5292884"/>
            <a:ext cx="6367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Note: Make sure the cap is on prior </a:t>
            </a:r>
          </a:p>
          <a:p>
            <a:r>
              <a:rPr lang="en-US" b="1" dirty="0">
                <a:solidFill>
                  <a:srgbClr val="7030A0"/>
                </a:solidFill>
              </a:rPr>
              <a:t>to moving lever off the “draft” position  </a:t>
            </a:r>
          </a:p>
          <a:p>
            <a:r>
              <a:rPr lang="en-US" b="1" dirty="0">
                <a:solidFill>
                  <a:srgbClr val="7030A0"/>
                </a:solidFill>
              </a:rPr>
              <a:t>otherwise you will have foam come out </a:t>
            </a:r>
          </a:p>
          <a:p>
            <a:r>
              <a:rPr lang="en-US" b="1" dirty="0">
                <a:solidFill>
                  <a:srgbClr val="7030A0"/>
                </a:solidFill>
              </a:rPr>
              <a:t>on your feet.</a:t>
            </a:r>
          </a:p>
        </p:txBody>
      </p:sp>
      <p:sp>
        <p:nvSpPr>
          <p:cNvPr id="15" name="Down Arrow 14"/>
          <p:cNvSpPr/>
          <p:nvPr/>
        </p:nvSpPr>
        <p:spPr>
          <a:xfrm rot="6873094">
            <a:off x="3051770" y="3587763"/>
            <a:ext cx="484632" cy="978408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286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Foam Power Module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0E6D6A-81BA-42C8-AE9E-F18F475C3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2477294"/>
            <a:ext cx="4064000" cy="304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716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Foam System Capacity</a:t>
            </a:r>
            <a:br>
              <a:rPr lang="en-US" b="1" dirty="0"/>
            </a:br>
            <a:r>
              <a:rPr lang="en-US" sz="4000" b="1" dirty="0"/>
              <a:t>Maximum Foam Solution Flow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0.01-3GPM</a:t>
            </a:r>
          </a:p>
          <a:p>
            <a:r>
              <a:rPr lang="en-US" b="1" dirty="0">
                <a:solidFill>
                  <a:srgbClr val="FFFF00"/>
                </a:solidFill>
              </a:rPr>
              <a:t>3% 100 GPM = 3 GPM of foam</a:t>
            </a:r>
          </a:p>
          <a:p>
            <a:r>
              <a:rPr lang="en-US" b="1" dirty="0">
                <a:solidFill>
                  <a:srgbClr val="FFFF00"/>
                </a:solidFill>
              </a:rPr>
              <a:t>1% 300 GPM = 3 GPM of foam</a:t>
            </a:r>
          </a:p>
          <a:p>
            <a:r>
              <a:rPr lang="en-US" b="1" dirty="0">
                <a:solidFill>
                  <a:srgbClr val="FFFF00"/>
                </a:solidFill>
              </a:rPr>
              <a:t>0.5% 600 GPM = 3 GPM of foam</a:t>
            </a:r>
          </a:p>
          <a:p>
            <a:r>
              <a:rPr lang="en-US" b="1" dirty="0">
                <a:solidFill>
                  <a:srgbClr val="FFFF00"/>
                </a:solidFill>
              </a:rPr>
              <a:t>0.3% 1000 GPM* = 3 GPM of foam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*Maximum water flow will depend on plumbing restrictions*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689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lines are capable of flowing foam?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Front Bumper</a:t>
            </a:r>
          </a:p>
          <a:p>
            <a:pPr lvl="1"/>
            <a:r>
              <a:rPr lang="en-US" sz="3200" b="1" dirty="0">
                <a:solidFill>
                  <a:srgbClr val="FFFF00"/>
                </a:solidFill>
              </a:rPr>
              <a:t>100’ of 1 ¾ hose with a 175 GPM @ 75 psi NP breakaway with a 15/16 tip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Crosslays </a:t>
            </a:r>
          </a:p>
          <a:p>
            <a:pPr lvl="1"/>
            <a:r>
              <a:rPr lang="en-US" sz="3200" b="1" dirty="0">
                <a:solidFill>
                  <a:srgbClr val="FFFF00"/>
                </a:solidFill>
              </a:rPr>
              <a:t>200’ of 1 ¾ hose with a 175 GPM @ 75 psi NP breakaway with a 15/16 tip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 LHR (400)</a:t>
            </a:r>
          </a:p>
          <a:p>
            <a:pPr lvl="1"/>
            <a:r>
              <a:rPr lang="en-US" sz="3200" b="1" dirty="0">
                <a:solidFill>
                  <a:srgbClr val="FFFF00"/>
                </a:solidFill>
              </a:rPr>
              <a:t>400’ of 1 ¾ hose with a 175 GPM @ 75 psi NP breakaway with a 15/16 tip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458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Maximum Foam Discharge Pump Pressure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This is </a:t>
            </a:r>
            <a:r>
              <a:rPr lang="en-US" b="1" dirty="0">
                <a:solidFill>
                  <a:srgbClr val="FF0000"/>
                </a:solidFill>
              </a:rPr>
              <a:t>VERY VERY VERY </a:t>
            </a:r>
            <a:r>
              <a:rPr lang="en-US" dirty="0">
                <a:solidFill>
                  <a:srgbClr val="FFFF00"/>
                </a:solidFill>
              </a:rPr>
              <a:t>important:</a:t>
            </a:r>
          </a:p>
          <a:p>
            <a:endParaRPr lang="en-US" dirty="0"/>
          </a:p>
          <a:p>
            <a:r>
              <a:rPr lang="en-US" u="sng" dirty="0">
                <a:solidFill>
                  <a:srgbClr val="FFFF00"/>
                </a:solidFill>
              </a:rPr>
              <a:t>The maximum Pump Discharge Pressure (PDP) when flowing foam is 150 psi.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This will affect the 400’ line off the rear.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		</a:t>
            </a:r>
            <a:r>
              <a:rPr lang="en-US" b="1" i="1" dirty="0">
                <a:solidFill>
                  <a:srgbClr val="FF0000"/>
                </a:solidFill>
              </a:rPr>
              <a:t>*DO NOT EXCEED A PDP OF MORE THEN</a:t>
            </a:r>
          </a:p>
          <a:p>
            <a:pPr marL="0" indent="0" algn="ctr">
              <a:buNone/>
            </a:pPr>
            <a:r>
              <a:rPr lang="en-US" b="1" i="1" dirty="0">
                <a:solidFill>
                  <a:srgbClr val="FF0000"/>
                </a:solidFill>
              </a:rPr>
              <a:t>		 150PSI WHEN FLOWING FOAM*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452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Pump Panel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D10494-51EF-405B-BF66-7F7ACDC20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9155" y="1856456"/>
            <a:ext cx="4827332" cy="44957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9524F9-4DB8-554D-8DAD-5BDE610126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5525" y="1532603"/>
            <a:ext cx="48273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97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Regeneration &amp; Diesel Exhaust Fluid</a:t>
            </a:r>
          </a:p>
        </p:txBody>
      </p:sp>
      <p:sp>
        <p:nvSpPr>
          <p:cNvPr id="4" name="Content Placeholder 3">
            <a:hlinkClick r:id="rId2" action="ppaction://program" highlightClick="1"/>
          </p:cNvPr>
          <p:cNvSpPr>
            <a:spLocks noGrp="1"/>
          </p:cNvSpPr>
          <p:nvPr>
            <p:ph idx="1"/>
          </p:nvPr>
        </p:nvSpPr>
        <p:spPr bwMode="auto">
          <a:xfrm>
            <a:off x="838200" y="1690688"/>
            <a:ext cx="10515600" cy="4351338"/>
          </a:xfrm>
          <a:prstGeom prst="actionButtonMovi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rgbClr val="FF0000"/>
                </a:solidFill>
                <a:hlinkClick r:id="rId2" action="ppaction://hlinkfile"/>
              </a:rPr>
              <a:t>Click to play a short video.</a:t>
            </a:r>
          </a:p>
        </p:txBody>
      </p:sp>
      <p:sp>
        <p:nvSpPr>
          <p:cNvPr id="5" name="Down Arrow 4"/>
          <p:cNvSpPr/>
          <p:nvPr/>
        </p:nvSpPr>
        <p:spPr>
          <a:xfrm rot="18994049">
            <a:off x="4906108" y="2429310"/>
            <a:ext cx="484632" cy="97840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407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/>
              <a:t>Inventory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719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 Bumper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73CF79-C42D-5D48-A8E8-22C507D495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91790"/>
            <a:ext cx="3699510" cy="32346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88A610-DB3E-9642-B9D3-FF4CC0481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40" y="2891790"/>
            <a:ext cx="4023360" cy="3108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C48EB3-A76A-224E-91F2-9535179A98E1}"/>
              </a:ext>
            </a:extLst>
          </p:cNvPr>
          <p:cNvSpPr txBox="1"/>
          <p:nvPr/>
        </p:nvSpPr>
        <p:spPr>
          <a:xfrm>
            <a:off x="1268730" y="1690688"/>
            <a:ext cx="2388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25’ of 5” with Stortz.  One end has 5” Stortz to 4.5” NST for hydrant hook up.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946830-EE77-D449-8589-E4EA6375BF6B}"/>
              </a:ext>
            </a:extLst>
          </p:cNvPr>
          <p:cNvSpPr txBox="1"/>
          <p:nvPr/>
        </p:nvSpPr>
        <p:spPr>
          <a:xfrm>
            <a:off x="5909310" y="1730028"/>
            <a:ext cx="3383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100’ of 1 ¾” hose with 175 GPM @ 75 psi NP with 15/16” break a way nozzle.  This  line is foam capable.</a:t>
            </a:r>
          </a:p>
        </p:txBody>
      </p:sp>
    </p:spTree>
    <p:extLst>
      <p:ext uri="{BB962C8B-B14F-4D97-AF65-F5344CB8AC3E}">
        <p14:creationId xmlns:p14="http://schemas.microsoft.com/office/powerpoint/2010/main" val="4296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38314-E319-F64F-94FC-B6006AA3F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 Side Cab Compartment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EC42DC-1EA1-CF44-A5BB-AA392A877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BD01B-37ED-0D48-8966-C3FDF2690E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9675" y="1319213"/>
            <a:ext cx="440055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0B79FB-7C2A-7D4F-87F8-4B8187212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1774" y="1319212"/>
            <a:ext cx="440055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24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This PowerPoint will briefly cover the differences between our 2014 and 2018 Pierce Arrow XT Short Wheel Base Pumpers.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453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2D67-3C73-404B-9063-B50154755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Drivers Side Compartment 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6F06FA7-16C3-A044-B6C5-3B6217F16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3E080E-0D16-8B49-848C-464C802A9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87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0F7AC-B8CD-624E-B796-1F1FD9250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Drivers Side Compartment 1- Open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4942199-86C4-534E-AEB6-E7CA5417E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96C87-18A7-BB4A-AE7A-BB75ED8E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21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7B9C2-F129-4648-900B-86E605E37547}"/>
              </a:ext>
            </a:extLst>
          </p:cNvPr>
          <p:cNvSpPr txBox="1"/>
          <p:nvPr/>
        </p:nvSpPr>
        <p:spPr>
          <a:xfrm>
            <a:off x="7859418" y="5880616"/>
            <a:ext cx="201168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Drivers Gear Only!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06C49853-9DB6-CF4F-A400-2D188DF4EA5A}"/>
              </a:ext>
            </a:extLst>
          </p:cNvPr>
          <p:cNvSpPr/>
          <p:nvPr/>
        </p:nvSpPr>
        <p:spPr>
          <a:xfrm rot="12094606">
            <a:off x="6573614" y="5644589"/>
            <a:ext cx="1250857" cy="3693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941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3E6D2-E61D-BC49-B92A-65622BD5E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Drivers Side Compartment 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38DBC5-2125-FC49-954F-D496C0596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D13F8-1C59-F645-8D6D-D6E518B5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396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3E6D2-E61D-BC49-B92A-65622BD5E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Drivers Side Compartment 2- Open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D13F8-1C59-F645-8D6D-D6E518B5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443485-1A34-B64E-94FA-4AFC91896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E1B20484-4762-764C-AA8B-99A231585652}"/>
              </a:ext>
            </a:extLst>
          </p:cNvPr>
          <p:cNvSpPr/>
          <p:nvPr/>
        </p:nvSpPr>
        <p:spPr>
          <a:xfrm rot="3648049">
            <a:off x="8332470" y="3497580"/>
            <a:ext cx="445770" cy="115443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C1B1FC-6543-FE42-AEC1-AA14E37EF6AB}"/>
              </a:ext>
            </a:extLst>
          </p:cNvPr>
          <p:cNvSpPr txBox="1"/>
          <p:nvPr/>
        </p:nvSpPr>
        <p:spPr>
          <a:xfrm>
            <a:off x="9304020" y="3598639"/>
            <a:ext cx="216027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Hydra Ram with K Tool.</a:t>
            </a:r>
          </a:p>
        </p:txBody>
      </p:sp>
    </p:spTree>
    <p:extLst>
      <p:ext uri="{BB962C8B-B14F-4D97-AF65-F5344CB8AC3E}">
        <p14:creationId xmlns:p14="http://schemas.microsoft.com/office/powerpoint/2010/main" val="425483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A815-F998-2A43-AD51-65EF208E0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Drivers Side Compartment 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90DC64-180D-CD4A-ADA1-34F381B74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12AD4-603D-BE4D-B238-37BAF9978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478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A815-F998-2A43-AD51-65EF208E0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Drivers Side Compartment 3- Open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12AD4-603D-BE4D-B238-37BAF9978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25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CC4126A-F4A9-8A4B-987D-E646D1E2B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4231" y="1116012"/>
            <a:ext cx="4352925" cy="5795011"/>
          </a:xfrm>
        </p:spPr>
      </p:pic>
      <p:sp>
        <p:nvSpPr>
          <p:cNvPr id="8" name="Left Arrow 7">
            <a:extLst>
              <a:ext uri="{FF2B5EF4-FFF2-40B4-BE49-F238E27FC236}">
                <a16:creationId xmlns:a16="http://schemas.microsoft.com/office/drawing/2014/main" id="{B1DB9D53-D437-EF47-B27A-7CC01A0AC119}"/>
              </a:ext>
            </a:extLst>
          </p:cNvPr>
          <p:cNvSpPr/>
          <p:nvPr/>
        </p:nvSpPr>
        <p:spPr>
          <a:xfrm rot="3930769">
            <a:off x="4526280" y="5360670"/>
            <a:ext cx="880110" cy="60579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4D6DE2-A702-5649-9A2D-6547D9E93055}"/>
              </a:ext>
            </a:extLst>
          </p:cNvPr>
          <p:cNvSpPr txBox="1"/>
          <p:nvPr/>
        </p:nvSpPr>
        <p:spPr>
          <a:xfrm>
            <a:off x="5244170" y="5833296"/>
            <a:ext cx="1708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30’ of 4” hose</a:t>
            </a:r>
          </a:p>
        </p:txBody>
      </p:sp>
    </p:spTree>
    <p:extLst>
      <p:ext uri="{BB962C8B-B14F-4D97-AF65-F5344CB8AC3E}">
        <p14:creationId xmlns:p14="http://schemas.microsoft.com/office/powerpoint/2010/main" val="515988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8C8FF-0670-5844-9EC0-6A601609A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184558-B7DF-8F4D-88E8-AD9C5D3F9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801784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72B94-972C-8247-831D-345E6CF35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A27682-5F13-724F-BBC8-D3AB2AE64560}"/>
              </a:ext>
            </a:extLst>
          </p:cNvPr>
          <p:cNvSpPr txBox="1"/>
          <p:nvPr/>
        </p:nvSpPr>
        <p:spPr>
          <a:xfrm>
            <a:off x="7254868" y="496352"/>
            <a:ext cx="467000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Left to Right: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-400’ of 1 ¾”  with 175 GPM @ 75 psi NP with 15/16” tip (foam capable, however PDP must NOT exceed 150 psi when flowing foam)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-400’ of 3” with gated wye</a:t>
            </a:r>
          </a:p>
          <a:p>
            <a:r>
              <a:rPr lang="en-US" sz="2800" b="1" dirty="0">
                <a:solidFill>
                  <a:srgbClr val="7030A0"/>
                </a:solidFill>
              </a:rPr>
              <a:t>-4” supply line </a:t>
            </a:r>
          </a:p>
          <a:p>
            <a:r>
              <a:rPr lang="en-US" sz="2800" b="1" dirty="0">
                <a:solidFill>
                  <a:srgbClr val="7030A0"/>
                </a:solidFill>
              </a:rPr>
              <a:t>-4” supply line connected to the humat</a:t>
            </a:r>
          </a:p>
          <a:p>
            <a:r>
              <a:rPr lang="en-US" sz="2800" b="1" dirty="0">
                <a:solidFill>
                  <a:srgbClr val="00B0F0"/>
                </a:solidFill>
              </a:rPr>
              <a:t>-300’ of 2”  of with 185 GPM @ 75 psi NP with 1 1/8 tip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-250’ of 2 ½ with 1 ¼ smooth bore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1C5C4A65-A33A-9E43-8D8F-9FF9D87F0158}"/>
              </a:ext>
            </a:extLst>
          </p:cNvPr>
          <p:cNvSpPr/>
          <p:nvPr/>
        </p:nvSpPr>
        <p:spPr>
          <a:xfrm>
            <a:off x="1303020" y="2560320"/>
            <a:ext cx="240030" cy="905242"/>
          </a:xfrm>
          <a:prstGeom prst="downArrow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7D784BDF-8FB0-D440-9A6C-531DE459444A}"/>
              </a:ext>
            </a:extLst>
          </p:cNvPr>
          <p:cNvSpPr/>
          <p:nvPr/>
        </p:nvSpPr>
        <p:spPr>
          <a:xfrm>
            <a:off x="1851660" y="1847850"/>
            <a:ext cx="274320" cy="63246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683A5D3D-F284-0444-A1BC-90AC38A3E499}"/>
              </a:ext>
            </a:extLst>
          </p:cNvPr>
          <p:cNvSpPr/>
          <p:nvPr/>
        </p:nvSpPr>
        <p:spPr>
          <a:xfrm>
            <a:off x="3051810" y="3866357"/>
            <a:ext cx="1314450" cy="568483"/>
          </a:xfrm>
          <a:prstGeom prst="left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F5521443-5C8E-E340-AB56-5A864169E3FF}"/>
              </a:ext>
            </a:extLst>
          </p:cNvPr>
          <p:cNvSpPr/>
          <p:nvPr/>
        </p:nvSpPr>
        <p:spPr>
          <a:xfrm>
            <a:off x="5200650" y="2274570"/>
            <a:ext cx="297180" cy="7383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F863ADF8-AD97-A149-B027-9DF6A265FB89}"/>
              </a:ext>
            </a:extLst>
          </p:cNvPr>
          <p:cNvSpPr/>
          <p:nvPr/>
        </p:nvSpPr>
        <p:spPr>
          <a:xfrm>
            <a:off x="5692140" y="2643755"/>
            <a:ext cx="320040" cy="670945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864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5B492-8DEE-7045-AD57-F9A703620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Rear Compartment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0FEFA7-85C0-1946-A68B-01B7DB48E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8350" y="1815089"/>
            <a:ext cx="4351338" cy="441686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51BEB-A59A-1E4E-BAFA-53BEA93A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701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BB22D-7E0B-F849-B9D1-B3ECDCE15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Rear Compartment Open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2075A3-4F04-5140-B919-11BC3836D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498" y="1690688"/>
            <a:ext cx="5437864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274CA-2C0B-AB44-89EF-2468DB30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4922C6-AAC5-C544-B9F0-5C6CEF6EA885}"/>
              </a:ext>
            </a:extLst>
          </p:cNvPr>
          <p:cNvSpPr txBox="1"/>
          <p:nvPr/>
        </p:nvSpPr>
        <p:spPr>
          <a:xfrm>
            <a:off x="422031" y="1690688"/>
            <a:ext cx="34527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25’ of 5” with Stortz connections terminating to a 5” Stortz to 4.5” NST for hydrants  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504B7F08-224F-7842-A5BC-68DBF8566A9D}"/>
              </a:ext>
            </a:extLst>
          </p:cNvPr>
          <p:cNvSpPr/>
          <p:nvPr/>
        </p:nvSpPr>
        <p:spPr>
          <a:xfrm rot="18838843">
            <a:off x="8610600" y="2217420"/>
            <a:ext cx="773430" cy="560070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3ABC3B-1EC2-1946-A40F-B33B8DF19F3B}"/>
              </a:ext>
            </a:extLst>
          </p:cNvPr>
          <p:cNvSpPr txBox="1"/>
          <p:nvPr/>
        </p:nvSpPr>
        <p:spPr>
          <a:xfrm>
            <a:off x="9702100" y="1921854"/>
            <a:ext cx="2070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Remote Area Monitor Nozzle: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-500 GPM with fog tip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55953FA8-4513-574B-B794-B79EF26142B0}"/>
              </a:ext>
            </a:extLst>
          </p:cNvPr>
          <p:cNvSpPr/>
          <p:nvPr/>
        </p:nvSpPr>
        <p:spPr>
          <a:xfrm rot="19382331">
            <a:off x="3223260" y="5189220"/>
            <a:ext cx="1223010" cy="51435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726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F305A-4933-A247-8B45-B205EF6C0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Rear Camera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44795C-7669-BF45-AEA8-DF5EDF1C8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48" y="1847850"/>
            <a:ext cx="5801784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70F70-230E-DD41-914C-C37E531D6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9A791F-63F8-1744-876C-5BE2F8FA5735}"/>
              </a:ext>
            </a:extLst>
          </p:cNvPr>
          <p:cNvSpPr txBox="1"/>
          <p:nvPr/>
        </p:nvSpPr>
        <p:spPr>
          <a:xfrm>
            <a:off x="7760970" y="2045970"/>
            <a:ext cx="31318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This is NOT to be used in place of a back up person!</a:t>
            </a:r>
          </a:p>
        </p:txBody>
      </p:sp>
    </p:spTree>
    <p:extLst>
      <p:ext uri="{BB962C8B-B14F-4D97-AF65-F5344CB8AC3E}">
        <p14:creationId xmlns:p14="http://schemas.microsoft.com/office/powerpoint/2010/main" val="3319817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581"/>
          </a:xfrm>
        </p:spPr>
        <p:txBody>
          <a:bodyPr>
            <a:noAutofit/>
          </a:bodyPr>
          <a:lstStyle/>
          <a:p>
            <a:r>
              <a:rPr lang="en-US" b="1" dirty="0"/>
              <a:t>Stock Number 1-18-8630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6E75E5-54AD-460B-AE37-CF0A36611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66" y="1138335"/>
            <a:ext cx="7796080" cy="510394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027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754C6-13F9-FB42-AE4C-4C02E229B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Rear Ladder Storage Compartment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2776A0-D4A2-FA48-AE28-DB3EFFA38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07F09-4DD0-CF43-9462-E1DD78A50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666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754C6-13F9-FB42-AE4C-4C02E229B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Rear Ladder Storage Compartment- Open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07F09-4DD0-CF43-9462-E1DD78A50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31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A0058E0-AB15-434C-BF0F-867C5C5C2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0648" y="2234804"/>
            <a:ext cx="4352925" cy="326469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FD2B1A-92E9-6749-BA8E-D87391871B70}"/>
              </a:ext>
            </a:extLst>
          </p:cNvPr>
          <p:cNvSpPr txBox="1"/>
          <p:nvPr/>
        </p:nvSpPr>
        <p:spPr>
          <a:xfrm>
            <a:off x="6096000" y="1690687"/>
            <a:ext cx="419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This box safely and securely holds the following:</a:t>
            </a:r>
          </a:p>
          <a:p>
            <a:r>
              <a:rPr lang="en-US" sz="4000" b="1" dirty="0">
                <a:solidFill>
                  <a:srgbClr val="FFFF00"/>
                </a:solidFill>
              </a:rPr>
              <a:t>-attic ladder</a:t>
            </a:r>
          </a:p>
          <a:p>
            <a:r>
              <a:rPr lang="en-US" sz="4000" b="1" dirty="0">
                <a:solidFill>
                  <a:srgbClr val="FFFF00"/>
                </a:solidFill>
              </a:rPr>
              <a:t>-elevator pole</a:t>
            </a:r>
          </a:p>
          <a:p>
            <a:r>
              <a:rPr lang="en-US" sz="4000" b="1" dirty="0">
                <a:solidFill>
                  <a:srgbClr val="FFFF00"/>
                </a:solidFill>
              </a:rPr>
              <a:t>-two hooks</a:t>
            </a:r>
          </a:p>
        </p:txBody>
      </p:sp>
    </p:spTree>
    <p:extLst>
      <p:ext uri="{BB962C8B-B14F-4D97-AF65-F5344CB8AC3E}">
        <p14:creationId xmlns:p14="http://schemas.microsoft.com/office/powerpoint/2010/main" val="236044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BE65A-152B-664B-871E-599BF5808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Intake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51EB46-4232-E045-9135-66B093E88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967" y="2224525"/>
            <a:ext cx="4270692" cy="32030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68B62-1322-9E44-A06D-B134C2CFD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32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F184E-9D40-284B-912E-0372219DD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8400" y="2246090"/>
            <a:ext cx="4225922" cy="320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02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8B7C5-AE4E-FB47-8E38-8DAD45B47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Officers Side Cab Compartment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88797D4-260F-6845-96A8-1CF615CAEE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D5B04-2C1A-614C-AA0C-8F07F3651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246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8B7C5-AE4E-FB47-8E38-8DAD45B47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Officers Side Cab Compartment- Open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D5B04-2C1A-614C-AA0C-8F07F3651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34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7E3F85D-174B-A144-9C31-A6AE3B6CA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8355448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31318-30EE-2E46-9B2D-82F898D05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Officers Side Pump Panel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F97100-869B-5144-BDBF-7256836A4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5" y="2221151"/>
            <a:ext cx="4794885" cy="32646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BE4A6-7163-7344-843C-120836BD8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35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8F0D98-1B9A-B440-8972-6C68A967C7D6}"/>
              </a:ext>
            </a:extLst>
          </p:cNvPr>
          <p:cNvSpPr txBox="1"/>
          <p:nvPr/>
        </p:nvSpPr>
        <p:spPr>
          <a:xfrm>
            <a:off x="7429500" y="2221151"/>
            <a:ext cx="37490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-50’ of 4” hose with Stortz to 4.5” NST for hydrants.</a:t>
            </a:r>
          </a:p>
          <a:p>
            <a:r>
              <a:rPr lang="en-US" sz="4000" b="1" dirty="0">
                <a:solidFill>
                  <a:srgbClr val="FFFF00"/>
                </a:solidFill>
              </a:rPr>
              <a:t>-Officers Halligan bar</a:t>
            </a:r>
          </a:p>
        </p:txBody>
      </p:sp>
    </p:spTree>
    <p:extLst>
      <p:ext uri="{BB962C8B-B14F-4D97-AF65-F5344CB8AC3E}">
        <p14:creationId xmlns:p14="http://schemas.microsoft.com/office/powerpoint/2010/main" val="16706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79B70-DC94-8440-B116-1C0852935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Officers Side Compartment 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40CB7F-0842-1B4C-B5E0-93788192D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7627C-2A63-5C4A-A3C6-7B49A9F5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173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79B70-DC94-8440-B116-1C0852935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Officers Side Compartment 1- Open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7627C-2A63-5C4A-A3C6-7B49A9F5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37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213E9F-373B-8146-A6EF-5492B38DA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3538" y="2234804"/>
            <a:ext cx="4352925" cy="326469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CA92EB-5E4C-B04A-A0E6-C680DD93659B}"/>
              </a:ext>
            </a:extLst>
          </p:cNvPr>
          <p:cNvSpPr txBox="1"/>
          <p:nvPr/>
        </p:nvSpPr>
        <p:spPr>
          <a:xfrm>
            <a:off x="6640830" y="1863090"/>
            <a:ext cx="40690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b="1" dirty="0">
                <a:solidFill>
                  <a:srgbClr val="FFFF00"/>
                </a:solidFill>
              </a:rPr>
              <a:t>Two LED Vulcans</a:t>
            </a:r>
          </a:p>
          <a:p>
            <a:pPr marL="285750" indent="-285750">
              <a:buFontTx/>
              <a:buChar char="-"/>
            </a:pPr>
            <a:r>
              <a:rPr lang="en-US" sz="3600" b="1" dirty="0">
                <a:solidFill>
                  <a:srgbClr val="FFFF00"/>
                </a:solidFill>
              </a:rPr>
              <a:t>Metro Bag</a:t>
            </a:r>
          </a:p>
          <a:p>
            <a:pPr marL="285750" indent="-285750">
              <a:buFontTx/>
              <a:buChar char="-"/>
            </a:pPr>
            <a:r>
              <a:rPr lang="en-US" sz="3600" b="1" dirty="0">
                <a:solidFill>
                  <a:srgbClr val="FFFF00"/>
                </a:solidFill>
              </a:rPr>
              <a:t>Officers Bag (this MUST be taken with the standpipe racks)</a:t>
            </a:r>
          </a:p>
        </p:txBody>
      </p:sp>
    </p:spTree>
    <p:extLst>
      <p:ext uri="{BB962C8B-B14F-4D97-AF65-F5344CB8AC3E}">
        <p14:creationId xmlns:p14="http://schemas.microsoft.com/office/powerpoint/2010/main" val="39678362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845CD-5EA5-EE41-A7F3-251F1D893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Officers Side Compartment 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15F592-1B25-2B4B-ABA4-AC6555A72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AEED6-046A-1D4A-ACD2-E94A3DB3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556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06A6F-F6CC-074F-90C9-63592A7FC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Officers Side Compartment 2- Open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2EF1C8-4C96-4E47-8DDA-10B83EFA7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98" y="1690688"/>
            <a:ext cx="5057352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676F7-52CA-FF4E-B17A-F126A21A0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39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CE4D8F-DB2F-A247-861F-82F738205817}"/>
              </a:ext>
            </a:extLst>
          </p:cNvPr>
          <p:cNvSpPr txBox="1"/>
          <p:nvPr/>
        </p:nvSpPr>
        <p:spPr>
          <a:xfrm>
            <a:off x="7477548" y="1881198"/>
            <a:ext cx="38214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ALL EMS equipment must stay in this compartment.  The only exception to this will be the ALS drugs.</a:t>
            </a:r>
          </a:p>
        </p:txBody>
      </p:sp>
    </p:spTree>
    <p:extLst>
      <p:ext uri="{BB962C8B-B14F-4D97-AF65-F5344CB8AC3E}">
        <p14:creationId xmlns:p14="http://schemas.microsoft.com/office/powerpoint/2010/main" val="3811850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3A32C-65F4-5141-916B-45A46DAE9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Fluids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A4140-B6C0-8446-8F4A-A162A6B26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4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5C93B44-ABAF-D841-96A0-75B3207C4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92" y="1690688"/>
            <a:ext cx="3511256" cy="435133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973288-EFE1-DC41-B7F8-6129790431CA}"/>
              </a:ext>
            </a:extLst>
          </p:cNvPr>
          <p:cNvSpPr txBox="1"/>
          <p:nvPr/>
        </p:nvSpPr>
        <p:spPr>
          <a:xfrm>
            <a:off x="5375910" y="3438743"/>
            <a:ext cx="598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2018 takes  10W30 CK-4 engine oil</a:t>
            </a:r>
          </a:p>
        </p:txBody>
      </p:sp>
    </p:spTree>
    <p:extLst>
      <p:ext uri="{BB962C8B-B14F-4D97-AF65-F5344CB8AC3E}">
        <p14:creationId xmlns:p14="http://schemas.microsoft.com/office/powerpoint/2010/main" val="31354764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E70A-7A70-1544-BDF5-FC781929A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EC230-CD5B-2E4B-A03E-2275F37B8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Contact the following personnel: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Deputy Fire Chief John “Red” Connell 301-641-1500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FS05 (Captain Garcia and MFF </a:t>
            </a:r>
            <a:r>
              <a:rPr lang="en-US" b="1">
                <a:solidFill>
                  <a:srgbClr val="FFFF00"/>
                </a:solidFill>
              </a:rPr>
              <a:t>Oliver) </a:t>
            </a:r>
            <a:endParaRPr lang="en-US" b="1" dirty="0">
              <a:solidFill>
                <a:srgbClr val="FFFF00"/>
              </a:solidFill>
            </a:endParaRP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Chief Jayme Heflin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02433-D09D-6441-B759-00A7BD8E7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164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0E7E2-8F2D-6B42-A400-BA45B06AC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Cab Tilting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948D90-15B4-064C-9775-9859C5819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D9C228-F699-524C-B14A-9260578DE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7850"/>
            <a:ext cx="5801784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91824D-DAD1-B041-B8AB-8E4E720EED4C}"/>
              </a:ext>
            </a:extLst>
          </p:cNvPr>
          <p:cNvSpPr txBox="1"/>
          <p:nvPr/>
        </p:nvSpPr>
        <p:spPr>
          <a:xfrm>
            <a:off x="7120890" y="935700"/>
            <a:ext cx="42329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>
                <a:solidFill>
                  <a:srgbClr val="FFFF00"/>
                </a:solidFill>
              </a:rPr>
              <a:t>When tilting the cab, make sure the front bumper discharge is turned forward otherwise it will strike the cab.</a:t>
            </a:r>
          </a:p>
          <a:p>
            <a:pPr marL="285750" indent="-285750">
              <a:buFontTx/>
              <a:buChar char="-"/>
            </a:pPr>
            <a:endParaRPr lang="en-US" sz="2400" b="1" dirty="0">
              <a:solidFill>
                <a:srgbClr val="FFFF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b="1" dirty="0">
                <a:solidFill>
                  <a:srgbClr val="FFFF00"/>
                </a:solidFill>
              </a:rPr>
              <a:t>Notes:</a:t>
            </a:r>
          </a:p>
          <a:p>
            <a:pPr marL="742950" lvl="1" indent="-285750">
              <a:buFontTx/>
              <a:buChar char="-"/>
            </a:pPr>
            <a:r>
              <a:rPr lang="en-US" sz="2400" b="1" dirty="0">
                <a:solidFill>
                  <a:srgbClr val="FFFF00"/>
                </a:solidFill>
              </a:rPr>
              <a:t>Radiator hoses:</a:t>
            </a:r>
          </a:p>
          <a:p>
            <a:pPr marL="1200150" lvl="2" indent="-285750">
              <a:buFontTx/>
              <a:buChar char="-"/>
            </a:pPr>
            <a:r>
              <a:rPr lang="en-US" sz="2400" b="1" dirty="0">
                <a:solidFill>
                  <a:srgbClr val="FFFF00"/>
                </a:solidFill>
              </a:rPr>
              <a:t>2018 has rubber</a:t>
            </a:r>
          </a:p>
          <a:p>
            <a:pPr marL="1200150" lvl="2" indent="-285750">
              <a:buFontTx/>
              <a:buChar char="-"/>
            </a:pPr>
            <a:r>
              <a:rPr lang="en-US" sz="2400" b="1" dirty="0">
                <a:solidFill>
                  <a:srgbClr val="FFFF00"/>
                </a:solidFill>
              </a:rPr>
              <a:t>2014 has silicone</a:t>
            </a:r>
          </a:p>
          <a:p>
            <a:pPr marL="742950" lvl="1" indent="-285750">
              <a:buFontTx/>
              <a:buChar char="-"/>
            </a:pPr>
            <a:r>
              <a:rPr lang="en-US" sz="2400" b="1" dirty="0">
                <a:solidFill>
                  <a:srgbClr val="FFFF00"/>
                </a:solidFill>
              </a:rPr>
              <a:t>Cab Tilt reservoir</a:t>
            </a:r>
          </a:p>
          <a:p>
            <a:pPr marL="1200150" lvl="2" indent="-285750">
              <a:buFontTx/>
              <a:buChar char="-"/>
            </a:pPr>
            <a:r>
              <a:rPr lang="en-US" sz="2400" b="1" dirty="0">
                <a:solidFill>
                  <a:srgbClr val="FFFF00"/>
                </a:solidFill>
              </a:rPr>
              <a:t>Do NOT fill when cab tilted. Will overflow when cab is lowered.</a:t>
            </a: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004E550C-637F-BF43-9A25-EEDC0281C628}"/>
              </a:ext>
            </a:extLst>
          </p:cNvPr>
          <p:cNvSpPr/>
          <p:nvPr/>
        </p:nvSpPr>
        <p:spPr>
          <a:xfrm>
            <a:off x="4674870" y="3531870"/>
            <a:ext cx="2103120" cy="1760220"/>
          </a:xfrm>
          <a:prstGeom prst="donut">
            <a:avLst>
              <a:gd name="adj" fmla="val 1064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8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Vehicle</a:t>
            </a:r>
            <a:r>
              <a:rPr lang="en-US" dirty="0"/>
              <a:t> </a:t>
            </a:r>
            <a:r>
              <a:rPr lang="en-US" b="1" dirty="0"/>
              <a:t>Specifications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2900" b="1" dirty="0">
                <a:solidFill>
                  <a:srgbClr val="FFFF00"/>
                </a:solidFill>
              </a:rPr>
              <a:t>Arrow XT custom chassis, Aluminum body</a:t>
            </a:r>
          </a:p>
          <a:p>
            <a:r>
              <a:rPr lang="en-US" sz="2900" b="1" dirty="0">
                <a:solidFill>
                  <a:srgbClr val="FFFF00"/>
                </a:solidFill>
              </a:rPr>
              <a:t> GVW – 48,500 lbs.</a:t>
            </a:r>
          </a:p>
          <a:p>
            <a:r>
              <a:rPr lang="en-US" sz="2900" b="1" dirty="0">
                <a:solidFill>
                  <a:srgbClr val="FFFF00"/>
                </a:solidFill>
              </a:rPr>
              <a:t> Length – 29’ 9.75”</a:t>
            </a:r>
          </a:p>
          <a:p>
            <a:r>
              <a:rPr lang="en-US" sz="2900" b="1" dirty="0">
                <a:solidFill>
                  <a:srgbClr val="FFFF00"/>
                </a:solidFill>
              </a:rPr>
              <a:t> Height – 9’ 5.5”</a:t>
            </a:r>
          </a:p>
          <a:p>
            <a:r>
              <a:rPr lang="en-US" sz="2900" b="1" dirty="0">
                <a:solidFill>
                  <a:srgbClr val="FFFF00"/>
                </a:solidFill>
              </a:rPr>
              <a:t> DDC DD13, 525 HP, EPA2016</a:t>
            </a:r>
          </a:p>
          <a:p>
            <a:r>
              <a:rPr lang="en-US" sz="2900" b="1" dirty="0">
                <a:solidFill>
                  <a:srgbClr val="FFFF00"/>
                </a:solidFill>
              </a:rPr>
              <a:t> Allison 4000, 6 speed, w/aggressive downshift program</a:t>
            </a:r>
          </a:p>
          <a:p>
            <a:r>
              <a:rPr lang="en-US" sz="2900" b="1" dirty="0">
                <a:solidFill>
                  <a:srgbClr val="FFFF00"/>
                </a:solidFill>
              </a:rPr>
              <a:t> Waterous CSU, 1,500 gallons per minute, Single Stage</a:t>
            </a:r>
          </a:p>
          <a:p>
            <a:r>
              <a:rPr lang="en-US" sz="2900" b="1" dirty="0">
                <a:solidFill>
                  <a:srgbClr val="FFFF00"/>
                </a:solidFill>
              </a:rPr>
              <a:t> Husky 3 foam system</a:t>
            </a:r>
          </a:p>
          <a:p>
            <a:r>
              <a:rPr lang="en-US" sz="2900" b="1" dirty="0">
                <a:solidFill>
                  <a:srgbClr val="FFFF00"/>
                </a:solidFill>
              </a:rPr>
              <a:t> Water – 750 gal.</a:t>
            </a:r>
          </a:p>
          <a:p>
            <a:r>
              <a:rPr lang="en-US" sz="2900" b="1" dirty="0">
                <a:solidFill>
                  <a:srgbClr val="FFFF00"/>
                </a:solidFill>
              </a:rPr>
              <a:t> Foam cell – 25 gal.</a:t>
            </a:r>
          </a:p>
          <a:p>
            <a:r>
              <a:rPr lang="en-US" sz="2900" b="1" dirty="0">
                <a:solidFill>
                  <a:srgbClr val="FFFF00"/>
                </a:solidFill>
              </a:rPr>
              <a:t> Fuel – 75 gal.</a:t>
            </a:r>
          </a:p>
          <a:p>
            <a:r>
              <a:rPr lang="en-US" sz="2900" b="1" dirty="0">
                <a:solidFill>
                  <a:srgbClr val="FFFF00"/>
                </a:solidFill>
              </a:rPr>
              <a:t> DEF – 4.5 gal.</a:t>
            </a:r>
          </a:p>
          <a:p>
            <a:r>
              <a:rPr lang="en-US" sz="2900" b="1" dirty="0">
                <a:solidFill>
                  <a:srgbClr val="FFFF00"/>
                </a:solidFill>
              </a:rPr>
              <a:t> Crew positions – 6</a:t>
            </a:r>
          </a:p>
          <a:p>
            <a:r>
              <a:rPr lang="en-US" sz="2900" b="1" dirty="0">
                <a:solidFill>
                  <a:srgbClr val="FFFF00"/>
                </a:solidFill>
              </a:rPr>
              <a:t> Governed speed – 68 mph.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115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E1AFB-5501-8B43-8D16-832FB56DA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Insurance &amp; Registration Card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0AE5C3-9BD7-AC4E-91F6-CADE23457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B98A8-89CE-8640-8C31-D4E070914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82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11EA8-8D24-1B4C-8C2C-40A5D09B2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Fuel &amp; DEF</a:t>
            </a:r>
            <a:r>
              <a:rPr lang="en-US" dirty="0"/>
              <a:t> </a:t>
            </a:r>
            <a:r>
              <a:rPr lang="en-US" b="1" dirty="0"/>
              <a:t>Doors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7C6DD5-2CFA-334D-A657-CBDEEA2EA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427" y="2234804"/>
            <a:ext cx="4352925" cy="32646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B662C-8DD9-3341-AC99-F415640E1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450BF106-F5CB-E34B-92AB-EC7FB6513221}"/>
              </a:ext>
            </a:extLst>
          </p:cNvPr>
          <p:cNvSpPr/>
          <p:nvPr/>
        </p:nvSpPr>
        <p:spPr>
          <a:xfrm>
            <a:off x="3646170" y="3246120"/>
            <a:ext cx="834390" cy="502920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18BB3852-A18D-C84F-9D2D-A92983B1FF83}"/>
              </a:ext>
            </a:extLst>
          </p:cNvPr>
          <p:cNvSpPr/>
          <p:nvPr/>
        </p:nvSpPr>
        <p:spPr>
          <a:xfrm>
            <a:off x="3646170" y="4137660"/>
            <a:ext cx="834390" cy="354330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63298-F71C-614D-8D9A-6BCF48BE0EA8}"/>
              </a:ext>
            </a:extLst>
          </p:cNvPr>
          <p:cNvSpPr txBox="1"/>
          <p:nvPr/>
        </p:nvSpPr>
        <p:spPr>
          <a:xfrm>
            <a:off x="4812030" y="3394710"/>
            <a:ext cx="1623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-4.5 gal.  DEF tank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-75 gal. diesel tank  w/fill on both sides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6E1F18-0CE1-984C-9A06-D0D8CAB9D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8876" y="2209802"/>
            <a:ext cx="4352928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17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Foam Controls</a:t>
            </a:r>
            <a:br>
              <a:rPr lang="en-US" b="1" dirty="0"/>
            </a:br>
            <a:r>
              <a:rPr lang="en-US" sz="2800" b="1" dirty="0"/>
              <a:t>Husky 3</a:t>
            </a:r>
            <a:endParaRPr lang="en-US" dirty="0"/>
          </a:p>
        </p:txBody>
      </p:sp>
      <p:pic>
        <p:nvPicPr>
          <p:cNvPr id="4" name="Content Placeholder 3" descr="C:\Documents and Settings\Administrator\My Documents\Atlantic Emergency Solutions\Manuals and Masters\Foam Systems\Husky 3\Husk 3 (2).JPG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7562" y="1820481"/>
            <a:ext cx="4261104" cy="4212336"/>
          </a:xfrm>
          <a:prstGeom prst="rect">
            <a:avLst/>
          </a:prstGeom>
          <a:noFill/>
        </p:spPr>
      </p:pic>
      <p:sp>
        <p:nvSpPr>
          <p:cNvPr id="5" name="Action Button: Movie 4">
            <a:hlinkClick r:id="rId4" action="ppaction://program" highlightClick="1"/>
          </p:cNvPr>
          <p:cNvSpPr/>
          <p:nvPr/>
        </p:nvSpPr>
        <p:spPr bwMode="auto">
          <a:xfrm>
            <a:off x="6008914" y="1820480"/>
            <a:ext cx="4702629" cy="4212336"/>
          </a:xfrm>
          <a:prstGeom prst="actionButtonMovi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8629" y="182048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play a short video</a:t>
            </a:r>
            <a:r>
              <a:rPr lang="en-US" dirty="0"/>
              <a:t>.</a:t>
            </a:r>
          </a:p>
        </p:txBody>
      </p:sp>
      <p:sp>
        <p:nvSpPr>
          <p:cNvPr id="7" name="Right Arrow 6"/>
          <p:cNvSpPr/>
          <p:nvPr/>
        </p:nvSpPr>
        <p:spPr>
          <a:xfrm rot="7296668">
            <a:off x="8269325" y="2940629"/>
            <a:ext cx="978408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E067-5DA9-43EB-AD3F-7627C78C23B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04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2923</TotalTime>
  <Words>888</Words>
  <Application>Microsoft Macintosh PowerPoint</Application>
  <PresentationFormat>Widescreen</PresentationFormat>
  <Paragraphs>169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MS Gothic</vt:lpstr>
      <vt:lpstr>Arial</vt:lpstr>
      <vt:lpstr>Calibri</vt:lpstr>
      <vt:lpstr>Calibri Light</vt:lpstr>
      <vt:lpstr>Times New Roman</vt:lpstr>
      <vt:lpstr>Office Theme</vt:lpstr>
      <vt:lpstr>Kensington Volunteer Fire Department</vt:lpstr>
      <vt:lpstr>Purpose</vt:lpstr>
      <vt:lpstr>Stock Number 1-18-8630</vt:lpstr>
      <vt:lpstr>Fluids</vt:lpstr>
      <vt:lpstr>Cab Tilting</vt:lpstr>
      <vt:lpstr>Vehicle Specifications</vt:lpstr>
      <vt:lpstr>Insurance &amp; Registration Card</vt:lpstr>
      <vt:lpstr>Fuel &amp; DEF Doors</vt:lpstr>
      <vt:lpstr>Foam Controls Husky 3</vt:lpstr>
      <vt:lpstr>Foam System Parts</vt:lpstr>
      <vt:lpstr>Foam Power Module</vt:lpstr>
      <vt:lpstr>Foam System Capacity Maximum Foam Solution Flow</vt:lpstr>
      <vt:lpstr>What lines are capable of flowing foam?</vt:lpstr>
      <vt:lpstr>Maximum Foam Discharge Pump Pressure</vt:lpstr>
      <vt:lpstr>Pump Panel</vt:lpstr>
      <vt:lpstr>Regeneration &amp; Diesel Exhaust Fluid</vt:lpstr>
      <vt:lpstr>Inventory</vt:lpstr>
      <vt:lpstr>Front Bumper</vt:lpstr>
      <vt:lpstr>Driver Side Cab Compartment</vt:lpstr>
      <vt:lpstr>Drivers Side Compartment 1</vt:lpstr>
      <vt:lpstr>Drivers Side Compartment 1- Open</vt:lpstr>
      <vt:lpstr>Drivers Side Compartment 2</vt:lpstr>
      <vt:lpstr>Drivers Side Compartment 2- Open</vt:lpstr>
      <vt:lpstr>Drivers Side Compartment 3</vt:lpstr>
      <vt:lpstr>Drivers Side Compartment 3- Open</vt:lpstr>
      <vt:lpstr>Rear</vt:lpstr>
      <vt:lpstr>Rear Compartment</vt:lpstr>
      <vt:lpstr>Rear Compartment Open</vt:lpstr>
      <vt:lpstr>Rear Camera</vt:lpstr>
      <vt:lpstr>Rear Ladder Storage Compartment</vt:lpstr>
      <vt:lpstr>Rear Ladder Storage Compartment- Open</vt:lpstr>
      <vt:lpstr>Air Intake </vt:lpstr>
      <vt:lpstr>Officers Side Cab Compartment</vt:lpstr>
      <vt:lpstr>Officers Side Cab Compartment- Open</vt:lpstr>
      <vt:lpstr>Officers Side Pump Panel</vt:lpstr>
      <vt:lpstr>Officers Side Compartment 1</vt:lpstr>
      <vt:lpstr>Officers Side Compartment 1- Open</vt:lpstr>
      <vt:lpstr>Officers Side Compartment 2</vt:lpstr>
      <vt:lpstr>Officers Side Compartment 2- Open</vt:lpstr>
      <vt:lpstr>Questions?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Kensington Volunteer Fire Department</dc:title>
  <dc:creator>John Connell</dc:creator>
  <cp:lastModifiedBy>john connell</cp:lastModifiedBy>
  <cp:revision>34</cp:revision>
  <dcterms:created xsi:type="dcterms:W3CDTF">2018-03-01T12:49:31Z</dcterms:created>
  <dcterms:modified xsi:type="dcterms:W3CDTF">2018-03-07T02:21:15Z</dcterms:modified>
</cp:coreProperties>
</file>