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41"/>
  </p:notesMasterIdLst>
  <p:sldIdLst>
    <p:sldId id="256" r:id="rId2"/>
    <p:sldId id="257" r:id="rId3"/>
    <p:sldId id="267" r:id="rId4"/>
    <p:sldId id="277" r:id="rId5"/>
    <p:sldId id="258" r:id="rId6"/>
    <p:sldId id="269" r:id="rId7"/>
    <p:sldId id="259" r:id="rId8"/>
    <p:sldId id="260" r:id="rId9"/>
    <p:sldId id="261" r:id="rId10"/>
    <p:sldId id="262" r:id="rId11"/>
    <p:sldId id="263" r:id="rId12"/>
    <p:sldId id="264" r:id="rId13"/>
    <p:sldId id="265" r:id="rId14"/>
    <p:sldId id="266" r:id="rId15"/>
    <p:sldId id="268" r:id="rId16"/>
    <p:sldId id="270" r:id="rId17"/>
    <p:sldId id="273" r:id="rId18"/>
    <p:sldId id="276" r:id="rId19"/>
    <p:sldId id="271" r:id="rId20"/>
    <p:sldId id="272" r:id="rId21"/>
    <p:sldId id="274" r:id="rId22"/>
    <p:sldId id="275" r:id="rId23"/>
    <p:sldId id="278" r:id="rId24"/>
    <p:sldId id="279" r:id="rId25"/>
    <p:sldId id="280" r:id="rId26"/>
    <p:sldId id="284" r:id="rId27"/>
    <p:sldId id="285" r:id="rId28"/>
    <p:sldId id="281" r:id="rId29"/>
    <p:sldId id="282" r:id="rId30"/>
    <p:sldId id="283" r:id="rId31"/>
    <p:sldId id="286" r:id="rId32"/>
    <p:sldId id="287" r:id="rId33"/>
    <p:sldId id="288" r:id="rId34"/>
    <p:sldId id="289" r:id="rId35"/>
    <p:sldId id="290" r:id="rId36"/>
    <p:sldId id="291" r:id="rId37"/>
    <p:sldId id="292" r:id="rId38"/>
    <p:sldId id="293" r:id="rId39"/>
    <p:sldId id="294" r:id="rId4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1746024-2F15-4482-A3C5-1134238BCFF7}" v="5" dt="2021-03-11T18:20:04.60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5280" autoAdjust="0"/>
  </p:normalViewPr>
  <p:slideViewPr>
    <p:cSldViewPr snapToGrid="0">
      <p:cViewPr varScale="1">
        <p:scale>
          <a:sx n="82" d="100"/>
          <a:sy n="82" d="100"/>
        </p:scale>
        <p:origin x="816" y="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47" Type="http://schemas.microsoft.com/office/2015/10/relationships/revisionInfo" Target="revisionInfo.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microsoft.com/office/2016/11/relationships/changesInfo" Target="changesInfos/changesInfo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Elliott, Harold" userId="e0495763-dfb6-4740-9626-a4425c9654da" providerId="ADAL" clId="{F1746024-2F15-4482-A3C5-1134238BCFF7}"/>
    <pc:docChg chg="addSld delSld modSld">
      <pc:chgData name="Elliott, Harold" userId="e0495763-dfb6-4740-9626-a4425c9654da" providerId="ADAL" clId="{F1746024-2F15-4482-A3C5-1134238BCFF7}" dt="2021-03-11T18:20:04.600" v="6"/>
      <pc:docMkLst>
        <pc:docMk/>
      </pc:docMkLst>
      <pc:sldChg chg="modTransition">
        <pc:chgData name="Elliott, Harold" userId="e0495763-dfb6-4740-9626-a4425c9654da" providerId="ADAL" clId="{F1746024-2F15-4482-A3C5-1134238BCFF7}" dt="2021-03-11T18:18:34.529" v="0"/>
        <pc:sldMkLst>
          <pc:docMk/>
          <pc:sldMk cId="1102602043" sldId="284"/>
        </pc:sldMkLst>
      </pc:sldChg>
      <pc:sldChg chg="modTransition">
        <pc:chgData name="Elliott, Harold" userId="e0495763-dfb6-4740-9626-a4425c9654da" providerId="ADAL" clId="{F1746024-2F15-4482-A3C5-1134238BCFF7}" dt="2021-03-11T18:18:54.973" v="1"/>
        <pc:sldMkLst>
          <pc:docMk/>
          <pc:sldMk cId="3678516239" sldId="286"/>
        </pc:sldMkLst>
      </pc:sldChg>
      <pc:sldChg chg="modTransition">
        <pc:chgData name="Elliott, Harold" userId="e0495763-dfb6-4740-9626-a4425c9654da" providerId="ADAL" clId="{F1746024-2F15-4482-A3C5-1134238BCFF7}" dt="2021-03-11T18:19:11.799" v="2"/>
        <pc:sldMkLst>
          <pc:docMk/>
          <pc:sldMk cId="3392945856" sldId="291"/>
        </pc:sldMkLst>
      </pc:sldChg>
      <pc:sldChg chg="modTransition">
        <pc:chgData name="Elliott, Harold" userId="e0495763-dfb6-4740-9626-a4425c9654da" providerId="ADAL" clId="{F1746024-2F15-4482-A3C5-1134238BCFF7}" dt="2021-03-11T18:20:04.600" v="6"/>
        <pc:sldMkLst>
          <pc:docMk/>
          <pc:sldMk cId="1844636787" sldId="294"/>
        </pc:sldMkLst>
      </pc:sldChg>
      <pc:sldChg chg="del">
        <pc:chgData name="Elliott, Harold" userId="e0495763-dfb6-4740-9626-a4425c9654da" providerId="ADAL" clId="{F1746024-2F15-4482-A3C5-1134238BCFF7}" dt="2021-03-11T18:19:43.795" v="5" actId="2696"/>
        <pc:sldMkLst>
          <pc:docMk/>
          <pc:sldMk cId="3065027060" sldId="295"/>
        </pc:sldMkLst>
      </pc:sldChg>
      <pc:sldChg chg="add del">
        <pc:chgData name="Elliott, Harold" userId="e0495763-dfb6-4740-9626-a4425c9654da" providerId="ADAL" clId="{F1746024-2F15-4482-A3C5-1134238BCFF7}" dt="2021-03-11T18:19:35.024" v="4" actId="2696"/>
        <pc:sldMkLst>
          <pc:docMk/>
          <pc:sldMk cId="1985638128" sldId="296"/>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E1DA38C-4DB9-40B1-A18F-319D34C5F0C8}" type="datetimeFigureOut">
              <a:rPr lang="en-US" smtClean="0"/>
              <a:t>3/11/2021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9C580E9-EF52-4D28-A0D0-3928D89CFC59}" type="slidenum">
              <a:rPr lang="en-US" smtClean="0"/>
              <a:t>‹#›</a:t>
            </a:fld>
            <a:endParaRPr lang="en-US"/>
          </a:p>
        </p:txBody>
      </p:sp>
    </p:spTree>
    <p:extLst>
      <p:ext uri="{BB962C8B-B14F-4D97-AF65-F5344CB8AC3E}">
        <p14:creationId xmlns:p14="http://schemas.microsoft.com/office/powerpoint/2010/main" val="127122366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9C580E9-EF52-4D28-A0D0-3928D89CFC59}" type="slidenum">
              <a:rPr lang="en-US" smtClean="0"/>
              <a:t>39</a:t>
            </a:fld>
            <a:endParaRPr lang="en-US"/>
          </a:p>
        </p:txBody>
      </p:sp>
    </p:spTree>
    <p:extLst>
      <p:ext uri="{BB962C8B-B14F-4D97-AF65-F5344CB8AC3E}">
        <p14:creationId xmlns:p14="http://schemas.microsoft.com/office/powerpoint/2010/main" val="169075898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1100051" y="4455620"/>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F1C7097D-52BD-4FF1-82C7-64D89103F796}" type="datetimeFigureOut">
              <a:rPr lang="en-US" smtClean="0"/>
              <a:t>3/11/2021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F9B1CAE-C4A7-44AD-A063-FEA980B23ECE}" type="slidenum">
              <a:rPr lang="en-US" smtClean="0"/>
              <a:t>‹#›</a:t>
            </a:fld>
            <a:endParaRPr lang="en-U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4209349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1C7097D-52BD-4FF1-82C7-64D89103F796}" type="datetimeFigureOut">
              <a:rPr lang="en-US" smtClean="0"/>
              <a:t>3/11/2021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F9B1CAE-C4A7-44AD-A063-FEA980B23ECE}" type="slidenum">
              <a:rPr lang="en-US" smtClean="0"/>
              <a:t>‹#›</a:t>
            </a:fld>
            <a:endParaRPr lang="en-US"/>
          </a:p>
        </p:txBody>
      </p:sp>
    </p:spTree>
    <p:extLst>
      <p:ext uri="{BB962C8B-B14F-4D97-AF65-F5344CB8AC3E}">
        <p14:creationId xmlns:p14="http://schemas.microsoft.com/office/powerpoint/2010/main" val="264778374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4778"/>
            <a:ext cx="2628900" cy="575742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414778"/>
            <a:ext cx="7734300" cy="5757422"/>
          </a:xfrm>
        </p:spPr>
        <p:txBody>
          <a:bodyPr vert="eaVert" lIns="45720" tIns="0" rIns="45720" bIns="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1C7097D-52BD-4FF1-82C7-64D89103F796}" type="datetimeFigureOut">
              <a:rPr lang="en-US" smtClean="0"/>
              <a:t>3/11/2021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F9B1CAE-C4A7-44AD-A063-FEA980B23ECE}" type="slidenum">
              <a:rPr lang="en-US" smtClean="0"/>
              <a:t>‹#›</a:t>
            </a:fld>
            <a:endParaRPr lang="en-US"/>
          </a:p>
        </p:txBody>
      </p:sp>
    </p:spTree>
    <p:extLst>
      <p:ext uri="{BB962C8B-B14F-4D97-AF65-F5344CB8AC3E}">
        <p14:creationId xmlns:p14="http://schemas.microsoft.com/office/powerpoint/2010/main" val="13445269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defRPr/>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1C7097D-52BD-4FF1-82C7-64D89103F796}" type="datetimeFigureOut">
              <a:rPr lang="en-US" smtClean="0"/>
              <a:t>3/11/2021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F9B1CAE-C4A7-44AD-A063-FEA980B23ECE}" type="slidenum">
              <a:rPr lang="en-US" smtClean="0"/>
              <a:t>‹#›</a:t>
            </a:fld>
            <a:endParaRPr lang="en-US"/>
          </a:p>
        </p:txBody>
      </p:sp>
    </p:spTree>
    <p:extLst>
      <p:ext uri="{BB962C8B-B14F-4D97-AF65-F5344CB8AC3E}">
        <p14:creationId xmlns:p14="http://schemas.microsoft.com/office/powerpoint/2010/main" val="1300068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F1C7097D-52BD-4FF1-82C7-64D89103F796}" type="datetimeFigureOut">
              <a:rPr lang="en-US" smtClean="0"/>
              <a:t>3/11/2021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F9B1CAE-C4A7-44AD-A063-FEA980B23ECE}" type="slidenum">
              <a:rPr lang="en-US" smtClean="0"/>
              <a:t>‹#›</a:t>
            </a:fld>
            <a:endParaRPr lang="en-U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214426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97279" y="1845734"/>
            <a:ext cx="4937760" cy="40233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F1C7097D-52BD-4FF1-82C7-64D89103F796}" type="datetimeFigureOut">
              <a:rPr lang="en-US" smtClean="0"/>
              <a:t>3/11/2021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F9B1CAE-C4A7-44AD-A063-FEA980B23ECE}" type="slidenum">
              <a:rPr lang="en-US" smtClean="0"/>
              <a:t>‹#›</a:t>
            </a:fld>
            <a:endParaRPr lang="en-US"/>
          </a:p>
        </p:txBody>
      </p:sp>
    </p:spTree>
    <p:extLst>
      <p:ext uri="{BB962C8B-B14F-4D97-AF65-F5344CB8AC3E}">
        <p14:creationId xmlns:p14="http://schemas.microsoft.com/office/powerpoint/2010/main" val="358532387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097280" y="2582334"/>
            <a:ext cx="4937760" cy="33782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217920" y="2582334"/>
            <a:ext cx="4937760" cy="33782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F1C7097D-52BD-4FF1-82C7-64D89103F796}" type="datetimeFigureOut">
              <a:rPr lang="en-US" smtClean="0"/>
              <a:t>3/11/2021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F9B1CAE-C4A7-44AD-A063-FEA980B23ECE}" type="slidenum">
              <a:rPr lang="en-US" smtClean="0"/>
              <a:t>‹#›</a:t>
            </a:fld>
            <a:endParaRPr lang="en-US"/>
          </a:p>
        </p:txBody>
      </p:sp>
    </p:spTree>
    <p:extLst>
      <p:ext uri="{BB962C8B-B14F-4D97-AF65-F5344CB8AC3E}">
        <p14:creationId xmlns:p14="http://schemas.microsoft.com/office/powerpoint/2010/main" val="39972712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F1C7097D-52BD-4FF1-82C7-64D89103F796}" type="datetimeFigureOut">
              <a:rPr lang="en-US" smtClean="0"/>
              <a:t>3/11/2021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F9B1CAE-C4A7-44AD-A063-FEA980B23ECE}" type="slidenum">
              <a:rPr lang="en-US" smtClean="0"/>
              <a:t>‹#›</a:t>
            </a:fld>
            <a:endParaRPr lang="en-US"/>
          </a:p>
        </p:txBody>
      </p:sp>
    </p:spTree>
    <p:extLst>
      <p:ext uri="{BB962C8B-B14F-4D97-AF65-F5344CB8AC3E}">
        <p14:creationId xmlns:p14="http://schemas.microsoft.com/office/powerpoint/2010/main" val="355619240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F1C7097D-52BD-4FF1-82C7-64D89103F796}" type="datetimeFigureOut">
              <a:rPr lang="en-US" smtClean="0"/>
              <a:t>3/11/2021</a:t>
            </a:fld>
            <a:endParaRPr lang="en-US"/>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a:p>
        </p:txBody>
      </p:sp>
      <p:sp>
        <p:nvSpPr>
          <p:cNvPr id="9" name="Slide Number Placeholder 8"/>
          <p:cNvSpPr>
            <a:spLocks noGrp="1"/>
          </p:cNvSpPr>
          <p:nvPr>
            <p:ph type="sldNum" sz="quarter" idx="12"/>
          </p:nvPr>
        </p:nvSpPr>
        <p:spPr/>
        <p:txBody>
          <a:bodyPr/>
          <a:lstStyle/>
          <a:p>
            <a:fld id="{AF9B1CAE-C4A7-44AD-A063-FEA980B23ECE}" type="slidenum">
              <a:rPr lang="en-US" smtClean="0"/>
              <a:t>‹#›</a:t>
            </a:fld>
            <a:endParaRPr lang="en-US"/>
          </a:p>
        </p:txBody>
      </p:sp>
    </p:spTree>
    <p:extLst>
      <p:ext uri="{BB962C8B-B14F-4D97-AF65-F5344CB8AC3E}">
        <p14:creationId xmlns:p14="http://schemas.microsoft.com/office/powerpoint/2010/main" val="249142907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F1C7097D-52BD-4FF1-82C7-64D89103F796}" type="datetimeFigureOut">
              <a:rPr lang="en-US" smtClean="0"/>
              <a:t>3/11/2021</a:t>
            </a:fld>
            <a:endParaRPr lang="en-US"/>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en-US"/>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AF9B1CAE-C4A7-44AD-A063-FEA980B23ECE}" type="slidenum">
              <a:rPr lang="en-US" smtClean="0"/>
              <a:t>‹#›</a:t>
            </a:fld>
            <a:endParaRPr lang="en-US"/>
          </a:p>
        </p:txBody>
      </p:sp>
    </p:spTree>
    <p:extLst>
      <p:ext uri="{BB962C8B-B14F-4D97-AF65-F5344CB8AC3E}">
        <p14:creationId xmlns:p14="http://schemas.microsoft.com/office/powerpoint/2010/main" val="260462188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264" cy="822960"/>
          </a:xfrm>
        </p:spPr>
        <p:txBody>
          <a:bodyPr lIns="91440" tIns="0" rIns="91440" bIns="0" anchor="b">
            <a:noAutofit/>
          </a:bodyPr>
          <a:lstStyle>
            <a:lvl1pPr>
              <a:defRPr sz="3600" b="0">
                <a:solidFill>
                  <a:srgbClr val="FFFFFF"/>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15" y="0"/>
            <a:ext cx="12191985" cy="4915076"/>
          </a:xfrm>
          <a:blipFill>
            <a:blip r:embed="rId2"/>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097280" y="5907023"/>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F1C7097D-52BD-4FF1-82C7-64D89103F796}" type="datetimeFigureOut">
              <a:rPr lang="en-US" smtClean="0"/>
              <a:t>3/11/2021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F9B1CAE-C4A7-44AD-A063-FEA980B23ECE}" type="slidenum">
              <a:rPr lang="en-US" smtClean="0"/>
              <a:t>‹#›</a:t>
            </a:fld>
            <a:endParaRPr lang="en-US"/>
          </a:p>
        </p:txBody>
      </p:sp>
    </p:spTree>
    <p:extLst>
      <p:ext uri="{BB962C8B-B14F-4D97-AF65-F5344CB8AC3E}">
        <p14:creationId xmlns:p14="http://schemas.microsoft.com/office/powerpoint/2010/main" val="38866891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6"/>
            <a:ext cx="12192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F1C7097D-52BD-4FF1-82C7-64D89103F796}" type="datetimeFigureOut">
              <a:rPr lang="en-US" smtClean="0"/>
              <a:t>3/11/2021</a:t>
            </a:fld>
            <a:endParaRPr lang="en-US"/>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US"/>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AF9B1CAE-C4A7-44AD-A063-FEA980B23ECE}" type="slidenum">
              <a:rPr lang="en-US" smtClean="0"/>
              <a:t>‹#›</a:t>
            </a:fld>
            <a:endParaRPr lang="en-US"/>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0123344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8.jpg"/></Relationships>
</file>

<file path=ppt/slides/_rels/slide1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13.jpg"/></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png"/><Relationship Id="rId1" Type="http://schemas.openxmlformats.org/officeDocument/2006/relationships/slideLayout" Target="../slideLayouts/slideLayout2.xml"/><Relationship Id="rId5" Type="http://schemas.openxmlformats.org/officeDocument/2006/relationships/image" Target="../media/image16.jpg"/><Relationship Id="rId4" Type="http://schemas.openxmlformats.org/officeDocument/2006/relationships/image" Target="../media/image15.jpg"/></Relationships>
</file>

<file path=ppt/slides/_rels/slide2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6.jpg"/></Relationships>
</file>

<file path=ppt/slides/_rels/slide25.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19.jpg"/></Relationships>
</file>

<file path=ppt/slides/_rels/slide2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21.jpg"/></Relationships>
</file>

<file path=ppt/slides/_rels/slide29.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22.jpg"/></Relationships>
</file>

<file path=ppt/slides/_rels/slide3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24.jpg"/></Relationships>
</file>

<file path=ppt/slides/_rels/slide34.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26.jpg"/></Relationships>
</file>

<file path=ppt/slides/_rels/slide35.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file:///C:\Users\Morganliz\Documents\EMSWorldAmbulance" TargetMode="External"/><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Safe Transportation of Children in Ambulances</a:t>
            </a:r>
          </a:p>
        </p:txBody>
      </p:sp>
      <p:sp>
        <p:nvSpPr>
          <p:cNvPr id="3" name="Subtitle 2"/>
          <p:cNvSpPr>
            <a:spLocks noGrp="1"/>
          </p:cNvSpPr>
          <p:nvPr>
            <p:ph type="subTitle" idx="1"/>
          </p:nvPr>
        </p:nvSpPr>
        <p:spPr/>
        <p:txBody>
          <a:bodyPr/>
          <a:lstStyle/>
          <a:p>
            <a:endParaRPr lang="en-US"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70868" y="104116"/>
            <a:ext cx="1838325" cy="2857500"/>
          </a:xfrm>
          <a:prstGeom prst="rect">
            <a:avLst/>
          </a:prstGeom>
        </p:spPr>
      </p:pic>
    </p:spTree>
    <p:extLst>
      <p:ext uri="{BB962C8B-B14F-4D97-AF65-F5344CB8AC3E}">
        <p14:creationId xmlns:p14="http://schemas.microsoft.com/office/powerpoint/2010/main" val="286734521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a:t>Safe Transportation of Children in Ambulances</a:t>
            </a:r>
          </a:p>
        </p:txBody>
      </p:sp>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0330962" y="63744"/>
            <a:ext cx="1462209" cy="1782641"/>
          </a:xfrm>
        </p:spPr>
      </p:pic>
      <p:sp>
        <p:nvSpPr>
          <p:cNvPr id="4" name="Rectangle 3"/>
          <p:cNvSpPr/>
          <p:nvPr/>
        </p:nvSpPr>
        <p:spPr>
          <a:xfrm>
            <a:off x="988936" y="2310884"/>
            <a:ext cx="184731" cy="523220"/>
          </a:xfrm>
          <a:prstGeom prst="rect">
            <a:avLst/>
          </a:prstGeom>
        </p:spPr>
        <p:txBody>
          <a:bodyPr wrap="none">
            <a:spAutoFit/>
          </a:bodyPr>
          <a:lstStyle/>
          <a:p>
            <a:endParaRPr lang="en-US" sz="2800" b="1" u="sng" dirty="0"/>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66060" y="2427714"/>
            <a:ext cx="5928360" cy="3172986"/>
          </a:xfrm>
          <a:prstGeom prst="rect">
            <a:avLst/>
          </a:prstGeom>
        </p:spPr>
      </p:pic>
    </p:spTree>
    <p:extLst>
      <p:ext uri="{BB962C8B-B14F-4D97-AF65-F5344CB8AC3E}">
        <p14:creationId xmlns:p14="http://schemas.microsoft.com/office/powerpoint/2010/main" val="18871644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a:t>Safe Transportation of Children in Ambulances</a:t>
            </a:r>
          </a:p>
        </p:txBody>
      </p:sp>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0330962" y="63744"/>
            <a:ext cx="1462209" cy="1782641"/>
          </a:xfrm>
        </p:spPr>
      </p:pic>
      <p:sp>
        <p:nvSpPr>
          <p:cNvPr id="4" name="Rectangle 3"/>
          <p:cNvSpPr/>
          <p:nvPr/>
        </p:nvSpPr>
        <p:spPr>
          <a:xfrm>
            <a:off x="988936" y="2310884"/>
            <a:ext cx="184731" cy="523220"/>
          </a:xfrm>
          <a:prstGeom prst="rect">
            <a:avLst/>
          </a:prstGeom>
        </p:spPr>
        <p:txBody>
          <a:bodyPr wrap="none">
            <a:spAutoFit/>
          </a:bodyPr>
          <a:lstStyle/>
          <a:p>
            <a:endParaRPr lang="en-US" sz="2800" b="1" u="sng" dirty="0"/>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78721" y="1846384"/>
            <a:ext cx="8128000" cy="4394395"/>
          </a:xfrm>
          <a:prstGeom prst="rect">
            <a:avLst/>
          </a:prstGeom>
        </p:spPr>
      </p:pic>
    </p:spTree>
    <p:extLst>
      <p:ext uri="{BB962C8B-B14F-4D97-AF65-F5344CB8AC3E}">
        <p14:creationId xmlns:p14="http://schemas.microsoft.com/office/powerpoint/2010/main" val="394036073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a:t>Safe Transportation of Children in Ambulances</a:t>
            </a:r>
          </a:p>
        </p:txBody>
      </p:sp>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0330962" y="63744"/>
            <a:ext cx="1462209" cy="1782641"/>
          </a:xfrm>
        </p:spPr>
      </p:pic>
      <p:sp>
        <p:nvSpPr>
          <p:cNvPr id="4" name="Rectangle 3"/>
          <p:cNvSpPr/>
          <p:nvPr/>
        </p:nvSpPr>
        <p:spPr>
          <a:xfrm>
            <a:off x="988936" y="2310884"/>
            <a:ext cx="184731" cy="523220"/>
          </a:xfrm>
          <a:prstGeom prst="rect">
            <a:avLst/>
          </a:prstGeom>
        </p:spPr>
        <p:txBody>
          <a:bodyPr wrap="none">
            <a:spAutoFit/>
          </a:bodyPr>
          <a:lstStyle/>
          <a:p>
            <a:endParaRPr lang="en-US" sz="2800" b="1" u="sng" dirty="0"/>
          </a:p>
        </p:txBody>
      </p:sp>
      <p:sp>
        <p:nvSpPr>
          <p:cNvPr id="3" name="TextBox 2"/>
          <p:cNvSpPr txBox="1"/>
          <p:nvPr/>
        </p:nvSpPr>
        <p:spPr>
          <a:xfrm>
            <a:off x="1463040" y="2476500"/>
            <a:ext cx="9462462" cy="461665"/>
          </a:xfrm>
          <a:prstGeom prst="rect">
            <a:avLst/>
          </a:prstGeom>
          <a:noFill/>
        </p:spPr>
        <p:txBody>
          <a:bodyPr wrap="none" rtlCol="0">
            <a:spAutoFit/>
          </a:bodyPr>
          <a:lstStyle/>
          <a:p>
            <a:r>
              <a:rPr lang="en-US" sz="2400" b="1" dirty="0"/>
              <a:t>Child Passenger safety devices carried on Montgomery County EMS units</a:t>
            </a:r>
          </a:p>
        </p:txBody>
      </p:sp>
      <p:sp>
        <p:nvSpPr>
          <p:cNvPr id="7" name="TextBox 6"/>
          <p:cNvSpPr txBox="1"/>
          <p:nvPr/>
        </p:nvSpPr>
        <p:spPr>
          <a:xfrm>
            <a:off x="1645920" y="3429000"/>
            <a:ext cx="5000280" cy="1938992"/>
          </a:xfrm>
          <a:prstGeom prst="rect">
            <a:avLst/>
          </a:prstGeom>
          <a:noFill/>
        </p:spPr>
        <p:txBody>
          <a:bodyPr wrap="none" rtlCol="0">
            <a:spAutoFit/>
          </a:bodyPr>
          <a:lstStyle/>
          <a:p>
            <a:pPr marL="285750" indent="-285750">
              <a:buFont typeface="Arial" panose="020B0604020202020204" pitchFamily="34" charset="0"/>
              <a:buChar char="•"/>
            </a:pPr>
            <a:r>
              <a:rPr lang="en-US" sz="2400" dirty="0"/>
              <a:t>Convertible Car Seat</a:t>
            </a:r>
          </a:p>
          <a:p>
            <a:endParaRPr lang="en-US" sz="2400" dirty="0"/>
          </a:p>
          <a:p>
            <a:pPr marL="285750" indent="-285750">
              <a:buFont typeface="Arial" panose="020B0604020202020204" pitchFamily="34" charset="0"/>
              <a:buChar char="•"/>
            </a:pPr>
            <a:r>
              <a:rPr lang="en-US" sz="2400" dirty="0"/>
              <a:t>Integrated Harness in Captains Chair</a:t>
            </a:r>
          </a:p>
          <a:p>
            <a:endParaRPr lang="en-US" sz="2400" dirty="0"/>
          </a:p>
          <a:p>
            <a:pPr marL="285750" indent="-285750">
              <a:buFont typeface="Arial" panose="020B0604020202020204" pitchFamily="34" charset="0"/>
              <a:buChar char="•"/>
            </a:pPr>
            <a:r>
              <a:rPr lang="en-US" sz="2400" dirty="0" err="1"/>
              <a:t>Ferno</a:t>
            </a:r>
            <a:r>
              <a:rPr lang="en-US" sz="2400" dirty="0"/>
              <a:t> Child Harness System</a:t>
            </a:r>
          </a:p>
        </p:txBody>
      </p:sp>
    </p:spTree>
    <p:extLst>
      <p:ext uri="{BB962C8B-B14F-4D97-AF65-F5344CB8AC3E}">
        <p14:creationId xmlns:p14="http://schemas.microsoft.com/office/powerpoint/2010/main" val="211031894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a:t>Safe Transportation of Children in Ambulances</a:t>
            </a:r>
          </a:p>
        </p:txBody>
      </p:sp>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0330962" y="63744"/>
            <a:ext cx="1462209" cy="1782641"/>
          </a:xfrm>
        </p:spPr>
      </p:pic>
      <p:sp>
        <p:nvSpPr>
          <p:cNvPr id="4" name="Rectangle 3"/>
          <p:cNvSpPr/>
          <p:nvPr/>
        </p:nvSpPr>
        <p:spPr>
          <a:xfrm>
            <a:off x="988936" y="2310884"/>
            <a:ext cx="5042214" cy="3108543"/>
          </a:xfrm>
          <a:prstGeom prst="rect">
            <a:avLst/>
          </a:prstGeom>
        </p:spPr>
        <p:txBody>
          <a:bodyPr wrap="none">
            <a:spAutoFit/>
          </a:bodyPr>
          <a:lstStyle/>
          <a:p>
            <a:r>
              <a:rPr lang="en-US" sz="2800" dirty="0" err="1"/>
              <a:t>Evenflo</a:t>
            </a:r>
            <a:r>
              <a:rPr lang="en-US" sz="2800" dirty="0"/>
              <a:t> Titan 50 Car seat</a:t>
            </a:r>
          </a:p>
          <a:p>
            <a:endParaRPr lang="en-US" sz="2800" dirty="0"/>
          </a:p>
          <a:p>
            <a:pPr marL="457200" indent="-457200">
              <a:buFont typeface="Arial" panose="020B0604020202020204" pitchFamily="34" charset="0"/>
              <a:buChar char="•"/>
            </a:pPr>
            <a:r>
              <a:rPr lang="en-US" sz="2800" dirty="0"/>
              <a:t>5-50lbs and 54”</a:t>
            </a:r>
          </a:p>
          <a:p>
            <a:pPr marL="457200" indent="-457200">
              <a:buFont typeface="Arial" panose="020B0604020202020204" pitchFamily="34" charset="0"/>
              <a:buChar char="•"/>
            </a:pPr>
            <a:r>
              <a:rPr lang="en-US" sz="2800" dirty="0"/>
              <a:t>Fully adjustable</a:t>
            </a:r>
          </a:p>
          <a:p>
            <a:pPr marL="457200" indent="-457200">
              <a:buFont typeface="Arial" panose="020B0604020202020204" pitchFamily="34" charset="0"/>
              <a:buChar char="•"/>
            </a:pPr>
            <a:r>
              <a:rPr lang="en-US" sz="2800" dirty="0"/>
              <a:t>Installation on cot and bench</a:t>
            </a:r>
          </a:p>
          <a:p>
            <a:pPr marL="457200" indent="-457200">
              <a:buFont typeface="Arial" panose="020B0604020202020204" pitchFamily="34" charset="0"/>
              <a:buChar char="•"/>
            </a:pPr>
            <a:r>
              <a:rPr lang="en-US" sz="2800" dirty="0"/>
              <a:t>Highest rating</a:t>
            </a:r>
          </a:p>
          <a:p>
            <a:r>
              <a:rPr lang="en-US" sz="2800" dirty="0"/>
              <a:t>      *</a:t>
            </a:r>
            <a:r>
              <a:rPr lang="en-US" dirty="0"/>
              <a:t>when both belts used and cot head elevated</a:t>
            </a: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21171" y="1846385"/>
            <a:ext cx="4572000" cy="4203895"/>
          </a:xfrm>
          <a:prstGeom prst="rect">
            <a:avLst/>
          </a:prstGeom>
        </p:spPr>
      </p:pic>
    </p:spTree>
    <p:extLst>
      <p:ext uri="{BB962C8B-B14F-4D97-AF65-F5344CB8AC3E}">
        <p14:creationId xmlns:p14="http://schemas.microsoft.com/office/powerpoint/2010/main" val="321547580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a:t>Safe Transportation of Children in Ambulances</a:t>
            </a:r>
          </a:p>
        </p:txBody>
      </p:sp>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0330962" y="63744"/>
            <a:ext cx="1462209" cy="1782641"/>
          </a:xfrm>
        </p:spPr>
      </p:pic>
      <p:sp>
        <p:nvSpPr>
          <p:cNvPr id="4" name="Rectangle 3"/>
          <p:cNvSpPr/>
          <p:nvPr/>
        </p:nvSpPr>
        <p:spPr>
          <a:xfrm>
            <a:off x="988936" y="2310884"/>
            <a:ext cx="5210785" cy="523220"/>
          </a:xfrm>
          <a:prstGeom prst="rect">
            <a:avLst/>
          </a:prstGeom>
        </p:spPr>
        <p:txBody>
          <a:bodyPr wrap="none">
            <a:spAutoFit/>
          </a:bodyPr>
          <a:lstStyle/>
          <a:p>
            <a:r>
              <a:rPr lang="en-US" sz="2800" b="1" u="sng" dirty="0" err="1"/>
              <a:t>Ferno</a:t>
            </a:r>
            <a:r>
              <a:rPr lang="en-US" sz="2800" b="1" u="sng" dirty="0"/>
              <a:t> Pedi-Mate Restraint System</a:t>
            </a: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49849" y="1846385"/>
            <a:ext cx="2857500" cy="2143125"/>
          </a:xfrm>
          <a:prstGeom prst="rect">
            <a:avLst/>
          </a:prstGeom>
        </p:spPr>
      </p:pic>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074344" y="3989509"/>
            <a:ext cx="2576635" cy="2244103"/>
          </a:xfrm>
          <a:prstGeom prst="rect">
            <a:avLst/>
          </a:prstGeom>
        </p:spPr>
      </p:pic>
      <p:sp>
        <p:nvSpPr>
          <p:cNvPr id="9" name="TextBox 8"/>
          <p:cNvSpPr txBox="1"/>
          <p:nvPr/>
        </p:nvSpPr>
        <p:spPr>
          <a:xfrm>
            <a:off x="1097280" y="3276600"/>
            <a:ext cx="5360442" cy="1938992"/>
          </a:xfrm>
          <a:prstGeom prst="rect">
            <a:avLst/>
          </a:prstGeom>
          <a:noFill/>
        </p:spPr>
        <p:txBody>
          <a:bodyPr wrap="none" rtlCol="0">
            <a:spAutoFit/>
          </a:bodyPr>
          <a:lstStyle/>
          <a:p>
            <a:pPr marL="342900" indent="-342900">
              <a:buFont typeface="Arial" panose="020B0604020202020204" pitchFamily="34" charset="0"/>
              <a:buChar char="•"/>
            </a:pPr>
            <a:r>
              <a:rPr lang="en-US" sz="2400" dirty="0"/>
              <a:t>10lbs - 40lbs limit, no height given</a:t>
            </a:r>
          </a:p>
          <a:p>
            <a:pPr marL="342900" indent="-342900">
              <a:buFont typeface="Arial" panose="020B0604020202020204" pitchFamily="34" charset="0"/>
              <a:buChar char="•"/>
            </a:pPr>
            <a:r>
              <a:rPr lang="en-US" sz="2400" dirty="0"/>
              <a:t>More provider friendly for patient care</a:t>
            </a:r>
          </a:p>
          <a:p>
            <a:pPr marL="342900" indent="-342900">
              <a:buFont typeface="Arial" panose="020B0604020202020204" pitchFamily="34" charset="0"/>
              <a:buChar char="•"/>
            </a:pPr>
            <a:r>
              <a:rPr lang="en-US" sz="2400" dirty="0"/>
              <a:t>Rolls up for storage </a:t>
            </a:r>
          </a:p>
          <a:p>
            <a:pPr marL="342900" indent="-342900">
              <a:buFont typeface="Arial" panose="020B0604020202020204" pitchFamily="34" charset="0"/>
              <a:buChar char="•"/>
            </a:pPr>
            <a:r>
              <a:rPr lang="en-US" sz="2400" dirty="0"/>
              <a:t>Easier to clean</a:t>
            </a:r>
          </a:p>
          <a:p>
            <a:pPr marL="342900" indent="-342900">
              <a:buFont typeface="Arial" panose="020B0604020202020204" pitchFamily="34" charset="0"/>
              <a:buChar char="•"/>
            </a:pPr>
            <a:r>
              <a:rPr lang="en-US" sz="2400" dirty="0"/>
              <a:t>Lowest rated</a:t>
            </a:r>
          </a:p>
        </p:txBody>
      </p:sp>
    </p:spTree>
    <p:extLst>
      <p:ext uri="{BB962C8B-B14F-4D97-AF65-F5344CB8AC3E}">
        <p14:creationId xmlns:p14="http://schemas.microsoft.com/office/powerpoint/2010/main" val="371947029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a:t>Safe Transportation of Children in Ambulances</a:t>
            </a:r>
          </a:p>
        </p:txBody>
      </p:sp>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0330962" y="63744"/>
            <a:ext cx="1462209" cy="1782641"/>
          </a:xfrm>
        </p:spPr>
      </p:pic>
      <p:sp>
        <p:nvSpPr>
          <p:cNvPr id="4" name="Rectangle 3"/>
          <p:cNvSpPr/>
          <p:nvPr/>
        </p:nvSpPr>
        <p:spPr>
          <a:xfrm>
            <a:off x="988936" y="2310884"/>
            <a:ext cx="3041858" cy="523220"/>
          </a:xfrm>
          <a:prstGeom prst="rect">
            <a:avLst/>
          </a:prstGeom>
        </p:spPr>
        <p:txBody>
          <a:bodyPr wrap="none">
            <a:spAutoFit/>
          </a:bodyPr>
          <a:lstStyle/>
          <a:p>
            <a:r>
              <a:rPr lang="en-US" sz="2800" b="1" u="sng" dirty="0"/>
              <a:t>Integrated Car Seat</a:t>
            </a: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5400000">
            <a:off x="6880860" y="1419665"/>
            <a:ext cx="4290060" cy="5143500"/>
          </a:xfrm>
          <a:prstGeom prst="rect">
            <a:avLst/>
          </a:prstGeom>
        </p:spPr>
      </p:pic>
      <p:sp>
        <p:nvSpPr>
          <p:cNvPr id="7" name="TextBox 6"/>
          <p:cNvSpPr txBox="1"/>
          <p:nvPr/>
        </p:nvSpPr>
        <p:spPr>
          <a:xfrm>
            <a:off x="1097280" y="3223260"/>
            <a:ext cx="4444615" cy="1938992"/>
          </a:xfrm>
          <a:prstGeom prst="rect">
            <a:avLst/>
          </a:prstGeom>
          <a:noFill/>
        </p:spPr>
        <p:txBody>
          <a:bodyPr wrap="none" rtlCol="0">
            <a:spAutoFit/>
          </a:bodyPr>
          <a:lstStyle/>
          <a:p>
            <a:pPr marL="342900" indent="-342900">
              <a:buFont typeface="Arial" panose="020B0604020202020204" pitchFamily="34" charset="0"/>
              <a:buChar char="•"/>
            </a:pPr>
            <a:r>
              <a:rPr lang="en-US" sz="2400" dirty="0"/>
              <a:t>20-50lbs and 28-47 inches</a:t>
            </a:r>
          </a:p>
          <a:p>
            <a:pPr marL="342900" indent="-342900">
              <a:buFont typeface="Arial" panose="020B0604020202020204" pitchFamily="34" charset="0"/>
              <a:buChar char="•"/>
            </a:pPr>
            <a:r>
              <a:rPr lang="en-US" sz="2400" dirty="0"/>
              <a:t>Easiest to use</a:t>
            </a:r>
          </a:p>
          <a:p>
            <a:pPr marL="342900" indent="-342900">
              <a:buFont typeface="Arial" panose="020B0604020202020204" pitchFamily="34" charset="0"/>
              <a:buChar char="•"/>
            </a:pPr>
            <a:r>
              <a:rPr lang="en-US" sz="2400" dirty="0"/>
              <a:t>Quickest to set up</a:t>
            </a:r>
          </a:p>
          <a:p>
            <a:pPr marL="342900" indent="-342900">
              <a:buFont typeface="Arial" panose="020B0604020202020204" pitchFamily="34" charset="0"/>
              <a:buChar char="•"/>
            </a:pPr>
            <a:r>
              <a:rPr lang="en-US" sz="2400" dirty="0"/>
              <a:t>Harder for provider to perform </a:t>
            </a:r>
          </a:p>
          <a:p>
            <a:r>
              <a:rPr lang="en-US" sz="2400" dirty="0"/>
              <a:t>     patient care</a:t>
            </a:r>
          </a:p>
        </p:txBody>
      </p:sp>
    </p:spTree>
    <p:extLst>
      <p:ext uri="{BB962C8B-B14F-4D97-AF65-F5344CB8AC3E}">
        <p14:creationId xmlns:p14="http://schemas.microsoft.com/office/powerpoint/2010/main" val="61445585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a:t>Safe Transportation of Children in Ambulances</a:t>
            </a:r>
          </a:p>
        </p:txBody>
      </p:sp>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0330962" y="63744"/>
            <a:ext cx="1462209" cy="1782641"/>
          </a:xfrm>
        </p:spPr>
      </p:pic>
      <p:sp>
        <p:nvSpPr>
          <p:cNvPr id="4" name="Rectangle 3"/>
          <p:cNvSpPr/>
          <p:nvPr/>
        </p:nvSpPr>
        <p:spPr>
          <a:xfrm>
            <a:off x="988936" y="2310884"/>
            <a:ext cx="184731" cy="523220"/>
          </a:xfrm>
          <a:prstGeom prst="rect">
            <a:avLst/>
          </a:prstGeom>
        </p:spPr>
        <p:txBody>
          <a:bodyPr wrap="none">
            <a:spAutoFit/>
          </a:bodyPr>
          <a:lstStyle/>
          <a:p>
            <a:endParaRPr lang="en-US" sz="2800" b="1" u="sng" dirty="0"/>
          </a:p>
        </p:txBody>
      </p:sp>
      <p:sp>
        <p:nvSpPr>
          <p:cNvPr id="3" name="TextBox 2"/>
          <p:cNvSpPr txBox="1"/>
          <p:nvPr/>
        </p:nvSpPr>
        <p:spPr>
          <a:xfrm>
            <a:off x="1406769" y="2620108"/>
            <a:ext cx="6622390" cy="2062103"/>
          </a:xfrm>
          <a:prstGeom prst="rect">
            <a:avLst/>
          </a:prstGeom>
          <a:noFill/>
        </p:spPr>
        <p:txBody>
          <a:bodyPr wrap="none" rtlCol="0">
            <a:spAutoFit/>
          </a:bodyPr>
          <a:lstStyle/>
          <a:p>
            <a:r>
              <a:rPr lang="en-US" sz="2800" b="1" dirty="0"/>
              <a:t>Safest locations for Children in Ambulances</a:t>
            </a:r>
          </a:p>
          <a:p>
            <a:endParaRPr lang="en-US" sz="2800" dirty="0"/>
          </a:p>
          <a:p>
            <a:pPr marL="342900" indent="-342900">
              <a:buFont typeface="Arial" panose="020B0604020202020204" pitchFamily="34" charset="0"/>
              <a:buChar char="•"/>
            </a:pPr>
            <a:r>
              <a:rPr lang="en-US" sz="2400" dirty="0"/>
              <a:t>Ambulance Cot</a:t>
            </a:r>
          </a:p>
          <a:p>
            <a:pPr marL="342900" indent="-342900">
              <a:buFont typeface="Arial" panose="020B0604020202020204" pitchFamily="34" charset="0"/>
              <a:buChar char="•"/>
            </a:pPr>
            <a:r>
              <a:rPr lang="en-US" sz="2400" dirty="0"/>
              <a:t>Captains Chair</a:t>
            </a:r>
          </a:p>
          <a:p>
            <a:pPr marL="342900" indent="-342900">
              <a:buFont typeface="Arial" panose="020B0604020202020204" pitchFamily="34" charset="0"/>
              <a:buChar char="•"/>
            </a:pPr>
            <a:r>
              <a:rPr lang="en-US" sz="2400" dirty="0"/>
              <a:t>Far Right of the Bench Seat</a:t>
            </a:r>
          </a:p>
        </p:txBody>
      </p:sp>
    </p:spTree>
    <p:extLst>
      <p:ext uri="{BB962C8B-B14F-4D97-AF65-F5344CB8AC3E}">
        <p14:creationId xmlns:p14="http://schemas.microsoft.com/office/powerpoint/2010/main" val="209311625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a:t>Safe Transportation of Children in Ambulances</a:t>
            </a:r>
          </a:p>
        </p:txBody>
      </p:sp>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0330962" y="63744"/>
            <a:ext cx="1462209" cy="1782641"/>
          </a:xfrm>
        </p:spPr>
      </p:pic>
      <p:sp>
        <p:nvSpPr>
          <p:cNvPr id="4" name="Rectangle 3"/>
          <p:cNvSpPr/>
          <p:nvPr/>
        </p:nvSpPr>
        <p:spPr>
          <a:xfrm>
            <a:off x="988936" y="2310884"/>
            <a:ext cx="184731" cy="523220"/>
          </a:xfrm>
          <a:prstGeom prst="rect">
            <a:avLst/>
          </a:prstGeom>
        </p:spPr>
        <p:txBody>
          <a:bodyPr wrap="none">
            <a:spAutoFit/>
          </a:bodyPr>
          <a:lstStyle/>
          <a:p>
            <a:endParaRPr lang="en-US" sz="2800" b="1" u="sng" dirty="0"/>
          </a:p>
        </p:txBody>
      </p:sp>
      <p:sp>
        <p:nvSpPr>
          <p:cNvPr id="3" name="TextBox 2"/>
          <p:cNvSpPr txBox="1"/>
          <p:nvPr/>
        </p:nvSpPr>
        <p:spPr>
          <a:xfrm>
            <a:off x="1239715" y="2649438"/>
            <a:ext cx="5171480" cy="3539430"/>
          </a:xfrm>
          <a:prstGeom prst="rect">
            <a:avLst/>
          </a:prstGeom>
          <a:noFill/>
        </p:spPr>
        <p:txBody>
          <a:bodyPr wrap="none" rtlCol="0">
            <a:spAutoFit/>
          </a:bodyPr>
          <a:lstStyle/>
          <a:p>
            <a:r>
              <a:rPr lang="en-US" sz="2800" b="1" u="sng" dirty="0"/>
              <a:t>Ambulance Cot</a:t>
            </a:r>
          </a:p>
          <a:p>
            <a:endParaRPr lang="en-US" sz="2800" b="1" u="sng" dirty="0"/>
          </a:p>
          <a:p>
            <a:pPr marL="342900" indent="-342900">
              <a:buFont typeface="Arial" panose="020B0604020202020204" pitchFamily="34" charset="0"/>
              <a:buChar char="•"/>
            </a:pPr>
            <a:r>
              <a:rPr lang="en-US" sz="2400" dirty="0"/>
              <a:t>Most secure way to mount seat</a:t>
            </a:r>
          </a:p>
          <a:p>
            <a:pPr marL="342900" indent="-342900">
              <a:buFont typeface="Arial" panose="020B0604020202020204" pitchFamily="34" charset="0"/>
              <a:buChar char="•"/>
            </a:pPr>
            <a:r>
              <a:rPr lang="en-US" sz="2400" dirty="0"/>
              <a:t>Highest rated </a:t>
            </a:r>
          </a:p>
          <a:p>
            <a:pPr marL="342900" indent="-342900">
              <a:buFont typeface="Arial" panose="020B0604020202020204" pitchFamily="34" charset="0"/>
              <a:buChar char="•"/>
            </a:pPr>
            <a:r>
              <a:rPr lang="en-US" sz="2400" dirty="0"/>
              <a:t>Do not have to remove child to bring </a:t>
            </a:r>
          </a:p>
          <a:p>
            <a:r>
              <a:rPr lang="en-US" sz="2400" dirty="0"/>
              <a:t>     Into ED</a:t>
            </a:r>
          </a:p>
          <a:p>
            <a:pPr marL="342900" indent="-342900">
              <a:buFont typeface="Arial" panose="020B0604020202020204" pitchFamily="34" charset="0"/>
              <a:buChar char="•"/>
            </a:pPr>
            <a:r>
              <a:rPr lang="en-US" sz="2400" dirty="0"/>
              <a:t>Provider can access the patient</a:t>
            </a:r>
          </a:p>
          <a:p>
            <a:pPr marL="342900" indent="-342900">
              <a:buFont typeface="Arial" panose="020B0604020202020204" pitchFamily="34" charset="0"/>
              <a:buChar char="•"/>
            </a:pPr>
            <a:r>
              <a:rPr lang="en-US" sz="2400" dirty="0"/>
              <a:t>Takes the most time for set up</a:t>
            </a:r>
          </a:p>
          <a:p>
            <a:pPr marL="342900" indent="-342900">
              <a:buFont typeface="Arial" panose="020B0604020202020204" pitchFamily="34" charset="0"/>
              <a:buChar char="•"/>
            </a:pPr>
            <a:r>
              <a:rPr lang="en-US" sz="2400" dirty="0"/>
              <a:t>May have to move waist belt</a:t>
            </a:r>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23625" y="2069244"/>
            <a:ext cx="5623008" cy="4217256"/>
          </a:xfrm>
          <a:prstGeom prst="rect">
            <a:avLst/>
          </a:prstGeom>
        </p:spPr>
      </p:pic>
    </p:spTree>
    <p:extLst>
      <p:ext uri="{BB962C8B-B14F-4D97-AF65-F5344CB8AC3E}">
        <p14:creationId xmlns:p14="http://schemas.microsoft.com/office/powerpoint/2010/main" val="138636789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a:t>Safe Transportation of Children in Ambulances</a:t>
            </a:r>
          </a:p>
        </p:txBody>
      </p:sp>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0330962" y="63744"/>
            <a:ext cx="1462209" cy="1782641"/>
          </a:xfrm>
        </p:spPr>
      </p:pic>
      <p:sp>
        <p:nvSpPr>
          <p:cNvPr id="4" name="Rectangle 3"/>
          <p:cNvSpPr/>
          <p:nvPr/>
        </p:nvSpPr>
        <p:spPr>
          <a:xfrm>
            <a:off x="988936" y="2310884"/>
            <a:ext cx="184731" cy="523220"/>
          </a:xfrm>
          <a:prstGeom prst="rect">
            <a:avLst/>
          </a:prstGeom>
        </p:spPr>
        <p:txBody>
          <a:bodyPr wrap="none">
            <a:spAutoFit/>
          </a:bodyPr>
          <a:lstStyle/>
          <a:p>
            <a:endParaRPr lang="en-US" sz="2800" b="1" u="sng" dirty="0"/>
          </a:p>
        </p:txBody>
      </p:sp>
      <p:sp>
        <p:nvSpPr>
          <p:cNvPr id="3" name="TextBox 2"/>
          <p:cNvSpPr txBox="1"/>
          <p:nvPr/>
        </p:nvSpPr>
        <p:spPr>
          <a:xfrm>
            <a:off x="1173667" y="2310884"/>
            <a:ext cx="2326150" cy="523220"/>
          </a:xfrm>
          <a:prstGeom prst="rect">
            <a:avLst/>
          </a:prstGeom>
          <a:noFill/>
        </p:spPr>
        <p:txBody>
          <a:bodyPr wrap="none" rtlCol="0">
            <a:spAutoFit/>
          </a:bodyPr>
          <a:lstStyle/>
          <a:p>
            <a:r>
              <a:rPr lang="en-US" sz="2800" b="1" u="sng" dirty="0"/>
              <a:t>Captains Chair</a:t>
            </a:r>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5400000">
            <a:off x="6307016" y="2474569"/>
            <a:ext cx="4114800" cy="3086100"/>
          </a:xfrm>
          <a:prstGeom prst="rect">
            <a:avLst/>
          </a:prstGeom>
        </p:spPr>
      </p:pic>
      <p:sp>
        <p:nvSpPr>
          <p:cNvPr id="8" name="TextBox 7"/>
          <p:cNvSpPr txBox="1"/>
          <p:nvPr/>
        </p:nvSpPr>
        <p:spPr>
          <a:xfrm>
            <a:off x="1173667" y="3358662"/>
            <a:ext cx="4354205" cy="1938992"/>
          </a:xfrm>
          <a:prstGeom prst="rect">
            <a:avLst/>
          </a:prstGeom>
          <a:noFill/>
        </p:spPr>
        <p:txBody>
          <a:bodyPr wrap="none" rtlCol="0">
            <a:spAutoFit/>
          </a:bodyPr>
          <a:lstStyle/>
          <a:p>
            <a:pPr marL="342900" indent="-342900">
              <a:buFont typeface="Arial" panose="020B0604020202020204" pitchFamily="34" charset="0"/>
              <a:buChar char="•"/>
            </a:pPr>
            <a:r>
              <a:rPr lang="en-US" sz="2400" dirty="0"/>
              <a:t>No installation need</a:t>
            </a:r>
          </a:p>
          <a:p>
            <a:pPr marL="342900" indent="-342900">
              <a:buFont typeface="Arial" panose="020B0604020202020204" pitchFamily="34" charset="0"/>
              <a:buChar char="•"/>
            </a:pPr>
            <a:r>
              <a:rPr lang="en-US" sz="2400" dirty="0"/>
              <a:t>Quick adjustment</a:t>
            </a:r>
          </a:p>
          <a:p>
            <a:pPr marL="342900" indent="-342900">
              <a:buFont typeface="Arial" panose="020B0604020202020204" pitchFamily="34" charset="0"/>
              <a:buChar char="•"/>
            </a:pPr>
            <a:r>
              <a:rPr lang="en-US" sz="2400" dirty="0"/>
              <a:t>Limited size range</a:t>
            </a:r>
          </a:p>
          <a:p>
            <a:pPr marL="342900" indent="-342900">
              <a:buFont typeface="Arial" panose="020B0604020202020204" pitchFamily="34" charset="0"/>
              <a:buChar char="•"/>
            </a:pPr>
            <a:r>
              <a:rPr lang="en-US" sz="2400" dirty="0"/>
              <a:t>Unable to install car seat with </a:t>
            </a:r>
          </a:p>
          <a:p>
            <a:r>
              <a:rPr lang="en-US" sz="2400" dirty="0"/>
              <a:t>     provided lap and shoulder belt</a:t>
            </a:r>
          </a:p>
        </p:txBody>
      </p:sp>
    </p:spTree>
    <p:extLst>
      <p:ext uri="{BB962C8B-B14F-4D97-AF65-F5344CB8AC3E}">
        <p14:creationId xmlns:p14="http://schemas.microsoft.com/office/powerpoint/2010/main" val="326812708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a:t>Safe Transportation of Children in Ambulances</a:t>
            </a:r>
          </a:p>
        </p:txBody>
      </p:sp>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0330962" y="63744"/>
            <a:ext cx="1462209" cy="1782641"/>
          </a:xfrm>
        </p:spPr>
      </p:pic>
      <p:sp>
        <p:nvSpPr>
          <p:cNvPr id="4" name="Rectangle 3"/>
          <p:cNvSpPr/>
          <p:nvPr/>
        </p:nvSpPr>
        <p:spPr>
          <a:xfrm>
            <a:off x="988936" y="2310884"/>
            <a:ext cx="184731" cy="523220"/>
          </a:xfrm>
          <a:prstGeom prst="rect">
            <a:avLst/>
          </a:prstGeom>
        </p:spPr>
        <p:txBody>
          <a:bodyPr wrap="none">
            <a:spAutoFit/>
          </a:bodyPr>
          <a:lstStyle/>
          <a:p>
            <a:endParaRPr lang="en-US" sz="2800" b="1" u="sng" dirty="0"/>
          </a:p>
        </p:txBody>
      </p:sp>
      <p:sp>
        <p:nvSpPr>
          <p:cNvPr id="3" name="TextBox 2"/>
          <p:cNvSpPr txBox="1"/>
          <p:nvPr/>
        </p:nvSpPr>
        <p:spPr>
          <a:xfrm>
            <a:off x="1283677" y="2514600"/>
            <a:ext cx="4659609" cy="4339650"/>
          </a:xfrm>
          <a:prstGeom prst="rect">
            <a:avLst/>
          </a:prstGeom>
          <a:noFill/>
        </p:spPr>
        <p:txBody>
          <a:bodyPr wrap="none" rtlCol="0">
            <a:spAutoFit/>
          </a:bodyPr>
          <a:lstStyle/>
          <a:p>
            <a:r>
              <a:rPr lang="en-US" sz="2800" b="1" u="sng" dirty="0"/>
              <a:t>Bench seat</a:t>
            </a:r>
          </a:p>
          <a:p>
            <a:endParaRPr lang="en-US" sz="2800" b="1" u="sng" dirty="0"/>
          </a:p>
          <a:p>
            <a:pPr marL="342900" indent="-342900">
              <a:buFont typeface="Arial" panose="020B0604020202020204" pitchFamily="34" charset="0"/>
              <a:buChar char="•"/>
            </a:pPr>
            <a:r>
              <a:rPr lang="en-US" sz="2400" dirty="0"/>
              <a:t>Able to install FF or RF</a:t>
            </a:r>
          </a:p>
          <a:p>
            <a:pPr marL="342900" indent="-342900">
              <a:buFont typeface="Arial" panose="020B0604020202020204" pitchFamily="34" charset="0"/>
              <a:buChar char="•"/>
            </a:pPr>
            <a:r>
              <a:rPr lang="en-US" sz="2400" dirty="0"/>
              <a:t>Quicker install – Single belt</a:t>
            </a:r>
          </a:p>
          <a:p>
            <a:pPr marL="342900" indent="-342900">
              <a:buFont typeface="Arial" panose="020B0604020202020204" pitchFamily="34" charset="0"/>
              <a:buChar char="•"/>
            </a:pPr>
            <a:r>
              <a:rPr lang="en-US" sz="2400" dirty="0"/>
              <a:t>Frees up cot for another </a:t>
            </a:r>
          </a:p>
          <a:p>
            <a:r>
              <a:rPr lang="en-US" sz="2400" dirty="0"/>
              <a:t>     patient</a:t>
            </a:r>
          </a:p>
          <a:p>
            <a:pPr marL="342900" indent="-342900">
              <a:buFont typeface="Arial" panose="020B0604020202020204" pitchFamily="34" charset="0"/>
              <a:buChar char="•"/>
            </a:pPr>
            <a:r>
              <a:rPr lang="en-US" sz="2400" dirty="0"/>
              <a:t>Only if there is nothing mounted </a:t>
            </a:r>
          </a:p>
          <a:p>
            <a:r>
              <a:rPr lang="en-US" sz="2400" dirty="0"/>
              <a:t>     on wall behind seat</a:t>
            </a:r>
          </a:p>
          <a:p>
            <a:pPr marL="342900" indent="-342900">
              <a:buFont typeface="Arial" panose="020B0604020202020204" pitchFamily="34" charset="0"/>
              <a:buChar char="•"/>
            </a:pPr>
            <a:r>
              <a:rPr lang="en-US" sz="2400" dirty="0"/>
              <a:t>Child turned from you</a:t>
            </a:r>
          </a:p>
          <a:p>
            <a:endParaRPr lang="en-US" sz="2800" b="1" u="sng" dirty="0"/>
          </a:p>
          <a:p>
            <a:r>
              <a:rPr lang="en-US" sz="2400" dirty="0"/>
              <a:t>   </a:t>
            </a:r>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995139" y="3138854"/>
            <a:ext cx="4196861" cy="3147646"/>
          </a:xfrm>
          <a:prstGeom prst="rect">
            <a:avLst/>
          </a:prstGeom>
        </p:spPr>
      </p:pic>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448299" y="1846385"/>
            <a:ext cx="3821723" cy="2866292"/>
          </a:xfrm>
          <a:prstGeom prst="rect">
            <a:avLst/>
          </a:prstGeom>
        </p:spPr>
      </p:pic>
    </p:spTree>
    <p:extLst>
      <p:ext uri="{BB962C8B-B14F-4D97-AF65-F5344CB8AC3E}">
        <p14:creationId xmlns:p14="http://schemas.microsoft.com/office/powerpoint/2010/main" val="292590725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a:t>Safe Transportation of Children in Ambulances</a:t>
            </a:r>
          </a:p>
        </p:txBody>
      </p:sp>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0330962" y="63744"/>
            <a:ext cx="1462209" cy="1782641"/>
          </a:xfrm>
        </p:spPr>
      </p:pic>
      <p:sp>
        <p:nvSpPr>
          <p:cNvPr id="6" name="TextBox 5"/>
          <p:cNvSpPr txBox="1"/>
          <p:nvPr/>
        </p:nvSpPr>
        <p:spPr>
          <a:xfrm>
            <a:off x="1494692" y="2901462"/>
            <a:ext cx="7241278" cy="1569660"/>
          </a:xfrm>
          <a:prstGeom prst="rect">
            <a:avLst/>
          </a:prstGeom>
          <a:noFill/>
        </p:spPr>
        <p:txBody>
          <a:bodyPr wrap="none" rtlCol="0">
            <a:spAutoFit/>
          </a:bodyPr>
          <a:lstStyle/>
          <a:p>
            <a:r>
              <a:rPr lang="en-US" sz="2400" dirty="0"/>
              <a:t>Lieutenant Daniel Ballantine</a:t>
            </a:r>
          </a:p>
          <a:p>
            <a:r>
              <a:rPr lang="en-US" sz="2400" dirty="0"/>
              <a:t>MCFRS Station 31-A</a:t>
            </a:r>
          </a:p>
          <a:p>
            <a:r>
              <a:rPr lang="en-US" sz="2400" dirty="0"/>
              <a:t>Senior Technician Montgomery County Car Seat Program</a:t>
            </a:r>
          </a:p>
          <a:p>
            <a:r>
              <a:rPr lang="en-US" sz="2400" dirty="0"/>
              <a:t> </a:t>
            </a:r>
          </a:p>
        </p:txBody>
      </p:sp>
    </p:spTree>
    <p:extLst>
      <p:ext uri="{BB962C8B-B14F-4D97-AF65-F5344CB8AC3E}">
        <p14:creationId xmlns:p14="http://schemas.microsoft.com/office/powerpoint/2010/main" val="7594222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a:t>Safe Transportation of Children in Ambulances</a:t>
            </a:r>
          </a:p>
        </p:txBody>
      </p:sp>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0330962" y="63744"/>
            <a:ext cx="1462209" cy="1782641"/>
          </a:xfrm>
        </p:spPr>
      </p:pic>
      <p:sp>
        <p:nvSpPr>
          <p:cNvPr id="4" name="Rectangle 3"/>
          <p:cNvSpPr/>
          <p:nvPr/>
        </p:nvSpPr>
        <p:spPr>
          <a:xfrm>
            <a:off x="988936" y="2310884"/>
            <a:ext cx="184731" cy="523220"/>
          </a:xfrm>
          <a:prstGeom prst="rect">
            <a:avLst/>
          </a:prstGeom>
        </p:spPr>
        <p:txBody>
          <a:bodyPr wrap="none">
            <a:spAutoFit/>
          </a:bodyPr>
          <a:lstStyle/>
          <a:p>
            <a:endParaRPr lang="en-US" sz="2800" b="1" u="sng" dirty="0"/>
          </a:p>
        </p:txBody>
      </p:sp>
      <p:sp>
        <p:nvSpPr>
          <p:cNvPr id="3" name="TextBox 2"/>
          <p:cNvSpPr txBox="1"/>
          <p:nvPr/>
        </p:nvSpPr>
        <p:spPr>
          <a:xfrm>
            <a:off x="4009292" y="2048608"/>
            <a:ext cx="3788666" cy="523220"/>
          </a:xfrm>
          <a:prstGeom prst="rect">
            <a:avLst/>
          </a:prstGeom>
          <a:noFill/>
        </p:spPr>
        <p:txBody>
          <a:bodyPr wrap="none" rtlCol="0">
            <a:spAutoFit/>
          </a:bodyPr>
          <a:lstStyle/>
          <a:p>
            <a:r>
              <a:rPr lang="en-US" sz="2800" b="1" u="sng" dirty="0"/>
              <a:t>Not approved locations</a:t>
            </a:r>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8648" y="2571828"/>
            <a:ext cx="3575538" cy="2681653"/>
          </a:xfrm>
          <a:prstGeom prst="rect">
            <a:avLst/>
          </a:prstGeom>
        </p:spPr>
      </p:pic>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642661" y="2571828"/>
            <a:ext cx="2521927" cy="3362569"/>
          </a:xfrm>
          <a:prstGeom prst="rect">
            <a:avLst/>
          </a:prstGeom>
        </p:spPr>
      </p:pic>
      <p:pic>
        <p:nvPicPr>
          <p:cNvPr id="11" name="Picture 1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044144" y="2571828"/>
            <a:ext cx="3017922" cy="3081626"/>
          </a:xfrm>
          <a:prstGeom prst="rect">
            <a:avLst/>
          </a:prstGeom>
        </p:spPr>
      </p:pic>
      <p:sp>
        <p:nvSpPr>
          <p:cNvPr id="12" name="TextBox 11"/>
          <p:cNvSpPr txBox="1"/>
          <p:nvPr/>
        </p:nvSpPr>
        <p:spPr>
          <a:xfrm>
            <a:off x="775537" y="5514425"/>
            <a:ext cx="2270173" cy="461665"/>
          </a:xfrm>
          <a:prstGeom prst="rect">
            <a:avLst/>
          </a:prstGeom>
          <a:noFill/>
        </p:spPr>
        <p:txBody>
          <a:bodyPr wrap="none" rtlCol="0">
            <a:spAutoFit/>
          </a:bodyPr>
          <a:lstStyle/>
          <a:p>
            <a:r>
              <a:rPr lang="en-US" sz="2400" b="1" dirty="0"/>
              <a:t>Middle of bench</a:t>
            </a:r>
          </a:p>
        </p:txBody>
      </p:sp>
      <p:sp>
        <p:nvSpPr>
          <p:cNvPr id="13" name="TextBox 12"/>
          <p:cNvSpPr txBox="1"/>
          <p:nvPr/>
        </p:nvSpPr>
        <p:spPr>
          <a:xfrm>
            <a:off x="5247675" y="5934397"/>
            <a:ext cx="1311898" cy="461665"/>
          </a:xfrm>
          <a:prstGeom prst="rect">
            <a:avLst/>
          </a:prstGeom>
          <a:noFill/>
        </p:spPr>
        <p:txBody>
          <a:bodyPr wrap="none" rtlCol="0">
            <a:spAutoFit/>
          </a:bodyPr>
          <a:lstStyle/>
          <a:p>
            <a:r>
              <a:rPr lang="en-US" sz="2400" b="1" dirty="0"/>
              <a:t>CPR Seat</a:t>
            </a:r>
          </a:p>
        </p:txBody>
      </p:sp>
      <p:sp>
        <p:nvSpPr>
          <p:cNvPr id="14" name="TextBox 13"/>
          <p:cNvSpPr txBox="1"/>
          <p:nvPr/>
        </p:nvSpPr>
        <p:spPr>
          <a:xfrm>
            <a:off x="8955228" y="5811305"/>
            <a:ext cx="1492781" cy="461665"/>
          </a:xfrm>
          <a:prstGeom prst="rect">
            <a:avLst/>
          </a:prstGeom>
          <a:noFill/>
        </p:spPr>
        <p:txBody>
          <a:bodyPr wrap="none" rtlCol="0">
            <a:spAutoFit/>
          </a:bodyPr>
          <a:lstStyle/>
          <a:p>
            <a:r>
              <a:rPr lang="en-US" sz="2400" b="1" dirty="0"/>
              <a:t>Front Seat</a:t>
            </a:r>
          </a:p>
        </p:txBody>
      </p:sp>
    </p:spTree>
    <p:extLst>
      <p:ext uri="{BB962C8B-B14F-4D97-AF65-F5344CB8AC3E}">
        <p14:creationId xmlns:p14="http://schemas.microsoft.com/office/powerpoint/2010/main" val="340288773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a:t>Safe Transportation of Children in Ambulances</a:t>
            </a:r>
          </a:p>
        </p:txBody>
      </p:sp>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0330962" y="63744"/>
            <a:ext cx="1462209" cy="1782641"/>
          </a:xfrm>
        </p:spPr>
      </p:pic>
      <p:sp>
        <p:nvSpPr>
          <p:cNvPr id="4" name="Rectangle 3"/>
          <p:cNvSpPr/>
          <p:nvPr/>
        </p:nvSpPr>
        <p:spPr>
          <a:xfrm>
            <a:off x="988936" y="2310884"/>
            <a:ext cx="184731" cy="523220"/>
          </a:xfrm>
          <a:prstGeom prst="rect">
            <a:avLst/>
          </a:prstGeom>
        </p:spPr>
        <p:txBody>
          <a:bodyPr wrap="none">
            <a:spAutoFit/>
          </a:bodyPr>
          <a:lstStyle/>
          <a:p>
            <a:endParaRPr lang="en-US" sz="2800" b="1" u="sng" dirty="0"/>
          </a:p>
        </p:txBody>
      </p:sp>
      <p:sp>
        <p:nvSpPr>
          <p:cNvPr id="3" name="TextBox 2"/>
          <p:cNvSpPr txBox="1"/>
          <p:nvPr/>
        </p:nvSpPr>
        <p:spPr>
          <a:xfrm>
            <a:off x="756138" y="2189285"/>
            <a:ext cx="1538655" cy="523220"/>
          </a:xfrm>
          <a:prstGeom prst="rect">
            <a:avLst/>
          </a:prstGeom>
          <a:noFill/>
        </p:spPr>
        <p:txBody>
          <a:bodyPr wrap="square" rtlCol="0">
            <a:spAutoFit/>
          </a:bodyPr>
          <a:lstStyle/>
          <a:p>
            <a:r>
              <a:rPr lang="en-US" sz="2800" b="1" u="sng" dirty="0"/>
              <a:t>Review:</a:t>
            </a:r>
          </a:p>
        </p:txBody>
      </p:sp>
      <p:sp>
        <p:nvSpPr>
          <p:cNvPr id="6" name="TextBox 5"/>
          <p:cNvSpPr txBox="1"/>
          <p:nvPr/>
        </p:nvSpPr>
        <p:spPr>
          <a:xfrm>
            <a:off x="756138" y="3286029"/>
            <a:ext cx="9967600" cy="1938992"/>
          </a:xfrm>
          <a:prstGeom prst="rect">
            <a:avLst/>
          </a:prstGeom>
          <a:noFill/>
        </p:spPr>
        <p:txBody>
          <a:bodyPr wrap="none" rtlCol="0">
            <a:spAutoFit/>
          </a:bodyPr>
          <a:lstStyle/>
          <a:p>
            <a:pPr marL="342900" indent="-342900">
              <a:buAutoNum type="arabicPeriod"/>
            </a:pPr>
            <a:r>
              <a:rPr lang="en-US" sz="2400" dirty="0"/>
              <a:t>How many belts should be used while installing a car seat on the cot?</a:t>
            </a:r>
          </a:p>
          <a:p>
            <a:pPr marL="342900" indent="-342900">
              <a:buAutoNum type="arabicPeriod"/>
            </a:pPr>
            <a:endParaRPr lang="en-US" sz="2400" dirty="0"/>
          </a:p>
          <a:p>
            <a:pPr marL="342900" indent="-342900">
              <a:buAutoNum type="arabicPeriod"/>
            </a:pPr>
            <a:r>
              <a:rPr lang="en-US" sz="2400" dirty="0"/>
              <a:t>What are the three approved child safety devices on a MCFR Ambulance?</a:t>
            </a:r>
          </a:p>
          <a:p>
            <a:pPr marL="342900" indent="-342900">
              <a:buAutoNum type="arabicPeriod"/>
            </a:pPr>
            <a:endParaRPr lang="en-US" sz="2400" dirty="0"/>
          </a:p>
          <a:p>
            <a:pPr marL="342900" indent="-342900">
              <a:buAutoNum type="arabicPeriod"/>
            </a:pPr>
            <a:r>
              <a:rPr lang="en-US" sz="2400" dirty="0"/>
              <a:t>Name two places that a car seat can not be installed in a MCFR Ambulance?</a:t>
            </a:r>
          </a:p>
        </p:txBody>
      </p:sp>
    </p:spTree>
    <p:extLst>
      <p:ext uri="{BB962C8B-B14F-4D97-AF65-F5344CB8AC3E}">
        <p14:creationId xmlns:p14="http://schemas.microsoft.com/office/powerpoint/2010/main" val="156509224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a:t>Safe Transportation of Children in Ambulances</a:t>
            </a:r>
          </a:p>
        </p:txBody>
      </p:sp>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0330962" y="63744"/>
            <a:ext cx="1462209" cy="1782641"/>
          </a:xfrm>
        </p:spPr>
      </p:pic>
      <p:sp>
        <p:nvSpPr>
          <p:cNvPr id="4" name="Rectangle 3"/>
          <p:cNvSpPr/>
          <p:nvPr/>
        </p:nvSpPr>
        <p:spPr>
          <a:xfrm>
            <a:off x="988936" y="2310884"/>
            <a:ext cx="184731" cy="523220"/>
          </a:xfrm>
          <a:prstGeom prst="rect">
            <a:avLst/>
          </a:prstGeom>
        </p:spPr>
        <p:txBody>
          <a:bodyPr wrap="none">
            <a:spAutoFit/>
          </a:bodyPr>
          <a:lstStyle/>
          <a:p>
            <a:endParaRPr lang="en-US" sz="2800" b="1" u="sng" dirty="0"/>
          </a:p>
        </p:txBody>
      </p:sp>
      <p:sp>
        <p:nvSpPr>
          <p:cNvPr id="6" name="TextBox 5"/>
          <p:cNvSpPr txBox="1"/>
          <p:nvPr/>
        </p:nvSpPr>
        <p:spPr>
          <a:xfrm>
            <a:off x="1327638" y="2672862"/>
            <a:ext cx="8901924" cy="1384995"/>
          </a:xfrm>
          <a:prstGeom prst="rect">
            <a:avLst/>
          </a:prstGeom>
          <a:noFill/>
        </p:spPr>
        <p:txBody>
          <a:bodyPr wrap="none" rtlCol="0">
            <a:spAutoFit/>
          </a:bodyPr>
          <a:lstStyle/>
          <a:p>
            <a:r>
              <a:rPr lang="en-US" sz="2800" b="1" u="sng" dirty="0"/>
              <a:t>Section #2: </a:t>
            </a:r>
          </a:p>
          <a:p>
            <a:r>
              <a:rPr lang="en-US" sz="2800" dirty="0"/>
              <a:t>	</a:t>
            </a:r>
          </a:p>
          <a:p>
            <a:r>
              <a:rPr lang="en-US" sz="2800" dirty="0"/>
              <a:t>	Adjustment, usage, and installation of child safety device</a:t>
            </a:r>
          </a:p>
        </p:txBody>
      </p:sp>
    </p:spTree>
    <p:extLst>
      <p:ext uri="{BB962C8B-B14F-4D97-AF65-F5344CB8AC3E}">
        <p14:creationId xmlns:p14="http://schemas.microsoft.com/office/powerpoint/2010/main" val="416043697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a:t>Safe Transportation of Children in Ambulances</a:t>
            </a:r>
          </a:p>
        </p:txBody>
      </p:sp>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0330962" y="63744"/>
            <a:ext cx="1462209" cy="1782641"/>
          </a:xfrm>
        </p:spPr>
      </p:pic>
      <p:sp>
        <p:nvSpPr>
          <p:cNvPr id="4" name="Rectangle 3"/>
          <p:cNvSpPr/>
          <p:nvPr/>
        </p:nvSpPr>
        <p:spPr>
          <a:xfrm>
            <a:off x="988936" y="2310884"/>
            <a:ext cx="184731" cy="523220"/>
          </a:xfrm>
          <a:prstGeom prst="rect">
            <a:avLst/>
          </a:prstGeom>
        </p:spPr>
        <p:txBody>
          <a:bodyPr wrap="none">
            <a:spAutoFit/>
          </a:bodyPr>
          <a:lstStyle/>
          <a:p>
            <a:endParaRPr lang="en-US" sz="2800" b="1" u="sng" dirty="0"/>
          </a:p>
        </p:txBody>
      </p:sp>
      <p:sp>
        <p:nvSpPr>
          <p:cNvPr id="3" name="TextBox 2"/>
          <p:cNvSpPr txBox="1"/>
          <p:nvPr/>
        </p:nvSpPr>
        <p:spPr>
          <a:xfrm>
            <a:off x="3947746" y="3191607"/>
            <a:ext cx="184731" cy="830997"/>
          </a:xfrm>
          <a:prstGeom prst="rect">
            <a:avLst/>
          </a:prstGeom>
          <a:noFill/>
        </p:spPr>
        <p:txBody>
          <a:bodyPr wrap="none" rtlCol="0">
            <a:spAutoFit/>
          </a:bodyPr>
          <a:lstStyle/>
          <a:p>
            <a:endParaRPr lang="en-US" sz="4800" b="1" dirty="0"/>
          </a:p>
        </p:txBody>
      </p:sp>
      <p:sp>
        <p:nvSpPr>
          <p:cNvPr id="6" name="TextBox 5"/>
          <p:cNvSpPr txBox="1"/>
          <p:nvPr/>
        </p:nvSpPr>
        <p:spPr>
          <a:xfrm>
            <a:off x="1274885" y="2236177"/>
            <a:ext cx="9365406" cy="5878532"/>
          </a:xfrm>
          <a:prstGeom prst="rect">
            <a:avLst/>
          </a:prstGeom>
          <a:noFill/>
        </p:spPr>
        <p:txBody>
          <a:bodyPr wrap="square" rtlCol="0">
            <a:spAutoFit/>
          </a:bodyPr>
          <a:lstStyle/>
          <a:p>
            <a:r>
              <a:rPr lang="en-US" sz="2800" b="1" u="sng" dirty="0"/>
              <a:t>Objectives:</a:t>
            </a:r>
          </a:p>
          <a:p>
            <a:endParaRPr lang="en-US" dirty="0"/>
          </a:p>
          <a:p>
            <a:pPr marL="342900" lvl="0" indent="-342900">
              <a:buAutoNum type="arabicPeriod"/>
            </a:pPr>
            <a:r>
              <a:rPr lang="en-US" sz="2400" dirty="0"/>
              <a:t>Students will be able to demonstrate how to properly adjust the child safety devices for the size of the child according to the recommendations of manufacturer and Safe Kids.</a:t>
            </a:r>
          </a:p>
          <a:p>
            <a:pPr marL="342900" lvl="0" indent="-342900">
              <a:buAutoNum type="arabicPeriod"/>
            </a:pPr>
            <a:endParaRPr lang="en-US" sz="2400" dirty="0"/>
          </a:p>
          <a:p>
            <a:pPr marL="342900" lvl="0" indent="-342900">
              <a:buAutoNum type="arabicPeriod" startAt="2"/>
            </a:pPr>
            <a:r>
              <a:rPr lang="en-US" sz="2400" dirty="0"/>
              <a:t>Students will be able to demonstrate how to correctly install and use the appropriate child safety devices provided by MCFRS in an EMS unit according to COMAR, Maryland Law, and Safe Kids recommendations. </a:t>
            </a:r>
          </a:p>
          <a:p>
            <a:pPr lvl="0"/>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p:txBody>
      </p:sp>
    </p:spTree>
    <p:extLst>
      <p:ext uri="{BB962C8B-B14F-4D97-AF65-F5344CB8AC3E}">
        <p14:creationId xmlns:p14="http://schemas.microsoft.com/office/powerpoint/2010/main" val="315911695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a:t>Safe Transportation of Children in Ambulances</a:t>
            </a:r>
          </a:p>
        </p:txBody>
      </p:sp>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0330962" y="63744"/>
            <a:ext cx="1462209" cy="1782641"/>
          </a:xfrm>
        </p:spPr>
      </p:pic>
      <p:sp>
        <p:nvSpPr>
          <p:cNvPr id="4" name="Rectangle 3"/>
          <p:cNvSpPr/>
          <p:nvPr/>
        </p:nvSpPr>
        <p:spPr>
          <a:xfrm>
            <a:off x="988936" y="2310884"/>
            <a:ext cx="184731" cy="523220"/>
          </a:xfrm>
          <a:prstGeom prst="rect">
            <a:avLst/>
          </a:prstGeom>
        </p:spPr>
        <p:txBody>
          <a:bodyPr wrap="none">
            <a:spAutoFit/>
          </a:bodyPr>
          <a:lstStyle/>
          <a:p>
            <a:endParaRPr lang="en-US" sz="2800" b="1" u="sng" dirty="0"/>
          </a:p>
        </p:txBody>
      </p:sp>
      <p:sp>
        <p:nvSpPr>
          <p:cNvPr id="3" name="TextBox 2"/>
          <p:cNvSpPr txBox="1"/>
          <p:nvPr/>
        </p:nvSpPr>
        <p:spPr>
          <a:xfrm>
            <a:off x="3947746" y="3191607"/>
            <a:ext cx="184731" cy="830997"/>
          </a:xfrm>
          <a:prstGeom prst="rect">
            <a:avLst/>
          </a:prstGeom>
          <a:noFill/>
        </p:spPr>
        <p:txBody>
          <a:bodyPr wrap="none" rtlCol="0">
            <a:spAutoFit/>
          </a:bodyPr>
          <a:lstStyle/>
          <a:p>
            <a:endParaRPr lang="en-US" sz="4800" b="1" dirty="0"/>
          </a:p>
        </p:txBody>
      </p:sp>
      <p:sp>
        <p:nvSpPr>
          <p:cNvPr id="6" name="TextBox 5"/>
          <p:cNvSpPr txBox="1"/>
          <p:nvPr/>
        </p:nvSpPr>
        <p:spPr>
          <a:xfrm>
            <a:off x="1173667" y="2095151"/>
            <a:ext cx="8819209" cy="523220"/>
          </a:xfrm>
          <a:prstGeom prst="rect">
            <a:avLst/>
          </a:prstGeom>
          <a:noFill/>
        </p:spPr>
        <p:txBody>
          <a:bodyPr wrap="none" rtlCol="0">
            <a:spAutoFit/>
          </a:bodyPr>
          <a:lstStyle/>
          <a:p>
            <a:r>
              <a:rPr lang="en-US" sz="2800" dirty="0"/>
              <a:t>Measuring and adjusting the harness height on the car seat</a:t>
            </a:r>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79236" y="3191607"/>
            <a:ext cx="3352800" cy="2019300"/>
          </a:xfrm>
          <a:prstGeom prst="rect">
            <a:avLst/>
          </a:prstGeom>
        </p:spPr>
      </p:pic>
      <p:pic>
        <p:nvPicPr>
          <p:cNvPr id="10" name="Picture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758962" y="2761673"/>
            <a:ext cx="4572000" cy="3403600"/>
          </a:xfrm>
          <a:prstGeom prst="rect">
            <a:avLst/>
          </a:prstGeom>
        </p:spPr>
      </p:pic>
      <p:sp>
        <p:nvSpPr>
          <p:cNvPr id="13" name="TextBox 12"/>
          <p:cNvSpPr txBox="1"/>
          <p:nvPr/>
        </p:nvSpPr>
        <p:spPr>
          <a:xfrm>
            <a:off x="10037306" y="3715679"/>
            <a:ext cx="1420582" cy="369332"/>
          </a:xfrm>
          <a:prstGeom prst="rect">
            <a:avLst/>
          </a:prstGeom>
          <a:noFill/>
        </p:spPr>
        <p:txBody>
          <a:bodyPr wrap="none" rtlCol="0">
            <a:spAutoFit/>
          </a:bodyPr>
          <a:lstStyle/>
          <a:p>
            <a:r>
              <a:rPr lang="en-US" dirty="0"/>
              <a:t>Harness slots</a:t>
            </a:r>
          </a:p>
        </p:txBody>
      </p:sp>
      <p:cxnSp>
        <p:nvCxnSpPr>
          <p:cNvPr id="15" name="Straight Arrow Connector 14"/>
          <p:cNvCxnSpPr>
            <a:cxnSpLocks/>
          </p:cNvCxnSpPr>
          <p:nvPr/>
        </p:nvCxnSpPr>
        <p:spPr>
          <a:xfrm flipH="1">
            <a:off x="8645237" y="3906982"/>
            <a:ext cx="1502353" cy="29427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p:nvPr/>
        </p:nvCxnSpPr>
        <p:spPr>
          <a:xfrm flipH="1">
            <a:off x="8717772" y="3906982"/>
            <a:ext cx="1445260" cy="6945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p:nvPr/>
        </p:nvCxnSpPr>
        <p:spPr>
          <a:xfrm flipH="1" flipV="1">
            <a:off x="8717772" y="3791771"/>
            <a:ext cx="1429818" cy="11521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p:nvPr/>
        </p:nvCxnSpPr>
        <p:spPr>
          <a:xfrm flipH="1" flipV="1">
            <a:off x="8717772" y="3655183"/>
            <a:ext cx="1429818" cy="28652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1145036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a:t>Safe Transportation of Children in Ambulances</a:t>
            </a:r>
          </a:p>
        </p:txBody>
      </p:sp>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0330962" y="63744"/>
            <a:ext cx="1462209" cy="1782641"/>
          </a:xfrm>
        </p:spPr>
      </p:pic>
      <p:sp>
        <p:nvSpPr>
          <p:cNvPr id="4" name="Rectangle 3"/>
          <p:cNvSpPr/>
          <p:nvPr/>
        </p:nvSpPr>
        <p:spPr>
          <a:xfrm>
            <a:off x="988936" y="2310884"/>
            <a:ext cx="184731" cy="523220"/>
          </a:xfrm>
          <a:prstGeom prst="rect">
            <a:avLst/>
          </a:prstGeom>
        </p:spPr>
        <p:txBody>
          <a:bodyPr wrap="none">
            <a:spAutoFit/>
          </a:bodyPr>
          <a:lstStyle/>
          <a:p>
            <a:endParaRPr lang="en-US" sz="2800" b="1" u="sng" dirty="0"/>
          </a:p>
        </p:txBody>
      </p:sp>
      <p:sp>
        <p:nvSpPr>
          <p:cNvPr id="3" name="TextBox 2"/>
          <p:cNvSpPr txBox="1"/>
          <p:nvPr/>
        </p:nvSpPr>
        <p:spPr>
          <a:xfrm>
            <a:off x="3947746" y="3191607"/>
            <a:ext cx="184731" cy="830997"/>
          </a:xfrm>
          <a:prstGeom prst="rect">
            <a:avLst/>
          </a:prstGeom>
          <a:noFill/>
        </p:spPr>
        <p:txBody>
          <a:bodyPr wrap="none" rtlCol="0">
            <a:spAutoFit/>
          </a:bodyPr>
          <a:lstStyle/>
          <a:p>
            <a:endParaRPr lang="en-US" sz="4800" b="1" dirty="0"/>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72441" y="1846385"/>
            <a:ext cx="2427787" cy="3237050"/>
          </a:xfrm>
          <a:prstGeom prst="rect">
            <a:avLst/>
          </a:prstGeom>
        </p:spPr>
      </p:pic>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226676" y="1846385"/>
            <a:ext cx="2377837" cy="3170450"/>
          </a:xfrm>
          <a:prstGeom prst="rect">
            <a:avLst/>
          </a:prstGeom>
        </p:spPr>
      </p:pic>
      <p:sp>
        <p:nvSpPr>
          <p:cNvPr id="10" name="TextBox 9"/>
          <p:cNvSpPr txBox="1"/>
          <p:nvPr/>
        </p:nvSpPr>
        <p:spPr>
          <a:xfrm>
            <a:off x="397164" y="3269673"/>
            <a:ext cx="1588654" cy="369332"/>
          </a:xfrm>
          <a:prstGeom prst="rect">
            <a:avLst/>
          </a:prstGeom>
          <a:noFill/>
        </p:spPr>
        <p:txBody>
          <a:bodyPr wrap="square" rtlCol="0">
            <a:spAutoFit/>
          </a:bodyPr>
          <a:lstStyle/>
          <a:p>
            <a:r>
              <a:rPr lang="en-US" dirty="0"/>
              <a:t>Splitter plate</a:t>
            </a:r>
          </a:p>
        </p:txBody>
      </p:sp>
      <p:cxnSp>
        <p:nvCxnSpPr>
          <p:cNvPr id="12" name="Straight Arrow Connector 11"/>
          <p:cNvCxnSpPr/>
          <p:nvPr/>
        </p:nvCxnSpPr>
        <p:spPr>
          <a:xfrm>
            <a:off x="1754909" y="3472873"/>
            <a:ext cx="1422400" cy="54973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8783782" y="3472873"/>
            <a:ext cx="2207491" cy="369332"/>
          </a:xfrm>
          <a:prstGeom prst="rect">
            <a:avLst/>
          </a:prstGeom>
          <a:noFill/>
        </p:spPr>
        <p:txBody>
          <a:bodyPr wrap="square" rtlCol="0">
            <a:spAutoFit/>
          </a:bodyPr>
          <a:lstStyle/>
          <a:p>
            <a:r>
              <a:rPr lang="en-US" dirty="0"/>
              <a:t>Removing Harness</a:t>
            </a:r>
          </a:p>
        </p:txBody>
      </p:sp>
      <p:cxnSp>
        <p:nvCxnSpPr>
          <p:cNvPr id="15" name="Straight Arrow Connector 14"/>
          <p:cNvCxnSpPr>
            <a:stCxn id="13" idx="1"/>
          </p:cNvCxnSpPr>
          <p:nvPr/>
        </p:nvCxnSpPr>
        <p:spPr>
          <a:xfrm flipH="1" flipV="1">
            <a:off x="7213600" y="3607105"/>
            <a:ext cx="1570182" cy="5043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1081301" y="5452404"/>
            <a:ext cx="8367499" cy="646331"/>
          </a:xfrm>
          <a:prstGeom prst="rect">
            <a:avLst/>
          </a:prstGeom>
          <a:noFill/>
        </p:spPr>
        <p:txBody>
          <a:bodyPr wrap="square" rtlCol="0">
            <a:spAutoFit/>
          </a:bodyPr>
          <a:lstStyle/>
          <a:p>
            <a:r>
              <a:rPr lang="en-US" dirty="0"/>
              <a:t>Locate the harness straps to the rear of the car seat. Remove the harness from splitter plate. Relocate the harness and re-attach. </a:t>
            </a:r>
          </a:p>
        </p:txBody>
      </p:sp>
    </p:spTree>
    <p:extLst>
      <p:ext uri="{BB962C8B-B14F-4D97-AF65-F5344CB8AC3E}">
        <p14:creationId xmlns:p14="http://schemas.microsoft.com/office/powerpoint/2010/main" val="100983419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a:t>Safe Transportation of Children in Ambulances</a:t>
            </a:r>
          </a:p>
        </p:txBody>
      </p:sp>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0330962" y="63744"/>
            <a:ext cx="1462209" cy="1782641"/>
          </a:xfrm>
        </p:spPr>
      </p:pic>
      <p:sp>
        <p:nvSpPr>
          <p:cNvPr id="4" name="Rectangle 3"/>
          <p:cNvSpPr/>
          <p:nvPr/>
        </p:nvSpPr>
        <p:spPr>
          <a:xfrm>
            <a:off x="988936" y="2310884"/>
            <a:ext cx="184731" cy="523220"/>
          </a:xfrm>
          <a:prstGeom prst="rect">
            <a:avLst/>
          </a:prstGeom>
        </p:spPr>
        <p:txBody>
          <a:bodyPr wrap="none">
            <a:spAutoFit/>
          </a:bodyPr>
          <a:lstStyle/>
          <a:p>
            <a:endParaRPr lang="en-US" sz="2800" b="1" u="sng" dirty="0"/>
          </a:p>
        </p:txBody>
      </p:sp>
      <p:sp>
        <p:nvSpPr>
          <p:cNvPr id="3" name="TextBox 2"/>
          <p:cNvSpPr txBox="1"/>
          <p:nvPr/>
        </p:nvSpPr>
        <p:spPr>
          <a:xfrm>
            <a:off x="3947746" y="3191607"/>
            <a:ext cx="184731" cy="830997"/>
          </a:xfrm>
          <a:prstGeom prst="rect">
            <a:avLst/>
          </a:prstGeom>
          <a:noFill/>
        </p:spPr>
        <p:txBody>
          <a:bodyPr wrap="none" rtlCol="0">
            <a:spAutoFit/>
          </a:bodyPr>
          <a:lstStyle/>
          <a:p>
            <a:endParaRPr lang="en-US" sz="4800" b="1" dirty="0"/>
          </a:p>
        </p:txBody>
      </p:sp>
      <p:sp>
        <p:nvSpPr>
          <p:cNvPr id="6" name="TextBox 5"/>
          <p:cNvSpPr txBox="1"/>
          <p:nvPr/>
        </p:nvSpPr>
        <p:spPr>
          <a:xfrm>
            <a:off x="1477818" y="3191607"/>
            <a:ext cx="7426037" cy="523220"/>
          </a:xfrm>
          <a:prstGeom prst="rect">
            <a:avLst/>
          </a:prstGeom>
          <a:noFill/>
        </p:spPr>
        <p:txBody>
          <a:bodyPr wrap="square" rtlCol="0">
            <a:spAutoFit/>
          </a:bodyPr>
          <a:lstStyle/>
          <a:p>
            <a:r>
              <a:rPr lang="en-US" sz="2800" dirty="0"/>
              <a:t>Adjustment Practical: 5 minutes</a:t>
            </a:r>
          </a:p>
        </p:txBody>
      </p:sp>
    </p:spTree>
    <p:extLst>
      <p:ext uri="{BB962C8B-B14F-4D97-AF65-F5344CB8AC3E}">
        <p14:creationId xmlns:p14="http://schemas.microsoft.com/office/powerpoint/2010/main" val="110260204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a:t>Safe Transportation of Children in Ambulances</a:t>
            </a:r>
          </a:p>
        </p:txBody>
      </p:sp>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0330962" y="63744"/>
            <a:ext cx="1462209" cy="1782641"/>
          </a:xfrm>
        </p:spPr>
      </p:pic>
      <p:sp>
        <p:nvSpPr>
          <p:cNvPr id="4" name="Rectangle 3"/>
          <p:cNvSpPr/>
          <p:nvPr/>
        </p:nvSpPr>
        <p:spPr>
          <a:xfrm>
            <a:off x="988936" y="2310884"/>
            <a:ext cx="184731" cy="523220"/>
          </a:xfrm>
          <a:prstGeom prst="rect">
            <a:avLst/>
          </a:prstGeom>
        </p:spPr>
        <p:txBody>
          <a:bodyPr wrap="none">
            <a:spAutoFit/>
          </a:bodyPr>
          <a:lstStyle/>
          <a:p>
            <a:endParaRPr lang="en-US" sz="2800" b="1" u="sng" dirty="0"/>
          </a:p>
        </p:txBody>
      </p:sp>
      <p:sp>
        <p:nvSpPr>
          <p:cNvPr id="3" name="TextBox 2"/>
          <p:cNvSpPr txBox="1"/>
          <p:nvPr/>
        </p:nvSpPr>
        <p:spPr>
          <a:xfrm>
            <a:off x="3947746" y="3191607"/>
            <a:ext cx="184731" cy="830997"/>
          </a:xfrm>
          <a:prstGeom prst="rect">
            <a:avLst/>
          </a:prstGeom>
          <a:noFill/>
        </p:spPr>
        <p:txBody>
          <a:bodyPr wrap="none" rtlCol="0">
            <a:spAutoFit/>
          </a:bodyPr>
          <a:lstStyle/>
          <a:p>
            <a:endParaRPr lang="en-US" sz="4800" b="1" dirty="0"/>
          </a:p>
        </p:txBody>
      </p:sp>
      <p:sp>
        <p:nvSpPr>
          <p:cNvPr id="6" name="TextBox 5"/>
          <p:cNvSpPr txBox="1"/>
          <p:nvPr/>
        </p:nvSpPr>
        <p:spPr>
          <a:xfrm>
            <a:off x="1173667" y="2310884"/>
            <a:ext cx="3961341" cy="523220"/>
          </a:xfrm>
          <a:prstGeom prst="rect">
            <a:avLst/>
          </a:prstGeom>
          <a:noFill/>
        </p:spPr>
        <p:txBody>
          <a:bodyPr wrap="none" rtlCol="0">
            <a:spAutoFit/>
          </a:bodyPr>
          <a:lstStyle/>
          <a:p>
            <a:r>
              <a:rPr lang="en-US" sz="2800" dirty="0"/>
              <a:t>Installing a car seat on cot</a:t>
            </a:r>
          </a:p>
        </p:txBody>
      </p:sp>
    </p:spTree>
    <p:extLst>
      <p:ext uri="{BB962C8B-B14F-4D97-AF65-F5344CB8AC3E}">
        <p14:creationId xmlns:p14="http://schemas.microsoft.com/office/powerpoint/2010/main" val="80638625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a:t>Safe Transportation of Children in Ambulances</a:t>
            </a:r>
          </a:p>
        </p:txBody>
      </p:sp>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0330962" y="63744"/>
            <a:ext cx="1462209" cy="1782641"/>
          </a:xfrm>
        </p:spPr>
      </p:pic>
      <p:sp>
        <p:nvSpPr>
          <p:cNvPr id="4" name="Rectangle 3"/>
          <p:cNvSpPr/>
          <p:nvPr/>
        </p:nvSpPr>
        <p:spPr>
          <a:xfrm>
            <a:off x="988936" y="2310884"/>
            <a:ext cx="184731" cy="523220"/>
          </a:xfrm>
          <a:prstGeom prst="rect">
            <a:avLst/>
          </a:prstGeom>
        </p:spPr>
        <p:txBody>
          <a:bodyPr wrap="none">
            <a:spAutoFit/>
          </a:bodyPr>
          <a:lstStyle/>
          <a:p>
            <a:endParaRPr lang="en-US" sz="2800" b="1" u="sng" dirty="0"/>
          </a:p>
        </p:txBody>
      </p:sp>
      <p:sp>
        <p:nvSpPr>
          <p:cNvPr id="3" name="TextBox 2"/>
          <p:cNvSpPr txBox="1"/>
          <p:nvPr/>
        </p:nvSpPr>
        <p:spPr>
          <a:xfrm>
            <a:off x="3947746" y="3191607"/>
            <a:ext cx="184731" cy="830997"/>
          </a:xfrm>
          <a:prstGeom prst="rect">
            <a:avLst/>
          </a:prstGeom>
          <a:noFill/>
        </p:spPr>
        <p:txBody>
          <a:bodyPr wrap="none" rtlCol="0">
            <a:spAutoFit/>
          </a:bodyPr>
          <a:lstStyle/>
          <a:p>
            <a:endParaRPr lang="en-US" sz="4800" b="1" dirty="0"/>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13922" y="1931622"/>
            <a:ext cx="3218296" cy="3687619"/>
          </a:xfrm>
          <a:prstGeom prst="rect">
            <a:avLst/>
          </a:prstGeom>
        </p:spPr>
      </p:pic>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579985" y="1931622"/>
            <a:ext cx="3172113" cy="3687619"/>
          </a:xfrm>
          <a:prstGeom prst="rect">
            <a:avLst/>
          </a:prstGeom>
        </p:spPr>
      </p:pic>
      <p:sp>
        <p:nvSpPr>
          <p:cNvPr id="10" name="TextBox 9"/>
          <p:cNvSpPr txBox="1"/>
          <p:nvPr/>
        </p:nvSpPr>
        <p:spPr>
          <a:xfrm>
            <a:off x="230909" y="3191607"/>
            <a:ext cx="1551709" cy="646331"/>
          </a:xfrm>
          <a:prstGeom prst="rect">
            <a:avLst/>
          </a:prstGeom>
          <a:noFill/>
        </p:spPr>
        <p:txBody>
          <a:bodyPr wrap="square" rtlCol="0">
            <a:spAutoFit/>
          </a:bodyPr>
          <a:lstStyle/>
          <a:p>
            <a:r>
              <a:rPr lang="en-US" dirty="0"/>
              <a:t>Peel back cover</a:t>
            </a:r>
          </a:p>
        </p:txBody>
      </p:sp>
      <p:cxnSp>
        <p:nvCxnSpPr>
          <p:cNvPr id="14" name="Straight Arrow Connector 13"/>
          <p:cNvCxnSpPr/>
          <p:nvPr/>
        </p:nvCxnSpPr>
        <p:spPr>
          <a:xfrm>
            <a:off x="988936" y="3607105"/>
            <a:ext cx="1421755" cy="23083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9042400" y="3053107"/>
            <a:ext cx="2113280" cy="923330"/>
          </a:xfrm>
          <a:prstGeom prst="rect">
            <a:avLst/>
          </a:prstGeom>
          <a:noFill/>
        </p:spPr>
        <p:txBody>
          <a:bodyPr wrap="square" rtlCol="0">
            <a:spAutoFit/>
          </a:bodyPr>
          <a:lstStyle/>
          <a:p>
            <a:r>
              <a:rPr lang="en-US" dirty="0"/>
              <a:t>Run belts through belt paths and tighten</a:t>
            </a:r>
          </a:p>
        </p:txBody>
      </p:sp>
      <p:cxnSp>
        <p:nvCxnSpPr>
          <p:cNvPr id="17" name="Straight Arrow Connector 16"/>
          <p:cNvCxnSpPr>
            <a:stCxn id="15" idx="1"/>
          </p:cNvCxnSpPr>
          <p:nvPr/>
        </p:nvCxnSpPr>
        <p:spPr>
          <a:xfrm flipH="1">
            <a:off x="7269018" y="3514772"/>
            <a:ext cx="1773382" cy="46166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3383118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a:t>Safe Transportation of Children in Ambulances</a:t>
            </a:r>
          </a:p>
        </p:txBody>
      </p:sp>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0330962" y="63744"/>
            <a:ext cx="1462209" cy="1782641"/>
          </a:xfrm>
        </p:spPr>
      </p:pic>
      <p:sp>
        <p:nvSpPr>
          <p:cNvPr id="4" name="Rectangle 3"/>
          <p:cNvSpPr/>
          <p:nvPr/>
        </p:nvSpPr>
        <p:spPr>
          <a:xfrm>
            <a:off x="988936" y="2310884"/>
            <a:ext cx="184731" cy="523220"/>
          </a:xfrm>
          <a:prstGeom prst="rect">
            <a:avLst/>
          </a:prstGeom>
        </p:spPr>
        <p:txBody>
          <a:bodyPr wrap="none">
            <a:spAutoFit/>
          </a:bodyPr>
          <a:lstStyle/>
          <a:p>
            <a:endParaRPr lang="en-US" sz="2800" b="1" u="sng" dirty="0"/>
          </a:p>
        </p:txBody>
      </p:sp>
      <p:sp>
        <p:nvSpPr>
          <p:cNvPr id="3" name="TextBox 2"/>
          <p:cNvSpPr txBox="1"/>
          <p:nvPr/>
        </p:nvSpPr>
        <p:spPr>
          <a:xfrm>
            <a:off x="3947746" y="3191607"/>
            <a:ext cx="184731" cy="830997"/>
          </a:xfrm>
          <a:prstGeom prst="rect">
            <a:avLst/>
          </a:prstGeom>
          <a:noFill/>
        </p:spPr>
        <p:txBody>
          <a:bodyPr wrap="none" rtlCol="0">
            <a:spAutoFit/>
          </a:bodyPr>
          <a:lstStyle/>
          <a:p>
            <a:endParaRPr lang="en-US" sz="4800" b="1" dirty="0"/>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45715" y="1857533"/>
            <a:ext cx="5773523" cy="4330142"/>
          </a:xfrm>
          <a:prstGeom prst="rect">
            <a:avLst/>
          </a:prstGeom>
        </p:spPr>
      </p:pic>
      <p:sp>
        <p:nvSpPr>
          <p:cNvPr id="8" name="TextBox 7"/>
          <p:cNvSpPr txBox="1"/>
          <p:nvPr/>
        </p:nvSpPr>
        <p:spPr>
          <a:xfrm>
            <a:off x="7398327" y="2834104"/>
            <a:ext cx="3648364" cy="923330"/>
          </a:xfrm>
          <a:prstGeom prst="rect">
            <a:avLst/>
          </a:prstGeom>
          <a:noFill/>
        </p:spPr>
        <p:txBody>
          <a:bodyPr wrap="square" rtlCol="0">
            <a:spAutoFit/>
          </a:bodyPr>
          <a:lstStyle/>
          <a:p>
            <a:r>
              <a:rPr lang="en-US" dirty="0"/>
              <a:t>Cot head raised</a:t>
            </a:r>
          </a:p>
          <a:p>
            <a:endParaRPr lang="en-US" dirty="0"/>
          </a:p>
          <a:p>
            <a:r>
              <a:rPr lang="en-US" dirty="0"/>
              <a:t>Both belts used for installation</a:t>
            </a:r>
          </a:p>
        </p:txBody>
      </p:sp>
      <p:cxnSp>
        <p:nvCxnSpPr>
          <p:cNvPr id="10" name="Straight Arrow Connector 9"/>
          <p:cNvCxnSpPr/>
          <p:nvPr/>
        </p:nvCxnSpPr>
        <p:spPr>
          <a:xfrm flipH="1">
            <a:off x="5745018" y="3029527"/>
            <a:ext cx="1653309"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a:cxnSpLocks/>
          </p:cNvCxnSpPr>
          <p:nvPr/>
        </p:nvCxnSpPr>
        <p:spPr>
          <a:xfrm flipH="1">
            <a:off x="4784437" y="3583709"/>
            <a:ext cx="2613890" cy="79432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a:cxnSpLocks/>
          </p:cNvCxnSpPr>
          <p:nvPr/>
        </p:nvCxnSpPr>
        <p:spPr>
          <a:xfrm flipH="1">
            <a:off x="3389746" y="3607105"/>
            <a:ext cx="4008581" cy="138514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6895273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a:t>Safe Transportation of Children in Ambulances</a:t>
            </a:r>
          </a:p>
        </p:txBody>
      </p:sp>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0330962" y="63744"/>
            <a:ext cx="1462209" cy="1782641"/>
          </a:xfrm>
        </p:spPr>
      </p:pic>
      <p:sp>
        <p:nvSpPr>
          <p:cNvPr id="4" name="Rectangle 3"/>
          <p:cNvSpPr/>
          <p:nvPr/>
        </p:nvSpPr>
        <p:spPr>
          <a:xfrm>
            <a:off x="988936" y="2310884"/>
            <a:ext cx="184731" cy="523220"/>
          </a:xfrm>
          <a:prstGeom prst="rect">
            <a:avLst/>
          </a:prstGeom>
        </p:spPr>
        <p:txBody>
          <a:bodyPr wrap="none">
            <a:spAutoFit/>
          </a:bodyPr>
          <a:lstStyle/>
          <a:p>
            <a:endParaRPr lang="en-US" sz="2800" b="1" u="sng" dirty="0"/>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42371" y="1846385"/>
            <a:ext cx="5143500" cy="4417576"/>
          </a:xfrm>
          <a:prstGeom prst="rect">
            <a:avLst/>
          </a:prstGeom>
        </p:spPr>
      </p:pic>
    </p:spTree>
    <p:extLst>
      <p:ext uri="{BB962C8B-B14F-4D97-AF65-F5344CB8AC3E}">
        <p14:creationId xmlns:p14="http://schemas.microsoft.com/office/powerpoint/2010/main" val="428983622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a:t>Safe Transportation of Children in Ambulances</a:t>
            </a:r>
          </a:p>
        </p:txBody>
      </p:sp>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0330962" y="63744"/>
            <a:ext cx="1462209" cy="1782641"/>
          </a:xfrm>
        </p:spPr>
      </p:pic>
      <p:sp>
        <p:nvSpPr>
          <p:cNvPr id="4" name="Rectangle 3"/>
          <p:cNvSpPr/>
          <p:nvPr/>
        </p:nvSpPr>
        <p:spPr>
          <a:xfrm>
            <a:off x="988936" y="2310884"/>
            <a:ext cx="184731" cy="523220"/>
          </a:xfrm>
          <a:prstGeom prst="rect">
            <a:avLst/>
          </a:prstGeom>
        </p:spPr>
        <p:txBody>
          <a:bodyPr wrap="none">
            <a:spAutoFit/>
          </a:bodyPr>
          <a:lstStyle/>
          <a:p>
            <a:endParaRPr lang="en-US" sz="2800" b="1" u="sng" dirty="0"/>
          </a:p>
        </p:txBody>
      </p:sp>
      <p:sp>
        <p:nvSpPr>
          <p:cNvPr id="3" name="TextBox 2"/>
          <p:cNvSpPr txBox="1"/>
          <p:nvPr/>
        </p:nvSpPr>
        <p:spPr>
          <a:xfrm>
            <a:off x="3947746" y="3191607"/>
            <a:ext cx="184731" cy="830997"/>
          </a:xfrm>
          <a:prstGeom prst="rect">
            <a:avLst/>
          </a:prstGeom>
          <a:noFill/>
        </p:spPr>
        <p:txBody>
          <a:bodyPr wrap="none" rtlCol="0">
            <a:spAutoFit/>
          </a:bodyPr>
          <a:lstStyle/>
          <a:p>
            <a:endParaRPr lang="en-US" sz="4800" b="1" dirty="0"/>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73668" y="1846385"/>
            <a:ext cx="4619366" cy="3464524"/>
          </a:xfrm>
          <a:prstGeom prst="rect">
            <a:avLst/>
          </a:prstGeom>
        </p:spPr>
      </p:pic>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929746" y="1846385"/>
            <a:ext cx="4724400" cy="3464524"/>
          </a:xfrm>
          <a:prstGeom prst="rect">
            <a:avLst/>
          </a:prstGeom>
        </p:spPr>
      </p:pic>
      <p:sp>
        <p:nvSpPr>
          <p:cNvPr id="10" name="TextBox 9"/>
          <p:cNvSpPr txBox="1"/>
          <p:nvPr/>
        </p:nvSpPr>
        <p:spPr>
          <a:xfrm>
            <a:off x="1588655" y="5717309"/>
            <a:ext cx="7667355" cy="369332"/>
          </a:xfrm>
          <a:prstGeom prst="rect">
            <a:avLst/>
          </a:prstGeom>
          <a:noFill/>
        </p:spPr>
        <p:txBody>
          <a:bodyPr wrap="none" rtlCol="0">
            <a:spAutoFit/>
          </a:bodyPr>
          <a:lstStyle/>
          <a:p>
            <a:r>
              <a:rPr lang="en-US" dirty="0"/>
              <a:t>Reclined for under two years                                            Upright for over two years</a:t>
            </a:r>
          </a:p>
        </p:txBody>
      </p:sp>
    </p:spTree>
    <p:extLst>
      <p:ext uri="{BB962C8B-B14F-4D97-AF65-F5344CB8AC3E}">
        <p14:creationId xmlns:p14="http://schemas.microsoft.com/office/powerpoint/2010/main" val="243530670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a:t>Safe Transportation of Children in Ambulances</a:t>
            </a:r>
          </a:p>
        </p:txBody>
      </p:sp>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0330962" y="63744"/>
            <a:ext cx="1462209" cy="1782641"/>
          </a:xfrm>
        </p:spPr>
      </p:pic>
      <p:sp>
        <p:nvSpPr>
          <p:cNvPr id="4" name="Rectangle 3"/>
          <p:cNvSpPr/>
          <p:nvPr/>
        </p:nvSpPr>
        <p:spPr>
          <a:xfrm>
            <a:off x="988936" y="2310884"/>
            <a:ext cx="184731" cy="523220"/>
          </a:xfrm>
          <a:prstGeom prst="rect">
            <a:avLst/>
          </a:prstGeom>
        </p:spPr>
        <p:txBody>
          <a:bodyPr wrap="none">
            <a:spAutoFit/>
          </a:bodyPr>
          <a:lstStyle/>
          <a:p>
            <a:endParaRPr lang="en-US" sz="2800" b="1" u="sng" dirty="0"/>
          </a:p>
        </p:txBody>
      </p:sp>
      <p:sp>
        <p:nvSpPr>
          <p:cNvPr id="3" name="TextBox 2"/>
          <p:cNvSpPr txBox="1"/>
          <p:nvPr/>
        </p:nvSpPr>
        <p:spPr>
          <a:xfrm>
            <a:off x="3947746" y="3191607"/>
            <a:ext cx="184731" cy="830997"/>
          </a:xfrm>
          <a:prstGeom prst="rect">
            <a:avLst/>
          </a:prstGeom>
          <a:noFill/>
        </p:spPr>
        <p:txBody>
          <a:bodyPr wrap="none" rtlCol="0">
            <a:spAutoFit/>
          </a:bodyPr>
          <a:lstStyle/>
          <a:p>
            <a:endParaRPr lang="en-US" sz="4800" b="1" dirty="0"/>
          </a:p>
        </p:txBody>
      </p:sp>
      <p:sp>
        <p:nvSpPr>
          <p:cNvPr id="6" name="TextBox 5"/>
          <p:cNvSpPr txBox="1"/>
          <p:nvPr/>
        </p:nvSpPr>
        <p:spPr>
          <a:xfrm>
            <a:off x="1330960" y="2641600"/>
            <a:ext cx="6410960" cy="523220"/>
          </a:xfrm>
          <a:prstGeom prst="rect">
            <a:avLst/>
          </a:prstGeom>
          <a:noFill/>
        </p:spPr>
        <p:txBody>
          <a:bodyPr wrap="square" rtlCol="0">
            <a:spAutoFit/>
          </a:bodyPr>
          <a:lstStyle/>
          <a:p>
            <a:r>
              <a:rPr lang="en-US" sz="2800" dirty="0"/>
              <a:t>Car seat installation practical: 5 minutes</a:t>
            </a:r>
          </a:p>
        </p:txBody>
      </p:sp>
    </p:spTree>
    <p:extLst>
      <p:ext uri="{BB962C8B-B14F-4D97-AF65-F5344CB8AC3E}">
        <p14:creationId xmlns:p14="http://schemas.microsoft.com/office/powerpoint/2010/main" val="367851623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a:t>Safe Transportation of Children in Ambulances</a:t>
            </a:r>
          </a:p>
        </p:txBody>
      </p:sp>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0330962" y="63744"/>
            <a:ext cx="1462209" cy="1782641"/>
          </a:xfrm>
        </p:spPr>
      </p:pic>
      <p:sp>
        <p:nvSpPr>
          <p:cNvPr id="4" name="Rectangle 3"/>
          <p:cNvSpPr/>
          <p:nvPr/>
        </p:nvSpPr>
        <p:spPr>
          <a:xfrm>
            <a:off x="988936" y="2310884"/>
            <a:ext cx="184731" cy="523220"/>
          </a:xfrm>
          <a:prstGeom prst="rect">
            <a:avLst/>
          </a:prstGeom>
        </p:spPr>
        <p:txBody>
          <a:bodyPr wrap="none">
            <a:spAutoFit/>
          </a:bodyPr>
          <a:lstStyle/>
          <a:p>
            <a:endParaRPr lang="en-US" sz="2800" b="1" u="sng" dirty="0"/>
          </a:p>
        </p:txBody>
      </p:sp>
      <p:sp>
        <p:nvSpPr>
          <p:cNvPr id="3" name="TextBox 2"/>
          <p:cNvSpPr txBox="1"/>
          <p:nvPr/>
        </p:nvSpPr>
        <p:spPr>
          <a:xfrm>
            <a:off x="3947746" y="3191607"/>
            <a:ext cx="184731" cy="830997"/>
          </a:xfrm>
          <a:prstGeom prst="rect">
            <a:avLst/>
          </a:prstGeom>
          <a:noFill/>
        </p:spPr>
        <p:txBody>
          <a:bodyPr wrap="none" rtlCol="0">
            <a:spAutoFit/>
          </a:bodyPr>
          <a:lstStyle/>
          <a:p>
            <a:endParaRPr lang="en-US" sz="4800" b="1" dirty="0"/>
          </a:p>
        </p:txBody>
      </p:sp>
      <p:sp>
        <p:nvSpPr>
          <p:cNvPr id="6" name="TextBox 5"/>
          <p:cNvSpPr txBox="1"/>
          <p:nvPr/>
        </p:nvSpPr>
        <p:spPr>
          <a:xfrm>
            <a:off x="1351280" y="2540000"/>
            <a:ext cx="6187440" cy="523220"/>
          </a:xfrm>
          <a:prstGeom prst="rect">
            <a:avLst/>
          </a:prstGeom>
          <a:noFill/>
        </p:spPr>
        <p:txBody>
          <a:bodyPr wrap="square" rtlCol="0">
            <a:spAutoFit/>
          </a:bodyPr>
          <a:lstStyle/>
          <a:p>
            <a:r>
              <a:rPr lang="en-US" sz="2800" dirty="0"/>
              <a:t>Installing and usage of a </a:t>
            </a:r>
            <a:r>
              <a:rPr lang="en-US" sz="2800" dirty="0" err="1"/>
              <a:t>Ferno</a:t>
            </a:r>
            <a:r>
              <a:rPr lang="en-US" sz="2800" dirty="0"/>
              <a:t> Pedi-Mate</a:t>
            </a:r>
          </a:p>
        </p:txBody>
      </p:sp>
    </p:spTree>
    <p:extLst>
      <p:ext uri="{BB962C8B-B14F-4D97-AF65-F5344CB8AC3E}">
        <p14:creationId xmlns:p14="http://schemas.microsoft.com/office/powerpoint/2010/main" val="83432288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a:t>Safe Transportation of Children in Ambulances</a:t>
            </a:r>
          </a:p>
        </p:txBody>
      </p:sp>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0330962" y="63744"/>
            <a:ext cx="1462209" cy="1782641"/>
          </a:xfrm>
        </p:spPr>
      </p:pic>
      <p:sp>
        <p:nvSpPr>
          <p:cNvPr id="4" name="Rectangle 3"/>
          <p:cNvSpPr/>
          <p:nvPr/>
        </p:nvSpPr>
        <p:spPr>
          <a:xfrm>
            <a:off x="988936" y="2310884"/>
            <a:ext cx="184731" cy="523220"/>
          </a:xfrm>
          <a:prstGeom prst="rect">
            <a:avLst/>
          </a:prstGeom>
        </p:spPr>
        <p:txBody>
          <a:bodyPr wrap="none">
            <a:spAutoFit/>
          </a:bodyPr>
          <a:lstStyle/>
          <a:p>
            <a:endParaRPr lang="en-US" sz="2800" b="1" u="sng" dirty="0"/>
          </a:p>
        </p:txBody>
      </p:sp>
      <p:sp>
        <p:nvSpPr>
          <p:cNvPr id="3" name="TextBox 2"/>
          <p:cNvSpPr txBox="1"/>
          <p:nvPr/>
        </p:nvSpPr>
        <p:spPr>
          <a:xfrm>
            <a:off x="3947746" y="3191607"/>
            <a:ext cx="184731" cy="830997"/>
          </a:xfrm>
          <a:prstGeom prst="rect">
            <a:avLst/>
          </a:prstGeom>
          <a:noFill/>
        </p:spPr>
        <p:txBody>
          <a:bodyPr wrap="none" rtlCol="0">
            <a:spAutoFit/>
          </a:bodyPr>
          <a:lstStyle/>
          <a:p>
            <a:endParaRPr lang="en-US" sz="4800" b="1" dirty="0"/>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37211" y="1803399"/>
            <a:ext cx="3069431" cy="4092575"/>
          </a:xfrm>
          <a:prstGeom prst="rect">
            <a:avLst/>
          </a:prstGeom>
        </p:spPr>
      </p:pic>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343012" y="1803399"/>
            <a:ext cx="3041216" cy="4054955"/>
          </a:xfrm>
          <a:prstGeom prst="rect">
            <a:avLst/>
          </a:prstGeom>
        </p:spPr>
      </p:pic>
      <p:sp>
        <p:nvSpPr>
          <p:cNvPr id="10" name="TextBox 9"/>
          <p:cNvSpPr txBox="1"/>
          <p:nvPr/>
        </p:nvSpPr>
        <p:spPr>
          <a:xfrm>
            <a:off x="629920" y="2572494"/>
            <a:ext cx="981231" cy="369332"/>
          </a:xfrm>
          <a:prstGeom prst="rect">
            <a:avLst/>
          </a:prstGeom>
          <a:noFill/>
        </p:spPr>
        <p:txBody>
          <a:bodyPr wrap="none" rtlCol="0">
            <a:spAutoFit/>
          </a:bodyPr>
          <a:lstStyle/>
          <a:p>
            <a:r>
              <a:rPr lang="en-US" dirty="0"/>
              <a:t>Locate it</a:t>
            </a:r>
          </a:p>
        </p:txBody>
      </p:sp>
      <p:sp>
        <p:nvSpPr>
          <p:cNvPr id="11" name="TextBox 10"/>
          <p:cNvSpPr txBox="1"/>
          <p:nvPr/>
        </p:nvSpPr>
        <p:spPr>
          <a:xfrm>
            <a:off x="9559925" y="2572494"/>
            <a:ext cx="940770" cy="369332"/>
          </a:xfrm>
          <a:prstGeom prst="rect">
            <a:avLst/>
          </a:prstGeom>
          <a:noFill/>
        </p:spPr>
        <p:txBody>
          <a:bodyPr wrap="none" rtlCol="0">
            <a:spAutoFit/>
          </a:bodyPr>
          <a:lstStyle/>
          <a:p>
            <a:r>
              <a:rPr lang="en-US" dirty="0"/>
              <a:t>Unroll it</a:t>
            </a:r>
          </a:p>
        </p:txBody>
      </p:sp>
    </p:spTree>
    <p:extLst>
      <p:ext uri="{BB962C8B-B14F-4D97-AF65-F5344CB8AC3E}">
        <p14:creationId xmlns:p14="http://schemas.microsoft.com/office/powerpoint/2010/main" val="278915434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a:t>Safe Transportation of Children in Ambulances</a:t>
            </a:r>
          </a:p>
        </p:txBody>
      </p:sp>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0330962" y="63744"/>
            <a:ext cx="1462209" cy="1782641"/>
          </a:xfrm>
        </p:spPr>
      </p:pic>
      <p:sp>
        <p:nvSpPr>
          <p:cNvPr id="4" name="Rectangle 3"/>
          <p:cNvSpPr/>
          <p:nvPr/>
        </p:nvSpPr>
        <p:spPr>
          <a:xfrm>
            <a:off x="988936" y="2310884"/>
            <a:ext cx="184731" cy="523220"/>
          </a:xfrm>
          <a:prstGeom prst="rect">
            <a:avLst/>
          </a:prstGeom>
        </p:spPr>
        <p:txBody>
          <a:bodyPr wrap="none">
            <a:spAutoFit/>
          </a:bodyPr>
          <a:lstStyle/>
          <a:p>
            <a:endParaRPr lang="en-US" sz="2800" b="1" u="sng" dirty="0"/>
          </a:p>
        </p:txBody>
      </p:sp>
      <p:sp>
        <p:nvSpPr>
          <p:cNvPr id="3" name="TextBox 2"/>
          <p:cNvSpPr txBox="1"/>
          <p:nvPr/>
        </p:nvSpPr>
        <p:spPr>
          <a:xfrm>
            <a:off x="3947746" y="3191607"/>
            <a:ext cx="184731" cy="830997"/>
          </a:xfrm>
          <a:prstGeom prst="rect">
            <a:avLst/>
          </a:prstGeom>
          <a:noFill/>
        </p:spPr>
        <p:txBody>
          <a:bodyPr wrap="none" rtlCol="0">
            <a:spAutoFit/>
          </a:bodyPr>
          <a:lstStyle/>
          <a:p>
            <a:endParaRPr lang="en-US" sz="4800" b="1" dirty="0"/>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88623" y="1846385"/>
            <a:ext cx="3065143" cy="4086858"/>
          </a:xfrm>
          <a:prstGeom prst="rect">
            <a:avLst/>
          </a:prstGeom>
        </p:spPr>
      </p:pic>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291600" y="1846386"/>
            <a:ext cx="3100639" cy="4086857"/>
          </a:xfrm>
          <a:prstGeom prst="rect">
            <a:avLst/>
          </a:prstGeom>
        </p:spPr>
      </p:pic>
      <p:sp>
        <p:nvSpPr>
          <p:cNvPr id="10" name="TextBox 9"/>
          <p:cNvSpPr txBox="1"/>
          <p:nvPr/>
        </p:nvSpPr>
        <p:spPr>
          <a:xfrm>
            <a:off x="266700" y="2952750"/>
            <a:ext cx="1409700" cy="369332"/>
          </a:xfrm>
          <a:prstGeom prst="rect">
            <a:avLst/>
          </a:prstGeom>
          <a:noFill/>
        </p:spPr>
        <p:txBody>
          <a:bodyPr wrap="square" rtlCol="0">
            <a:spAutoFit/>
          </a:bodyPr>
          <a:lstStyle/>
          <a:p>
            <a:r>
              <a:rPr lang="en-US" dirty="0"/>
              <a:t>Buckle it</a:t>
            </a:r>
          </a:p>
        </p:txBody>
      </p:sp>
      <p:cxnSp>
        <p:nvCxnSpPr>
          <p:cNvPr id="12" name="Straight Arrow Connector 11"/>
          <p:cNvCxnSpPr/>
          <p:nvPr/>
        </p:nvCxnSpPr>
        <p:spPr>
          <a:xfrm>
            <a:off x="1343025" y="3124200"/>
            <a:ext cx="1971675" cy="130492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9610725" y="3114675"/>
            <a:ext cx="1709892" cy="369332"/>
          </a:xfrm>
          <a:prstGeom prst="rect">
            <a:avLst/>
          </a:prstGeom>
          <a:noFill/>
        </p:spPr>
        <p:txBody>
          <a:bodyPr wrap="none" rtlCol="0">
            <a:spAutoFit/>
          </a:bodyPr>
          <a:lstStyle/>
          <a:p>
            <a:r>
              <a:rPr lang="en-US" dirty="0"/>
              <a:t>Release Harness</a:t>
            </a:r>
          </a:p>
        </p:txBody>
      </p:sp>
    </p:spTree>
    <p:extLst>
      <p:ext uri="{BB962C8B-B14F-4D97-AF65-F5344CB8AC3E}">
        <p14:creationId xmlns:p14="http://schemas.microsoft.com/office/powerpoint/2010/main" val="82147219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a:t>Safe Transportation of Children in Ambulances</a:t>
            </a:r>
          </a:p>
        </p:txBody>
      </p:sp>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0330962" y="63744"/>
            <a:ext cx="1462209" cy="1782641"/>
          </a:xfrm>
        </p:spPr>
      </p:pic>
      <p:sp>
        <p:nvSpPr>
          <p:cNvPr id="4" name="Rectangle 3"/>
          <p:cNvSpPr/>
          <p:nvPr/>
        </p:nvSpPr>
        <p:spPr>
          <a:xfrm>
            <a:off x="988936" y="2310884"/>
            <a:ext cx="184731" cy="523220"/>
          </a:xfrm>
          <a:prstGeom prst="rect">
            <a:avLst/>
          </a:prstGeom>
        </p:spPr>
        <p:txBody>
          <a:bodyPr wrap="none">
            <a:spAutoFit/>
          </a:bodyPr>
          <a:lstStyle/>
          <a:p>
            <a:endParaRPr lang="en-US" sz="2800" b="1" u="sng" dirty="0"/>
          </a:p>
        </p:txBody>
      </p:sp>
      <p:sp>
        <p:nvSpPr>
          <p:cNvPr id="3" name="TextBox 2"/>
          <p:cNvSpPr txBox="1"/>
          <p:nvPr/>
        </p:nvSpPr>
        <p:spPr>
          <a:xfrm>
            <a:off x="3947746" y="3191607"/>
            <a:ext cx="184731" cy="830997"/>
          </a:xfrm>
          <a:prstGeom prst="rect">
            <a:avLst/>
          </a:prstGeom>
          <a:noFill/>
        </p:spPr>
        <p:txBody>
          <a:bodyPr wrap="none" rtlCol="0">
            <a:spAutoFit/>
          </a:bodyPr>
          <a:lstStyle/>
          <a:p>
            <a:endParaRPr lang="en-US" sz="4800" b="1" dirty="0"/>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47746" y="1846385"/>
            <a:ext cx="3178969" cy="4238625"/>
          </a:xfrm>
          <a:prstGeom prst="rect">
            <a:avLst/>
          </a:prstGeom>
        </p:spPr>
      </p:pic>
      <p:sp>
        <p:nvSpPr>
          <p:cNvPr id="8" name="TextBox 7"/>
          <p:cNvSpPr txBox="1"/>
          <p:nvPr/>
        </p:nvSpPr>
        <p:spPr>
          <a:xfrm>
            <a:off x="1905000" y="3607105"/>
            <a:ext cx="2081147" cy="369332"/>
          </a:xfrm>
          <a:prstGeom prst="rect">
            <a:avLst/>
          </a:prstGeom>
          <a:noFill/>
        </p:spPr>
        <p:txBody>
          <a:bodyPr wrap="none" rtlCol="0">
            <a:spAutoFit/>
          </a:bodyPr>
          <a:lstStyle/>
          <a:p>
            <a:r>
              <a:rPr lang="en-US" dirty="0"/>
              <a:t>Harness Adjustment</a:t>
            </a:r>
          </a:p>
        </p:txBody>
      </p:sp>
      <p:sp>
        <p:nvSpPr>
          <p:cNvPr id="9" name="TextBox 8"/>
          <p:cNvSpPr txBox="1"/>
          <p:nvPr/>
        </p:nvSpPr>
        <p:spPr>
          <a:xfrm>
            <a:off x="2000250" y="4476452"/>
            <a:ext cx="876300" cy="369332"/>
          </a:xfrm>
          <a:prstGeom prst="rect">
            <a:avLst/>
          </a:prstGeom>
          <a:noFill/>
        </p:spPr>
        <p:txBody>
          <a:bodyPr wrap="square" rtlCol="0">
            <a:spAutoFit/>
          </a:bodyPr>
          <a:lstStyle/>
          <a:p>
            <a:r>
              <a:rPr lang="en-US" dirty="0"/>
              <a:t>Buckle</a:t>
            </a:r>
          </a:p>
        </p:txBody>
      </p:sp>
      <p:cxnSp>
        <p:nvCxnSpPr>
          <p:cNvPr id="11" name="Straight Arrow Connector 10"/>
          <p:cNvCxnSpPr>
            <a:stCxn id="8" idx="2"/>
          </p:cNvCxnSpPr>
          <p:nvPr/>
        </p:nvCxnSpPr>
        <p:spPr>
          <a:xfrm>
            <a:off x="2945574" y="3976437"/>
            <a:ext cx="1483551" cy="46221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a:stCxn id="9" idx="2"/>
          </p:cNvCxnSpPr>
          <p:nvPr/>
        </p:nvCxnSpPr>
        <p:spPr>
          <a:xfrm flipV="1">
            <a:off x="2438400" y="4732394"/>
            <a:ext cx="2733675" cy="11339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2066925" y="3114675"/>
            <a:ext cx="1353191" cy="369332"/>
          </a:xfrm>
          <a:prstGeom prst="rect">
            <a:avLst/>
          </a:prstGeom>
          <a:noFill/>
        </p:spPr>
        <p:txBody>
          <a:bodyPr wrap="none" rtlCol="0">
            <a:spAutoFit/>
          </a:bodyPr>
          <a:lstStyle/>
          <a:p>
            <a:r>
              <a:rPr lang="en-US" dirty="0"/>
              <a:t>Retainer clip</a:t>
            </a:r>
          </a:p>
        </p:txBody>
      </p:sp>
      <p:cxnSp>
        <p:nvCxnSpPr>
          <p:cNvPr id="20" name="Straight Arrow Connector 19"/>
          <p:cNvCxnSpPr>
            <a:stCxn id="15" idx="2"/>
          </p:cNvCxnSpPr>
          <p:nvPr/>
        </p:nvCxnSpPr>
        <p:spPr>
          <a:xfrm>
            <a:off x="2743521" y="3484007"/>
            <a:ext cx="2161854" cy="53859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1" name="TextBox 20"/>
          <p:cNvSpPr txBox="1"/>
          <p:nvPr/>
        </p:nvSpPr>
        <p:spPr>
          <a:xfrm>
            <a:off x="7505700" y="2524125"/>
            <a:ext cx="3152775" cy="1754326"/>
          </a:xfrm>
          <a:prstGeom prst="rect">
            <a:avLst/>
          </a:prstGeom>
          <a:noFill/>
        </p:spPr>
        <p:txBody>
          <a:bodyPr wrap="square" rtlCol="0">
            <a:spAutoFit/>
          </a:bodyPr>
          <a:lstStyle/>
          <a:p>
            <a:pPr marL="342900" indent="-342900">
              <a:buAutoNum type="arabicPeriod"/>
            </a:pPr>
            <a:r>
              <a:rPr lang="en-US" dirty="0"/>
              <a:t>Thread the chest clip</a:t>
            </a:r>
          </a:p>
          <a:p>
            <a:pPr marL="342900" indent="-342900">
              <a:buAutoNum type="arabicPeriod"/>
            </a:pPr>
            <a:r>
              <a:rPr lang="en-US" dirty="0"/>
              <a:t>Adjust harness at the hip buckles</a:t>
            </a:r>
          </a:p>
          <a:p>
            <a:pPr marL="342900" indent="-342900">
              <a:buAutoNum type="arabicPeriod"/>
            </a:pPr>
            <a:r>
              <a:rPr lang="en-US" dirty="0"/>
              <a:t>Adjust buckle adjustment</a:t>
            </a:r>
          </a:p>
          <a:p>
            <a:pPr marL="342900" indent="-342900">
              <a:buAutoNum type="arabicPeriod"/>
            </a:pPr>
            <a:r>
              <a:rPr lang="en-US" dirty="0"/>
              <a:t>Ensure harness is 1” or less</a:t>
            </a:r>
          </a:p>
          <a:p>
            <a:pPr marL="342900" indent="-342900">
              <a:buAutoNum type="arabicPeriod"/>
            </a:pPr>
            <a:r>
              <a:rPr lang="en-US" dirty="0"/>
              <a:t>Adjust chest clip</a:t>
            </a:r>
          </a:p>
        </p:txBody>
      </p:sp>
    </p:spTree>
    <p:extLst>
      <p:ext uri="{BB962C8B-B14F-4D97-AF65-F5344CB8AC3E}">
        <p14:creationId xmlns:p14="http://schemas.microsoft.com/office/powerpoint/2010/main" val="257794549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a:t>Safe Transportation of Children in Ambulances</a:t>
            </a:r>
          </a:p>
        </p:txBody>
      </p:sp>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0330962" y="63744"/>
            <a:ext cx="1462209" cy="1782641"/>
          </a:xfrm>
        </p:spPr>
      </p:pic>
      <p:sp>
        <p:nvSpPr>
          <p:cNvPr id="4" name="Rectangle 3"/>
          <p:cNvSpPr/>
          <p:nvPr/>
        </p:nvSpPr>
        <p:spPr>
          <a:xfrm>
            <a:off x="988936" y="2310884"/>
            <a:ext cx="184731" cy="523220"/>
          </a:xfrm>
          <a:prstGeom prst="rect">
            <a:avLst/>
          </a:prstGeom>
        </p:spPr>
        <p:txBody>
          <a:bodyPr wrap="none">
            <a:spAutoFit/>
          </a:bodyPr>
          <a:lstStyle/>
          <a:p>
            <a:endParaRPr lang="en-US" sz="2800" b="1" u="sng" dirty="0"/>
          </a:p>
        </p:txBody>
      </p:sp>
      <p:sp>
        <p:nvSpPr>
          <p:cNvPr id="3" name="TextBox 2"/>
          <p:cNvSpPr txBox="1"/>
          <p:nvPr/>
        </p:nvSpPr>
        <p:spPr>
          <a:xfrm>
            <a:off x="3947746" y="3191607"/>
            <a:ext cx="184731" cy="830997"/>
          </a:xfrm>
          <a:prstGeom prst="rect">
            <a:avLst/>
          </a:prstGeom>
          <a:noFill/>
        </p:spPr>
        <p:txBody>
          <a:bodyPr wrap="none" rtlCol="0">
            <a:spAutoFit/>
          </a:bodyPr>
          <a:lstStyle/>
          <a:p>
            <a:endParaRPr lang="en-US" sz="4800" b="1" dirty="0"/>
          </a:p>
        </p:txBody>
      </p:sp>
      <p:sp>
        <p:nvSpPr>
          <p:cNvPr id="6" name="TextBox 5"/>
          <p:cNvSpPr txBox="1"/>
          <p:nvPr/>
        </p:nvSpPr>
        <p:spPr>
          <a:xfrm>
            <a:off x="1466850" y="2933700"/>
            <a:ext cx="7357463" cy="523220"/>
          </a:xfrm>
          <a:prstGeom prst="rect">
            <a:avLst/>
          </a:prstGeom>
          <a:noFill/>
        </p:spPr>
        <p:txBody>
          <a:bodyPr wrap="none" rtlCol="0">
            <a:spAutoFit/>
          </a:bodyPr>
          <a:lstStyle/>
          <a:p>
            <a:r>
              <a:rPr lang="en-US" sz="2800" dirty="0"/>
              <a:t> </a:t>
            </a:r>
            <a:r>
              <a:rPr lang="en-US" sz="2800" dirty="0" err="1"/>
              <a:t>Ferno</a:t>
            </a:r>
            <a:r>
              <a:rPr lang="en-US" sz="2800" dirty="0"/>
              <a:t> Pedi-Mate installation practical: 5-minutes</a:t>
            </a:r>
          </a:p>
        </p:txBody>
      </p:sp>
    </p:spTree>
    <p:extLst>
      <p:ext uri="{BB962C8B-B14F-4D97-AF65-F5344CB8AC3E}">
        <p14:creationId xmlns:p14="http://schemas.microsoft.com/office/powerpoint/2010/main" val="339294585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a:t>Safe Transportation of Children in Ambulances</a:t>
            </a:r>
          </a:p>
        </p:txBody>
      </p:sp>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0330962" y="63744"/>
            <a:ext cx="1462209" cy="1782641"/>
          </a:xfrm>
        </p:spPr>
      </p:pic>
      <p:sp>
        <p:nvSpPr>
          <p:cNvPr id="4" name="Rectangle 3"/>
          <p:cNvSpPr/>
          <p:nvPr/>
        </p:nvSpPr>
        <p:spPr>
          <a:xfrm>
            <a:off x="988936" y="2310884"/>
            <a:ext cx="184731" cy="523220"/>
          </a:xfrm>
          <a:prstGeom prst="rect">
            <a:avLst/>
          </a:prstGeom>
        </p:spPr>
        <p:txBody>
          <a:bodyPr wrap="none">
            <a:spAutoFit/>
          </a:bodyPr>
          <a:lstStyle/>
          <a:p>
            <a:endParaRPr lang="en-US" sz="2800" b="1" u="sng" dirty="0"/>
          </a:p>
        </p:txBody>
      </p:sp>
      <p:sp>
        <p:nvSpPr>
          <p:cNvPr id="3" name="TextBox 2"/>
          <p:cNvSpPr txBox="1"/>
          <p:nvPr/>
        </p:nvSpPr>
        <p:spPr>
          <a:xfrm>
            <a:off x="3947746" y="3191607"/>
            <a:ext cx="184731" cy="830997"/>
          </a:xfrm>
          <a:prstGeom prst="rect">
            <a:avLst/>
          </a:prstGeom>
          <a:noFill/>
        </p:spPr>
        <p:txBody>
          <a:bodyPr wrap="none" rtlCol="0">
            <a:spAutoFit/>
          </a:bodyPr>
          <a:lstStyle/>
          <a:p>
            <a:endParaRPr lang="en-US" sz="4800" b="1" dirty="0"/>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5400000">
            <a:off x="3978031" y="2383497"/>
            <a:ext cx="4296898" cy="3222674"/>
          </a:xfrm>
          <a:prstGeom prst="rect">
            <a:avLst/>
          </a:prstGeom>
        </p:spPr>
      </p:pic>
      <p:sp>
        <p:nvSpPr>
          <p:cNvPr id="8" name="TextBox 7"/>
          <p:cNvSpPr txBox="1"/>
          <p:nvPr/>
        </p:nvSpPr>
        <p:spPr>
          <a:xfrm>
            <a:off x="2438400" y="3994834"/>
            <a:ext cx="2081147" cy="369332"/>
          </a:xfrm>
          <a:prstGeom prst="rect">
            <a:avLst/>
          </a:prstGeom>
          <a:noFill/>
        </p:spPr>
        <p:txBody>
          <a:bodyPr wrap="none" rtlCol="0">
            <a:spAutoFit/>
          </a:bodyPr>
          <a:lstStyle/>
          <a:p>
            <a:r>
              <a:rPr lang="en-US" dirty="0"/>
              <a:t>Harness Adjustment</a:t>
            </a:r>
          </a:p>
        </p:txBody>
      </p:sp>
      <p:sp>
        <p:nvSpPr>
          <p:cNvPr id="9" name="TextBox 8"/>
          <p:cNvSpPr txBox="1"/>
          <p:nvPr/>
        </p:nvSpPr>
        <p:spPr>
          <a:xfrm>
            <a:off x="7755855" y="3994834"/>
            <a:ext cx="2058705" cy="369332"/>
          </a:xfrm>
          <a:prstGeom prst="rect">
            <a:avLst/>
          </a:prstGeom>
          <a:noFill/>
        </p:spPr>
        <p:txBody>
          <a:bodyPr wrap="none" rtlCol="0">
            <a:spAutoFit/>
          </a:bodyPr>
          <a:lstStyle/>
          <a:p>
            <a:r>
              <a:rPr lang="en-US" dirty="0"/>
              <a:t>Harness adjustment</a:t>
            </a:r>
          </a:p>
        </p:txBody>
      </p:sp>
      <p:cxnSp>
        <p:nvCxnSpPr>
          <p:cNvPr id="13" name="Straight Arrow Connector 12"/>
          <p:cNvCxnSpPr>
            <a:stCxn id="9" idx="1"/>
          </p:cNvCxnSpPr>
          <p:nvPr/>
        </p:nvCxnSpPr>
        <p:spPr>
          <a:xfrm flipH="1">
            <a:off x="6772275" y="4179500"/>
            <a:ext cx="983580" cy="10675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a:stCxn id="8" idx="3"/>
          </p:cNvCxnSpPr>
          <p:nvPr/>
        </p:nvCxnSpPr>
        <p:spPr>
          <a:xfrm>
            <a:off x="4519547" y="4179500"/>
            <a:ext cx="1081153" cy="10675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2647950" y="3324225"/>
            <a:ext cx="1087798" cy="369332"/>
          </a:xfrm>
          <a:prstGeom prst="rect">
            <a:avLst/>
          </a:prstGeom>
          <a:noFill/>
        </p:spPr>
        <p:txBody>
          <a:bodyPr wrap="none" rtlCol="0">
            <a:spAutoFit/>
          </a:bodyPr>
          <a:lstStyle/>
          <a:p>
            <a:r>
              <a:rPr lang="en-US" dirty="0"/>
              <a:t>Chest clip</a:t>
            </a:r>
          </a:p>
        </p:txBody>
      </p:sp>
      <p:cxnSp>
        <p:nvCxnSpPr>
          <p:cNvPr id="18" name="Straight Arrow Connector 17"/>
          <p:cNvCxnSpPr>
            <a:stCxn id="16" idx="3"/>
          </p:cNvCxnSpPr>
          <p:nvPr/>
        </p:nvCxnSpPr>
        <p:spPr>
          <a:xfrm>
            <a:off x="3735748" y="3508891"/>
            <a:ext cx="2390732" cy="9821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9" name="TextBox 18"/>
          <p:cNvSpPr txBox="1"/>
          <p:nvPr/>
        </p:nvSpPr>
        <p:spPr>
          <a:xfrm>
            <a:off x="514350" y="2085975"/>
            <a:ext cx="3621504" cy="954107"/>
          </a:xfrm>
          <a:prstGeom prst="rect">
            <a:avLst/>
          </a:prstGeom>
          <a:noFill/>
        </p:spPr>
        <p:txBody>
          <a:bodyPr wrap="none" rtlCol="0">
            <a:spAutoFit/>
          </a:bodyPr>
          <a:lstStyle/>
          <a:p>
            <a:r>
              <a:rPr lang="en-US" sz="2800" b="1" i="1" dirty="0"/>
              <a:t>Integrated Car Seat on </a:t>
            </a:r>
          </a:p>
          <a:p>
            <a:r>
              <a:rPr lang="en-US" sz="2800" b="1" i="1" dirty="0"/>
              <a:t>Captain’s Chair</a:t>
            </a:r>
          </a:p>
        </p:txBody>
      </p:sp>
    </p:spTree>
    <p:extLst>
      <p:ext uri="{BB962C8B-B14F-4D97-AF65-F5344CB8AC3E}">
        <p14:creationId xmlns:p14="http://schemas.microsoft.com/office/powerpoint/2010/main" val="272681872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a:t>Safe Transportation of Children in Ambulances</a:t>
            </a:r>
          </a:p>
        </p:txBody>
      </p:sp>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0330962" y="63744"/>
            <a:ext cx="1462209" cy="1782641"/>
          </a:xfrm>
        </p:spPr>
      </p:pic>
      <p:sp>
        <p:nvSpPr>
          <p:cNvPr id="4" name="Rectangle 3"/>
          <p:cNvSpPr/>
          <p:nvPr/>
        </p:nvSpPr>
        <p:spPr>
          <a:xfrm>
            <a:off x="988936" y="2310884"/>
            <a:ext cx="184731" cy="523220"/>
          </a:xfrm>
          <a:prstGeom prst="rect">
            <a:avLst/>
          </a:prstGeom>
        </p:spPr>
        <p:txBody>
          <a:bodyPr wrap="none">
            <a:spAutoFit/>
          </a:bodyPr>
          <a:lstStyle/>
          <a:p>
            <a:endParaRPr lang="en-US" sz="2800" b="1" u="sng" dirty="0"/>
          </a:p>
        </p:txBody>
      </p:sp>
      <p:sp>
        <p:nvSpPr>
          <p:cNvPr id="3" name="TextBox 2"/>
          <p:cNvSpPr txBox="1"/>
          <p:nvPr/>
        </p:nvSpPr>
        <p:spPr>
          <a:xfrm>
            <a:off x="3947746" y="3191607"/>
            <a:ext cx="184731" cy="830997"/>
          </a:xfrm>
          <a:prstGeom prst="rect">
            <a:avLst/>
          </a:prstGeom>
          <a:noFill/>
        </p:spPr>
        <p:txBody>
          <a:bodyPr wrap="none" rtlCol="0">
            <a:spAutoFit/>
          </a:bodyPr>
          <a:lstStyle/>
          <a:p>
            <a:endParaRPr lang="en-US" sz="4800" b="1" dirty="0"/>
          </a:p>
        </p:txBody>
      </p:sp>
      <p:sp>
        <p:nvSpPr>
          <p:cNvPr id="6" name="TextBox 5"/>
          <p:cNvSpPr txBox="1"/>
          <p:nvPr/>
        </p:nvSpPr>
        <p:spPr>
          <a:xfrm>
            <a:off x="1081301" y="2400300"/>
            <a:ext cx="1783630" cy="523220"/>
          </a:xfrm>
          <a:prstGeom prst="rect">
            <a:avLst/>
          </a:prstGeom>
          <a:noFill/>
        </p:spPr>
        <p:txBody>
          <a:bodyPr wrap="none" rtlCol="0">
            <a:spAutoFit/>
          </a:bodyPr>
          <a:lstStyle/>
          <a:p>
            <a:r>
              <a:rPr lang="en-US" sz="2800" b="1" dirty="0"/>
              <a:t>Questions:</a:t>
            </a:r>
          </a:p>
        </p:txBody>
      </p:sp>
      <p:sp>
        <p:nvSpPr>
          <p:cNvPr id="7" name="TextBox 6"/>
          <p:cNvSpPr txBox="1"/>
          <p:nvPr/>
        </p:nvSpPr>
        <p:spPr>
          <a:xfrm>
            <a:off x="1314450" y="3276600"/>
            <a:ext cx="9599551" cy="2677656"/>
          </a:xfrm>
          <a:prstGeom prst="rect">
            <a:avLst/>
          </a:prstGeom>
          <a:noFill/>
        </p:spPr>
        <p:txBody>
          <a:bodyPr wrap="none" rtlCol="0">
            <a:spAutoFit/>
          </a:bodyPr>
          <a:lstStyle/>
          <a:p>
            <a:pPr marL="457200" indent="-457200">
              <a:buAutoNum type="arabicPeriod"/>
            </a:pPr>
            <a:r>
              <a:rPr lang="en-US" sz="2400" dirty="0"/>
              <a:t>How many seatbelts are required for installation of the car seat on an</a:t>
            </a:r>
          </a:p>
          <a:p>
            <a:r>
              <a:rPr lang="en-US" sz="2400" dirty="0"/>
              <a:t>       ambulance cot?</a:t>
            </a:r>
          </a:p>
          <a:p>
            <a:endParaRPr lang="en-US" sz="2400" dirty="0"/>
          </a:p>
          <a:p>
            <a:pPr marL="457200" indent="-457200">
              <a:buAutoNum type="arabicPeriod" startAt="2"/>
            </a:pPr>
            <a:r>
              <a:rPr lang="en-US" sz="2400" dirty="0"/>
              <a:t>At what age does the car seat no longer need to be reclined?</a:t>
            </a:r>
          </a:p>
          <a:p>
            <a:pPr marL="457200" indent="-457200">
              <a:buAutoNum type="arabicPeriod" startAt="2"/>
            </a:pPr>
            <a:endParaRPr lang="en-US" sz="2400" dirty="0"/>
          </a:p>
          <a:p>
            <a:pPr marL="457200" indent="-457200">
              <a:buAutoNum type="arabicPeriod" startAt="2"/>
            </a:pPr>
            <a:r>
              <a:rPr lang="en-US" sz="2400" dirty="0"/>
              <a:t>Where does the Harness retainer clip (chest clip) have to be positioned?</a:t>
            </a:r>
          </a:p>
          <a:p>
            <a:endParaRPr lang="en-US" sz="2400" dirty="0"/>
          </a:p>
        </p:txBody>
      </p:sp>
    </p:spTree>
    <p:extLst>
      <p:ext uri="{BB962C8B-B14F-4D97-AF65-F5344CB8AC3E}">
        <p14:creationId xmlns:p14="http://schemas.microsoft.com/office/powerpoint/2010/main" val="339821601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a:t>Safe Transportation of Children in Ambulances</a:t>
            </a:r>
          </a:p>
        </p:txBody>
      </p:sp>
      <p:pic>
        <p:nvPicPr>
          <p:cNvPr id="5" name="Content Placeholder 4"/>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0330962" y="63744"/>
            <a:ext cx="1462209" cy="1782641"/>
          </a:xfrm>
        </p:spPr>
      </p:pic>
      <p:sp>
        <p:nvSpPr>
          <p:cNvPr id="4" name="Rectangle 3"/>
          <p:cNvSpPr/>
          <p:nvPr/>
        </p:nvSpPr>
        <p:spPr>
          <a:xfrm>
            <a:off x="988936" y="2310884"/>
            <a:ext cx="184731" cy="523220"/>
          </a:xfrm>
          <a:prstGeom prst="rect">
            <a:avLst/>
          </a:prstGeom>
        </p:spPr>
        <p:txBody>
          <a:bodyPr wrap="none">
            <a:spAutoFit/>
          </a:bodyPr>
          <a:lstStyle/>
          <a:p>
            <a:endParaRPr lang="en-US" sz="2800" b="1" u="sng" dirty="0"/>
          </a:p>
        </p:txBody>
      </p:sp>
      <p:sp>
        <p:nvSpPr>
          <p:cNvPr id="3" name="TextBox 2"/>
          <p:cNvSpPr txBox="1"/>
          <p:nvPr/>
        </p:nvSpPr>
        <p:spPr>
          <a:xfrm>
            <a:off x="3947746" y="3191607"/>
            <a:ext cx="184731" cy="830997"/>
          </a:xfrm>
          <a:prstGeom prst="rect">
            <a:avLst/>
          </a:prstGeom>
          <a:noFill/>
        </p:spPr>
        <p:txBody>
          <a:bodyPr wrap="none" rtlCol="0">
            <a:spAutoFit/>
          </a:bodyPr>
          <a:lstStyle/>
          <a:p>
            <a:endParaRPr lang="en-US" sz="4800" b="1" dirty="0"/>
          </a:p>
        </p:txBody>
      </p:sp>
      <p:sp>
        <p:nvSpPr>
          <p:cNvPr id="6" name="TextBox 5"/>
          <p:cNvSpPr txBox="1"/>
          <p:nvPr/>
        </p:nvSpPr>
        <p:spPr>
          <a:xfrm>
            <a:off x="4284789" y="2905125"/>
            <a:ext cx="3683381" cy="1015663"/>
          </a:xfrm>
          <a:prstGeom prst="rect">
            <a:avLst/>
          </a:prstGeom>
          <a:noFill/>
        </p:spPr>
        <p:txBody>
          <a:bodyPr wrap="none" rtlCol="0">
            <a:spAutoFit/>
          </a:bodyPr>
          <a:lstStyle/>
          <a:p>
            <a:r>
              <a:rPr lang="en-US" sz="6000" dirty="0"/>
              <a:t>Questions?</a:t>
            </a:r>
          </a:p>
        </p:txBody>
      </p:sp>
    </p:spTree>
    <p:extLst>
      <p:ext uri="{BB962C8B-B14F-4D97-AF65-F5344CB8AC3E}">
        <p14:creationId xmlns:p14="http://schemas.microsoft.com/office/powerpoint/2010/main" val="184463678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a:t>Safe Transportation of Children in Ambulances</a:t>
            </a:r>
          </a:p>
        </p:txBody>
      </p:sp>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0330962" y="63744"/>
            <a:ext cx="1462209" cy="1782641"/>
          </a:xfrm>
        </p:spPr>
      </p:pic>
      <p:sp>
        <p:nvSpPr>
          <p:cNvPr id="4" name="Rectangle 3"/>
          <p:cNvSpPr/>
          <p:nvPr/>
        </p:nvSpPr>
        <p:spPr>
          <a:xfrm>
            <a:off x="988936" y="2310884"/>
            <a:ext cx="184731" cy="523220"/>
          </a:xfrm>
          <a:prstGeom prst="rect">
            <a:avLst/>
          </a:prstGeom>
        </p:spPr>
        <p:txBody>
          <a:bodyPr wrap="none">
            <a:spAutoFit/>
          </a:bodyPr>
          <a:lstStyle/>
          <a:p>
            <a:endParaRPr lang="en-US" sz="2800" b="1" u="sng" dirty="0"/>
          </a:p>
        </p:txBody>
      </p:sp>
      <p:sp>
        <p:nvSpPr>
          <p:cNvPr id="3" name="TextBox 2"/>
          <p:cNvSpPr txBox="1"/>
          <p:nvPr/>
        </p:nvSpPr>
        <p:spPr>
          <a:xfrm>
            <a:off x="3947746" y="3191607"/>
            <a:ext cx="184731" cy="830997"/>
          </a:xfrm>
          <a:prstGeom prst="rect">
            <a:avLst/>
          </a:prstGeom>
          <a:noFill/>
        </p:spPr>
        <p:txBody>
          <a:bodyPr wrap="none" rtlCol="0">
            <a:spAutoFit/>
          </a:bodyPr>
          <a:lstStyle/>
          <a:p>
            <a:endParaRPr lang="en-US" sz="4800" b="1" dirty="0"/>
          </a:p>
        </p:txBody>
      </p:sp>
      <p:sp>
        <p:nvSpPr>
          <p:cNvPr id="6" name="TextBox 5"/>
          <p:cNvSpPr txBox="1"/>
          <p:nvPr/>
        </p:nvSpPr>
        <p:spPr>
          <a:xfrm>
            <a:off x="1173667" y="2222110"/>
            <a:ext cx="9495693" cy="1384995"/>
          </a:xfrm>
          <a:prstGeom prst="rect">
            <a:avLst/>
          </a:prstGeom>
          <a:noFill/>
        </p:spPr>
        <p:txBody>
          <a:bodyPr wrap="square" rtlCol="0">
            <a:spAutoFit/>
          </a:bodyPr>
          <a:lstStyle/>
          <a:p>
            <a:r>
              <a:rPr lang="en-US" sz="2800" b="1" u="sng" dirty="0"/>
              <a:t>Section #1:</a:t>
            </a:r>
          </a:p>
          <a:p>
            <a:endParaRPr lang="en-US" sz="2800" dirty="0"/>
          </a:p>
          <a:p>
            <a:r>
              <a:rPr lang="en-US" sz="2800" dirty="0"/>
              <a:t>	 Selection and locations of safety seats in ambulances</a:t>
            </a:r>
          </a:p>
        </p:txBody>
      </p:sp>
    </p:spTree>
    <p:extLst>
      <p:ext uri="{BB962C8B-B14F-4D97-AF65-F5344CB8AC3E}">
        <p14:creationId xmlns:p14="http://schemas.microsoft.com/office/powerpoint/2010/main" val="199257096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a:t>Safe Transportation of Children in Ambulances</a:t>
            </a:r>
          </a:p>
        </p:txBody>
      </p:sp>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0330962" y="63744"/>
            <a:ext cx="1462209" cy="1782641"/>
          </a:xfrm>
        </p:spPr>
      </p:pic>
      <p:sp>
        <p:nvSpPr>
          <p:cNvPr id="4" name="Rectangle 3"/>
          <p:cNvSpPr/>
          <p:nvPr/>
        </p:nvSpPr>
        <p:spPr>
          <a:xfrm>
            <a:off x="988936" y="2310884"/>
            <a:ext cx="11115094" cy="3539430"/>
          </a:xfrm>
          <a:prstGeom prst="rect">
            <a:avLst/>
          </a:prstGeom>
        </p:spPr>
        <p:txBody>
          <a:bodyPr wrap="none">
            <a:spAutoFit/>
          </a:bodyPr>
          <a:lstStyle/>
          <a:p>
            <a:r>
              <a:rPr lang="en-US" sz="2800" b="1" u="sng" dirty="0"/>
              <a:t>Objectives:</a:t>
            </a:r>
          </a:p>
          <a:p>
            <a:endParaRPr lang="en-US" sz="2800" b="1" u="sng" dirty="0"/>
          </a:p>
          <a:p>
            <a:pPr marL="457200" indent="-457200">
              <a:buAutoNum type="arabicPeriod"/>
            </a:pPr>
            <a:r>
              <a:rPr lang="en-US" sz="2400" dirty="0"/>
              <a:t>Students shall be able to identify all appropriate standard inventory equipment that</a:t>
            </a:r>
          </a:p>
          <a:p>
            <a:r>
              <a:rPr lang="en-US" sz="2400" dirty="0"/>
              <a:t>       are carried on Montgomery County Fire and Rescue EMS units, that allows for the</a:t>
            </a:r>
          </a:p>
          <a:p>
            <a:r>
              <a:rPr lang="en-US" sz="2400" dirty="0"/>
              <a:t>       safe transport of children according to Maryland state law and Safe Kids Worldwide.</a:t>
            </a:r>
          </a:p>
          <a:p>
            <a:endParaRPr lang="en-US" sz="2400" dirty="0"/>
          </a:p>
          <a:p>
            <a:pPr marL="457200" indent="-457200">
              <a:buAutoNum type="arabicPeriod" startAt="2"/>
            </a:pPr>
            <a:r>
              <a:rPr lang="en-US" sz="2400" dirty="0"/>
              <a:t>Students will be able to correctly identify the safest and most appropriate locations </a:t>
            </a:r>
          </a:p>
          <a:p>
            <a:r>
              <a:rPr lang="en-US" sz="2400" dirty="0"/>
              <a:t>       for transporting children in the back of a Montgomery County Fire and Rescue EMS</a:t>
            </a:r>
          </a:p>
          <a:p>
            <a:r>
              <a:rPr lang="en-US" sz="2400" dirty="0"/>
              <a:t>       unit according to Maryland State law and Safe Kids Worldwide. </a:t>
            </a:r>
          </a:p>
        </p:txBody>
      </p:sp>
    </p:spTree>
    <p:extLst>
      <p:ext uri="{BB962C8B-B14F-4D97-AF65-F5344CB8AC3E}">
        <p14:creationId xmlns:p14="http://schemas.microsoft.com/office/powerpoint/2010/main" val="402311692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a:t>Safe Transportation of Children in Ambulances</a:t>
            </a:r>
          </a:p>
        </p:txBody>
      </p:sp>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0330962" y="63744"/>
            <a:ext cx="1462209" cy="1782641"/>
          </a:xfrm>
        </p:spPr>
      </p:pic>
      <p:sp>
        <p:nvSpPr>
          <p:cNvPr id="4" name="Rectangle 3"/>
          <p:cNvSpPr/>
          <p:nvPr/>
        </p:nvSpPr>
        <p:spPr>
          <a:xfrm>
            <a:off x="988936" y="2310884"/>
            <a:ext cx="184731" cy="523220"/>
          </a:xfrm>
          <a:prstGeom prst="rect">
            <a:avLst/>
          </a:prstGeom>
        </p:spPr>
        <p:txBody>
          <a:bodyPr wrap="none">
            <a:spAutoFit/>
          </a:bodyPr>
          <a:lstStyle/>
          <a:p>
            <a:endParaRPr lang="en-US" sz="2800" b="1" u="sng" dirty="0"/>
          </a:p>
        </p:txBody>
      </p:sp>
      <p:sp>
        <p:nvSpPr>
          <p:cNvPr id="3" name="TextBox 2"/>
          <p:cNvSpPr txBox="1"/>
          <p:nvPr/>
        </p:nvSpPr>
        <p:spPr>
          <a:xfrm>
            <a:off x="1097280" y="2176840"/>
            <a:ext cx="8884733" cy="1938992"/>
          </a:xfrm>
          <a:prstGeom prst="rect">
            <a:avLst/>
          </a:prstGeom>
          <a:noFill/>
        </p:spPr>
        <p:txBody>
          <a:bodyPr wrap="square" rtlCol="0">
            <a:spAutoFit/>
          </a:bodyPr>
          <a:lstStyle/>
          <a:p>
            <a:r>
              <a:rPr lang="en-US" sz="2400" b="1" dirty="0"/>
              <a:t>Maryland’s Child Passenger Safety Law (Effective October 1, 2012)</a:t>
            </a:r>
          </a:p>
          <a:p>
            <a:r>
              <a:rPr lang="en-US" sz="2400" dirty="0"/>
              <a:t>•  Every child under 8 years old must ride in an appropriate child     restraint* unless the child is 4 feet, 9 inches or taller.</a:t>
            </a:r>
          </a:p>
          <a:p>
            <a:r>
              <a:rPr lang="en-US" sz="2400" dirty="0"/>
              <a:t>•  Every child from 8 to 16 years old who is not secured in a child restraint must be secured in a vehicle seat belt.</a:t>
            </a:r>
          </a:p>
        </p:txBody>
      </p:sp>
    </p:spTree>
    <p:extLst>
      <p:ext uri="{BB962C8B-B14F-4D97-AF65-F5344CB8AC3E}">
        <p14:creationId xmlns:p14="http://schemas.microsoft.com/office/powerpoint/2010/main" val="196538346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a:t>Safe Transportation of Children in Ambulances</a:t>
            </a:r>
          </a:p>
        </p:txBody>
      </p:sp>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0330962" y="63744"/>
            <a:ext cx="1462209" cy="1782641"/>
          </a:xfrm>
        </p:spPr>
      </p:pic>
      <p:sp>
        <p:nvSpPr>
          <p:cNvPr id="4" name="Rectangle 3"/>
          <p:cNvSpPr/>
          <p:nvPr/>
        </p:nvSpPr>
        <p:spPr>
          <a:xfrm>
            <a:off x="988936" y="2310884"/>
            <a:ext cx="10107767" cy="2308324"/>
          </a:xfrm>
          <a:prstGeom prst="rect">
            <a:avLst/>
          </a:prstGeom>
        </p:spPr>
        <p:txBody>
          <a:bodyPr wrap="none">
            <a:spAutoFit/>
          </a:bodyPr>
          <a:lstStyle/>
          <a:p>
            <a:r>
              <a:rPr lang="en-US" sz="2400" dirty="0"/>
              <a:t>National Highway Transportation Safety Administration conducted research of</a:t>
            </a:r>
          </a:p>
          <a:p>
            <a:r>
              <a:rPr lang="en-US" sz="2400" dirty="0"/>
              <a:t>Ambulance crashes over the past 20 years:</a:t>
            </a:r>
          </a:p>
          <a:p>
            <a:endParaRPr lang="en-US" sz="2400" dirty="0"/>
          </a:p>
          <a:p>
            <a:pPr marL="342900" indent="-342900">
              <a:buFont typeface="Arial" panose="020B0604020202020204" pitchFamily="34" charset="0"/>
              <a:buChar char="•"/>
            </a:pPr>
            <a:r>
              <a:rPr lang="en-US" sz="2400" dirty="0"/>
              <a:t>National average- 1500 Ambulances involved in collisions </a:t>
            </a:r>
          </a:p>
          <a:p>
            <a:pPr marL="342900" indent="-342900">
              <a:buFont typeface="Arial" panose="020B0604020202020204" pitchFamily="34" charset="0"/>
              <a:buChar char="•"/>
            </a:pPr>
            <a:r>
              <a:rPr lang="en-US" sz="2400" dirty="0"/>
              <a:t>29 of those collisions involved a fatality</a:t>
            </a:r>
          </a:p>
          <a:p>
            <a:pPr marL="342900" indent="-342900">
              <a:buFont typeface="Arial" panose="020B0604020202020204" pitchFamily="34" charset="0"/>
              <a:buChar char="•"/>
            </a:pPr>
            <a:r>
              <a:rPr lang="en-US" sz="2400" dirty="0"/>
              <a:t>46% of the injured were in the rear of the ambulance </a:t>
            </a:r>
          </a:p>
        </p:txBody>
      </p:sp>
      <p:sp>
        <p:nvSpPr>
          <p:cNvPr id="3" name="TextBox 2"/>
          <p:cNvSpPr txBox="1"/>
          <p:nvPr/>
        </p:nvSpPr>
        <p:spPr>
          <a:xfrm>
            <a:off x="2237115" y="4869566"/>
            <a:ext cx="7837017" cy="923330"/>
          </a:xfrm>
          <a:prstGeom prst="rect">
            <a:avLst/>
          </a:prstGeom>
          <a:noFill/>
        </p:spPr>
        <p:txBody>
          <a:bodyPr wrap="none" rtlCol="0">
            <a:spAutoFit/>
          </a:bodyPr>
          <a:lstStyle/>
          <a:p>
            <a:r>
              <a:rPr lang="en-US" dirty="0"/>
              <a:t>EMSWorld.com (2015) A National Perspective on Ambulance Crashes and Safety. </a:t>
            </a:r>
          </a:p>
          <a:p>
            <a:r>
              <a:rPr lang="en-US" dirty="0"/>
              <a:t>	Retrieved from </a:t>
            </a:r>
            <a:r>
              <a:rPr lang="en-US" dirty="0">
                <a:hlinkClick r:id="rId3" action="ppaction://hlinkfile"/>
              </a:rPr>
              <a:t>file:///C:/Users/Morganliz/Documents/EMSWorldAmbulance</a:t>
            </a:r>
            <a:endParaRPr lang="en-US" dirty="0"/>
          </a:p>
          <a:p>
            <a:r>
              <a:rPr lang="en-US" dirty="0"/>
              <a:t>	CrashArticlesSept2015.pdf</a:t>
            </a:r>
          </a:p>
        </p:txBody>
      </p:sp>
    </p:spTree>
    <p:extLst>
      <p:ext uri="{BB962C8B-B14F-4D97-AF65-F5344CB8AC3E}">
        <p14:creationId xmlns:p14="http://schemas.microsoft.com/office/powerpoint/2010/main" val="407767045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a:t>Safe Transportation of Children in Ambulances</a:t>
            </a:r>
          </a:p>
        </p:txBody>
      </p:sp>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0330962" y="63744"/>
            <a:ext cx="1462209" cy="1782641"/>
          </a:xfrm>
        </p:spPr>
      </p:pic>
      <p:sp>
        <p:nvSpPr>
          <p:cNvPr id="4" name="Rectangle 3"/>
          <p:cNvSpPr/>
          <p:nvPr/>
        </p:nvSpPr>
        <p:spPr>
          <a:xfrm>
            <a:off x="988936" y="2310884"/>
            <a:ext cx="9927782" cy="1200329"/>
          </a:xfrm>
          <a:prstGeom prst="rect">
            <a:avLst/>
          </a:prstGeom>
        </p:spPr>
        <p:txBody>
          <a:bodyPr wrap="none">
            <a:spAutoFit/>
          </a:bodyPr>
          <a:lstStyle/>
          <a:p>
            <a:r>
              <a:rPr lang="en-US" sz="2400" dirty="0"/>
              <a:t>“Of the Ambulance occupants who received fatal and incapacitating injuries, </a:t>
            </a:r>
          </a:p>
          <a:p>
            <a:r>
              <a:rPr lang="en-US" sz="2400" dirty="0"/>
              <a:t>Those in the rear compartment were most at risk, especially those who were </a:t>
            </a:r>
          </a:p>
          <a:p>
            <a:r>
              <a:rPr lang="en-US" sz="2400" dirty="0"/>
              <a:t>Unrestrained or improperly restrained”</a:t>
            </a:r>
          </a:p>
        </p:txBody>
      </p:sp>
      <p:sp>
        <p:nvSpPr>
          <p:cNvPr id="3" name="TextBox 2"/>
          <p:cNvSpPr txBox="1"/>
          <p:nvPr/>
        </p:nvSpPr>
        <p:spPr>
          <a:xfrm>
            <a:off x="2484589" y="4669184"/>
            <a:ext cx="9179051" cy="646331"/>
          </a:xfrm>
          <a:prstGeom prst="rect">
            <a:avLst/>
          </a:prstGeom>
          <a:noFill/>
        </p:spPr>
        <p:txBody>
          <a:bodyPr wrap="none" rtlCol="0">
            <a:spAutoFit/>
          </a:bodyPr>
          <a:lstStyle/>
          <a:p>
            <a:r>
              <a:rPr lang="en-US" dirty="0"/>
              <a:t>Bull, M. J., </a:t>
            </a:r>
            <a:r>
              <a:rPr lang="en-US" dirty="0" err="1"/>
              <a:t>Talty</a:t>
            </a:r>
            <a:r>
              <a:rPr lang="en-US" dirty="0"/>
              <a:t>, J., Weber, K., &amp; </a:t>
            </a:r>
            <a:r>
              <a:rPr lang="en-US" dirty="0" err="1"/>
              <a:t>Manary</a:t>
            </a:r>
            <a:r>
              <a:rPr lang="en-US" dirty="0"/>
              <a:t>, M., (</a:t>
            </a:r>
            <a:r>
              <a:rPr lang="en-US" dirty="0" err="1"/>
              <a:t>n.d.</a:t>
            </a:r>
            <a:r>
              <a:rPr lang="en-US" dirty="0"/>
              <a:t>) Crash Protection for Children in Ambulances. </a:t>
            </a:r>
          </a:p>
          <a:p>
            <a:r>
              <a:rPr lang="en-US" dirty="0"/>
              <a:t>	Retrieved from </a:t>
            </a:r>
            <a:r>
              <a:rPr lang="fr-FR" dirty="0"/>
              <a:t>file:///C:/Users/Morganliz/Documents/Crashprotectionambulance.pdf</a:t>
            </a:r>
            <a:r>
              <a:rPr lang="en-US" dirty="0"/>
              <a:t> </a:t>
            </a:r>
          </a:p>
        </p:txBody>
      </p:sp>
    </p:spTree>
    <p:extLst>
      <p:ext uri="{BB962C8B-B14F-4D97-AF65-F5344CB8AC3E}">
        <p14:creationId xmlns:p14="http://schemas.microsoft.com/office/powerpoint/2010/main" val="1325899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7280" y="286603"/>
            <a:ext cx="10058400" cy="1450757"/>
          </a:xfrm>
        </p:spPr>
        <p:txBody>
          <a:bodyPr>
            <a:normAutofit/>
          </a:bodyPr>
          <a:lstStyle/>
          <a:p>
            <a:r>
              <a:rPr lang="en-US" sz="3600" dirty="0"/>
              <a:t>Safe Transportation of Children in Ambulances</a:t>
            </a:r>
          </a:p>
        </p:txBody>
      </p:sp>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0330962" y="63744"/>
            <a:ext cx="1462209" cy="1782641"/>
          </a:xfrm>
        </p:spPr>
      </p:pic>
      <p:sp>
        <p:nvSpPr>
          <p:cNvPr id="4" name="Rectangle 3"/>
          <p:cNvSpPr/>
          <p:nvPr/>
        </p:nvSpPr>
        <p:spPr>
          <a:xfrm>
            <a:off x="988936" y="2310884"/>
            <a:ext cx="184731" cy="523220"/>
          </a:xfrm>
          <a:prstGeom prst="rect">
            <a:avLst/>
          </a:prstGeom>
        </p:spPr>
        <p:txBody>
          <a:bodyPr wrap="none">
            <a:spAutoFit/>
          </a:bodyPr>
          <a:lstStyle/>
          <a:p>
            <a:endParaRPr lang="en-US" sz="2800" b="1" u="sng" dirty="0"/>
          </a:p>
        </p:txBody>
      </p:sp>
      <p:sp>
        <p:nvSpPr>
          <p:cNvPr id="3" name="TextBox 2"/>
          <p:cNvSpPr txBox="1"/>
          <p:nvPr/>
        </p:nvSpPr>
        <p:spPr>
          <a:xfrm>
            <a:off x="1280160" y="2461260"/>
            <a:ext cx="10317440" cy="1938992"/>
          </a:xfrm>
          <a:prstGeom prst="rect">
            <a:avLst/>
          </a:prstGeom>
          <a:noFill/>
        </p:spPr>
        <p:txBody>
          <a:bodyPr wrap="none" rtlCol="0">
            <a:spAutoFit/>
          </a:bodyPr>
          <a:lstStyle/>
          <a:p>
            <a:r>
              <a:rPr lang="en-US" sz="2400" dirty="0"/>
              <a:t>“In another study observations of over 200 Ambulances arriving at a </a:t>
            </a:r>
          </a:p>
          <a:p>
            <a:r>
              <a:rPr lang="en-US" sz="2400" dirty="0"/>
              <a:t>Large pediatric emergency department documented minimal if any effective</a:t>
            </a:r>
          </a:p>
          <a:p>
            <a:r>
              <a:rPr lang="en-US" sz="2400" dirty="0"/>
              <a:t>Use of restraints for child occupants, who were being transported by gurneys,</a:t>
            </a:r>
          </a:p>
          <a:p>
            <a:r>
              <a:rPr lang="en-US" sz="2400" dirty="0"/>
              <a:t>Bench seats, and adult laps as well in wheel chairs. Also noted was the potential</a:t>
            </a:r>
          </a:p>
          <a:p>
            <a:r>
              <a:rPr lang="en-US" sz="2400" dirty="0"/>
              <a:t>For injury from unrestrained equipment or other passengers. (Bull et al., </a:t>
            </a:r>
            <a:r>
              <a:rPr lang="en-US" sz="2400" dirty="0" err="1"/>
              <a:t>nd</a:t>
            </a:r>
            <a:r>
              <a:rPr lang="en-US" sz="2400" dirty="0"/>
              <a:t>)</a:t>
            </a:r>
          </a:p>
        </p:txBody>
      </p:sp>
      <p:sp>
        <p:nvSpPr>
          <p:cNvPr id="6" name="TextBox 5"/>
          <p:cNvSpPr txBox="1"/>
          <p:nvPr/>
        </p:nvSpPr>
        <p:spPr>
          <a:xfrm>
            <a:off x="2839915" y="5124152"/>
            <a:ext cx="9169205" cy="646331"/>
          </a:xfrm>
          <a:prstGeom prst="rect">
            <a:avLst/>
          </a:prstGeom>
          <a:noFill/>
        </p:spPr>
        <p:txBody>
          <a:bodyPr wrap="square" rtlCol="0">
            <a:spAutoFit/>
          </a:bodyPr>
          <a:lstStyle/>
          <a:p>
            <a:r>
              <a:rPr lang="en-US" dirty="0"/>
              <a:t>Bull, M. J., </a:t>
            </a:r>
            <a:r>
              <a:rPr lang="en-US" dirty="0" err="1"/>
              <a:t>Talty</a:t>
            </a:r>
            <a:r>
              <a:rPr lang="en-US" dirty="0"/>
              <a:t>, J., Weber, K., &amp; </a:t>
            </a:r>
            <a:r>
              <a:rPr lang="en-US" dirty="0" err="1"/>
              <a:t>Manary</a:t>
            </a:r>
            <a:r>
              <a:rPr lang="en-US" dirty="0"/>
              <a:t>, M., (</a:t>
            </a:r>
            <a:r>
              <a:rPr lang="en-US" dirty="0" err="1"/>
              <a:t>n.d.</a:t>
            </a:r>
            <a:r>
              <a:rPr lang="en-US" dirty="0"/>
              <a:t>) Crash Protection for Children in Ambulances. </a:t>
            </a:r>
          </a:p>
          <a:p>
            <a:r>
              <a:rPr lang="en-US" dirty="0"/>
              <a:t>	Retrieved from file:///C:/Users/Morganliz/Documents/Crashprotectionambulance.pdf </a:t>
            </a:r>
          </a:p>
        </p:txBody>
      </p:sp>
    </p:spTree>
    <p:extLst>
      <p:ext uri="{BB962C8B-B14F-4D97-AF65-F5344CB8AC3E}">
        <p14:creationId xmlns:p14="http://schemas.microsoft.com/office/powerpoint/2010/main" val="1054331397"/>
      </p:ext>
    </p:extLst>
  </p:cSld>
  <p:clrMapOvr>
    <a:masterClrMapping/>
  </p:clrMapOvr>
</p:sld>
</file>

<file path=ppt/theme/theme1.xml><?xml version="1.0" encoding="utf-8"?>
<a:theme xmlns:a="http://schemas.openxmlformats.org/drawingml/2006/main" name="Retrospect">
  <a:themeElements>
    <a:clrScheme name="Retrospect">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Retrospect</Template>
  <TotalTime>2151</TotalTime>
  <Words>1232</Words>
  <Application>Microsoft Office PowerPoint</Application>
  <PresentationFormat>Widescreen</PresentationFormat>
  <Paragraphs>202</Paragraphs>
  <Slides>39</Slides>
  <Notes>1</Notes>
  <HiddenSlides>4</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39</vt:i4>
      </vt:variant>
    </vt:vector>
  </HeadingPairs>
  <TitlesOfParts>
    <vt:vector size="43" baseType="lpstr">
      <vt:lpstr>Arial</vt:lpstr>
      <vt:lpstr>Calibri</vt:lpstr>
      <vt:lpstr>Calibri Light</vt:lpstr>
      <vt:lpstr>Retrospect</vt:lpstr>
      <vt:lpstr>Safe Transportation of Children in Ambulances</vt:lpstr>
      <vt:lpstr>Safe Transportation of Children in Ambulances</vt:lpstr>
      <vt:lpstr>Safe Transportation of Children in Ambulances</vt:lpstr>
      <vt:lpstr>Safe Transportation of Children in Ambulances</vt:lpstr>
      <vt:lpstr>Safe Transportation of Children in Ambulances</vt:lpstr>
      <vt:lpstr>Safe Transportation of Children in Ambulances</vt:lpstr>
      <vt:lpstr>Safe Transportation of Children in Ambulances</vt:lpstr>
      <vt:lpstr>Safe Transportation of Children in Ambulances</vt:lpstr>
      <vt:lpstr>Safe Transportation of Children in Ambulances</vt:lpstr>
      <vt:lpstr>Safe Transportation of Children in Ambulances</vt:lpstr>
      <vt:lpstr>Safe Transportation of Children in Ambulances</vt:lpstr>
      <vt:lpstr>Safe Transportation of Children in Ambulances</vt:lpstr>
      <vt:lpstr>Safe Transportation of Children in Ambulances</vt:lpstr>
      <vt:lpstr>Safe Transportation of Children in Ambulances</vt:lpstr>
      <vt:lpstr>Safe Transportation of Children in Ambulances</vt:lpstr>
      <vt:lpstr>Safe Transportation of Children in Ambulances</vt:lpstr>
      <vt:lpstr>Safe Transportation of Children in Ambulances</vt:lpstr>
      <vt:lpstr>Safe Transportation of Children in Ambulances</vt:lpstr>
      <vt:lpstr>Safe Transportation of Children in Ambulances</vt:lpstr>
      <vt:lpstr>Safe Transportation of Children in Ambulances</vt:lpstr>
      <vt:lpstr>Safe Transportation of Children in Ambulances</vt:lpstr>
      <vt:lpstr>Safe Transportation of Children in Ambulances</vt:lpstr>
      <vt:lpstr>Safe Transportation of Children in Ambulances</vt:lpstr>
      <vt:lpstr>Safe Transportation of Children in Ambulances</vt:lpstr>
      <vt:lpstr>Safe Transportation of Children in Ambulances</vt:lpstr>
      <vt:lpstr>Safe Transportation of Children in Ambulances</vt:lpstr>
      <vt:lpstr>Safe Transportation of Children in Ambulances</vt:lpstr>
      <vt:lpstr>Safe Transportation of Children in Ambulances</vt:lpstr>
      <vt:lpstr>Safe Transportation of Children in Ambulances</vt:lpstr>
      <vt:lpstr>Safe Transportation of Children in Ambulances</vt:lpstr>
      <vt:lpstr>Safe Transportation of Children in Ambulances</vt:lpstr>
      <vt:lpstr>Safe Transportation of Children in Ambulances</vt:lpstr>
      <vt:lpstr>Safe Transportation of Children in Ambulances</vt:lpstr>
      <vt:lpstr>Safe Transportation of Children in Ambulances</vt:lpstr>
      <vt:lpstr>Safe Transportation of Children in Ambulances</vt:lpstr>
      <vt:lpstr>Safe Transportation of Children in Ambulances</vt:lpstr>
      <vt:lpstr>Safe Transportation of Children in Ambulances</vt:lpstr>
      <vt:lpstr>Safe Transportation of Children in Ambulances</vt:lpstr>
      <vt:lpstr>Safe Transportation of Children in Ambulances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Safe Transportation of Children in Ambulances</dc:title>
  <dc:creator>Morganliz</dc:creator>
  <cp:lastModifiedBy>Elliott, Harold</cp:lastModifiedBy>
  <cp:revision>44</cp:revision>
  <dcterms:created xsi:type="dcterms:W3CDTF">2017-03-13T18:42:33Z</dcterms:created>
  <dcterms:modified xsi:type="dcterms:W3CDTF">2021-03-11T18:20:08Z</dcterms:modified>
</cp:coreProperties>
</file>