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Lst>
  <p:sldSz cy="5143500" cx="9144000"/>
  <p:notesSz cx="6858000" cy="9144000"/>
  <p:embeddedFontLst>
    <p:embeddedFont>
      <p:font typeface="Proxima Nova"/>
      <p:regular r:id="rId31"/>
      <p:bold r:id="rId32"/>
      <p:italic r:id="rId33"/>
      <p:boldItalic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ProximaNova-regular.fntdata"/><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font" Target="fonts/ProximaNova-italic.fntdata"/><Relationship Id="rId10" Type="http://schemas.openxmlformats.org/officeDocument/2006/relationships/slide" Target="slides/slide6.xml"/><Relationship Id="rId32" Type="http://schemas.openxmlformats.org/officeDocument/2006/relationships/font" Target="fonts/ProximaNova-bold.fntdata"/><Relationship Id="rId13" Type="http://schemas.openxmlformats.org/officeDocument/2006/relationships/slide" Target="slides/slide9.xml"/><Relationship Id="rId12" Type="http://schemas.openxmlformats.org/officeDocument/2006/relationships/slide" Target="slides/slide8.xml"/><Relationship Id="rId34" Type="http://schemas.openxmlformats.org/officeDocument/2006/relationships/font" Target="fonts/ProximaNova-boldItalic.fntdata"/><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7" name="Shape 5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Shape 11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1" name="Shape 11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Shape 11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7" name="Shape 11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Shape 12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3" name="Shape 12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6" name="Shape 14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Shape 1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8" name="Shape 16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8" name="Shape 188"/>
        <p:cNvGrpSpPr/>
        <p:nvPr/>
      </p:nvGrpSpPr>
      <p:grpSpPr>
        <a:xfrm>
          <a:off x="0" y="0"/>
          <a:ext cx="0" cy="0"/>
          <a:chOff x="0" y="0"/>
          <a:chExt cx="0" cy="0"/>
        </a:xfrm>
      </p:grpSpPr>
      <p:sp>
        <p:nvSpPr>
          <p:cNvPr id="189" name="Shape 1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0" name="Shape 19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1" name="Shape 211"/>
        <p:cNvGrpSpPr/>
        <p:nvPr/>
      </p:nvGrpSpPr>
      <p:grpSpPr>
        <a:xfrm>
          <a:off x="0" y="0"/>
          <a:ext cx="0" cy="0"/>
          <a:chOff x="0" y="0"/>
          <a:chExt cx="0" cy="0"/>
        </a:xfrm>
      </p:grpSpPr>
      <p:sp>
        <p:nvSpPr>
          <p:cNvPr id="212" name="Shape 21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3" name="Shape 21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3" name="Shape 233"/>
        <p:cNvGrpSpPr/>
        <p:nvPr/>
      </p:nvGrpSpPr>
      <p:grpSpPr>
        <a:xfrm>
          <a:off x="0" y="0"/>
          <a:ext cx="0" cy="0"/>
          <a:chOff x="0" y="0"/>
          <a:chExt cx="0" cy="0"/>
        </a:xfrm>
      </p:grpSpPr>
      <p:sp>
        <p:nvSpPr>
          <p:cNvPr id="234" name="Shape 23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35" name="Shape 23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9" name="Shape 239"/>
        <p:cNvGrpSpPr/>
        <p:nvPr/>
      </p:nvGrpSpPr>
      <p:grpSpPr>
        <a:xfrm>
          <a:off x="0" y="0"/>
          <a:ext cx="0" cy="0"/>
          <a:chOff x="0" y="0"/>
          <a:chExt cx="0" cy="0"/>
        </a:xfrm>
      </p:grpSpPr>
      <p:sp>
        <p:nvSpPr>
          <p:cNvPr id="240" name="Shape 24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41" name="Shape 24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5" name="Shape 245"/>
        <p:cNvGrpSpPr/>
        <p:nvPr/>
      </p:nvGrpSpPr>
      <p:grpSpPr>
        <a:xfrm>
          <a:off x="0" y="0"/>
          <a:ext cx="0" cy="0"/>
          <a:chOff x="0" y="0"/>
          <a:chExt cx="0" cy="0"/>
        </a:xfrm>
      </p:grpSpPr>
      <p:sp>
        <p:nvSpPr>
          <p:cNvPr id="246" name="Shape 24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47" name="Shape 24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Shape 6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3" name="Shape 6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2" name="Shape 252"/>
        <p:cNvGrpSpPr/>
        <p:nvPr/>
      </p:nvGrpSpPr>
      <p:grpSpPr>
        <a:xfrm>
          <a:off x="0" y="0"/>
          <a:ext cx="0" cy="0"/>
          <a:chOff x="0" y="0"/>
          <a:chExt cx="0" cy="0"/>
        </a:xfrm>
      </p:grpSpPr>
      <p:sp>
        <p:nvSpPr>
          <p:cNvPr id="253" name="Shape 25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54" name="Shape 25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8" name="Shape 258"/>
        <p:cNvGrpSpPr/>
        <p:nvPr/>
      </p:nvGrpSpPr>
      <p:grpSpPr>
        <a:xfrm>
          <a:off x="0" y="0"/>
          <a:ext cx="0" cy="0"/>
          <a:chOff x="0" y="0"/>
          <a:chExt cx="0" cy="0"/>
        </a:xfrm>
      </p:grpSpPr>
      <p:sp>
        <p:nvSpPr>
          <p:cNvPr id="259" name="Shape 25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60" name="Shape 26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4" name="Shape 264"/>
        <p:cNvGrpSpPr/>
        <p:nvPr/>
      </p:nvGrpSpPr>
      <p:grpSpPr>
        <a:xfrm>
          <a:off x="0" y="0"/>
          <a:ext cx="0" cy="0"/>
          <a:chOff x="0" y="0"/>
          <a:chExt cx="0" cy="0"/>
        </a:xfrm>
      </p:grpSpPr>
      <p:sp>
        <p:nvSpPr>
          <p:cNvPr id="265" name="Shape 2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66" name="Shape 26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0" name="Shape 270"/>
        <p:cNvGrpSpPr/>
        <p:nvPr/>
      </p:nvGrpSpPr>
      <p:grpSpPr>
        <a:xfrm>
          <a:off x="0" y="0"/>
          <a:ext cx="0" cy="0"/>
          <a:chOff x="0" y="0"/>
          <a:chExt cx="0" cy="0"/>
        </a:xfrm>
      </p:grpSpPr>
      <p:sp>
        <p:nvSpPr>
          <p:cNvPr id="271" name="Shape 2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72" name="Shape 2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6" name="Shape 276"/>
        <p:cNvGrpSpPr/>
        <p:nvPr/>
      </p:nvGrpSpPr>
      <p:grpSpPr>
        <a:xfrm>
          <a:off x="0" y="0"/>
          <a:ext cx="0" cy="0"/>
          <a:chOff x="0" y="0"/>
          <a:chExt cx="0" cy="0"/>
        </a:xfrm>
      </p:grpSpPr>
      <p:sp>
        <p:nvSpPr>
          <p:cNvPr id="277" name="Shape 2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78" name="Shape 27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2" name="Shape 282"/>
        <p:cNvGrpSpPr/>
        <p:nvPr/>
      </p:nvGrpSpPr>
      <p:grpSpPr>
        <a:xfrm>
          <a:off x="0" y="0"/>
          <a:ext cx="0" cy="0"/>
          <a:chOff x="0" y="0"/>
          <a:chExt cx="0" cy="0"/>
        </a:xfrm>
      </p:grpSpPr>
      <p:sp>
        <p:nvSpPr>
          <p:cNvPr id="283" name="Shape 2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84" name="Shape 28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8" name="Shape 288"/>
        <p:cNvGrpSpPr/>
        <p:nvPr/>
      </p:nvGrpSpPr>
      <p:grpSpPr>
        <a:xfrm>
          <a:off x="0" y="0"/>
          <a:ext cx="0" cy="0"/>
          <a:chOff x="0" y="0"/>
          <a:chExt cx="0" cy="0"/>
        </a:xfrm>
      </p:grpSpPr>
      <p:sp>
        <p:nvSpPr>
          <p:cNvPr id="289" name="Shape 2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90" name="Shape 29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7" name="Shape 67"/>
        <p:cNvGrpSpPr/>
        <p:nvPr/>
      </p:nvGrpSpPr>
      <p:grpSpPr>
        <a:xfrm>
          <a:off x="0" y="0"/>
          <a:ext cx="0" cy="0"/>
          <a:chOff x="0" y="0"/>
          <a:chExt cx="0" cy="0"/>
        </a:xfrm>
      </p:grpSpPr>
      <p:sp>
        <p:nvSpPr>
          <p:cNvPr id="68" name="Shape 6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9" name="Shape 6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Shape 7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5" name="Shape 7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Shape 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1" name="Shape 8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5" name="Shape 85"/>
        <p:cNvGrpSpPr/>
        <p:nvPr/>
      </p:nvGrpSpPr>
      <p:grpSpPr>
        <a:xfrm>
          <a:off x="0" y="0"/>
          <a:ext cx="0" cy="0"/>
          <a:chOff x="0" y="0"/>
          <a:chExt cx="0" cy="0"/>
        </a:xfrm>
      </p:grpSpPr>
      <p:sp>
        <p:nvSpPr>
          <p:cNvPr id="86" name="Shape 8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7" name="Shape 8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3" name="Shape 9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Shape 9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9" name="Shape 9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Shape 10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5" name="Shape 10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bg>
      <p:bgPr>
        <a:solidFill>
          <a:schemeClr val="dk1"/>
        </a:solidFill>
      </p:bgPr>
    </p:bg>
    <p:spTree>
      <p:nvGrpSpPr>
        <p:cNvPr id="9" name="Shape 9"/>
        <p:cNvGrpSpPr/>
        <p:nvPr/>
      </p:nvGrpSpPr>
      <p:grpSpPr>
        <a:xfrm>
          <a:off x="0" y="0"/>
          <a:ext cx="0" cy="0"/>
          <a:chOff x="0" y="0"/>
          <a:chExt cx="0" cy="0"/>
        </a:xfrm>
      </p:grpSpPr>
      <p:cxnSp>
        <p:nvCxnSpPr>
          <p:cNvPr id="10" name="Shape 10"/>
          <p:cNvCxnSpPr/>
          <p:nvPr/>
        </p:nvCxnSpPr>
        <p:spPr>
          <a:xfrm>
            <a:off x="0" y="2998150"/>
            <a:ext cx="9144000" cy="0"/>
          </a:xfrm>
          <a:prstGeom prst="straightConnector1">
            <a:avLst/>
          </a:prstGeom>
          <a:noFill/>
          <a:ln cap="flat" cmpd="sng" w="19050">
            <a:solidFill>
              <a:schemeClr val="lt2"/>
            </a:solidFill>
            <a:prstDash val="solid"/>
            <a:round/>
            <a:headEnd len="med" w="med" type="none"/>
            <a:tailEnd len="med" w="med" type="none"/>
          </a:ln>
        </p:spPr>
      </p:cxnSp>
      <p:sp>
        <p:nvSpPr>
          <p:cNvPr id="11" name="Shape 11"/>
          <p:cNvSpPr txBox="1"/>
          <p:nvPr>
            <p:ph type="ctrTitle"/>
          </p:nvPr>
        </p:nvSpPr>
        <p:spPr>
          <a:xfrm>
            <a:off x="510450" y="1257300"/>
            <a:ext cx="8123100" cy="1588500"/>
          </a:xfrm>
          <a:prstGeom prst="rect">
            <a:avLst/>
          </a:prstGeom>
        </p:spPr>
        <p:txBody>
          <a:bodyPr anchorCtr="0" anchor="b" bIns="91425" lIns="91425" rIns="91425" tIns="91425"/>
          <a:lstStyle>
            <a:lvl1pPr lvl="0">
              <a:spcBef>
                <a:spcPts val="0"/>
              </a:spcBef>
              <a:buClr>
                <a:schemeClr val="lt1"/>
              </a:buClr>
              <a:buSzPct val="100000"/>
              <a:defRPr sz="4800">
                <a:solidFill>
                  <a:schemeClr val="lt1"/>
                </a:solidFill>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p:txBody>
      </p:sp>
      <p:sp>
        <p:nvSpPr>
          <p:cNvPr id="12" name="Shape 12"/>
          <p:cNvSpPr txBox="1"/>
          <p:nvPr>
            <p:ph idx="1" type="subTitle"/>
          </p:nvPr>
        </p:nvSpPr>
        <p:spPr>
          <a:xfrm>
            <a:off x="510450" y="3182312"/>
            <a:ext cx="8123100" cy="630000"/>
          </a:xfrm>
          <a:prstGeom prst="rect">
            <a:avLst/>
          </a:prstGeom>
        </p:spPr>
        <p:txBody>
          <a:bodyPr anchorCtr="0" anchor="t" bIns="91425" lIns="91425" rIns="91425" tIns="91425"/>
          <a:lstStyle>
            <a:lvl1pPr lvl="0">
              <a:lnSpc>
                <a:spcPct val="100000"/>
              </a:lnSpc>
              <a:spcBef>
                <a:spcPts val="0"/>
              </a:spcBef>
              <a:spcAft>
                <a:spcPts val="0"/>
              </a:spcAft>
              <a:buClr>
                <a:schemeClr val="lt1"/>
              </a:buClr>
              <a:buSzPct val="100000"/>
              <a:buNone/>
              <a:defRPr sz="2400">
                <a:solidFill>
                  <a:schemeClr val="lt1"/>
                </a:solidFill>
              </a:defRPr>
            </a:lvl1pPr>
            <a:lvl2pPr lvl="1">
              <a:lnSpc>
                <a:spcPct val="100000"/>
              </a:lnSpc>
              <a:spcBef>
                <a:spcPts val="0"/>
              </a:spcBef>
              <a:spcAft>
                <a:spcPts val="0"/>
              </a:spcAft>
              <a:buClr>
                <a:schemeClr val="lt1"/>
              </a:buClr>
              <a:buSzPct val="100000"/>
              <a:buNone/>
              <a:defRPr sz="2400">
                <a:solidFill>
                  <a:schemeClr val="lt1"/>
                </a:solidFill>
              </a:defRPr>
            </a:lvl2pPr>
            <a:lvl3pPr lvl="2">
              <a:lnSpc>
                <a:spcPct val="100000"/>
              </a:lnSpc>
              <a:spcBef>
                <a:spcPts val="0"/>
              </a:spcBef>
              <a:spcAft>
                <a:spcPts val="0"/>
              </a:spcAft>
              <a:buClr>
                <a:schemeClr val="lt1"/>
              </a:buClr>
              <a:buSzPct val="100000"/>
              <a:buNone/>
              <a:defRPr sz="2400">
                <a:solidFill>
                  <a:schemeClr val="lt1"/>
                </a:solidFill>
              </a:defRPr>
            </a:lvl3pPr>
            <a:lvl4pPr lvl="3">
              <a:lnSpc>
                <a:spcPct val="100000"/>
              </a:lnSpc>
              <a:spcBef>
                <a:spcPts val="0"/>
              </a:spcBef>
              <a:spcAft>
                <a:spcPts val="0"/>
              </a:spcAft>
              <a:buClr>
                <a:schemeClr val="lt1"/>
              </a:buClr>
              <a:buSzPct val="100000"/>
              <a:buNone/>
              <a:defRPr sz="2400">
                <a:solidFill>
                  <a:schemeClr val="lt1"/>
                </a:solidFill>
              </a:defRPr>
            </a:lvl4pPr>
            <a:lvl5pPr lvl="4">
              <a:lnSpc>
                <a:spcPct val="100000"/>
              </a:lnSpc>
              <a:spcBef>
                <a:spcPts val="0"/>
              </a:spcBef>
              <a:spcAft>
                <a:spcPts val="0"/>
              </a:spcAft>
              <a:buClr>
                <a:schemeClr val="lt1"/>
              </a:buClr>
              <a:buSzPct val="100000"/>
              <a:buNone/>
              <a:defRPr sz="2400">
                <a:solidFill>
                  <a:schemeClr val="lt1"/>
                </a:solidFill>
              </a:defRPr>
            </a:lvl5pPr>
            <a:lvl6pPr lvl="5">
              <a:lnSpc>
                <a:spcPct val="100000"/>
              </a:lnSpc>
              <a:spcBef>
                <a:spcPts val="0"/>
              </a:spcBef>
              <a:spcAft>
                <a:spcPts val="0"/>
              </a:spcAft>
              <a:buClr>
                <a:schemeClr val="lt1"/>
              </a:buClr>
              <a:buSzPct val="100000"/>
              <a:buNone/>
              <a:defRPr sz="2400">
                <a:solidFill>
                  <a:schemeClr val="lt1"/>
                </a:solidFill>
              </a:defRPr>
            </a:lvl6pPr>
            <a:lvl7pPr lvl="6">
              <a:lnSpc>
                <a:spcPct val="100000"/>
              </a:lnSpc>
              <a:spcBef>
                <a:spcPts val="0"/>
              </a:spcBef>
              <a:spcAft>
                <a:spcPts val="0"/>
              </a:spcAft>
              <a:buClr>
                <a:schemeClr val="lt1"/>
              </a:buClr>
              <a:buSzPct val="100000"/>
              <a:buNone/>
              <a:defRPr sz="2400">
                <a:solidFill>
                  <a:schemeClr val="lt1"/>
                </a:solidFill>
              </a:defRPr>
            </a:lvl7pPr>
            <a:lvl8pPr lvl="7">
              <a:lnSpc>
                <a:spcPct val="100000"/>
              </a:lnSpc>
              <a:spcBef>
                <a:spcPts val="0"/>
              </a:spcBef>
              <a:spcAft>
                <a:spcPts val="0"/>
              </a:spcAft>
              <a:buClr>
                <a:schemeClr val="lt1"/>
              </a:buClr>
              <a:buSzPct val="100000"/>
              <a:buNone/>
              <a:defRPr sz="2400">
                <a:solidFill>
                  <a:schemeClr val="lt1"/>
                </a:solidFill>
              </a:defRPr>
            </a:lvl8pPr>
            <a:lvl9pPr lvl="8">
              <a:lnSpc>
                <a:spcPct val="100000"/>
              </a:lnSpc>
              <a:spcBef>
                <a:spcPts val="0"/>
              </a:spcBef>
              <a:spcAft>
                <a:spcPts val="0"/>
              </a:spcAft>
              <a:buClr>
                <a:schemeClr val="lt1"/>
              </a:buClr>
              <a:buSzPct val="100000"/>
              <a:buNone/>
              <a:defRPr sz="2400">
                <a:solidFill>
                  <a:schemeClr val="lt1"/>
                </a:solidFill>
              </a:defRPr>
            </a:lvl9pPr>
          </a:lstStyle>
          <a:p/>
        </p:txBody>
      </p:sp>
      <p:sp>
        <p:nvSpPr>
          <p:cNvPr id="13" name="Shape 1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spTree>
      <p:nvGrpSpPr>
        <p:cNvPr id="48" name="Shape 48"/>
        <p:cNvGrpSpPr/>
        <p:nvPr/>
      </p:nvGrpSpPr>
      <p:grpSpPr>
        <a:xfrm>
          <a:off x="0" y="0"/>
          <a:ext cx="0" cy="0"/>
          <a:chOff x="0" y="0"/>
          <a:chExt cx="0" cy="0"/>
        </a:xfrm>
      </p:grpSpPr>
      <p:sp>
        <p:nvSpPr>
          <p:cNvPr id="49" name="Shape 49"/>
          <p:cNvSpPr/>
          <p:nvPr/>
        </p:nvSpPr>
        <p:spPr>
          <a:xfrm>
            <a:off x="0" y="5045700"/>
            <a:ext cx="9144000" cy="978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50" name="Shape 50"/>
          <p:cNvSpPr txBox="1"/>
          <p:nvPr>
            <p:ph type="title"/>
          </p:nvPr>
        </p:nvSpPr>
        <p:spPr>
          <a:xfrm>
            <a:off x="311700" y="991475"/>
            <a:ext cx="8520600" cy="1917900"/>
          </a:xfrm>
          <a:prstGeom prst="rect">
            <a:avLst/>
          </a:prstGeom>
        </p:spPr>
        <p:txBody>
          <a:bodyPr anchorCtr="0" anchor="ctr" bIns="91425" lIns="91425" rIns="91425" tIns="91425"/>
          <a:lstStyle>
            <a:lvl1pPr lvl="0" algn="ctr">
              <a:spcBef>
                <a:spcPts val="0"/>
              </a:spcBef>
              <a:buSzPct val="100000"/>
              <a:defRPr b="1" sz="14000"/>
            </a:lvl1pPr>
            <a:lvl2pPr lvl="1" algn="ctr">
              <a:spcBef>
                <a:spcPts val="0"/>
              </a:spcBef>
              <a:buSzPct val="100000"/>
              <a:defRPr b="1" sz="14000"/>
            </a:lvl2pPr>
            <a:lvl3pPr lvl="2" algn="ctr">
              <a:spcBef>
                <a:spcPts val="0"/>
              </a:spcBef>
              <a:buSzPct val="100000"/>
              <a:defRPr b="1" sz="14000"/>
            </a:lvl3pPr>
            <a:lvl4pPr lvl="3" algn="ctr">
              <a:spcBef>
                <a:spcPts val="0"/>
              </a:spcBef>
              <a:buSzPct val="100000"/>
              <a:defRPr b="1" sz="14000"/>
            </a:lvl4pPr>
            <a:lvl5pPr lvl="4" algn="ctr">
              <a:spcBef>
                <a:spcPts val="0"/>
              </a:spcBef>
              <a:buSzPct val="100000"/>
              <a:defRPr b="1" sz="14000"/>
            </a:lvl5pPr>
            <a:lvl6pPr lvl="5" algn="ctr">
              <a:spcBef>
                <a:spcPts val="0"/>
              </a:spcBef>
              <a:buSzPct val="100000"/>
              <a:defRPr b="1" sz="14000"/>
            </a:lvl6pPr>
            <a:lvl7pPr lvl="6" algn="ctr">
              <a:spcBef>
                <a:spcPts val="0"/>
              </a:spcBef>
              <a:buSzPct val="100000"/>
              <a:defRPr b="1" sz="14000"/>
            </a:lvl7pPr>
            <a:lvl8pPr lvl="7" algn="ctr">
              <a:spcBef>
                <a:spcPts val="0"/>
              </a:spcBef>
              <a:buSzPct val="100000"/>
              <a:defRPr b="1" sz="14000"/>
            </a:lvl8pPr>
            <a:lvl9pPr lvl="8" algn="ctr">
              <a:spcBef>
                <a:spcPts val="0"/>
              </a:spcBef>
              <a:buSzPct val="100000"/>
              <a:defRPr b="1" sz="14000"/>
            </a:lvl9pPr>
          </a:lstStyle>
          <a:p/>
        </p:txBody>
      </p:sp>
      <p:sp>
        <p:nvSpPr>
          <p:cNvPr id="51" name="Shape 51"/>
          <p:cNvSpPr txBox="1"/>
          <p:nvPr>
            <p:ph idx="1" type="body"/>
          </p:nvPr>
        </p:nvSpPr>
        <p:spPr>
          <a:xfrm>
            <a:off x="311700" y="3071300"/>
            <a:ext cx="8520600" cy="901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52" name="Shape 5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53" name="Shape 53"/>
        <p:cNvGrpSpPr/>
        <p:nvPr/>
      </p:nvGrpSpPr>
      <p:grpSpPr>
        <a:xfrm>
          <a:off x="0" y="0"/>
          <a:ext cx="0" cy="0"/>
          <a:chOff x="0" y="0"/>
          <a:chExt cx="0" cy="0"/>
        </a:xfrm>
      </p:grpSpPr>
      <p:sp>
        <p:nvSpPr>
          <p:cNvPr id="54" name="Shape 5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bg>
      <p:bgPr>
        <a:solidFill>
          <a:schemeClr val="dk1"/>
        </a:solidFill>
      </p:bgPr>
    </p:bg>
    <p:spTree>
      <p:nvGrpSpPr>
        <p:cNvPr id="14" name="Shape 14"/>
        <p:cNvGrpSpPr/>
        <p:nvPr/>
      </p:nvGrpSpPr>
      <p:grpSpPr>
        <a:xfrm>
          <a:off x="0" y="0"/>
          <a:ext cx="0" cy="0"/>
          <a:chOff x="0" y="0"/>
          <a:chExt cx="0" cy="0"/>
        </a:xfrm>
      </p:grpSpPr>
      <p:cxnSp>
        <p:nvCxnSpPr>
          <p:cNvPr id="15" name="Shape 15"/>
          <p:cNvCxnSpPr/>
          <p:nvPr/>
        </p:nvCxnSpPr>
        <p:spPr>
          <a:xfrm>
            <a:off x="0" y="2998150"/>
            <a:ext cx="9144000" cy="0"/>
          </a:xfrm>
          <a:prstGeom prst="straightConnector1">
            <a:avLst/>
          </a:prstGeom>
          <a:noFill/>
          <a:ln cap="flat" cmpd="sng" w="19050">
            <a:solidFill>
              <a:schemeClr val="lt2"/>
            </a:solidFill>
            <a:prstDash val="solid"/>
            <a:round/>
            <a:headEnd len="med" w="med" type="none"/>
            <a:tailEnd len="med" w="med" type="none"/>
          </a:ln>
        </p:spPr>
      </p:cxnSp>
      <p:sp>
        <p:nvSpPr>
          <p:cNvPr id="16" name="Shape 16"/>
          <p:cNvSpPr txBox="1"/>
          <p:nvPr>
            <p:ph type="title"/>
          </p:nvPr>
        </p:nvSpPr>
        <p:spPr>
          <a:xfrm>
            <a:off x="510450" y="2057400"/>
            <a:ext cx="8123100" cy="778800"/>
          </a:xfrm>
          <a:prstGeom prst="rect">
            <a:avLst/>
          </a:prstGeom>
        </p:spPr>
        <p:txBody>
          <a:bodyPr anchorCtr="0" anchor="b" bIns="91425" lIns="91425" rIns="91425" tIns="91425"/>
          <a:lstStyle>
            <a:lvl1pPr lvl="0">
              <a:spcBef>
                <a:spcPts val="0"/>
              </a:spcBef>
              <a:buClr>
                <a:schemeClr val="lt1"/>
              </a:buClr>
              <a:buSzPct val="100000"/>
              <a:defRPr sz="3600">
                <a:solidFill>
                  <a:schemeClr val="lt1"/>
                </a:solidFill>
              </a:defRPr>
            </a:lvl1pPr>
            <a:lvl2pPr lvl="1">
              <a:spcBef>
                <a:spcPts val="0"/>
              </a:spcBef>
              <a:buClr>
                <a:schemeClr val="lt1"/>
              </a:buClr>
              <a:buSzPct val="100000"/>
              <a:defRPr sz="3600">
                <a:solidFill>
                  <a:schemeClr val="lt1"/>
                </a:solidFill>
              </a:defRPr>
            </a:lvl2pPr>
            <a:lvl3pPr lvl="2">
              <a:spcBef>
                <a:spcPts val="0"/>
              </a:spcBef>
              <a:buClr>
                <a:schemeClr val="lt1"/>
              </a:buClr>
              <a:buSzPct val="100000"/>
              <a:defRPr sz="3600">
                <a:solidFill>
                  <a:schemeClr val="lt1"/>
                </a:solidFill>
              </a:defRPr>
            </a:lvl3pPr>
            <a:lvl4pPr lvl="3">
              <a:spcBef>
                <a:spcPts val="0"/>
              </a:spcBef>
              <a:buClr>
                <a:schemeClr val="lt1"/>
              </a:buClr>
              <a:buSzPct val="100000"/>
              <a:defRPr sz="3600">
                <a:solidFill>
                  <a:schemeClr val="lt1"/>
                </a:solidFill>
              </a:defRPr>
            </a:lvl4pPr>
            <a:lvl5pPr lvl="4">
              <a:spcBef>
                <a:spcPts val="0"/>
              </a:spcBef>
              <a:buClr>
                <a:schemeClr val="lt1"/>
              </a:buClr>
              <a:buSzPct val="100000"/>
              <a:defRPr sz="3600">
                <a:solidFill>
                  <a:schemeClr val="lt1"/>
                </a:solidFill>
              </a:defRPr>
            </a:lvl5pPr>
            <a:lvl6pPr lvl="5">
              <a:spcBef>
                <a:spcPts val="0"/>
              </a:spcBef>
              <a:buClr>
                <a:schemeClr val="lt1"/>
              </a:buClr>
              <a:buSzPct val="100000"/>
              <a:defRPr sz="3600">
                <a:solidFill>
                  <a:schemeClr val="lt1"/>
                </a:solidFill>
              </a:defRPr>
            </a:lvl6pPr>
            <a:lvl7pPr lvl="6">
              <a:spcBef>
                <a:spcPts val="0"/>
              </a:spcBef>
              <a:buClr>
                <a:schemeClr val="lt1"/>
              </a:buClr>
              <a:buSzPct val="100000"/>
              <a:defRPr sz="3600">
                <a:solidFill>
                  <a:schemeClr val="lt1"/>
                </a:solidFill>
              </a:defRPr>
            </a:lvl7pPr>
            <a:lvl8pPr lvl="7">
              <a:spcBef>
                <a:spcPts val="0"/>
              </a:spcBef>
              <a:buClr>
                <a:schemeClr val="lt1"/>
              </a:buClr>
              <a:buSzPct val="100000"/>
              <a:defRPr sz="3600">
                <a:solidFill>
                  <a:schemeClr val="lt1"/>
                </a:solidFill>
              </a:defRPr>
            </a:lvl8pPr>
            <a:lvl9pPr lvl="8">
              <a:spcBef>
                <a:spcPts val="0"/>
              </a:spcBef>
              <a:buClr>
                <a:schemeClr val="lt1"/>
              </a:buClr>
              <a:buSzPct val="100000"/>
              <a:defRPr sz="3600">
                <a:solidFill>
                  <a:schemeClr val="lt1"/>
                </a:solidFill>
              </a:defRPr>
            </a:lvl9pPr>
          </a:lstStyle>
          <a:p/>
        </p:txBody>
      </p:sp>
      <p:sp>
        <p:nvSpPr>
          <p:cNvPr id="17" name="Shape 1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18" name="Shape 18"/>
        <p:cNvGrpSpPr/>
        <p:nvPr/>
      </p:nvGrpSpPr>
      <p:grpSpPr>
        <a:xfrm>
          <a:off x="0" y="0"/>
          <a:ext cx="0" cy="0"/>
          <a:chOff x="0" y="0"/>
          <a:chExt cx="0" cy="0"/>
        </a:xfrm>
      </p:grpSpPr>
      <p:sp>
        <p:nvSpPr>
          <p:cNvPr id="19" name="Shape 19"/>
          <p:cNvSpPr/>
          <p:nvPr/>
        </p:nvSpPr>
        <p:spPr>
          <a:xfrm>
            <a:off x="0" y="5045700"/>
            <a:ext cx="9144000" cy="978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20" name="Shape 20"/>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1" name="Shape 21"/>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23" name="Shape 23"/>
        <p:cNvGrpSpPr/>
        <p:nvPr/>
      </p:nvGrpSpPr>
      <p:grpSpPr>
        <a:xfrm>
          <a:off x="0" y="0"/>
          <a:ext cx="0" cy="0"/>
          <a:chOff x="0" y="0"/>
          <a:chExt cx="0" cy="0"/>
        </a:xfrm>
      </p:grpSpPr>
      <p:sp>
        <p:nvSpPr>
          <p:cNvPr id="24" name="Shape 24"/>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5" name="Shape 25"/>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6" name="Shape 26"/>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28" name="Shape 28"/>
        <p:cNvGrpSpPr/>
        <p:nvPr/>
      </p:nvGrpSpPr>
      <p:grpSpPr>
        <a:xfrm>
          <a:off x="0" y="0"/>
          <a:ext cx="0" cy="0"/>
          <a:chOff x="0" y="0"/>
          <a:chExt cx="0" cy="0"/>
        </a:xfrm>
      </p:grpSpPr>
      <p:sp>
        <p:nvSpPr>
          <p:cNvPr id="29" name="Shape 29"/>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0" name="Shape 3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31" name="Shape 31"/>
        <p:cNvGrpSpPr/>
        <p:nvPr/>
      </p:nvGrpSpPr>
      <p:grpSpPr>
        <a:xfrm>
          <a:off x="0" y="0"/>
          <a:ext cx="0" cy="0"/>
          <a:chOff x="0" y="0"/>
          <a:chExt cx="0" cy="0"/>
        </a:xfrm>
      </p:grpSpPr>
      <p:sp>
        <p:nvSpPr>
          <p:cNvPr id="32" name="Shape 32"/>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3" name="Shape 33"/>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bg>
      <p:bgPr>
        <a:solidFill>
          <a:schemeClr val="lt2"/>
        </a:solidFill>
      </p:bgPr>
    </p:bg>
    <p:spTree>
      <p:nvGrpSpPr>
        <p:cNvPr id="35" name="Shape 35"/>
        <p:cNvGrpSpPr/>
        <p:nvPr/>
      </p:nvGrpSpPr>
      <p:grpSpPr>
        <a:xfrm>
          <a:off x="0" y="0"/>
          <a:ext cx="0" cy="0"/>
          <a:chOff x="0" y="0"/>
          <a:chExt cx="0" cy="0"/>
        </a:xfrm>
      </p:grpSpPr>
      <p:sp>
        <p:nvSpPr>
          <p:cNvPr id="36" name="Shape 36"/>
          <p:cNvSpPr txBox="1"/>
          <p:nvPr>
            <p:ph type="title"/>
          </p:nvPr>
        </p:nvSpPr>
        <p:spPr>
          <a:xfrm>
            <a:off x="490250" y="526350"/>
            <a:ext cx="57975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7" name="Shape 3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38" name="Shape 38"/>
        <p:cNvGrpSpPr/>
        <p:nvPr/>
      </p:nvGrpSpPr>
      <p:grpSpPr>
        <a:xfrm>
          <a:off x="0" y="0"/>
          <a:ext cx="0" cy="0"/>
          <a:chOff x="0" y="0"/>
          <a:chExt cx="0" cy="0"/>
        </a:xfrm>
      </p:grpSpPr>
      <p:sp>
        <p:nvSpPr>
          <p:cNvPr id="39" name="Shape 39"/>
          <p:cNvSpPr/>
          <p:nvPr/>
        </p:nvSpPr>
        <p:spPr>
          <a:xfrm>
            <a:off x="4572000" y="75"/>
            <a:ext cx="4572000" cy="51435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40" name="Shape 40"/>
          <p:cNvCxnSpPr/>
          <p:nvPr/>
        </p:nvCxnSpPr>
        <p:spPr>
          <a:xfrm>
            <a:off x="5029675" y="4495500"/>
            <a:ext cx="468300" cy="0"/>
          </a:xfrm>
          <a:prstGeom prst="straightConnector1">
            <a:avLst/>
          </a:prstGeom>
          <a:noFill/>
          <a:ln cap="flat" cmpd="sng" w="19050">
            <a:solidFill>
              <a:schemeClr val="lt2"/>
            </a:solidFill>
            <a:prstDash val="solid"/>
            <a:round/>
            <a:headEnd len="med" w="med" type="none"/>
            <a:tailEnd len="med" w="med" type="none"/>
          </a:ln>
        </p:spPr>
      </p:cxnSp>
      <p:sp>
        <p:nvSpPr>
          <p:cNvPr id="41" name="Shape 41"/>
          <p:cNvSpPr txBox="1"/>
          <p:nvPr>
            <p:ph type="title"/>
          </p:nvPr>
        </p:nvSpPr>
        <p:spPr>
          <a:xfrm>
            <a:off x="265500" y="1205825"/>
            <a:ext cx="4045200" cy="15096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42" name="Shape 42"/>
          <p:cNvSpPr txBox="1"/>
          <p:nvPr>
            <p:ph idx="1" type="subTitle"/>
          </p:nvPr>
        </p:nvSpPr>
        <p:spPr>
          <a:xfrm>
            <a:off x="265500" y="2769000"/>
            <a:ext cx="4045200" cy="13455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43" name="Shape 43"/>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p:txBody>
      </p:sp>
      <p:sp>
        <p:nvSpPr>
          <p:cNvPr id="44" name="Shape 4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45" name="Shape 45"/>
        <p:cNvGrpSpPr/>
        <p:nvPr/>
      </p:nvGrpSpPr>
      <p:grpSpPr>
        <a:xfrm>
          <a:off x="0" y="0"/>
          <a:ext cx="0" cy="0"/>
          <a:chOff x="0" y="0"/>
          <a:chExt cx="0" cy="0"/>
        </a:xfrm>
      </p:grpSpPr>
      <p:sp>
        <p:nvSpPr>
          <p:cNvPr id="46" name="Shape 46"/>
          <p:cNvSpPr txBox="1"/>
          <p:nvPr>
            <p:ph idx="1" type="body"/>
          </p:nvPr>
        </p:nvSpPr>
        <p:spPr>
          <a:xfrm>
            <a:off x="311700" y="4236825"/>
            <a:ext cx="5998800" cy="598800"/>
          </a:xfrm>
          <a:prstGeom prst="rect">
            <a:avLst/>
          </a:prstGeom>
        </p:spPr>
        <p:txBody>
          <a:bodyPr anchorCtr="0" anchor="ctr" bIns="91425" lIns="91425" rIns="91425" tIns="91425"/>
          <a:lstStyle>
            <a:lvl1pPr lvl="0">
              <a:lnSpc>
                <a:spcPct val="100000"/>
              </a:lnSpc>
              <a:spcBef>
                <a:spcPts val="0"/>
              </a:spcBef>
              <a:spcAft>
                <a:spcPts val="0"/>
              </a:spcAft>
              <a:buSzPct val="100000"/>
              <a:buNone/>
              <a:defRPr sz="2100"/>
            </a:lvl1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1pPr>
            <a:lvl2pPr lvl="1">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2pPr>
            <a:lvl3pPr lvl="2">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3pPr>
            <a:lvl4pPr lvl="3">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4pPr>
            <a:lvl5pPr lvl="4">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5pPr>
            <a:lvl6pPr lvl="5">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6pPr>
            <a:lvl7pPr lvl="6">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7pPr>
            <a:lvl8pPr lvl="7">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8pPr>
            <a:lvl9pPr lvl="8">
              <a:spcBef>
                <a:spcPts val="0"/>
              </a:spcBef>
              <a:buClr>
                <a:schemeClr val="dk1"/>
              </a:buClr>
              <a:buSzPct val="100000"/>
              <a:buFont typeface="Proxima Nova"/>
              <a:buNone/>
              <a:defRPr sz="2800">
                <a:solidFill>
                  <a:schemeClr val="dk1"/>
                </a:solidFill>
                <a:latin typeface="Proxima Nova"/>
                <a:ea typeface="Proxima Nova"/>
                <a:cs typeface="Proxima Nova"/>
                <a:sym typeface="Proxima Nova"/>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accent3"/>
              </a:buClr>
              <a:buSzPct val="100000"/>
              <a:buFont typeface="Proxima Nova"/>
              <a:defRPr sz="1800">
                <a:solidFill>
                  <a:schemeClr val="accent3"/>
                </a:solidFill>
                <a:latin typeface="Proxima Nova"/>
                <a:ea typeface="Proxima Nova"/>
                <a:cs typeface="Proxima Nova"/>
                <a:sym typeface="Proxima Nova"/>
              </a:defRPr>
            </a:lvl1pPr>
            <a:lvl2pPr lvl="1">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2pPr>
            <a:lvl3pPr lvl="2">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3pPr>
            <a:lvl4pPr lvl="3">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4pPr>
            <a:lvl5pPr lvl="4">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5pPr>
            <a:lvl6pPr lvl="5">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6pPr>
            <a:lvl7pPr lvl="6">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7pPr>
            <a:lvl8pPr lvl="7">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8pPr>
            <a:lvl9pPr lvl="8">
              <a:lnSpc>
                <a:spcPct val="115000"/>
              </a:lnSpc>
              <a:spcBef>
                <a:spcPts val="0"/>
              </a:spcBef>
              <a:spcAft>
                <a:spcPts val="1600"/>
              </a:spcAft>
              <a:buClr>
                <a:schemeClr val="accent3"/>
              </a:buClr>
              <a:buFont typeface="Proxima Nova"/>
              <a:defRPr>
                <a:solidFill>
                  <a:schemeClr val="accent3"/>
                </a:solidFill>
                <a:latin typeface="Proxima Nova"/>
                <a:ea typeface="Proxima Nova"/>
                <a:cs typeface="Proxima Nova"/>
                <a:sym typeface="Proxima Nova"/>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1"/>
                </a:solidFill>
                <a:latin typeface="Proxima Nova"/>
                <a:ea typeface="Proxima Nova"/>
                <a:cs typeface="Proxima Nova"/>
                <a:sym typeface="Proxima Nova"/>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Shape 59"/>
          <p:cNvSpPr txBox="1"/>
          <p:nvPr>
            <p:ph type="ctrTitle"/>
          </p:nvPr>
        </p:nvSpPr>
        <p:spPr>
          <a:xfrm>
            <a:off x="510450" y="1257300"/>
            <a:ext cx="8123100" cy="1588500"/>
          </a:xfrm>
          <a:prstGeom prst="rect">
            <a:avLst/>
          </a:prstGeom>
        </p:spPr>
        <p:txBody>
          <a:bodyPr anchorCtr="0" anchor="b" bIns="91425" lIns="91425" rIns="91425" tIns="91425">
            <a:noAutofit/>
          </a:bodyPr>
          <a:lstStyle/>
          <a:p>
            <a:pPr lvl="0">
              <a:spcBef>
                <a:spcPts val="0"/>
              </a:spcBef>
              <a:buNone/>
            </a:pPr>
            <a:r>
              <a:rPr lang="en"/>
              <a:t>In-Service 2017</a:t>
            </a:r>
          </a:p>
        </p:txBody>
      </p:sp>
      <p:sp>
        <p:nvSpPr>
          <p:cNvPr id="60" name="Shape 60"/>
          <p:cNvSpPr txBox="1"/>
          <p:nvPr>
            <p:ph idx="1" type="subTitle"/>
          </p:nvPr>
        </p:nvSpPr>
        <p:spPr>
          <a:xfrm>
            <a:off x="510450" y="3182312"/>
            <a:ext cx="8123100" cy="630000"/>
          </a:xfrm>
          <a:prstGeom prst="rect">
            <a:avLst/>
          </a:prstGeom>
        </p:spPr>
        <p:txBody>
          <a:bodyPr anchorCtr="0" anchor="t" bIns="91425" lIns="91425" rIns="91425" tIns="91425">
            <a:noAutofit/>
          </a:bodyPr>
          <a:lstStyle/>
          <a:p>
            <a:pPr lvl="0">
              <a:spcBef>
                <a:spcPts val="0"/>
              </a:spcBef>
              <a:buNone/>
            </a:pPr>
            <a:r>
              <a:rPr lang="en"/>
              <a:t>Rural Water Supply </a:t>
            </a:r>
            <a:r>
              <a:rPr lang="en"/>
              <a:t>Philosophy</a:t>
            </a:r>
            <a:r>
              <a:rPr lang="en"/>
              <a:t>, </a:t>
            </a:r>
            <a:r>
              <a:rPr lang="en"/>
              <a:t>Tactics</a:t>
            </a:r>
            <a:r>
              <a:rPr lang="en"/>
              <a:t>, and Troubles</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Shape 113"/>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Attack Tanker Operations</a:t>
            </a:r>
          </a:p>
        </p:txBody>
      </p:sp>
      <p:sp>
        <p:nvSpPr>
          <p:cNvPr id="114" name="Shape 114"/>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gn="just">
              <a:spcBef>
                <a:spcPts val="0"/>
              </a:spcBef>
              <a:spcAft>
                <a:spcPts val="0"/>
              </a:spcAft>
              <a:buNone/>
            </a:pPr>
            <a:r>
              <a:rPr lang="en">
                <a:solidFill>
                  <a:srgbClr val="000000"/>
                </a:solidFill>
                <a:highlight>
                  <a:srgbClr val="FFFFFF"/>
                </a:highlight>
              </a:rPr>
              <a:t>The </a:t>
            </a:r>
            <a:r>
              <a:rPr b="1" lang="en">
                <a:solidFill>
                  <a:srgbClr val="000000"/>
                </a:solidFill>
                <a:highlight>
                  <a:srgbClr val="FFFFFF"/>
                </a:highlight>
              </a:rPr>
              <a:t>initial rural water supply tactic</a:t>
            </a:r>
            <a:r>
              <a:rPr lang="en">
                <a:solidFill>
                  <a:srgbClr val="000000"/>
                </a:solidFill>
                <a:highlight>
                  <a:srgbClr val="FFFFFF"/>
                </a:highlight>
              </a:rPr>
              <a:t> for rural water supply operations is referred to as attack tanker operations. This tactic requires the first or second due engine to initiate a water supply by laying a supply line attached to a clappered siamese into the scene.   </a:t>
            </a:r>
          </a:p>
          <a:p>
            <a:pPr lvl="0" rtl="0" algn="just">
              <a:spcBef>
                <a:spcPts val="0"/>
              </a:spcBef>
              <a:spcAft>
                <a:spcPts val="0"/>
              </a:spcAft>
              <a:buNone/>
            </a:pPr>
            <a:r>
              <a:t/>
            </a:r>
            <a:endParaRPr>
              <a:solidFill>
                <a:srgbClr val="000000"/>
              </a:solidFill>
              <a:highlight>
                <a:srgbClr val="FFFFFF"/>
              </a:highlight>
            </a:endParaRPr>
          </a:p>
          <a:p>
            <a:pPr lvl="0" rtl="0" algn="ctr">
              <a:spcBef>
                <a:spcPts val="0"/>
              </a:spcBef>
              <a:spcAft>
                <a:spcPts val="0"/>
              </a:spcAft>
              <a:buNone/>
            </a:pPr>
            <a:r>
              <a:rPr b="1" lang="en">
                <a:solidFill>
                  <a:srgbClr val="000000"/>
                </a:solidFill>
                <a:highlight>
                  <a:srgbClr val="FFFFFF"/>
                </a:highlight>
              </a:rPr>
              <a:t>THIS IS HOW EVERY RURAL WATER OPERATION STARTS. </a:t>
            </a:r>
          </a:p>
          <a:p>
            <a:pPr lvl="0" rtl="0" algn="ctr">
              <a:spcBef>
                <a:spcPts val="0"/>
              </a:spcBef>
              <a:spcAft>
                <a:spcPts val="0"/>
              </a:spcAft>
              <a:buNone/>
            </a:pPr>
            <a:r>
              <a:t/>
            </a:r>
            <a:endParaRPr b="1">
              <a:solidFill>
                <a:srgbClr val="000000"/>
              </a:solidFill>
              <a:highlight>
                <a:srgbClr val="FFFFFF"/>
              </a:highlight>
            </a:endParaRPr>
          </a:p>
          <a:p>
            <a:pPr lvl="0" rtl="0" algn="ctr">
              <a:spcBef>
                <a:spcPts val="0"/>
              </a:spcBef>
              <a:spcAft>
                <a:spcPts val="0"/>
              </a:spcAft>
              <a:buNone/>
            </a:pPr>
            <a:r>
              <a:rPr b="1" lang="en">
                <a:solidFill>
                  <a:srgbClr val="000000"/>
                </a:solidFill>
                <a:highlight>
                  <a:srgbClr val="FFFFFF"/>
                </a:highlight>
              </a:rPr>
              <a:t>THIS IS HOW EVERY RURAL WATER OPERATION CONTINUES UNTIL THE FIRE IS OUT OR THE NFF EXCEEDS 500 GPM</a:t>
            </a:r>
          </a:p>
          <a:p>
            <a:pPr lvl="0" rtl="0" algn="just">
              <a:spcBef>
                <a:spcPts val="0"/>
              </a:spcBef>
              <a:spcAft>
                <a:spcPts val="0"/>
              </a:spcAft>
              <a:buNone/>
            </a:pPr>
            <a:r>
              <a:t/>
            </a:r>
            <a:endParaRPr>
              <a:solidFill>
                <a:srgbClr val="000000"/>
              </a:solidFill>
              <a:highlight>
                <a:srgbClr val="FFFFFF"/>
              </a:highlight>
            </a:endParaRPr>
          </a:p>
          <a:p>
            <a:pPr lvl="0" rtl="0" algn="just">
              <a:spcBef>
                <a:spcPts val="0"/>
              </a:spcBef>
              <a:spcAft>
                <a:spcPts val="0"/>
              </a:spcAft>
              <a:buNone/>
            </a:pPr>
            <a:r>
              <a:t/>
            </a:r>
            <a:endParaRPr>
              <a:solidFill>
                <a:srgbClr val="000000"/>
              </a:solidFill>
              <a:highlight>
                <a:srgbClr val="FFFFFF"/>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Shape 11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Some Limiting Language</a:t>
            </a:r>
          </a:p>
        </p:txBody>
      </p:sp>
      <p:sp>
        <p:nvSpPr>
          <p:cNvPr id="120" name="Shape 120"/>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b="1" lang="en">
                <a:solidFill>
                  <a:srgbClr val="000000"/>
                </a:solidFill>
              </a:rPr>
              <a:t>First Tanker</a:t>
            </a:r>
          </a:p>
          <a:p>
            <a:pPr indent="-228600" lvl="0" marL="457200">
              <a:spcBef>
                <a:spcPts val="0"/>
              </a:spcBef>
              <a:buClr>
                <a:srgbClr val="000000"/>
              </a:buClr>
            </a:pPr>
            <a:r>
              <a:rPr lang="en">
                <a:solidFill>
                  <a:srgbClr val="000000"/>
                </a:solidFill>
              </a:rPr>
              <a:t>Positioning</a:t>
            </a:r>
          </a:p>
          <a:p>
            <a:pPr indent="-228600" lvl="1" marL="914400">
              <a:spcBef>
                <a:spcPts val="0"/>
              </a:spcBef>
              <a:buClr>
                <a:srgbClr val="000000"/>
              </a:buClr>
            </a:pPr>
            <a:r>
              <a:rPr lang="en">
                <a:solidFill>
                  <a:srgbClr val="000000"/>
                </a:solidFill>
              </a:rPr>
              <a:t>Co-locate with first due engine.</a:t>
            </a:r>
          </a:p>
          <a:p>
            <a:pPr indent="-228600" lvl="0" marL="457200">
              <a:spcBef>
                <a:spcPts val="0"/>
              </a:spcBef>
              <a:buClr>
                <a:srgbClr val="000000"/>
              </a:buClr>
            </a:pPr>
            <a:r>
              <a:rPr lang="en">
                <a:solidFill>
                  <a:srgbClr val="000000"/>
                </a:solidFill>
              </a:rPr>
              <a:t>Tasks</a:t>
            </a:r>
          </a:p>
          <a:p>
            <a:pPr indent="-228600" lvl="1" marL="914400">
              <a:spcBef>
                <a:spcPts val="0"/>
              </a:spcBef>
              <a:buClr>
                <a:srgbClr val="000000"/>
              </a:buClr>
            </a:pPr>
            <a:r>
              <a:rPr lang="en">
                <a:solidFill>
                  <a:srgbClr val="000000"/>
                </a:solidFill>
              </a:rPr>
              <a:t>Connect supply line to an intake on the tanker.</a:t>
            </a:r>
          </a:p>
          <a:p>
            <a:pPr indent="-228600" lvl="1" marL="914400">
              <a:spcBef>
                <a:spcPts val="0"/>
              </a:spcBef>
              <a:buClr>
                <a:srgbClr val="000000"/>
              </a:buClr>
            </a:pPr>
            <a:r>
              <a:rPr lang="en">
                <a:solidFill>
                  <a:srgbClr val="000000"/>
                </a:solidFill>
              </a:rPr>
              <a:t>Supply the first due engine using a discharge on tanker.</a:t>
            </a:r>
          </a:p>
          <a:p>
            <a:pPr indent="-228600" lvl="1" marL="914400" rtl="0">
              <a:spcBef>
                <a:spcPts val="0"/>
              </a:spcBef>
              <a:buClr>
                <a:srgbClr val="000000"/>
              </a:buClr>
            </a:pPr>
            <a:r>
              <a:rPr lang="en">
                <a:solidFill>
                  <a:srgbClr val="000000"/>
                </a:solidFill>
              </a:rPr>
              <a:t>Connect supply line from the second due engine to an intake on the tanker.</a:t>
            </a:r>
          </a:p>
          <a:p>
            <a:pPr lvl="0">
              <a:spcBef>
                <a:spcPts val="0"/>
              </a:spcBef>
              <a:buNone/>
            </a:pPr>
            <a:r>
              <a:rPr lang="en">
                <a:solidFill>
                  <a:srgbClr val="000000"/>
                </a:solidFill>
              </a:rPr>
              <a:t>This language is specific and it is limiting but it is based on the assumption that the attack tanker arrives before the second engine. If the second engine arrives before the attack tanker personnel will need to use judgment in execution. </a:t>
            </a:r>
          </a:p>
          <a:p>
            <a:pPr lvl="0">
              <a:spcBef>
                <a:spcPts val="0"/>
              </a:spcBef>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Shape 125"/>
          <p:cNvSpPr/>
          <p:nvPr/>
        </p:nvSpPr>
        <p:spPr>
          <a:xfrm>
            <a:off x="2140325" y="1075750"/>
            <a:ext cx="347400" cy="694800"/>
          </a:xfrm>
          <a:prstGeom prst="rect">
            <a:avLst/>
          </a:prstGeom>
          <a:solidFill>
            <a:schemeClr val="lt2"/>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E1</a:t>
            </a:r>
          </a:p>
        </p:txBody>
      </p:sp>
      <p:sp>
        <p:nvSpPr>
          <p:cNvPr id="126" name="Shape 126"/>
          <p:cNvSpPr/>
          <p:nvPr/>
        </p:nvSpPr>
        <p:spPr>
          <a:xfrm>
            <a:off x="2393425" y="2811950"/>
            <a:ext cx="347400" cy="694800"/>
          </a:xfrm>
          <a:prstGeom prst="rect">
            <a:avLst/>
          </a:prstGeom>
          <a:solidFill>
            <a:schemeClr val="lt2"/>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E2</a:t>
            </a:r>
          </a:p>
        </p:txBody>
      </p:sp>
      <p:sp>
        <p:nvSpPr>
          <p:cNvPr id="127" name="Shape 127"/>
          <p:cNvSpPr/>
          <p:nvPr/>
        </p:nvSpPr>
        <p:spPr>
          <a:xfrm>
            <a:off x="2512900" y="1770550"/>
            <a:ext cx="347400" cy="694800"/>
          </a:xfrm>
          <a:prstGeom prst="rect">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W1</a:t>
            </a:r>
          </a:p>
        </p:txBody>
      </p:sp>
      <p:sp>
        <p:nvSpPr>
          <p:cNvPr id="128" name="Shape 128"/>
          <p:cNvSpPr txBox="1"/>
          <p:nvPr/>
        </p:nvSpPr>
        <p:spPr>
          <a:xfrm>
            <a:off x="605125" y="257725"/>
            <a:ext cx="4224600" cy="560400"/>
          </a:xfrm>
          <a:prstGeom prst="rect">
            <a:avLst/>
          </a:prstGeom>
          <a:noFill/>
          <a:ln>
            <a:noFill/>
          </a:ln>
        </p:spPr>
        <p:txBody>
          <a:bodyPr anchorCtr="0" anchor="t" bIns="91425" lIns="91425" rIns="91425" tIns="91425">
            <a:noAutofit/>
          </a:bodyPr>
          <a:lstStyle/>
          <a:p>
            <a:pPr lvl="0" rtl="0">
              <a:spcBef>
                <a:spcPts val="0"/>
              </a:spcBef>
              <a:buNone/>
            </a:pPr>
            <a:r>
              <a:rPr lang="en"/>
              <a:t>Baseline</a:t>
            </a:r>
          </a:p>
          <a:p>
            <a:pPr lvl="0" rtl="0">
              <a:spcBef>
                <a:spcPts val="0"/>
              </a:spcBef>
              <a:buNone/>
            </a:pPr>
            <a:r>
              <a:rPr lang="en"/>
              <a:t>Order of Arrival: Engine 1, Attack Tanker, Engine 2</a:t>
            </a:r>
          </a:p>
        </p:txBody>
      </p:sp>
      <p:cxnSp>
        <p:nvCxnSpPr>
          <p:cNvPr id="129" name="Shape 129"/>
          <p:cNvCxnSpPr>
            <a:stCxn id="127" idx="1"/>
          </p:cNvCxnSpPr>
          <p:nvPr/>
        </p:nvCxnSpPr>
        <p:spPr>
          <a:xfrm flipH="1">
            <a:off x="2188000" y="2117950"/>
            <a:ext cx="324900" cy="1019700"/>
          </a:xfrm>
          <a:prstGeom prst="bentConnector2">
            <a:avLst/>
          </a:prstGeom>
          <a:noFill/>
          <a:ln cap="flat" cmpd="sng" w="28575">
            <a:solidFill>
              <a:srgbClr val="000000"/>
            </a:solidFill>
            <a:prstDash val="solid"/>
            <a:round/>
            <a:headEnd len="lg" w="lg" type="none"/>
            <a:tailEnd len="lg" w="lg" type="none"/>
          </a:ln>
        </p:spPr>
      </p:cxnSp>
      <p:sp>
        <p:nvSpPr>
          <p:cNvPr id="130" name="Shape 130"/>
          <p:cNvSpPr txBox="1"/>
          <p:nvPr/>
        </p:nvSpPr>
        <p:spPr>
          <a:xfrm>
            <a:off x="3434575" y="1007375"/>
            <a:ext cx="1793100" cy="560400"/>
          </a:xfrm>
          <a:prstGeom prst="rect">
            <a:avLst/>
          </a:prstGeom>
          <a:noFill/>
          <a:ln>
            <a:noFill/>
          </a:ln>
        </p:spPr>
        <p:txBody>
          <a:bodyPr anchorCtr="0" anchor="t" bIns="91425" lIns="91425" rIns="91425" tIns="91425">
            <a:noAutofit/>
          </a:bodyPr>
          <a:lstStyle/>
          <a:p>
            <a:pPr lvl="0" rtl="0">
              <a:spcBef>
                <a:spcPts val="0"/>
              </a:spcBef>
              <a:buNone/>
            </a:pPr>
            <a:r>
              <a:rPr lang="en" sz="1100"/>
              <a:t>Engine 1 lays a line up a driveway.  Leaves clappered siamese</a:t>
            </a:r>
          </a:p>
        </p:txBody>
      </p:sp>
      <p:cxnSp>
        <p:nvCxnSpPr>
          <p:cNvPr id="131" name="Shape 131"/>
          <p:cNvCxnSpPr/>
          <p:nvPr/>
        </p:nvCxnSpPr>
        <p:spPr>
          <a:xfrm>
            <a:off x="403400" y="4067725"/>
            <a:ext cx="1546500" cy="11100"/>
          </a:xfrm>
          <a:prstGeom prst="straightConnector1">
            <a:avLst/>
          </a:prstGeom>
          <a:noFill/>
          <a:ln cap="flat" cmpd="sng" w="9525">
            <a:solidFill>
              <a:srgbClr val="000000"/>
            </a:solidFill>
            <a:prstDash val="solid"/>
            <a:round/>
            <a:headEnd len="lg" w="lg" type="none"/>
            <a:tailEnd len="lg" w="lg" type="none"/>
          </a:ln>
        </p:spPr>
      </p:cxnSp>
      <p:cxnSp>
        <p:nvCxnSpPr>
          <p:cNvPr id="132" name="Shape 132"/>
          <p:cNvCxnSpPr/>
          <p:nvPr/>
        </p:nvCxnSpPr>
        <p:spPr>
          <a:xfrm>
            <a:off x="313725" y="4829725"/>
            <a:ext cx="7676100" cy="11100"/>
          </a:xfrm>
          <a:prstGeom prst="straightConnector1">
            <a:avLst/>
          </a:prstGeom>
          <a:noFill/>
          <a:ln cap="flat" cmpd="sng" w="9525">
            <a:solidFill>
              <a:srgbClr val="000000"/>
            </a:solidFill>
            <a:prstDash val="solid"/>
            <a:round/>
            <a:headEnd len="lg" w="lg" type="none"/>
            <a:tailEnd len="lg" w="lg" type="none"/>
          </a:ln>
        </p:spPr>
      </p:cxnSp>
      <p:cxnSp>
        <p:nvCxnSpPr>
          <p:cNvPr id="133" name="Shape 133"/>
          <p:cNvCxnSpPr/>
          <p:nvPr/>
        </p:nvCxnSpPr>
        <p:spPr>
          <a:xfrm rot="10800000">
            <a:off x="1938625" y="1210150"/>
            <a:ext cx="0" cy="2880000"/>
          </a:xfrm>
          <a:prstGeom prst="straightConnector1">
            <a:avLst/>
          </a:prstGeom>
          <a:noFill/>
          <a:ln cap="flat" cmpd="sng" w="9525">
            <a:solidFill>
              <a:srgbClr val="000000"/>
            </a:solidFill>
            <a:prstDash val="dash"/>
            <a:round/>
            <a:headEnd len="lg" w="lg" type="none"/>
            <a:tailEnd len="lg" w="lg" type="none"/>
          </a:ln>
        </p:spPr>
      </p:cxnSp>
      <p:cxnSp>
        <p:nvCxnSpPr>
          <p:cNvPr id="134" name="Shape 134"/>
          <p:cNvCxnSpPr/>
          <p:nvPr/>
        </p:nvCxnSpPr>
        <p:spPr>
          <a:xfrm rot="10800000">
            <a:off x="2835125" y="1210150"/>
            <a:ext cx="0" cy="2880000"/>
          </a:xfrm>
          <a:prstGeom prst="straightConnector1">
            <a:avLst/>
          </a:prstGeom>
          <a:noFill/>
          <a:ln cap="flat" cmpd="sng" w="9525">
            <a:solidFill>
              <a:srgbClr val="000000"/>
            </a:solidFill>
            <a:prstDash val="dash"/>
            <a:round/>
            <a:headEnd len="lg" w="lg" type="none"/>
            <a:tailEnd len="lg" w="lg" type="none"/>
          </a:ln>
        </p:spPr>
      </p:cxnSp>
      <p:cxnSp>
        <p:nvCxnSpPr>
          <p:cNvPr id="135" name="Shape 135"/>
          <p:cNvCxnSpPr/>
          <p:nvPr/>
        </p:nvCxnSpPr>
        <p:spPr>
          <a:xfrm>
            <a:off x="2835125" y="4090150"/>
            <a:ext cx="5121000" cy="11100"/>
          </a:xfrm>
          <a:prstGeom prst="straightConnector1">
            <a:avLst/>
          </a:prstGeom>
          <a:noFill/>
          <a:ln cap="flat" cmpd="sng" w="9525">
            <a:solidFill>
              <a:srgbClr val="000000"/>
            </a:solidFill>
            <a:prstDash val="solid"/>
            <a:round/>
            <a:headEnd len="lg" w="lg" type="none"/>
            <a:tailEnd len="lg" w="lg" type="none"/>
          </a:ln>
        </p:spPr>
      </p:cxnSp>
      <p:cxnSp>
        <p:nvCxnSpPr>
          <p:cNvPr id="136" name="Shape 136"/>
          <p:cNvCxnSpPr>
            <a:stCxn id="126" idx="3"/>
            <a:endCxn id="127" idx="3"/>
          </p:cNvCxnSpPr>
          <p:nvPr/>
        </p:nvCxnSpPr>
        <p:spPr>
          <a:xfrm flipH="1" rot="10800000">
            <a:off x="2740825" y="2118050"/>
            <a:ext cx="119400" cy="1041300"/>
          </a:xfrm>
          <a:prstGeom prst="bentConnector3">
            <a:avLst>
              <a:gd fmla="val 299497" name="adj1"/>
            </a:avLst>
          </a:prstGeom>
          <a:noFill/>
          <a:ln cap="flat" cmpd="sng" w="28575">
            <a:solidFill>
              <a:srgbClr val="0000FF"/>
            </a:solidFill>
            <a:prstDash val="solid"/>
            <a:round/>
            <a:headEnd len="lg" w="lg" type="none"/>
            <a:tailEnd len="lg" w="lg" type="none"/>
          </a:ln>
        </p:spPr>
      </p:cxnSp>
      <p:sp>
        <p:nvSpPr>
          <p:cNvPr id="137" name="Shape 137"/>
          <p:cNvSpPr txBox="1"/>
          <p:nvPr/>
        </p:nvSpPr>
        <p:spPr>
          <a:xfrm>
            <a:off x="3500925" y="2465354"/>
            <a:ext cx="2050800" cy="694800"/>
          </a:xfrm>
          <a:prstGeom prst="rect">
            <a:avLst/>
          </a:prstGeom>
          <a:noFill/>
          <a:ln>
            <a:noFill/>
          </a:ln>
        </p:spPr>
        <p:txBody>
          <a:bodyPr anchorCtr="0" anchor="t" bIns="91425" lIns="91425" rIns="91425" tIns="91425">
            <a:noAutofit/>
          </a:bodyPr>
          <a:lstStyle/>
          <a:p>
            <a:pPr lvl="0" rtl="0">
              <a:spcBef>
                <a:spcPts val="0"/>
              </a:spcBef>
              <a:buNone/>
            </a:pPr>
            <a:r>
              <a:rPr lang="en" sz="1100"/>
              <a:t>Engine  2 connects 4” line from a discharge to an intake on the tanker..</a:t>
            </a:r>
          </a:p>
        </p:txBody>
      </p:sp>
      <p:sp>
        <p:nvSpPr>
          <p:cNvPr id="138" name="Shape 138"/>
          <p:cNvSpPr/>
          <p:nvPr/>
        </p:nvSpPr>
        <p:spPr>
          <a:xfrm rot="2904360">
            <a:off x="1992921" y="4028198"/>
            <a:ext cx="324923" cy="291340"/>
          </a:xfrm>
          <a:prstGeom prst="halfFrame">
            <a:avLst>
              <a:gd fmla="val 33333" name="adj1"/>
              <a:gd fmla="val 33333" name="adj2"/>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cxnSp>
        <p:nvCxnSpPr>
          <p:cNvPr id="139" name="Shape 139"/>
          <p:cNvCxnSpPr>
            <a:stCxn id="127" idx="3"/>
            <a:endCxn id="125" idx="3"/>
          </p:cNvCxnSpPr>
          <p:nvPr/>
        </p:nvCxnSpPr>
        <p:spPr>
          <a:xfrm rot="10800000">
            <a:off x="2487700" y="1423150"/>
            <a:ext cx="372600" cy="694800"/>
          </a:xfrm>
          <a:prstGeom prst="bentConnector3">
            <a:avLst>
              <a:gd fmla="val -63909" name="adj1"/>
            </a:avLst>
          </a:prstGeom>
          <a:noFill/>
          <a:ln cap="flat" cmpd="sng" w="28575">
            <a:solidFill>
              <a:srgbClr val="FF0000"/>
            </a:solidFill>
            <a:prstDash val="solid"/>
            <a:round/>
            <a:headEnd len="lg" w="lg" type="none"/>
            <a:tailEnd len="lg" w="lg" type="none"/>
          </a:ln>
        </p:spPr>
      </p:cxnSp>
      <p:cxnSp>
        <p:nvCxnSpPr>
          <p:cNvPr id="140" name="Shape 140"/>
          <p:cNvCxnSpPr/>
          <p:nvPr/>
        </p:nvCxnSpPr>
        <p:spPr>
          <a:xfrm>
            <a:off x="2162725" y="1961100"/>
            <a:ext cx="6600" cy="1847700"/>
          </a:xfrm>
          <a:prstGeom prst="straightConnector1">
            <a:avLst/>
          </a:prstGeom>
          <a:noFill/>
          <a:ln cap="flat" cmpd="sng" w="28575">
            <a:solidFill>
              <a:srgbClr val="000000"/>
            </a:solidFill>
            <a:prstDash val="dash"/>
            <a:round/>
            <a:headEnd len="lg" w="lg" type="none"/>
            <a:tailEnd len="lg" w="lg" type="none"/>
          </a:ln>
        </p:spPr>
      </p:cxnSp>
      <p:sp>
        <p:nvSpPr>
          <p:cNvPr id="141" name="Shape 141"/>
          <p:cNvSpPr txBox="1"/>
          <p:nvPr/>
        </p:nvSpPr>
        <p:spPr>
          <a:xfrm>
            <a:off x="3416800" y="1757025"/>
            <a:ext cx="3092700" cy="694800"/>
          </a:xfrm>
          <a:prstGeom prst="rect">
            <a:avLst/>
          </a:prstGeom>
          <a:noFill/>
          <a:ln>
            <a:noFill/>
          </a:ln>
        </p:spPr>
        <p:txBody>
          <a:bodyPr anchorCtr="0" anchor="t" bIns="91425" lIns="91425" rIns="91425" tIns="91425">
            <a:noAutofit/>
          </a:bodyPr>
          <a:lstStyle/>
          <a:p>
            <a:pPr lvl="0" rtl="0">
              <a:spcBef>
                <a:spcPts val="0"/>
              </a:spcBef>
              <a:buNone/>
            </a:pPr>
            <a:r>
              <a:rPr lang="en" sz="1100"/>
              <a:t>Tanker 1 arrives...connects supply line to an LDH intake on the tanker. Connects via LDH discharge to intake on Eng 1</a:t>
            </a:r>
          </a:p>
        </p:txBody>
      </p:sp>
      <p:sp>
        <p:nvSpPr>
          <p:cNvPr id="142" name="Shape 142"/>
          <p:cNvSpPr txBox="1"/>
          <p:nvPr/>
        </p:nvSpPr>
        <p:spPr>
          <a:xfrm>
            <a:off x="3416800" y="3063825"/>
            <a:ext cx="3092700" cy="694800"/>
          </a:xfrm>
          <a:prstGeom prst="rect">
            <a:avLst/>
          </a:prstGeom>
          <a:noFill/>
          <a:ln>
            <a:noFill/>
          </a:ln>
        </p:spPr>
        <p:txBody>
          <a:bodyPr anchorCtr="0" anchor="t" bIns="91425" lIns="91425" rIns="91425" tIns="91425">
            <a:noAutofit/>
          </a:bodyPr>
          <a:lstStyle/>
          <a:p>
            <a:pPr lvl="0" rtl="0">
              <a:spcBef>
                <a:spcPts val="0"/>
              </a:spcBef>
              <a:buNone/>
            </a:pPr>
            <a:r>
              <a:rPr lang="en" sz="1100"/>
              <a:t>Remaining engines and tankers pump the siamese.</a:t>
            </a:r>
          </a:p>
        </p:txBody>
      </p:sp>
      <p:sp>
        <p:nvSpPr>
          <p:cNvPr id="143" name="Shape 143"/>
          <p:cNvSpPr txBox="1"/>
          <p:nvPr/>
        </p:nvSpPr>
        <p:spPr>
          <a:xfrm>
            <a:off x="5378825" y="457150"/>
            <a:ext cx="2442900" cy="753000"/>
          </a:xfrm>
          <a:prstGeom prst="rect">
            <a:avLst/>
          </a:prstGeom>
          <a:noFill/>
          <a:ln>
            <a:noFill/>
          </a:ln>
        </p:spPr>
        <p:txBody>
          <a:bodyPr anchorCtr="0" anchor="t" bIns="91425" lIns="91425" rIns="91425" tIns="91425">
            <a:noAutofit/>
          </a:bodyPr>
          <a:lstStyle/>
          <a:p>
            <a:pPr lvl="0">
              <a:spcBef>
                <a:spcPts val="0"/>
              </a:spcBef>
              <a:buNone/>
            </a:pPr>
            <a:r>
              <a:rPr i="1" lang="en"/>
              <a:t>This is the scenario on which the policy is based.</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1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1000"/>
                                        <p:tgtEl>
                                          <p:spTgt spid="1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1000"/>
                                        <p:tgtEl>
                                          <p:spTgt spid="1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1800"/>
                                        <p:tgtEl>
                                          <p:spTgt spid="14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1000"/>
                                        <p:tgtEl>
                                          <p:spTgt spid="1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1000"/>
                                        <p:tgtEl>
                                          <p:spTgt spid="1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1000"/>
                                        <p:tgtEl>
                                          <p:spTgt spid="1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1000"/>
                                        <p:tgtEl>
                                          <p:spTgt spid="1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Shape 148"/>
          <p:cNvSpPr/>
          <p:nvPr/>
        </p:nvSpPr>
        <p:spPr>
          <a:xfrm>
            <a:off x="2140325" y="1075750"/>
            <a:ext cx="347400" cy="694800"/>
          </a:xfrm>
          <a:prstGeom prst="rect">
            <a:avLst/>
          </a:prstGeom>
          <a:solidFill>
            <a:schemeClr val="lt2"/>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a:spcBef>
                <a:spcPts val="0"/>
              </a:spcBef>
              <a:buNone/>
            </a:pPr>
            <a:r>
              <a:rPr lang="en"/>
              <a:t>E1</a:t>
            </a:r>
          </a:p>
        </p:txBody>
      </p:sp>
      <p:sp>
        <p:nvSpPr>
          <p:cNvPr id="149" name="Shape 149"/>
          <p:cNvSpPr/>
          <p:nvPr/>
        </p:nvSpPr>
        <p:spPr>
          <a:xfrm>
            <a:off x="2487725" y="1871375"/>
            <a:ext cx="347400" cy="694800"/>
          </a:xfrm>
          <a:prstGeom prst="rect">
            <a:avLst/>
          </a:prstGeom>
          <a:solidFill>
            <a:schemeClr val="lt2"/>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E2</a:t>
            </a:r>
          </a:p>
        </p:txBody>
      </p:sp>
      <p:sp>
        <p:nvSpPr>
          <p:cNvPr id="150" name="Shape 150"/>
          <p:cNvSpPr/>
          <p:nvPr/>
        </p:nvSpPr>
        <p:spPr>
          <a:xfrm>
            <a:off x="2487725" y="2667000"/>
            <a:ext cx="347400" cy="694800"/>
          </a:xfrm>
          <a:prstGeom prst="rect">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W1</a:t>
            </a:r>
          </a:p>
        </p:txBody>
      </p:sp>
      <p:sp>
        <p:nvSpPr>
          <p:cNvPr id="151" name="Shape 151"/>
          <p:cNvSpPr txBox="1"/>
          <p:nvPr/>
        </p:nvSpPr>
        <p:spPr>
          <a:xfrm>
            <a:off x="605125" y="257725"/>
            <a:ext cx="4224600" cy="560400"/>
          </a:xfrm>
          <a:prstGeom prst="rect">
            <a:avLst/>
          </a:prstGeom>
          <a:noFill/>
          <a:ln>
            <a:noFill/>
          </a:ln>
        </p:spPr>
        <p:txBody>
          <a:bodyPr anchorCtr="0" anchor="t" bIns="91425" lIns="91425" rIns="91425" tIns="91425">
            <a:noAutofit/>
          </a:bodyPr>
          <a:lstStyle/>
          <a:p>
            <a:pPr lvl="0">
              <a:spcBef>
                <a:spcPts val="0"/>
              </a:spcBef>
              <a:buNone/>
            </a:pPr>
            <a:r>
              <a:rPr lang="en"/>
              <a:t>Variation 1</a:t>
            </a:r>
          </a:p>
          <a:p>
            <a:pPr lvl="0">
              <a:spcBef>
                <a:spcPts val="0"/>
              </a:spcBef>
              <a:buNone/>
            </a:pPr>
            <a:r>
              <a:rPr lang="en"/>
              <a:t>Order of Arrival: Engine 1, Engine 2, Attack Tanker</a:t>
            </a:r>
          </a:p>
        </p:txBody>
      </p:sp>
      <p:cxnSp>
        <p:nvCxnSpPr>
          <p:cNvPr id="152" name="Shape 152"/>
          <p:cNvCxnSpPr>
            <a:stCxn id="150" idx="1"/>
          </p:cNvCxnSpPr>
          <p:nvPr/>
        </p:nvCxnSpPr>
        <p:spPr>
          <a:xfrm flipH="1">
            <a:off x="2162825" y="3014400"/>
            <a:ext cx="324900" cy="1019700"/>
          </a:xfrm>
          <a:prstGeom prst="bentConnector2">
            <a:avLst/>
          </a:prstGeom>
          <a:noFill/>
          <a:ln cap="flat" cmpd="sng" w="28575">
            <a:solidFill>
              <a:srgbClr val="000000"/>
            </a:solidFill>
            <a:prstDash val="solid"/>
            <a:round/>
            <a:headEnd len="lg" w="lg" type="none"/>
            <a:tailEnd len="lg" w="lg" type="none"/>
          </a:ln>
        </p:spPr>
      </p:cxnSp>
      <p:sp>
        <p:nvSpPr>
          <p:cNvPr id="153" name="Shape 153"/>
          <p:cNvSpPr txBox="1"/>
          <p:nvPr/>
        </p:nvSpPr>
        <p:spPr>
          <a:xfrm>
            <a:off x="3434575" y="1007375"/>
            <a:ext cx="1793100" cy="560400"/>
          </a:xfrm>
          <a:prstGeom prst="rect">
            <a:avLst/>
          </a:prstGeom>
          <a:noFill/>
          <a:ln>
            <a:noFill/>
          </a:ln>
        </p:spPr>
        <p:txBody>
          <a:bodyPr anchorCtr="0" anchor="t" bIns="91425" lIns="91425" rIns="91425" tIns="91425">
            <a:noAutofit/>
          </a:bodyPr>
          <a:lstStyle/>
          <a:p>
            <a:pPr lvl="0">
              <a:spcBef>
                <a:spcPts val="0"/>
              </a:spcBef>
              <a:buNone/>
            </a:pPr>
            <a:r>
              <a:rPr lang="en" sz="1100"/>
              <a:t>Eng 1 lays a line up a driveway.  Leaves clappered siamese</a:t>
            </a:r>
          </a:p>
        </p:txBody>
      </p:sp>
      <p:cxnSp>
        <p:nvCxnSpPr>
          <p:cNvPr id="154" name="Shape 154"/>
          <p:cNvCxnSpPr/>
          <p:nvPr/>
        </p:nvCxnSpPr>
        <p:spPr>
          <a:xfrm>
            <a:off x="403400" y="4067725"/>
            <a:ext cx="1546500" cy="11100"/>
          </a:xfrm>
          <a:prstGeom prst="straightConnector1">
            <a:avLst/>
          </a:prstGeom>
          <a:noFill/>
          <a:ln cap="flat" cmpd="sng" w="9525">
            <a:solidFill>
              <a:srgbClr val="000000"/>
            </a:solidFill>
            <a:prstDash val="solid"/>
            <a:round/>
            <a:headEnd len="lg" w="lg" type="none"/>
            <a:tailEnd len="lg" w="lg" type="none"/>
          </a:ln>
        </p:spPr>
      </p:cxnSp>
      <p:cxnSp>
        <p:nvCxnSpPr>
          <p:cNvPr id="155" name="Shape 155"/>
          <p:cNvCxnSpPr/>
          <p:nvPr/>
        </p:nvCxnSpPr>
        <p:spPr>
          <a:xfrm>
            <a:off x="313725" y="4829725"/>
            <a:ext cx="7676100" cy="11100"/>
          </a:xfrm>
          <a:prstGeom prst="straightConnector1">
            <a:avLst/>
          </a:prstGeom>
          <a:noFill/>
          <a:ln cap="flat" cmpd="sng" w="9525">
            <a:solidFill>
              <a:srgbClr val="000000"/>
            </a:solidFill>
            <a:prstDash val="solid"/>
            <a:round/>
            <a:headEnd len="lg" w="lg" type="none"/>
            <a:tailEnd len="lg" w="lg" type="none"/>
          </a:ln>
        </p:spPr>
      </p:cxnSp>
      <p:cxnSp>
        <p:nvCxnSpPr>
          <p:cNvPr id="156" name="Shape 156"/>
          <p:cNvCxnSpPr/>
          <p:nvPr/>
        </p:nvCxnSpPr>
        <p:spPr>
          <a:xfrm rot="10800000">
            <a:off x="1938625" y="1210150"/>
            <a:ext cx="0" cy="2880000"/>
          </a:xfrm>
          <a:prstGeom prst="straightConnector1">
            <a:avLst/>
          </a:prstGeom>
          <a:noFill/>
          <a:ln cap="flat" cmpd="sng" w="9525">
            <a:solidFill>
              <a:srgbClr val="000000"/>
            </a:solidFill>
            <a:prstDash val="dash"/>
            <a:round/>
            <a:headEnd len="lg" w="lg" type="none"/>
            <a:tailEnd len="lg" w="lg" type="none"/>
          </a:ln>
        </p:spPr>
      </p:cxnSp>
      <p:cxnSp>
        <p:nvCxnSpPr>
          <p:cNvPr id="157" name="Shape 157"/>
          <p:cNvCxnSpPr/>
          <p:nvPr/>
        </p:nvCxnSpPr>
        <p:spPr>
          <a:xfrm rot="10800000">
            <a:off x="2835125" y="1210150"/>
            <a:ext cx="0" cy="2880000"/>
          </a:xfrm>
          <a:prstGeom prst="straightConnector1">
            <a:avLst/>
          </a:prstGeom>
          <a:noFill/>
          <a:ln cap="flat" cmpd="sng" w="9525">
            <a:solidFill>
              <a:srgbClr val="000000"/>
            </a:solidFill>
            <a:prstDash val="dash"/>
            <a:round/>
            <a:headEnd len="lg" w="lg" type="none"/>
            <a:tailEnd len="lg" w="lg" type="none"/>
          </a:ln>
        </p:spPr>
      </p:cxnSp>
      <p:cxnSp>
        <p:nvCxnSpPr>
          <p:cNvPr id="158" name="Shape 158"/>
          <p:cNvCxnSpPr/>
          <p:nvPr/>
        </p:nvCxnSpPr>
        <p:spPr>
          <a:xfrm>
            <a:off x="2835125" y="4090150"/>
            <a:ext cx="5121000" cy="11100"/>
          </a:xfrm>
          <a:prstGeom prst="straightConnector1">
            <a:avLst/>
          </a:prstGeom>
          <a:noFill/>
          <a:ln cap="flat" cmpd="sng" w="9525">
            <a:solidFill>
              <a:srgbClr val="000000"/>
            </a:solidFill>
            <a:prstDash val="solid"/>
            <a:round/>
            <a:headEnd len="lg" w="lg" type="none"/>
            <a:tailEnd len="lg" w="lg" type="none"/>
          </a:ln>
        </p:spPr>
      </p:cxnSp>
      <p:cxnSp>
        <p:nvCxnSpPr>
          <p:cNvPr id="159" name="Shape 159"/>
          <p:cNvCxnSpPr>
            <a:stCxn id="149" idx="3"/>
            <a:endCxn id="148" idx="1"/>
          </p:cNvCxnSpPr>
          <p:nvPr/>
        </p:nvCxnSpPr>
        <p:spPr>
          <a:xfrm rot="10800000">
            <a:off x="2140325" y="1423175"/>
            <a:ext cx="694800" cy="795600"/>
          </a:xfrm>
          <a:prstGeom prst="bentConnector5">
            <a:avLst>
              <a:gd fmla="val -34272" name="adj1"/>
              <a:gd fmla="val 50002" name="adj2"/>
              <a:gd fmla="val 134272" name="adj3"/>
            </a:avLst>
          </a:prstGeom>
          <a:noFill/>
          <a:ln cap="flat" cmpd="sng" w="28575">
            <a:solidFill>
              <a:srgbClr val="0000FF"/>
            </a:solidFill>
            <a:prstDash val="solid"/>
            <a:round/>
            <a:headEnd len="lg" w="lg" type="none"/>
            <a:tailEnd len="lg" w="lg" type="none"/>
          </a:ln>
        </p:spPr>
      </p:cxnSp>
      <p:sp>
        <p:nvSpPr>
          <p:cNvPr id="160" name="Shape 160"/>
          <p:cNvSpPr txBox="1"/>
          <p:nvPr/>
        </p:nvSpPr>
        <p:spPr>
          <a:xfrm>
            <a:off x="3434575" y="1631162"/>
            <a:ext cx="2050800" cy="506400"/>
          </a:xfrm>
          <a:prstGeom prst="rect">
            <a:avLst/>
          </a:prstGeom>
          <a:noFill/>
          <a:ln>
            <a:noFill/>
          </a:ln>
        </p:spPr>
        <p:txBody>
          <a:bodyPr anchorCtr="0" anchor="t" bIns="91425" lIns="91425" rIns="91425" tIns="91425">
            <a:noAutofit/>
          </a:bodyPr>
          <a:lstStyle/>
          <a:p>
            <a:pPr lvl="0">
              <a:spcBef>
                <a:spcPts val="0"/>
              </a:spcBef>
              <a:buNone/>
            </a:pPr>
            <a:r>
              <a:rPr lang="en" sz="1100"/>
              <a:t>Eng 2 connects 4” line from a discharge to an E1 intake.</a:t>
            </a:r>
          </a:p>
        </p:txBody>
      </p:sp>
      <p:sp>
        <p:nvSpPr>
          <p:cNvPr id="161" name="Shape 161"/>
          <p:cNvSpPr/>
          <p:nvPr/>
        </p:nvSpPr>
        <p:spPr>
          <a:xfrm rot="2904360">
            <a:off x="1992921" y="4028198"/>
            <a:ext cx="324923" cy="291340"/>
          </a:xfrm>
          <a:prstGeom prst="halfFrame">
            <a:avLst>
              <a:gd fmla="val 33333" name="adj1"/>
              <a:gd fmla="val 33333" name="adj2"/>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cxnSp>
        <p:nvCxnSpPr>
          <p:cNvPr id="162" name="Shape 162"/>
          <p:cNvCxnSpPr>
            <a:stCxn id="150" idx="3"/>
            <a:endCxn id="149" idx="1"/>
          </p:cNvCxnSpPr>
          <p:nvPr/>
        </p:nvCxnSpPr>
        <p:spPr>
          <a:xfrm rot="10800000">
            <a:off x="2487725" y="2218800"/>
            <a:ext cx="347400" cy="795600"/>
          </a:xfrm>
          <a:prstGeom prst="bentConnector5">
            <a:avLst>
              <a:gd fmla="val -68545" name="adj1"/>
              <a:gd fmla="val 50002" name="adj2"/>
              <a:gd fmla="val 168545" name="adj3"/>
            </a:avLst>
          </a:prstGeom>
          <a:noFill/>
          <a:ln cap="flat" cmpd="sng" w="28575">
            <a:solidFill>
              <a:srgbClr val="FF0000"/>
            </a:solidFill>
            <a:prstDash val="solid"/>
            <a:round/>
            <a:headEnd len="lg" w="lg" type="none"/>
            <a:tailEnd len="lg" w="lg" type="none"/>
          </a:ln>
        </p:spPr>
      </p:cxnSp>
      <p:cxnSp>
        <p:nvCxnSpPr>
          <p:cNvPr id="163" name="Shape 163"/>
          <p:cNvCxnSpPr/>
          <p:nvPr/>
        </p:nvCxnSpPr>
        <p:spPr>
          <a:xfrm>
            <a:off x="2162725" y="1961100"/>
            <a:ext cx="0" cy="1053300"/>
          </a:xfrm>
          <a:prstGeom prst="straightConnector1">
            <a:avLst/>
          </a:prstGeom>
          <a:noFill/>
          <a:ln cap="flat" cmpd="sng" w="28575">
            <a:solidFill>
              <a:srgbClr val="000000"/>
            </a:solidFill>
            <a:prstDash val="dash"/>
            <a:round/>
            <a:headEnd len="lg" w="lg" type="none"/>
            <a:tailEnd len="lg" w="lg" type="none"/>
          </a:ln>
        </p:spPr>
      </p:cxnSp>
      <p:sp>
        <p:nvSpPr>
          <p:cNvPr id="164" name="Shape 164"/>
          <p:cNvSpPr txBox="1"/>
          <p:nvPr/>
        </p:nvSpPr>
        <p:spPr>
          <a:xfrm>
            <a:off x="3434575" y="2200975"/>
            <a:ext cx="3092700" cy="694800"/>
          </a:xfrm>
          <a:prstGeom prst="rect">
            <a:avLst/>
          </a:prstGeom>
          <a:noFill/>
          <a:ln>
            <a:noFill/>
          </a:ln>
        </p:spPr>
        <p:txBody>
          <a:bodyPr anchorCtr="0" anchor="t" bIns="91425" lIns="91425" rIns="91425" tIns="91425">
            <a:noAutofit/>
          </a:bodyPr>
          <a:lstStyle/>
          <a:p>
            <a:pPr lvl="0" rtl="0">
              <a:spcBef>
                <a:spcPts val="0"/>
              </a:spcBef>
              <a:buNone/>
            </a:pPr>
            <a:r>
              <a:rPr lang="en" sz="1100"/>
              <a:t>Tnk 1 arrives...connects supply line to an LDH intake on the tanker. Connects via LDH discharge to Eng 2.</a:t>
            </a:r>
          </a:p>
        </p:txBody>
      </p:sp>
      <p:sp>
        <p:nvSpPr>
          <p:cNvPr id="165" name="Shape 165"/>
          <p:cNvSpPr txBox="1"/>
          <p:nvPr/>
        </p:nvSpPr>
        <p:spPr>
          <a:xfrm>
            <a:off x="3434575" y="3063825"/>
            <a:ext cx="3092700" cy="694800"/>
          </a:xfrm>
          <a:prstGeom prst="rect">
            <a:avLst/>
          </a:prstGeom>
          <a:noFill/>
          <a:ln>
            <a:noFill/>
          </a:ln>
        </p:spPr>
        <p:txBody>
          <a:bodyPr anchorCtr="0" anchor="t" bIns="91425" lIns="91425" rIns="91425" tIns="91425">
            <a:noAutofit/>
          </a:bodyPr>
          <a:lstStyle/>
          <a:p>
            <a:pPr lvl="0" rtl="0">
              <a:spcBef>
                <a:spcPts val="0"/>
              </a:spcBef>
              <a:buNone/>
            </a:pPr>
            <a:r>
              <a:rPr lang="en" sz="1100"/>
              <a:t>Remaining engines and tankers pump the siamese.</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1000"/>
                                        <p:tgtEl>
                                          <p:spTgt spid="1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1000"/>
                                        <p:tgtEl>
                                          <p:spTgt spid="1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1000"/>
                                        <p:tgtEl>
                                          <p:spTgt spid="1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1000"/>
                                        <p:tgtEl>
                                          <p:spTgt spid="1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1000"/>
                                        <p:tgtEl>
                                          <p:spTgt spid="1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1000"/>
                                        <p:tgtEl>
                                          <p:spTgt spid="1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1000"/>
                                        <p:tgtEl>
                                          <p:spTgt spid="1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1800"/>
                                        <p:tgtEl>
                                          <p:spTgt spid="1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1000"/>
                                        <p:tgtEl>
                                          <p:spTgt spid="1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gtEl>
                                        <p:attrNameLst>
                                          <p:attrName>style.visibility</p:attrName>
                                        </p:attrNameLst>
                                      </p:cBhvr>
                                      <p:to>
                                        <p:strVal val="visible"/>
                                      </p:to>
                                    </p:set>
                                    <p:animEffect filter="fade" transition="in">
                                      <p:cBhvr>
                                        <p:cTn dur="1000"/>
                                        <p:tgtEl>
                                          <p:spTgt spid="1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1000"/>
                                        <p:tgtEl>
                                          <p:spTgt spid="1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Shape 170"/>
          <p:cNvSpPr/>
          <p:nvPr/>
        </p:nvSpPr>
        <p:spPr>
          <a:xfrm>
            <a:off x="2140325" y="1075750"/>
            <a:ext cx="347400" cy="694800"/>
          </a:xfrm>
          <a:prstGeom prst="rect">
            <a:avLst/>
          </a:prstGeom>
          <a:solidFill>
            <a:schemeClr val="lt2"/>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E1</a:t>
            </a:r>
          </a:p>
        </p:txBody>
      </p:sp>
      <p:sp>
        <p:nvSpPr>
          <p:cNvPr id="171" name="Shape 171"/>
          <p:cNvSpPr/>
          <p:nvPr/>
        </p:nvSpPr>
        <p:spPr>
          <a:xfrm>
            <a:off x="2487725" y="1871375"/>
            <a:ext cx="347400" cy="694800"/>
          </a:xfrm>
          <a:prstGeom prst="rect">
            <a:avLst/>
          </a:prstGeom>
          <a:solidFill>
            <a:schemeClr val="lt2"/>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E2</a:t>
            </a:r>
          </a:p>
        </p:txBody>
      </p:sp>
      <p:sp>
        <p:nvSpPr>
          <p:cNvPr id="172" name="Shape 172"/>
          <p:cNvSpPr/>
          <p:nvPr/>
        </p:nvSpPr>
        <p:spPr>
          <a:xfrm>
            <a:off x="2487725" y="2667000"/>
            <a:ext cx="347400" cy="694800"/>
          </a:xfrm>
          <a:prstGeom prst="rect">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W1</a:t>
            </a:r>
          </a:p>
        </p:txBody>
      </p:sp>
      <p:sp>
        <p:nvSpPr>
          <p:cNvPr id="173" name="Shape 173"/>
          <p:cNvSpPr txBox="1"/>
          <p:nvPr/>
        </p:nvSpPr>
        <p:spPr>
          <a:xfrm>
            <a:off x="605125" y="257725"/>
            <a:ext cx="4224600" cy="560400"/>
          </a:xfrm>
          <a:prstGeom prst="rect">
            <a:avLst/>
          </a:prstGeom>
          <a:noFill/>
          <a:ln>
            <a:noFill/>
          </a:ln>
        </p:spPr>
        <p:txBody>
          <a:bodyPr anchorCtr="0" anchor="t" bIns="91425" lIns="91425" rIns="91425" tIns="91425">
            <a:noAutofit/>
          </a:bodyPr>
          <a:lstStyle/>
          <a:p>
            <a:pPr lvl="0" rtl="0">
              <a:spcBef>
                <a:spcPts val="0"/>
              </a:spcBef>
              <a:buNone/>
            </a:pPr>
            <a:r>
              <a:rPr lang="en"/>
              <a:t>Pumping the Siamese</a:t>
            </a:r>
          </a:p>
          <a:p>
            <a:pPr lvl="0" rtl="0">
              <a:spcBef>
                <a:spcPts val="0"/>
              </a:spcBef>
              <a:buNone/>
            </a:pPr>
            <a:r>
              <a:t/>
            </a:r>
            <a:endParaRPr/>
          </a:p>
        </p:txBody>
      </p:sp>
      <p:cxnSp>
        <p:nvCxnSpPr>
          <p:cNvPr id="174" name="Shape 174"/>
          <p:cNvCxnSpPr>
            <a:stCxn id="172" idx="1"/>
          </p:cNvCxnSpPr>
          <p:nvPr/>
        </p:nvCxnSpPr>
        <p:spPr>
          <a:xfrm flipH="1">
            <a:off x="2162825" y="3014400"/>
            <a:ext cx="324900" cy="1019700"/>
          </a:xfrm>
          <a:prstGeom prst="bentConnector2">
            <a:avLst/>
          </a:prstGeom>
          <a:noFill/>
          <a:ln cap="flat" cmpd="sng" w="28575">
            <a:solidFill>
              <a:srgbClr val="000000"/>
            </a:solidFill>
            <a:prstDash val="solid"/>
            <a:round/>
            <a:headEnd len="lg" w="lg" type="none"/>
            <a:tailEnd len="lg" w="lg" type="none"/>
          </a:ln>
        </p:spPr>
      </p:cxnSp>
      <p:cxnSp>
        <p:nvCxnSpPr>
          <p:cNvPr id="175" name="Shape 175"/>
          <p:cNvCxnSpPr/>
          <p:nvPr/>
        </p:nvCxnSpPr>
        <p:spPr>
          <a:xfrm>
            <a:off x="403400" y="4067725"/>
            <a:ext cx="1546500" cy="11100"/>
          </a:xfrm>
          <a:prstGeom prst="straightConnector1">
            <a:avLst/>
          </a:prstGeom>
          <a:noFill/>
          <a:ln cap="flat" cmpd="sng" w="9525">
            <a:solidFill>
              <a:srgbClr val="000000"/>
            </a:solidFill>
            <a:prstDash val="solid"/>
            <a:round/>
            <a:headEnd len="lg" w="lg" type="none"/>
            <a:tailEnd len="lg" w="lg" type="none"/>
          </a:ln>
        </p:spPr>
      </p:cxnSp>
      <p:cxnSp>
        <p:nvCxnSpPr>
          <p:cNvPr id="176" name="Shape 176"/>
          <p:cNvCxnSpPr/>
          <p:nvPr/>
        </p:nvCxnSpPr>
        <p:spPr>
          <a:xfrm>
            <a:off x="313725" y="4829725"/>
            <a:ext cx="7676100" cy="11100"/>
          </a:xfrm>
          <a:prstGeom prst="straightConnector1">
            <a:avLst/>
          </a:prstGeom>
          <a:noFill/>
          <a:ln cap="flat" cmpd="sng" w="9525">
            <a:solidFill>
              <a:srgbClr val="000000"/>
            </a:solidFill>
            <a:prstDash val="solid"/>
            <a:round/>
            <a:headEnd len="lg" w="lg" type="none"/>
            <a:tailEnd len="lg" w="lg" type="none"/>
          </a:ln>
        </p:spPr>
      </p:cxnSp>
      <p:cxnSp>
        <p:nvCxnSpPr>
          <p:cNvPr id="177" name="Shape 177"/>
          <p:cNvCxnSpPr/>
          <p:nvPr/>
        </p:nvCxnSpPr>
        <p:spPr>
          <a:xfrm rot="10800000">
            <a:off x="1938625" y="1210150"/>
            <a:ext cx="0" cy="2880000"/>
          </a:xfrm>
          <a:prstGeom prst="straightConnector1">
            <a:avLst/>
          </a:prstGeom>
          <a:noFill/>
          <a:ln cap="flat" cmpd="sng" w="9525">
            <a:solidFill>
              <a:srgbClr val="000000"/>
            </a:solidFill>
            <a:prstDash val="dash"/>
            <a:round/>
            <a:headEnd len="lg" w="lg" type="none"/>
            <a:tailEnd len="lg" w="lg" type="none"/>
          </a:ln>
        </p:spPr>
      </p:cxnSp>
      <p:cxnSp>
        <p:nvCxnSpPr>
          <p:cNvPr id="178" name="Shape 178"/>
          <p:cNvCxnSpPr/>
          <p:nvPr/>
        </p:nvCxnSpPr>
        <p:spPr>
          <a:xfrm rot="10800000">
            <a:off x="2835125" y="1210150"/>
            <a:ext cx="0" cy="2880000"/>
          </a:xfrm>
          <a:prstGeom prst="straightConnector1">
            <a:avLst/>
          </a:prstGeom>
          <a:noFill/>
          <a:ln cap="flat" cmpd="sng" w="9525">
            <a:solidFill>
              <a:srgbClr val="000000"/>
            </a:solidFill>
            <a:prstDash val="dash"/>
            <a:round/>
            <a:headEnd len="lg" w="lg" type="none"/>
            <a:tailEnd len="lg" w="lg" type="none"/>
          </a:ln>
        </p:spPr>
      </p:cxnSp>
      <p:cxnSp>
        <p:nvCxnSpPr>
          <p:cNvPr id="179" name="Shape 179"/>
          <p:cNvCxnSpPr/>
          <p:nvPr/>
        </p:nvCxnSpPr>
        <p:spPr>
          <a:xfrm>
            <a:off x="2835125" y="4090150"/>
            <a:ext cx="5121000" cy="11100"/>
          </a:xfrm>
          <a:prstGeom prst="straightConnector1">
            <a:avLst/>
          </a:prstGeom>
          <a:noFill/>
          <a:ln cap="flat" cmpd="sng" w="9525">
            <a:solidFill>
              <a:srgbClr val="000000"/>
            </a:solidFill>
            <a:prstDash val="solid"/>
            <a:round/>
            <a:headEnd len="lg" w="lg" type="none"/>
            <a:tailEnd len="lg" w="lg" type="none"/>
          </a:ln>
        </p:spPr>
      </p:cxnSp>
      <p:cxnSp>
        <p:nvCxnSpPr>
          <p:cNvPr id="180" name="Shape 180"/>
          <p:cNvCxnSpPr>
            <a:stCxn id="171" idx="3"/>
            <a:endCxn id="170" idx="1"/>
          </p:cNvCxnSpPr>
          <p:nvPr/>
        </p:nvCxnSpPr>
        <p:spPr>
          <a:xfrm rot="10800000">
            <a:off x="2140325" y="1423175"/>
            <a:ext cx="694800" cy="795600"/>
          </a:xfrm>
          <a:prstGeom prst="bentConnector5">
            <a:avLst>
              <a:gd fmla="val -34272" name="adj1"/>
              <a:gd fmla="val 50002" name="adj2"/>
              <a:gd fmla="val 134272" name="adj3"/>
            </a:avLst>
          </a:prstGeom>
          <a:noFill/>
          <a:ln cap="flat" cmpd="sng" w="28575">
            <a:solidFill>
              <a:srgbClr val="0000FF"/>
            </a:solidFill>
            <a:prstDash val="solid"/>
            <a:round/>
            <a:headEnd len="lg" w="lg" type="none"/>
            <a:tailEnd len="lg" w="lg" type="none"/>
          </a:ln>
        </p:spPr>
      </p:cxnSp>
      <p:sp>
        <p:nvSpPr>
          <p:cNvPr id="181" name="Shape 181"/>
          <p:cNvSpPr/>
          <p:nvPr/>
        </p:nvSpPr>
        <p:spPr>
          <a:xfrm rot="2904360">
            <a:off x="1992921" y="4028198"/>
            <a:ext cx="324923" cy="291340"/>
          </a:xfrm>
          <a:prstGeom prst="halfFrame">
            <a:avLst>
              <a:gd fmla="val 33333" name="adj1"/>
              <a:gd fmla="val 33333" name="adj2"/>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cxnSp>
        <p:nvCxnSpPr>
          <p:cNvPr id="182" name="Shape 182"/>
          <p:cNvCxnSpPr>
            <a:stCxn id="172" idx="3"/>
            <a:endCxn id="171" idx="1"/>
          </p:cNvCxnSpPr>
          <p:nvPr/>
        </p:nvCxnSpPr>
        <p:spPr>
          <a:xfrm rot="10800000">
            <a:off x="2487725" y="2218800"/>
            <a:ext cx="347400" cy="795600"/>
          </a:xfrm>
          <a:prstGeom prst="bentConnector5">
            <a:avLst>
              <a:gd fmla="val -68545" name="adj1"/>
              <a:gd fmla="val 50002" name="adj2"/>
              <a:gd fmla="val 168545" name="adj3"/>
            </a:avLst>
          </a:prstGeom>
          <a:noFill/>
          <a:ln cap="flat" cmpd="sng" w="28575">
            <a:solidFill>
              <a:srgbClr val="FF0000"/>
            </a:solidFill>
            <a:prstDash val="solid"/>
            <a:round/>
            <a:headEnd len="lg" w="lg" type="none"/>
            <a:tailEnd len="lg" w="lg" type="none"/>
          </a:ln>
        </p:spPr>
      </p:cxnSp>
      <p:cxnSp>
        <p:nvCxnSpPr>
          <p:cNvPr id="183" name="Shape 183"/>
          <p:cNvCxnSpPr/>
          <p:nvPr/>
        </p:nvCxnSpPr>
        <p:spPr>
          <a:xfrm>
            <a:off x="2162725" y="1961100"/>
            <a:ext cx="0" cy="1053300"/>
          </a:xfrm>
          <a:prstGeom prst="straightConnector1">
            <a:avLst/>
          </a:prstGeom>
          <a:noFill/>
          <a:ln cap="flat" cmpd="sng" w="28575">
            <a:solidFill>
              <a:srgbClr val="000000"/>
            </a:solidFill>
            <a:prstDash val="dash"/>
            <a:round/>
            <a:headEnd len="lg" w="lg" type="none"/>
            <a:tailEnd len="lg" w="lg" type="none"/>
          </a:ln>
        </p:spPr>
      </p:cxnSp>
      <p:sp>
        <p:nvSpPr>
          <p:cNvPr id="184" name="Shape 184"/>
          <p:cNvSpPr txBox="1"/>
          <p:nvPr/>
        </p:nvSpPr>
        <p:spPr>
          <a:xfrm>
            <a:off x="4439600" y="1423175"/>
            <a:ext cx="3859500" cy="560400"/>
          </a:xfrm>
          <a:prstGeom prst="rect">
            <a:avLst/>
          </a:prstGeom>
          <a:noFill/>
          <a:ln cap="flat" cmpd="sng" w="28575">
            <a:solidFill>
              <a:srgbClr val="000000"/>
            </a:solidFill>
            <a:prstDash val="solid"/>
            <a:round/>
            <a:headEnd len="med" w="med" type="none"/>
            <a:tailEnd len="med" w="med" type="none"/>
          </a:ln>
        </p:spPr>
        <p:txBody>
          <a:bodyPr anchorCtr="0" anchor="t" bIns="91425" lIns="91425" rIns="91425" tIns="91425">
            <a:noAutofit/>
          </a:bodyPr>
          <a:lstStyle/>
          <a:p>
            <a:pPr lvl="0">
              <a:spcBef>
                <a:spcPts val="0"/>
              </a:spcBef>
              <a:buNone/>
            </a:pPr>
            <a:r>
              <a:rPr lang="en"/>
              <a:t>All additional water carrying apparatus pump the siamese.</a:t>
            </a:r>
          </a:p>
        </p:txBody>
      </p:sp>
      <p:sp>
        <p:nvSpPr>
          <p:cNvPr id="185" name="Shape 185"/>
          <p:cNvSpPr/>
          <p:nvPr/>
        </p:nvSpPr>
        <p:spPr>
          <a:xfrm>
            <a:off x="1708975" y="3748362"/>
            <a:ext cx="892800" cy="694800"/>
          </a:xfrm>
          <a:prstGeom prst="ellipse">
            <a:avLst/>
          </a:prstGeom>
          <a:noFill/>
          <a:ln cap="flat" cmpd="sng" w="28575">
            <a:solidFill>
              <a:schemeClr val="lt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cxnSp>
        <p:nvCxnSpPr>
          <p:cNvPr id="186" name="Shape 186"/>
          <p:cNvCxnSpPr>
            <a:stCxn id="184" idx="2"/>
            <a:endCxn id="185" idx="5"/>
          </p:cNvCxnSpPr>
          <p:nvPr/>
        </p:nvCxnSpPr>
        <p:spPr>
          <a:xfrm rot="5400000">
            <a:off x="3241400" y="1213325"/>
            <a:ext cx="2357700" cy="3898200"/>
          </a:xfrm>
          <a:prstGeom prst="bentConnector3">
            <a:avLst>
              <a:gd fmla="val 114421" name="adj1"/>
            </a:avLst>
          </a:prstGeom>
          <a:noFill/>
          <a:ln cap="flat" cmpd="sng" w="28575">
            <a:solidFill>
              <a:schemeClr val="dk2"/>
            </a:solidFill>
            <a:prstDash val="solid"/>
            <a:round/>
            <a:headEnd len="lg" w="lg" type="none"/>
            <a:tailEnd len="lg" w="lg" type="none"/>
          </a:ln>
        </p:spPr>
      </p:cxnSp>
      <p:sp>
        <p:nvSpPr>
          <p:cNvPr id="187" name="Shape 187"/>
          <p:cNvSpPr txBox="1"/>
          <p:nvPr/>
        </p:nvSpPr>
        <p:spPr>
          <a:xfrm>
            <a:off x="3384225" y="3186975"/>
            <a:ext cx="4052100" cy="1053300"/>
          </a:xfrm>
          <a:prstGeom prst="rect">
            <a:avLst/>
          </a:prstGeom>
          <a:solidFill>
            <a:srgbClr val="FFFFFF"/>
          </a:solidFill>
          <a:ln cap="flat" cmpd="sng" w="19050">
            <a:solidFill>
              <a:srgbClr val="000000"/>
            </a:solidFill>
            <a:prstDash val="solid"/>
            <a:round/>
            <a:headEnd len="med" w="med" type="none"/>
            <a:tailEnd len="med" w="med" type="none"/>
          </a:ln>
        </p:spPr>
        <p:txBody>
          <a:bodyPr anchorCtr="0" anchor="t" bIns="91425" lIns="91425" rIns="91425" tIns="91425">
            <a:noAutofit/>
          </a:bodyPr>
          <a:lstStyle/>
          <a:p>
            <a:pPr lvl="0">
              <a:spcBef>
                <a:spcPts val="0"/>
              </a:spcBef>
              <a:buNone/>
            </a:pPr>
            <a:r>
              <a:rPr lang="en"/>
              <a:t>Tankers and engines come to the siamese. Connect to a discharge and pump the siamese. Once they are empty they cycle to the fill site. They continue this cycle until the fire is out. </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1000"/>
                                        <p:tgtEl>
                                          <p:spTgt spid="1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1000"/>
                                        <p:tgtEl>
                                          <p:spTgt spid="1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0" st="0"/>
                                            </p:txEl>
                                          </p:spTgt>
                                        </p:tgtEl>
                                        <p:attrNameLst>
                                          <p:attrName>style.visibility</p:attrName>
                                        </p:attrNameLst>
                                      </p:cBhvr>
                                      <p:to>
                                        <p:strVal val="visible"/>
                                      </p:to>
                                    </p:set>
                                    <p:animEffect filter="fade" transition="in">
                                      <p:cBhvr>
                                        <p:cTn dur="1000"/>
                                        <p:tgtEl>
                                          <p:spTgt spid="18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1000"/>
                                        <p:tgtEl>
                                          <p:spTgt spid="1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1" name="Shape 191"/>
        <p:cNvGrpSpPr/>
        <p:nvPr/>
      </p:nvGrpSpPr>
      <p:grpSpPr>
        <a:xfrm>
          <a:off x="0" y="0"/>
          <a:ext cx="0" cy="0"/>
          <a:chOff x="0" y="0"/>
          <a:chExt cx="0" cy="0"/>
        </a:xfrm>
      </p:grpSpPr>
      <p:sp>
        <p:nvSpPr>
          <p:cNvPr id="192" name="Shape 192"/>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Setting up the Siamese</a:t>
            </a:r>
          </a:p>
        </p:txBody>
      </p:sp>
      <p:cxnSp>
        <p:nvCxnSpPr>
          <p:cNvPr id="193" name="Shape 193"/>
          <p:cNvCxnSpPr/>
          <p:nvPr/>
        </p:nvCxnSpPr>
        <p:spPr>
          <a:xfrm>
            <a:off x="1813998" y="2774159"/>
            <a:ext cx="1546799" cy="11100"/>
          </a:xfrm>
          <a:prstGeom prst="straightConnector1">
            <a:avLst/>
          </a:prstGeom>
          <a:noFill/>
          <a:ln cap="flat" cmpd="sng" w="9525">
            <a:solidFill>
              <a:srgbClr val="000000"/>
            </a:solidFill>
            <a:prstDash val="solid"/>
            <a:round/>
            <a:headEnd len="lg" w="lg" type="none"/>
            <a:tailEnd len="lg" w="lg" type="none"/>
          </a:ln>
        </p:spPr>
      </p:cxnSp>
      <p:cxnSp>
        <p:nvCxnSpPr>
          <p:cNvPr id="194" name="Shape 194"/>
          <p:cNvCxnSpPr/>
          <p:nvPr/>
        </p:nvCxnSpPr>
        <p:spPr>
          <a:xfrm>
            <a:off x="396625" y="4158479"/>
            <a:ext cx="7678200" cy="11100"/>
          </a:xfrm>
          <a:prstGeom prst="straightConnector1">
            <a:avLst/>
          </a:prstGeom>
          <a:noFill/>
          <a:ln cap="flat" cmpd="sng" w="9525">
            <a:solidFill>
              <a:srgbClr val="000000"/>
            </a:solidFill>
            <a:prstDash val="solid"/>
            <a:round/>
            <a:headEnd len="lg" w="lg" type="none"/>
            <a:tailEnd len="lg" w="lg" type="none"/>
          </a:ln>
        </p:spPr>
      </p:cxnSp>
      <p:cxnSp>
        <p:nvCxnSpPr>
          <p:cNvPr id="195" name="Shape 195"/>
          <p:cNvCxnSpPr/>
          <p:nvPr/>
        </p:nvCxnSpPr>
        <p:spPr>
          <a:xfrm flipH="1" rot="10800000">
            <a:off x="3349628" y="1664824"/>
            <a:ext cx="5400" cy="1131600"/>
          </a:xfrm>
          <a:prstGeom prst="straightConnector1">
            <a:avLst/>
          </a:prstGeom>
          <a:noFill/>
          <a:ln cap="flat" cmpd="sng" w="9525">
            <a:solidFill>
              <a:srgbClr val="000000"/>
            </a:solidFill>
            <a:prstDash val="dash"/>
            <a:round/>
            <a:headEnd len="lg" w="lg" type="none"/>
            <a:tailEnd len="lg" w="lg" type="none"/>
          </a:ln>
        </p:spPr>
      </p:cxnSp>
      <p:cxnSp>
        <p:nvCxnSpPr>
          <p:cNvPr id="196" name="Shape 196"/>
          <p:cNvCxnSpPr/>
          <p:nvPr/>
        </p:nvCxnSpPr>
        <p:spPr>
          <a:xfrm rot="10800000">
            <a:off x="4225065" y="1374724"/>
            <a:ext cx="21300" cy="1421700"/>
          </a:xfrm>
          <a:prstGeom prst="straightConnector1">
            <a:avLst/>
          </a:prstGeom>
          <a:noFill/>
          <a:ln cap="flat" cmpd="sng" w="9525">
            <a:solidFill>
              <a:srgbClr val="000000"/>
            </a:solidFill>
            <a:prstDash val="dash"/>
            <a:round/>
            <a:headEnd len="lg" w="lg" type="none"/>
            <a:tailEnd len="lg" w="lg" type="none"/>
          </a:ln>
        </p:spPr>
      </p:cxnSp>
      <p:cxnSp>
        <p:nvCxnSpPr>
          <p:cNvPr id="197" name="Shape 197"/>
          <p:cNvCxnSpPr/>
          <p:nvPr/>
        </p:nvCxnSpPr>
        <p:spPr>
          <a:xfrm flipH="1" rot="10800000">
            <a:off x="4246365" y="2790424"/>
            <a:ext cx="3732300" cy="6000"/>
          </a:xfrm>
          <a:prstGeom prst="straightConnector1">
            <a:avLst/>
          </a:prstGeom>
          <a:noFill/>
          <a:ln cap="flat" cmpd="sng" w="9525">
            <a:solidFill>
              <a:srgbClr val="000000"/>
            </a:solidFill>
            <a:prstDash val="solid"/>
            <a:round/>
            <a:headEnd len="lg" w="lg" type="none"/>
            <a:tailEnd len="lg" w="lg" type="none"/>
          </a:ln>
        </p:spPr>
      </p:cxnSp>
      <p:sp>
        <p:nvSpPr>
          <p:cNvPr id="198" name="Shape 198"/>
          <p:cNvSpPr/>
          <p:nvPr/>
        </p:nvSpPr>
        <p:spPr>
          <a:xfrm rot="2891665">
            <a:off x="3404654" y="2734279"/>
            <a:ext cx="323579" cy="290346"/>
          </a:xfrm>
          <a:prstGeom prst="halfFrame">
            <a:avLst>
              <a:gd fmla="val 33333" name="adj1"/>
              <a:gd fmla="val 33333" name="adj2"/>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99" name="Shape 199"/>
          <p:cNvSpPr/>
          <p:nvPr/>
        </p:nvSpPr>
        <p:spPr>
          <a:xfrm rot="5400000">
            <a:off x="2075875" y="2778350"/>
            <a:ext cx="347400" cy="694800"/>
          </a:xfrm>
          <a:prstGeom prst="rect">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W2</a:t>
            </a:r>
          </a:p>
        </p:txBody>
      </p:sp>
      <p:sp>
        <p:nvSpPr>
          <p:cNvPr id="200" name="Shape 200"/>
          <p:cNvSpPr/>
          <p:nvPr/>
        </p:nvSpPr>
        <p:spPr>
          <a:xfrm rot="5400000">
            <a:off x="5326875" y="2787150"/>
            <a:ext cx="330000" cy="694800"/>
          </a:xfrm>
          <a:prstGeom prst="rect">
            <a:avLst/>
          </a:prstGeom>
          <a:solidFill>
            <a:schemeClr val="lt2"/>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E3</a:t>
            </a:r>
          </a:p>
        </p:txBody>
      </p:sp>
      <p:cxnSp>
        <p:nvCxnSpPr>
          <p:cNvPr id="201" name="Shape 201"/>
          <p:cNvCxnSpPr>
            <a:stCxn id="200" idx="3"/>
            <a:endCxn id="198" idx="0"/>
          </p:cNvCxnSpPr>
          <p:nvPr/>
        </p:nvCxnSpPr>
        <p:spPr>
          <a:xfrm flipH="1" rot="5400000">
            <a:off x="4399575" y="2207250"/>
            <a:ext cx="403800" cy="1780800"/>
          </a:xfrm>
          <a:prstGeom prst="bentConnector3">
            <a:avLst>
              <a:gd fmla="val -58971" name="adj1"/>
            </a:avLst>
          </a:prstGeom>
          <a:noFill/>
          <a:ln cap="flat" cmpd="sng" w="38100">
            <a:solidFill>
              <a:srgbClr val="0000FF"/>
            </a:solidFill>
            <a:prstDash val="solid"/>
            <a:round/>
            <a:headEnd len="lg" w="lg" type="none"/>
            <a:tailEnd len="lg" w="lg" type="none"/>
          </a:ln>
        </p:spPr>
      </p:cxnSp>
      <p:cxnSp>
        <p:nvCxnSpPr>
          <p:cNvPr id="202" name="Shape 202"/>
          <p:cNvCxnSpPr>
            <a:stCxn id="199" idx="1"/>
            <a:endCxn id="198" idx="1"/>
          </p:cNvCxnSpPr>
          <p:nvPr/>
        </p:nvCxnSpPr>
        <p:spPr>
          <a:xfrm rot="-5400000">
            <a:off x="2787175" y="2324750"/>
            <a:ext cx="89700" cy="1164900"/>
          </a:xfrm>
          <a:prstGeom prst="bentConnector2">
            <a:avLst/>
          </a:prstGeom>
          <a:noFill/>
          <a:ln cap="flat" cmpd="sng" w="38100">
            <a:solidFill>
              <a:srgbClr val="0000FF"/>
            </a:solidFill>
            <a:prstDash val="solid"/>
            <a:round/>
            <a:headEnd len="lg" w="lg" type="none"/>
            <a:tailEnd len="lg" w="lg" type="none"/>
          </a:ln>
        </p:spPr>
      </p:cxnSp>
      <p:sp>
        <p:nvSpPr>
          <p:cNvPr id="203" name="Shape 203"/>
          <p:cNvSpPr txBox="1"/>
          <p:nvPr/>
        </p:nvSpPr>
        <p:spPr>
          <a:xfrm>
            <a:off x="4403900" y="4359100"/>
            <a:ext cx="4647600" cy="572700"/>
          </a:xfrm>
          <a:prstGeom prst="rect">
            <a:avLst/>
          </a:prstGeom>
          <a:solidFill>
            <a:srgbClr val="FFFFFF"/>
          </a:solidFill>
          <a:ln>
            <a:noFill/>
          </a:ln>
        </p:spPr>
        <p:txBody>
          <a:bodyPr anchorCtr="0" anchor="t" bIns="91425" lIns="91425" rIns="91425" tIns="91425">
            <a:noAutofit/>
          </a:bodyPr>
          <a:lstStyle/>
          <a:p>
            <a:pPr lvl="0" rtl="0">
              <a:spcBef>
                <a:spcPts val="0"/>
              </a:spcBef>
              <a:buNone/>
            </a:pPr>
            <a:r>
              <a:rPr lang="en"/>
              <a:t>Drivers should make sure that they leave the travel path unobstructed. This includes access to the driveway.</a:t>
            </a:r>
          </a:p>
        </p:txBody>
      </p:sp>
      <p:cxnSp>
        <p:nvCxnSpPr>
          <p:cNvPr id="204" name="Shape 204"/>
          <p:cNvCxnSpPr/>
          <p:nvPr/>
        </p:nvCxnSpPr>
        <p:spPr>
          <a:xfrm flipH="1" rot="10800000">
            <a:off x="3566294" y="1017727"/>
            <a:ext cx="300" cy="1606799"/>
          </a:xfrm>
          <a:prstGeom prst="straightConnector1">
            <a:avLst/>
          </a:prstGeom>
          <a:noFill/>
          <a:ln cap="flat" cmpd="sng" w="38100">
            <a:solidFill>
              <a:srgbClr val="FF0000"/>
            </a:solidFill>
            <a:prstDash val="solid"/>
            <a:round/>
            <a:headEnd len="lg" w="lg" type="none"/>
            <a:tailEnd len="lg" w="lg" type="none"/>
          </a:ln>
        </p:spPr>
      </p:cxnSp>
      <p:sp>
        <p:nvSpPr>
          <p:cNvPr id="205" name="Shape 205"/>
          <p:cNvSpPr txBox="1"/>
          <p:nvPr/>
        </p:nvSpPr>
        <p:spPr>
          <a:xfrm rot="-5400000">
            <a:off x="2227500" y="1694150"/>
            <a:ext cx="1658400" cy="347400"/>
          </a:xfrm>
          <a:prstGeom prst="rect">
            <a:avLst/>
          </a:prstGeom>
          <a:noFill/>
          <a:ln cap="flat" cmpd="sng" w="28575">
            <a:solidFill>
              <a:srgbClr val="000000"/>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n" sz="1200"/>
              <a:t>Primary supply line</a:t>
            </a:r>
          </a:p>
        </p:txBody>
      </p:sp>
      <p:cxnSp>
        <p:nvCxnSpPr>
          <p:cNvPr id="206" name="Shape 206"/>
          <p:cNvCxnSpPr>
            <a:stCxn id="205" idx="2"/>
          </p:cNvCxnSpPr>
          <p:nvPr/>
        </p:nvCxnSpPr>
        <p:spPr>
          <a:xfrm flipH="1" rot="10800000">
            <a:off x="3230400" y="1546250"/>
            <a:ext cx="344400" cy="321600"/>
          </a:xfrm>
          <a:prstGeom prst="curvedConnector3">
            <a:avLst>
              <a:gd fmla="val 50000" name="adj1"/>
            </a:avLst>
          </a:prstGeom>
          <a:noFill/>
          <a:ln cap="flat" cmpd="sng" w="28575">
            <a:solidFill>
              <a:srgbClr val="FF0000"/>
            </a:solidFill>
            <a:prstDash val="solid"/>
            <a:round/>
            <a:headEnd len="lg" w="lg" type="none"/>
            <a:tailEnd len="lg" w="lg" type="none"/>
          </a:ln>
        </p:spPr>
      </p:cxnSp>
      <p:sp>
        <p:nvSpPr>
          <p:cNvPr id="207" name="Shape 207"/>
          <p:cNvSpPr txBox="1"/>
          <p:nvPr/>
        </p:nvSpPr>
        <p:spPr>
          <a:xfrm>
            <a:off x="96500" y="3466250"/>
            <a:ext cx="3253200" cy="1027200"/>
          </a:xfrm>
          <a:prstGeom prst="rect">
            <a:avLst/>
          </a:prstGeom>
          <a:solidFill>
            <a:srgbClr val="FFFFFF"/>
          </a:solidFill>
          <a:ln cap="flat" cmpd="sng" w="19050">
            <a:solidFill>
              <a:srgbClr val="000000"/>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n" sz="1200"/>
              <a:t>Tanker 2 arrives at the siamese. They also lay a piece of hose of sufficient length that they don’t block the roadway or driveway. They pump the siamese at 90 PSI.</a:t>
            </a:r>
          </a:p>
        </p:txBody>
      </p:sp>
      <p:sp>
        <p:nvSpPr>
          <p:cNvPr id="208" name="Shape 208"/>
          <p:cNvSpPr txBox="1"/>
          <p:nvPr/>
        </p:nvSpPr>
        <p:spPr>
          <a:xfrm>
            <a:off x="4904850" y="1927550"/>
            <a:ext cx="3686700" cy="347400"/>
          </a:xfrm>
          <a:prstGeom prst="rect">
            <a:avLst/>
          </a:prstGeom>
          <a:noFill/>
          <a:ln cap="flat" cmpd="sng" w="19050">
            <a:solidFill>
              <a:srgbClr val="000000"/>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n" sz="1200"/>
              <a:t>Engine 3 begins pumping the siamese at 100 PSI.</a:t>
            </a:r>
          </a:p>
          <a:p>
            <a:pPr lvl="0" rtl="0">
              <a:spcBef>
                <a:spcPts val="0"/>
              </a:spcBef>
              <a:buNone/>
            </a:pPr>
            <a:r>
              <a:t/>
            </a:r>
            <a:endParaRPr sz="1200"/>
          </a:p>
        </p:txBody>
      </p:sp>
      <p:sp>
        <p:nvSpPr>
          <p:cNvPr id="209" name="Shape 209"/>
          <p:cNvSpPr txBox="1"/>
          <p:nvPr/>
        </p:nvSpPr>
        <p:spPr>
          <a:xfrm>
            <a:off x="4903700" y="693300"/>
            <a:ext cx="3686700" cy="938400"/>
          </a:xfrm>
          <a:prstGeom prst="rect">
            <a:avLst/>
          </a:prstGeom>
          <a:noFill/>
          <a:ln cap="flat" cmpd="sng" w="19050">
            <a:solidFill>
              <a:srgbClr val="000000"/>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n" sz="1200"/>
              <a:t>Assuming E3 arrives to the siamese first. They connect a line to the siamese, long enough that they can pull away and have room for a second piece to pump the siamese at the same time. </a:t>
            </a:r>
          </a:p>
        </p:txBody>
      </p:sp>
      <p:sp>
        <p:nvSpPr>
          <p:cNvPr id="210" name="Shape 210"/>
          <p:cNvSpPr txBox="1"/>
          <p:nvPr/>
        </p:nvSpPr>
        <p:spPr>
          <a:xfrm>
            <a:off x="6353725" y="3311900"/>
            <a:ext cx="2577300" cy="433200"/>
          </a:xfrm>
          <a:prstGeom prst="rect">
            <a:avLst/>
          </a:prstGeom>
          <a:noFill/>
          <a:ln>
            <a:noFill/>
          </a:ln>
        </p:spPr>
        <p:txBody>
          <a:bodyPr anchorCtr="0" anchor="t" bIns="91425" lIns="91425" rIns="91425" tIns="91425">
            <a:noAutofit/>
          </a:bodyPr>
          <a:lstStyle/>
          <a:p>
            <a:pPr lvl="0">
              <a:spcBef>
                <a:spcPts val="0"/>
              </a:spcBef>
              <a:buNone/>
            </a:pPr>
            <a:r>
              <a:rPr lang="en"/>
              <a:t>NOTICE THE PROBLEM??</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0"/>
                                        </p:tgtEl>
                                        <p:attrNameLst>
                                          <p:attrName>style.visibility</p:attrName>
                                        </p:attrNameLst>
                                      </p:cBhvr>
                                      <p:to>
                                        <p:strVal val="visible"/>
                                      </p:to>
                                    </p:set>
                                    <p:animEffect filter="fade" transition="in">
                                      <p:cBhvr>
                                        <p:cTn dur="1000"/>
                                        <p:tgtEl>
                                          <p:spTgt spid="2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gtEl>
                                        <p:attrNameLst>
                                          <p:attrName>style.visibility</p:attrName>
                                        </p:attrNameLst>
                                      </p:cBhvr>
                                      <p:to>
                                        <p:strVal val="visible"/>
                                      </p:to>
                                    </p:set>
                                    <p:animEffect filter="fade" transition="in">
                                      <p:cBhvr>
                                        <p:cTn dur="1000"/>
                                        <p:tgtEl>
                                          <p:spTgt spid="2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1000"/>
                                        <p:tgtEl>
                                          <p:spTgt spid="2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8"/>
                                        </p:tgtEl>
                                        <p:attrNameLst>
                                          <p:attrName>style.visibility</p:attrName>
                                        </p:attrNameLst>
                                      </p:cBhvr>
                                      <p:to>
                                        <p:strVal val="visible"/>
                                      </p:to>
                                    </p:set>
                                    <p:animEffect filter="fade" transition="in">
                                      <p:cBhvr>
                                        <p:cTn dur="1000"/>
                                        <p:tgtEl>
                                          <p:spTgt spid="2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9"/>
                                        </p:tgtEl>
                                        <p:attrNameLst>
                                          <p:attrName>style.visibility</p:attrName>
                                        </p:attrNameLst>
                                      </p:cBhvr>
                                      <p:to>
                                        <p:strVal val="visible"/>
                                      </p:to>
                                    </p:set>
                                    <p:animEffect filter="fade" transition="in">
                                      <p:cBhvr>
                                        <p:cTn dur="1000"/>
                                        <p:tgtEl>
                                          <p:spTgt spid="1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2"/>
                                        </p:tgtEl>
                                        <p:attrNameLst>
                                          <p:attrName>style.visibility</p:attrName>
                                        </p:attrNameLst>
                                      </p:cBhvr>
                                      <p:to>
                                        <p:strVal val="visible"/>
                                      </p:to>
                                    </p:set>
                                    <p:animEffect filter="fade" transition="in">
                                      <p:cBhvr>
                                        <p:cTn dur="1000"/>
                                        <p:tgtEl>
                                          <p:spTgt spid="2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1000"/>
                                        <p:tgtEl>
                                          <p:spTgt spid="2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1000"/>
                                        <p:tgtEl>
                                          <p:spTgt spid="2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4" name="Shape 214"/>
        <p:cNvGrpSpPr/>
        <p:nvPr/>
      </p:nvGrpSpPr>
      <p:grpSpPr>
        <a:xfrm>
          <a:off x="0" y="0"/>
          <a:ext cx="0" cy="0"/>
          <a:chOff x="0" y="0"/>
          <a:chExt cx="0" cy="0"/>
        </a:xfrm>
      </p:grpSpPr>
      <p:sp>
        <p:nvSpPr>
          <p:cNvPr id="215" name="Shape 215"/>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Setting up the Siamese</a:t>
            </a:r>
          </a:p>
        </p:txBody>
      </p:sp>
      <p:cxnSp>
        <p:nvCxnSpPr>
          <p:cNvPr id="216" name="Shape 216"/>
          <p:cNvCxnSpPr/>
          <p:nvPr/>
        </p:nvCxnSpPr>
        <p:spPr>
          <a:xfrm>
            <a:off x="1813998" y="2774159"/>
            <a:ext cx="1546799" cy="11100"/>
          </a:xfrm>
          <a:prstGeom prst="straightConnector1">
            <a:avLst/>
          </a:prstGeom>
          <a:noFill/>
          <a:ln cap="flat" cmpd="sng" w="9525">
            <a:solidFill>
              <a:srgbClr val="000000"/>
            </a:solidFill>
            <a:prstDash val="solid"/>
            <a:round/>
            <a:headEnd len="lg" w="lg" type="none"/>
            <a:tailEnd len="lg" w="lg" type="none"/>
          </a:ln>
        </p:spPr>
      </p:cxnSp>
      <p:cxnSp>
        <p:nvCxnSpPr>
          <p:cNvPr id="217" name="Shape 217"/>
          <p:cNvCxnSpPr/>
          <p:nvPr/>
        </p:nvCxnSpPr>
        <p:spPr>
          <a:xfrm>
            <a:off x="396625" y="4158479"/>
            <a:ext cx="7678200" cy="11100"/>
          </a:xfrm>
          <a:prstGeom prst="straightConnector1">
            <a:avLst/>
          </a:prstGeom>
          <a:noFill/>
          <a:ln cap="flat" cmpd="sng" w="9525">
            <a:solidFill>
              <a:srgbClr val="000000"/>
            </a:solidFill>
            <a:prstDash val="solid"/>
            <a:round/>
            <a:headEnd len="lg" w="lg" type="none"/>
            <a:tailEnd len="lg" w="lg" type="none"/>
          </a:ln>
        </p:spPr>
      </p:cxnSp>
      <p:cxnSp>
        <p:nvCxnSpPr>
          <p:cNvPr id="218" name="Shape 218"/>
          <p:cNvCxnSpPr/>
          <p:nvPr/>
        </p:nvCxnSpPr>
        <p:spPr>
          <a:xfrm flipH="1" rot="10800000">
            <a:off x="3349628" y="1664824"/>
            <a:ext cx="5400" cy="1131600"/>
          </a:xfrm>
          <a:prstGeom prst="straightConnector1">
            <a:avLst/>
          </a:prstGeom>
          <a:noFill/>
          <a:ln cap="flat" cmpd="sng" w="9525">
            <a:solidFill>
              <a:srgbClr val="000000"/>
            </a:solidFill>
            <a:prstDash val="dash"/>
            <a:round/>
            <a:headEnd len="lg" w="lg" type="none"/>
            <a:tailEnd len="lg" w="lg" type="none"/>
          </a:ln>
        </p:spPr>
      </p:cxnSp>
      <p:cxnSp>
        <p:nvCxnSpPr>
          <p:cNvPr id="219" name="Shape 219"/>
          <p:cNvCxnSpPr/>
          <p:nvPr/>
        </p:nvCxnSpPr>
        <p:spPr>
          <a:xfrm rot="10800000">
            <a:off x="4225065" y="1374724"/>
            <a:ext cx="21300" cy="1421700"/>
          </a:xfrm>
          <a:prstGeom prst="straightConnector1">
            <a:avLst/>
          </a:prstGeom>
          <a:noFill/>
          <a:ln cap="flat" cmpd="sng" w="9525">
            <a:solidFill>
              <a:srgbClr val="000000"/>
            </a:solidFill>
            <a:prstDash val="dash"/>
            <a:round/>
            <a:headEnd len="lg" w="lg" type="none"/>
            <a:tailEnd len="lg" w="lg" type="none"/>
          </a:ln>
        </p:spPr>
      </p:cxnSp>
      <p:cxnSp>
        <p:nvCxnSpPr>
          <p:cNvPr id="220" name="Shape 220"/>
          <p:cNvCxnSpPr/>
          <p:nvPr/>
        </p:nvCxnSpPr>
        <p:spPr>
          <a:xfrm flipH="1" rot="10800000">
            <a:off x="4246365" y="2790424"/>
            <a:ext cx="3732300" cy="6000"/>
          </a:xfrm>
          <a:prstGeom prst="straightConnector1">
            <a:avLst/>
          </a:prstGeom>
          <a:noFill/>
          <a:ln cap="flat" cmpd="sng" w="9525">
            <a:solidFill>
              <a:srgbClr val="000000"/>
            </a:solidFill>
            <a:prstDash val="solid"/>
            <a:round/>
            <a:headEnd len="lg" w="lg" type="none"/>
            <a:tailEnd len="lg" w="lg" type="none"/>
          </a:ln>
        </p:spPr>
      </p:cxnSp>
      <p:sp>
        <p:nvSpPr>
          <p:cNvPr id="221" name="Shape 221"/>
          <p:cNvSpPr/>
          <p:nvPr/>
        </p:nvSpPr>
        <p:spPr>
          <a:xfrm rot="2891665">
            <a:off x="3404654" y="2734279"/>
            <a:ext cx="323579" cy="290346"/>
          </a:xfrm>
          <a:prstGeom prst="halfFrame">
            <a:avLst>
              <a:gd fmla="val 33333" name="adj1"/>
              <a:gd fmla="val 33333" name="adj2"/>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222" name="Shape 222"/>
          <p:cNvSpPr/>
          <p:nvPr/>
        </p:nvSpPr>
        <p:spPr>
          <a:xfrm rot="5400000">
            <a:off x="485400" y="2722050"/>
            <a:ext cx="347400" cy="694800"/>
          </a:xfrm>
          <a:prstGeom prst="rect">
            <a:avLst/>
          </a:prstGeom>
          <a:solidFill>
            <a:srgbClr val="00FFFF"/>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W2</a:t>
            </a:r>
          </a:p>
        </p:txBody>
      </p:sp>
      <p:sp>
        <p:nvSpPr>
          <p:cNvPr id="223" name="Shape 223"/>
          <p:cNvSpPr/>
          <p:nvPr/>
        </p:nvSpPr>
        <p:spPr>
          <a:xfrm rot="5400000">
            <a:off x="2501700" y="2878450"/>
            <a:ext cx="330000" cy="694800"/>
          </a:xfrm>
          <a:prstGeom prst="rect">
            <a:avLst/>
          </a:prstGeom>
          <a:solidFill>
            <a:schemeClr val="lt2"/>
          </a:solidFill>
          <a:ln cap="flat" cmpd="sng" w="9525">
            <a:solidFill>
              <a:srgbClr val="000000"/>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a:t>E3</a:t>
            </a:r>
          </a:p>
        </p:txBody>
      </p:sp>
      <p:cxnSp>
        <p:nvCxnSpPr>
          <p:cNvPr id="224" name="Shape 224"/>
          <p:cNvCxnSpPr>
            <a:stCxn id="223" idx="3"/>
            <a:endCxn id="221" idx="0"/>
          </p:cNvCxnSpPr>
          <p:nvPr/>
        </p:nvCxnSpPr>
        <p:spPr>
          <a:xfrm rot="-5400000">
            <a:off x="2941350" y="2621200"/>
            <a:ext cx="495000" cy="1044300"/>
          </a:xfrm>
          <a:prstGeom prst="bentConnector3">
            <a:avLst>
              <a:gd fmla="val -48106" name="adj1"/>
            </a:avLst>
          </a:prstGeom>
          <a:noFill/>
          <a:ln cap="flat" cmpd="sng" w="38100">
            <a:solidFill>
              <a:srgbClr val="0000FF"/>
            </a:solidFill>
            <a:prstDash val="solid"/>
            <a:round/>
            <a:headEnd len="lg" w="lg" type="none"/>
            <a:tailEnd len="lg" w="lg" type="none"/>
          </a:ln>
        </p:spPr>
      </p:cxnSp>
      <p:cxnSp>
        <p:nvCxnSpPr>
          <p:cNvPr id="225" name="Shape 225"/>
          <p:cNvCxnSpPr>
            <a:stCxn id="222" idx="1"/>
            <a:endCxn id="221" idx="1"/>
          </p:cNvCxnSpPr>
          <p:nvPr/>
        </p:nvCxnSpPr>
        <p:spPr>
          <a:xfrm rot="-5400000">
            <a:off x="2020050" y="1501200"/>
            <a:ext cx="33600" cy="2755500"/>
          </a:xfrm>
          <a:prstGeom prst="bentConnector2">
            <a:avLst/>
          </a:prstGeom>
          <a:noFill/>
          <a:ln cap="flat" cmpd="sng" w="38100">
            <a:solidFill>
              <a:srgbClr val="0000FF"/>
            </a:solidFill>
            <a:prstDash val="solid"/>
            <a:round/>
            <a:headEnd len="lg" w="lg" type="none"/>
            <a:tailEnd len="lg" w="lg" type="none"/>
          </a:ln>
        </p:spPr>
      </p:cxnSp>
      <p:sp>
        <p:nvSpPr>
          <p:cNvPr id="226" name="Shape 226"/>
          <p:cNvSpPr txBox="1"/>
          <p:nvPr/>
        </p:nvSpPr>
        <p:spPr>
          <a:xfrm>
            <a:off x="4403900" y="4359100"/>
            <a:ext cx="4647600" cy="572700"/>
          </a:xfrm>
          <a:prstGeom prst="rect">
            <a:avLst/>
          </a:prstGeom>
          <a:solidFill>
            <a:srgbClr val="FFFFFF"/>
          </a:solidFill>
          <a:ln>
            <a:noFill/>
          </a:ln>
        </p:spPr>
        <p:txBody>
          <a:bodyPr anchorCtr="0" anchor="t" bIns="91425" lIns="91425" rIns="91425" tIns="91425">
            <a:noAutofit/>
          </a:bodyPr>
          <a:lstStyle/>
          <a:p>
            <a:pPr lvl="0" rtl="0">
              <a:spcBef>
                <a:spcPts val="0"/>
              </a:spcBef>
              <a:buNone/>
            </a:pPr>
            <a:r>
              <a:rPr lang="en"/>
              <a:t>Drivers should make sure that they leave the travel path unobstructed. This includes access to the driveway.</a:t>
            </a:r>
          </a:p>
        </p:txBody>
      </p:sp>
      <p:cxnSp>
        <p:nvCxnSpPr>
          <p:cNvPr id="227" name="Shape 227"/>
          <p:cNvCxnSpPr/>
          <p:nvPr/>
        </p:nvCxnSpPr>
        <p:spPr>
          <a:xfrm flipH="1" rot="10800000">
            <a:off x="3566294" y="1017727"/>
            <a:ext cx="300" cy="1606799"/>
          </a:xfrm>
          <a:prstGeom prst="straightConnector1">
            <a:avLst/>
          </a:prstGeom>
          <a:noFill/>
          <a:ln cap="flat" cmpd="sng" w="38100">
            <a:solidFill>
              <a:srgbClr val="FF0000"/>
            </a:solidFill>
            <a:prstDash val="solid"/>
            <a:round/>
            <a:headEnd len="lg" w="lg" type="none"/>
            <a:tailEnd len="lg" w="lg" type="none"/>
          </a:ln>
        </p:spPr>
      </p:cxnSp>
      <p:sp>
        <p:nvSpPr>
          <p:cNvPr id="228" name="Shape 228"/>
          <p:cNvSpPr txBox="1"/>
          <p:nvPr/>
        </p:nvSpPr>
        <p:spPr>
          <a:xfrm rot="-5400000">
            <a:off x="2227500" y="1694150"/>
            <a:ext cx="1658400" cy="347400"/>
          </a:xfrm>
          <a:prstGeom prst="rect">
            <a:avLst/>
          </a:prstGeom>
          <a:noFill/>
          <a:ln cap="flat" cmpd="sng" w="28575">
            <a:solidFill>
              <a:srgbClr val="000000"/>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n" sz="1200"/>
              <a:t>Primary supply line</a:t>
            </a:r>
          </a:p>
        </p:txBody>
      </p:sp>
      <p:cxnSp>
        <p:nvCxnSpPr>
          <p:cNvPr id="229" name="Shape 229"/>
          <p:cNvCxnSpPr>
            <a:stCxn id="228" idx="2"/>
          </p:cNvCxnSpPr>
          <p:nvPr/>
        </p:nvCxnSpPr>
        <p:spPr>
          <a:xfrm flipH="1" rot="10800000">
            <a:off x="3230400" y="1546250"/>
            <a:ext cx="344400" cy="321600"/>
          </a:xfrm>
          <a:prstGeom prst="curvedConnector3">
            <a:avLst>
              <a:gd fmla="val 50000" name="adj1"/>
            </a:avLst>
          </a:prstGeom>
          <a:noFill/>
          <a:ln cap="flat" cmpd="sng" w="28575">
            <a:solidFill>
              <a:srgbClr val="FF0000"/>
            </a:solidFill>
            <a:prstDash val="solid"/>
            <a:round/>
            <a:headEnd len="lg" w="lg" type="none"/>
            <a:tailEnd len="lg" w="lg" type="none"/>
          </a:ln>
        </p:spPr>
      </p:cxnSp>
      <p:sp>
        <p:nvSpPr>
          <p:cNvPr id="230" name="Shape 230"/>
          <p:cNvSpPr txBox="1"/>
          <p:nvPr/>
        </p:nvSpPr>
        <p:spPr>
          <a:xfrm>
            <a:off x="4903700" y="693300"/>
            <a:ext cx="3686700" cy="938400"/>
          </a:xfrm>
          <a:prstGeom prst="rect">
            <a:avLst/>
          </a:prstGeom>
          <a:noFill/>
          <a:ln cap="flat" cmpd="sng" w="19050">
            <a:solidFill>
              <a:srgbClr val="000000"/>
            </a:solidFill>
            <a:prstDash val="solid"/>
            <a:round/>
            <a:headEnd len="med" w="med" type="none"/>
            <a:tailEnd len="med" w="med" type="none"/>
          </a:ln>
        </p:spPr>
        <p:txBody>
          <a:bodyPr anchorCtr="0" anchor="t" bIns="91425" lIns="91425" rIns="91425" tIns="91425">
            <a:noAutofit/>
          </a:bodyPr>
          <a:lstStyle/>
          <a:p>
            <a:pPr lvl="0" rtl="0">
              <a:spcBef>
                <a:spcPts val="0"/>
              </a:spcBef>
              <a:buNone/>
            </a:pPr>
            <a:r>
              <a:rPr lang="en" sz="1200"/>
              <a:t>Done the previous way the driveway is blocked. This could have serious impacts for the speed of EMS care and ladder truck support. </a:t>
            </a:r>
          </a:p>
        </p:txBody>
      </p:sp>
      <p:sp>
        <p:nvSpPr>
          <p:cNvPr id="231" name="Shape 231"/>
          <p:cNvSpPr txBox="1"/>
          <p:nvPr/>
        </p:nvSpPr>
        <p:spPr>
          <a:xfrm>
            <a:off x="4904850" y="1697025"/>
            <a:ext cx="3686700" cy="800100"/>
          </a:xfrm>
          <a:prstGeom prst="rect">
            <a:avLst/>
          </a:prstGeom>
          <a:noFill/>
          <a:ln cap="flat" cmpd="sng" w="19050">
            <a:solidFill>
              <a:srgbClr val="000000"/>
            </a:solidFill>
            <a:prstDash val="solid"/>
            <a:round/>
            <a:headEnd len="med" w="med" type="none"/>
            <a:tailEnd len="med" w="med" type="none"/>
          </a:ln>
        </p:spPr>
        <p:txBody>
          <a:bodyPr anchorCtr="0" anchor="t" bIns="91425" lIns="91425" rIns="91425" tIns="91425">
            <a:noAutofit/>
          </a:bodyPr>
          <a:lstStyle/>
          <a:p>
            <a:pPr lvl="0">
              <a:spcBef>
                <a:spcPts val="0"/>
              </a:spcBef>
              <a:buNone/>
            </a:pPr>
            <a:r>
              <a:rPr lang="en"/>
              <a:t>This would be the better solution of course assuming that the line from Engine 3 to the siamese does not block the roadway.</a:t>
            </a:r>
          </a:p>
        </p:txBody>
      </p:sp>
      <p:cxnSp>
        <p:nvCxnSpPr>
          <p:cNvPr id="232" name="Shape 232"/>
          <p:cNvCxnSpPr>
            <a:stCxn id="231" idx="2"/>
          </p:cNvCxnSpPr>
          <p:nvPr/>
        </p:nvCxnSpPr>
        <p:spPr>
          <a:xfrm rot="5400000">
            <a:off x="4654200" y="1550925"/>
            <a:ext cx="1147800" cy="3040200"/>
          </a:xfrm>
          <a:prstGeom prst="curvedConnector2">
            <a:avLst/>
          </a:prstGeom>
          <a:noFill/>
          <a:ln cap="flat" cmpd="sng" w="28575">
            <a:solidFill>
              <a:srgbClr val="FF0000"/>
            </a:solidFill>
            <a:prstDash val="solid"/>
            <a:round/>
            <a:headEnd len="lg" w="lg" type="none"/>
            <a:tailEnd len="lg" w="lg" type="stealth"/>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0"/>
                                        </p:tgtEl>
                                        <p:attrNameLst>
                                          <p:attrName>style.visibility</p:attrName>
                                        </p:attrNameLst>
                                      </p:cBhvr>
                                      <p:to>
                                        <p:strVal val="visible"/>
                                      </p:to>
                                    </p:set>
                                    <p:animEffect filter="fade" transition="in">
                                      <p:cBhvr>
                                        <p:cTn dur="1000"/>
                                        <p:tgtEl>
                                          <p:spTgt spid="2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1000"/>
                                        <p:tgtEl>
                                          <p:spTgt spid="2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1000"/>
                                        <p:tgtEl>
                                          <p:spTgt spid="2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6" name="Shape 236"/>
        <p:cNvGrpSpPr/>
        <p:nvPr/>
      </p:nvGrpSpPr>
      <p:grpSpPr>
        <a:xfrm>
          <a:off x="0" y="0"/>
          <a:ext cx="0" cy="0"/>
          <a:chOff x="0" y="0"/>
          <a:chExt cx="0" cy="0"/>
        </a:xfrm>
      </p:grpSpPr>
      <p:sp>
        <p:nvSpPr>
          <p:cNvPr id="237" name="Shape 23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The Minus Ten Rule</a:t>
            </a:r>
          </a:p>
        </p:txBody>
      </p:sp>
      <p:sp>
        <p:nvSpPr>
          <p:cNvPr id="238" name="Shape 238"/>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buClr>
                <a:srgbClr val="000000"/>
              </a:buClr>
            </a:pPr>
            <a:r>
              <a:rPr lang="en">
                <a:solidFill>
                  <a:srgbClr val="000000"/>
                </a:solidFill>
              </a:rPr>
              <a:t>Siamese pumping accepts that there may be two pumps pumping the siamese at the same time. </a:t>
            </a:r>
          </a:p>
          <a:p>
            <a:pPr indent="-228600" lvl="0" marL="457200">
              <a:spcBef>
                <a:spcPts val="0"/>
              </a:spcBef>
              <a:buClr>
                <a:srgbClr val="000000"/>
              </a:buClr>
            </a:pPr>
            <a:r>
              <a:rPr lang="en">
                <a:solidFill>
                  <a:srgbClr val="000000"/>
                </a:solidFill>
              </a:rPr>
              <a:t>(The clapper will only open on the side with the highest pressure.) </a:t>
            </a:r>
          </a:p>
          <a:p>
            <a:pPr indent="-228600" lvl="0" marL="457200">
              <a:spcBef>
                <a:spcPts val="0"/>
              </a:spcBef>
              <a:buClr>
                <a:srgbClr val="000000"/>
              </a:buClr>
            </a:pPr>
            <a:r>
              <a:rPr lang="en">
                <a:solidFill>
                  <a:srgbClr val="000000"/>
                </a:solidFill>
              </a:rPr>
              <a:t>Any unit that arrives when there is another unit pumping the siamese should pump the siamese at 10 PSI less than the already pumping apparatus. </a:t>
            </a:r>
          </a:p>
          <a:p>
            <a:pPr indent="-228600" lvl="0" marL="457200">
              <a:spcBef>
                <a:spcPts val="0"/>
              </a:spcBef>
              <a:buClr>
                <a:srgbClr val="000000"/>
              </a:buClr>
            </a:pPr>
            <a:r>
              <a:rPr lang="en">
                <a:solidFill>
                  <a:srgbClr val="000000"/>
                </a:solidFill>
              </a:rPr>
              <a:t>When the first pump is done they throttle down and disconnect.</a:t>
            </a:r>
          </a:p>
          <a:p>
            <a:pPr indent="-228600" lvl="0" marL="457200">
              <a:spcBef>
                <a:spcPts val="0"/>
              </a:spcBef>
              <a:buClr>
                <a:srgbClr val="000000"/>
              </a:buClr>
            </a:pPr>
            <a:r>
              <a:rPr lang="en">
                <a:solidFill>
                  <a:srgbClr val="000000"/>
                </a:solidFill>
              </a:rPr>
              <a:t>Once the second pump knows </a:t>
            </a:r>
            <a:r>
              <a:rPr lang="en">
                <a:solidFill>
                  <a:srgbClr val="000000"/>
                </a:solidFill>
              </a:rPr>
              <a:t>it's</a:t>
            </a:r>
            <a:r>
              <a:rPr lang="en">
                <a:solidFill>
                  <a:srgbClr val="000000"/>
                </a:solidFill>
              </a:rPr>
              <a:t> their turn they throttle up by 10 PSI pushing their clapper open and the water supply is never </a:t>
            </a:r>
            <a:r>
              <a:rPr lang="en">
                <a:solidFill>
                  <a:srgbClr val="000000"/>
                </a:solidFill>
              </a:rPr>
              <a:t>interrupted</a:t>
            </a:r>
            <a:r>
              <a:rPr lang="en">
                <a:solidFill>
                  <a:srgbClr val="000000"/>
                </a:solidFill>
              </a:rPr>
              <a:t>. </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2" name="Shape 242"/>
        <p:cNvGrpSpPr/>
        <p:nvPr/>
      </p:nvGrpSpPr>
      <p:grpSpPr>
        <a:xfrm>
          <a:off x="0" y="0"/>
          <a:ext cx="0" cy="0"/>
          <a:chOff x="0" y="0"/>
          <a:chExt cx="0" cy="0"/>
        </a:xfrm>
      </p:grpSpPr>
      <p:sp>
        <p:nvSpPr>
          <p:cNvPr id="243" name="Shape 243"/>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Expanding Water Supply</a:t>
            </a:r>
          </a:p>
        </p:txBody>
      </p:sp>
      <p:sp>
        <p:nvSpPr>
          <p:cNvPr id="244" name="Shape 244"/>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solidFill>
                  <a:srgbClr val="000000"/>
                </a:solidFill>
              </a:rPr>
              <a:t>When the NFF exceeds 500 GPM command must consider expanding water supply. They have three basic choices listed in order of preference.</a:t>
            </a:r>
          </a:p>
          <a:p>
            <a:pPr indent="-228600" lvl="0" marL="457200">
              <a:spcBef>
                <a:spcPts val="0"/>
              </a:spcBef>
              <a:buClr>
                <a:srgbClr val="000000"/>
              </a:buClr>
            </a:pPr>
            <a:r>
              <a:rPr lang="en">
                <a:solidFill>
                  <a:srgbClr val="000000"/>
                </a:solidFill>
              </a:rPr>
              <a:t>On Site Water Source</a:t>
            </a:r>
          </a:p>
          <a:p>
            <a:pPr indent="-228600" lvl="0" marL="457200">
              <a:spcBef>
                <a:spcPts val="0"/>
              </a:spcBef>
              <a:buClr>
                <a:srgbClr val="000000"/>
              </a:buClr>
            </a:pPr>
            <a:r>
              <a:rPr lang="en">
                <a:solidFill>
                  <a:srgbClr val="000000"/>
                </a:solidFill>
              </a:rPr>
              <a:t>Dump Tank Operations</a:t>
            </a:r>
          </a:p>
          <a:p>
            <a:pPr indent="-228600" lvl="0" marL="457200">
              <a:spcBef>
                <a:spcPts val="0"/>
              </a:spcBef>
              <a:buClr>
                <a:srgbClr val="000000"/>
              </a:buClr>
            </a:pPr>
            <a:r>
              <a:rPr lang="en">
                <a:solidFill>
                  <a:srgbClr val="000000"/>
                </a:solidFill>
              </a:rPr>
              <a:t>Relay Operations</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8" name="Shape 248"/>
        <p:cNvGrpSpPr/>
        <p:nvPr/>
      </p:nvGrpSpPr>
      <p:grpSpPr>
        <a:xfrm>
          <a:off x="0" y="0"/>
          <a:ext cx="0" cy="0"/>
          <a:chOff x="0" y="0"/>
          <a:chExt cx="0" cy="0"/>
        </a:xfrm>
      </p:grpSpPr>
      <p:sp>
        <p:nvSpPr>
          <p:cNvPr id="249" name="Shape 24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On-Site Static Source</a:t>
            </a:r>
          </a:p>
        </p:txBody>
      </p:sp>
      <p:sp>
        <p:nvSpPr>
          <p:cNvPr id="250" name="Shape 250"/>
          <p:cNvSpPr txBox="1"/>
          <p:nvPr>
            <p:ph idx="1" type="body"/>
          </p:nvPr>
        </p:nvSpPr>
        <p:spPr>
          <a:xfrm>
            <a:off x="311700" y="1152475"/>
            <a:ext cx="8520600" cy="1735800"/>
          </a:xfrm>
          <a:prstGeom prst="rect">
            <a:avLst/>
          </a:prstGeom>
        </p:spPr>
        <p:txBody>
          <a:bodyPr anchorCtr="0" anchor="t" bIns="91425" lIns="91425" rIns="91425" tIns="91425">
            <a:noAutofit/>
          </a:bodyPr>
          <a:lstStyle/>
          <a:p>
            <a:pPr lvl="0" rtl="0" algn="just">
              <a:spcBef>
                <a:spcPts val="0"/>
              </a:spcBef>
              <a:spcAft>
                <a:spcPts val="0"/>
              </a:spcAft>
              <a:buNone/>
            </a:pPr>
            <a:r>
              <a:t/>
            </a:r>
            <a:endParaRPr>
              <a:solidFill>
                <a:srgbClr val="000000"/>
              </a:solidFill>
              <a:highlight>
                <a:srgbClr val="FFFFFF"/>
              </a:highlight>
            </a:endParaRPr>
          </a:p>
          <a:p>
            <a:pPr indent="-228600" lvl="0" marL="457200" rtl="0" algn="just">
              <a:spcBef>
                <a:spcPts val="0"/>
              </a:spcBef>
              <a:spcAft>
                <a:spcPts val="0"/>
              </a:spcAft>
              <a:buClr>
                <a:srgbClr val="000000"/>
              </a:buClr>
            </a:pPr>
            <a:r>
              <a:rPr lang="en">
                <a:solidFill>
                  <a:srgbClr val="000000"/>
                </a:solidFill>
                <a:highlight>
                  <a:srgbClr val="FFFFFF"/>
                </a:highlight>
              </a:rPr>
              <a:t>The Incident Commander must assign an engine to draft from the water source.  </a:t>
            </a:r>
          </a:p>
          <a:p>
            <a:pPr indent="-228600" lvl="0" marL="457200" rtl="0" algn="just">
              <a:spcBef>
                <a:spcPts val="0"/>
              </a:spcBef>
              <a:spcAft>
                <a:spcPts val="0"/>
              </a:spcAft>
              <a:buClr>
                <a:srgbClr val="000000"/>
              </a:buClr>
            </a:pPr>
            <a:r>
              <a:rPr lang="en">
                <a:solidFill>
                  <a:srgbClr val="000000"/>
                </a:solidFill>
                <a:highlight>
                  <a:srgbClr val="FFFFFF"/>
                </a:highlight>
              </a:rPr>
              <a:t>All water carrying apparatus must continue to pump the clappered siamese until the on-site static supply is completed.</a:t>
            </a:r>
            <a:r>
              <a:rPr lang="en" sz="1200">
                <a:solidFill>
                  <a:srgbClr val="000000"/>
                </a:solidFill>
                <a:highlight>
                  <a:srgbClr val="FFFFFF"/>
                </a:highlight>
                <a:latin typeface="Arial"/>
                <a:ea typeface="Arial"/>
                <a:cs typeface="Arial"/>
                <a:sym typeface="Arial"/>
              </a:rPr>
              <a:t>   </a:t>
            </a:r>
          </a:p>
          <a:p>
            <a:pPr lvl="0" rtl="0" algn="just">
              <a:spcBef>
                <a:spcPts val="0"/>
              </a:spcBef>
              <a:spcAft>
                <a:spcPts val="0"/>
              </a:spcAft>
              <a:buNone/>
            </a:pPr>
            <a:r>
              <a:t/>
            </a:r>
            <a:endParaRPr sz="1200">
              <a:solidFill>
                <a:srgbClr val="000000"/>
              </a:solidFill>
              <a:highlight>
                <a:srgbClr val="FFFFFF"/>
              </a:highlight>
              <a:latin typeface="Arial"/>
              <a:ea typeface="Arial"/>
              <a:cs typeface="Arial"/>
              <a:sym typeface="Arial"/>
            </a:endParaRPr>
          </a:p>
          <a:p>
            <a:pPr lvl="0" rtl="0" algn="just">
              <a:spcBef>
                <a:spcPts val="0"/>
              </a:spcBef>
              <a:spcAft>
                <a:spcPts val="0"/>
              </a:spcAft>
              <a:buNone/>
            </a:pPr>
            <a:r>
              <a:t/>
            </a:r>
            <a:endParaRPr sz="1200">
              <a:solidFill>
                <a:srgbClr val="000000"/>
              </a:solidFill>
              <a:highlight>
                <a:srgbClr val="FFFFFF"/>
              </a:highlight>
              <a:latin typeface="Arial"/>
              <a:ea typeface="Arial"/>
              <a:cs typeface="Arial"/>
              <a:sym typeface="Arial"/>
            </a:endParaRPr>
          </a:p>
        </p:txBody>
      </p:sp>
      <p:sp>
        <p:nvSpPr>
          <p:cNvPr id="251" name="Shape 251"/>
          <p:cNvSpPr txBox="1"/>
          <p:nvPr/>
        </p:nvSpPr>
        <p:spPr>
          <a:xfrm>
            <a:off x="857650" y="3077450"/>
            <a:ext cx="7264800" cy="1475700"/>
          </a:xfrm>
          <a:prstGeom prst="rect">
            <a:avLst/>
          </a:prstGeom>
          <a:solidFill>
            <a:srgbClr val="FFFFFF"/>
          </a:solidFill>
          <a:ln cap="flat" cmpd="sng" w="28575">
            <a:solidFill>
              <a:srgbClr val="000000"/>
            </a:solidFill>
            <a:prstDash val="solid"/>
            <a:round/>
            <a:headEnd len="med" w="med" type="none"/>
            <a:tailEnd len="med" w="med" type="none"/>
          </a:ln>
        </p:spPr>
        <p:txBody>
          <a:bodyPr anchorCtr="0" anchor="t" bIns="91425" lIns="91425" rIns="91425" tIns="91425">
            <a:noAutofit/>
          </a:bodyPr>
          <a:lstStyle/>
          <a:p>
            <a:pPr lvl="0" rtl="0" algn="just">
              <a:lnSpc>
                <a:spcPct val="115000"/>
              </a:lnSpc>
              <a:spcBef>
                <a:spcPts val="0"/>
              </a:spcBef>
              <a:buNone/>
            </a:pPr>
            <a:r>
              <a:rPr lang="en"/>
              <a:t>**When there is an on-site water source it may turn out that the first due tanker already has lines to both of their LDH intakes. So where does the drafting engine pump to. In a perfect world there would be time to free up the intake from the second engine. This would allow the tanker to be a buffer against interruptions and the drafting engine to supply the first due engine. </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1"/>
                                        </p:tgtEl>
                                        <p:attrNameLst>
                                          <p:attrName>style.visibility</p:attrName>
                                        </p:attrNameLst>
                                      </p:cBhvr>
                                      <p:to>
                                        <p:strVal val="visible"/>
                                      </p:to>
                                    </p:set>
                                    <p:animEffect filter="fade" transition="in">
                                      <p:cBhvr>
                                        <p:cTn dur="1000"/>
                                        <p:tgtEl>
                                          <p:spTgt spid="2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4" name="Shape 64"/>
        <p:cNvGrpSpPr/>
        <p:nvPr/>
      </p:nvGrpSpPr>
      <p:grpSpPr>
        <a:xfrm>
          <a:off x="0" y="0"/>
          <a:ext cx="0" cy="0"/>
          <a:chOff x="0" y="0"/>
          <a:chExt cx="0" cy="0"/>
        </a:xfrm>
      </p:grpSpPr>
      <p:sp>
        <p:nvSpPr>
          <p:cNvPr id="65" name="Shape 6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Background</a:t>
            </a:r>
          </a:p>
        </p:txBody>
      </p:sp>
      <p:sp>
        <p:nvSpPr>
          <p:cNvPr id="66" name="Shape 66"/>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lgn="just">
              <a:spcBef>
                <a:spcPts val="0"/>
              </a:spcBef>
              <a:buNone/>
            </a:pPr>
            <a:r>
              <a:rPr lang="en">
                <a:solidFill>
                  <a:srgbClr val="000000"/>
                </a:solidFill>
              </a:rPr>
              <a:t>The 2017 In-Service Training cycle focuses on rural water supply operations, specifically Attack Tanker operations. </a:t>
            </a:r>
            <a:r>
              <a:rPr b="1" lang="en">
                <a:solidFill>
                  <a:srgbClr val="000000"/>
                </a:solidFill>
              </a:rPr>
              <a:t>The intent </a:t>
            </a:r>
            <a:r>
              <a:rPr lang="en">
                <a:solidFill>
                  <a:srgbClr val="000000"/>
                </a:solidFill>
              </a:rPr>
              <a:t>is to have focused instruction, discussion, and practice on the initial setup of Attack Tanker operations. </a:t>
            </a:r>
          </a:p>
          <a:p>
            <a:pPr lvl="0">
              <a:spcBef>
                <a:spcPts val="0"/>
              </a:spcBef>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5" name="Shape 255"/>
        <p:cNvGrpSpPr/>
        <p:nvPr/>
      </p:nvGrpSpPr>
      <p:grpSpPr>
        <a:xfrm>
          <a:off x="0" y="0"/>
          <a:ext cx="0" cy="0"/>
          <a:chOff x="0" y="0"/>
          <a:chExt cx="0" cy="0"/>
        </a:xfrm>
      </p:grpSpPr>
      <p:sp>
        <p:nvSpPr>
          <p:cNvPr id="256" name="Shape 25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Dump Site Operations</a:t>
            </a:r>
          </a:p>
        </p:txBody>
      </p:sp>
      <p:sp>
        <p:nvSpPr>
          <p:cNvPr id="257" name="Shape 25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gn="just">
              <a:spcBef>
                <a:spcPts val="0"/>
              </a:spcBef>
              <a:spcAft>
                <a:spcPts val="0"/>
              </a:spcAft>
              <a:buNone/>
            </a:pPr>
            <a:r>
              <a:t/>
            </a:r>
            <a:endParaRPr sz="1200">
              <a:solidFill>
                <a:srgbClr val="000000"/>
              </a:solidFill>
              <a:highlight>
                <a:srgbClr val="FFFFFF"/>
              </a:highlight>
              <a:latin typeface="Arial"/>
              <a:ea typeface="Arial"/>
              <a:cs typeface="Arial"/>
              <a:sym typeface="Arial"/>
            </a:endParaRPr>
          </a:p>
          <a:p>
            <a:pPr indent="-228600" lvl="0" marL="457200" rtl="0" algn="just">
              <a:spcBef>
                <a:spcPts val="0"/>
              </a:spcBef>
              <a:spcAft>
                <a:spcPts val="0"/>
              </a:spcAft>
              <a:buClr>
                <a:srgbClr val="000000"/>
              </a:buClr>
            </a:pPr>
            <a:r>
              <a:rPr lang="en">
                <a:solidFill>
                  <a:srgbClr val="000000"/>
                </a:solidFill>
                <a:highlight>
                  <a:srgbClr val="FFFFFF"/>
                </a:highlight>
              </a:rPr>
              <a:t>A portable tank(s) is set up with an engine drafting from the tank. </a:t>
            </a:r>
          </a:p>
          <a:p>
            <a:pPr indent="-228600" lvl="0" marL="457200" rtl="0" algn="just">
              <a:spcBef>
                <a:spcPts val="0"/>
              </a:spcBef>
              <a:spcAft>
                <a:spcPts val="0"/>
              </a:spcAft>
              <a:buClr>
                <a:srgbClr val="000000"/>
              </a:buClr>
            </a:pPr>
            <a:r>
              <a:rPr lang="en">
                <a:solidFill>
                  <a:srgbClr val="000000"/>
                </a:solidFill>
                <a:highlight>
                  <a:srgbClr val="FFFFFF"/>
                </a:highlight>
              </a:rPr>
              <a:t>The drafting engine supplies the fireground through the clappered siamese. </a:t>
            </a:r>
          </a:p>
          <a:p>
            <a:pPr indent="-228600" lvl="0" marL="457200" rtl="0" algn="just">
              <a:spcBef>
                <a:spcPts val="0"/>
              </a:spcBef>
              <a:spcAft>
                <a:spcPts val="0"/>
              </a:spcAft>
              <a:buClr>
                <a:srgbClr val="000000"/>
              </a:buClr>
            </a:pPr>
            <a:r>
              <a:rPr lang="en">
                <a:solidFill>
                  <a:srgbClr val="000000"/>
                </a:solidFill>
                <a:highlight>
                  <a:srgbClr val="FFFFFF"/>
                </a:highlight>
              </a:rPr>
              <a:t>This leaves only one side to be pumped while getting the draft.  </a:t>
            </a:r>
          </a:p>
          <a:p>
            <a:pPr indent="-228600" lvl="0" marL="457200" rtl="0" algn="just">
              <a:spcBef>
                <a:spcPts val="0"/>
              </a:spcBef>
              <a:spcAft>
                <a:spcPts val="0"/>
              </a:spcAft>
              <a:buClr>
                <a:srgbClr val="000000"/>
              </a:buClr>
            </a:pPr>
            <a:r>
              <a:rPr lang="en">
                <a:solidFill>
                  <a:srgbClr val="000000"/>
                </a:solidFill>
                <a:highlight>
                  <a:srgbClr val="FFFFFF"/>
                </a:highlight>
              </a:rPr>
              <a:t>Effective dump site operations require a commitment of personnel.</a:t>
            </a:r>
          </a:p>
          <a:p>
            <a:pPr indent="-228600" lvl="1" marL="1828800" rtl="0" algn="just">
              <a:spcBef>
                <a:spcPts val="0"/>
              </a:spcBef>
              <a:spcAft>
                <a:spcPts val="0"/>
              </a:spcAft>
              <a:buClr>
                <a:srgbClr val="000000"/>
              </a:buClr>
            </a:pPr>
            <a:r>
              <a:rPr lang="en">
                <a:solidFill>
                  <a:srgbClr val="000000"/>
                </a:solidFill>
                <a:highlight>
                  <a:srgbClr val="FFFFFF"/>
                </a:highlight>
              </a:rPr>
              <a:t>Additional personnel must be added to the dump site as necessary. </a:t>
            </a:r>
          </a:p>
          <a:p>
            <a:pPr indent="-228600" lvl="1" marL="1828800" rtl="0" algn="just">
              <a:spcBef>
                <a:spcPts val="0"/>
              </a:spcBef>
              <a:spcAft>
                <a:spcPts val="0"/>
              </a:spcAft>
              <a:buClr>
                <a:srgbClr val="000000"/>
              </a:buClr>
            </a:pPr>
            <a:r>
              <a:rPr lang="en">
                <a:solidFill>
                  <a:srgbClr val="000000"/>
                </a:solidFill>
                <a:highlight>
                  <a:srgbClr val="FFFFFF"/>
                </a:highlight>
              </a:rPr>
              <a:t>Whenever practical the third due engine driver and second due tanker driver will work together to establish the dump site. They should contact command or the WSO for additional help if it is needed.   </a:t>
            </a:r>
          </a:p>
          <a:p>
            <a:pPr lvl="0" rtl="0" algn="ctr">
              <a:spcBef>
                <a:spcPts val="0"/>
              </a:spcBef>
              <a:spcAft>
                <a:spcPts val="0"/>
              </a:spcAft>
              <a:buNone/>
            </a:pPr>
            <a:r>
              <a:t/>
            </a:r>
            <a:endParaRPr b="1" sz="1600">
              <a:solidFill>
                <a:srgbClr val="000000"/>
              </a:solidFill>
              <a:highlight>
                <a:srgbClr val="FFFFFF"/>
              </a:highlight>
            </a:endParaRPr>
          </a:p>
          <a:p>
            <a:pPr lvl="0" rtl="0" algn="ctr">
              <a:spcBef>
                <a:spcPts val="0"/>
              </a:spcBef>
              <a:spcAft>
                <a:spcPts val="0"/>
              </a:spcAft>
              <a:buNone/>
            </a:pPr>
            <a:r>
              <a:rPr lang="en" sz="1600">
                <a:solidFill>
                  <a:srgbClr val="000000"/>
                </a:solidFill>
                <a:highlight>
                  <a:srgbClr val="FFFFFF"/>
                </a:highlight>
              </a:rPr>
              <a:t>All water carrying apparatus must continue to pump the clappered siamese until the dump site is completed.  </a:t>
            </a:r>
            <a:r>
              <a:rPr lang="en">
                <a:solidFill>
                  <a:srgbClr val="000000"/>
                </a:solidFill>
                <a:highlight>
                  <a:srgbClr val="FFFFFF"/>
                </a:highlight>
              </a:rPr>
              <a:t> </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1" name="Shape 261"/>
        <p:cNvGrpSpPr/>
        <p:nvPr/>
      </p:nvGrpSpPr>
      <p:grpSpPr>
        <a:xfrm>
          <a:off x="0" y="0"/>
          <a:ext cx="0" cy="0"/>
          <a:chOff x="0" y="0"/>
          <a:chExt cx="0" cy="0"/>
        </a:xfrm>
      </p:grpSpPr>
      <p:sp>
        <p:nvSpPr>
          <p:cNvPr id="262" name="Shape 26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Relay Operations: Expansion Option 3</a:t>
            </a:r>
          </a:p>
        </p:txBody>
      </p:sp>
      <p:sp>
        <p:nvSpPr>
          <p:cNvPr id="263" name="Shape 263"/>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lgn="just">
              <a:spcBef>
                <a:spcPts val="0"/>
              </a:spcBef>
              <a:spcAft>
                <a:spcPts val="0"/>
              </a:spcAft>
              <a:buClr>
                <a:srgbClr val="000000"/>
              </a:buClr>
            </a:pPr>
            <a:r>
              <a:rPr lang="en">
                <a:solidFill>
                  <a:srgbClr val="000000"/>
                </a:solidFill>
                <a:highlight>
                  <a:srgbClr val="FFFFFF"/>
                </a:highlight>
              </a:rPr>
              <a:t>When the length exceeds 2,000 feet </a:t>
            </a:r>
            <a:r>
              <a:rPr b="1" lang="en">
                <a:solidFill>
                  <a:srgbClr val="000000"/>
                </a:solidFill>
                <a:highlight>
                  <a:srgbClr val="FFFFFF"/>
                </a:highlight>
              </a:rPr>
              <a:t>and/or</a:t>
            </a:r>
            <a:r>
              <a:rPr lang="en">
                <a:solidFill>
                  <a:srgbClr val="000000"/>
                </a:solidFill>
                <a:highlight>
                  <a:srgbClr val="FFFFFF"/>
                </a:highlight>
              </a:rPr>
              <a:t> the required fire flow exceeds 1000 GPM, consideration should be given to using dual 4” lines in the relay.  </a:t>
            </a:r>
          </a:p>
          <a:p>
            <a:pPr indent="-228600" lvl="0" marL="457200" rtl="0" algn="just">
              <a:spcBef>
                <a:spcPts val="0"/>
              </a:spcBef>
              <a:spcAft>
                <a:spcPts val="0"/>
              </a:spcAft>
              <a:buClr>
                <a:srgbClr val="000000"/>
              </a:buClr>
            </a:pPr>
            <a:r>
              <a:rPr lang="en">
                <a:solidFill>
                  <a:srgbClr val="000000"/>
                </a:solidFill>
                <a:highlight>
                  <a:srgbClr val="FFFFFF"/>
                </a:highlight>
              </a:rPr>
              <a:t>When using dual 4” lines in a relay only the supply lines should be charged sequentially.  </a:t>
            </a:r>
          </a:p>
          <a:p>
            <a:pPr indent="-228600" lvl="0" marL="457200" rtl="0" algn="just">
              <a:spcBef>
                <a:spcPts val="0"/>
              </a:spcBef>
              <a:spcAft>
                <a:spcPts val="0"/>
              </a:spcAft>
              <a:buClr>
                <a:srgbClr val="000000"/>
              </a:buClr>
            </a:pPr>
            <a:r>
              <a:rPr lang="en">
                <a:solidFill>
                  <a:srgbClr val="000000"/>
                </a:solidFill>
                <a:highlight>
                  <a:srgbClr val="FFFFFF"/>
                </a:highlight>
              </a:rPr>
              <a:t>Ensure that the next engine in the chain is ready before charging the supply line between them.  </a:t>
            </a:r>
          </a:p>
          <a:p>
            <a:pPr lvl="0" rtl="0" algn="just">
              <a:spcBef>
                <a:spcPts val="0"/>
              </a:spcBef>
              <a:spcAft>
                <a:spcPts val="0"/>
              </a:spcAft>
              <a:buNone/>
            </a:pPr>
            <a:r>
              <a:t/>
            </a:r>
            <a:endParaRPr>
              <a:solidFill>
                <a:srgbClr val="000000"/>
              </a:solidFill>
              <a:highlight>
                <a:srgbClr val="FFFFFF"/>
              </a:highlight>
            </a:endParaRPr>
          </a:p>
          <a:p>
            <a:pPr lvl="0" rtl="0" algn="ctr">
              <a:spcBef>
                <a:spcPts val="0"/>
              </a:spcBef>
              <a:spcAft>
                <a:spcPts val="0"/>
              </a:spcAft>
              <a:buNone/>
            </a:pPr>
            <a:r>
              <a:rPr lang="en">
                <a:solidFill>
                  <a:srgbClr val="000000"/>
                </a:solidFill>
                <a:highlight>
                  <a:srgbClr val="FFFFFF"/>
                </a:highlight>
              </a:rPr>
              <a:t>Tankers continue to pump the clappered siamese until the relay is completed.  </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7" name="Shape 267"/>
        <p:cNvGrpSpPr/>
        <p:nvPr/>
      </p:nvGrpSpPr>
      <p:grpSpPr>
        <a:xfrm>
          <a:off x="0" y="0"/>
          <a:ext cx="0" cy="0"/>
          <a:chOff x="0" y="0"/>
          <a:chExt cx="0" cy="0"/>
        </a:xfrm>
      </p:grpSpPr>
      <p:sp>
        <p:nvSpPr>
          <p:cNvPr id="268" name="Shape 26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Cisterns As Water Supply</a:t>
            </a:r>
          </a:p>
        </p:txBody>
      </p:sp>
      <p:sp>
        <p:nvSpPr>
          <p:cNvPr id="269" name="Shape 269"/>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lgn="just">
              <a:spcBef>
                <a:spcPts val="0"/>
              </a:spcBef>
              <a:spcAft>
                <a:spcPts val="0"/>
              </a:spcAft>
              <a:buClr>
                <a:srgbClr val="000000"/>
              </a:buClr>
            </a:pPr>
            <a:r>
              <a:rPr lang="en">
                <a:solidFill>
                  <a:srgbClr val="000000"/>
                </a:solidFill>
                <a:highlight>
                  <a:srgbClr val="FFFFFF"/>
                </a:highlight>
              </a:rPr>
              <a:t>Cisterns &lt; 30,000 gallon capacity may not be used as the only fill site for a structure fire.  </a:t>
            </a:r>
          </a:p>
          <a:p>
            <a:pPr indent="-342900" lvl="1" marL="914400" rtl="0" algn="just">
              <a:spcBef>
                <a:spcPts val="0"/>
              </a:spcBef>
              <a:spcAft>
                <a:spcPts val="0"/>
              </a:spcAft>
              <a:buClr>
                <a:srgbClr val="000000"/>
              </a:buClr>
              <a:buSzPct val="100000"/>
            </a:pPr>
            <a:r>
              <a:rPr lang="en" sz="1800">
                <a:solidFill>
                  <a:srgbClr val="000000"/>
                </a:solidFill>
              </a:rPr>
              <a:t>They may be used to support operations while additional water supplies are developed.  </a:t>
            </a:r>
          </a:p>
          <a:p>
            <a:pPr indent="-342900" lvl="1" marL="914400" rtl="0" algn="just">
              <a:spcBef>
                <a:spcPts val="0"/>
              </a:spcBef>
              <a:spcAft>
                <a:spcPts val="0"/>
              </a:spcAft>
              <a:buClr>
                <a:srgbClr val="000000"/>
              </a:buClr>
              <a:buSzPct val="100000"/>
            </a:pPr>
            <a:r>
              <a:rPr lang="en" sz="1800">
                <a:solidFill>
                  <a:srgbClr val="000000"/>
                </a:solidFill>
              </a:rPr>
              <a:t>They may be used to support operations while additional water supplies are developed. </a:t>
            </a:r>
          </a:p>
          <a:p>
            <a:pPr indent="-228600" lvl="0" marL="457200" rtl="0" algn="just">
              <a:spcBef>
                <a:spcPts val="0"/>
              </a:spcBef>
              <a:spcAft>
                <a:spcPts val="0"/>
              </a:spcAft>
              <a:buClr>
                <a:srgbClr val="000000"/>
              </a:buClr>
            </a:pPr>
            <a:r>
              <a:rPr lang="en">
                <a:solidFill>
                  <a:srgbClr val="000000"/>
                </a:solidFill>
                <a:highlight>
                  <a:srgbClr val="FFFFFF"/>
                </a:highlight>
              </a:rPr>
              <a:t>30,000 gal cistern</a:t>
            </a:r>
          </a:p>
          <a:p>
            <a:pPr indent="-228600" lvl="2" marL="1371600" rtl="0" algn="just">
              <a:spcBef>
                <a:spcPts val="0"/>
              </a:spcBef>
              <a:spcAft>
                <a:spcPts val="0"/>
              </a:spcAft>
              <a:buClr>
                <a:srgbClr val="000000"/>
              </a:buClr>
            </a:pPr>
            <a:r>
              <a:rPr lang="en">
                <a:solidFill>
                  <a:srgbClr val="000000"/>
                </a:solidFill>
                <a:highlight>
                  <a:srgbClr val="FFFFFF"/>
                </a:highlight>
              </a:rPr>
              <a:t>Assuming 10%waste</a:t>
            </a:r>
          </a:p>
          <a:p>
            <a:pPr indent="-228600" lvl="3" marL="1828800" rtl="0" algn="just">
              <a:spcBef>
                <a:spcPts val="0"/>
              </a:spcBef>
              <a:spcAft>
                <a:spcPts val="0"/>
              </a:spcAft>
              <a:buClr>
                <a:srgbClr val="000000"/>
              </a:buClr>
            </a:pPr>
            <a:r>
              <a:rPr lang="en">
                <a:solidFill>
                  <a:srgbClr val="000000"/>
                </a:solidFill>
                <a:highlight>
                  <a:srgbClr val="FFFFFF"/>
                </a:highlight>
              </a:rPr>
              <a:t>27,000 gal avail</a:t>
            </a:r>
          </a:p>
          <a:p>
            <a:pPr indent="-228600" lvl="3" marL="1828800" rtl="0" algn="just">
              <a:spcBef>
                <a:spcPts val="0"/>
              </a:spcBef>
              <a:spcAft>
                <a:spcPts val="0"/>
              </a:spcAft>
              <a:buClr>
                <a:srgbClr val="000000"/>
              </a:buClr>
            </a:pPr>
            <a:r>
              <a:rPr lang="en">
                <a:solidFill>
                  <a:srgbClr val="000000"/>
                </a:solidFill>
                <a:highlight>
                  <a:srgbClr val="FFFFFF"/>
                </a:highlight>
              </a:rPr>
              <a:t>Can support 500 gpm for 54 minutes</a:t>
            </a:r>
          </a:p>
          <a:p>
            <a:pPr lvl="0" rtl="0" algn="just">
              <a:spcBef>
                <a:spcPts val="0"/>
              </a:spcBef>
              <a:spcAft>
                <a:spcPts val="0"/>
              </a:spcAft>
              <a:buNone/>
            </a:pPr>
            <a:r>
              <a:t/>
            </a:r>
            <a:endParaRPr>
              <a:solidFill>
                <a:srgbClr val="000000"/>
              </a:solidFill>
              <a:highlight>
                <a:srgbClr val="FFFFFF"/>
              </a:highlight>
            </a:endParaRPr>
          </a:p>
          <a:p>
            <a:pPr lvl="0" rtl="0" algn="just">
              <a:spcBef>
                <a:spcPts val="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3" name="Shape 273"/>
        <p:cNvGrpSpPr/>
        <p:nvPr/>
      </p:nvGrpSpPr>
      <p:grpSpPr>
        <a:xfrm>
          <a:off x="0" y="0"/>
          <a:ext cx="0" cy="0"/>
          <a:chOff x="0" y="0"/>
          <a:chExt cx="0" cy="0"/>
        </a:xfrm>
      </p:grpSpPr>
      <p:sp>
        <p:nvSpPr>
          <p:cNvPr id="274" name="Shape 27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Fill Site Operations</a:t>
            </a:r>
          </a:p>
        </p:txBody>
      </p:sp>
      <p:sp>
        <p:nvSpPr>
          <p:cNvPr id="275" name="Shape 275"/>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lgn="just">
              <a:spcBef>
                <a:spcPts val="0"/>
              </a:spcBef>
              <a:spcAft>
                <a:spcPts val="0"/>
              </a:spcAft>
              <a:buClr>
                <a:srgbClr val="000000"/>
              </a:buClr>
            </a:pPr>
            <a:r>
              <a:rPr lang="en">
                <a:solidFill>
                  <a:srgbClr val="000000"/>
                </a:solidFill>
                <a:highlight>
                  <a:srgbClr val="FFFFFF"/>
                </a:highlight>
              </a:rPr>
              <a:t>Should be made operational one at a time.   </a:t>
            </a:r>
          </a:p>
          <a:p>
            <a:pPr indent="-228600" lvl="0" marL="457200" rtl="0" algn="just">
              <a:spcBef>
                <a:spcPts val="0"/>
              </a:spcBef>
              <a:spcAft>
                <a:spcPts val="0"/>
              </a:spcAft>
              <a:buClr>
                <a:srgbClr val="000000"/>
              </a:buClr>
            </a:pPr>
            <a:r>
              <a:rPr lang="en">
                <a:solidFill>
                  <a:srgbClr val="000000"/>
                </a:solidFill>
                <a:highlight>
                  <a:srgbClr val="FFFFFF"/>
                </a:highlight>
              </a:rPr>
              <a:t>Should be able to fill tankers at a rate of at least 1000 GPM. </a:t>
            </a:r>
          </a:p>
          <a:p>
            <a:pPr indent="-228600" lvl="0" marL="457200" rtl="0" algn="just">
              <a:spcBef>
                <a:spcPts val="0"/>
              </a:spcBef>
              <a:spcAft>
                <a:spcPts val="0"/>
              </a:spcAft>
              <a:buClr>
                <a:srgbClr val="000000"/>
              </a:buClr>
            </a:pPr>
            <a:r>
              <a:rPr lang="en">
                <a:solidFill>
                  <a:srgbClr val="000000"/>
                </a:solidFill>
                <a:highlight>
                  <a:srgbClr val="FFFFFF"/>
                </a:highlight>
              </a:rPr>
              <a:t>The </a:t>
            </a:r>
            <a:r>
              <a:rPr b="1" lang="en">
                <a:solidFill>
                  <a:srgbClr val="000000"/>
                </a:solidFill>
                <a:highlight>
                  <a:srgbClr val="FFFFFF"/>
                </a:highlight>
              </a:rPr>
              <a:t>fill site engine must be connected to the hydrant</a:t>
            </a:r>
            <a:r>
              <a:rPr lang="en">
                <a:solidFill>
                  <a:srgbClr val="000000"/>
                </a:solidFill>
                <a:highlight>
                  <a:srgbClr val="FFFFFF"/>
                </a:highlight>
              </a:rPr>
              <a:t> and </a:t>
            </a:r>
          </a:p>
          <a:p>
            <a:pPr indent="-228600" lvl="0" marL="457200" rtl="0" algn="just">
              <a:spcBef>
                <a:spcPts val="0"/>
              </a:spcBef>
              <a:spcAft>
                <a:spcPts val="0"/>
              </a:spcAft>
              <a:buClr>
                <a:srgbClr val="000000"/>
              </a:buClr>
            </a:pPr>
            <a:r>
              <a:rPr lang="en">
                <a:solidFill>
                  <a:srgbClr val="000000"/>
                </a:solidFill>
                <a:highlight>
                  <a:srgbClr val="FFFFFF"/>
                </a:highlight>
              </a:rPr>
              <a:t>Must fill the tankers using the engine’s pump.   </a:t>
            </a:r>
          </a:p>
          <a:p>
            <a:pPr indent="-228600" lvl="0" marL="457200" rtl="0" algn="just">
              <a:spcBef>
                <a:spcPts val="0"/>
              </a:spcBef>
              <a:spcAft>
                <a:spcPts val="0"/>
              </a:spcAft>
              <a:buClr>
                <a:srgbClr val="000000"/>
              </a:buClr>
            </a:pPr>
            <a:r>
              <a:rPr lang="en">
                <a:solidFill>
                  <a:srgbClr val="000000"/>
                </a:solidFill>
                <a:highlight>
                  <a:srgbClr val="FFFFFF"/>
                </a:highlight>
              </a:rPr>
              <a:t>Fill sites will be named by their physical address whenever one is available. </a:t>
            </a:r>
          </a:p>
          <a:p>
            <a:pPr indent="-228600" lvl="0" marL="457200" rtl="0" algn="just">
              <a:spcBef>
                <a:spcPts val="0"/>
              </a:spcBef>
              <a:spcAft>
                <a:spcPts val="0"/>
              </a:spcAft>
              <a:buClr>
                <a:srgbClr val="000000"/>
              </a:buClr>
            </a:pPr>
            <a:r>
              <a:rPr lang="en">
                <a:solidFill>
                  <a:srgbClr val="000000"/>
                </a:solidFill>
                <a:highlight>
                  <a:srgbClr val="FFFFFF"/>
                </a:highlight>
              </a:rPr>
              <a:t>The use of common names and numbers for fill site, e.g., “Johnson’s Farm”, should be avoided.   </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9" name="Shape 279"/>
        <p:cNvGrpSpPr/>
        <p:nvPr/>
      </p:nvGrpSpPr>
      <p:grpSpPr>
        <a:xfrm>
          <a:off x="0" y="0"/>
          <a:ext cx="0" cy="0"/>
          <a:chOff x="0" y="0"/>
          <a:chExt cx="0" cy="0"/>
        </a:xfrm>
      </p:grpSpPr>
      <p:sp>
        <p:nvSpPr>
          <p:cNvPr id="280" name="Shape 28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Parking</a:t>
            </a:r>
          </a:p>
        </p:txBody>
      </p:sp>
      <p:sp>
        <p:nvSpPr>
          <p:cNvPr id="281" name="Shape 28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gn="just">
              <a:spcBef>
                <a:spcPts val="0"/>
              </a:spcBef>
              <a:spcAft>
                <a:spcPts val="0"/>
              </a:spcAft>
              <a:buNone/>
            </a:pPr>
            <a:r>
              <a:t/>
            </a:r>
            <a:endParaRPr sz="1200">
              <a:solidFill>
                <a:srgbClr val="000000"/>
              </a:solidFill>
              <a:highlight>
                <a:srgbClr val="FFFFFF"/>
              </a:highlight>
              <a:latin typeface="Arial"/>
              <a:ea typeface="Arial"/>
              <a:cs typeface="Arial"/>
              <a:sym typeface="Arial"/>
            </a:endParaRPr>
          </a:p>
          <a:p>
            <a:pPr indent="-228600" lvl="0" marL="457200" rtl="0" algn="just">
              <a:spcBef>
                <a:spcPts val="0"/>
              </a:spcBef>
              <a:spcAft>
                <a:spcPts val="0"/>
              </a:spcAft>
              <a:buClr>
                <a:srgbClr val="000000"/>
              </a:buClr>
            </a:pPr>
            <a:r>
              <a:rPr lang="en">
                <a:solidFill>
                  <a:srgbClr val="000000"/>
                </a:solidFill>
                <a:highlight>
                  <a:srgbClr val="FFFFFF"/>
                </a:highlight>
              </a:rPr>
              <a:t>The roadway should be kept clear for tanker access to the siamese.    </a:t>
            </a:r>
          </a:p>
          <a:p>
            <a:pPr indent="-228600" lvl="0" marL="457200" rtl="0" algn="just">
              <a:spcBef>
                <a:spcPts val="0"/>
              </a:spcBef>
              <a:spcAft>
                <a:spcPts val="0"/>
              </a:spcAft>
              <a:buClr>
                <a:srgbClr val="000000"/>
              </a:buClr>
            </a:pPr>
            <a:r>
              <a:rPr lang="en">
                <a:solidFill>
                  <a:srgbClr val="000000"/>
                </a:solidFill>
                <a:highlight>
                  <a:srgbClr val="FFFFFF"/>
                </a:highlight>
              </a:rPr>
              <a:t>All units should park on the same side of the road (usually the side of the road that the fire is on) or off the roadway. </a:t>
            </a:r>
            <a:r>
              <a:rPr lang="en" sz="1200">
                <a:solidFill>
                  <a:srgbClr val="000000"/>
                </a:solidFill>
                <a:highlight>
                  <a:srgbClr val="FFFFFF"/>
                </a:highlight>
                <a:latin typeface="Arial"/>
                <a:ea typeface="Arial"/>
                <a:cs typeface="Arial"/>
                <a:sym typeface="Arial"/>
              </a:rPr>
              <a:t>  </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5" name="Shape 285"/>
        <p:cNvGrpSpPr/>
        <p:nvPr/>
      </p:nvGrpSpPr>
      <p:grpSpPr>
        <a:xfrm>
          <a:off x="0" y="0"/>
          <a:ext cx="0" cy="0"/>
          <a:chOff x="0" y="0"/>
          <a:chExt cx="0" cy="0"/>
        </a:xfrm>
      </p:grpSpPr>
      <p:sp>
        <p:nvSpPr>
          <p:cNvPr id="286" name="Shape 28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Common Problems</a:t>
            </a:r>
          </a:p>
        </p:txBody>
      </p:sp>
      <p:sp>
        <p:nvSpPr>
          <p:cNvPr id="287" name="Shape 287"/>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buClr>
                <a:srgbClr val="000000"/>
              </a:buClr>
            </a:pPr>
            <a:r>
              <a:rPr lang="en">
                <a:solidFill>
                  <a:srgbClr val="000000"/>
                </a:solidFill>
              </a:rPr>
              <a:t>Failure to Initiate</a:t>
            </a:r>
          </a:p>
          <a:p>
            <a:pPr indent="-228600" lvl="1" marL="914400" rtl="0">
              <a:spcBef>
                <a:spcPts val="0"/>
              </a:spcBef>
              <a:buClr>
                <a:srgbClr val="000000"/>
              </a:buClr>
            </a:pPr>
            <a:r>
              <a:rPr lang="en">
                <a:solidFill>
                  <a:srgbClr val="000000"/>
                </a:solidFill>
              </a:rPr>
              <a:t>First due engine not laying a line in.</a:t>
            </a:r>
          </a:p>
          <a:p>
            <a:pPr indent="-228600" lvl="1" marL="914400" rtl="0">
              <a:spcBef>
                <a:spcPts val="0"/>
              </a:spcBef>
              <a:buClr>
                <a:srgbClr val="000000"/>
              </a:buClr>
            </a:pPr>
            <a:r>
              <a:rPr lang="en">
                <a:solidFill>
                  <a:srgbClr val="000000"/>
                </a:solidFill>
              </a:rPr>
              <a:t>Water supply instructions not clear. </a:t>
            </a:r>
          </a:p>
          <a:p>
            <a:pPr indent="-228600" lvl="0" marL="457200" rtl="0">
              <a:spcBef>
                <a:spcPts val="0"/>
              </a:spcBef>
              <a:buClr>
                <a:srgbClr val="000000"/>
              </a:buClr>
            </a:pPr>
            <a:r>
              <a:rPr lang="en">
                <a:solidFill>
                  <a:srgbClr val="000000"/>
                </a:solidFill>
              </a:rPr>
              <a:t>Blocking access</a:t>
            </a:r>
          </a:p>
          <a:p>
            <a:pPr indent="-228600" lvl="1" marL="914400" rtl="0">
              <a:spcBef>
                <a:spcPts val="0"/>
              </a:spcBef>
              <a:buClr>
                <a:srgbClr val="000000"/>
              </a:buClr>
            </a:pPr>
            <a:r>
              <a:rPr lang="en">
                <a:solidFill>
                  <a:srgbClr val="000000"/>
                </a:solidFill>
              </a:rPr>
              <a:t>Hose or apparatus blocking the roadway</a:t>
            </a:r>
          </a:p>
          <a:p>
            <a:pPr indent="-228600" lvl="1" marL="914400" rtl="0">
              <a:spcBef>
                <a:spcPts val="0"/>
              </a:spcBef>
              <a:buClr>
                <a:srgbClr val="000000"/>
              </a:buClr>
            </a:pPr>
            <a:r>
              <a:rPr lang="en">
                <a:solidFill>
                  <a:srgbClr val="000000"/>
                </a:solidFill>
              </a:rPr>
              <a:t>Hose or apparatus blocking the driveway</a:t>
            </a:r>
          </a:p>
          <a:p>
            <a:pPr indent="-228600" lvl="0" marL="457200" rtl="0">
              <a:spcBef>
                <a:spcPts val="0"/>
              </a:spcBef>
              <a:buClr>
                <a:srgbClr val="000000"/>
              </a:buClr>
            </a:pPr>
            <a:r>
              <a:rPr lang="en">
                <a:solidFill>
                  <a:srgbClr val="000000"/>
                </a:solidFill>
              </a:rPr>
              <a:t>Drafting</a:t>
            </a:r>
          </a:p>
          <a:p>
            <a:pPr indent="-228600" lvl="1" marL="914400" rtl="0">
              <a:spcBef>
                <a:spcPts val="0"/>
              </a:spcBef>
              <a:buClr>
                <a:srgbClr val="000000"/>
              </a:buClr>
            </a:pPr>
            <a:r>
              <a:rPr lang="en">
                <a:solidFill>
                  <a:srgbClr val="000000"/>
                </a:solidFill>
              </a:rPr>
              <a:t>Engines attempting to draft with empty booster tanks</a:t>
            </a:r>
          </a:p>
          <a:p>
            <a:pPr indent="-228600" lvl="1" marL="914400" rtl="0">
              <a:spcBef>
                <a:spcPts val="0"/>
              </a:spcBef>
              <a:buClr>
                <a:srgbClr val="000000"/>
              </a:buClr>
            </a:pPr>
            <a:r>
              <a:rPr lang="en">
                <a:solidFill>
                  <a:srgbClr val="000000"/>
                </a:solidFill>
              </a:rPr>
              <a:t>Folding tanks setup too far away from the drafting engine. </a:t>
            </a:r>
          </a:p>
          <a:p>
            <a:pPr indent="-228600" lvl="0" marL="457200" rtl="0">
              <a:spcBef>
                <a:spcPts val="0"/>
              </a:spcBef>
              <a:buClr>
                <a:srgbClr val="000000"/>
              </a:buClr>
            </a:pPr>
            <a:r>
              <a:rPr lang="en">
                <a:solidFill>
                  <a:srgbClr val="000000"/>
                </a:solidFill>
              </a:rPr>
              <a:t>Splitting Water Supplies.</a:t>
            </a:r>
          </a:p>
          <a:p>
            <a:pPr indent="-228600" lvl="1" marL="914400" rtl="0">
              <a:spcBef>
                <a:spcPts val="0"/>
              </a:spcBef>
              <a:buClr>
                <a:srgbClr val="000000"/>
              </a:buClr>
            </a:pPr>
            <a:r>
              <a:rPr lang="en">
                <a:solidFill>
                  <a:srgbClr val="000000"/>
                </a:solidFill>
              </a:rPr>
              <a:t>Attack tanker supply multiple engines</a:t>
            </a:r>
          </a:p>
          <a:p>
            <a:pPr indent="-228600" lvl="1" marL="914400">
              <a:spcBef>
                <a:spcPts val="0"/>
              </a:spcBef>
              <a:buClr>
                <a:srgbClr val="000000"/>
              </a:buClr>
            </a:pPr>
            <a:r>
              <a:rPr lang="en">
                <a:solidFill>
                  <a:srgbClr val="000000"/>
                </a:solidFill>
              </a:rPr>
              <a:t>Building fill sites simultaneously. </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1" name="Shape 291"/>
        <p:cNvGrpSpPr/>
        <p:nvPr/>
      </p:nvGrpSpPr>
      <p:grpSpPr>
        <a:xfrm>
          <a:off x="0" y="0"/>
          <a:ext cx="0" cy="0"/>
          <a:chOff x="0" y="0"/>
          <a:chExt cx="0" cy="0"/>
        </a:xfrm>
      </p:grpSpPr>
      <p:sp>
        <p:nvSpPr>
          <p:cNvPr id="292" name="Shape 29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The Scenario</a:t>
            </a:r>
          </a:p>
        </p:txBody>
      </p:sp>
      <p:sp>
        <p:nvSpPr>
          <p:cNvPr id="293" name="Shape 293"/>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solidFill>
                  <a:srgbClr val="000000"/>
                </a:solidFill>
              </a:rPr>
              <a:t>P</a:t>
            </a:r>
            <a:r>
              <a:rPr lang="en">
                <a:solidFill>
                  <a:srgbClr val="000000"/>
                </a:solidFill>
              </a:rPr>
              <a:t>roceed to the outside training area near the “High Bay Building” You will execute the rest of this training from there.  </a:t>
            </a:r>
          </a:p>
          <a:p>
            <a:pPr lvl="0">
              <a:spcBef>
                <a:spcPts val="0"/>
              </a:spcBef>
              <a:buNone/>
            </a:pPr>
            <a:r>
              <a:t/>
            </a:r>
            <a:endParaRPr>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0" name="Shape 70"/>
        <p:cNvGrpSpPr/>
        <p:nvPr/>
      </p:nvGrpSpPr>
      <p:grpSpPr>
        <a:xfrm>
          <a:off x="0" y="0"/>
          <a:ext cx="0" cy="0"/>
          <a:chOff x="0" y="0"/>
          <a:chExt cx="0" cy="0"/>
        </a:xfrm>
      </p:grpSpPr>
      <p:sp>
        <p:nvSpPr>
          <p:cNvPr id="71" name="Shape 71"/>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Objectives</a:t>
            </a:r>
          </a:p>
        </p:txBody>
      </p:sp>
      <p:sp>
        <p:nvSpPr>
          <p:cNvPr id="72" name="Shape 72"/>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solidFill>
                  <a:srgbClr val="000000"/>
                </a:solidFill>
              </a:rPr>
              <a:t>The objectives of this series of In-Service Trainings are to:</a:t>
            </a:r>
          </a:p>
          <a:p>
            <a:pPr indent="-228600" lvl="0" marL="457200">
              <a:spcBef>
                <a:spcPts val="0"/>
              </a:spcBef>
              <a:buClr>
                <a:srgbClr val="000000"/>
              </a:buClr>
            </a:pPr>
            <a:r>
              <a:rPr lang="en">
                <a:solidFill>
                  <a:srgbClr val="000000"/>
                </a:solidFill>
              </a:rPr>
              <a:t>Provide an overview of MCFRS rural water supply philosophy and tactics.</a:t>
            </a:r>
          </a:p>
          <a:p>
            <a:pPr indent="-228600" lvl="0" marL="457200" rtl="0">
              <a:spcBef>
                <a:spcPts val="0"/>
              </a:spcBef>
              <a:buClr>
                <a:srgbClr val="000000"/>
              </a:buClr>
            </a:pPr>
            <a:r>
              <a:rPr lang="en">
                <a:solidFill>
                  <a:srgbClr val="000000"/>
                </a:solidFill>
              </a:rPr>
              <a:t>Reinforce related aspects of the Incident Response Policy Water Supply Appendix</a:t>
            </a:r>
          </a:p>
          <a:p>
            <a:pPr indent="-228600" lvl="0" marL="457200" rtl="0">
              <a:spcBef>
                <a:spcPts val="0"/>
              </a:spcBef>
              <a:buClr>
                <a:srgbClr val="000000"/>
              </a:buClr>
            </a:pPr>
            <a:r>
              <a:rPr lang="en">
                <a:solidFill>
                  <a:srgbClr val="000000"/>
                </a:solidFill>
              </a:rPr>
              <a:t>To provide time for focused practice of  Attack Tanker operations.  </a:t>
            </a:r>
          </a:p>
          <a:p>
            <a:pPr indent="-228600" lvl="0" marL="457200">
              <a:spcBef>
                <a:spcPts val="0"/>
              </a:spcBef>
              <a:buClr>
                <a:srgbClr val="000000"/>
              </a:buClr>
            </a:pPr>
            <a:r>
              <a:rPr lang="en">
                <a:solidFill>
                  <a:srgbClr val="000000"/>
                </a:solidFill>
              </a:rPr>
              <a:t>To provide time for focused discussion of clappered siamese use.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 name="Shape 76"/>
        <p:cNvGrpSpPr/>
        <p:nvPr/>
      </p:nvGrpSpPr>
      <p:grpSpPr>
        <a:xfrm>
          <a:off x="0" y="0"/>
          <a:ext cx="0" cy="0"/>
          <a:chOff x="0" y="0"/>
          <a:chExt cx="0" cy="0"/>
        </a:xfrm>
      </p:grpSpPr>
      <p:sp>
        <p:nvSpPr>
          <p:cNvPr id="77" name="Shape 7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Water Supply Philosophy</a:t>
            </a:r>
          </a:p>
        </p:txBody>
      </p:sp>
      <p:sp>
        <p:nvSpPr>
          <p:cNvPr id="78" name="Shape 78"/>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lgn="just">
              <a:spcBef>
                <a:spcPts val="0"/>
              </a:spcBef>
              <a:spcAft>
                <a:spcPts val="0"/>
              </a:spcAft>
              <a:buClr>
                <a:schemeClr val="dk1"/>
              </a:buClr>
            </a:pPr>
            <a:r>
              <a:rPr lang="en">
                <a:solidFill>
                  <a:schemeClr val="dk1"/>
                </a:solidFill>
                <a:highlight>
                  <a:srgbClr val="FFFFFF"/>
                </a:highlight>
              </a:rPr>
              <a:t>Based on the </a:t>
            </a:r>
            <a:r>
              <a:rPr b="1" lang="en">
                <a:solidFill>
                  <a:schemeClr val="dk1"/>
                </a:solidFill>
                <a:highlight>
                  <a:srgbClr val="FFFFFF"/>
                </a:highlight>
              </a:rPr>
              <a:t>rapid establishment</a:t>
            </a:r>
            <a:r>
              <a:rPr lang="en">
                <a:solidFill>
                  <a:schemeClr val="dk1"/>
                </a:solidFill>
                <a:highlight>
                  <a:srgbClr val="FFFFFF"/>
                </a:highlight>
              </a:rPr>
              <a:t> of a </a:t>
            </a:r>
            <a:r>
              <a:rPr b="1" lang="en">
                <a:solidFill>
                  <a:schemeClr val="dk1"/>
                </a:solidFill>
                <a:highlight>
                  <a:srgbClr val="FFFFFF"/>
                </a:highlight>
              </a:rPr>
              <a:t>reliable and expandable water supply</a:t>
            </a:r>
            <a:r>
              <a:rPr lang="en">
                <a:solidFill>
                  <a:schemeClr val="dk1"/>
                </a:solidFill>
                <a:highlight>
                  <a:srgbClr val="FFFFFF"/>
                </a:highlight>
              </a:rPr>
              <a:t> </a:t>
            </a:r>
          </a:p>
          <a:p>
            <a:pPr indent="-228600" lvl="0" marL="457200" rtl="0" algn="just">
              <a:spcBef>
                <a:spcPts val="0"/>
              </a:spcBef>
              <a:buClr>
                <a:srgbClr val="000000"/>
              </a:buClr>
            </a:pPr>
            <a:r>
              <a:rPr lang="en">
                <a:solidFill>
                  <a:srgbClr val="000000"/>
                </a:solidFill>
              </a:rPr>
              <a:t>We have to support the initial attack. The initial attack is where we will make the greatest difference in the shortest amount of time. </a:t>
            </a:r>
          </a:p>
          <a:p>
            <a:pPr indent="-228600" lvl="0" marL="457200" rtl="0" algn="just">
              <a:spcBef>
                <a:spcPts val="0"/>
              </a:spcBef>
              <a:buClr>
                <a:srgbClr val="000000"/>
              </a:buClr>
            </a:pPr>
            <a:r>
              <a:rPr lang="en">
                <a:solidFill>
                  <a:srgbClr val="000000"/>
                </a:solidFill>
              </a:rPr>
              <a:t>All your decision making must be filtered through the underlying goal of supporting the initial attack at all costs. </a:t>
            </a:r>
            <a:r>
              <a:rPr lang="en">
                <a:solidFill>
                  <a:schemeClr val="dk1"/>
                </a:solidFill>
                <a:highlight>
                  <a:srgbClr val="FFFFFF"/>
                </a:highlight>
              </a:rPr>
              <a:t>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2" name="Shape 82"/>
        <p:cNvGrpSpPr/>
        <p:nvPr/>
      </p:nvGrpSpPr>
      <p:grpSpPr>
        <a:xfrm>
          <a:off x="0" y="0"/>
          <a:ext cx="0" cy="0"/>
          <a:chOff x="0" y="0"/>
          <a:chExt cx="0" cy="0"/>
        </a:xfrm>
      </p:grpSpPr>
      <p:sp>
        <p:nvSpPr>
          <p:cNvPr id="83" name="Shape 83"/>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Needed Fire Flow</a:t>
            </a:r>
          </a:p>
        </p:txBody>
      </p:sp>
      <p:sp>
        <p:nvSpPr>
          <p:cNvPr id="84" name="Shape 84"/>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gn="ctr">
              <a:spcBef>
                <a:spcPts val="0"/>
              </a:spcBef>
              <a:buNone/>
            </a:pPr>
            <a:r>
              <a:rPr b="1" lang="en">
                <a:solidFill>
                  <a:srgbClr val="000000"/>
                </a:solidFill>
              </a:rPr>
              <a:t>Needed Fire Flow (NFF) = Critical Flow Rate (CFR) + Exposure Protection (EP)</a:t>
            </a:r>
          </a:p>
          <a:p>
            <a:pPr indent="-228600" lvl="0" marL="457200" rtl="0" algn="just">
              <a:spcBef>
                <a:spcPts val="0"/>
              </a:spcBef>
              <a:spcAft>
                <a:spcPts val="0"/>
              </a:spcAft>
              <a:buClr>
                <a:srgbClr val="000000"/>
              </a:buClr>
            </a:pPr>
            <a:r>
              <a:rPr lang="en">
                <a:solidFill>
                  <a:srgbClr val="000000"/>
                </a:solidFill>
              </a:rPr>
              <a:t>Critical flow rate: The flow rate of water, GPM, required to suppress a fire in 30 sec</a:t>
            </a:r>
          </a:p>
          <a:p>
            <a:pPr indent="-228600" lvl="0" marL="457200" rtl="0" algn="just">
              <a:spcBef>
                <a:spcPts val="0"/>
              </a:spcBef>
              <a:spcAft>
                <a:spcPts val="0"/>
              </a:spcAft>
              <a:buClr>
                <a:srgbClr val="000000"/>
              </a:buClr>
            </a:pPr>
            <a:r>
              <a:rPr lang="en">
                <a:solidFill>
                  <a:srgbClr val="000000"/>
                </a:solidFill>
              </a:rPr>
              <a:t>The critical flow rate assumes that all the water is being used to put out fire. It does not account for streams that miss the mark. </a:t>
            </a:r>
          </a:p>
          <a:p>
            <a:pPr indent="-228600" lvl="0" marL="457200" rtl="0" algn="just">
              <a:spcBef>
                <a:spcPts val="0"/>
              </a:spcBef>
              <a:spcAft>
                <a:spcPts val="0"/>
              </a:spcAft>
              <a:buClr>
                <a:srgbClr val="000000"/>
              </a:buClr>
            </a:pPr>
            <a:r>
              <a:rPr lang="en">
                <a:solidFill>
                  <a:srgbClr val="000000"/>
                </a:solidFill>
              </a:rPr>
              <a:t>Our operations are based on a NFF of no more than 500 GPM.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8" name="Shape 88"/>
        <p:cNvGrpSpPr/>
        <p:nvPr/>
      </p:nvGrpSpPr>
      <p:grpSpPr>
        <a:xfrm>
          <a:off x="0" y="0"/>
          <a:ext cx="0" cy="0"/>
          <a:chOff x="0" y="0"/>
          <a:chExt cx="0" cy="0"/>
        </a:xfrm>
      </p:grpSpPr>
      <p:sp>
        <p:nvSpPr>
          <p:cNvPr id="89" name="Shape 8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Supporting Ideas</a:t>
            </a:r>
          </a:p>
        </p:txBody>
      </p:sp>
      <p:sp>
        <p:nvSpPr>
          <p:cNvPr id="90" name="Shape 90"/>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lgn="just">
              <a:spcBef>
                <a:spcPts val="0"/>
              </a:spcBef>
              <a:spcAft>
                <a:spcPts val="0"/>
              </a:spcAft>
              <a:buClr>
                <a:srgbClr val="000000"/>
              </a:buClr>
              <a:buAutoNum type="arabicPeriod"/>
            </a:pPr>
            <a:r>
              <a:rPr lang="en">
                <a:solidFill>
                  <a:srgbClr val="000000"/>
                </a:solidFill>
              </a:rPr>
              <a:t>Strategies and tactics must be based on the water supply. </a:t>
            </a:r>
          </a:p>
          <a:p>
            <a:pPr indent="-228600" lvl="0" marL="457200" rtl="0" algn="just">
              <a:spcBef>
                <a:spcPts val="0"/>
              </a:spcBef>
              <a:spcAft>
                <a:spcPts val="0"/>
              </a:spcAft>
              <a:buClr>
                <a:srgbClr val="000000"/>
              </a:buClr>
              <a:buAutoNum type="arabicPeriod"/>
            </a:pPr>
            <a:r>
              <a:rPr lang="en">
                <a:solidFill>
                  <a:srgbClr val="000000"/>
                </a:solidFill>
              </a:rPr>
              <a:t>As the supply rate and reliability of water supply is increased the number of tactical options is also increased. </a:t>
            </a:r>
          </a:p>
          <a:p>
            <a:pPr indent="-228600" lvl="0" marL="457200" rtl="0" algn="just">
              <a:spcBef>
                <a:spcPts val="0"/>
              </a:spcBef>
              <a:spcAft>
                <a:spcPts val="0"/>
              </a:spcAft>
              <a:buClr>
                <a:srgbClr val="000000"/>
              </a:buClr>
              <a:buAutoNum type="arabicPeriod"/>
            </a:pPr>
            <a:r>
              <a:rPr lang="en">
                <a:solidFill>
                  <a:srgbClr val="000000"/>
                </a:solidFill>
              </a:rPr>
              <a:t>In situations where strategies and tactics are constrained by available water personnel must focus the application and application rate of water based on the incident priorities; life safety, incident stabilization and property conservation.  </a:t>
            </a:r>
          </a:p>
          <a:p>
            <a:pPr lvl="0" rtl="0" algn="just">
              <a:spcBef>
                <a:spcPts val="0"/>
              </a:spcBef>
              <a:spcAft>
                <a:spcPts val="0"/>
              </a:spcAft>
              <a:buNone/>
            </a:pPr>
            <a:r>
              <a:t/>
            </a:r>
            <a:endParaRPr>
              <a:solidFill>
                <a:schemeClr val="dk1"/>
              </a:solidFill>
            </a:endParaRPr>
          </a:p>
          <a:p>
            <a:pPr lvl="0" rtl="0" algn="just">
              <a:spcBef>
                <a:spcPts val="0"/>
              </a:spcBef>
              <a:spcAft>
                <a:spcPts val="0"/>
              </a:spcAft>
              <a:buNone/>
            </a:pPr>
            <a:r>
              <a:t/>
            </a:r>
            <a:endParaRPr i="1">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Shape 9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Initial Rural Actions</a:t>
            </a:r>
          </a:p>
        </p:txBody>
      </p:sp>
      <p:sp>
        <p:nvSpPr>
          <p:cNvPr id="96" name="Shape 96"/>
          <p:cNvSpPr txBox="1"/>
          <p:nvPr>
            <p:ph idx="1" type="body"/>
          </p:nvPr>
        </p:nvSpPr>
        <p:spPr>
          <a:xfrm>
            <a:off x="311700" y="1152475"/>
            <a:ext cx="8520600" cy="3668700"/>
          </a:xfrm>
          <a:prstGeom prst="rect">
            <a:avLst/>
          </a:prstGeom>
        </p:spPr>
        <p:txBody>
          <a:bodyPr anchorCtr="0" anchor="t" bIns="91425" lIns="91425" rIns="91425" tIns="91425">
            <a:noAutofit/>
          </a:bodyPr>
          <a:lstStyle/>
          <a:p>
            <a:pPr indent="-228600" lvl="0" marL="457200" rtl="0" algn="just">
              <a:spcBef>
                <a:spcPts val="0"/>
              </a:spcBef>
              <a:spcAft>
                <a:spcPts val="0"/>
              </a:spcAft>
              <a:buClr>
                <a:srgbClr val="000000"/>
              </a:buClr>
            </a:pPr>
            <a:r>
              <a:rPr lang="en">
                <a:solidFill>
                  <a:srgbClr val="000000"/>
                </a:solidFill>
                <a:highlight>
                  <a:srgbClr val="FFFFFF"/>
                </a:highlight>
              </a:rPr>
              <a:t>Whenever practical, initial water supply will be initiated by the first due engine using a forward lay with a clappered siamese. </a:t>
            </a:r>
          </a:p>
          <a:p>
            <a:pPr indent="-228600" lvl="0" marL="457200" rtl="0" algn="just">
              <a:spcBef>
                <a:spcPts val="0"/>
              </a:spcBef>
              <a:spcAft>
                <a:spcPts val="0"/>
              </a:spcAft>
              <a:buClr>
                <a:srgbClr val="000000"/>
              </a:buClr>
            </a:pPr>
            <a:r>
              <a:rPr lang="en">
                <a:solidFill>
                  <a:srgbClr val="000000"/>
                </a:solidFill>
                <a:highlight>
                  <a:srgbClr val="FFFFFF"/>
                </a:highlight>
              </a:rPr>
              <a:t>If the first due engine does not initiate a water supply, they must provide direction via radio to the second due engine to do so.  </a:t>
            </a:r>
          </a:p>
          <a:p>
            <a:pPr indent="-228600" lvl="0" marL="457200" rtl="0" algn="just">
              <a:spcBef>
                <a:spcPts val="0"/>
              </a:spcBef>
              <a:spcAft>
                <a:spcPts val="0"/>
              </a:spcAft>
              <a:buClr>
                <a:srgbClr val="000000"/>
              </a:buClr>
            </a:pPr>
            <a:r>
              <a:rPr lang="en">
                <a:solidFill>
                  <a:srgbClr val="000000"/>
                </a:solidFill>
                <a:highlight>
                  <a:srgbClr val="FFFFFF"/>
                </a:highlight>
              </a:rPr>
              <a:t>If the first due engine does not layout the second due engine must initiate the lay out with a clappered siamese.  </a:t>
            </a:r>
          </a:p>
          <a:p>
            <a:pPr lvl="0" rtl="0" algn="just">
              <a:spcBef>
                <a:spcPts val="0"/>
              </a:spcBef>
              <a:spcAft>
                <a:spcPts val="0"/>
              </a:spcAft>
              <a:buNone/>
            </a:pPr>
            <a:r>
              <a:t/>
            </a:r>
            <a:endParaRPr>
              <a:solidFill>
                <a:srgbClr val="000000"/>
              </a:solidFill>
              <a:highlight>
                <a:srgbClr val="FFFFFF"/>
              </a:highlight>
            </a:endParaRPr>
          </a:p>
          <a:p>
            <a:pPr lvl="0">
              <a:spcBef>
                <a:spcPts val="0"/>
              </a:spcBef>
              <a:buNone/>
            </a:pPr>
            <a:r>
              <a:t/>
            </a:r>
            <a:endParaRPr>
              <a:solidFill>
                <a:srgbClr val="FF0000"/>
              </a:solidFill>
            </a:endParaRPr>
          </a:p>
          <a:p>
            <a:pPr lvl="0">
              <a:spcBef>
                <a:spcPts val="0"/>
              </a:spcBef>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Shape 101"/>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Rural Areas Laying Out</a:t>
            </a:r>
          </a:p>
        </p:txBody>
      </p:sp>
      <p:sp>
        <p:nvSpPr>
          <p:cNvPr id="102" name="Shape 102"/>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solidFill>
                  <a:srgbClr val="000000"/>
                </a:solidFill>
              </a:rPr>
              <a:t>The First Engine Sets the Tone</a:t>
            </a:r>
          </a:p>
          <a:p>
            <a:pPr indent="-228600" lvl="0" marL="457200" rtl="0">
              <a:spcBef>
                <a:spcPts val="0"/>
              </a:spcBef>
              <a:buClr>
                <a:srgbClr val="000000"/>
              </a:buClr>
            </a:pPr>
            <a:r>
              <a:rPr lang="en">
                <a:solidFill>
                  <a:srgbClr val="000000"/>
                </a:solidFill>
              </a:rPr>
              <a:t>We need you to call out a fill site even if you don’t think one will be needed.</a:t>
            </a:r>
          </a:p>
          <a:p>
            <a:pPr indent="-228600" lvl="0" marL="457200">
              <a:spcBef>
                <a:spcPts val="0"/>
              </a:spcBef>
              <a:buClr>
                <a:srgbClr val="000000"/>
              </a:buClr>
            </a:pPr>
            <a:r>
              <a:rPr lang="en">
                <a:solidFill>
                  <a:srgbClr val="000000"/>
                </a:solidFill>
              </a:rPr>
              <a:t>We really want you to lay out-every single time. </a:t>
            </a:r>
          </a:p>
          <a:p>
            <a:pPr indent="-228600" lvl="0" marL="457200">
              <a:spcBef>
                <a:spcPts val="0"/>
              </a:spcBef>
              <a:buClr>
                <a:srgbClr val="000000"/>
              </a:buClr>
            </a:pPr>
            <a:r>
              <a:rPr lang="en">
                <a:solidFill>
                  <a:srgbClr val="000000"/>
                </a:solidFill>
              </a:rPr>
              <a:t>However, we recognize and accept that this is not always the best answer. </a:t>
            </a:r>
          </a:p>
          <a:p>
            <a:pPr indent="-228600" lvl="0" marL="457200">
              <a:spcBef>
                <a:spcPts val="0"/>
              </a:spcBef>
              <a:buClr>
                <a:srgbClr val="000000"/>
              </a:buClr>
            </a:pPr>
            <a:r>
              <a:rPr lang="en">
                <a:solidFill>
                  <a:srgbClr val="000000"/>
                </a:solidFill>
              </a:rPr>
              <a:t>It is important that the personnel understand that permission to deviate from our practice by not laying out is not permission to just do it because it’s easier!</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Shape 10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Can I not Lay Out?</a:t>
            </a:r>
          </a:p>
        </p:txBody>
      </p:sp>
      <p:sp>
        <p:nvSpPr>
          <p:cNvPr id="108" name="Shape 108"/>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lgn="just">
              <a:spcBef>
                <a:spcPts val="0"/>
              </a:spcBef>
              <a:spcAft>
                <a:spcPts val="0"/>
              </a:spcAft>
              <a:buNone/>
            </a:pPr>
            <a:r>
              <a:rPr lang="en">
                <a:solidFill>
                  <a:srgbClr val="000000"/>
                </a:solidFill>
                <a:highlight>
                  <a:srgbClr val="FFFFFF"/>
                </a:highlight>
              </a:rPr>
              <a:t>The first due engine may elect to </a:t>
            </a:r>
            <a:r>
              <a:rPr lang="en" u="sng">
                <a:solidFill>
                  <a:srgbClr val="000000"/>
                </a:solidFill>
                <a:highlight>
                  <a:srgbClr val="FFFFFF"/>
                </a:highlight>
              </a:rPr>
              <a:t>not</a:t>
            </a:r>
            <a:r>
              <a:rPr lang="en">
                <a:solidFill>
                  <a:srgbClr val="000000"/>
                </a:solidFill>
                <a:highlight>
                  <a:srgbClr val="FFFFFF"/>
                </a:highlight>
              </a:rPr>
              <a:t> lay a line in the rural setting when any of the following conditions are met:  </a:t>
            </a:r>
          </a:p>
          <a:p>
            <a:pPr indent="-228600" lvl="0" marL="457200" rtl="0" algn="just">
              <a:spcBef>
                <a:spcPts val="0"/>
              </a:spcBef>
              <a:spcAft>
                <a:spcPts val="0"/>
              </a:spcAft>
              <a:buClr>
                <a:srgbClr val="000000"/>
              </a:buClr>
            </a:pPr>
            <a:r>
              <a:rPr lang="en">
                <a:solidFill>
                  <a:srgbClr val="000000"/>
                </a:solidFill>
                <a:highlight>
                  <a:srgbClr val="FFFFFF"/>
                </a:highlight>
              </a:rPr>
              <a:t>The first due engine and the attack tanker are expected to arrive at about the same time.   </a:t>
            </a:r>
          </a:p>
          <a:p>
            <a:pPr indent="-228600" lvl="0" marL="457200" rtl="0" algn="just">
              <a:spcBef>
                <a:spcPts val="0"/>
              </a:spcBef>
              <a:spcAft>
                <a:spcPts val="0"/>
              </a:spcAft>
              <a:buClr>
                <a:srgbClr val="000000"/>
              </a:buClr>
            </a:pPr>
            <a:r>
              <a:rPr lang="en">
                <a:solidFill>
                  <a:srgbClr val="000000"/>
                </a:solidFill>
                <a:highlight>
                  <a:srgbClr val="FFFFFF"/>
                </a:highlight>
              </a:rPr>
              <a:t>The laying of that line will impede the ability of the second engine and/or tanker to access the scene.   </a:t>
            </a:r>
          </a:p>
          <a:p>
            <a:pPr indent="-228600" lvl="0" marL="457200" rtl="0" algn="just">
              <a:spcBef>
                <a:spcPts val="0"/>
              </a:spcBef>
              <a:spcAft>
                <a:spcPts val="0"/>
              </a:spcAft>
              <a:buClr>
                <a:srgbClr val="000000"/>
              </a:buClr>
            </a:pPr>
            <a:r>
              <a:rPr lang="en">
                <a:solidFill>
                  <a:srgbClr val="000000"/>
                </a:solidFill>
                <a:highlight>
                  <a:srgbClr val="FFFFFF"/>
                </a:highlight>
              </a:rPr>
              <a:t>There is uncertainty about how to access the scene, including situations where the structure is not visible from the roadway. </a:t>
            </a:r>
          </a:p>
          <a:p>
            <a:pPr lvl="0" rtl="0" algn="just">
              <a:spcBef>
                <a:spcPts val="0"/>
              </a:spcBef>
              <a:spcAft>
                <a:spcPts val="0"/>
              </a:spcAft>
              <a:buNone/>
            </a:pPr>
            <a:r>
              <a:t/>
            </a:r>
            <a:endParaRPr>
              <a:solidFill>
                <a:srgbClr val="000000"/>
              </a:solidFill>
              <a:highlight>
                <a:srgbClr val="FFFFFF"/>
              </a:highlight>
            </a:endParaRPr>
          </a:p>
        </p:txBody>
      </p:sp>
    </p:spTree>
  </p:cSld>
  <p:clrMapOvr>
    <a:masterClrMapping/>
  </p:clrMapOvr>
</p:sld>
</file>

<file path=ppt/theme/theme1.xml><?xml version="1.0" encoding="utf-8"?>
<a:theme xmlns:a="http://schemas.openxmlformats.org/drawingml/2006/main" xmlns:r="http://schemas.openxmlformats.org/officeDocument/2006/relationships"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FF5252"/>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