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9.xml" ContentType="application/vnd.openxmlformats-officedocument.presentationml.tags+xml"/>
  <Override PartName="/ppt/notesSlides/notesSlide40.xml" ContentType="application/vnd.openxmlformats-officedocument.presentationml.notesSlide+xml"/>
  <Override PartName="/ppt/tags/tag10.xml" ContentType="application/vnd.openxmlformats-officedocument.presentationml.tags+xml"/>
  <Override PartName="/ppt/notesSlides/notesSlide41.xml" ContentType="application/vnd.openxmlformats-officedocument.presentationml.notesSlide+xml"/>
  <Override PartName="/ppt/tags/tag11.xml" ContentType="application/vnd.openxmlformats-officedocument.presentationml.tags+xml"/>
  <Override PartName="/ppt/notesSlides/notesSlide42.xml" ContentType="application/vnd.openxmlformats-officedocument.presentationml.notesSlide+xml"/>
  <Override PartName="/ppt/tags/tag12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7010400" cy="92964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Garamond" panose="02020404030301010803" pitchFamily="18" charset="0"/>
      <p:regular r:id="rId52"/>
      <p:bold r:id="rId53"/>
      <p:italic r:id="rId54"/>
      <p:boldItalic r:id="rId55"/>
    </p:embeddedFont>
  </p:embeddedFontLst>
  <p:custDataLst>
    <p:tags r:id="rId5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this mean for your running routes? 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Commuting traffic?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bridge safe to cross after the water recedes?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8" name="Google Shape;288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do stop people from driving over this?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saw in Houston that people drive around barricades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picture is from Charles County.  The person drove in after the road washed out.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the group if they would drive over the road in apparatus at various points in the video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0" name="Google Shape;300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this still water?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it less than 18 inches deep?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3" name="Google Shape;313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8" name="Google Shape;338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8" name="Google Shape;348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8" name="Google Shape;358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8" name="Google Shape;368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5" name="Google Shape;385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5" name="Google Shape;395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5" name="Google Shape;405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6" name="Google Shape;416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7" name="Google Shape;427;p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7" name="Google Shape;437;p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7" name="Google Shape;447;p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7" name="Google Shape;457;p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 be in fight or flight, compensated shock and exhausted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7" name="Google Shape;467;p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9" name="Google Shape;479;p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1" name="Google Shape;491;p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2" name="Google Shape;502;p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6" name="Google Shape;526;p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3" name="Google Shape;543;p4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3" name="Google Shape;553;p4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strong swimmers will be challenged by the kinds of environments we will encounter</a:t>
            </a:r>
            <a:endParaRPr/>
          </a:p>
          <a:p>
            <a:pPr marL="171450" marR="0" lvl="1" indent="-76200" algn="l" rtl="0"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Getting Back to the shore is ½ the battle, climbing back on shore is the other half</a:t>
            </a:r>
            <a:endParaRPr/>
          </a:p>
          <a:p>
            <a:pPr marL="514350" marR="0" lvl="2" indent="-76200" algn="l" rtl="0"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swimmers might be best served to conserve energy to simply stay afloat – now you are a part of the problem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wear Structural Firefighting Gear near water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5" name="Google Shape;565;p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Conversation topics: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knowledge/farmilirization – we know that creek isn’t deep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exposure – Victims/Rescuers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is the hot, warm, cold zone?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-10, the entire scene was a cold zone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PPE VS Exposure – Use good sense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4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6" name="Google Shape;576;p4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6" name="Google Shape;586;p4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4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Reiterate who can enter swiftwater</a:t>
            </a:r>
            <a:endParaRPr/>
          </a:p>
        </p:txBody>
      </p:sp>
      <p:sp>
        <p:nvSpPr>
          <p:cNvPr id="185" name="Google Shape;185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E32525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/>
          <p:nvPr/>
        </p:nvSpPr>
        <p:spPr>
          <a:xfrm>
            <a:off x="0" y="1122363"/>
            <a:ext cx="12192000" cy="4141788"/>
          </a:xfrm>
          <a:prstGeom prst="rect">
            <a:avLst/>
          </a:prstGeom>
          <a:solidFill>
            <a:srgbClr val="CB9A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781526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aramond"/>
              <a:buNone/>
              <a:defRPr sz="45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781526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500"/>
              <a:buFont typeface="Courier New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34525" y="1126343"/>
            <a:ext cx="2657475" cy="4131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/>
          <p:nvPr/>
        </p:nvSpPr>
        <p:spPr>
          <a:xfrm>
            <a:off x="0" y="857250"/>
            <a:ext cx="12192000" cy="266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5264151"/>
            <a:ext cx="12192000" cy="266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 rot="5400000">
            <a:off x="3980655" y="-1196182"/>
            <a:ext cx="423069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>
            <a:off x="0" y="1"/>
            <a:ext cx="12192000" cy="1825625"/>
          </a:xfrm>
          <a:prstGeom prst="rect">
            <a:avLst/>
          </a:prstGeom>
          <a:solidFill>
            <a:srgbClr val="E3252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838200" y="2081209"/>
            <a:ext cx="10515600" cy="409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2</a:t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0" y="2"/>
            <a:ext cx="12192000" cy="300037"/>
          </a:xfrm>
          <a:prstGeom prst="rect">
            <a:avLst/>
          </a:prstGeom>
          <a:solidFill>
            <a:srgbClr val="CB9A2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0" y="300037"/>
            <a:ext cx="12192000" cy="650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3"/>
          <p:cNvPicPr preferRelativeResize="0"/>
          <p:nvPr/>
        </p:nvPicPr>
        <p:blipFill/>
        <p:spPr>
          <a:xfrm>
            <a:off x="10968037" y="0"/>
            <a:ext cx="932042" cy="119538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500"/>
              <a:buFont typeface="Courier New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0" y="1"/>
            <a:ext cx="12192000" cy="1825625"/>
          </a:xfrm>
          <a:prstGeom prst="rect">
            <a:avLst/>
          </a:prstGeom>
          <a:solidFill>
            <a:srgbClr val="E325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10802985" y="300037"/>
            <a:ext cx="1389017" cy="14811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Garamond"/>
              </a:rPr>
              <a:t>DRIVER TRAINING</a:t>
            </a:r>
          </a:p>
        </p:txBody>
      </p:sp>
      <p:sp>
        <p:nvSpPr>
          <p:cNvPr id="49" name="Google Shape;49;p5"/>
          <p:cNvSpPr/>
          <p:nvPr/>
        </p:nvSpPr>
        <p:spPr>
          <a:xfrm>
            <a:off x="0" y="2"/>
            <a:ext cx="12192000" cy="300037"/>
          </a:xfrm>
          <a:prstGeom prst="rect">
            <a:avLst/>
          </a:prstGeom>
          <a:solidFill>
            <a:srgbClr val="CB9A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0" y="300037"/>
            <a:ext cx="12192000" cy="650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5"/>
          <p:cNvPicPr preferRelativeResize="0"/>
          <p:nvPr/>
        </p:nvPicPr>
        <p:blipFill/>
        <p:spPr>
          <a:xfrm>
            <a:off x="10968038" y="0"/>
            <a:ext cx="1058908" cy="164623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/>
          <p:nvPr/>
        </p:nvSpPr>
        <p:spPr>
          <a:xfrm>
            <a:off x="0" y="1"/>
            <a:ext cx="12192000" cy="1825625"/>
          </a:xfrm>
          <a:prstGeom prst="rect">
            <a:avLst/>
          </a:prstGeom>
          <a:solidFill>
            <a:srgbClr val="E325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10802985" y="300037"/>
            <a:ext cx="1389017" cy="14811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Garamond"/>
              </a:rPr>
              <a:t>DRIVER TRAINING</a:t>
            </a:r>
          </a:p>
        </p:txBody>
      </p:sp>
      <p:sp>
        <p:nvSpPr>
          <p:cNvPr id="61" name="Google Shape;61;p6"/>
          <p:cNvSpPr/>
          <p:nvPr/>
        </p:nvSpPr>
        <p:spPr>
          <a:xfrm>
            <a:off x="0" y="2"/>
            <a:ext cx="12192000" cy="300037"/>
          </a:xfrm>
          <a:prstGeom prst="rect">
            <a:avLst/>
          </a:prstGeom>
          <a:solidFill>
            <a:srgbClr val="CB9A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0" y="300037"/>
            <a:ext cx="12192000" cy="650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6"/>
          <p:cNvPicPr preferRelativeResize="0"/>
          <p:nvPr/>
        </p:nvPicPr>
        <p:blipFill/>
        <p:spPr>
          <a:xfrm>
            <a:off x="10968038" y="0"/>
            <a:ext cx="1058908" cy="164623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500"/>
              <a:buFont typeface="Courier New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500"/>
              <a:buFont typeface="Courier New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0" y="1"/>
            <a:ext cx="12192000" cy="1825625"/>
          </a:xfrm>
          <a:prstGeom prst="rect">
            <a:avLst/>
          </a:prstGeom>
          <a:solidFill>
            <a:srgbClr val="E3252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10802985" y="300037"/>
            <a:ext cx="1389017" cy="14811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Garamond"/>
              </a:rPr>
              <a:t>DRIVER TRAINING</a:t>
            </a:r>
          </a:p>
        </p:txBody>
      </p:sp>
      <p:sp>
        <p:nvSpPr>
          <p:cNvPr id="75" name="Google Shape;75;p7"/>
          <p:cNvSpPr/>
          <p:nvPr/>
        </p:nvSpPr>
        <p:spPr>
          <a:xfrm>
            <a:off x="0" y="2"/>
            <a:ext cx="12192000" cy="300037"/>
          </a:xfrm>
          <a:prstGeom prst="rect">
            <a:avLst/>
          </a:prstGeom>
          <a:solidFill>
            <a:srgbClr val="CB9A2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/>
          <p:nvPr/>
        </p:nvSpPr>
        <p:spPr>
          <a:xfrm>
            <a:off x="0" y="300037"/>
            <a:ext cx="12192000" cy="650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7"/>
          <p:cNvPicPr preferRelativeResize="0"/>
          <p:nvPr/>
        </p:nvPicPr>
        <p:blipFill/>
        <p:spPr>
          <a:xfrm>
            <a:off x="10968038" y="0"/>
            <a:ext cx="1058908" cy="164623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0" y="1"/>
            <a:ext cx="12192000" cy="1825625"/>
          </a:xfrm>
          <a:prstGeom prst="rect">
            <a:avLst/>
          </a:prstGeom>
          <a:solidFill>
            <a:srgbClr val="E325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8"/>
          <p:cNvSpPr/>
          <p:nvPr/>
        </p:nvSpPr>
        <p:spPr>
          <a:xfrm>
            <a:off x="10802985" y="300037"/>
            <a:ext cx="1389017" cy="14811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Garamond"/>
              </a:rPr>
              <a:t>DRIVER TRAINING</a:t>
            </a:r>
          </a:p>
        </p:txBody>
      </p:sp>
      <p:sp>
        <p:nvSpPr>
          <p:cNvPr id="88" name="Google Shape;88;p8"/>
          <p:cNvSpPr/>
          <p:nvPr/>
        </p:nvSpPr>
        <p:spPr>
          <a:xfrm>
            <a:off x="0" y="2"/>
            <a:ext cx="12192000" cy="300037"/>
          </a:xfrm>
          <a:prstGeom prst="rect">
            <a:avLst/>
          </a:prstGeom>
          <a:solidFill>
            <a:srgbClr val="CB9A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/>
          <p:nvPr/>
        </p:nvSpPr>
        <p:spPr>
          <a:xfrm>
            <a:off x="0" y="300037"/>
            <a:ext cx="12192000" cy="650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8"/>
          <p:cNvPicPr preferRelativeResize="0"/>
          <p:nvPr/>
        </p:nvPicPr>
        <p:blipFill/>
        <p:spPr>
          <a:xfrm>
            <a:off x="10968038" y="0"/>
            <a:ext cx="1058908" cy="1646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100"/>
              <a:buFont typeface="Courier New"/>
              <a:buChar char="o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050"/>
              <a:buFont typeface="Courier New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100"/>
              <a:buFont typeface="Courier New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050"/>
              <a:buFont typeface="Courier New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538914"/>
            <a:ext cx="12192000" cy="300037"/>
          </a:xfrm>
          <a:prstGeom prst="rect">
            <a:avLst/>
          </a:prstGeom>
          <a:solidFill>
            <a:srgbClr val="CB9A2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946273"/>
            <a:ext cx="10515600" cy="423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1"/>
            <a:ext cx="12192000" cy="1825625"/>
          </a:xfrm>
          <a:prstGeom prst="rect">
            <a:avLst/>
          </a:prstGeom>
          <a:solidFill>
            <a:srgbClr val="E3252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</a:pPr>
            <a:r>
              <a:rPr lang="en-US" sz="36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Click to edit Master title style</a:t>
            </a: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2"/>
            <a:ext cx="12192000" cy="300037"/>
          </a:xfrm>
          <a:prstGeom prst="rect">
            <a:avLst/>
          </a:prstGeom>
          <a:solidFill>
            <a:srgbClr val="CB9A2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0" y="300037"/>
            <a:ext cx="12192000" cy="650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/>
        <p:spPr>
          <a:xfrm>
            <a:off x="10968038" y="0"/>
            <a:ext cx="1058908" cy="164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2</a:t>
            </a:r>
            <a:endParaRPr sz="1400" b="0">
              <a:solidFill>
                <a:srgbClr val="000000"/>
              </a:solidFill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30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custDataLst>
      <p:tags r:id="rId13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hfyqzvKCugrr-3Cx8HjmTkq6hjWYBB74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XhIZZWGztp-nlydp4aBfGFsGcoz6Y7v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hyperlink" Target="http://drive.google.com/file/d/1zXrAxQyTUgsv2k_7TmVGPdxrSR99RS24/view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NYdbLGWcobRIPSk26v-bbT6RIFBA1KTj/view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9.jpg"/><Relationship Id="rId4" Type="http://schemas.openxmlformats.org/officeDocument/2006/relationships/hyperlink" Target="http://drive.google.com/file/d/1N4pJ-wx5_pohpPoFGmFGwLyleBcZZgL-/view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0.jpg"/><Relationship Id="rId4" Type="http://schemas.openxmlformats.org/officeDocument/2006/relationships/hyperlink" Target="http://drive.google.com/file/d/1i3oB4q7DviACwR0N2viv3dI58z96j22d/view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cpftfAEqEqmU_5_N74ahF7QZIodE6yD4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781526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INLAND WATER RESCUE</a:t>
            </a:r>
            <a:endParaRPr sz="45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Types of Water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Flood Water - Flash Floods</a:t>
            </a:r>
            <a:endParaRPr sz="2800" b="1" i="0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body" idx="1"/>
          </p:nvPr>
        </p:nvSpPr>
        <p:spPr>
          <a:xfrm>
            <a:off x="9677400" y="2061787"/>
            <a:ext cx="2551416" cy="418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360"/>
              <a:buFont typeface="Arial"/>
              <a:buNone/>
            </a:pPr>
            <a:r>
              <a:rPr lang="en-US" sz="23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Ellicott City Flash Flood  1 (Time Lapse)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40"/>
              <a:buFont typeface="Arial"/>
              <a:buChar char="•"/>
            </a:pPr>
            <a:r>
              <a:rPr lang="en-US" sz="14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Raining at 7:44 PM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40"/>
              <a:buFont typeface="Arial"/>
              <a:buChar char="•"/>
            </a:pPr>
            <a:r>
              <a:rPr lang="en-US" sz="14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Volume picks up at 7:50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40"/>
              <a:buFont typeface="Arial"/>
              <a:buChar char="•"/>
            </a:pPr>
            <a:r>
              <a:rPr lang="en-US" sz="14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Flooded at 7:55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40"/>
              <a:buFont typeface="Arial"/>
              <a:buChar char="•"/>
            </a:pPr>
            <a:r>
              <a:rPr lang="en-US" sz="14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Impassable at 8:00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40"/>
              <a:buFont typeface="Arial"/>
              <a:buChar char="•"/>
            </a:pPr>
            <a:r>
              <a:rPr lang="en-US" sz="14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Receding at 9:00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40"/>
              <a:buFont typeface="Arial"/>
              <a:buChar char="•"/>
            </a:pPr>
            <a:r>
              <a:rPr lang="en-US" sz="14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emerge at 9:15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40"/>
              <a:buFont typeface="Arial"/>
              <a:buChar char="•"/>
            </a:pPr>
            <a:r>
              <a:rPr lang="en-US" sz="14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completely receded by 9:30</a:t>
            </a:r>
            <a:endParaRPr/>
          </a:p>
          <a:p>
            <a:pPr marL="171450" marR="0" lvl="0" indent="-8001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40"/>
              <a:buFont typeface="Arial"/>
              <a:buNone/>
            </a:pPr>
            <a:endParaRPr sz="14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8001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40"/>
              <a:buFont typeface="Arial"/>
              <a:buNone/>
            </a:pPr>
            <a:endParaRPr sz="14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8001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40"/>
              <a:buFont typeface="Arial"/>
              <a:buNone/>
            </a:pPr>
            <a:endParaRPr sz="14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Types and Characteristics of Floods</a:t>
            </a:r>
            <a:endParaRPr/>
          </a:p>
        </p:txBody>
      </p:sp>
      <p:pic>
        <p:nvPicPr>
          <p:cNvPr id="224" name="Google Shape;224;p22" title="ellicott city slide 1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6450" y="1880403"/>
            <a:ext cx="6065816" cy="454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Consequences of Urbanization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2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Storm Water Management and Urban Sprawl</a:t>
            </a:r>
            <a:endParaRPr sz="4000" b="1" i="0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" name="Google Shape;230;p23"/>
          <p:cNvSpPr txBox="1">
            <a:spLocks noGrp="1"/>
          </p:cNvSpPr>
          <p:nvPr>
            <p:ph type="body" idx="1"/>
          </p:nvPr>
        </p:nvSpPr>
        <p:spPr>
          <a:xfrm>
            <a:off x="228600" y="1983098"/>
            <a:ext cx="5715000" cy="455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Flooding has Become More Frequent and Intense in 40 Years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Urbanization generally increases the size and frequency of floods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Volumes of large floods have increased by 100% </a:t>
            </a:r>
            <a:endParaRPr sz="2000"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flood volume increased 200%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2" indent="-571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2" indent="-952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3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971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Factors in Inland Water Rescue</a:t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6096000" y="2362200"/>
            <a:ext cx="5562600" cy="3581400"/>
            <a:chOff x="5638800" y="3393171"/>
            <a:chExt cx="4447208" cy="2832780"/>
          </a:xfrm>
        </p:grpSpPr>
        <p:pic>
          <p:nvPicPr>
            <p:cNvPr id="235" name="Google Shape;235;p2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8800" y="3393171"/>
              <a:ext cx="4447208" cy="2494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23"/>
            <p:cNvSpPr txBox="1"/>
            <p:nvPr/>
          </p:nvSpPr>
          <p:spPr>
            <a:xfrm>
              <a:off x="5638800" y="5887397"/>
              <a:ext cx="44472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Contee Road in Laurel, MD</a:t>
              </a: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</a:pPr>
            <a:r>
              <a:rPr lang="en-US" sz="36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Are Experiencing More Frequent and Intense Flooding in MoCo</a:t>
            </a:r>
            <a:endParaRPr sz="3200" b="1" i="0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3" name="Google Shape;243;p24"/>
          <p:cNvSpPr txBox="1">
            <a:spLocks noGrp="1"/>
          </p:cNvSpPr>
          <p:nvPr>
            <p:ph type="body" idx="1"/>
          </p:nvPr>
        </p:nvSpPr>
        <p:spPr>
          <a:xfrm>
            <a:off x="533400" y="1928809"/>
            <a:ext cx="10058400" cy="218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DC Metro Area is urbanizing the landscape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Removing vegetation and soil, grading the land surface, and constructing drainage networks increase runoff to streams from rainfall and snowmelt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Northeast branch of the Anacostia River in Maryland </a:t>
            </a:r>
            <a:endParaRPr/>
          </a:p>
          <a:p>
            <a:pPr marL="857250" marR="0" lvl="2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Flooding volume has increased 600% since the year 1950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2" indent="-952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245" name="Google Shape;245;p24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246" name="Google Shape;246;p24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971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Factors in Inland Water Rescue</a:t>
            </a:r>
            <a:endParaRPr/>
          </a:p>
        </p:txBody>
      </p:sp>
      <p:grpSp>
        <p:nvGrpSpPr>
          <p:cNvPr id="247" name="Google Shape;247;p24"/>
          <p:cNvGrpSpPr/>
          <p:nvPr/>
        </p:nvGrpSpPr>
        <p:grpSpPr>
          <a:xfrm>
            <a:off x="533400" y="3962402"/>
            <a:ext cx="11277600" cy="2453276"/>
            <a:chOff x="623168" y="2843030"/>
            <a:chExt cx="9351326" cy="3681103"/>
          </a:xfrm>
        </p:grpSpPr>
        <p:grpSp>
          <p:nvGrpSpPr>
            <p:cNvPr id="248" name="Google Shape;248;p24"/>
            <p:cNvGrpSpPr/>
            <p:nvPr/>
          </p:nvGrpSpPr>
          <p:grpSpPr>
            <a:xfrm>
              <a:off x="623168" y="2843030"/>
              <a:ext cx="9351326" cy="3333932"/>
              <a:chOff x="457200" y="2211623"/>
              <a:chExt cx="9351326" cy="3333932"/>
            </a:xfrm>
          </p:grpSpPr>
          <p:pic>
            <p:nvPicPr>
              <p:cNvPr id="249" name="Google Shape;249;p24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7200" y="2216945"/>
                <a:ext cx="5032228" cy="33286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Google Shape;250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57642" y="2211623"/>
                <a:ext cx="4450884" cy="33339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1" name="Google Shape;251;p24"/>
            <p:cNvSpPr txBox="1"/>
            <p:nvPr/>
          </p:nvSpPr>
          <p:spPr>
            <a:xfrm>
              <a:off x="2077773" y="6124023"/>
              <a:ext cx="6705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Route 29 at Northwest Branch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Flood Hazards for Rescuers</a:t>
            </a:r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body" idx="1"/>
          </p:nvPr>
        </p:nvSpPr>
        <p:spPr>
          <a:xfrm>
            <a:off x="20053" y="1905000"/>
            <a:ext cx="5638800" cy="340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200"/>
              <a:buFont typeface="Arial"/>
              <a:buNone/>
            </a:pPr>
            <a:r>
              <a:rPr lang="en-US" sz="2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 Moving in Water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Panicked swimmers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Vehicles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Propane tanks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Clothing</a:t>
            </a:r>
            <a:endParaRPr/>
          </a:p>
          <a:p>
            <a:pPr marL="857250" marR="0" lvl="2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5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971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 Hazards</a:t>
            </a:r>
            <a:endParaRPr/>
          </a:p>
        </p:txBody>
      </p:sp>
      <p:sp>
        <p:nvSpPr>
          <p:cNvPr id="261" name="Google Shape;261;p25"/>
          <p:cNvSpPr txBox="1"/>
          <p:nvPr/>
        </p:nvSpPr>
        <p:spPr>
          <a:xfrm>
            <a:off x="5943601" y="1872916"/>
            <a:ext cx="6248400" cy="439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220"/>
              <a:buFont typeface="Arial"/>
              <a:buNone/>
            </a:pPr>
            <a:r>
              <a:rPr lang="en-US" sz="222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Stationary Objects</a:t>
            </a:r>
            <a:endParaRPr/>
          </a:p>
          <a:p>
            <a:pPr marL="514350" marR="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757"/>
              <a:buFont typeface="Courier New"/>
              <a:buChar char="o"/>
            </a:pPr>
            <a:r>
              <a:rPr lang="en-US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Signs, poles and fire hydrants</a:t>
            </a:r>
            <a:endParaRPr/>
          </a:p>
          <a:p>
            <a:pPr marL="514350" marR="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757"/>
              <a:buFont typeface="Courier New"/>
              <a:buChar char="o"/>
            </a:pPr>
            <a:r>
              <a:rPr lang="en-US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Manholes</a:t>
            </a:r>
            <a:endParaRPr/>
          </a:p>
          <a:p>
            <a:pPr marL="514350" marR="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757"/>
              <a:buFont typeface="Courier New"/>
              <a:buChar char="o"/>
            </a:pPr>
            <a:r>
              <a:rPr lang="en-US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Picnic tables</a:t>
            </a:r>
            <a:endParaRPr/>
          </a:p>
          <a:p>
            <a:pPr marL="514350" marR="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757"/>
              <a:buFont typeface="Courier New"/>
              <a:buChar char="o"/>
            </a:pPr>
            <a:r>
              <a:rPr lang="en-US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Intake and culvert pipes</a:t>
            </a:r>
            <a:endParaRPr/>
          </a:p>
          <a:p>
            <a:pPr marL="514350" marR="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757"/>
              <a:buFont typeface="Courier New"/>
              <a:buChar char="o"/>
            </a:pPr>
            <a:r>
              <a:rPr lang="en-US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Vehicles</a:t>
            </a:r>
            <a:endParaRPr/>
          </a:p>
          <a:p>
            <a:pPr marL="514350" marR="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757"/>
              <a:buFont typeface="Courier New"/>
              <a:buChar char="o"/>
            </a:pPr>
            <a:r>
              <a:rPr lang="en-US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Guard rail, fencing and barbed wire</a:t>
            </a:r>
            <a:endParaRPr/>
          </a:p>
          <a:p>
            <a:pPr marL="514350" marR="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757"/>
              <a:buFont typeface="Courier New"/>
              <a:buChar char="o"/>
            </a:pPr>
            <a:r>
              <a:rPr lang="en-US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</a:t>
            </a:r>
            <a:endParaRPr/>
          </a:p>
          <a:p>
            <a:pPr marL="514350" marR="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757"/>
              <a:buFont typeface="Courier New"/>
              <a:buChar char="o"/>
            </a:pPr>
            <a:r>
              <a:rPr lang="en-US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Utilities (power lines, gas service lines, etc.)</a:t>
            </a:r>
            <a:endParaRPr/>
          </a:p>
          <a:p>
            <a:pPr marL="514350" marR="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757"/>
              <a:buFont typeface="Courier New"/>
              <a:buChar char="o"/>
            </a:pPr>
            <a:r>
              <a:rPr lang="en-US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Sloped shoreline, undercut objects and other items that could entrap</a:t>
            </a:r>
            <a:endParaRPr/>
          </a:p>
          <a:p>
            <a:pPr marL="857250" marR="0" lvl="2" indent="-65722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Font typeface="Noto Sans Symbols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6985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None/>
            </a:pPr>
            <a:endParaRPr sz="25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22" y="4495801"/>
            <a:ext cx="3141478" cy="203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2465222"/>
            <a:ext cx="2479675" cy="19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1200" y="1852863"/>
            <a:ext cx="2590801" cy="18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</a:pPr>
            <a:r>
              <a:rPr lang="en-US" sz="40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Hazardous Materials / Biological Hazards</a:t>
            </a:r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body" idx="1"/>
          </p:nvPr>
        </p:nvSpPr>
        <p:spPr>
          <a:xfrm>
            <a:off x="-8021" y="2202656"/>
            <a:ext cx="5791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Various chemical and biological waste products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Saturated ground, the overwhelming of sewage and septic systems, or industrial run-off 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contamination is always a consideration when entering FLOOD water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Gross decontamination should be performed after each entry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Completion of exposure reports are recommended for all entries into flood waters.</a:t>
            </a:r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971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 Hazards</a:t>
            </a:r>
            <a:endParaRPr/>
          </a:p>
        </p:txBody>
      </p:sp>
      <p:pic>
        <p:nvPicPr>
          <p:cNvPr id="275" name="Google Shape;2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7477" y="2021177"/>
            <a:ext cx="6054023" cy="4074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What Do I Do With This?</a:t>
            </a:r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282" name="Google Shape;282;p27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283" name="Google Shape;283;p27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971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Victim Psychology</a:t>
            </a:r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body" idx="1"/>
          </p:nvPr>
        </p:nvSpPr>
        <p:spPr>
          <a:xfrm>
            <a:off x="152400" y="1981200"/>
            <a:ext cx="3429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775"/>
              <a:buFont typeface="Arial"/>
              <a:buNone/>
            </a:pPr>
            <a:r>
              <a:rPr lang="en-US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Drive on Flooded Roads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80"/>
              <a:buFont typeface="Arial"/>
              <a:buChar char="•"/>
            </a:pPr>
            <a:r>
              <a:rPr lang="en-US" sz="1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6” Water – Lose steering control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80"/>
              <a:buFont typeface="Arial"/>
              <a:buChar char="•"/>
            </a:pPr>
            <a:r>
              <a:rPr lang="en-US" sz="1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12-24” Water – Swept away</a:t>
            </a:r>
            <a:endParaRPr/>
          </a:p>
          <a:p>
            <a:pPr marL="171450" marR="0" lvl="0" indent="-7747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80"/>
              <a:buFont typeface="Arial"/>
              <a:buNone/>
            </a:pPr>
            <a:endParaRPr sz="14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50"/>
              <a:buFont typeface="Arial"/>
              <a:buNone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do if you pull up to this?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50"/>
              <a:buFont typeface="Arial"/>
              <a:buNone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you intervene, and how do you communicate what you are seeing to other units?</a:t>
            </a:r>
            <a:endParaRPr/>
          </a:p>
          <a:p>
            <a:pPr marL="171450" marR="0" lvl="0" indent="-6985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7" title="slide 16 flooded roa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050" y="1920091"/>
            <a:ext cx="5750966" cy="4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Beware of Flooding Creeks  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- is that road washed out?</a:t>
            </a:r>
            <a:endParaRPr/>
          </a:p>
        </p:txBody>
      </p:sp>
      <p:sp>
        <p:nvSpPr>
          <p:cNvPr id="292" name="Google Shape;292;p28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293" name="Google Shape;293;p28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971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Victim Psychology</a:t>
            </a:r>
            <a:endParaRPr/>
          </a:p>
        </p:txBody>
      </p:sp>
      <p:sp>
        <p:nvSpPr>
          <p:cNvPr id="295" name="Google Shape;295;p28"/>
          <p:cNvSpPr txBox="1">
            <a:spLocks noGrp="1"/>
          </p:cNvSpPr>
          <p:nvPr>
            <p:ph type="body" idx="1"/>
          </p:nvPr>
        </p:nvSpPr>
        <p:spPr>
          <a:xfrm>
            <a:off x="96748" y="1863956"/>
            <a:ext cx="4856252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Roads Wash Out, and People Deposit Their Automobiles…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do stop people from driving over this?</a:t>
            </a:r>
            <a:endParaRPr/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1071" y="1834846"/>
            <a:ext cx="6221858" cy="466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" y="4138045"/>
            <a:ext cx="4717123" cy="268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</a:pPr>
            <a:r>
              <a:rPr lang="en-US" sz="40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Locations Where Water Emergencies develop</a:t>
            </a:r>
            <a:endParaRPr sz="3600" b="1" i="0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4" name="Google Shape;304;p29"/>
          <p:cNvSpPr txBox="1">
            <a:spLocks noGrp="1"/>
          </p:cNvSpPr>
          <p:nvPr>
            <p:ph type="body" idx="1"/>
          </p:nvPr>
        </p:nvSpPr>
        <p:spPr>
          <a:xfrm>
            <a:off x="762000" y="2057400"/>
            <a:ext cx="11049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375"/>
              <a:buFont typeface="Arial"/>
              <a:buNone/>
            </a:pPr>
            <a:r>
              <a:rPr lang="en-US" sz="2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very few water features in Montgomery County that have not been adapted by human engineering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125"/>
              <a:buFont typeface="Arial"/>
              <a:buNone/>
            </a:pPr>
            <a:endParaRPr sz="11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Conventional Locations</a:t>
            </a:r>
            <a:endParaRPr/>
          </a:p>
          <a:p>
            <a:pPr marL="514350" marR="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25"/>
              <a:buFont typeface="Courier New"/>
              <a:buChar char="o"/>
            </a:pPr>
            <a:r>
              <a:rPr lang="en-US"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lying land or flood planes</a:t>
            </a:r>
            <a:endParaRPr/>
          </a:p>
          <a:p>
            <a:pPr marL="514350" marR="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25"/>
              <a:buFont typeface="Courier New"/>
              <a:buChar char="o"/>
            </a:pPr>
            <a:r>
              <a:rPr lang="en-US"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Streams and rivers</a:t>
            </a:r>
            <a:endParaRPr/>
          </a:p>
          <a:p>
            <a:pPr marL="514350" marR="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25"/>
              <a:buFont typeface="Courier New"/>
              <a:buChar char="o"/>
            </a:pPr>
            <a:r>
              <a:rPr lang="en-US"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Lakes, ponds and reservoirs</a:t>
            </a:r>
            <a:endParaRPr/>
          </a:p>
          <a:p>
            <a:pPr marL="171450" marR="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Manmade Features</a:t>
            </a:r>
            <a:endParaRPr/>
          </a:p>
          <a:p>
            <a:pPr marL="514350" marR="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25"/>
              <a:buFont typeface="Courier New"/>
              <a:buChar char="o"/>
            </a:pPr>
            <a:r>
              <a:rPr lang="en-US"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Residential neighborhoods</a:t>
            </a:r>
            <a:endParaRPr/>
          </a:p>
          <a:p>
            <a:pPr marL="514350" marR="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25"/>
              <a:buFont typeface="Courier New"/>
              <a:buChar char="o"/>
            </a:pPr>
            <a:r>
              <a:rPr lang="en-US"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Commercial properties</a:t>
            </a:r>
            <a:endParaRPr/>
          </a:p>
          <a:p>
            <a:pPr marL="514350" marR="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25"/>
              <a:buFont typeface="Courier New"/>
              <a:buChar char="o"/>
            </a:pPr>
            <a:r>
              <a:rPr lang="en-US"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Lakes, ponds and reservoirs</a:t>
            </a:r>
            <a:endParaRPr/>
          </a:p>
          <a:p>
            <a:pPr marL="514350" marR="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25"/>
              <a:buFont typeface="Courier New"/>
              <a:buChar char="o"/>
            </a:pPr>
            <a:r>
              <a:rPr lang="en-US"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Storm water retention ponds</a:t>
            </a:r>
            <a:endParaRPr/>
          </a:p>
          <a:p>
            <a:pPr marL="514350" marR="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25"/>
              <a:buFont typeface="Courier New"/>
              <a:buChar char="o"/>
            </a:pPr>
            <a:r>
              <a:rPr lang="en-US"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Roadways and bridges</a:t>
            </a:r>
            <a:endParaRPr/>
          </a:p>
          <a:p>
            <a:pPr marL="514350" marR="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25"/>
              <a:buFont typeface="Courier New"/>
              <a:buChar char="o"/>
            </a:pPr>
            <a:r>
              <a:rPr lang="en-US"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head dams</a:t>
            </a:r>
            <a:endParaRPr/>
          </a:p>
          <a:p>
            <a:pPr marL="514350" marR="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25"/>
              <a:buFont typeface="Courier New"/>
              <a:buChar char="o"/>
            </a:pPr>
            <a:r>
              <a:rPr lang="en-US"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Spillways and flood control channels</a:t>
            </a:r>
            <a:endParaRPr/>
          </a:p>
          <a:p>
            <a:pPr marL="514350" marR="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25"/>
              <a:buFont typeface="Courier New"/>
              <a:buChar char="o"/>
            </a:pPr>
            <a:r>
              <a:rPr lang="en-US"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Abandoned rock quarry which has filled with water</a:t>
            </a:r>
            <a:endParaRPr/>
          </a:p>
        </p:txBody>
      </p:sp>
      <p:sp>
        <p:nvSpPr>
          <p:cNvPr id="305" name="Google Shape;305;p29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971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Factors in Inland Water Rescue</a:t>
            </a:r>
            <a:endParaRPr/>
          </a:p>
        </p:txBody>
      </p:sp>
      <p:grpSp>
        <p:nvGrpSpPr>
          <p:cNvPr id="308" name="Google Shape;308;p29"/>
          <p:cNvGrpSpPr/>
          <p:nvPr/>
        </p:nvGrpSpPr>
        <p:grpSpPr>
          <a:xfrm>
            <a:off x="5943600" y="2514600"/>
            <a:ext cx="5838718" cy="3525098"/>
            <a:chOff x="5410200" y="762000"/>
            <a:chExt cx="5943600" cy="5055867"/>
          </a:xfrm>
        </p:grpSpPr>
        <p:pic>
          <p:nvPicPr>
            <p:cNvPr id="309" name="Google Shape;309;p2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00" y="762000"/>
              <a:ext cx="5714286" cy="42857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29"/>
            <p:cNvSpPr txBox="1"/>
            <p:nvPr/>
          </p:nvSpPr>
          <p:spPr>
            <a:xfrm>
              <a:off x="5410200" y="5105401"/>
              <a:ext cx="5943600" cy="712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Rock Creek Park at Cedar Lane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>
            <a:spLocks noGrp="1"/>
          </p:cNvSpPr>
          <p:nvPr>
            <p:ph type="body" idx="1"/>
          </p:nvPr>
        </p:nvSpPr>
        <p:spPr>
          <a:xfrm>
            <a:off x="381000" y="2133600"/>
            <a:ext cx="11201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personnel shall be in, on or over the water while wearing structural firefighting gear.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all responders are in proper PPE and flotation devices.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 upstream and downstream recon to identify hazards.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awareness of the hazards in and around the incident location.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upstream spotters to identify surface loads and debris.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downstream safeties to ensure a back up plan.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Courier New"/>
              <a:buNone/>
            </a:pPr>
            <a:endParaRPr sz="2590" b="1" i="1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Courier New"/>
              <a:buNone/>
            </a:pPr>
            <a:r>
              <a:rPr lang="en-US" sz="259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Spotters must work in Teams of at least 2 personnel</a:t>
            </a:r>
            <a:endParaRPr/>
          </a:p>
          <a:p>
            <a:pPr marL="171450" marR="0" lvl="1" indent="-30479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0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318" name="Google Shape;318;p30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319" name="Google Shape;319;p30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  <p:sp>
        <p:nvSpPr>
          <p:cNvPr id="320" name="Google Shape;320;p30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Initial Response Operations</a:t>
            </a:r>
            <a:endParaRPr sz="2800" b="1" i="0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Zones</a:t>
            </a:r>
            <a:endParaRPr/>
          </a:p>
        </p:txBody>
      </p:sp>
      <p:sp>
        <p:nvSpPr>
          <p:cNvPr id="326" name="Google Shape;326;p31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12/14/16</a:t>
            </a: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1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EVOC-Class B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1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 2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1"/>
          <p:cNvSpPr txBox="1">
            <a:spLocks noGrp="1"/>
          </p:cNvSpPr>
          <p:nvPr>
            <p:ph type="body" idx="1"/>
          </p:nvPr>
        </p:nvSpPr>
        <p:spPr>
          <a:xfrm>
            <a:off x="838200" y="2081209"/>
            <a:ext cx="5638800" cy="409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1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Zone –</a:t>
            </a: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greater than 10 feet from the water. Any untrained personnel operate in the cold zone.</a:t>
            </a:r>
            <a:endParaRPr/>
          </a:p>
          <a:p>
            <a:pPr marL="171450" marR="0" lvl="1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 Zone –</a:t>
            </a: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10 feet of the water. This area is also dangerous and PFD’s are required. Operations Level personnel and below operate in the Warm Zone.</a:t>
            </a:r>
            <a:endParaRPr/>
          </a:p>
          <a:p>
            <a:pPr marL="171450" marR="0" lvl="1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 Zone –</a:t>
            </a: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or over the water. This is considered the IDLH and PFD’s are required. It is recommended that only Swift Water Technicians operate in the Hot Zone.</a:t>
            </a:r>
            <a:endParaRPr/>
          </a:p>
          <a:p>
            <a:pPr marL="171450" marR="0" lvl="0" indent="-6985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905000"/>
            <a:ext cx="4495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/>
          <p:nvPr/>
        </p:nvSpPr>
        <p:spPr>
          <a:xfrm rot="438860">
            <a:off x="6259522" y="2157335"/>
            <a:ext cx="4419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31"/>
          <p:cNvCxnSpPr/>
          <p:nvPr/>
        </p:nvCxnSpPr>
        <p:spPr>
          <a:xfrm>
            <a:off x="9067800" y="2743200"/>
            <a:ext cx="2362200" cy="82296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31"/>
          <p:cNvSpPr/>
          <p:nvPr/>
        </p:nvSpPr>
        <p:spPr>
          <a:xfrm>
            <a:off x="6052339" y="3375660"/>
            <a:ext cx="4354522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4" name="Google Shape;334;p31"/>
          <p:cNvCxnSpPr/>
          <p:nvPr/>
        </p:nvCxnSpPr>
        <p:spPr>
          <a:xfrm>
            <a:off x="8229600" y="3088678"/>
            <a:ext cx="3352800" cy="117852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p31"/>
          <p:cNvSpPr/>
          <p:nvPr/>
        </p:nvSpPr>
        <p:spPr>
          <a:xfrm rot="-1226259">
            <a:off x="5650597" y="4991186"/>
            <a:ext cx="4229100" cy="457200"/>
          </a:xfrm>
          <a:prstGeom prst="rightArrow">
            <a:avLst>
              <a:gd name="adj1" fmla="val 50000"/>
              <a:gd name="adj2" fmla="val 55479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What are We Covering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14"/>
          <p:cNvSpPr txBox="1">
            <a:spLocks noGrp="1"/>
          </p:cNvSpPr>
          <p:nvPr>
            <p:ph type="body" idx="1"/>
          </p:nvPr>
        </p:nvSpPr>
        <p:spPr>
          <a:xfrm>
            <a:off x="838200" y="2081209"/>
            <a:ext cx="10287000" cy="370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IOSR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Water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Scene Operations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Levels of Certification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PPE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I do now?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Lessons Learned</a:t>
            </a:r>
            <a:endParaRPr/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4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Water and Environmental Factors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Scene Size Up and Communication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Initial</a:t>
            </a: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On-Scene Report/LCAN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2" name="Google Shape;342;p32"/>
          <p:cNvSpPr txBox="1">
            <a:spLocks noGrp="1"/>
          </p:cNvSpPr>
          <p:nvPr>
            <p:ph type="body" idx="1"/>
          </p:nvPr>
        </p:nvSpPr>
        <p:spPr>
          <a:xfrm>
            <a:off x="381000" y="2133600"/>
            <a:ext cx="11201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Courier New"/>
              <a:buNone/>
            </a:pPr>
            <a:r>
              <a:rPr lang="en-US" sz="259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arriving unit On Scene Report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Confirmation of incident location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 of water/type, hazards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people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access and staging location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Actions (water line, safeties, spotters?)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Actions taken or needed to control access to the scene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command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Courier New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220"/>
              <a:buFont typeface="Courier New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2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344" name="Google Shape;344;p32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345" name="Google Shape;345;p32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Size Up Considerations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2" name="Google Shape;352;p33"/>
          <p:cNvSpPr txBox="1">
            <a:spLocks noGrp="1"/>
          </p:cNvSpPr>
          <p:nvPr>
            <p:ph type="body" idx="1"/>
          </p:nvPr>
        </p:nvSpPr>
        <p:spPr>
          <a:xfrm>
            <a:off x="381000" y="2053305"/>
            <a:ext cx="11201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380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 the water level and continual check to determine rise or fall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380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Units should provide orientation during a water rescue incident </a:t>
            </a:r>
            <a:r>
              <a:rPr lang="en-US" sz="238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direction of flow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380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location, number, and condition of victims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380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Securing witnesses who may have valuable information on victim location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380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if this is a rescue or a body recovery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380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what will happen if responders do nothing and wait for water to recede</a:t>
            </a:r>
            <a:endParaRPr/>
          </a:p>
          <a:p>
            <a:pPr marL="171450" marR="0" lvl="1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380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for additional and specialized resources needed to accomplish the objectives</a:t>
            </a:r>
            <a:endParaRPr/>
          </a:p>
          <a:p>
            <a:pPr marL="171450" marR="0" lvl="1" indent="-4191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380"/>
              <a:buFont typeface="Arial"/>
              <a:buNone/>
            </a:pPr>
            <a:endParaRPr sz="23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3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354" name="Google Shape;354;p33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355" name="Google Shape;355;p33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Rescuer Mentality and tactics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Risk/Benefit Analysis to Determine if Rescue or Recovery</a:t>
            </a:r>
            <a:endParaRPr/>
          </a:p>
        </p:txBody>
      </p:sp>
      <p:sp>
        <p:nvSpPr>
          <p:cNvPr id="362" name="Google Shape;362;p34"/>
          <p:cNvSpPr txBox="1">
            <a:spLocks noGrp="1"/>
          </p:cNvSpPr>
          <p:nvPr>
            <p:ph type="body" idx="1"/>
          </p:nvPr>
        </p:nvSpPr>
        <p:spPr>
          <a:xfrm>
            <a:off x="381000" y="2133600"/>
            <a:ext cx="11201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Courier New"/>
              <a:buNone/>
            </a:pPr>
            <a:r>
              <a:rPr lang="en-US" sz="259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 Benefit – Rescue or Recovery?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Victim recognition – Assess the patient’s physical and mental status to determine if they can self rescue or if of they need to be rescued.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Victim viability – determine when the victim was last seen, how long they have been submerged and what is the water temperature.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Hazards and environmental factors which can jeopardize rescuers.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factors will hinder or ease access to the victims?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training and experience of on-scene personnel?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your on scene resources and what resources are enroute?</a:t>
            </a:r>
            <a:endParaRPr/>
          </a:p>
          <a:p>
            <a:pPr marL="171450" marR="0" lvl="1" indent="-30479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4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364" name="Google Shape;364;p34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365" name="Google Shape;365;p34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Use Common Terminology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Identifying Locations On The Water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2" name="Google Shape;372;p35"/>
          <p:cNvSpPr txBox="1">
            <a:spLocks noGrp="1"/>
          </p:cNvSpPr>
          <p:nvPr>
            <p:ph type="body" idx="1"/>
          </p:nvPr>
        </p:nvSpPr>
        <p:spPr>
          <a:xfrm>
            <a:off x="391274" y="2262828"/>
            <a:ext cx="4191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River Left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left side or river bank, looking down stream.</a:t>
            </a:r>
            <a:endParaRPr/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River Right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right side or river bank, looking down stream.</a:t>
            </a:r>
            <a:endParaRPr/>
          </a:p>
        </p:txBody>
      </p:sp>
      <p:sp>
        <p:nvSpPr>
          <p:cNvPr id="373" name="Google Shape;373;p35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374" name="Google Shape;374;p35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375" name="Google Shape;375;p35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  <p:sp>
        <p:nvSpPr>
          <p:cNvPr id="376" name="Google Shape;376;p35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5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4957" y="2108534"/>
            <a:ext cx="4957115" cy="402522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5"/>
          <p:cNvSpPr/>
          <p:nvPr/>
        </p:nvSpPr>
        <p:spPr>
          <a:xfrm>
            <a:off x="8" y="8"/>
            <a:ext cx="2984" cy="2"/>
          </a:xfrm>
          <a:custGeom>
            <a:avLst/>
            <a:gdLst/>
            <a:ahLst/>
            <a:cxnLst/>
            <a:rect l="l" t="t" r="r" b="b"/>
            <a:pathLst>
              <a:path w="2984" h="120000" extrusionOk="0">
                <a:moveTo>
                  <a:pt x="0" y="0"/>
                </a:moveTo>
                <a:lnTo>
                  <a:pt x="2983" y="0"/>
                </a:lnTo>
              </a:path>
            </a:pathLst>
          </a:custGeom>
          <a:noFill/>
          <a:ln w="10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5"/>
          <p:cNvSpPr/>
          <p:nvPr/>
        </p:nvSpPr>
        <p:spPr>
          <a:xfrm>
            <a:off x="15" y="15"/>
            <a:ext cx="2" cy="2879"/>
          </a:xfrm>
          <a:custGeom>
            <a:avLst/>
            <a:gdLst/>
            <a:ahLst/>
            <a:cxnLst/>
            <a:rect l="l" t="t" r="r" b="b"/>
            <a:pathLst>
              <a:path w="120000" h="2879" extrusionOk="0">
                <a:moveTo>
                  <a:pt x="0" y="0"/>
                </a:moveTo>
                <a:lnTo>
                  <a:pt x="0" y="2879"/>
                </a:lnTo>
              </a:path>
            </a:pathLst>
          </a:custGeom>
          <a:noFill/>
          <a:ln w="10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5"/>
          <p:cNvSpPr/>
          <p:nvPr/>
        </p:nvSpPr>
        <p:spPr>
          <a:xfrm>
            <a:off x="2984" y="15"/>
            <a:ext cx="2" cy="2879"/>
          </a:xfrm>
          <a:custGeom>
            <a:avLst/>
            <a:gdLst/>
            <a:ahLst/>
            <a:cxnLst/>
            <a:rect l="l" t="t" r="r" b="b"/>
            <a:pathLst>
              <a:path w="120000" h="2879" extrusionOk="0">
                <a:moveTo>
                  <a:pt x="0" y="0"/>
                </a:moveTo>
                <a:lnTo>
                  <a:pt x="0" y="2879"/>
                </a:lnTo>
              </a:path>
            </a:pathLst>
          </a:custGeom>
          <a:noFill/>
          <a:ln w="10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5"/>
          <p:cNvSpPr/>
          <p:nvPr/>
        </p:nvSpPr>
        <p:spPr>
          <a:xfrm>
            <a:off x="8" y="2901"/>
            <a:ext cx="2984" cy="2"/>
          </a:xfrm>
          <a:custGeom>
            <a:avLst/>
            <a:gdLst/>
            <a:ahLst/>
            <a:cxnLst/>
            <a:rect l="l" t="t" r="r" b="b"/>
            <a:pathLst>
              <a:path w="2984" h="120000" extrusionOk="0">
                <a:moveTo>
                  <a:pt x="0" y="0"/>
                </a:moveTo>
                <a:lnTo>
                  <a:pt x="2983" y="0"/>
                </a:lnTo>
              </a:path>
            </a:pathLst>
          </a:custGeom>
          <a:noFill/>
          <a:ln w="10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4400"/>
              <a:buFont typeface="Garamond"/>
              <a:buNone/>
            </a:pPr>
            <a:r>
              <a:rPr lang="en-US" sz="4400" b="1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First Arriving Unit Considerations</a:t>
            </a:r>
            <a:endParaRPr/>
          </a:p>
        </p:txBody>
      </p:sp>
      <p:sp>
        <p:nvSpPr>
          <p:cNvPr id="389" name="Google Shape;389;p36"/>
          <p:cNvSpPr txBox="1">
            <a:spLocks noGrp="1"/>
          </p:cNvSpPr>
          <p:nvPr>
            <p:ph type="body" idx="1"/>
          </p:nvPr>
        </p:nvSpPr>
        <p:spPr>
          <a:xfrm>
            <a:off x="381000" y="2133600"/>
            <a:ext cx="11201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I see a victim, and are they in immediate distress?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220"/>
              <a:buFont typeface="Courier New"/>
              <a:buChar char="o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my training and experience, do I need to act immediately, or assemble comprehensive resources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I assemble a timeline of events that will help clarify the situation?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220"/>
              <a:buFont typeface="Courier New"/>
              <a:buChar char="o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long has the person been missing, when were they last seen?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 can not see a victim, are there visual or circumstantial clues?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220"/>
              <a:buFont typeface="Courier New"/>
              <a:buChar char="o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Footprints – animal or human?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220"/>
              <a:buFont typeface="Courier New"/>
              <a:buChar char="o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effects in or near the water?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there reliable witnesses available?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220"/>
              <a:buFont typeface="Courier New"/>
              <a:buChar char="o"/>
            </a:pPr>
            <a:r>
              <a:rPr lang="en-US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them to remain on scene, interview them as time permits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6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Rescuer Mentality and tactics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Situation Update Report (SUR)</a:t>
            </a:r>
            <a:endParaRPr/>
          </a:p>
        </p:txBody>
      </p:sp>
      <p:sp>
        <p:nvSpPr>
          <p:cNvPr id="399" name="Google Shape;399;p37"/>
          <p:cNvSpPr txBox="1">
            <a:spLocks noGrp="1"/>
          </p:cNvSpPr>
          <p:nvPr>
            <p:ph type="body" idx="1"/>
          </p:nvPr>
        </p:nvSpPr>
        <p:spPr>
          <a:xfrm>
            <a:off x="381000" y="2133600"/>
            <a:ext cx="11201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Courier New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 – Based on Size Up and Risk Assessment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Confirmation and condition of victims in the water.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Confirmation on the number of victims in the water, if possible?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water moving, how fast and in what direction if it flowing?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points down/up stream.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Conditions, actions and needs.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warm zone if possible.</a:t>
            </a:r>
            <a:endParaRPr/>
          </a:p>
          <a:p>
            <a:pPr marL="171450" marR="0" lvl="1" indent="-190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7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401" name="Google Shape;401;p37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402" name="Google Shape;402;p37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4400"/>
              <a:buFont typeface="Garamond"/>
              <a:buNone/>
            </a:pPr>
            <a:r>
              <a:rPr lang="en-US" sz="4400" b="1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Interviewing Witnesses</a:t>
            </a: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body" idx="1"/>
          </p:nvPr>
        </p:nvSpPr>
        <p:spPr>
          <a:xfrm>
            <a:off x="200527" y="1905000"/>
            <a:ext cx="8153399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000"/>
              <a:buFont typeface="Arial"/>
              <a:buChar char="•"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Witness and victim name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Clothes information – type, color.  May be useful in determining victim buoyancy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victims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they appear to be able to swim at all, Disabilities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000"/>
              <a:buFont typeface="Arial"/>
              <a:buChar char="•"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Attempt to interview witnesses at the same location where they observed the event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 entry locations, and identify the victim(s) Point Last Seen (PLS)</a:t>
            </a:r>
            <a:endParaRPr/>
          </a:p>
        </p:txBody>
      </p:sp>
      <p:sp>
        <p:nvSpPr>
          <p:cNvPr id="410" name="Google Shape;410;p38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411" name="Google Shape;411;p38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412" name="Google Shape;412;p38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  <p:sp>
        <p:nvSpPr>
          <p:cNvPr id="413" name="Google Shape;413;p38"/>
          <p:cNvSpPr txBox="1"/>
          <p:nvPr/>
        </p:nvSpPr>
        <p:spPr>
          <a:xfrm>
            <a:off x="8382000" y="2057400"/>
            <a:ext cx="3655031" cy="2743200"/>
          </a:xfrm>
          <a:prstGeom prst="rect">
            <a:avLst/>
          </a:prstGeom>
          <a:noFill/>
          <a:ln w="41275" cap="flat" cmpd="dbl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1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rgbClr val="E32525"/>
                </a:solidFill>
                <a:latin typeface="Arial"/>
                <a:ea typeface="Arial"/>
                <a:cs typeface="Arial"/>
                <a:sym typeface="Arial"/>
              </a:rPr>
              <a:t>Interviewers are one part coach, one part psychologist, and two parts active listener </a:t>
            </a:r>
            <a:endParaRPr/>
          </a:p>
          <a:p>
            <a:pPr marL="171450" marR="0" lvl="1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rgbClr val="E32525"/>
                </a:solidFill>
                <a:latin typeface="Arial"/>
                <a:ea typeface="Arial"/>
                <a:cs typeface="Arial"/>
                <a:sym typeface="Arial"/>
              </a:rPr>
              <a:t>Be cautious not to ask leading questions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9"/>
          <p:cNvSpPr txBox="1">
            <a:spLocks noGrp="1"/>
          </p:cNvSpPr>
          <p:nvPr>
            <p:ph type="body" idx="1"/>
          </p:nvPr>
        </p:nvSpPr>
        <p:spPr>
          <a:xfrm>
            <a:off x="544959" y="1981200"/>
            <a:ext cx="8446641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the victim struggling or swimming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they ever yelling for help – this may suggest swimming ability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long did they struggle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everything seem fine, and then the victim disappeared?</a:t>
            </a:r>
            <a:endParaRPr/>
          </a:p>
          <a:p>
            <a:pPr marL="857250" marR="0" lvl="2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Suggests possible medical episode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long ago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the witness have to leave to get help and then return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possible, record witness remarks on paper so information is not lost or distorted.  </a:t>
            </a:r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421" name="Google Shape;421;p39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422" name="Google Shape;422;p39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  <p:sp>
        <p:nvSpPr>
          <p:cNvPr id="423" name="Google Shape;423;p39"/>
          <p:cNvSpPr txBox="1"/>
          <p:nvPr/>
        </p:nvSpPr>
        <p:spPr>
          <a:xfrm>
            <a:off x="9007642" y="2229626"/>
            <a:ext cx="2971800" cy="1353620"/>
          </a:xfrm>
          <a:prstGeom prst="rect">
            <a:avLst/>
          </a:prstGeom>
          <a:noFill/>
          <a:ln w="41275" cap="flat" cmpd="dbl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1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rgbClr val="E32525"/>
                </a:solidFill>
                <a:latin typeface="Arial"/>
                <a:ea typeface="Arial"/>
                <a:cs typeface="Arial"/>
                <a:sym typeface="Arial"/>
              </a:rPr>
              <a:t>Consider all drownings to be crime scenes</a:t>
            </a:r>
            <a:endParaRPr/>
          </a:p>
        </p:txBody>
      </p:sp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4400"/>
              <a:buFont typeface="Garamond"/>
              <a:buNone/>
            </a:pPr>
            <a:r>
              <a:rPr lang="en-US" sz="4400" b="1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Interviewing Witnesses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Rescue Certification Levels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Awareness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1" name="Google Shape;431;p4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069494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Rescue Awareness Level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include a manipulative skill component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Awareness personnel are not intended to perform in the capacity of rescuers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 are to develop “Knowledge” competencies within the following subject areas:</a:t>
            </a:r>
            <a:endParaRPr/>
          </a:p>
          <a:p>
            <a:pPr marL="514350" marR="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400"/>
              <a:buFont typeface="Courier New"/>
              <a:buChar char="o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Scene Assessment and Size up</a:t>
            </a:r>
            <a:endParaRPr/>
          </a:p>
          <a:p>
            <a:pPr marL="514350" marR="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400"/>
              <a:buFont typeface="Courier New"/>
              <a:buChar char="o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 Control and Scene Management</a:t>
            </a:r>
            <a:endParaRPr/>
          </a:p>
          <a:p>
            <a:pPr marL="514350" marR="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400"/>
              <a:buFont typeface="Courier New"/>
              <a:buChar char="o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Hazard Recognition and Mitigation Procedures</a:t>
            </a:r>
            <a:endParaRPr/>
          </a:p>
          <a:p>
            <a:pPr marL="514350" marR="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400"/>
              <a:buFont typeface="Courier New"/>
              <a:buChar char="o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Activation procedures for full water rescue response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Awareness Level members may only operate in the cold zone</a:t>
            </a:r>
            <a:endParaRPr/>
          </a:p>
        </p:txBody>
      </p:sp>
      <p:sp>
        <p:nvSpPr>
          <p:cNvPr id="432" name="Google Shape;432;p40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433" name="Google Shape;433;p40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434" name="Google Shape;434;p40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Certification Levels and PPE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Rescue Certification Levels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Operations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1" name="Google Shape;441;p41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069494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220"/>
              <a:buFont typeface="Arial"/>
              <a:buNone/>
            </a:pPr>
            <a:r>
              <a:rPr lang="en-US" sz="22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Rescue Operations Level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6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Builds on Awareness Level Knowledge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6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Develops skills required to safely perform as a shore-based rescuer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6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Operations personnel are limited to lower risk tasks and can operate in the warm zone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6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Operations personnel are capable having been trained and tested in the techniques of water self-rescue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6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Operations Level Training includes: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295"/>
              <a:buFont typeface="Courier New"/>
              <a:buChar char="o"/>
            </a:pPr>
            <a:r>
              <a:rPr lang="en-US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Shore and boat Based Rescues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295"/>
              <a:buFont typeface="Courier New"/>
              <a:buChar char="o"/>
            </a:pPr>
            <a:r>
              <a:rPr lang="en-US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Rigging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295"/>
              <a:buFont typeface="Courier New"/>
              <a:buChar char="o"/>
            </a:pPr>
            <a:r>
              <a:rPr lang="en-US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Victim Care and Packaging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295"/>
              <a:buFont typeface="Courier New"/>
              <a:buChar char="o"/>
            </a:pPr>
            <a:r>
              <a:rPr lang="en-US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 of Incident Information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295"/>
              <a:buFont typeface="Courier New"/>
              <a:buChar char="o"/>
            </a:pPr>
            <a:r>
              <a:rPr lang="en-US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Scene evaluation</a:t>
            </a:r>
            <a:endParaRPr/>
          </a:p>
        </p:txBody>
      </p:sp>
      <p:sp>
        <p:nvSpPr>
          <p:cNvPr id="442" name="Google Shape;442;p41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443" name="Google Shape;443;p41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444" name="Google Shape;444;p41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Certification Levels and PPE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hydraulic and Lowhead Dams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15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Hydraulics and Lowhead Dams</a:t>
            </a:r>
            <a:endParaRPr/>
          </a:p>
        </p:txBody>
      </p:sp>
      <p:pic>
        <p:nvPicPr>
          <p:cNvPr id="141" name="Google Shape;141;p15" title="lowhead dam slide 3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0400" y="1852491"/>
            <a:ext cx="6054000" cy="45405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Rescue Certification Levels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Technician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1" name="Google Shape;451;p42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069494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Rescue Technician Level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Builds on Operations Level Knowledge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Trained to apply a full range of knowledge and provide the skills necessary to perform high risk tactics at water rescue incidents involving vehicles such as boats and helicopters.</a:t>
            </a:r>
            <a:endParaRPr/>
          </a:p>
        </p:txBody>
      </p:sp>
      <p:sp>
        <p:nvSpPr>
          <p:cNvPr id="452" name="Google Shape;452;p42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453" name="Google Shape;453;p42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454" name="Google Shape;454;p42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Certification Levels and PPE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Rescuer Mentality and tactics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Land Based Rescue Options – Y</a:t>
            </a:r>
            <a:r>
              <a:rPr lang="en-US" sz="2800" i="1"/>
              <a:t>ell</a:t>
            </a: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!, Reach!, Throw!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1" name="Google Shape;461;p43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1209268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Whenever possible, start your rescue from the land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32525"/>
                </a:solidFill>
                <a:latin typeface="Arial"/>
                <a:ea typeface="Arial"/>
                <a:cs typeface="Arial"/>
                <a:sym typeface="Arial"/>
              </a:rPr>
              <a:t>Yell! Reach! Throw!</a:t>
            </a:r>
            <a:endParaRPr/>
          </a:p>
          <a:p>
            <a:pPr marL="171450" marR="0" lvl="0" indent="-20320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3200"/>
              <a:buFont typeface="Arial"/>
              <a:buChar char="•"/>
            </a:pP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Yell!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arrive to a viable victim, make verbal contact, and do not lose it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forcefully positive and encourage them like a coach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words of encouragement can be a lifeline!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staffing permits, assign one person to maintain continuous verbal and visual contact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Coach them to self-rescue or to NOT GIVE UP!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3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463" name="Google Shape;463;p43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464" name="Google Shape;464;p43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4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Rescuer Mentality and tactics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Land Based Rescue Options – Y</a:t>
            </a:r>
            <a:r>
              <a:rPr lang="en-US" sz="2800" i="1"/>
              <a:t>ell</a:t>
            </a: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!, Reach!, Throw!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1" name="Google Shape;471;p44"/>
          <p:cNvSpPr txBox="1">
            <a:spLocks noGrp="1"/>
          </p:cNvSpPr>
          <p:nvPr>
            <p:ph type="body" idx="1"/>
          </p:nvPr>
        </p:nvSpPr>
        <p:spPr>
          <a:xfrm>
            <a:off x="381000" y="1991474"/>
            <a:ext cx="1209268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Reach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Safest way without entering the water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Pike poles – holding a 12’ pike straight out is hard</a:t>
            </a:r>
            <a:endParaRPr/>
          </a:p>
          <a:p>
            <a:pPr marL="857250" marR="0" lvl="2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consider strapping PFD to pike pole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200"/>
              <a:buFont typeface="Courier New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Inflated fire hose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200"/>
              <a:buFont typeface="Courier New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only limited by your common sense and imagination</a:t>
            </a:r>
            <a:endParaRPr/>
          </a:p>
          <a:p>
            <a:pPr marL="857250" marR="0" lvl="2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around the scene for options.</a:t>
            </a:r>
            <a:endParaRPr/>
          </a:p>
          <a:p>
            <a:pPr marL="857250" marR="0" lvl="2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creativity could save a life 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200"/>
              <a:buFont typeface="Courier New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prepared for them to “pull back” if they grab your reach</a:t>
            </a:r>
            <a:endParaRPr/>
          </a:p>
          <a:p>
            <a:pPr marL="857250" marR="0" lvl="2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fall in the water</a:t>
            </a:r>
            <a:endParaRPr/>
          </a:p>
        </p:txBody>
      </p:sp>
      <p:sp>
        <p:nvSpPr>
          <p:cNvPr id="472" name="Google Shape;472;p44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473" name="Google Shape;473;p44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474" name="Google Shape;474;p44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  <p:pic>
        <p:nvPicPr>
          <p:cNvPr id="475" name="Google Shape;47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6400" y="1981200"/>
            <a:ext cx="2666667" cy="13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3000" y="3799939"/>
            <a:ext cx="3013009" cy="226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Rescuer Mentality and tactics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Land Based Rescue Options – Y</a:t>
            </a:r>
            <a:r>
              <a:rPr lang="en-US" sz="2800" i="1"/>
              <a:t>ell</a:t>
            </a: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!, Reach!, Throw!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3" name="Google Shape;483;p4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953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Reach (Con’t)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Drive Fire Apparatus Into Water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5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485" name="Google Shape;485;p45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486" name="Google Shape;486;p45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  <p:pic>
        <p:nvPicPr>
          <p:cNvPr id="487" name="Google Shape;48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825" y="3027111"/>
            <a:ext cx="4552950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2133600"/>
            <a:ext cx="6044004" cy="4144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Rescuer Mentality and tactics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Land Based Rescue Options – Y</a:t>
            </a:r>
            <a:r>
              <a:rPr lang="en-US" sz="2800" i="1"/>
              <a:t>ell</a:t>
            </a: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!, Reach!, Throw!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5" name="Google Shape;495;p46"/>
          <p:cNvSpPr txBox="1">
            <a:spLocks noGrp="1"/>
          </p:cNvSpPr>
          <p:nvPr>
            <p:ph type="body" idx="1"/>
          </p:nvPr>
        </p:nvSpPr>
        <p:spPr>
          <a:xfrm>
            <a:off x="8763000" y="1938391"/>
            <a:ext cx="3276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Reach (Con’t)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Drive Fire Apparatus Into Water</a:t>
            </a:r>
            <a:endParaRPr/>
          </a:p>
          <a:p>
            <a:pPr marL="514350" marR="0" lvl="1" indent="-44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44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risks here?</a:t>
            </a:r>
            <a:endParaRPr/>
          </a:p>
          <a:p>
            <a:pPr marL="514350" marR="0" lvl="1" indent="-44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could this tactically fail, or be successful?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46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497" name="Google Shape;497;p46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498" name="Google Shape;498;p46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  <p:pic>
        <p:nvPicPr>
          <p:cNvPr id="499" name="Google Shape;499;p46" title="slide 36 apparatu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200" y="1852029"/>
            <a:ext cx="6055234" cy="45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Rescuer Mentality and tactics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Land Based Rescue Options – Y</a:t>
            </a:r>
            <a:r>
              <a:rPr lang="en-US" sz="2800" i="1"/>
              <a:t>ell</a:t>
            </a: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!, Reach!, Throw!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6" name="Google Shape;506;p47"/>
          <p:cNvSpPr txBox="1">
            <a:spLocks noGrp="1"/>
          </p:cNvSpPr>
          <p:nvPr>
            <p:ph type="body" idx="1"/>
          </p:nvPr>
        </p:nvSpPr>
        <p:spPr>
          <a:xfrm>
            <a:off x="381000" y="1991474"/>
            <a:ext cx="1209268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Throw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throwbags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connect to flotation and send out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Belay the rope, use a fixed object if needed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get pulled in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Wear your helmet and PFD</a:t>
            </a:r>
            <a:endParaRPr/>
          </a:p>
        </p:txBody>
      </p:sp>
      <p:sp>
        <p:nvSpPr>
          <p:cNvPr id="507" name="Google Shape;507;p47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508" name="Google Shape;508;p47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509" name="Google Shape;509;p47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  <p:pic>
        <p:nvPicPr>
          <p:cNvPr id="510" name="Google Shape;51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2667000"/>
            <a:ext cx="4761905" cy="286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3445" y="3733800"/>
            <a:ext cx="1742857" cy="259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Throwable objects</a:t>
            </a:r>
            <a:endParaRPr/>
          </a:p>
        </p:txBody>
      </p:sp>
      <p:sp>
        <p:nvSpPr>
          <p:cNvPr id="517" name="Google Shape;517;p48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12/14/16</a:t>
            </a: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8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EVOC-Class B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8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 2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8"/>
          <p:cNvSpPr txBox="1">
            <a:spLocks noGrp="1"/>
          </p:cNvSpPr>
          <p:nvPr>
            <p:ph type="body" idx="1"/>
          </p:nvPr>
        </p:nvSpPr>
        <p:spPr>
          <a:xfrm>
            <a:off x="838200" y="2081209"/>
            <a:ext cx="10515600" cy="409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Throwbags					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Life Rings                   PFD</a:t>
            </a:r>
            <a:endParaRPr/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3375079"/>
            <a:ext cx="4329788" cy="180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2841679"/>
            <a:ext cx="21812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600" y="2498779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Personal Protective Equipment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0" name="Google Shape;530;p49"/>
          <p:cNvSpPr txBox="1">
            <a:spLocks noGrp="1"/>
          </p:cNvSpPr>
          <p:nvPr>
            <p:ph type="body" idx="1"/>
          </p:nvPr>
        </p:nvSpPr>
        <p:spPr>
          <a:xfrm>
            <a:off x="179277" y="3048000"/>
            <a:ext cx="3581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III/V Coast Guard approved PFD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400"/>
              <a:buFont typeface="Courier New"/>
              <a:buChar char="o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for protected, inland water near shore, where chance of immediate rescue is good.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400"/>
              <a:buFont typeface="Courier New"/>
              <a:buChar char="o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suitable for extended survival in rough water. Not designed to turn unconscious people face up in water.</a:t>
            </a:r>
            <a:endParaRPr/>
          </a:p>
          <a:p>
            <a:pPr marL="171450" marR="0" lvl="0" indent="-571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9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532" name="Google Shape;532;p49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533" name="Google Shape;533;p49"/>
          <p:cNvSpPr txBox="1"/>
          <p:nvPr/>
        </p:nvSpPr>
        <p:spPr>
          <a:xfrm>
            <a:off x="6324600" y="2092504"/>
            <a:ext cx="3048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Personal Flotation Devices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V with quick release strap; Coast Guard/Mil Spec approved PFD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400"/>
              <a:buFont typeface="Courier New"/>
              <a:buChar char="o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use: sailboard harness, deck suit, paddling vest, commercial white water vest or float coats.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400"/>
              <a:buFont typeface="Courier New"/>
              <a:buChar char="o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blowout strap</a:t>
            </a:r>
            <a:endParaRPr/>
          </a:p>
        </p:txBody>
      </p:sp>
      <p:pic>
        <p:nvPicPr>
          <p:cNvPr id="534" name="Google Shape;534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4044" y="2926156"/>
            <a:ext cx="2310556" cy="295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6400" y="3092522"/>
            <a:ext cx="2819399" cy="281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9918" y="1923807"/>
            <a:ext cx="1152362" cy="116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9890" y="2056106"/>
            <a:ext cx="1145110" cy="114511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9"/>
          <p:cNvSpPr txBox="1"/>
          <p:nvPr/>
        </p:nvSpPr>
        <p:spPr>
          <a:xfrm>
            <a:off x="535741" y="1923807"/>
            <a:ext cx="3581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Flotation Devices and Helmets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9"/>
          <p:cNvSpPr txBox="1"/>
          <p:nvPr/>
        </p:nvSpPr>
        <p:spPr>
          <a:xfrm>
            <a:off x="318238" y="5733806"/>
            <a:ext cx="8978161" cy="990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rescue helmets provide protection without trapping water.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wear Structural Firefighting Helmets On Water Rescue Calls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571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9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Certification Levels and PPE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0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Water Rescuer Mentality and tactics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When Do I Row or Go?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7" name="Google Shape;547;p50"/>
          <p:cNvSpPr txBox="1">
            <a:spLocks noGrp="1"/>
          </p:cNvSpPr>
          <p:nvPr>
            <p:ph type="body" idx="1"/>
          </p:nvPr>
        </p:nvSpPr>
        <p:spPr>
          <a:xfrm>
            <a:off x="381001" y="1991474"/>
            <a:ext cx="11430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Yell, Reach, Throw Did Not Work, What Now?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training, experience, and on hand equipment preclude you from executing a rescue with a  reasonable probability of success while ensuring your safe return, then set up the scene for Technical Rescuers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to set up access for additional resources and facilitate the deployment of inbound additional resources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enter the water out of desperation</a:t>
            </a:r>
            <a:endParaRPr/>
          </a:p>
          <a:p>
            <a:pPr marL="857250" marR="0" lvl="2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enter the water if you have proper equipment to execute the rescue, and if you know how to use that equipment</a:t>
            </a:r>
            <a:endParaRPr/>
          </a:p>
          <a:p>
            <a:pPr marL="685800" marR="0" lvl="2" indent="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ctr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3200"/>
              <a:buFont typeface="Courier New"/>
              <a:buNone/>
            </a:pPr>
            <a:r>
              <a:rPr lang="en-US" sz="3200" b="1" i="1" u="sng" strike="noStrike" cap="none">
                <a:solidFill>
                  <a:srgbClr val="E32525"/>
                </a:solidFill>
                <a:latin typeface="Arial"/>
                <a:ea typeface="Arial"/>
                <a:cs typeface="Arial"/>
                <a:sym typeface="Arial"/>
              </a:rPr>
              <a:t>Awareness and Operations Level Rescuers should not enter the water.</a:t>
            </a:r>
            <a:endParaRPr/>
          </a:p>
        </p:txBody>
      </p:sp>
      <p:sp>
        <p:nvSpPr>
          <p:cNvPr id="548" name="Google Shape;548;p50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549" name="Google Shape;549;p50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550" name="Google Shape;550;p50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1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</a:pPr>
            <a:r>
              <a:rPr lang="en-US" sz="36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Most Rescuers enter the water by accident</a:t>
            </a:r>
            <a:endParaRPr sz="36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7" name="Google Shape;557;p51"/>
          <p:cNvSpPr txBox="1">
            <a:spLocks noGrp="1"/>
          </p:cNvSpPr>
          <p:nvPr>
            <p:ph type="body" idx="1"/>
          </p:nvPr>
        </p:nvSpPr>
        <p:spPr>
          <a:xfrm>
            <a:off x="224387" y="1873471"/>
            <a:ext cx="838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1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possibility of accidental immersion exists</a:t>
            </a:r>
            <a:endParaRPr/>
          </a:p>
          <a:p>
            <a:pPr marL="171450" marR="0" lvl="1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careful on steep/slippery footing</a:t>
            </a:r>
            <a:endParaRPr/>
          </a:p>
          <a:p>
            <a:pPr marL="171450" marR="0" lvl="1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Properly don your PFD and Water Rescue Helmet</a:t>
            </a:r>
            <a:endParaRPr/>
          </a:p>
          <a:p>
            <a:pPr marL="514350" marR="0" lvl="2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Wear PFD and Helmet whenever you are within 10 feet of the water line</a:t>
            </a:r>
            <a:endParaRPr/>
          </a:p>
        </p:txBody>
      </p:sp>
      <p:sp>
        <p:nvSpPr>
          <p:cNvPr id="558" name="Google Shape;558;p51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559" name="Google Shape;559;p51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560" name="Google Shape;560;p51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  <p:pic>
        <p:nvPicPr>
          <p:cNvPr id="561" name="Google Shape;561;p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2057400"/>
            <a:ext cx="3930596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1"/>
          <p:cNvSpPr txBox="1"/>
          <p:nvPr/>
        </p:nvSpPr>
        <p:spPr>
          <a:xfrm>
            <a:off x="990600" y="5461694"/>
            <a:ext cx="10668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all get called to the scene, but we don’t all know how to swim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Types of Water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Swift, Flat, Flood, and Ice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838200" y="2081209"/>
            <a:ext cx="4953000" cy="378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312"/>
              <a:buFont typeface="Arial"/>
              <a:buChar char="•"/>
            </a:pPr>
            <a:r>
              <a:rPr lang="en-US" sz="2312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Water Environments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12"/>
              <a:buFont typeface="Courier New"/>
              <a:buChar char="o"/>
            </a:pPr>
            <a:r>
              <a:rPr lang="en-US" sz="18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Flat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12"/>
              <a:buFont typeface="Courier New"/>
              <a:buChar char="o"/>
            </a:pPr>
            <a:r>
              <a:rPr lang="en-US" sz="18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Swift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12"/>
              <a:buFont typeface="Courier New"/>
              <a:buChar char="o"/>
            </a:pPr>
            <a:r>
              <a:rPr lang="en-US" sz="18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12"/>
              <a:buFont typeface="Courier New"/>
              <a:buChar char="o"/>
            </a:pPr>
            <a:r>
              <a:rPr lang="en-US" sz="18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312"/>
              <a:buFont typeface="Arial"/>
              <a:buChar char="•"/>
            </a:pPr>
            <a:r>
              <a:rPr lang="en-US" sz="2312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 of Floods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12"/>
              <a:buFont typeface="Courier New"/>
              <a:buChar char="o"/>
            </a:pPr>
            <a:r>
              <a:rPr lang="en-US" sz="18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Flash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12"/>
              <a:buFont typeface="Courier New"/>
              <a:buChar char="o"/>
            </a:pPr>
            <a:r>
              <a:rPr lang="en-US" sz="18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River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12"/>
              <a:buFont typeface="Courier New"/>
              <a:buChar char="o"/>
            </a:pPr>
            <a:r>
              <a:rPr lang="en-US" sz="18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</a:t>
            </a:r>
            <a:endParaRPr/>
          </a:p>
          <a:p>
            <a:pPr marL="514350" marR="0" lvl="1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000"/>
              <a:buFont typeface="Courier New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60325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Water and Environmental Factors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Not All Scenes are Urgent</a:t>
            </a:r>
            <a:endParaRPr/>
          </a:p>
        </p:txBody>
      </p:sp>
      <p:sp>
        <p:nvSpPr>
          <p:cNvPr id="569" name="Google Shape;569;p52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570" name="Google Shape;570;p52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571" name="Google Shape;571;p52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971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Victim Psychology</a:t>
            </a:r>
            <a:endParaRPr/>
          </a:p>
        </p:txBody>
      </p:sp>
      <p:sp>
        <p:nvSpPr>
          <p:cNvPr id="572" name="Google Shape;572;p52"/>
          <p:cNvSpPr txBox="1">
            <a:spLocks noGrp="1"/>
          </p:cNvSpPr>
          <p:nvPr>
            <p:ph type="body" idx="1"/>
          </p:nvPr>
        </p:nvSpPr>
        <p:spPr>
          <a:xfrm>
            <a:off x="96748" y="1863956"/>
            <a:ext cx="4018052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69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your priorities as you approach?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victim is not in a hurry to get rescued, then do we need to be in a hurry to rescue them?</a:t>
            </a:r>
            <a:endParaRPr/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p52" title="slide 42 jessica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7200" y="1858979"/>
            <a:ext cx="5998633" cy="44989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3"/>
          <p:cNvSpPr txBox="1">
            <a:spLocks noGrp="1"/>
          </p:cNvSpPr>
          <p:nvPr>
            <p:ph type="title"/>
          </p:nvPr>
        </p:nvSpPr>
        <p:spPr>
          <a:xfrm>
            <a:off x="838200" y="291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Cost of Just Doing “Something”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Scenario 1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0" name="Google Shape;580;p53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581" name="Google Shape;581;p53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582" name="Google Shape;582;p53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  <p:pic>
        <p:nvPicPr>
          <p:cNvPr id="583" name="Google Shape;583;p53" title="ice slide 43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6125" y="1866525"/>
            <a:ext cx="6359750" cy="46723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Scenario 1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California Lake Ice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0" name="Google Shape;590;p54"/>
          <p:cNvSpPr txBox="1">
            <a:spLocks noGrp="1"/>
          </p:cNvSpPr>
          <p:nvPr>
            <p:ph type="body" idx="1"/>
          </p:nvPr>
        </p:nvSpPr>
        <p:spPr>
          <a:xfrm>
            <a:off x="609600" y="1876639"/>
            <a:ext cx="11125200" cy="466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1595"/>
              <a:buFont typeface="Arial"/>
              <a:buNone/>
            </a:pPr>
            <a:r>
              <a:rPr lang="en-US" sz="1595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of this Emergency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95"/>
              <a:buFont typeface="Arial"/>
              <a:buChar char="•"/>
            </a:pPr>
            <a:r>
              <a:rPr lang="en-US" sz="159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caused the Emergency?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95"/>
              <a:buFont typeface="Arial"/>
              <a:buChar char="•"/>
            </a:pPr>
            <a:r>
              <a:rPr lang="en-US" sz="159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made the situation worse?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95"/>
              <a:buFont typeface="Arial"/>
              <a:buChar char="•"/>
            </a:pPr>
            <a:r>
              <a:rPr lang="en-US" sz="159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made the situation better?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95"/>
              <a:buFont typeface="Arial"/>
              <a:buNone/>
            </a:pPr>
            <a:endParaRPr sz="159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95"/>
              <a:buFont typeface="Arial"/>
              <a:buNone/>
            </a:pPr>
            <a:r>
              <a:rPr lang="en-US" sz="1595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Fire Rescue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95"/>
              <a:buFont typeface="Arial"/>
              <a:buChar char="•"/>
            </a:pPr>
            <a:r>
              <a:rPr lang="en-US" sz="159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an imminent emergency?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95"/>
              <a:buFont typeface="Arial"/>
              <a:buChar char="•"/>
            </a:pPr>
            <a:r>
              <a:rPr lang="en-US" sz="159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we have a duty to act?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95"/>
              <a:buFont typeface="Arial"/>
              <a:buChar char="•"/>
            </a:pPr>
            <a:r>
              <a:rPr lang="en-US" sz="159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could our actions make circumstances worse?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95"/>
              <a:buFont typeface="Arial"/>
              <a:buChar char="•"/>
            </a:pPr>
            <a:r>
              <a:rPr lang="en-US" sz="159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strategies and tactics would make things better?</a:t>
            </a:r>
            <a:endParaRPr/>
          </a:p>
          <a:p>
            <a:pPr marL="171450" marR="0" lvl="0" indent="-7366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40"/>
              <a:buFont typeface="Arial"/>
              <a:buNone/>
            </a:pPr>
            <a:endParaRPr sz="154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3190"/>
              <a:buFont typeface="Arial"/>
              <a:buNone/>
            </a:pPr>
            <a:r>
              <a:rPr lang="en-US" sz="3190" b="1" i="1" u="none" strike="noStrike" cap="none">
                <a:solidFill>
                  <a:srgbClr val="E32525"/>
                </a:solidFill>
                <a:latin typeface="Arial"/>
                <a:ea typeface="Arial"/>
                <a:cs typeface="Arial"/>
                <a:sym typeface="Arial"/>
              </a:rPr>
              <a:t>If the civilians best effort tactics are failing, then we should use a different approach.</a:t>
            </a:r>
            <a:endParaRPr/>
          </a:p>
          <a:p>
            <a:pPr marL="171450" marR="0" lvl="0" indent="-7366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40"/>
              <a:buFont typeface="Arial"/>
              <a:buNone/>
            </a:pPr>
            <a:endParaRPr sz="154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540"/>
              <a:buFont typeface="Arial"/>
              <a:buNone/>
            </a:pPr>
            <a:endParaRPr sz="15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54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592" name="Google Shape;592;p54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593" name="Google Shape;593;p54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Rescuer Mentality and Tactics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Lessons Learned</a:t>
            </a:r>
            <a:endParaRPr/>
          </a:p>
        </p:txBody>
      </p:sp>
      <p:sp>
        <p:nvSpPr>
          <p:cNvPr id="599" name="Google Shape;599;p55"/>
          <p:cNvSpPr txBox="1">
            <a:spLocks noGrp="1"/>
          </p:cNvSpPr>
          <p:nvPr>
            <p:ph type="body" idx="1"/>
          </p:nvPr>
        </p:nvSpPr>
        <p:spPr>
          <a:xfrm>
            <a:off x="838200" y="2081209"/>
            <a:ext cx="10515600" cy="409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January 13, 2014 – Diamondback Dr.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 rescue assignment dispatched for the report of 3 kids in the water.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Units arrived on scene to find 1 on the shore, 1 on the ice and 1 missing.  </a:t>
            </a:r>
            <a:endParaRPr/>
          </a:p>
          <a:p>
            <a:pPr marL="85725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Witnesses saw the one child in the hole located on the ice.  </a:t>
            </a:r>
            <a:endParaRPr/>
          </a:p>
          <a:p>
            <a:pPr marL="85725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Personnel donned drysuits, entered the water and recovered the victim 29 minutes later</a:t>
            </a:r>
            <a:endParaRPr/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Lessons Learned: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training with proper equipment </a:t>
            </a:r>
            <a:endParaRPr/>
          </a:p>
          <a:p>
            <a: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carried on apparatus.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Assure equipment is in proper working order.</a:t>
            </a:r>
            <a:endParaRPr/>
          </a:p>
        </p:txBody>
      </p:sp>
      <p:sp>
        <p:nvSpPr>
          <p:cNvPr id="600" name="Google Shape;600;p55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12/14/16</a:t>
            </a: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55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EVOC-Class B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55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 2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3951131"/>
            <a:ext cx="3695700" cy="231631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Lessons Learned</a:t>
            </a:r>
            <a:endParaRPr/>
          </a:p>
        </p:txBody>
      </p:sp>
      <p:sp>
        <p:nvSpPr>
          <p:cNvPr id="609" name="Google Shape;609;p56"/>
          <p:cNvSpPr txBox="1">
            <a:spLocks noGrp="1"/>
          </p:cNvSpPr>
          <p:nvPr>
            <p:ph type="body" idx="1"/>
          </p:nvPr>
        </p:nvSpPr>
        <p:spPr>
          <a:xfrm>
            <a:off x="838200" y="2081209"/>
            <a:ext cx="10515600" cy="409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December 23, 2008 – River Rd. Water Main Break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Broken 66 inch water main discharging 150,000 gal/min. 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stranded occupants in vehicles</a:t>
            </a:r>
            <a:endParaRPr/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Responders had proper training, equipment and knowledge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variety of rescues were made using several  							resources including fire engines, boats and 							helicopters.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Had back up plans to mitigate problems that 							might have arose. </a:t>
            </a:r>
            <a:endParaRPr/>
          </a:p>
          <a:p>
            <a:pPr marL="514350" marR="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56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12/14/16</a:t>
            </a: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56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EVOC-Class B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56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 2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3810000"/>
            <a:ext cx="3886200" cy="2630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Additional Training</a:t>
            </a:r>
            <a:endParaRPr/>
          </a:p>
        </p:txBody>
      </p:sp>
      <p:sp>
        <p:nvSpPr>
          <p:cNvPr id="619" name="Google Shape;619;p57"/>
          <p:cNvSpPr txBox="1">
            <a:spLocks noGrp="1"/>
          </p:cNvSpPr>
          <p:nvPr>
            <p:ph type="body" idx="1"/>
          </p:nvPr>
        </p:nvSpPr>
        <p:spPr>
          <a:xfrm>
            <a:off x="838200" y="2081209"/>
            <a:ext cx="10515600" cy="409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Water Rescue training can be completed through the PSTA classes currently offered: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</a:pPr>
            <a:r>
              <a:rPr lang="en-US"/>
              <a:t>Surface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Water BT Crew – Can respond to </a:t>
            </a:r>
            <a:r>
              <a:rPr lang="en-US"/>
              <a:t>inland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incidents as a crew member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</a:pPr>
            <a:r>
              <a:rPr lang="en-US"/>
              <a:t>Surface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BT Operator – Operates boats in flat water incidents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Swiftwater Technician – Able to operate on all water incidents</a:t>
            </a:r>
            <a:endParaRPr/>
          </a:p>
          <a:p>
            <a:pPr marL="514350" marR="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2400"/>
              <a:buFont typeface="Courier New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enter these classes a 200 yd. swimming test must be passed</a:t>
            </a:r>
            <a:endParaRPr/>
          </a:p>
        </p:txBody>
      </p:sp>
      <p:sp>
        <p:nvSpPr>
          <p:cNvPr id="620" name="Google Shape;620;p57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12/14/16</a:t>
            </a: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57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EVOC-Class B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57"/>
          <p:cNvSpPr txBox="1">
            <a:spLocks noGrp="1"/>
          </p:cNvSpPr>
          <p:nvPr>
            <p:ph type="sldNum" idx="12"/>
          </p:nvPr>
        </p:nvSpPr>
        <p:spPr>
          <a:xfrm>
            <a:off x="86106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 2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Types of Water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Flat/Static Water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4648200" cy="409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Flat/Static Water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body of water that does not travel in a specific direction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fed by alternate ground sources 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include: ponds, lakes, reservoirs, storm water retention ponds, and quarries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Types and Characteristics of Floods</a:t>
            </a:r>
            <a:endParaRPr/>
          </a:p>
        </p:txBody>
      </p:sp>
      <p:grpSp>
        <p:nvGrpSpPr>
          <p:cNvPr id="162" name="Google Shape;162;p17"/>
          <p:cNvGrpSpPr/>
          <p:nvPr/>
        </p:nvGrpSpPr>
        <p:grpSpPr>
          <a:xfrm>
            <a:off x="6400800" y="1863904"/>
            <a:ext cx="5486400" cy="2409997"/>
            <a:chOff x="6400800" y="1863904"/>
            <a:chExt cx="5486400" cy="2409997"/>
          </a:xfrm>
        </p:grpSpPr>
        <p:pic>
          <p:nvPicPr>
            <p:cNvPr id="163" name="Google Shape;163;p1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0800" y="1863904"/>
              <a:ext cx="5486400" cy="2102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17"/>
            <p:cNvSpPr txBox="1"/>
            <p:nvPr/>
          </p:nvSpPr>
          <p:spPr>
            <a:xfrm>
              <a:off x="6400800" y="3935347"/>
              <a:ext cx="54864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Black Hills Regional Park</a:t>
              </a:r>
              <a:endParaRPr/>
            </a:p>
          </p:txBody>
        </p:sp>
      </p:grpSp>
      <p:grpSp>
        <p:nvGrpSpPr>
          <p:cNvPr id="165" name="Google Shape;165;p17"/>
          <p:cNvGrpSpPr/>
          <p:nvPr/>
        </p:nvGrpSpPr>
        <p:grpSpPr>
          <a:xfrm>
            <a:off x="381000" y="4132976"/>
            <a:ext cx="4580592" cy="2412079"/>
            <a:chOff x="381000" y="4132976"/>
            <a:chExt cx="4580592" cy="2412079"/>
          </a:xfrm>
        </p:grpSpPr>
        <p:pic>
          <p:nvPicPr>
            <p:cNvPr id="166" name="Google Shape;166;p17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000" y="4132976"/>
              <a:ext cx="4580592" cy="2082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7"/>
            <p:cNvSpPr txBox="1"/>
            <p:nvPr/>
          </p:nvSpPr>
          <p:spPr>
            <a:xfrm>
              <a:off x="381000" y="6206501"/>
              <a:ext cx="45805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Tridelphia Reservoir</a:t>
              </a:r>
              <a:endParaRPr/>
            </a:p>
          </p:txBody>
        </p:sp>
      </p:grpSp>
      <p:grpSp>
        <p:nvGrpSpPr>
          <p:cNvPr id="168" name="Google Shape;168;p17"/>
          <p:cNvGrpSpPr/>
          <p:nvPr/>
        </p:nvGrpSpPr>
        <p:grpSpPr>
          <a:xfrm>
            <a:off x="5715000" y="4245884"/>
            <a:ext cx="5554008" cy="2143125"/>
            <a:chOff x="5715000" y="4245884"/>
            <a:chExt cx="5554008" cy="2143125"/>
          </a:xfrm>
        </p:grpSpPr>
        <p:pic>
          <p:nvPicPr>
            <p:cNvPr id="169" name="Google Shape;169;p17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5000" y="4245884"/>
              <a:ext cx="3810000" cy="2143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7"/>
            <p:cNvSpPr txBox="1"/>
            <p:nvPr/>
          </p:nvSpPr>
          <p:spPr>
            <a:xfrm>
              <a:off x="9287808" y="4758520"/>
              <a:ext cx="1981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Residential Sedimentation Pond</a:t>
              </a: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Types of Water</a:t>
            </a:r>
            <a:b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Swift Water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" name="Google Shape;176;p18"/>
          <p:cNvSpPr txBox="1">
            <a:spLocks noGrp="1"/>
          </p:cNvSpPr>
          <p:nvPr>
            <p:ph type="body" idx="1"/>
          </p:nvPr>
        </p:nvSpPr>
        <p:spPr>
          <a:xfrm>
            <a:off x="304800" y="1895687"/>
            <a:ext cx="6477000" cy="409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Swift Water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Predominantly predictable when not flooded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body of water with a consistent direction of flow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moving water can be considered Swiftwater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Types and Characteristics of Floods</a:t>
            </a:r>
            <a:endParaRPr/>
          </a:p>
        </p:txBody>
      </p:sp>
      <p:pic>
        <p:nvPicPr>
          <p:cNvPr id="180" name="Google Shape;180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198" y="3164602"/>
            <a:ext cx="4537001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3654926"/>
            <a:ext cx="4276045" cy="24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i="0" u="none" strike="noStrike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Swift-Water - Defined</a:t>
            </a:r>
            <a:endParaRPr sz="4400" b="1" i="1" u="none" strike="noStrike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body" idx="1"/>
          </p:nvPr>
        </p:nvSpPr>
        <p:spPr>
          <a:xfrm>
            <a:off x="52137" y="1883981"/>
            <a:ext cx="11010900" cy="2230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422"/>
              <a:buFont typeface="Arial"/>
              <a:buChar char="•"/>
            </a:pPr>
            <a:r>
              <a:rPr lang="en-US" sz="24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NFPA 1670 – When water flows faster than 1.14 mph it is considered to be "moving" water or Swiftwater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4"/>
              <a:buFont typeface="Courier New"/>
              <a:buChar char="o"/>
            </a:pPr>
            <a:r>
              <a:rPr lang="en-US" sz="18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human walks 3 mph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804"/>
              <a:buFont typeface="Courier New"/>
              <a:buChar char="o"/>
            </a:pPr>
            <a:r>
              <a:rPr lang="en-US" sz="18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doesn't have to be travelling very fast at all to be considered "moving" water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422"/>
              <a:buFont typeface="Arial"/>
              <a:buChar char="•"/>
            </a:pPr>
            <a:r>
              <a:rPr lang="en-US" sz="24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 water can usually be classified as moving or swiftwater </a:t>
            </a:r>
            <a:endParaRPr/>
          </a:p>
          <a:p>
            <a:pPr marL="171450" marR="0" lvl="0" indent="-86995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330"/>
              <a:buFont typeface="Arial"/>
              <a:buNone/>
            </a:pPr>
            <a:endParaRPr sz="133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9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Types and Characteristics of Floods</a:t>
            </a:r>
            <a:endParaRPr/>
          </a:p>
        </p:txBody>
      </p:sp>
      <p:pic>
        <p:nvPicPr>
          <p:cNvPr id="192" name="Google Shape;192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" y="4114711"/>
            <a:ext cx="3523714" cy="198111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 txBox="1"/>
          <p:nvPr/>
        </p:nvSpPr>
        <p:spPr>
          <a:xfrm>
            <a:off x="3581400" y="4150212"/>
            <a:ext cx="8303328" cy="2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400"/>
              <a:buFont typeface="Arial"/>
              <a:buChar char="•"/>
            </a:pPr>
            <a:r>
              <a:rPr lang="en-US" sz="24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you have to move more quickly than a very slow walk, it is probably Swiftwater.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040"/>
              <a:buFont typeface="Arial"/>
              <a:buChar char="•"/>
            </a:pPr>
            <a:r>
              <a:rPr lang="en-US" sz="20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aware of the velocity of the water.  </a:t>
            </a:r>
            <a:endParaRPr/>
          </a:p>
          <a:p>
            <a:pPr marL="514350" marR="0" lvl="1" indent="-17145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CB9A2B"/>
              </a:buClr>
              <a:buSzPts val="1679"/>
              <a:buFont typeface="Courier New"/>
              <a:buChar char="o"/>
            </a:pPr>
            <a:r>
              <a:rPr lang="en-US" sz="16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Michael Phelps cannot make progress against a 2 knot current (2.3 MPH)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480"/>
              <a:buFont typeface="Arial"/>
              <a:buNone/>
            </a:pPr>
            <a:r>
              <a:rPr lang="en-US" sz="14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/>
          </a:p>
          <a:p>
            <a:pPr marL="0" marR="0" lvl="0" indent="0" algn="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120"/>
              <a:buFont typeface="Arial"/>
              <a:buNone/>
            </a:pPr>
            <a:r>
              <a:rPr lang="en-US" sz="11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- Raven Rescue, ltd.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10515600" cy="409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3687"/>
              <a:buFont typeface="Arial"/>
              <a:buNone/>
            </a:pPr>
            <a:r>
              <a:rPr lang="en-US" sz="368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Flooding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250"/>
              <a:buFont typeface="Arial"/>
              <a:buChar char="•"/>
            </a:pPr>
            <a:r>
              <a:rPr lang="en-US" sz="2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Flooding in urban areas can be caused by Flash, Coastal, or River Floods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250"/>
              <a:buFont typeface="Arial"/>
              <a:buChar char="•"/>
            </a:pPr>
            <a:r>
              <a:rPr lang="en-US" sz="2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flooding is specifically caused by lack of water drainage 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250"/>
              <a:buFont typeface="Arial"/>
              <a:buChar char="•"/>
            </a:pPr>
            <a:r>
              <a:rPr lang="en-US" sz="2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little open soil that can be used for water storage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250"/>
              <a:buFont typeface="Arial"/>
              <a:buChar char="•"/>
            </a:pPr>
            <a:r>
              <a:rPr lang="en-US" sz="2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Nearly all the precipitation needs to be transported on the ground surface water or the sewage system</a:t>
            </a:r>
            <a:endParaRPr/>
          </a:p>
          <a:p>
            <a:pPr marL="171450" marR="0" lvl="0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2250"/>
              <a:buFont typeface="Arial"/>
              <a:buChar char="•"/>
            </a:pPr>
            <a:r>
              <a:rPr lang="en-US" sz="2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any flooding situation you must wear a dry suit to keep contaminants off your body.</a:t>
            </a:r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Water and Environmental Factors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8382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Types of Water</a:t>
            </a:r>
            <a:br>
              <a:rPr lang="en-US" sz="4400" b="1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Flood Water </a:t>
            </a:r>
            <a:endParaRPr sz="4400" b="1" i="1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body" idx="1"/>
          </p:nvPr>
        </p:nvSpPr>
        <p:spPr>
          <a:xfrm>
            <a:off x="152400" y="1905000"/>
            <a:ext cx="3581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32526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Flood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intensity rainfall can cause flooding when the city sewage system and draining canals do not have the necessary capacity to drain away water volume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32526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may even enter the sewage system in one place and then get deposited somewhere else in the city on the streets.</a:t>
            </a:r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dt" idx="10"/>
          </p:nvPr>
        </p:nvSpPr>
        <p:spPr>
          <a:xfrm>
            <a:off x="838200" y="6538912"/>
            <a:ext cx="27432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Rev. 1/22/18</a:t>
            </a:r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ftr" idx="11"/>
          </p:nvPr>
        </p:nvSpPr>
        <p:spPr>
          <a:xfrm>
            <a:off x="4038600" y="6538912"/>
            <a:ext cx="41148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Inland Water Rescue</a:t>
            </a:r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ldNum" idx="12"/>
          </p:nvPr>
        </p:nvSpPr>
        <p:spPr>
          <a:xfrm>
            <a:off x="7696200" y="6538912"/>
            <a:ext cx="3657600" cy="2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Water and Environmental Factors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838200" y="381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4400" b="1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Types of Water</a:t>
            </a:r>
            <a:br>
              <a:rPr lang="en-US" sz="4400" b="1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cap="small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Flood Water - Urban Floods</a:t>
            </a:r>
            <a:endParaRPr sz="4400" b="1" i="1" cap="small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3" name="Google Shape;213;p21" title="urban flood slide 9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875" y="1981188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iver Traini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3260</Words>
  <Application>Microsoft Office PowerPoint</Application>
  <PresentationFormat>Widescreen</PresentationFormat>
  <Paragraphs>545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Arial</vt:lpstr>
      <vt:lpstr>Courier New</vt:lpstr>
      <vt:lpstr>Garamond</vt:lpstr>
      <vt:lpstr>Noto Sans Symbols</vt:lpstr>
      <vt:lpstr>Driver Training</vt:lpstr>
      <vt:lpstr>INLAND WATER RESCUE</vt:lpstr>
      <vt:lpstr>What are We Covering</vt:lpstr>
      <vt:lpstr>Water hydraulic and Lowhead Dams</vt:lpstr>
      <vt:lpstr>Types of Water Swift, Flat, Flood, and Ice</vt:lpstr>
      <vt:lpstr>Types of Water Flat/Static Water</vt:lpstr>
      <vt:lpstr>Types of Water Swift Water</vt:lpstr>
      <vt:lpstr>Swift-Water - Defined</vt:lpstr>
      <vt:lpstr>PowerPoint Presentation</vt:lpstr>
      <vt:lpstr>PowerPoint Presentation</vt:lpstr>
      <vt:lpstr>Types of Water Flood Water - Flash Floods</vt:lpstr>
      <vt:lpstr>Consequences of Urbanization Storm Water Management and Urban Sprawl</vt:lpstr>
      <vt:lpstr>We Are Experiencing More Frequent and Intense Flooding in MoCo</vt:lpstr>
      <vt:lpstr>Flood Hazards for Rescuers</vt:lpstr>
      <vt:lpstr>Hazardous Materials / Biological Hazards</vt:lpstr>
      <vt:lpstr>What Do I Do With This?</vt:lpstr>
      <vt:lpstr>Beware of Flooding Creeks    - is that road washed out?</vt:lpstr>
      <vt:lpstr>Locations Where Water Emergencies develop</vt:lpstr>
      <vt:lpstr>Initial Response Operations</vt:lpstr>
      <vt:lpstr>Zones</vt:lpstr>
      <vt:lpstr>Scene Size Up and Communication Initial On-Scene Report/LCAN</vt:lpstr>
      <vt:lpstr>Size Up Considerations</vt:lpstr>
      <vt:lpstr>Water Rescuer Mentality and tactics Risk/Benefit Analysis to Determine if Rescue or Recovery</vt:lpstr>
      <vt:lpstr>Use Common Terminology Identifying Locations On The Water</vt:lpstr>
      <vt:lpstr>First Arriving Unit Considerations</vt:lpstr>
      <vt:lpstr>Water Rescuer Mentality and tactics Situation Update Report (SUR)</vt:lpstr>
      <vt:lpstr>Interviewing Witnesses</vt:lpstr>
      <vt:lpstr>Interviewing Witnesses</vt:lpstr>
      <vt:lpstr>Water Rescue Certification Levels Awareness</vt:lpstr>
      <vt:lpstr>Water Rescue Certification Levels Operations</vt:lpstr>
      <vt:lpstr>Water Rescue Certification Levels Technician</vt:lpstr>
      <vt:lpstr>Water Rescuer Mentality and tactics Land Based Rescue Options – Yell!, Reach!, Throw!</vt:lpstr>
      <vt:lpstr>Water Rescuer Mentality and tactics Land Based Rescue Options – Yell!, Reach!, Throw!</vt:lpstr>
      <vt:lpstr>Water Rescuer Mentality and tactics Land Based Rescue Options – Yell!, Reach!, Throw!</vt:lpstr>
      <vt:lpstr>Water Rescuer Mentality and tactics Land Based Rescue Options – Yell!, Reach!, Throw!</vt:lpstr>
      <vt:lpstr>Water Rescuer Mentality and tactics Land Based Rescue Options – Yell!, Reach!, Throw!</vt:lpstr>
      <vt:lpstr>Throwable objects</vt:lpstr>
      <vt:lpstr>Personal Protective Equipment</vt:lpstr>
      <vt:lpstr>Water Rescuer Mentality and tactics When Do I Row or Go?</vt:lpstr>
      <vt:lpstr>Most Rescuers enter the water by accident</vt:lpstr>
      <vt:lpstr>Not All Scenes are Urgent</vt:lpstr>
      <vt:lpstr>The Cost of Just Doing “Something” Scenario 1</vt:lpstr>
      <vt:lpstr>Scenario 1 California Lake Ice</vt:lpstr>
      <vt:lpstr>Lessons Learned</vt:lpstr>
      <vt:lpstr>Lessons Learned</vt:lpstr>
      <vt:lpstr>Additional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INLAND WATER RESCUE</dc:title>
  <dc:creator>Feiertag, Jeff</dc:creator>
  <cp:lastModifiedBy>Feiertag, Jeff</cp:lastModifiedBy>
  <cp:revision>2</cp:revision>
  <dcterms:modified xsi:type="dcterms:W3CDTF">2019-07-23T14:47:38Z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AEC7F90E-7E6B-40F9-9DB6-6AFD9C98E23B</vt:lpwstr>
  </property>
  <property fmtid="{D5CDD505-2E9C-101B-9397-08002B2CF9AE}" pid="3" name="ArticulatePath">
    <vt:lpwstr>Inland Water Rescue </vt:lpwstr>
  </property>
</Properties>
</file>