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81.xml" ContentType="application/vnd.openxmlformats-officedocument.presentationml.slide+xml"/>
  <Override PartName="/ppt/presentation.xml" ContentType="application/vnd.openxmlformats-officedocument.presentationml.presentation.main+xml"/>
  <Override PartName="/ppt/slides/slide42.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80.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41.xml" ContentType="application/vnd.openxmlformats-officedocument.presentationml.slide+xml"/>
  <Override PartName="/ppt/slides/slide79.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1.xml" ContentType="application/vnd.openxmlformats-officedocument.presentationml.slide+xml"/>
  <Override PartName="/ppt/slides/slide43.xml" ContentType="application/vnd.openxmlformats-officedocument.presentationml.slide+xml"/>
  <Override PartName="/ppt/notesSlides/notesSlide28.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11.xml" ContentType="application/vnd.openxmlformats-officedocument.presentationml.notesSlide+xml"/>
  <Override PartName="/ppt/notesSlides/notesSlide37.xml" ContentType="application/vnd.openxmlformats-officedocument.presentationml.notesSlide+xml"/>
  <Override PartName="/ppt/notesSlides/notesSlide10.xml" ContentType="application/vnd.openxmlformats-officedocument.presentationml.notesSlide+xml"/>
  <Override PartName="/ppt/notesSlides/notesSlide40.xml" ContentType="application/vnd.openxmlformats-officedocument.presentationml.notesSlide+xml"/>
  <Override PartName="/ppt/notesSlides/notesSlide4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notesSlides/notesSlide36.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32.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slideMasters/slideMaster2.xml" ContentType="application/vnd.openxmlformats-officedocument.presentationml.slideMaster+xml"/>
  <Override PartName="/ppt/notesSlides/notesSlide2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7.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Lst>
  <p:notesMasterIdLst>
    <p:notesMasterId r:id="rId85"/>
  </p:notesMasterIdLst>
  <p:handoutMasterIdLst>
    <p:handoutMasterId r:id="rId86"/>
  </p:handoutMasterIdLst>
  <p:sldIdLst>
    <p:sldId id="257" r:id="rId4"/>
    <p:sldId id="258" r:id="rId5"/>
    <p:sldId id="354" r:id="rId6"/>
    <p:sldId id="355" r:id="rId7"/>
    <p:sldId id="270" r:id="rId8"/>
    <p:sldId id="271" r:id="rId9"/>
    <p:sldId id="272" r:id="rId10"/>
    <p:sldId id="273" r:id="rId11"/>
    <p:sldId id="290" r:id="rId12"/>
    <p:sldId id="274" r:id="rId13"/>
    <p:sldId id="289" r:id="rId14"/>
    <p:sldId id="388" r:id="rId15"/>
    <p:sldId id="387" r:id="rId16"/>
    <p:sldId id="288" r:id="rId17"/>
    <p:sldId id="325" r:id="rId18"/>
    <p:sldId id="327" r:id="rId19"/>
    <p:sldId id="326" r:id="rId20"/>
    <p:sldId id="275" r:id="rId21"/>
    <p:sldId id="276" r:id="rId22"/>
    <p:sldId id="372" r:id="rId23"/>
    <p:sldId id="328" r:id="rId24"/>
    <p:sldId id="333" r:id="rId25"/>
    <p:sldId id="277" r:id="rId26"/>
    <p:sldId id="278" r:id="rId27"/>
    <p:sldId id="293" r:id="rId28"/>
    <p:sldId id="297" r:id="rId29"/>
    <p:sldId id="298" r:id="rId30"/>
    <p:sldId id="299" r:id="rId31"/>
    <p:sldId id="294" r:id="rId32"/>
    <p:sldId id="296" r:id="rId33"/>
    <p:sldId id="300" r:id="rId34"/>
    <p:sldId id="329" r:id="rId35"/>
    <p:sldId id="330" r:id="rId36"/>
    <p:sldId id="331" r:id="rId37"/>
    <p:sldId id="332" r:id="rId38"/>
    <p:sldId id="334" r:id="rId39"/>
    <p:sldId id="335" r:id="rId40"/>
    <p:sldId id="336" r:id="rId41"/>
    <p:sldId id="386" r:id="rId42"/>
    <p:sldId id="286" r:id="rId43"/>
    <p:sldId id="340" r:id="rId44"/>
    <p:sldId id="358" r:id="rId45"/>
    <p:sldId id="346" r:id="rId46"/>
    <p:sldId id="348" r:id="rId47"/>
    <p:sldId id="349" r:id="rId48"/>
    <p:sldId id="345" r:id="rId49"/>
    <p:sldId id="350" r:id="rId50"/>
    <p:sldId id="351" r:id="rId51"/>
    <p:sldId id="357" r:id="rId52"/>
    <p:sldId id="359" r:id="rId53"/>
    <p:sldId id="344" r:id="rId54"/>
    <p:sldId id="337" r:id="rId55"/>
    <p:sldId id="373" r:id="rId56"/>
    <p:sldId id="338" r:id="rId57"/>
    <p:sldId id="360" r:id="rId58"/>
    <p:sldId id="339" r:id="rId59"/>
    <p:sldId id="374" r:id="rId60"/>
    <p:sldId id="375" r:id="rId61"/>
    <p:sldId id="341" r:id="rId62"/>
    <p:sldId id="342" r:id="rId63"/>
    <p:sldId id="376" r:id="rId64"/>
    <p:sldId id="352" r:id="rId65"/>
    <p:sldId id="353" r:id="rId66"/>
    <p:sldId id="361" r:id="rId67"/>
    <p:sldId id="356" r:id="rId68"/>
    <p:sldId id="365" r:id="rId69"/>
    <p:sldId id="366" r:id="rId70"/>
    <p:sldId id="367" r:id="rId71"/>
    <p:sldId id="377" r:id="rId72"/>
    <p:sldId id="378" r:id="rId73"/>
    <p:sldId id="379" r:id="rId74"/>
    <p:sldId id="380" r:id="rId75"/>
    <p:sldId id="368" r:id="rId76"/>
    <p:sldId id="371" r:id="rId77"/>
    <p:sldId id="381" r:id="rId78"/>
    <p:sldId id="382" r:id="rId79"/>
    <p:sldId id="370" r:id="rId80"/>
    <p:sldId id="383" r:id="rId81"/>
    <p:sldId id="384" r:id="rId82"/>
    <p:sldId id="369" r:id="rId83"/>
    <p:sldId id="385" r:id="rId8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50" autoAdjust="0"/>
    <p:restoredTop sz="94660"/>
  </p:normalViewPr>
  <p:slideViewPr>
    <p:cSldViewPr>
      <p:cViewPr>
        <p:scale>
          <a:sx n="100" d="100"/>
          <a:sy n="100" d="100"/>
        </p:scale>
        <p:origin x="-1074"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ableStyles" Target="tableStyle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notesMaster" Target="notesMasters/notesMaster1.xml"/><Relationship Id="rId3" Type="http://schemas.openxmlformats.org/officeDocument/2006/relationships/slideMaster" Target="slideMasters/slideMaster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viewProps" Target="viewProps.xml"/><Relationship Id="rId91"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customXml" Target="../customXml/item3.xml"/><Relationship Id="rId2" Type="http://schemas.openxmlformats.org/officeDocument/2006/relationships/slideMaster" Target="slideMasters/slideMaster1.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EDEE0517-8F18-4D6E-B2A0-7B67CE4E0D77}" type="datetimeFigureOut">
              <a:rPr lang="en-US" smtClean="0"/>
              <a:t>5/25/2016</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E0BFD9DD-90C4-40AA-9074-F1C27FFDBD72}" type="slidenum">
              <a:rPr lang="en-US" smtClean="0"/>
              <a:t>‹#›</a:t>
            </a:fld>
            <a:endParaRPr lang="en-US"/>
          </a:p>
        </p:txBody>
      </p:sp>
    </p:spTree>
    <p:extLst>
      <p:ext uri="{BB962C8B-B14F-4D97-AF65-F5344CB8AC3E}">
        <p14:creationId xmlns:p14="http://schemas.microsoft.com/office/powerpoint/2010/main" val="1404206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E1365319-82BB-4CF4-803C-149B03A6946A}" type="datetimeFigureOut">
              <a:rPr lang="en-US" smtClean="0"/>
              <a:t>5/25/2016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B1647CF-F75D-4D1F-A58E-4D703C865040}" type="slidenum">
              <a:rPr lang="en-US" smtClean="0"/>
              <a:t>‹#›</a:t>
            </a:fld>
            <a:endParaRPr lang="en-US" dirty="0"/>
          </a:p>
        </p:txBody>
      </p:sp>
    </p:spTree>
    <p:extLst>
      <p:ext uri="{BB962C8B-B14F-4D97-AF65-F5344CB8AC3E}">
        <p14:creationId xmlns:p14="http://schemas.microsoft.com/office/powerpoint/2010/main" val="3833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5/25/2016 11:50 AM</a:t>
            </a:fld>
            <a:endParaRPr lang="en-US" dirty="0"/>
          </a:p>
        </p:txBody>
      </p:sp>
      <p:sp>
        <p:nvSpPr>
          <p:cNvPr id="6" name="Footer Placeholder 5"/>
          <p:cNvSpPr>
            <a:spLocks noGrp="1"/>
          </p:cNvSpPr>
          <p:nvPr>
            <p:ph type="ftr" sz="quarter" idx="12"/>
          </p:nvPr>
        </p:nvSpPr>
        <p:spPr>
          <a:xfrm>
            <a:off x="0" y="9119474"/>
            <a:ext cx="6583680" cy="480060"/>
          </a:xfrm>
        </p:spPr>
        <p:txBody>
          <a:bodyPr/>
          <a:lstStyle/>
          <a:p>
            <a:r>
              <a:rPr lang="en-US" sz="500" dirty="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a:solidFill>
                  <a:srgbClr val="000000"/>
                </a:solidFill>
              </a:rPr>
            </a:br>
            <a:r>
              <a:rPr lang="en-US" sz="500" dirty="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583680" y="9119474"/>
            <a:ext cx="729827" cy="480060"/>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980218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699694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249484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49484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81725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611688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657412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613850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860670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069405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4272847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5/25/2016 11:50 AM</a:t>
            </a:fld>
            <a:endParaRPr lang="en-US" dirty="0"/>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a:t>
            </a:fld>
            <a:endParaRPr lang="en-US" dirty="0"/>
          </a:p>
        </p:txBody>
      </p:sp>
    </p:spTree>
    <p:extLst>
      <p:ext uri="{BB962C8B-B14F-4D97-AF65-F5344CB8AC3E}">
        <p14:creationId xmlns:p14="http://schemas.microsoft.com/office/powerpoint/2010/main" val="3196732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051080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034926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053308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351569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0402886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458561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6942849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909872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4224191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545375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1647CF-F75D-4D1F-A58E-4D703C865040}" type="slidenum">
              <a:rPr lang="en-US" smtClean="0"/>
              <a:t>3</a:t>
            </a:fld>
            <a:endParaRPr lang="en-US" dirty="0"/>
          </a:p>
        </p:txBody>
      </p:sp>
    </p:spTree>
    <p:extLst>
      <p:ext uri="{BB962C8B-B14F-4D97-AF65-F5344CB8AC3E}">
        <p14:creationId xmlns:p14="http://schemas.microsoft.com/office/powerpoint/2010/main" val="4265650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700443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1467134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037770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786467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29545615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2429735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1647CF-F75D-4D1F-A58E-4D703C865040}" type="slidenum">
              <a:rPr lang="en-US" smtClean="0"/>
              <a:t>72</a:t>
            </a:fld>
            <a:endParaRPr lang="en-US" dirty="0"/>
          </a:p>
        </p:txBody>
      </p:sp>
    </p:spTree>
    <p:extLst>
      <p:ext uri="{BB962C8B-B14F-4D97-AF65-F5344CB8AC3E}">
        <p14:creationId xmlns:p14="http://schemas.microsoft.com/office/powerpoint/2010/main" val="33235583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1647CF-F75D-4D1F-A58E-4D703C865040}" type="slidenum">
              <a:rPr lang="en-US" smtClean="0"/>
              <a:t>73</a:t>
            </a:fld>
            <a:endParaRPr lang="en-US" dirty="0"/>
          </a:p>
        </p:txBody>
      </p:sp>
    </p:spTree>
    <p:extLst>
      <p:ext uri="{BB962C8B-B14F-4D97-AF65-F5344CB8AC3E}">
        <p14:creationId xmlns:p14="http://schemas.microsoft.com/office/powerpoint/2010/main" val="19143280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1647CF-F75D-4D1F-A58E-4D703C865040}" type="slidenum">
              <a:rPr lang="en-US" smtClean="0"/>
              <a:t>74</a:t>
            </a:fld>
            <a:endParaRPr lang="en-US" dirty="0"/>
          </a:p>
        </p:txBody>
      </p:sp>
    </p:spTree>
    <p:extLst>
      <p:ext uri="{BB962C8B-B14F-4D97-AF65-F5344CB8AC3E}">
        <p14:creationId xmlns:p14="http://schemas.microsoft.com/office/powerpoint/2010/main" val="4287677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1647CF-F75D-4D1F-A58E-4D703C865040}" type="slidenum">
              <a:rPr lang="en-US" smtClean="0"/>
              <a:t>75</a:t>
            </a:fld>
            <a:endParaRPr lang="en-US" dirty="0"/>
          </a:p>
        </p:txBody>
      </p:sp>
    </p:spTree>
    <p:extLst>
      <p:ext uri="{BB962C8B-B14F-4D97-AF65-F5344CB8AC3E}">
        <p14:creationId xmlns:p14="http://schemas.microsoft.com/office/powerpoint/2010/main" val="3566455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1647CF-F75D-4D1F-A58E-4D703C865040}" type="slidenum">
              <a:rPr lang="en-US" smtClean="0"/>
              <a:t>4</a:t>
            </a:fld>
            <a:endParaRPr lang="en-US" dirty="0"/>
          </a:p>
        </p:txBody>
      </p:sp>
    </p:spTree>
    <p:extLst>
      <p:ext uri="{BB962C8B-B14F-4D97-AF65-F5344CB8AC3E}">
        <p14:creationId xmlns:p14="http://schemas.microsoft.com/office/powerpoint/2010/main" val="3590476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1647CF-F75D-4D1F-A58E-4D703C865040}" type="slidenum">
              <a:rPr lang="en-US" smtClean="0"/>
              <a:t>76</a:t>
            </a:fld>
            <a:endParaRPr lang="en-US" dirty="0"/>
          </a:p>
        </p:txBody>
      </p:sp>
    </p:spTree>
    <p:extLst>
      <p:ext uri="{BB962C8B-B14F-4D97-AF65-F5344CB8AC3E}">
        <p14:creationId xmlns:p14="http://schemas.microsoft.com/office/powerpoint/2010/main" val="3189259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1647CF-F75D-4D1F-A58E-4D703C865040}" type="slidenum">
              <a:rPr lang="en-US" smtClean="0"/>
              <a:t>77</a:t>
            </a:fld>
            <a:endParaRPr lang="en-US" dirty="0"/>
          </a:p>
        </p:txBody>
      </p:sp>
    </p:spTree>
    <p:extLst>
      <p:ext uri="{BB962C8B-B14F-4D97-AF65-F5344CB8AC3E}">
        <p14:creationId xmlns:p14="http://schemas.microsoft.com/office/powerpoint/2010/main" val="24642403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1647CF-F75D-4D1F-A58E-4D703C865040}" type="slidenum">
              <a:rPr lang="en-US" smtClean="0"/>
              <a:t>78</a:t>
            </a:fld>
            <a:endParaRPr lang="en-US" dirty="0"/>
          </a:p>
        </p:txBody>
      </p:sp>
    </p:spTree>
    <p:extLst>
      <p:ext uri="{BB962C8B-B14F-4D97-AF65-F5344CB8AC3E}">
        <p14:creationId xmlns:p14="http://schemas.microsoft.com/office/powerpoint/2010/main" val="24097823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1647CF-F75D-4D1F-A58E-4D703C865040}" type="slidenum">
              <a:rPr lang="en-US" smtClean="0"/>
              <a:t>79</a:t>
            </a:fld>
            <a:endParaRPr lang="en-US" dirty="0"/>
          </a:p>
        </p:txBody>
      </p:sp>
    </p:spTree>
    <p:extLst>
      <p:ext uri="{BB962C8B-B14F-4D97-AF65-F5344CB8AC3E}">
        <p14:creationId xmlns:p14="http://schemas.microsoft.com/office/powerpoint/2010/main" val="32983807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1647CF-F75D-4D1F-A58E-4D703C865040}" type="slidenum">
              <a:rPr lang="en-US" smtClean="0"/>
              <a:t>80</a:t>
            </a:fld>
            <a:endParaRPr lang="en-US" dirty="0"/>
          </a:p>
        </p:txBody>
      </p:sp>
    </p:spTree>
    <p:extLst>
      <p:ext uri="{BB962C8B-B14F-4D97-AF65-F5344CB8AC3E}">
        <p14:creationId xmlns:p14="http://schemas.microsoft.com/office/powerpoint/2010/main" val="22049293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1647CF-F75D-4D1F-A58E-4D703C865040}" type="slidenum">
              <a:rPr lang="en-US" smtClean="0"/>
              <a:t>81</a:t>
            </a:fld>
            <a:endParaRPr lang="en-US" dirty="0"/>
          </a:p>
        </p:txBody>
      </p:sp>
    </p:spTree>
    <p:extLst>
      <p:ext uri="{BB962C8B-B14F-4D97-AF65-F5344CB8AC3E}">
        <p14:creationId xmlns:p14="http://schemas.microsoft.com/office/powerpoint/2010/main" val="3671975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5/25/2016 11:50 AM</a:t>
            </a:fld>
            <a:endParaRPr lang="en-US" dirty="0"/>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a:t>
            </a:fld>
            <a:endParaRPr lang="en-US" dirty="0"/>
          </a:p>
        </p:txBody>
      </p:sp>
    </p:spTree>
    <p:extLst>
      <p:ext uri="{BB962C8B-B14F-4D97-AF65-F5344CB8AC3E}">
        <p14:creationId xmlns:p14="http://schemas.microsoft.com/office/powerpoint/2010/main" val="1093149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67745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4270248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049473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5/25/2016 11:50 AM</a:t>
            </a:fld>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a:solidFill>
                  <a:srgbClr val="000000"/>
                </a:solidFill>
              </a:rPr>
              <a:t>© 2007 Microsoft Corporation. All rights reserved. Microsoft, Windows, Windows Vista and other product names are or may be registered trademarks and/or trademarks in the U.S. and/or other countries.</a:t>
            </a:r>
          </a:p>
          <a:p>
            <a:r>
              <a:rPr lang="en-US" dirty="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a:solidFill>
                  <a:srgbClr val="000000"/>
                </a:solidFill>
              </a:rPr>
            </a:br>
            <a:r>
              <a:rPr lang="en-US" dirty="0">
                <a:solidFill>
                  <a:srgbClr val="000000"/>
                </a:solidFill>
              </a:rPr>
              <a:t>MICROSOFT MAKES NO WARRANTIES, EXPRESS, IMPLIED OR STATUTORY, AS TO THE INFORMATION IN THIS PRESENTATION.</a:t>
            </a:r>
          </a:p>
          <a:p>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645959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lang="en-US" sz="4800" b="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a:lstStyle>
          <a:p>
            <a:pPr lvl="0" algn="l" defTabSz="1095376" rtl="0" eaLnBrk="1" fontAlgn="base" hangingPunct="1">
              <a:lnSpc>
                <a:spcPct val="90000"/>
              </a:lnSpc>
              <a:spcBef>
                <a:spcPct val="0"/>
              </a:spcBef>
              <a:spcAft>
                <a:spcPct val="0"/>
              </a:spcAft>
            </a:pPr>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pic>
        <p:nvPicPr>
          <p:cNvPr id="5" name="Picture 4" descr="1-01055_Template_Bar.png"/>
          <p:cNvPicPr>
            <a:picLocks noChangeAspect="1"/>
          </p:cNvPicPr>
          <p:nvPr userDrawn="1"/>
        </p:nvPicPr>
        <p:blipFill>
          <a:blip r:embed="rId2"/>
          <a:stretch>
            <a:fillRect/>
          </a:stretch>
        </p:blipFill>
        <p:spPr>
          <a:xfrm flipH="1">
            <a:off x="-955675" y="1905000"/>
            <a:ext cx="10099675" cy="2281652"/>
          </a:xfrm>
          <a:prstGeom prst="rect">
            <a:avLst/>
          </a:prstGeom>
        </p:spPr>
      </p:pic>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lang="en-US" sz="12000" b="1" kern="1200" spc="-770" dirty="0" smtClean="0">
                <a:ln w="11430">
                  <a:solidFill>
                    <a:schemeClr val="bg2">
                      <a:lumMod val="50000"/>
                      <a:lumOff val="50000"/>
                    </a:schemeClr>
                  </a:solidFill>
                </a:ln>
                <a:gradFill>
                  <a:gsLst>
                    <a:gs pos="0">
                      <a:schemeClr val="accent2">
                        <a:lumMod val="20000"/>
                        <a:lumOff val="80000"/>
                      </a:schemeClr>
                    </a:gs>
                    <a:gs pos="37000">
                      <a:schemeClr val="tx1"/>
                    </a:gs>
                    <a:gs pos="85000">
                      <a:srgbClr val="2D8499"/>
                    </a:gs>
                  </a:gsLst>
                  <a:lin ang="5400000"/>
                </a:gradFill>
                <a:effectLst>
                  <a:outerShdw blurRad="50800" dist="39000" dir="5460000" algn="tl">
                    <a:srgbClr val="000000">
                      <a:alpha val="38000"/>
                    </a:srgbClr>
                  </a:outerShdw>
                </a:effectLst>
                <a:latin typeface="+mn-lt"/>
                <a:ea typeface="+mn-ea"/>
                <a:cs typeface="+mn-cs"/>
              </a:defRPr>
            </a:lvl1pPr>
          </a:lstStyle>
          <a:p>
            <a:pPr marL="0" lvl="0" indent="0" algn="r" defTabSz="1095376" rtl="0" eaLnBrk="1" fontAlgn="base" hangingPunct="1">
              <a:lnSpc>
                <a:spcPct val="90000"/>
              </a:lnSpc>
              <a:spcBef>
                <a:spcPct val="0"/>
              </a:spcBef>
              <a:spcAft>
                <a:spcPct val="0"/>
              </a:spcAft>
              <a:buClr>
                <a:schemeClr val="tx2"/>
              </a:buClr>
              <a:buSzPct val="80000"/>
              <a:buFont typeface="Arial" pitchFamily="34" charset="0"/>
              <a:buNone/>
            </a:pPr>
            <a:r>
              <a:rPr lang="en-US" dirty="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pic>
        <p:nvPicPr>
          <p:cNvPr id="5" name="Picture 4" descr="1-01055_Template_Bar.png"/>
          <p:cNvPicPr>
            <a:picLocks noChangeAspect="1"/>
          </p:cNvPicPr>
          <p:nvPr userDrawn="1"/>
        </p:nvPicPr>
        <p:blipFill>
          <a:blip r:embed="rId2"/>
          <a:stretch>
            <a:fillRect/>
          </a:stretch>
        </p:blipFill>
        <p:spPr>
          <a:xfrm flipH="1">
            <a:off x="-955675" y="1905000"/>
            <a:ext cx="10099675" cy="2281652"/>
          </a:xfrm>
          <a:prstGeom prst="rect">
            <a:avLst/>
          </a:prstGeom>
        </p:spPr>
      </p:pic>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lang="en-US" sz="12000" b="1" kern="1200" spc="-770" dirty="0" smtClean="0">
                <a:ln w="11430">
                  <a:solidFill>
                    <a:schemeClr val="bg2">
                      <a:lumMod val="50000"/>
                      <a:lumOff val="50000"/>
                    </a:schemeClr>
                  </a:solidFill>
                </a:ln>
                <a:gradFill>
                  <a:gsLst>
                    <a:gs pos="0">
                      <a:schemeClr val="accent2">
                        <a:lumMod val="20000"/>
                        <a:lumOff val="80000"/>
                      </a:schemeClr>
                    </a:gs>
                    <a:gs pos="37000">
                      <a:schemeClr val="tx1"/>
                    </a:gs>
                    <a:gs pos="85000">
                      <a:srgbClr val="2D8499"/>
                    </a:gs>
                  </a:gsLst>
                  <a:lin ang="5400000"/>
                </a:gradFill>
                <a:effectLst>
                  <a:outerShdw blurRad="50800" dist="39000" dir="5460000" algn="tl">
                    <a:srgbClr val="000000">
                      <a:alpha val="38000"/>
                    </a:srgbClr>
                  </a:outerShdw>
                </a:effectLst>
                <a:latin typeface="+mn-lt"/>
                <a:ea typeface="+mn-ea"/>
                <a:cs typeface="+mn-cs"/>
              </a:defRPr>
            </a:lvl1pPr>
          </a:lstStyle>
          <a:p>
            <a:pPr marL="0" lvl="0" indent="0" algn="r" defTabSz="1095376" rtl="0" eaLnBrk="1" fontAlgn="base" hangingPunct="1">
              <a:lnSpc>
                <a:spcPct val="90000"/>
              </a:lnSpc>
              <a:spcBef>
                <a:spcPct val="0"/>
              </a:spcBef>
              <a:spcAft>
                <a:spcPct val="0"/>
              </a:spcAft>
              <a:buClr>
                <a:schemeClr val="tx2"/>
              </a:buClr>
              <a:buSzPct val="80000"/>
              <a:buFont typeface="Arial" pitchFamily="34" charset="0"/>
              <a:buNone/>
            </a:pPr>
            <a:r>
              <a:rPr lang="en-US" dirty="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pPr lvl="0" algn="l" defTabSz="1095376" rtl="0" eaLnBrk="1" fontAlgn="base" hangingPunct="1">
              <a:lnSpc>
                <a:spcPct val="90000"/>
              </a:lnSpc>
              <a:spcBef>
                <a:spcPct val="0"/>
              </a:spcBef>
              <a:spcAft>
                <a:spcPct val="0"/>
              </a:spcAft>
            </a:pPr>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pPr lvl="0" algn="l" defTabSz="1095376" rtl="0" eaLnBrk="1" fontAlgn="base" hangingPunct="1">
              <a:lnSpc>
                <a:spcPct val="90000"/>
              </a:lnSpc>
              <a:spcBef>
                <a:spcPct val="0"/>
              </a:spcBef>
              <a:spcAft>
                <a:spcPct val="0"/>
              </a:spcAft>
            </a:pPr>
            <a:r>
              <a:rPr lang="en-US" dirty="0"/>
              <a:t>Click to edit Master title style</a:t>
            </a:r>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3.xml"/><Relationship Id="rId4" Type="http://schemas.openxmlformats.org/officeDocument/2006/relationships/image" Target="../media/image70.jpeg"/></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3.xml"/><Relationship Id="rId4" Type="http://schemas.openxmlformats.org/officeDocument/2006/relationships/image" Target="../media/image77.jpeg"/></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9.jpeg"/></Relationships>
</file>

<file path=ppt/slides/_rels/slide7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0250" y="304801"/>
            <a:ext cx="7681913" cy="685800"/>
          </a:xfrm>
        </p:spPr>
        <p:txBody>
          <a:bodyPr/>
          <a:lstStyle/>
          <a:p>
            <a:pPr algn="ctr"/>
            <a:r>
              <a:rPr lang="en-US" dirty="0"/>
              <a:t>New EMS Units</a:t>
            </a:r>
          </a:p>
        </p:txBody>
      </p:sp>
      <p:sp>
        <p:nvSpPr>
          <p:cNvPr id="5" name="Title 1"/>
          <p:cNvSpPr txBox="1">
            <a:spLocks/>
          </p:cNvSpPr>
          <p:nvPr/>
        </p:nvSpPr>
        <p:spPr>
          <a:xfrm>
            <a:off x="762000" y="5867905"/>
            <a:ext cx="7681913" cy="1523495"/>
          </a:xfrm>
          <a:prstGeom prst="rect">
            <a:avLst/>
          </a:prstGeom>
        </p:spPr>
        <p:txBody>
          <a:bodyPr vert="horz" wrap="square" lIns="0" tIns="0" rIns="0" bIns="0" rtlCol="0" anchor="t">
            <a:noAutofit/>
          </a:bodyPr>
          <a:lstStyle>
            <a:lvl1pPr algn="l" defTabSz="914363" rtl="0" eaLnBrk="1" latinLnBrk="0" hangingPunct="1">
              <a:lnSpc>
                <a:spcPct val="90000"/>
              </a:lnSpc>
              <a:spcBef>
                <a:spcPct val="0"/>
              </a:spcBef>
              <a:buNone/>
              <a:defRPr lang="en-US" sz="4800" b="0" kern="1200" cap="none" spc="-150" dirty="0">
                <a:ln w="3175">
                  <a:solidFill>
                    <a:schemeClr val="bg2">
                      <a:lumMod val="75000"/>
                      <a:lumOff val="25000"/>
                      <a:alpha val="75000"/>
                    </a:schemeClr>
                  </a:solidFill>
                </a:ln>
                <a:gradFill flip="none" rotWithShape="1">
                  <a:gsLst>
                    <a:gs pos="0">
                      <a:schemeClr val="tx1"/>
                    </a:gs>
                    <a:gs pos="61000">
                      <a:schemeClr val="accent2">
                        <a:lumMod val="20000"/>
                        <a:lumOff val="80000"/>
                      </a:schemeClr>
                    </a:gs>
                    <a:gs pos="86000">
                      <a:schemeClr val="tx1"/>
                    </a:gs>
                  </a:gsLst>
                  <a:lin ang="5400000" scaled="0"/>
                  <a:tileRect/>
                </a:gradFill>
                <a:effectLst>
                  <a:outerShdw blurRad="114300" dir="2700000" algn="tl" rotWithShape="0">
                    <a:prstClr val="black">
                      <a:alpha val="51000"/>
                    </a:prstClr>
                  </a:outerShdw>
                </a:effectLst>
                <a:latin typeface="+mj-lt"/>
                <a:ea typeface="+mn-ea"/>
                <a:cs typeface="Arial" charset="0"/>
              </a:defRPr>
            </a:lvl1pPr>
          </a:lstStyle>
          <a:p>
            <a:pPr algn="ctr"/>
            <a:r>
              <a:rPr lang="en-US" dirty="0"/>
              <a:t>2016 Freightliner/PL Custom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5797" y="5763570"/>
            <a:ext cx="1062003" cy="86608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066800"/>
            <a:ext cx="6258814" cy="46863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5763318"/>
            <a:ext cx="1062003" cy="866082"/>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319213"/>
            <a:ext cx="2514600"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Cab Features</a:t>
            </a:r>
          </a:p>
        </p:txBody>
      </p:sp>
      <p:sp>
        <p:nvSpPr>
          <p:cNvPr id="3" name="TextBox 2"/>
          <p:cNvSpPr txBox="1"/>
          <p:nvPr/>
        </p:nvSpPr>
        <p:spPr>
          <a:xfrm>
            <a:off x="381000" y="1828800"/>
            <a:ext cx="2514600" cy="1077218"/>
          </a:xfrm>
          <a:prstGeom prst="rect">
            <a:avLst/>
          </a:prstGeom>
          <a:noFill/>
          <a:ln w="50800">
            <a:solidFill>
              <a:schemeClr val="accent1"/>
            </a:solidFill>
          </a:ln>
        </p:spPr>
        <p:txBody>
          <a:bodyPr wrap="square" rtlCol="0">
            <a:spAutoFit/>
          </a:bodyPr>
          <a:lstStyle/>
          <a:p>
            <a:pPr algn="ctr"/>
            <a:r>
              <a:rPr lang="en-US" sz="3200" dirty="0"/>
              <a:t>Driver’s Window</a:t>
            </a:r>
          </a:p>
        </p:txBody>
      </p:sp>
      <p:sp>
        <p:nvSpPr>
          <p:cNvPr id="5" name="TextBox 4"/>
          <p:cNvSpPr txBox="1"/>
          <p:nvPr/>
        </p:nvSpPr>
        <p:spPr>
          <a:xfrm>
            <a:off x="6248400" y="1828800"/>
            <a:ext cx="2514600" cy="1077218"/>
          </a:xfrm>
          <a:prstGeom prst="rect">
            <a:avLst/>
          </a:prstGeom>
          <a:noFill/>
          <a:ln w="50800">
            <a:solidFill>
              <a:schemeClr val="accent1"/>
            </a:solidFill>
          </a:ln>
        </p:spPr>
        <p:txBody>
          <a:bodyPr wrap="square" rtlCol="0">
            <a:spAutoFit/>
          </a:bodyPr>
          <a:lstStyle/>
          <a:p>
            <a:pPr algn="ctr"/>
            <a:r>
              <a:rPr lang="en-US" sz="3200" dirty="0"/>
              <a:t>Passenger’s Window</a:t>
            </a:r>
          </a:p>
        </p:txBody>
      </p:sp>
      <p:sp>
        <p:nvSpPr>
          <p:cNvPr id="6" name="TextBox 5"/>
          <p:cNvSpPr txBox="1"/>
          <p:nvPr/>
        </p:nvSpPr>
        <p:spPr>
          <a:xfrm>
            <a:off x="381000" y="3810000"/>
            <a:ext cx="2514600" cy="1077218"/>
          </a:xfrm>
          <a:prstGeom prst="rect">
            <a:avLst/>
          </a:prstGeom>
          <a:noFill/>
          <a:ln w="50800">
            <a:solidFill>
              <a:schemeClr val="accent1"/>
            </a:solidFill>
          </a:ln>
        </p:spPr>
        <p:txBody>
          <a:bodyPr wrap="square" rtlCol="0">
            <a:spAutoFit/>
          </a:bodyPr>
          <a:lstStyle/>
          <a:p>
            <a:pPr algn="ctr"/>
            <a:r>
              <a:rPr lang="en-US" sz="3200" dirty="0"/>
              <a:t>Mirror</a:t>
            </a:r>
          </a:p>
          <a:p>
            <a:pPr algn="ctr"/>
            <a:r>
              <a:rPr lang="en-US" sz="3200" dirty="0"/>
              <a:t>Heat</a:t>
            </a:r>
          </a:p>
        </p:txBody>
      </p:sp>
      <p:sp>
        <p:nvSpPr>
          <p:cNvPr id="7" name="TextBox 6"/>
          <p:cNvSpPr txBox="1"/>
          <p:nvPr/>
        </p:nvSpPr>
        <p:spPr>
          <a:xfrm>
            <a:off x="6248400" y="3352800"/>
            <a:ext cx="2514600" cy="3046988"/>
          </a:xfrm>
          <a:prstGeom prst="rect">
            <a:avLst/>
          </a:prstGeom>
          <a:noFill/>
          <a:ln w="50800">
            <a:solidFill>
              <a:schemeClr val="accent1"/>
            </a:solidFill>
          </a:ln>
        </p:spPr>
        <p:txBody>
          <a:bodyPr wrap="square" rtlCol="0">
            <a:spAutoFit/>
          </a:bodyPr>
          <a:lstStyle/>
          <a:p>
            <a:pPr algn="ctr"/>
            <a:r>
              <a:rPr lang="en-US" sz="3200" dirty="0"/>
              <a:t>Door Locks</a:t>
            </a:r>
          </a:p>
          <a:p>
            <a:pPr algn="ctr"/>
            <a:r>
              <a:rPr lang="en-US" sz="2000" dirty="0"/>
              <a:t>Use of this switch will lock/unlock the entire unit. If the doors are inadvertently locked, they can be unlocked with the stealth switch on the rear of unit</a:t>
            </a:r>
          </a:p>
        </p:txBody>
      </p:sp>
      <p:cxnSp>
        <p:nvCxnSpPr>
          <p:cNvPr id="8" name="Straight Arrow Connector 7"/>
          <p:cNvCxnSpPr>
            <a:stCxn id="3" idx="3"/>
          </p:cNvCxnSpPr>
          <p:nvPr/>
        </p:nvCxnSpPr>
        <p:spPr>
          <a:xfrm>
            <a:off x="2895600" y="2367409"/>
            <a:ext cx="838200"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895600" y="4419600"/>
            <a:ext cx="838200"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334000" y="2438400"/>
            <a:ext cx="914400"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4419600"/>
            <a:ext cx="914400"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488538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447800"/>
            <a:ext cx="4898801" cy="3706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Cab Features</a:t>
            </a:r>
          </a:p>
        </p:txBody>
      </p:sp>
      <p:sp>
        <p:nvSpPr>
          <p:cNvPr id="4" name="TextBox 3"/>
          <p:cNvSpPr txBox="1"/>
          <p:nvPr/>
        </p:nvSpPr>
        <p:spPr>
          <a:xfrm>
            <a:off x="381000" y="1066800"/>
            <a:ext cx="1676400" cy="523220"/>
          </a:xfrm>
          <a:prstGeom prst="rect">
            <a:avLst/>
          </a:prstGeom>
          <a:noFill/>
          <a:ln w="50800">
            <a:solidFill>
              <a:schemeClr val="accent1"/>
            </a:solidFill>
          </a:ln>
        </p:spPr>
        <p:txBody>
          <a:bodyPr wrap="square" rtlCol="0">
            <a:spAutoFit/>
          </a:bodyPr>
          <a:lstStyle/>
          <a:p>
            <a:pPr algn="ctr"/>
            <a:r>
              <a:rPr lang="en-US" sz="2800" dirty="0"/>
              <a:t>Light Test</a:t>
            </a:r>
          </a:p>
        </p:txBody>
      </p:sp>
      <p:sp>
        <p:nvSpPr>
          <p:cNvPr id="5" name="TextBox 4"/>
          <p:cNvSpPr txBox="1"/>
          <p:nvPr/>
        </p:nvSpPr>
        <p:spPr>
          <a:xfrm>
            <a:off x="7108601" y="1583829"/>
            <a:ext cx="1882999" cy="1384995"/>
          </a:xfrm>
          <a:prstGeom prst="rect">
            <a:avLst/>
          </a:prstGeom>
          <a:noFill/>
          <a:ln w="50800">
            <a:solidFill>
              <a:schemeClr val="accent1"/>
            </a:solidFill>
          </a:ln>
        </p:spPr>
        <p:txBody>
          <a:bodyPr wrap="square" rtlCol="0">
            <a:spAutoFit/>
          </a:bodyPr>
          <a:lstStyle/>
          <a:p>
            <a:pPr algn="ctr"/>
            <a:r>
              <a:rPr lang="en-US" sz="2800" dirty="0"/>
              <a:t>Rear Suspension Pressure</a:t>
            </a:r>
          </a:p>
        </p:txBody>
      </p:sp>
      <p:sp>
        <p:nvSpPr>
          <p:cNvPr id="6" name="TextBox 5"/>
          <p:cNvSpPr txBox="1"/>
          <p:nvPr/>
        </p:nvSpPr>
        <p:spPr>
          <a:xfrm>
            <a:off x="152400" y="5552182"/>
            <a:ext cx="2514600" cy="954107"/>
          </a:xfrm>
          <a:prstGeom prst="rect">
            <a:avLst/>
          </a:prstGeom>
          <a:noFill/>
          <a:ln w="50800">
            <a:solidFill>
              <a:schemeClr val="accent1"/>
            </a:solidFill>
          </a:ln>
        </p:spPr>
        <p:txBody>
          <a:bodyPr wrap="square" rtlCol="0">
            <a:spAutoFit/>
          </a:bodyPr>
          <a:lstStyle/>
          <a:p>
            <a:pPr algn="ctr"/>
            <a:r>
              <a:rPr lang="en-US" sz="2800" dirty="0"/>
              <a:t>Active</a:t>
            </a:r>
          </a:p>
          <a:p>
            <a:pPr algn="ctr"/>
            <a:r>
              <a:rPr lang="en-US" sz="2800" dirty="0"/>
              <a:t>Regeneration</a:t>
            </a:r>
          </a:p>
        </p:txBody>
      </p:sp>
      <p:sp>
        <p:nvSpPr>
          <p:cNvPr id="7" name="TextBox 6"/>
          <p:cNvSpPr txBox="1"/>
          <p:nvPr/>
        </p:nvSpPr>
        <p:spPr>
          <a:xfrm>
            <a:off x="381000" y="2667000"/>
            <a:ext cx="1676400" cy="1384995"/>
          </a:xfrm>
          <a:prstGeom prst="rect">
            <a:avLst/>
          </a:prstGeom>
          <a:noFill/>
          <a:ln w="50800">
            <a:solidFill>
              <a:schemeClr val="accent1"/>
            </a:solidFill>
          </a:ln>
        </p:spPr>
        <p:txBody>
          <a:bodyPr wrap="square" rtlCol="0">
            <a:spAutoFit/>
          </a:bodyPr>
          <a:lstStyle/>
          <a:p>
            <a:pPr algn="ctr"/>
            <a:r>
              <a:rPr lang="en-US" sz="2800" dirty="0"/>
              <a:t>Exhaust Brake</a:t>
            </a:r>
          </a:p>
          <a:p>
            <a:pPr algn="ctr"/>
            <a:r>
              <a:rPr lang="en-US" sz="2800" dirty="0"/>
              <a:t>ON/OFF</a:t>
            </a:r>
          </a:p>
        </p:txBody>
      </p:sp>
      <p:cxnSp>
        <p:nvCxnSpPr>
          <p:cNvPr id="8" name="Straight Arrow Connector 7"/>
          <p:cNvCxnSpPr>
            <a:stCxn id="4" idx="3"/>
          </p:cNvCxnSpPr>
          <p:nvPr/>
        </p:nvCxnSpPr>
        <p:spPr>
          <a:xfrm>
            <a:off x="2057400" y="1328410"/>
            <a:ext cx="609600" cy="57659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667000" y="4800600"/>
            <a:ext cx="0" cy="721312"/>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791200" y="2122553"/>
            <a:ext cx="1317401" cy="1"/>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7" idx="3"/>
          </p:cNvCxnSpPr>
          <p:nvPr/>
        </p:nvCxnSpPr>
        <p:spPr>
          <a:xfrm flipV="1">
            <a:off x="2057400" y="2362200"/>
            <a:ext cx="1525073" cy="99729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949662"/>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 Features</a:t>
            </a:r>
          </a:p>
        </p:txBody>
      </p:sp>
      <p:sp>
        <p:nvSpPr>
          <p:cNvPr id="12" name="Text Placeholder 2"/>
          <p:cNvSpPr>
            <a:spLocks noGrp="1"/>
          </p:cNvSpPr>
          <p:nvPr>
            <p:ph type="body" sz="quarter" idx="10"/>
          </p:nvPr>
        </p:nvSpPr>
        <p:spPr>
          <a:xfrm>
            <a:off x="381000" y="1066800"/>
            <a:ext cx="8382000" cy="2696123"/>
          </a:xfrm>
        </p:spPr>
        <p:txBody>
          <a:bodyPr/>
          <a:lstStyle/>
          <a:p>
            <a:r>
              <a:rPr lang="en-US" dirty="0" smtClean="0"/>
              <a:t>The Light Test switch will test only the DOT lights on the unit</a:t>
            </a:r>
          </a:p>
          <a:p>
            <a:pPr lvl="1"/>
            <a:r>
              <a:rPr lang="en-US" dirty="0" smtClean="0"/>
              <a:t>Press the switch</a:t>
            </a:r>
          </a:p>
          <a:p>
            <a:pPr lvl="1"/>
            <a:r>
              <a:rPr lang="en-US" dirty="0" smtClean="0"/>
              <a:t>Wait for countdown</a:t>
            </a:r>
          </a:p>
          <a:p>
            <a:pPr lvl="1"/>
            <a:r>
              <a:rPr lang="en-US" dirty="0" smtClean="0"/>
              <a:t>All DOT lights will begin to flash off and on until stopped by driver</a:t>
            </a:r>
            <a:endParaRPr lang="en-US" dirty="0"/>
          </a:p>
        </p:txBody>
      </p:sp>
      <p:sp>
        <p:nvSpPr>
          <p:cNvPr id="13" name="Text Placeholder 2"/>
          <p:cNvSpPr txBox="1">
            <a:spLocks/>
          </p:cNvSpPr>
          <p:nvPr/>
        </p:nvSpPr>
        <p:spPr>
          <a:xfrm>
            <a:off x="381000" y="3761803"/>
            <a:ext cx="8382000" cy="886397"/>
          </a:xfrm>
          <a:prstGeom prst="rect">
            <a:avLst/>
          </a:prstGeom>
        </p:spPr>
        <p:txBody>
          <a:bodyPr vert="horz" lIns="0" tIns="0" rIns="0" bIns="0" rtlCol="0">
            <a:sp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All Emergency Warning lights must still be tested as usual</a:t>
            </a:r>
            <a:endParaRPr lang="en-US" dirty="0"/>
          </a:p>
        </p:txBody>
      </p:sp>
    </p:spTree>
    <p:extLst>
      <p:ext uri="{BB962C8B-B14F-4D97-AF65-F5344CB8AC3E}">
        <p14:creationId xmlns:p14="http://schemas.microsoft.com/office/powerpoint/2010/main" val="85144451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066800"/>
            <a:ext cx="2286000"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Cab Features</a:t>
            </a:r>
          </a:p>
        </p:txBody>
      </p:sp>
      <p:sp>
        <p:nvSpPr>
          <p:cNvPr id="4" name="TextBox 3"/>
          <p:cNvSpPr txBox="1"/>
          <p:nvPr/>
        </p:nvSpPr>
        <p:spPr>
          <a:xfrm>
            <a:off x="381000" y="1791237"/>
            <a:ext cx="2514600" cy="1569660"/>
          </a:xfrm>
          <a:prstGeom prst="rect">
            <a:avLst/>
          </a:prstGeom>
          <a:noFill/>
          <a:ln w="50800">
            <a:solidFill>
              <a:schemeClr val="accent1"/>
            </a:solidFill>
          </a:ln>
        </p:spPr>
        <p:txBody>
          <a:bodyPr wrap="square" rtlCol="0">
            <a:spAutoFit/>
          </a:bodyPr>
          <a:lstStyle/>
          <a:p>
            <a:pPr algn="ctr"/>
            <a:r>
              <a:rPr lang="en-US" sz="3200" dirty="0"/>
              <a:t>12 Volt </a:t>
            </a:r>
          </a:p>
          <a:p>
            <a:pPr algn="ctr"/>
            <a:r>
              <a:rPr lang="en-US" sz="3200" dirty="0"/>
              <a:t>Power Outlets</a:t>
            </a:r>
          </a:p>
        </p:txBody>
      </p:sp>
      <p:sp>
        <p:nvSpPr>
          <p:cNvPr id="5" name="TextBox 4"/>
          <p:cNvSpPr txBox="1"/>
          <p:nvPr/>
        </p:nvSpPr>
        <p:spPr>
          <a:xfrm>
            <a:off x="381000" y="4104382"/>
            <a:ext cx="2514600" cy="1569660"/>
          </a:xfrm>
          <a:prstGeom prst="rect">
            <a:avLst/>
          </a:prstGeom>
          <a:noFill/>
          <a:ln w="50800">
            <a:solidFill>
              <a:schemeClr val="accent1"/>
            </a:solidFill>
          </a:ln>
        </p:spPr>
        <p:txBody>
          <a:bodyPr wrap="square" rtlCol="0">
            <a:spAutoFit/>
          </a:bodyPr>
          <a:lstStyle/>
          <a:p>
            <a:pPr algn="ctr"/>
            <a:r>
              <a:rPr lang="en-US" sz="3200" dirty="0"/>
              <a:t>Passenger Window Switch</a:t>
            </a:r>
          </a:p>
        </p:txBody>
      </p:sp>
      <p:cxnSp>
        <p:nvCxnSpPr>
          <p:cNvPr id="6" name="Straight Arrow Connector 5"/>
          <p:cNvCxnSpPr>
            <a:stCxn id="4" idx="3"/>
          </p:cNvCxnSpPr>
          <p:nvPr/>
        </p:nvCxnSpPr>
        <p:spPr>
          <a:xfrm flipV="1">
            <a:off x="2895600" y="2057400"/>
            <a:ext cx="1676400" cy="518667"/>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889161" y="2576067"/>
            <a:ext cx="1606639" cy="548133"/>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889161" y="4343400"/>
            <a:ext cx="1835239" cy="37839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019800" y="1066800"/>
            <a:ext cx="2971800" cy="4524315"/>
          </a:xfrm>
          <a:prstGeom prst="rect">
            <a:avLst/>
          </a:prstGeom>
          <a:noFill/>
          <a:ln w="50800">
            <a:solidFill>
              <a:schemeClr val="accent1"/>
            </a:solidFill>
          </a:ln>
        </p:spPr>
        <p:txBody>
          <a:bodyPr wrap="square" rtlCol="0">
            <a:spAutoFit/>
          </a:bodyPr>
          <a:lstStyle/>
          <a:p>
            <a:pPr algn="ctr"/>
            <a:r>
              <a:rPr lang="en-US" sz="3200" dirty="0"/>
              <a:t>The 2016 EMS units have a second passenger window switch that is easily reached from the passenger seat.</a:t>
            </a:r>
          </a:p>
        </p:txBody>
      </p:sp>
    </p:spTree>
    <p:extLst>
      <p:ext uri="{BB962C8B-B14F-4D97-AF65-F5344CB8AC3E}">
        <p14:creationId xmlns:p14="http://schemas.microsoft.com/office/powerpoint/2010/main" val="573863440"/>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806" y="2524125"/>
            <a:ext cx="7624607" cy="288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Cab Features</a:t>
            </a:r>
          </a:p>
        </p:txBody>
      </p:sp>
      <p:sp>
        <p:nvSpPr>
          <p:cNvPr id="4" name="TextBox 3"/>
          <p:cNvSpPr txBox="1"/>
          <p:nvPr/>
        </p:nvSpPr>
        <p:spPr>
          <a:xfrm>
            <a:off x="152400" y="1625025"/>
            <a:ext cx="2514600" cy="584775"/>
          </a:xfrm>
          <a:prstGeom prst="rect">
            <a:avLst/>
          </a:prstGeom>
          <a:noFill/>
          <a:ln w="50800">
            <a:solidFill>
              <a:schemeClr val="accent1"/>
            </a:solidFill>
          </a:ln>
        </p:spPr>
        <p:txBody>
          <a:bodyPr wrap="square" rtlCol="0">
            <a:spAutoFit/>
          </a:bodyPr>
          <a:lstStyle/>
          <a:p>
            <a:pPr algn="ctr"/>
            <a:r>
              <a:rPr lang="en-US" sz="3200" dirty="0"/>
              <a:t>Alpha Siren</a:t>
            </a:r>
          </a:p>
        </p:txBody>
      </p:sp>
      <p:sp>
        <p:nvSpPr>
          <p:cNvPr id="5" name="TextBox 4"/>
          <p:cNvSpPr txBox="1"/>
          <p:nvPr/>
        </p:nvSpPr>
        <p:spPr>
          <a:xfrm>
            <a:off x="6248400" y="1132582"/>
            <a:ext cx="2514600" cy="1077218"/>
          </a:xfrm>
          <a:prstGeom prst="rect">
            <a:avLst/>
          </a:prstGeom>
          <a:noFill/>
          <a:ln w="50800">
            <a:solidFill>
              <a:schemeClr val="accent1"/>
            </a:solidFill>
          </a:ln>
        </p:spPr>
        <p:txBody>
          <a:bodyPr wrap="square" rtlCol="0">
            <a:spAutoFit/>
          </a:bodyPr>
          <a:lstStyle/>
          <a:p>
            <a:pPr algn="ctr"/>
            <a:r>
              <a:rPr lang="en-US" sz="3200" dirty="0"/>
              <a:t>On-Spot </a:t>
            </a:r>
          </a:p>
          <a:p>
            <a:pPr algn="ctr"/>
            <a:r>
              <a:rPr lang="en-US" sz="3200" dirty="0"/>
              <a:t>Tire Chains</a:t>
            </a:r>
          </a:p>
        </p:txBody>
      </p:sp>
      <p:sp>
        <p:nvSpPr>
          <p:cNvPr id="6" name="TextBox 5"/>
          <p:cNvSpPr txBox="1"/>
          <p:nvPr/>
        </p:nvSpPr>
        <p:spPr>
          <a:xfrm>
            <a:off x="163132" y="5638798"/>
            <a:ext cx="2514600" cy="1077218"/>
          </a:xfrm>
          <a:prstGeom prst="rect">
            <a:avLst/>
          </a:prstGeom>
          <a:noFill/>
          <a:ln w="50800">
            <a:solidFill>
              <a:schemeClr val="accent1"/>
            </a:solidFill>
          </a:ln>
        </p:spPr>
        <p:txBody>
          <a:bodyPr wrap="square" rtlCol="0">
            <a:spAutoFit/>
          </a:bodyPr>
          <a:lstStyle/>
          <a:p>
            <a:pPr algn="ctr"/>
            <a:r>
              <a:rPr lang="en-US" sz="3200" dirty="0"/>
              <a:t>Indicator Lights</a:t>
            </a:r>
          </a:p>
        </p:txBody>
      </p:sp>
      <p:sp>
        <p:nvSpPr>
          <p:cNvPr id="7" name="TextBox 6"/>
          <p:cNvSpPr txBox="1"/>
          <p:nvPr/>
        </p:nvSpPr>
        <p:spPr>
          <a:xfrm>
            <a:off x="5638800" y="5638798"/>
            <a:ext cx="3352800" cy="954107"/>
          </a:xfrm>
          <a:prstGeom prst="rect">
            <a:avLst/>
          </a:prstGeom>
          <a:noFill/>
          <a:ln w="50800">
            <a:solidFill>
              <a:schemeClr val="accent1"/>
            </a:solidFill>
          </a:ln>
        </p:spPr>
        <p:txBody>
          <a:bodyPr wrap="square" rtlCol="0">
            <a:spAutoFit/>
          </a:bodyPr>
          <a:lstStyle/>
          <a:p>
            <a:pPr algn="ctr"/>
            <a:r>
              <a:rPr lang="en-US" sz="2800" dirty="0"/>
              <a:t>Load Manager &amp; Low Voltage Indicators</a:t>
            </a:r>
          </a:p>
        </p:txBody>
      </p:sp>
      <p:cxnSp>
        <p:nvCxnSpPr>
          <p:cNvPr id="8" name="Straight Arrow Connector 7"/>
          <p:cNvCxnSpPr/>
          <p:nvPr/>
        </p:nvCxnSpPr>
        <p:spPr>
          <a:xfrm>
            <a:off x="1409700" y="2228340"/>
            <a:ext cx="0" cy="67767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677732" y="4495800"/>
            <a:ext cx="141668" cy="114299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848600" y="2228340"/>
            <a:ext cx="0" cy="89586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6248400" y="4038600"/>
            <a:ext cx="228600" cy="1600198"/>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124200" y="1625025"/>
            <a:ext cx="2514600" cy="584775"/>
          </a:xfrm>
          <a:prstGeom prst="rect">
            <a:avLst/>
          </a:prstGeom>
          <a:noFill/>
          <a:ln w="50800">
            <a:solidFill>
              <a:schemeClr val="accent1"/>
            </a:solidFill>
          </a:ln>
        </p:spPr>
        <p:txBody>
          <a:bodyPr wrap="square" rtlCol="0">
            <a:spAutoFit/>
          </a:bodyPr>
          <a:lstStyle/>
          <a:p>
            <a:pPr algn="ctr"/>
            <a:r>
              <a:rPr lang="en-US" sz="3200" dirty="0"/>
              <a:t>Volt Meter</a:t>
            </a:r>
          </a:p>
        </p:txBody>
      </p:sp>
      <p:cxnSp>
        <p:nvCxnSpPr>
          <p:cNvPr id="17" name="Straight Arrow Connector 16"/>
          <p:cNvCxnSpPr/>
          <p:nvPr/>
        </p:nvCxnSpPr>
        <p:spPr>
          <a:xfrm>
            <a:off x="4495800" y="2209800"/>
            <a:ext cx="228600" cy="114300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781800" y="4038602"/>
            <a:ext cx="152400" cy="160019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51408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67" y="2057400"/>
            <a:ext cx="8277225" cy="3343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Cab Features</a:t>
            </a:r>
          </a:p>
        </p:txBody>
      </p:sp>
      <p:sp>
        <p:nvSpPr>
          <p:cNvPr id="18" name="Text Placeholder 2"/>
          <p:cNvSpPr>
            <a:spLocks noGrp="1"/>
          </p:cNvSpPr>
          <p:nvPr>
            <p:ph type="body" sz="quarter" idx="10"/>
          </p:nvPr>
        </p:nvSpPr>
        <p:spPr>
          <a:xfrm>
            <a:off x="381000" y="914400"/>
            <a:ext cx="8382000" cy="775597"/>
          </a:xfrm>
        </p:spPr>
        <p:txBody>
          <a:bodyPr/>
          <a:lstStyle/>
          <a:p>
            <a:r>
              <a:rPr lang="en-US" sz="2800" dirty="0"/>
              <a:t>Emergency Warning Light panel located above windshield on Driver’s Side</a:t>
            </a:r>
          </a:p>
        </p:txBody>
      </p:sp>
    </p:spTree>
    <p:extLst>
      <p:ext uri="{BB962C8B-B14F-4D97-AF65-F5344CB8AC3E}">
        <p14:creationId xmlns:p14="http://schemas.microsoft.com/office/powerpoint/2010/main" val="192224599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 Features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939800"/>
            <a:ext cx="8305800" cy="5537200"/>
          </a:xfrm>
          <a:prstGeom prst="rect">
            <a:avLst/>
          </a:prstGeom>
        </p:spPr>
      </p:pic>
    </p:spTree>
    <p:extLst>
      <p:ext uri="{BB962C8B-B14F-4D97-AF65-F5344CB8AC3E}">
        <p14:creationId xmlns:p14="http://schemas.microsoft.com/office/powerpoint/2010/main" val="221933259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 Features</a:t>
            </a:r>
          </a:p>
        </p:txBody>
      </p:sp>
      <p:sp>
        <p:nvSpPr>
          <p:cNvPr id="18" name="Text Placeholder 2"/>
          <p:cNvSpPr>
            <a:spLocks noGrp="1"/>
          </p:cNvSpPr>
          <p:nvPr>
            <p:ph type="body" sz="quarter" idx="10"/>
          </p:nvPr>
        </p:nvSpPr>
        <p:spPr>
          <a:xfrm>
            <a:off x="381000" y="914400"/>
            <a:ext cx="8382000" cy="775597"/>
          </a:xfrm>
        </p:spPr>
        <p:txBody>
          <a:bodyPr/>
          <a:lstStyle/>
          <a:p>
            <a:r>
              <a:rPr lang="en-US" sz="2800" dirty="0"/>
              <a:t>High Idle (Throttle), Scene Lighting, and HVAC Master all located above windshield near siren controls.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052168"/>
            <a:ext cx="7067550" cy="3485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629793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524000"/>
            <a:ext cx="2772777"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524000"/>
            <a:ext cx="3392553" cy="402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Cab Features</a:t>
            </a:r>
          </a:p>
        </p:txBody>
      </p:sp>
      <p:sp>
        <p:nvSpPr>
          <p:cNvPr id="3" name="Text Placeholder 2"/>
          <p:cNvSpPr>
            <a:spLocks noGrp="1"/>
          </p:cNvSpPr>
          <p:nvPr>
            <p:ph type="body" sz="quarter" idx="10"/>
          </p:nvPr>
        </p:nvSpPr>
        <p:spPr>
          <a:xfrm>
            <a:off x="381000" y="1066800"/>
            <a:ext cx="8382000" cy="443198"/>
          </a:xfrm>
        </p:spPr>
        <p:txBody>
          <a:bodyPr/>
          <a:lstStyle/>
          <a:p>
            <a:r>
              <a:rPr lang="en-US" dirty="0"/>
              <a:t>Steering Wheel Adjustment</a:t>
            </a:r>
          </a:p>
        </p:txBody>
      </p:sp>
      <p:sp>
        <p:nvSpPr>
          <p:cNvPr id="4" name="TextBox 3"/>
          <p:cNvSpPr txBox="1"/>
          <p:nvPr/>
        </p:nvSpPr>
        <p:spPr>
          <a:xfrm>
            <a:off x="228600" y="5638800"/>
            <a:ext cx="8610600" cy="830997"/>
          </a:xfrm>
          <a:prstGeom prst="rect">
            <a:avLst/>
          </a:prstGeom>
          <a:noFill/>
          <a:ln w="12700">
            <a:solidFill>
              <a:schemeClr val="tx1"/>
            </a:solidFill>
          </a:ln>
        </p:spPr>
        <p:txBody>
          <a:bodyPr wrap="square" rtlCol="0">
            <a:spAutoFit/>
          </a:bodyPr>
          <a:lstStyle/>
          <a:p>
            <a:pPr algn="ctr"/>
            <a:r>
              <a:rPr lang="en-US" sz="2400" dirty="0"/>
              <a:t>Step on adjustment pedal for telescoping and tilt functions. Releasing the pedal will lock the steering wheel in place.</a:t>
            </a:r>
          </a:p>
        </p:txBody>
      </p:sp>
      <p:sp>
        <p:nvSpPr>
          <p:cNvPr id="8" name="Oval 7"/>
          <p:cNvSpPr/>
          <p:nvPr/>
        </p:nvSpPr>
        <p:spPr bwMode="auto">
          <a:xfrm>
            <a:off x="1600200" y="4114800"/>
            <a:ext cx="685800" cy="685800"/>
          </a:xfrm>
          <a:prstGeom prst="ellipse">
            <a:avLst/>
          </a:prstGeom>
          <a:noFill/>
          <a:ln w="762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0" name="Oval 9"/>
          <p:cNvSpPr/>
          <p:nvPr/>
        </p:nvSpPr>
        <p:spPr bwMode="auto">
          <a:xfrm>
            <a:off x="6095997" y="2743200"/>
            <a:ext cx="1114425" cy="990600"/>
          </a:xfrm>
          <a:prstGeom prst="ellipse">
            <a:avLst/>
          </a:prstGeom>
          <a:noFill/>
          <a:ln w="1016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45649272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 Features</a:t>
            </a:r>
          </a:p>
        </p:txBody>
      </p:sp>
      <p:sp>
        <p:nvSpPr>
          <p:cNvPr id="3" name="Text Placeholder 2"/>
          <p:cNvSpPr>
            <a:spLocks noGrp="1"/>
          </p:cNvSpPr>
          <p:nvPr>
            <p:ph type="body" sz="quarter" idx="10"/>
          </p:nvPr>
        </p:nvSpPr>
        <p:spPr>
          <a:xfrm>
            <a:off x="381000" y="1066800"/>
            <a:ext cx="8382000" cy="984885"/>
          </a:xfrm>
        </p:spPr>
        <p:txBody>
          <a:bodyPr/>
          <a:lstStyle/>
          <a:p>
            <a:r>
              <a:rPr lang="en-US" dirty="0"/>
              <a:t>These units DO NOT have traction control</a:t>
            </a:r>
          </a:p>
          <a:p>
            <a:r>
              <a:rPr lang="en-US" dirty="0"/>
              <a:t>They only have a Locking Rear Differential</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3" y="2055589"/>
            <a:ext cx="7824787" cy="4650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32486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Specification Chart</a:t>
            </a:r>
          </a:p>
        </p:txBody>
      </p:sp>
      <p:sp>
        <p:nvSpPr>
          <p:cNvPr id="3" name="Text Placeholder 2"/>
          <p:cNvSpPr>
            <a:spLocks noGrp="1"/>
          </p:cNvSpPr>
          <p:nvPr>
            <p:ph type="body" sz="quarter" idx="10"/>
          </p:nvPr>
        </p:nvSpPr>
        <p:spPr>
          <a:xfrm>
            <a:off x="381000" y="838200"/>
            <a:ext cx="8382000" cy="6020110"/>
          </a:xfrm>
        </p:spPr>
        <p:txBody>
          <a:bodyPr vert="horz" lIns="0" tIns="0" rIns="0" bIns="0" rtlCol="0" anchor="t">
            <a:spAutoFit/>
          </a:bodyPr>
          <a:lstStyle/>
          <a:p>
            <a:r>
              <a:rPr lang="en-US" sz="2400" dirty="0"/>
              <a:t>Engine			Cummins  ISB 240 HP</a:t>
            </a:r>
          </a:p>
          <a:p>
            <a:r>
              <a:rPr lang="en-US" sz="2400" dirty="0"/>
              <a:t>Brakes			Antilock – Disc - HYDRAULIC</a:t>
            </a:r>
          </a:p>
          <a:p>
            <a:r>
              <a:rPr lang="en-US" sz="2400" dirty="0"/>
              <a:t>Front Axle			8,000 lbs  GAWR</a:t>
            </a:r>
          </a:p>
          <a:p>
            <a:r>
              <a:rPr lang="en-US" sz="2400" dirty="0"/>
              <a:t>Rear Axle			12,000 lbs  GAWR</a:t>
            </a:r>
          </a:p>
          <a:p>
            <a:r>
              <a:rPr lang="en-US" sz="2400" dirty="0"/>
              <a:t>Curb Weight		15,300 lbs  </a:t>
            </a:r>
            <a:r>
              <a:rPr lang="en-US" sz="2400" b="1" u="sng" dirty="0"/>
              <a:t>EMPTY</a:t>
            </a:r>
          </a:p>
          <a:p>
            <a:r>
              <a:rPr lang="en-US" sz="2400" dirty="0"/>
              <a:t>Unit Height			9’ 6” </a:t>
            </a:r>
          </a:p>
          <a:p>
            <a:r>
              <a:rPr lang="en-US" sz="2400" dirty="0"/>
              <a:t>Unit Length		24’  5”</a:t>
            </a:r>
          </a:p>
          <a:p>
            <a:r>
              <a:rPr lang="en-US" sz="2400" dirty="0"/>
              <a:t>Unit Width			</a:t>
            </a:r>
            <a:r>
              <a:rPr lang="en-US" sz="2400" dirty="0">
                <a:solidFill>
                  <a:srgbClr val="FFFFFF"/>
                </a:solidFill>
              </a:rPr>
              <a:t>9’  6”</a:t>
            </a:r>
          </a:p>
          <a:p>
            <a:r>
              <a:rPr lang="en-US" sz="2400" dirty="0"/>
              <a:t>Tire Pressure		Front 85psi      Rear  75psi</a:t>
            </a:r>
            <a:endParaRPr lang="en-US" sz="2400" dirty="0">
              <a:solidFill>
                <a:srgbClr val="FFFF00"/>
              </a:solidFill>
            </a:endParaRPr>
          </a:p>
          <a:p>
            <a:r>
              <a:rPr lang="en-US" sz="2400" dirty="0"/>
              <a:t>Coolant		</a:t>
            </a:r>
            <a:r>
              <a:rPr lang="en-US" sz="2400" dirty="0" smtClean="0"/>
              <a:t>	11 </a:t>
            </a:r>
            <a:r>
              <a:rPr lang="en-US" sz="2400" dirty="0"/>
              <a:t>Gallons Purple w/SCA</a:t>
            </a:r>
            <a:endParaRPr lang="en-US" sz="2400" dirty="0">
              <a:solidFill>
                <a:srgbClr val="FFFF00"/>
              </a:solidFill>
            </a:endParaRPr>
          </a:p>
          <a:p>
            <a:r>
              <a:rPr lang="en-US" sz="2400" dirty="0"/>
              <a:t>Engine Oil			20qts   15w40</a:t>
            </a:r>
          </a:p>
          <a:p>
            <a:r>
              <a:rPr lang="en-US" sz="2400" dirty="0"/>
              <a:t>Transmission Fluid		10.6qts   </a:t>
            </a:r>
            <a:r>
              <a:rPr lang="en-US" sz="2400" dirty="0" err="1"/>
              <a:t>Transynd</a:t>
            </a:r>
            <a:endParaRPr lang="en-US" sz="2400" dirty="0"/>
          </a:p>
          <a:p>
            <a:r>
              <a:rPr lang="en-US" sz="2400" dirty="0"/>
              <a:t>Power Steering Fluid	5qts   </a:t>
            </a:r>
            <a:r>
              <a:rPr lang="en-US" sz="2400" dirty="0" err="1"/>
              <a:t>Dexron</a:t>
            </a:r>
            <a:r>
              <a:rPr lang="en-US" sz="2400" dirty="0"/>
              <a:t> III</a:t>
            </a:r>
          </a:p>
          <a:p>
            <a:r>
              <a:rPr lang="en-US" sz="2400" dirty="0"/>
              <a:t>Brake Fluid			5pts   DOT 3</a:t>
            </a:r>
          </a:p>
          <a:p>
            <a:r>
              <a:rPr lang="en-US" sz="2400" dirty="0"/>
              <a:t>Diesel Exhaust Fluid	6 Gallons   DEF</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 Features</a:t>
            </a:r>
          </a:p>
        </p:txBody>
      </p:sp>
      <p:sp>
        <p:nvSpPr>
          <p:cNvPr id="3" name="Text Placeholder 2"/>
          <p:cNvSpPr>
            <a:spLocks noGrp="1"/>
          </p:cNvSpPr>
          <p:nvPr>
            <p:ph type="body" sz="quarter" idx="10"/>
          </p:nvPr>
        </p:nvSpPr>
        <p:spPr>
          <a:xfrm>
            <a:off x="381000" y="1066800"/>
            <a:ext cx="3886200" cy="1772793"/>
          </a:xfrm>
        </p:spPr>
        <p:txBody>
          <a:bodyPr/>
          <a:lstStyle/>
          <a:p>
            <a:r>
              <a:rPr lang="en-US" dirty="0"/>
              <a:t>Locking differential switch located above transmission selector keypad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3635" y="623284"/>
            <a:ext cx="2447925" cy="560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bwMode="auto">
          <a:xfrm>
            <a:off x="5373172" y="1066800"/>
            <a:ext cx="1114425" cy="990600"/>
          </a:xfrm>
          <a:prstGeom prst="ellipse">
            <a:avLst/>
          </a:prstGeom>
          <a:noFill/>
          <a:ln w="1016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24870186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 Features</a:t>
            </a:r>
          </a:p>
        </p:txBody>
      </p:sp>
      <p:sp>
        <p:nvSpPr>
          <p:cNvPr id="3" name="Text Placeholder 2"/>
          <p:cNvSpPr>
            <a:spLocks noGrp="1"/>
          </p:cNvSpPr>
          <p:nvPr>
            <p:ph type="body" sz="quarter" idx="10"/>
          </p:nvPr>
        </p:nvSpPr>
        <p:spPr>
          <a:xfrm>
            <a:off x="381000" y="1066800"/>
            <a:ext cx="8382000" cy="917174"/>
          </a:xfrm>
        </p:spPr>
        <p:txBody>
          <a:bodyPr/>
          <a:lstStyle/>
          <a:p>
            <a:r>
              <a:rPr lang="en-US" dirty="0"/>
              <a:t>On-Spot Tire Chains</a:t>
            </a:r>
          </a:p>
          <a:p>
            <a:pPr lvl="1"/>
            <a:r>
              <a:rPr lang="en-US" dirty="0"/>
              <a:t>Located in front of rear axle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2286000"/>
            <a:ext cx="2443163" cy="4343400"/>
          </a:xfrm>
          <a:prstGeom prst="rect">
            <a:avLst/>
          </a:prstGeom>
        </p:spPr>
      </p:pic>
      <p:pic>
        <p:nvPicPr>
          <p:cNvPr id="2050" name="Picture 2" descr="C:\Users\Owner\Desktop\New EMS Unit\Photos Set 4\07281510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200400"/>
            <a:ext cx="5867400" cy="3300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94014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 Features</a:t>
            </a:r>
          </a:p>
        </p:txBody>
      </p:sp>
      <p:sp>
        <p:nvSpPr>
          <p:cNvPr id="3" name="Text Placeholder 2"/>
          <p:cNvSpPr>
            <a:spLocks noGrp="1"/>
          </p:cNvSpPr>
          <p:nvPr>
            <p:ph type="body" sz="quarter" idx="10"/>
          </p:nvPr>
        </p:nvSpPr>
        <p:spPr>
          <a:xfrm>
            <a:off x="381000" y="1066800"/>
            <a:ext cx="8382000" cy="1865126"/>
          </a:xfrm>
        </p:spPr>
        <p:txBody>
          <a:bodyPr/>
          <a:lstStyle/>
          <a:p>
            <a:r>
              <a:rPr lang="en-US" dirty="0" err="1"/>
              <a:t>Sigtronic</a:t>
            </a:r>
            <a:r>
              <a:rPr lang="en-US" dirty="0"/>
              <a:t> Headsets</a:t>
            </a:r>
          </a:p>
          <a:p>
            <a:pPr lvl="1"/>
            <a:r>
              <a:rPr lang="en-US" dirty="0"/>
              <a:t>2 headsets supplied in the cab</a:t>
            </a:r>
          </a:p>
          <a:p>
            <a:pPr lvl="1"/>
            <a:r>
              <a:rPr lang="en-US" dirty="0"/>
              <a:t>Push To Talk buttons located on front of console</a:t>
            </a:r>
          </a:p>
          <a:p>
            <a:pPr lvl="1"/>
            <a:r>
              <a:rPr lang="en-US" dirty="0"/>
              <a:t>2 headsets supplied in the patient compartment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3124200"/>
            <a:ext cx="3657600" cy="24384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3124200"/>
            <a:ext cx="3657600" cy="2438400"/>
          </a:xfrm>
          <a:prstGeom prst="rect">
            <a:avLst/>
          </a:prstGeom>
        </p:spPr>
      </p:pic>
      <p:sp>
        <p:nvSpPr>
          <p:cNvPr id="6" name="Oval 5"/>
          <p:cNvSpPr/>
          <p:nvPr/>
        </p:nvSpPr>
        <p:spPr bwMode="auto">
          <a:xfrm>
            <a:off x="5410200" y="3467100"/>
            <a:ext cx="1524000" cy="1447800"/>
          </a:xfrm>
          <a:prstGeom prst="ellipse">
            <a:avLst/>
          </a:prstGeom>
          <a:noFill/>
          <a:ln w="101600">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cxnSp>
        <p:nvCxnSpPr>
          <p:cNvPr id="7" name="Straight Arrow Connector 6"/>
          <p:cNvCxnSpPr/>
          <p:nvPr/>
        </p:nvCxnSpPr>
        <p:spPr>
          <a:xfrm flipV="1">
            <a:off x="6194738" y="4914900"/>
            <a:ext cx="0" cy="876300"/>
          </a:xfrm>
          <a:prstGeom prst="straightConnector1">
            <a:avLst/>
          </a:prstGeom>
          <a:ln w="10160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953000" y="5791200"/>
            <a:ext cx="2514600" cy="584775"/>
          </a:xfrm>
          <a:prstGeom prst="rect">
            <a:avLst/>
          </a:prstGeom>
          <a:noFill/>
          <a:ln w="50800">
            <a:solidFill>
              <a:schemeClr val="accent1"/>
            </a:solidFill>
          </a:ln>
        </p:spPr>
        <p:txBody>
          <a:bodyPr wrap="square" rtlCol="0">
            <a:spAutoFit/>
          </a:bodyPr>
          <a:lstStyle/>
          <a:p>
            <a:pPr algn="ctr"/>
            <a:r>
              <a:rPr lang="en-US" sz="3200" dirty="0"/>
              <a:t>PTT Button</a:t>
            </a:r>
          </a:p>
        </p:txBody>
      </p:sp>
    </p:spTree>
    <p:extLst>
      <p:ext uri="{BB962C8B-B14F-4D97-AF65-F5344CB8AC3E}">
        <p14:creationId xmlns:p14="http://schemas.microsoft.com/office/powerpoint/2010/main" val="271958109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 Features</a:t>
            </a:r>
          </a:p>
        </p:txBody>
      </p:sp>
      <p:sp>
        <p:nvSpPr>
          <p:cNvPr id="3" name="Text Placeholder 2"/>
          <p:cNvSpPr>
            <a:spLocks noGrp="1"/>
          </p:cNvSpPr>
          <p:nvPr>
            <p:ph type="body" sz="quarter" idx="10"/>
          </p:nvPr>
        </p:nvSpPr>
        <p:spPr>
          <a:xfrm>
            <a:off x="381000" y="1066800"/>
            <a:ext cx="8534400" cy="3028521"/>
          </a:xfrm>
        </p:spPr>
        <p:txBody>
          <a:bodyPr/>
          <a:lstStyle/>
          <a:p>
            <a:r>
              <a:rPr lang="en-US" dirty="0" smtClean="0"/>
              <a:t>Windshield Wipers</a:t>
            </a:r>
            <a:endParaRPr lang="en-US" dirty="0"/>
          </a:p>
          <a:p>
            <a:pPr lvl="1"/>
            <a:r>
              <a:rPr lang="en-US" dirty="0" smtClean="0"/>
              <a:t>The windshield wipers are designed to disable when the parking brake is applied</a:t>
            </a:r>
          </a:p>
          <a:p>
            <a:pPr lvl="1"/>
            <a:r>
              <a:rPr lang="en-US" dirty="0" smtClean="0"/>
              <a:t>This is to prevent damage to the windshield and wipers while parked on scene</a:t>
            </a:r>
          </a:p>
          <a:p>
            <a:pPr lvl="1"/>
            <a:r>
              <a:rPr lang="en-US" dirty="0" smtClean="0"/>
              <a:t>If the parking brake is applied the wipers will only swipe once until the brake is released</a:t>
            </a:r>
            <a:endParaRPr lang="en-US" dirty="0"/>
          </a:p>
        </p:txBody>
      </p:sp>
    </p:spTree>
    <p:extLst>
      <p:ext uri="{BB962C8B-B14F-4D97-AF65-F5344CB8AC3E}">
        <p14:creationId xmlns:p14="http://schemas.microsoft.com/office/powerpoint/2010/main" val="339901795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Regeneration</a:t>
            </a:r>
          </a:p>
        </p:txBody>
      </p:sp>
      <p:sp>
        <p:nvSpPr>
          <p:cNvPr id="7" name="Rectangle 7"/>
          <p:cNvSpPr txBox="1">
            <a:spLocks noChangeArrowheads="1"/>
          </p:cNvSpPr>
          <p:nvPr/>
        </p:nvSpPr>
        <p:spPr>
          <a:xfrm>
            <a:off x="381000" y="1676400"/>
            <a:ext cx="8229600" cy="4876800"/>
          </a:xfrm>
          <a:prstGeom prst="rect">
            <a:avLst/>
          </a:prstGeom>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folHlink"/>
              </a:buClr>
              <a:buFont typeface="Wingdings" pitchFamily="2" charset="2"/>
              <a:buAutoNum type="arabicParenR"/>
            </a:pPr>
            <a:r>
              <a:rPr lang="en-US" sz="2400" dirty="0"/>
              <a:t>All diesel exhaust systems must be fitted with a DPF and a regeneration system.</a:t>
            </a:r>
          </a:p>
          <a:p>
            <a:pPr marL="609600" indent="-609600">
              <a:buClr>
                <a:schemeClr val="folHlink"/>
              </a:buClr>
              <a:buFont typeface="Wingdings" pitchFamily="2" charset="2"/>
              <a:buAutoNum type="arabicParenR"/>
            </a:pPr>
            <a:r>
              <a:rPr lang="en-US" sz="2400" dirty="0"/>
              <a:t>DPF is Diesel Particulate Filter which captures soot and ash from the engine exhaust.</a:t>
            </a:r>
          </a:p>
          <a:p>
            <a:pPr marL="609600" indent="-609600">
              <a:buClr>
                <a:schemeClr val="folHlink"/>
              </a:buClr>
              <a:buFont typeface="Wingdings" pitchFamily="2" charset="2"/>
              <a:buAutoNum type="arabicParenR"/>
            </a:pPr>
            <a:r>
              <a:rPr lang="en-US" sz="2400" dirty="0"/>
              <a:t>Regeneration is the process of burning off the soot and ash.</a:t>
            </a:r>
          </a:p>
          <a:p>
            <a:pPr marL="609600" indent="-609600">
              <a:buClr>
                <a:schemeClr val="folHlink"/>
              </a:buClr>
              <a:buFont typeface="Wingdings" pitchFamily="2" charset="2"/>
              <a:buAutoNum type="arabicParenR"/>
            </a:pPr>
            <a:r>
              <a:rPr lang="en-US" sz="2400" dirty="0"/>
              <a:t>There are two types of regeneration: </a:t>
            </a:r>
          </a:p>
          <a:p>
            <a:pPr marL="609600" indent="-609600">
              <a:buFont typeface="Wingdings" pitchFamily="2" charset="2"/>
              <a:buNone/>
            </a:pPr>
            <a:r>
              <a:rPr lang="en-US" sz="2400" dirty="0"/>
              <a:t>           </a:t>
            </a:r>
            <a:r>
              <a:rPr lang="en-US" sz="1800" b="1" dirty="0"/>
              <a:t>1. </a:t>
            </a:r>
            <a:r>
              <a:rPr lang="en-US" sz="1800" b="1" dirty="0">
                <a:solidFill>
                  <a:srgbClr val="FFCC00"/>
                </a:solidFill>
              </a:rPr>
              <a:t>Passive which requires no driver involvement.</a:t>
            </a:r>
            <a:r>
              <a:rPr lang="en-US" sz="1800" b="1" dirty="0"/>
              <a:t> </a:t>
            </a:r>
          </a:p>
          <a:p>
            <a:pPr marL="609600" indent="-609600">
              <a:buFont typeface="Wingdings" pitchFamily="2" charset="2"/>
              <a:buNone/>
            </a:pPr>
            <a:r>
              <a:rPr lang="en-US" sz="1800" b="1" dirty="0"/>
              <a:t>              2. </a:t>
            </a:r>
            <a:r>
              <a:rPr lang="en-US" sz="1800" b="1" dirty="0">
                <a:solidFill>
                  <a:srgbClr val="FFCC00"/>
                </a:solidFill>
              </a:rPr>
              <a:t>Active which requires driver involvement.</a:t>
            </a:r>
          </a:p>
          <a:p>
            <a:pPr marL="609600" indent="-609600">
              <a:buClr>
                <a:schemeClr val="folHlink"/>
              </a:buClr>
              <a:buFont typeface="Wingdings" pitchFamily="2" charset="2"/>
              <a:buAutoNum type="arabicParenR" startAt="5"/>
            </a:pPr>
            <a:r>
              <a:rPr lang="en-US" sz="2400" dirty="0"/>
              <a:t>Warning lights in the dash cluster will advise the driver of what action is needed. </a:t>
            </a:r>
          </a:p>
        </p:txBody>
      </p:sp>
    </p:spTree>
    <p:extLst>
      <p:ext uri="{BB962C8B-B14F-4D97-AF65-F5344CB8AC3E}">
        <p14:creationId xmlns:p14="http://schemas.microsoft.com/office/powerpoint/2010/main" val="157323649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Regeneration</a:t>
            </a:r>
          </a:p>
        </p:txBody>
      </p:sp>
      <p:sp>
        <p:nvSpPr>
          <p:cNvPr id="3" name="Text Placeholder 2"/>
          <p:cNvSpPr>
            <a:spLocks noGrp="1"/>
          </p:cNvSpPr>
          <p:nvPr>
            <p:ph type="body" sz="quarter" idx="10"/>
          </p:nvPr>
        </p:nvSpPr>
        <p:spPr>
          <a:xfrm>
            <a:off x="381000" y="1066800"/>
            <a:ext cx="8382000" cy="443198"/>
          </a:xfrm>
        </p:spPr>
        <p:txBody>
          <a:bodyPr/>
          <a:lstStyle/>
          <a:p>
            <a:r>
              <a:rPr lang="en-US" dirty="0"/>
              <a:t>Active Parked Regeneration</a:t>
            </a:r>
          </a:p>
        </p:txBody>
      </p:sp>
      <p:sp>
        <p:nvSpPr>
          <p:cNvPr id="7" name="Rectangle 3"/>
          <p:cNvSpPr txBox="1">
            <a:spLocks noChangeArrowheads="1"/>
          </p:cNvSpPr>
          <p:nvPr/>
        </p:nvSpPr>
        <p:spPr>
          <a:xfrm>
            <a:off x="457200" y="1600200"/>
            <a:ext cx="8229600" cy="4648200"/>
          </a:xfrm>
          <a:prstGeom prst="rect">
            <a:avLst/>
          </a:prstGeom>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folHlink"/>
              </a:buClr>
              <a:buFont typeface="Wingdings" pitchFamily="2" charset="2"/>
              <a:buAutoNum type="arabicParenR"/>
            </a:pPr>
            <a:r>
              <a:rPr lang="en-US" sz="2400" dirty="0"/>
              <a:t>When the DPF lamp is solid  a parked regeneration may be needed.</a:t>
            </a:r>
          </a:p>
          <a:p>
            <a:pPr marL="609600" indent="-609600">
              <a:buClr>
                <a:schemeClr val="folHlink"/>
              </a:buClr>
              <a:buFont typeface="Wingdings" pitchFamily="2" charset="2"/>
              <a:buAutoNum type="arabicParenR"/>
            </a:pPr>
            <a:r>
              <a:rPr lang="en-US" sz="2400" dirty="0"/>
              <a:t>When the DPF lamp is flashing  a parked regeneration is REQUIRED AS SOON AS POSSIBLE</a:t>
            </a:r>
          </a:p>
          <a:p>
            <a:pPr marL="609600" indent="-609600">
              <a:buClr>
                <a:schemeClr val="folHlink"/>
              </a:buClr>
              <a:buFont typeface="Wingdings" pitchFamily="2" charset="2"/>
              <a:buAutoNum type="arabicParenR"/>
            </a:pPr>
            <a:r>
              <a:rPr lang="en-US" sz="2400" dirty="0"/>
              <a:t>During a regeneration exhaust temperature can reach 1300 degrees. Select an appropriate location. </a:t>
            </a:r>
          </a:p>
          <a:p>
            <a:pPr marL="609600" indent="-609600">
              <a:buClr>
                <a:schemeClr val="folHlink"/>
              </a:buClr>
              <a:buFont typeface="Wingdings" pitchFamily="2" charset="2"/>
              <a:buAutoNum type="arabicParenR"/>
            </a:pPr>
            <a:r>
              <a:rPr lang="en-US" sz="2400" dirty="0"/>
              <a:t>Park unit, place the transmission in neutral, chock the wheel, and toggle the regeneration switch.  Engine rpm should increase to approximately 1100rpm.</a:t>
            </a:r>
          </a:p>
          <a:p>
            <a:pPr marL="609600" indent="-609600">
              <a:buClr>
                <a:schemeClr val="folHlink"/>
              </a:buClr>
              <a:buFont typeface="Wingdings" pitchFamily="2" charset="2"/>
              <a:buAutoNum type="arabicParenR"/>
            </a:pPr>
            <a:r>
              <a:rPr lang="en-US" sz="2400" dirty="0"/>
              <a:t>Keep exhaust 5 feet away from all objects and pedestrians. </a:t>
            </a:r>
          </a:p>
          <a:p>
            <a:pPr marL="609600" indent="-609600">
              <a:buClr>
                <a:schemeClr val="folHlink"/>
              </a:buClr>
              <a:buFont typeface="Wingdings" pitchFamily="2" charset="2"/>
              <a:buAutoNum type="arabicParenR"/>
            </a:pPr>
            <a:r>
              <a:rPr lang="en-US" sz="2400" dirty="0"/>
              <a:t>The driver must remain with the vehicle during regeneration. </a:t>
            </a:r>
          </a:p>
        </p:txBody>
      </p:sp>
    </p:spTree>
    <p:extLst>
      <p:ext uri="{BB962C8B-B14F-4D97-AF65-F5344CB8AC3E}">
        <p14:creationId xmlns:p14="http://schemas.microsoft.com/office/powerpoint/2010/main" val="269321340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Regeneration</a:t>
            </a:r>
          </a:p>
        </p:txBody>
      </p:sp>
      <p:sp>
        <p:nvSpPr>
          <p:cNvPr id="3" name="Text Placeholder 2"/>
          <p:cNvSpPr>
            <a:spLocks noGrp="1"/>
          </p:cNvSpPr>
          <p:nvPr>
            <p:ph type="body" sz="quarter" idx="10"/>
          </p:nvPr>
        </p:nvSpPr>
        <p:spPr>
          <a:xfrm>
            <a:off x="381000" y="1066800"/>
            <a:ext cx="8382000" cy="443198"/>
          </a:xfrm>
        </p:spPr>
        <p:txBody>
          <a:bodyPr/>
          <a:lstStyle/>
          <a:p>
            <a:r>
              <a:rPr lang="en-US" dirty="0"/>
              <a:t>Active Parked Regeneration</a:t>
            </a:r>
          </a:p>
        </p:txBody>
      </p:sp>
      <p:sp>
        <p:nvSpPr>
          <p:cNvPr id="5" name="Rectangle 3"/>
          <p:cNvSpPr txBox="1">
            <a:spLocks noChangeArrowheads="1"/>
          </p:cNvSpPr>
          <p:nvPr/>
        </p:nvSpPr>
        <p:spPr>
          <a:xfrm>
            <a:off x="457200" y="1981200"/>
            <a:ext cx="8153400" cy="3810000"/>
          </a:xfrm>
          <a:prstGeom prst="rect">
            <a:avLst/>
          </a:prstGeom>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a:buClr>
                <a:schemeClr val="folHlink"/>
              </a:buClr>
              <a:buFont typeface="+mj-lt"/>
              <a:buAutoNum type="arabicParenR" startAt="7"/>
            </a:pPr>
            <a:r>
              <a:rPr lang="en-US" sz="2400" dirty="0"/>
              <a:t>During the regeneration process the high exhaust temperature lamp will illuminate. </a:t>
            </a:r>
          </a:p>
          <a:p>
            <a:pPr marL="609600" indent="-609600">
              <a:buClr>
                <a:schemeClr val="folHlink"/>
              </a:buClr>
              <a:buFont typeface="+mj-lt"/>
              <a:buAutoNum type="arabicParenR" startAt="7"/>
            </a:pPr>
            <a:r>
              <a:rPr lang="en-US" sz="2400" dirty="0"/>
              <a:t>DO NOT complete regeneration in the Station or while connected to a </a:t>
            </a:r>
            <a:r>
              <a:rPr lang="en-US" sz="2400" dirty="0" err="1"/>
              <a:t>Plymovent</a:t>
            </a:r>
            <a:r>
              <a:rPr lang="en-US" sz="2400" dirty="0"/>
              <a:t>.</a:t>
            </a:r>
          </a:p>
          <a:p>
            <a:pPr marL="609600" indent="-609600">
              <a:buClr>
                <a:schemeClr val="folHlink"/>
              </a:buClr>
              <a:buFont typeface="Wingdings" pitchFamily="2" charset="2"/>
              <a:buAutoNum type="arabicParenR" startAt="7"/>
            </a:pPr>
            <a:r>
              <a:rPr lang="en-US" sz="2400" dirty="0"/>
              <a:t>When the ECM determines the DPF has been regenerated engine rpm will decrease to normal rpm signaling the regeneration is over.</a:t>
            </a:r>
          </a:p>
          <a:p>
            <a:pPr marL="609600" indent="-609600">
              <a:buClr>
                <a:schemeClr val="folHlink"/>
              </a:buClr>
              <a:buFont typeface="Wingdings" pitchFamily="2" charset="2"/>
              <a:buAutoNum type="arabicParenR" startAt="7"/>
            </a:pPr>
            <a:r>
              <a:rPr lang="en-US" sz="2400" dirty="0"/>
              <a:t>Remember exhaust components are still very hot.</a:t>
            </a:r>
          </a:p>
          <a:p>
            <a:pPr marL="609600" indent="-609600">
              <a:buClr>
                <a:schemeClr val="folHlink"/>
              </a:buClr>
              <a:buFont typeface="Wingdings" pitchFamily="2" charset="2"/>
              <a:buAutoNum type="arabicParenR" startAt="7"/>
            </a:pPr>
            <a:r>
              <a:rPr lang="en-US" sz="2400" dirty="0"/>
              <a:t>If the regeneration process needs to be  interrupted or stopped, depress the brake pedal.</a:t>
            </a:r>
          </a:p>
        </p:txBody>
      </p:sp>
    </p:spTree>
    <p:extLst>
      <p:ext uri="{BB962C8B-B14F-4D97-AF65-F5344CB8AC3E}">
        <p14:creationId xmlns:p14="http://schemas.microsoft.com/office/powerpoint/2010/main" val="371433631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1" y="1809262"/>
            <a:ext cx="2743199" cy="4439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bwMode="auto">
          <a:xfrm>
            <a:off x="3962400" y="2667000"/>
            <a:ext cx="4648200" cy="190500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p:txBody>
          <a:bodyPr/>
          <a:lstStyle/>
          <a:p>
            <a:r>
              <a:rPr lang="en-US" dirty="0"/>
              <a:t>Regeneration</a:t>
            </a:r>
          </a:p>
        </p:txBody>
      </p:sp>
      <p:sp>
        <p:nvSpPr>
          <p:cNvPr id="3" name="Text Placeholder 2"/>
          <p:cNvSpPr>
            <a:spLocks noGrp="1"/>
          </p:cNvSpPr>
          <p:nvPr>
            <p:ph type="body" sz="quarter" idx="10"/>
          </p:nvPr>
        </p:nvSpPr>
        <p:spPr>
          <a:xfrm>
            <a:off x="381000" y="1066800"/>
            <a:ext cx="8382000" cy="443198"/>
          </a:xfrm>
        </p:spPr>
        <p:txBody>
          <a:bodyPr/>
          <a:lstStyle/>
          <a:p>
            <a:r>
              <a:rPr lang="en-US" dirty="0"/>
              <a:t>Active Parked Regeneration</a:t>
            </a:r>
          </a:p>
        </p:txBody>
      </p:sp>
      <p:sp>
        <p:nvSpPr>
          <p:cNvPr id="4" name="Oval 3"/>
          <p:cNvSpPr/>
          <p:nvPr/>
        </p:nvSpPr>
        <p:spPr bwMode="auto">
          <a:xfrm>
            <a:off x="228600" y="4038600"/>
            <a:ext cx="1676400" cy="2362200"/>
          </a:xfrm>
          <a:prstGeom prst="ellipse">
            <a:avLst/>
          </a:prstGeom>
          <a:noFill/>
          <a:ln w="101600">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7" name="Rectangle 12"/>
          <p:cNvSpPr txBox="1">
            <a:spLocks noChangeArrowheads="1"/>
          </p:cNvSpPr>
          <p:nvPr/>
        </p:nvSpPr>
        <p:spPr>
          <a:xfrm>
            <a:off x="3962400" y="2819400"/>
            <a:ext cx="4648200" cy="1905000"/>
          </a:xfrm>
          <a:prstGeom prst="rect">
            <a:avLst/>
          </a:prstGeom>
          <a:noFill/>
          <a:ln>
            <a:noFill/>
            <a:miter lim="800000"/>
            <a:headEnd/>
            <a:tailEnd/>
          </a:ln>
        </p:spPr>
        <p:txBody>
          <a:bodyPr/>
          <a:lstStyle>
            <a:lvl1pPr marL="396875" indent="-396875" algn="l" defTabSz="914363" rtl="0" eaLnBrk="1" latinLnBrk="0" hangingPunct="1">
              <a:lnSpc>
                <a:spcPct val="90000"/>
              </a:lnSpc>
              <a:spcBef>
                <a:spcPct val="20000"/>
              </a:spcBef>
              <a:buFontTx/>
              <a:buBlip>
                <a:blip r:embed="rId4"/>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5"/>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5"/>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buClr>
                <a:schemeClr val="folHlink"/>
              </a:buClr>
              <a:buFont typeface="Wingdings" pitchFamily="2" charset="2"/>
              <a:buNone/>
            </a:pPr>
            <a:r>
              <a:rPr lang="en-US" sz="2800" dirty="0">
                <a:latin typeface="Arial" charset="0"/>
              </a:rPr>
              <a:t>The regeneration switch is located in the center of the dash below the Light Test switch.</a:t>
            </a:r>
            <a:endParaRPr lang="en-US" sz="2800" dirty="0"/>
          </a:p>
        </p:txBody>
      </p:sp>
      <p:cxnSp>
        <p:nvCxnSpPr>
          <p:cNvPr id="12" name="Straight Arrow Connector 11"/>
          <p:cNvCxnSpPr/>
          <p:nvPr/>
        </p:nvCxnSpPr>
        <p:spPr>
          <a:xfrm flipH="1">
            <a:off x="1524000" y="4114800"/>
            <a:ext cx="3048000" cy="914400"/>
          </a:xfrm>
          <a:prstGeom prst="straightConnector1">
            <a:avLst/>
          </a:prstGeom>
          <a:ln w="1016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85903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Regeneration</a:t>
            </a:r>
          </a:p>
        </p:txBody>
      </p:sp>
      <p:sp>
        <p:nvSpPr>
          <p:cNvPr id="3" name="Text Placeholder 2"/>
          <p:cNvSpPr>
            <a:spLocks noGrp="1"/>
          </p:cNvSpPr>
          <p:nvPr>
            <p:ph type="body" sz="quarter" idx="10"/>
          </p:nvPr>
        </p:nvSpPr>
        <p:spPr>
          <a:xfrm>
            <a:off x="381000" y="1066800"/>
            <a:ext cx="8382000" cy="443198"/>
          </a:xfrm>
        </p:spPr>
        <p:txBody>
          <a:bodyPr/>
          <a:lstStyle/>
          <a:p>
            <a:r>
              <a:rPr lang="en-US" dirty="0"/>
              <a:t>DPF/DEF  Warning Lights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60874"/>
            <a:ext cx="7639050" cy="5068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427548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Regeneration</a:t>
            </a:r>
          </a:p>
        </p:txBody>
      </p:sp>
      <p:sp>
        <p:nvSpPr>
          <p:cNvPr id="3" name="Text Placeholder 2"/>
          <p:cNvSpPr>
            <a:spLocks noGrp="1"/>
          </p:cNvSpPr>
          <p:nvPr>
            <p:ph type="body" sz="quarter" idx="10"/>
          </p:nvPr>
        </p:nvSpPr>
        <p:spPr>
          <a:xfrm>
            <a:off x="381000" y="1066800"/>
            <a:ext cx="8382000" cy="2554545"/>
          </a:xfrm>
        </p:spPr>
        <p:txBody>
          <a:bodyPr/>
          <a:lstStyle/>
          <a:p>
            <a:r>
              <a:rPr lang="en-US" dirty="0"/>
              <a:t>Passive Regeneration</a:t>
            </a:r>
          </a:p>
          <a:p>
            <a:pPr lvl="1"/>
            <a:r>
              <a:rPr lang="en-US" dirty="0"/>
              <a:t>Passive Regeneration will only occur during highway driving</a:t>
            </a:r>
          </a:p>
          <a:p>
            <a:pPr lvl="1"/>
            <a:r>
              <a:rPr lang="en-US" dirty="0"/>
              <a:t>It is unlikely that EMS units will drive enough highway miles for Passive Regeneration to complete it’s cycle</a:t>
            </a:r>
          </a:p>
        </p:txBody>
      </p:sp>
    </p:spTree>
    <p:extLst>
      <p:ext uri="{BB962C8B-B14F-4D97-AF65-F5344CB8AC3E}">
        <p14:creationId xmlns:p14="http://schemas.microsoft.com/office/powerpoint/2010/main" val="66054907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Braking System</a:t>
            </a:r>
          </a:p>
        </p:txBody>
      </p:sp>
      <p:sp>
        <p:nvSpPr>
          <p:cNvPr id="3" name="Text Placeholder 2"/>
          <p:cNvSpPr>
            <a:spLocks noGrp="1"/>
          </p:cNvSpPr>
          <p:nvPr>
            <p:ph type="body" sz="quarter" idx="10"/>
          </p:nvPr>
        </p:nvSpPr>
        <p:spPr>
          <a:xfrm>
            <a:off x="381000" y="963912"/>
            <a:ext cx="8382000" cy="3074688"/>
          </a:xfrm>
        </p:spPr>
        <p:txBody>
          <a:bodyPr/>
          <a:lstStyle/>
          <a:p>
            <a:r>
              <a:rPr lang="en-US" sz="3000" dirty="0"/>
              <a:t>ALL </a:t>
            </a:r>
            <a:r>
              <a:rPr lang="en-US" sz="3000" dirty="0" smtClean="0"/>
              <a:t>2016 </a:t>
            </a:r>
            <a:r>
              <a:rPr lang="en-US" sz="3000" dirty="0"/>
              <a:t>EMS units will be equipped with All-wheel </a:t>
            </a:r>
            <a:r>
              <a:rPr lang="en-US" sz="3000" b="1" u="sng" dirty="0">
                <a:solidFill>
                  <a:srgbClr val="FFFF00"/>
                </a:solidFill>
              </a:rPr>
              <a:t>HYDRAULIC</a:t>
            </a:r>
            <a:r>
              <a:rPr lang="en-US" sz="3000" dirty="0"/>
              <a:t>  Disc Brakes</a:t>
            </a:r>
          </a:p>
          <a:p>
            <a:r>
              <a:rPr lang="en-US" sz="3000" dirty="0" smtClean="0"/>
              <a:t>Visualize fluid level through </a:t>
            </a:r>
            <a:r>
              <a:rPr lang="en-US" sz="3000" dirty="0" smtClean="0"/>
              <a:t>the </a:t>
            </a:r>
            <a:r>
              <a:rPr lang="en-US" sz="3000" dirty="0" smtClean="0"/>
              <a:t>translucent reservoir</a:t>
            </a:r>
          </a:p>
          <a:p>
            <a:r>
              <a:rPr lang="en-US" sz="3000" dirty="0" smtClean="0"/>
              <a:t>Backlighting with a flashlight may improve visibility</a:t>
            </a:r>
            <a:endParaRPr lang="en-US" sz="3000" dirty="0"/>
          </a:p>
          <a:p>
            <a:r>
              <a:rPr lang="en-US" sz="4800" b="1" u="sng" dirty="0">
                <a:solidFill>
                  <a:srgbClr val="FF0000"/>
                </a:solidFill>
              </a:rPr>
              <a:t>DO NOT </a:t>
            </a:r>
            <a:r>
              <a:rPr lang="en-US" dirty="0"/>
              <a:t>conduct </a:t>
            </a:r>
            <a:r>
              <a:rPr lang="en-US" dirty="0" smtClean="0"/>
              <a:t>DOT Air </a:t>
            </a:r>
            <a:r>
              <a:rPr lang="en-US" dirty="0"/>
              <a:t>Brake Test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4114800"/>
            <a:ext cx="3657600" cy="2438400"/>
          </a:xfrm>
          <a:prstGeom prst="rect">
            <a:avLst/>
          </a:prstGeom>
        </p:spPr>
      </p:pic>
      <p:sp>
        <p:nvSpPr>
          <p:cNvPr id="5" name="TextBox 4"/>
          <p:cNvSpPr txBox="1"/>
          <p:nvPr/>
        </p:nvSpPr>
        <p:spPr>
          <a:xfrm>
            <a:off x="5242286" y="4114800"/>
            <a:ext cx="3673114" cy="2123658"/>
          </a:xfrm>
          <a:prstGeom prst="rect">
            <a:avLst/>
          </a:prstGeom>
          <a:noFill/>
          <a:ln w="50800">
            <a:solidFill>
              <a:schemeClr val="accent1"/>
            </a:solidFill>
          </a:ln>
        </p:spPr>
        <p:txBody>
          <a:bodyPr wrap="square" rtlCol="0">
            <a:spAutoFit/>
          </a:bodyPr>
          <a:lstStyle/>
          <a:p>
            <a:pPr algn="ctr"/>
            <a:r>
              <a:rPr lang="en-US" sz="3200" dirty="0"/>
              <a:t>Master Cylinder</a:t>
            </a:r>
          </a:p>
          <a:p>
            <a:pPr algn="ctr"/>
            <a:r>
              <a:rPr lang="en-US" sz="2000" dirty="0"/>
              <a:t>Check BOTH sides of the reservoir during your daily apparatus check</a:t>
            </a:r>
            <a:r>
              <a:rPr lang="en-US" sz="2000" dirty="0" smtClean="0"/>
              <a:t>. DO NOT remove caps and only add fluid </a:t>
            </a:r>
            <a:r>
              <a:rPr lang="en-US" sz="2000" dirty="0" smtClean="0"/>
              <a:t>upon direction from CMF</a:t>
            </a:r>
            <a:r>
              <a:rPr lang="en-US" sz="2000" dirty="0" smtClean="0"/>
              <a:t>.</a:t>
            </a:r>
            <a:endParaRPr lang="en-US" sz="2000" dirty="0"/>
          </a:p>
        </p:txBody>
      </p:sp>
      <p:cxnSp>
        <p:nvCxnSpPr>
          <p:cNvPr id="6" name="Straight Arrow Connector 5"/>
          <p:cNvCxnSpPr/>
          <p:nvPr/>
        </p:nvCxnSpPr>
        <p:spPr>
          <a:xfrm flipH="1">
            <a:off x="2971800" y="4865697"/>
            <a:ext cx="2242582" cy="9525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47178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Diesel Exhaust Fluid</a:t>
            </a:r>
          </a:p>
        </p:txBody>
      </p:sp>
      <p:sp>
        <p:nvSpPr>
          <p:cNvPr id="3" name="Text Placeholder 2"/>
          <p:cNvSpPr>
            <a:spLocks noGrp="1"/>
          </p:cNvSpPr>
          <p:nvPr>
            <p:ph type="body" sz="quarter" idx="10"/>
          </p:nvPr>
        </p:nvSpPr>
        <p:spPr>
          <a:xfrm>
            <a:off x="381000" y="1066800"/>
            <a:ext cx="4876800" cy="5486400"/>
          </a:xfrm>
        </p:spPr>
        <p:txBody>
          <a:bodyPr/>
          <a:lstStyle/>
          <a:p>
            <a:r>
              <a:rPr lang="en-US" dirty="0"/>
              <a:t>Diesel Exhaust Fluid (DEF)</a:t>
            </a:r>
          </a:p>
          <a:p>
            <a:pPr lvl="1"/>
            <a:r>
              <a:rPr lang="en-US" dirty="0"/>
              <a:t>Urea based fluid</a:t>
            </a:r>
          </a:p>
          <a:p>
            <a:pPr lvl="1"/>
            <a:r>
              <a:rPr lang="en-US" dirty="0"/>
              <a:t>Designed to lower Nitrous Oxides in exhaust</a:t>
            </a:r>
          </a:p>
          <a:p>
            <a:pPr lvl="1"/>
            <a:r>
              <a:rPr lang="en-US" dirty="0"/>
              <a:t>Follow recommended storage procedures for fluid in station.</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561" y="1066800"/>
            <a:ext cx="3808266" cy="5110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0682"/>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Diesel Exhaust Fluid</a:t>
            </a:r>
          </a:p>
        </p:txBody>
      </p:sp>
      <p:sp>
        <p:nvSpPr>
          <p:cNvPr id="4" name="TextBox 3"/>
          <p:cNvSpPr txBox="1"/>
          <p:nvPr/>
        </p:nvSpPr>
        <p:spPr>
          <a:xfrm>
            <a:off x="228600" y="5562600"/>
            <a:ext cx="4343400" cy="1200329"/>
          </a:xfrm>
          <a:prstGeom prst="rect">
            <a:avLst/>
          </a:prstGeom>
          <a:noFill/>
        </p:spPr>
        <p:txBody>
          <a:bodyPr wrap="square" rtlCol="0">
            <a:spAutoFit/>
          </a:bodyPr>
          <a:lstStyle/>
          <a:p>
            <a:pPr algn="ctr"/>
            <a:r>
              <a:rPr lang="en-US" sz="2400" dirty="0"/>
              <a:t>DEF Tank located rear of the batteries on the driver’s side of the unit.</a:t>
            </a:r>
          </a:p>
        </p:txBody>
      </p:sp>
      <p:pic>
        <p:nvPicPr>
          <p:cNvPr id="8195" name="Picture 3" descr="G:\Tech Rescue Truck\Tech Rescue 700\IMG_06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676400"/>
            <a:ext cx="4114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bwMode="auto">
          <a:xfrm>
            <a:off x="5562600" y="3352800"/>
            <a:ext cx="2819400" cy="1409700"/>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8" name="TextBox 7"/>
          <p:cNvSpPr txBox="1"/>
          <p:nvPr/>
        </p:nvSpPr>
        <p:spPr>
          <a:xfrm>
            <a:off x="4495800" y="4876800"/>
            <a:ext cx="4343400" cy="830997"/>
          </a:xfrm>
          <a:prstGeom prst="rect">
            <a:avLst/>
          </a:prstGeom>
          <a:noFill/>
        </p:spPr>
        <p:txBody>
          <a:bodyPr wrap="square" rtlCol="0">
            <a:spAutoFit/>
          </a:bodyPr>
          <a:lstStyle/>
          <a:p>
            <a:pPr algn="ctr"/>
            <a:r>
              <a:rPr lang="en-US" sz="2400" dirty="0"/>
              <a:t>DEF Tank gauge located below fuel gauge on dash.</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098" y="1676400"/>
            <a:ext cx="3746403" cy="3786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527811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Diesel Exhaust Fluid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092200"/>
            <a:ext cx="7848600" cy="5232400"/>
          </a:xfrm>
          <a:prstGeom prst="rect">
            <a:avLst/>
          </a:prstGeom>
        </p:spPr>
      </p:pic>
    </p:spTree>
    <p:extLst>
      <p:ext uri="{BB962C8B-B14F-4D97-AF65-F5344CB8AC3E}">
        <p14:creationId xmlns:p14="http://schemas.microsoft.com/office/powerpoint/2010/main" val="169090263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Diesel Exhaust Fluid</a:t>
            </a:r>
          </a:p>
        </p:txBody>
      </p:sp>
      <p:sp>
        <p:nvSpPr>
          <p:cNvPr id="8" name="Text Placeholder 2"/>
          <p:cNvSpPr>
            <a:spLocks noGrp="1"/>
          </p:cNvSpPr>
          <p:nvPr>
            <p:ph type="body" sz="quarter" idx="10"/>
          </p:nvPr>
        </p:nvSpPr>
        <p:spPr>
          <a:xfrm>
            <a:off x="381000" y="1066800"/>
            <a:ext cx="8458200" cy="5226046"/>
          </a:xfrm>
        </p:spPr>
        <p:txBody>
          <a:bodyPr/>
          <a:lstStyle/>
          <a:p>
            <a:r>
              <a:rPr lang="en-US" dirty="0"/>
              <a:t>Refill Procedures</a:t>
            </a:r>
          </a:p>
          <a:p>
            <a:pPr lvl="1"/>
            <a:r>
              <a:rPr lang="en-US" dirty="0"/>
              <a:t>CMF stocks DEF in industry standard 2.5 Gallon Containers</a:t>
            </a:r>
          </a:p>
          <a:p>
            <a:pPr lvl="1"/>
            <a:r>
              <a:rPr lang="en-US" dirty="0"/>
              <a:t>2 containers per case</a:t>
            </a:r>
          </a:p>
          <a:p>
            <a:pPr lvl="1"/>
            <a:r>
              <a:rPr lang="en-US" dirty="0"/>
              <a:t>Each case comes with 2 filler tubes</a:t>
            </a:r>
          </a:p>
          <a:p>
            <a:pPr lvl="1"/>
            <a:r>
              <a:rPr lang="en-US" dirty="0"/>
              <a:t>DEF is requested when ordering Station Supplies or as needed through FMRS.</a:t>
            </a:r>
          </a:p>
          <a:p>
            <a:pPr lvl="1"/>
            <a:r>
              <a:rPr lang="en-US" dirty="0"/>
              <a:t>Any DEF container or filler tube that shows any signs of crystallization MUST be immediately discarded to avoid vehicle damage</a:t>
            </a:r>
          </a:p>
          <a:p>
            <a:pPr lvl="1"/>
            <a:r>
              <a:rPr lang="en-US" dirty="0"/>
              <a:t>Any DEF spills or splashes should be diluted with water</a:t>
            </a:r>
          </a:p>
        </p:txBody>
      </p:sp>
    </p:spTree>
    <p:extLst>
      <p:ext uri="{BB962C8B-B14F-4D97-AF65-F5344CB8AC3E}">
        <p14:creationId xmlns:p14="http://schemas.microsoft.com/office/powerpoint/2010/main" val="92821835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Diesel Exhaust Fluid</a:t>
            </a:r>
          </a:p>
        </p:txBody>
      </p:sp>
      <p:sp>
        <p:nvSpPr>
          <p:cNvPr id="8" name="Text Placeholder 2"/>
          <p:cNvSpPr>
            <a:spLocks noGrp="1"/>
          </p:cNvSpPr>
          <p:nvPr>
            <p:ph type="body" sz="quarter" idx="10"/>
          </p:nvPr>
        </p:nvSpPr>
        <p:spPr>
          <a:xfrm>
            <a:off x="381000" y="1066800"/>
            <a:ext cx="8458200" cy="4450449"/>
          </a:xfrm>
        </p:spPr>
        <p:txBody>
          <a:bodyPr/>
          <a:lstStyle/>
          <a:p>
            <a:r>
              <a:rPr lang="en-US" dirty="0"/>
              <a:t>Refill Procedures</a:t>
            </a:r>
          </a:p>
          <a:p>
            <a:pPr lvl="1"/>
            <a:r>
              <a:rPr lang="en-US" dirty="0"/>
              <a:t>Only add DEF to the appropriate DEF tank</a:t>
            </a:r>
          </a:p>
          <a:p>
            <a:pPr lvl="1"/>
            <a:r>
              <a:rPr lang="en-US" dirty="0"/>
              <a:t>DO NOT add DEF to the fuel tank</a:t>
            </a:r>
          </a:p>
          <a:p>
            <a:pPr lvl="1"/>
            <a:r>
              <a:rPr lang="en-US" dirty="0"/>
              <a:t>DO NOT add fluid until the DEF level is at HALF (1/2)</a:t>
            </a:r>
          </a:p>
          <a:p>
            <a:pPr lvl="1"/>
            <a:r>
              <a:rPr lang="en-US" dirty="0"/>
              <a:t>When DEF level reaches HALF, only add a single 2.5 gallon jug to the DEF tank using the supplied filler tube</a:t>
            </a:r>
          </a:p>
          <a:p>
            <a:pPr lvl="1"/>
            <a:r>
              <a:rPr lang="en-US" dirty="0"/>
              <a:t>DO NOT  top off DEF</a:t>
            </a:r>
          </a:p>
          <a:p>
            <a:pPr lvl="1"/>
            <a:r>
              <a:rPr lang="en-US" dirty="0"/>
              <a:t>The empty jug AND filler tube MUST be thrown away. </a:t>
            </a:r>
            <a:r>
              <a:rPr lang="en-US" b="1" u="sng" dirty="0"/>
              <a:t>DO NOT RE-USE!!!</a:t>
            </a:r>
          </a:p>
        </p:txBody>
      </p:sp>
    </p:spTree>
    <p:extLst>
      <p:ext uri="{BB962C8B-B14F-4D97-AF65-F5344CB8AC3E}">
        <p14:creationId xmlns:p14="http://schemas.microsoft.com/office/powerpoint/2010/main" val="136935862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Diesel Fuel Tank</a:t>
            </a:r>
          </a:p>
        </p:txBody>
      </p:sp>
      <p:sp>
        <p:nvSpPr>
          <p:cNvPr id="8" name="Text Placeholder 2"/>
          <p:cNvSpPr>
            <a:spLocks noGrp="1"/>
          </p:cNvSpPr>
          <p:nvPr>
            <p:ph type="body" sz="quarter" idx="10"/>
          </p:nvPr>
        </p:nvSpPr>
        <p:spPr>
          <a:xfrm>
            <a:off x="381000" y="1066800"/>
            <a:ext cx="8458200" cy="2412968"/>
          </a:xfrm>
        </p:spPr>
        <p:txBody>
          <a:bodyPr/>
          <a:lstStyle/>
          <a:p>
            <a:r>
              <a:rPr lang="en-US" dirty="0"/>
              <a:t>The fuel tank has been moved from the officers side step to under the rear of the unit.</a:t>
            </a:r>
          </a:p>
          <a:p>
            <a:r>
              <a:rPr lang="en-US" dirty="0"/>
              <a:t>Fuel Fill is located on the driver’s side, rear of the drive axle.</a:t>
            </a:r>
          </a:p>
          <a:p>
            <a:r>
              <a:rPr lang="en-US" dirty="0"/>
              <a:t>Tank Capacity is 40 Gallons</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483735"/>
            <a:ext cx="5343525"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172200" y="3667525"/>
            <a:ext cx="2514600" cy="523220"/>
          </a:xfrm>
          <a:prstGeom prst="rect">
            <a:avLst/>
          </a:prstGeom>
          <a:noFill/>
          <a:ln w="50800">
            <a:solidFill>
              <a:schemeClr val="accent1"/>
            </a:solidFill>
          </a:ln>
        </p:spPr>
        <p:txBody>
          <a:bodyPr wrap="square" rtlCol="0">
            <a:spAutoFit/>
          </a:bodyPr>
          <a:lstStyle/>
          <a:p>
            <a:pPr algn="ctr"/>
            <a:r>
              <a:rPr lang="en-US" sz="2800" dirty="0"/>
              <a:t>Fuel Fill</a:t>
            </a:r>
          </a:p>
        </p:txBody>
      </p:sp>
      <p:cxnSp>
        <p:nvCxnSpPr>
          <p:cNvPr id="6" name="Straight Arrow Connector 5"/>
          <p:cNvCxnSpPr/>
          <p:nvPr/>
        </p:nvCxnSpPr>
        <p:spPr>
          <a:xfrm flipH="1">
            <a:off x="4361645" y="4190745"/>
            <a:ext cx="2801155" cy="1219455"/>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bwMode="auto">
          <a:xfrm>
            <a:off x="3675845" y="5163221"/>
            <a:ext cx="685800" cy="646358"/>
          </a:xfrm>
          <a:prstGeom prst="ellipse">
            <a:avLst/>
          </a:prstGeom>
          <a:noFill/>
          <a:ln w="101600" cmpd="sng">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83784062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Shoreline Connection</a:t>
            </a:r>
          </a:p>
        </p:txBody>
      </p:sp>
      <p:sp>
        <p:nvSpPr>
          <p:cNvPr id="3" name="Text Placeholder 2"/>
          <p:cNvSpPr>
            <a:spLocks noGrp="1"/>
          </p:cNvSpPr>
          <p:nvPr>
            <p:ph type="body" sz="quarter" idx="10"/>
          </p:nvPr>
        </p:nvSpPr>
        <p:spPr>
          <a:xfrm>
            <a:off x="381000" y="990600"/>
            <a:ext cx="8382000" cy="1871282"/>
          </a:xfrm>
        </p:spPr>
        <p:txBody>
          <a:bodyPr/>
          <a:lstStyle/>
          <a:p>
            <a:r>
              <a:rPr lang="en-US" dirty="0"/>
              <a:t>The shoreline connection has changed from previous EMS units</a:t>
            </a:r>
          </a:p>
          <a:p>
            <a:r>
              <a:rPr lang="en-US" dirty="0"/>
              <a:t>BOTH indicator lights should be illuminated when the unit is plugged in.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3581400"/>
            <a:ext cx="3771900" cy="25146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581400"/>
            <a:ext cx="4502162"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323013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Shoreline Connection</a:t>
            </a:r>
          </a:p>
        </p:txBody>
      </p:sp>
      <p:sp>
        <p:nvSpPr>
          <p:cNvPr id="3" name="Text Placeholder 2"/>
          <p:cNvSpPr>
            <a:spLocks noGrp="1"/>
          </p:cNvSpPr>
          <p:nvPr>
            <p:ph type="body" sz="quarter" idx="10"/>
          </p:nvPr>
        </p:nvSpPr>
        <p:spPr>
          <a:xfrm>
            <a:off x="381000" y="990600"/>
            <a:ext cx="8382000" cy="1871282"/>
          </a:xfrm>
        </p:spPr>
        <p:txBody>
          <a:bodyPr/>
          <a:lstStyle/>
          <a:p>
            <a:r>
              <a:rPr lang="en-US" dirty="0"/>
              <a:t>If BOTH lights are not illuminated the interior breaker must be reset.</a:t>
            </a:r>
          </a:p>
          <a:p>
            <a:r>
              <a:rPr lang="en-US" dirty="0"/>
              <a:t>Breaker is in the compartment behind the Captain’s Chair.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1059" y="2590800"/>
            <a:ext cx="5334000" cy="4000500"/>
          </a:xfrm>
          <a:prstGeom prst="rect">
            <a:avLst/>
          </a:prstGeom>
        </p:spPr>
      </p:pic>
      <p:sp>
        <p:nvSpPr>
          <p:cNvPr id="6" name="TextBox 5"/>
          <p:cNvSpPr txBox="1"/>
          <p:nvPr/>
        </p:nvSpPr>
        <p:spPr>
          <a:xfrm>
            <a:off x="381000" y="4052441"/>
            <a:ext cx="2514600" cy="1077218"/>
          </a:xfrm>
          <a:prstGeom prst="rect">
            <a:avLst/>
          </a:prstGeom>
          <a:noFill/>
          <a:ln w="50800">
            <a:solidFill>
              <a:schemeClr val="accent1"/>
            </a:solidFill>
          </a:ln>
        </p:spPr>
        <p:txBody>
          <a:bodyPr wrap="square" rtlCol="0">
            <a:spAutoFit/>
          </a:bodyPr>
          <a:lstStyle/>
          <a:p>
            <a:pPr algn="ctr"/>
            <a:r>
              <a:rPr lang="en-US" sz="3200" dirty="0"/>
              <a:t>Circuit Breaker</a:t>
            </a:r>
          </a:p>
        </p:txBody>
      </p:sp>
      <p:sp>
        <p:nvSpPr>
          <p:cNvPr id="7" name="Oval 6"/>
          <p:cNvSpPr/>
          <p:nvPr/>
        </p:nvSpPr>
        <p:spPr bwMode="auto">
          <a:xfrm>
            <a:off x="6410459" y="3200400"/>
            <a:ext cx="1285741" cy="1943100"/>
          </a:xfrm>
          <a:prstGeom prst="ellipse">
            <a:avLst/>
          </a:prstGeom>
          <a:noFill/>
          <a:ln w="101600">
            <a:solidFill>
              <a:srgbClr val="FFC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cxnSp>
        <p:nvCxnSpPr>
          <p:cNvPr id="8" name="Straight Arrow Connector 7"/>
          <p:cNvCxnSpPr/>
          <p:nvPr/>
        </p:nvCxnSpPr>
        <p:spPr>
          <a:xfrm flipV="1">
            <a:off x="2895600" y="4171950"/>
            <a:ext cx="3810000" cy="433052"/>
          </a:xfrm>
          <a:prstGeom prst="straightConnector1">
            <a:avLst/>
          </a:prstGeom>
          <a:ln w="1016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61075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610100" y="1943101"/>
            <a:ext cx="4572000" cy="3429000"/>
          </a:xfrm>
          <a:prstGeom prst="rect">
            <a:avLst/>
          </a:prstGeom>
        </p:spPr>
      </p:pic>
      <p:sp>
        <p:nvSpPr>
          <p:cNvPr id="2" name="Title 1"/>
          <p:cNvSpPr>
            <a:spLocks noGrp="1"/>
          </p:cNvSpPr>
          <p:nvPr>
            <p:ph type="title"/>
          </p:nvPr>
        </p:nvSpPr>
        <p:spPr/>
        <p:txBody>
          <a:bodyPr/>
          <a:lstStyle/>
          <a:p>
            <a:r>
              <a:rPr lang="en-US" dirty="0"/>
              <a:t>Timer Bypass Switch</a:t>
            </a:r>
          </a:p>
        </p:txBody>
      </p:sp>
      <p:sp>
        <p:nvSpPr>
          <p:cNvPr id="3" name="Text Placeholder 2"/>
          <p:cNvSpPr>
            <a:spLocks noGrp="1"/>
          </p:cNvSpPr>
          <p:nvPr>
            <p:ph type="body" sz="quarter" idx="10"/>
          </p:nvPr>
        </p:nvSpPr>
        <p:spPr>
          <a:xfrm>
            <a:off x="381000" y="2438400"/>
            <a:ext cx="4495800" cy="2215991"/>
          </a:xfrm>
        </p:spPr>
        <p:txBody>
          <a:bodyPr/>
          <a:lstStyle/>
          <a:p>
            <a:r>
              <a:rPr lang="en-US" dirty="0"/>
              <a:t>As labeled, the battery switch in this compartment is for SHOP USE ONLY. DO NOT TURN ON!!!</a:t>
            </a:r>
          </a:p>
        </p:txBody>
      </p:sp>
    </p:spTree>
    <p:extLst>
      <p:ext uri="{BB962C8B-B14F-4D97-AF65-F5344CB8AC3E}">
        <p14:creationId xmlns:p14="http://schemas.microsoft.com/office/powerpoint/2010/main" val="304094691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Compartment Features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86286"/>
            <a:ext cx="2514600" cy="141446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9" y="1266824"/>
            <a:ext cx="8991601" cy="5057775"/>
          </a:xfrm>
          <a:prstGeom prst="rect">
            <a:avLst/>
          </a:prstGeom>
        </p:spPr>
      </p:pic>
    </p:spTree>
    <p:extLst>
      <p:ext uri="{BB962C8B-B14F-4D97-AF65-F5344CB8AC3E}">
        <p14:creationId xmlns:p14="http://schemas.microsoft.com/office/powerpoint/2010/main" val="4249156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Washer Fluid Reservoir</a:t>
            </a:r>
          </a:p>
        </p:txBody>
      </p:sp>
      <p:sp>
        <p:nvSpPr>
          <p:cNvPr id="3" name="Text Placeholder 2"/>
          <p:cNvSpPr>
            <a:spLocks noGrp="1"/>
          </p:cNvSpPr>
          <p:nvPr>
            <p:ph type="body" sz="quarter" idx="10"/>
          </p:nvPr>
        </p:nvSpPr>
        <p:spPr>
          <a:xfrm>
            <a:off x="381000" y="990600"/>
            <a:ext cx="8382000" cy="886397"/>
          </a:xfrm>
        </p:spPr>
        <p:txBody>
          <a:bodyPr/>
          <a:lstStyle/>
          <a:p>
            <a:r>
              <a:rPr lang="en-US" dirty="0"/>
              <a:t>Now located under the hood on the passenger side of the unit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2032000"/>
            <a:ext cx="6781800" cy="4521200"/>
          </a:xfrm>
          <a:prstGeom prst="rect">
            <a:avLst/>
          </a:prstGeom>
        </p:spPr>
      </p:pic>
    </p:spTree>
    <p:extLst>
      <p:ext uri="{BB962C8B-B14F-4D97-AF65-F5344CB8AC3E}">
        <p14:creationId xmlns:p14="http://schemas.microsoft.com/office/powerpoint/2010/main" val="315128102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Compartment Features</a:t>
            </a:r>
          </a:p>
        </p:txBody>
      </p:sp>
      <p:sp>
        <p:nvSpPr>
          <p:cNvPr id="3" name="Text Placeholder 2"/>
          <p:cNvSpPr>
            <a:spLocks noGrp="1"/>
          </p:cNvSpPr>
          <p:nvPr>
            <p:ph type="body" sz="quarter" idx="10"/>
          </p:nvPr>
        </p:nvSpPr>
        <p:spPr>
          <a:xfrm>
            <a:off x="381000" y="1411552"/>
            <a:ext cx="8534400" cy="2726900"/>
          </a:xfrm>
        </p:spPr>
        <p:txBody>
          <a:bodyPr/>
          <a:lstStyle/>
          <a:p>
            <a:r>
              <a:rPr lang="en-US" dirty="0"/>
              <a:t>USB Ports</a:t>
            </a:r>
          </a:p>
          <a:p>
            <a:pPr lvl="1"/>
            <a:r>
              <a:rPr lang="en-US" dirty="0"/>
              <a:t>Please use provided USB ports for charging mobile devices </a:t>
            </a:r>
          </a:p>
          <a:p>
            <a:pPr lvl="1"/>
            <a:r>
              <a:rPr lang="en-US" dirty="0"/>
              <a:t>DO NOT charge personal </a:t>
            </a:r>
          </a:p>
          <a:p>
            <a:pPr marL="517525" lvl="1" indent="0">
              <a:buNone/>
            </a:pPr>
            <a:r>
              <a:rPr lang="en-US" dirty="0"/>
              <a:t>devices through MDC or</a:t>
            </a:r>
          </a:p>
          <a:p>
            <a:pPr marL="517525" lvl="1" indent="0">
              <a:buNone/>
            </a:pPr>
            <a:r>
              <a:rPr lang="en-US" dirty="0"/>
              <a:t>EMEDS computers.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419600"/>
            <a:ext cx="3759199" cy="2114550"/>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493167"/>
            <a:ext cx="3433265" cy="2800350"/>
          </a:xfrm>
          <a:prstGeom prst="ellipse">
            <a:avLst/>
          </a:prstGeom>
          <a:ln w="50800">
            <a:solidFill>
              <a:srgbClr val="FFFF00"/>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8" name="Oval 7"/>
          <p:cNvSpPr/>
          <p:nvPr/>
        </p:nvSpPr>
        <p:spPr bwMode="auto">
          <a:xfrm>
            <a:off x="3124200" y="4876800"/>
            <a:ext cx="685800" cy="600075"/>
          </a:xfrm>
          <a:prstGeom prst="ellipse">
            <a:avLst/>
          </a:prstGeom>
          <a:noFill/>
          <a:ln w="508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cxnSp>
        <p:nvCxnSpPr>
          <p:cNvPr id="10" name="Straight Connector 9"/>
          <p:cNvCxnSpPr>
            <a:stCxn id="8" idx="1"/>
            <a:endCxn id="6" idx="1"/>
          </p:cNvCxnSpPr>
          <p:nvPr/>
        </p:nvCxnSpPr>
        <p:spPr>
          <a:xfrm flipV="1">
            <a:off x="3224633" y="2903269"/>
            <a:ext cx="2764557" cy="206141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489279" y="5293517"/>
            <a:ext cx="3735932" cy="183358"/>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17586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4902878"/>
            <a:ext cx="5146701" cy="1746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HVAC Controls</a:t>
            </a:r>
          </a:p>
        </p:txBody>
      </p:sp>
      <p:sp>
        <p:nvSpPr>
          <p:cNvPr id="4" name="Text Placeholder 2"/>
          <p:cNvSpPr>
            <a:spLocks noGrp="1"/>
          </p:cNvSpPr>
          <p:nvPr>
            <p:ph type="body" sz="quarter" idx="10"/>
          </p:nvPr>
        </p:nvSpPr>
        <p:spPr>
          <a:xfrm>
            <a:off x="381000" y="914400"/>
            <a:ext cx="8534400" cy="1865126"/>
          </a:xfrm>
        </p:spPr>
        <p:txBody>
          <a:bodyPr/>
          <a:lstStyle/>
          <a:p>
            <a:r>
              <a:rPr lang="en-US" dirty="0"/>
              <a:t>HVAC Master Switch</a:t>
            </a:r>
          </a:p>
          <a:p>
            <a:pPr lvl="1"/>
            <a:r>
              <a:rPr lang="en-US" dirty="0"/>
              <a:t>One located in switch cluster above passenger seat</a:t>
            </a:r>
          </a:p>
          <a:p>
            <a:pPr lvl="1"/>
            <a:r>
              <a:rPr lang="en-US" dirty="0"/>
              <a:t>One located on panel in patient compartment</a:t>
            </a:r>
          </a:p>
          <a:p>
            <a:pPr lvl="1"/>
            <a:r>
              <a:rPr lang="en-US" dirty="0"/>
              <a:t>Either one must be on for rear HVAC to function</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4269" y="2971800"/>
            <a:ext cx="3429000" cy="1692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p:cNvSpPr/>
          <p:nvPr/>
        </p:nvSpPr>
        <p:spPr bwMode="auto">
          <a:xfrm rot="5400000">
            <a:off x="5389272" y="5245778"/>
            <a:ext cx="1600200" cy="914400"/>
          </a:xfrm>
          <a:prstGeom prst="ellipse">
            <a:avLst/>
          </a:prstGeom>
          <a:noFill/>
          <a:ln w="635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1" name="Oval 10"/>
          <p:cNvSpPr/>
          <p:nvPr/>
        </p:nvSpPr>
        <p:spPr bwMode="auto">
          <a:xfrm rot="5400000">
            <a:off x="6622961" y="3360717"/>
            <a:ext cx="1600200" cy="914400"/>
          </a:xfrm>
          <a:prstGeom prst="ellipse">
            <a:avLst/>
          </a:prstGeom>
          <a:noFill/>
          <a:ln w="635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2" name="TextBox 11"/>
          <p:cNvSpPr txBox="1"/>
          <p:nvPr/>
        </p:nvSpPr>
        <p:spPr>
          <a:xfrm>
            <a:off x="1791773" y="3279308"/>
            <a:ext cx="2514600" cy="1077218"/>
          </a:xfrm>
          <a:prstGeom prst="rect">
            <a:avLst/>
          </a:prstGeom>
          <a:noFill/>
          <a:ln w="50800">
            <a:solidFill>
              <a:schemeClr val="accent1"/>
            </a:solidFill>
          </a:ln>
        </p:spPr>
        <p:txBody>
          <a:bodyPr wrap="square" rtlCol="0">
            <a:spAutoFit/>
          </a:bodyPr>
          <a:lstStyle/>
          <a:p>
            <a:pPr algn="ctr"/>
            <a:r>
              <a:rPr lang="en-US" sz="3200" dirty="0"/>
              <a:t>Front HVAC Master</a:t>
            </a:r>
          </a:p>
        </p:txBody>
      </p:sp>
      <p:sp>
        <p:nvSpPr>
          <p:cNvPr id="13" name="TextBox 12"/>
          <p:cNvSpPr txBox="1"/>
          <p:nvPr/>
        </p:nvSpPr>
        <p:spPr>
          <a:xfrm>
            <a:off x="381000" y="5137494"/>
            <a:ext cx="2514600" cy="1077218"/>
          </a:xfrm>
          <a:prstGeom prst="rect">
            <a:avLst/>
          </a:prstGeom>
          <a:noFill/>
          <a:ln w="50800">
            <a:solidFill>
              <a:schemeClr val="accent1"/>
            </a:solidFill>
          </a:ln>
        </p:spPr>
        <p:txBody>
          <a:bodyPr wrap="square" rtlCol="0">
            <a:spAutoFit/>
          </a:bodyPr>
          <a:lstStyle/>
          <a:p>
            <a:pPr algn="ctr"/>
            <a:r>
              <a:rPr lang="en-US" sz="3200" dirty="0"/>
              <a:t>Rear HVAC Master</a:t>
            </a:r>
          </a:p>
        </p:txBody>
      </p:sp>
      <p:cxnSp>
        <p:nvCxnSpPr>
          <p:cNvPr id="14" name="Straight Arrow Connector 13"/>
          <p:cNvCxnSpPr>
            <a:stCxn id="12" idx="3"/>
          </p:cNvCxnSpPr>
          <p:nvPr/>
        </p:nvCxnSpPr>
        <p:spPr>
          <a:xfrm>
            <a:off x="4306373" y="3817917"/>
            <a:ext cx="2659488" cy="0"/>
          </a:xfrm>
          <a:prstGeom prst="straightConnector1">
            <a:avLst/>
          </a:prstGeom>
          <a:ln w="1016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10" idx="4"/>
          </p:cNvCxnSpPr>
          <p:nvPr/>
        </p:nvCxnSpPr>
        <p:spPr>
          <a:xfrm>
            <a:off x="2884330" y="5677364"/>
            <a:ext cx="2847842" cy="25614"/>
          </a:xfrm>
          <a:prstGeom prst="straightConnector1">
            <a:avLst/>
          </a:prstGeom>
          <a:ln w="1016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97833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HVAC Controls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231" y="1295400"/>
            <a:ext cx="8683467" cy="5334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056703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HVAC Controls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33" y="2209799"/>
            <a:ext cx="4961982" cy="304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3200400" y="3886199"/>
            <a:ext cx="1600200" cy="914400"/>
          </a:xfrm>
          <a:prstGeom prst="ellipse">
            <a:avLst/>
          </a:prstGeom>
          <a:noFill/>
          <a:ln w="635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 name="Text Placeholder 2"/>
          <p:cNvSpPr>
            <a:spLocks noGrp="1"/>
          </p:cNvSpPr>
          <p:nvPr>
            <p:ph type="body" sz="quarter" idx="10"/>
          </p:nvPr>
        </p:nvSpPr>
        <p:spPr>
          <a:xfrm>
            <a:off x="5334000" y="2153575"/>
            <a:ext cx="3602865" cy="3028521"/>
          </a:xfrm>
        </p:spPr>
        <p:txBody>
          <a:bodyPr/>
          <a:lstStyle/>
          <a:p>
            <a:r>
              <a:rPr lang="en-US" dirty="0"/>
              <a:t>Mode Selector</a:t>
            </a:r>
          </a:p>
          <a:p>
            <a:pPr lvl="1"/>
            <a:r>
              <a:rPr lang="en-US" dirty="0"/>
              <a:t>Press once for AIR CONDITIONING</a:t>
            </a:r>
          </a:p>
          <a:p>
            <a:pPr lvl="1"/>
            <a:r>
              <a:rPr lang="en-US" dirty="0"/>
              <a:t>Press again for HEAT</a:t>
            </a:r>
          </a:p>
          <a:p>
            <a:pPr lvl="1"/>
            <a:r>
              <a:rPr lang="en-US" dirty="0"/>
              <a:t>Press once more to turn OFF</a:t>
            </a:r>
          </a:p>
        </p:txBody>
      </p:sp>
    </p:spTree>
    <p:extLst>
      <p:ext uri="{BB962C8B-B14F-4D97-AF65-F5344CB8AC3E}">
        <p14:creationId xmlns:p14="http://schemas.microsoft.com/office/powerpoint/2010/main" val="61617480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HVAC Controls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33" y="2209799"/>
            <a:ext cx="4961982" cy="304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rot="16200000">
            <a:off x="3124200" y="2438400"/>
            <a:ext cx="1752600" cy="1600200"/>
          </a:xfrm>
          <a:prstGeom prst="ellipse">
            <a:avLst/>
          </a:prstGeom>
          <a:noFill/>
          <a:ln w="635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 name="Text Placeholder 2"/>
          <p:cNvSpPr>
            <a:spLocks noGrp="1"/>
          </p:cNvSpPr>
          <p:nvPr>
            <p:ph type="body" sz="quarter" idx="10"/>
          </p:nvPr>
        </p:nvSpPr>
        <p:spPr>
          <a:xfrm>
            <a:off x="5334000" y="2153575"/>
            <a:ext cx="3602865" cy="2339102"/>
          </a:xfrm>
        </p:spPr>
        <p:txBody>
          <a:bodyPr/>
          <a:lstStyle/>
          <a:p>
            <a:r>
              <a:rPr lang="en-US" dirty="0"/>
              <a:t>Blower Motor</a:t>
            </a:r>
          </a:p>
          <a:p>
            <a:pPr lvl="1"/>
            <a:r>
              <a:rPr lang="en-US" dirty="0"/>
              <a:t>3 settings</a:t>
            </a:r>
          </a:p>
          <a:p>
            <a:pPr lvl="1"/>
            <a:r>
              <a:rPr lang="en-US" dirty="0"/>
              <a:t>F1 – Low</a:t>
            </a:r>
          </a:p>
          <a:p>
            <a:pPr lvl="1"/>
            <a:r>
              <a:rPr lang="en-US" dirty="0"/>
              <a:t>F2 – Medium</a:t>
            </a:r>
          </a:p>
          <a:p>
            <a:pPr lvl="1"/>
            <a:r>
              <a:rPr lang="en-US" dirty="0"/>
              <a:t>F3 – High</a:t>
            </a:r>
          </a:p>
        </p:txBody>
      </p:sp>
    </p:spTree>
    <p:extLst>
      <p:ext uri="{BB962C8B-B14F-4D97-AF65-F5344CB8AC3E}">
        <p14:creationId xmlns:p14="http://schemas.microsoft.com/office/powerpoint/2010/main" val="288668121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HVAC Controls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2255947"/>
            <a:ext cx="4961982" cy="304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rot="16200000">
            <a:off x="4343400" y="2438400"/>
            <a:ext cx="1752600" cy="1600200"/>
          </a:xfrm>
          <a:prstGeom prst="ellipse">
            <a:avLst/>
          </a:prstGeom>
          <a:noFill/>
          <a:ln w="635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 name="Text Placeholder 2"/>
          <p:cNvSpPr>
            <a:spLocks noGrp="1"/>
          </p:cNvSpPr>
          <p:nvPr>
            <p:ph type="body" sz="quarter" idx="10"/>
          </p:nvPr>
        </p:nvSpPr>
        <p:spPr>
          <a:xfrm>
            <a:off x="228600" y="990600"/>
            <a:ext cx="3962400" cy="5355312"/>
          </a:xfrm>
        </p:spPr>
        <p:txBody>
          <a:bodyPr/>
          <a:lstStyle/>
          <a:p>
            <a:r>
              <a:rPr lang="en-US" dirty="0"/>
              <a:t>Temperature Setting</a:t>
            </a:r>
          </a:p>
          <a:p>
            <a:pPr lvl="1"/>
            <a:r>
              <a:rPr lang="en-US" dirty="0"/>
              <a:t>Range between    50⁰ F and 99⁰ F</a:t>
            </a:r>
          </a:p>
          <a:p>
            <a:pPr lvl="1"/>
            <a:r>
              <a:rPr lang="en-US" dirty="0"/>
              <a:t>Set by pressing appropriate arrow  to desired temperature</a:t>
            </a:r>
          </a:p>
          <a:p>
            <a:pPr lvl="1"/>
            <a:r>
              <a:rPr lang="en-US" dirty="0"/>
              <a:t>Will show set temperature for 2   to 3 seconds then toggle back to ambient temperature</a:t>
            </a:r>
          </a:p>
        </p:txBody>
      </p:sp>
    </p:spTree>
    <p:extLst>
      <p:ext uri="{BB962C8B-B14F-4D97-AF65-F5344CB8AC3E}">
        <p14:creationId xmlns:p14="http://schemas.microsoft.com/office/powerpoint/2010/main" val="114458276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Oxygen Monitoring System</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1143000"/>
            <a:ext cx="7315200" cy="5415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855504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Oxygen Monitoring System</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2057400"/>
            <a:ext cx="4639250" cy="3434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rot="16200000">
            <a:off x="4114800" y="2514600"/>
            <a:ext cx="2895600" cy="2590800"/>
          </a:xfrm>
          <a:prstGeom prst="ellipse">
            <a:avLst/>
          </a:prstGeom>
          <a:noFill/>
          <a:ln w="1016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 name="Text Placeholder 2"/>
          <p:cNvSpPr>
            <a:spLocks noGrp="1"/>
          </p:cNvSpPr>
          <p:nvPr>
            <p:ph type="body" sz="quarter" idx="10"/>
          </p:nvPr>
        </p:nvSpPr>
        <p:spPr>
          <a:xfrm>
            <a:off x="228600" y="990600"/>
            <a:ext cx="3962400" cy="2554545"/>
          </a:xfrm>
        </p:spPr>
        <p:txBody>
          <a:bodyPr/>
          <a:lstStyle/>
          <a:p>
            <a:r>
              <a:rPr lang="en-US" dirty="0"/>
              <a:t>Analog Gauge</a:t>
            </a:r>
          </a:p>
          <a:p>
            <a:pPr lvl="1"/>
            <a:r>
              <a:rPr lang="en-US" dirty="0"/>
              <a:t>Monitors Pressure even when vehicle power is OFF</a:t>
            </a:r>
          </a:p>
          <a:p>
            <a:pPr lvl="1"/>
            <a:r>
              <a:rPr lang="en-US" dirty="0"/>
              <a:t>Audible and Visual Alarm set to </a:t>
            </a:r>
            <a:r>
              <a:rPr lang="en-US" b="1" u="sng" dirty="0"/>
              <a:t>250psi</a:t>
            </a:r>
          </a:p>
        </p:txBody>
      </p:sp>
    </p:spTree>
    <p:extLst>
      <p:ext uri="{BB962C8B-B14F-4D97-AF65-F5344CB8AC3E}">
        <p14:creationId xmlns:p14="http://schemas.microsoft.com/office/powerpoint/2010/main" val="313588743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1524000"/>
            <a:ext cx="185737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Oxygen Monitoring System</a:t>
            </a:r>
          </a:p>
        </p:txBody>
      </p:sp>
      <p:sp>
        <p:nvSpPr>
          <p:cNvPr id="4" name="Oval 3"/>
          <p:cNvSpPr/>
          <p:nvPr/>
        </p:nvSpPr>
        <p:spPr bwMode="auto">
          <a:xfrm rot="16200000">
            <a:off x="3767137" y="2495550"/>
            <a:ext cx="1181100" cy="1219200"/>
          </a:xfrm>
          <a:prstGeom prst="ellipse">
            <a:avLst/>
          </a:prstGeom>
          <a:noFill/>
          <a:ln w="1016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8" name="Oval 7"/>
          <p:cNvSpPr/>
          <p:nvPr/>
        </p:nvSpPr>
        <p:spPr bwMode="auto">
          <a:xfrm rot="16200000">
            <a:off x="3752850" y="3829050"/>
            <a:ext cx="1181100" cy="1219200"/>
          </a:xfrm>
          <a:prstGeom prst="ellipse">
            <a:avLst/>
          </a:prstGeom>
          <a:noFill/>
          <a:ln w="1016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9" name="Text Placeholder 2"/>
          <p:cNvSpPr>
            <a:spLocks noGrp="1"/>
          </p:cNvSpPr>
          <p:nvPr>
            <p:ph type="body" sz="quarter" idx="10"/>
          </p:nvPr>
        </p:nvSpPr>
        <p:spPr>
          <a:xfrm>
            <a:off x="228600" y="990600"/>
            <a:ext cx="2971800" cy="4105739"/>
          </a:xfrm>
        </p:spPr>
        <p:txBody>
          <a:bodyPr/>
          <a:lstStyle/>
          <a:p>
            <a:r>
              <a:rPr lang="en-US" dirty="0"/>
              <a:t>Lights</a:t>
            </a:r>
          </a:p>
          <a:p>
            <a:pPr lvl="1"/>
            <a:r>
              <a:rPr lang="en-US" b="1" dirty="0">
                <a:solidFill>
                  <a:srgbClr val="00B050"/>
                </a:solidFill>
              </a:rPr>
              <a:t>Green</a:t>
            </a:r>
            <a:r>
              <a:rPr lang="en-US" dirty="0"/>
              <a:t> Light indicates Oxygen Level is OK</a:t>
            </a:r>
          </a:p>
          <a:p>
            <a:pPr lvl="1"/>
            <a:r>
              <a:rPr lang="en-US" b="1" dirty="0">
                <a:solidFill>
                  <a:srgbClr val="FF0000"/>
                </a:solidFill>
              </a:rPr>
              <a:t>Red</a:t>
            </a:r>
            <a:r>
              <a:rPr lang="en-US" dirty="0"/>
              <a:t> Light indicates Oxygen level is low – </a:t>
            </a:r>
            <a:r>
              <a:rPr lang="en-US" b="1" u="sng" dirty="0"/>
              <a:t>Below 250psi</a:t>
            </a:r>
          </a:p>
        </p:txBody>
      </p:sp>
      <p:sp>
        <p:nvSpPr>
          <p:cNvPr id="11" name="Text Placeholder 2"/>
          <p:cNvSpPr txBox="1">
            <a:spLocks/>
          </p:cNvSpPr>
          <p:nvPr/>
        </p:nvSpPr>
        <p:spPr>
          <a:xfrm>
            <a:off x="5410200" y="990600"/>
            <a:ext cx="2971800" cy="2166747"/>
          </a:xfrm>
          <a:prstGeom prst="rect">
            <a:avLst/>
          </a:prstGeom>
        </p:spPr>
        <p:txBody>
          <a:bodyPr vert="horz" lIns="0" tIns="0" rIns="0" bIns="0" rtlCol="0">
            <a:sp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Switches</a:t>
            </a:r>
          </a:p>
          <a:p>
            <a:pPr lvl="1"/>
            <a:r>
              <a:rPr lang="en-US" b="1" dirty="0">
                <a:solidFill>
                  <a:srgbClr val="00B050"/>
                </a:solidFill>
              </a:rPr>
              <a:t>Green</a:t>
            </a:r>
            <a:r>
              <a:rPr lang="en-US" dirty="0"/>
              <a:t> switch tests lights</a:t>
            </a:r>
          </a:p>
          <a:p>
            <a:pPr lvl="1"/>
            <a:r>
              <a:rPr lang="en-US" b="1" dirty="0">
                <a:solidFill>
                  <a:srgbClr val="FF0000"/>
                </a:solidFill>
              </a:rPr>
              <a:t>Red</a:t>
            </a:r>
            <a:r>
              <a:rPr lang="en-US" dirty="0"/>
              <a:t> switch silences alarm</a:t>
            </a:r>
            <a:endParaRPr lang="en-US" b="1" u="sng" dirty="0"/>
          </a:p>
        </p:txBody>
      </p:sp>
    </p:spTree>
    <p:extLst>
      <p:ext uri="{BB962C8B-B14F-4D97-AF65-F5344CB8AC3E}">
        <p14:creationId xmlns:p14="http://schemas.microsoft.com/office/powerpoint/2010/main" val="34380168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Captain’s Chair</a:t>
            </a:r>
          </a:p>
        </p:txBody>
      </p:sp>
      <p:sp>
        <p:nvSpPr>
          <p:cNvPr id="3" name="Text Placeholder 2"/>
          <p:cNvSpPr>
            <a:spLocks noGrp="1"/>
          </p:cNvSpPr>
          <p:nvPr>
            <p:ph type="body" sz="quarter" idx="10"/>
          </p:nvPr>
        </p:nvSpPr>
        <p:spPr>
          <a:xfrm>
            <a:off x="381000" y="1411552"/>
            <a:ext cx="5410200" cy="2169848"/>
          </a:xfrm>
        </p:spPr>
        <p:txBody>
          <a:bodyPr/>
          <a:lstStyle/>
          <a:p>
            <a:r>
              <a:rPr lang="en-US" dirty="0"/>
              <a:t>The Captain’s Chair can be used in the fully rearward facing or fully forward facing positions.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1143000"/>
            <a:ext cx="2743200" cy="4876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662362"/>
            <a:ext cx="4191000" cy="2357438"/>
          </a:xfrm>
          <a:prstGeom prst="rect">
            <a:avLst/>
          </a:prstGeom>
        </p:spPr>
      </p:pic>
    </p:spTree>
    <p:extLst>
      <p:ext uri="{BB962C8B-B14F-4D97-AF65-F5344CB8AC3E}">
        <p14:creationId xmlns:p14="http://schemas.microsoft.com/office/powerpoint/2010/main" val="173296124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Auxiliary Braking Device</a:t>
            </a:r>
          </a:p>
        </p:txBody>
      </p:sp>
      <p:pic>
        <p:nvPicPr>
          <p:cNvPr id="1026" name="Picture 2" descr="http://wc1.smartdraw.com/examples/content/Examples/10_Healthcare/Signs/Black_on_Yellow_Caution_Sign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14399"/>
            <a:ext cx="7404100" cy="53776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4400" y="3236655"/>
            <a:ext cx="7315200" cy="2554545"/>
          </a:xfrm>
          <a:prstGeom prst="rect">
            <a:avLst/>
          </a:prstGeom>
          <a:noFill/>
        </p:spPr>
        <p:txBody>
          <a:bodyPr wrap="square" rtlCol="0">
            <a:spAutoFit/>
          </a:bodyPr>
          <a:lstStyle/>
          <a:p>
            <a:pPr algn="ctr"/>
            <a:r>
              <a:rPr lang="en-US" sz="3200" b="1" dirty="0">
                <a:solidFill>
                  <a:schemeClr val="bg1"/>
                </a:solidFill>
              </a:rPr>
              <a:t>This unit is equipped with an </a:t>
            </a:r>
          </a:p>
          <a:p>
            <a:pPr algn="ctr"/>
            <a:r>
              <a:rPr lang="en-US" sz="3200" b="1" dirty="0">
                <a:solidFill>
                  <a:schemeClr val="bg1"/>
                </a:solidFill>
              </a:rPr>
              <a:t>Exhaust Brake.</a:t>
            </a:r>
          </a:p>
          <a:p>
            <a:pPr algn="ctr"/>
            <a:endParaRPr lang="en-US" sz="3200" b="1" dirty="0">
              <a:solidFill>
                <a:schemeClr val="bg1"/>
              </a:solidFill>
            </a:endParaRPr>
          </a:p>
          <a:p>
            <a:pPr algn="ctr"/>
            <a:r>
              <a:rPr lang="en-US" sz="3200" b="1" dirty="0">
                <a:solidFill>
                  <a:schemeClr val="bg1"/>
                </a:solidFill>
              </a:rPr>
              <a:t>The Exhaust Brake will not be used in low traction or slippery conditions.</a:t>
            </a:r>
          </a:p>
        </p:txBody>
      </p:sp>
    </p:spTree>
    <p:extLst>
      <p:ext uri="{BB962C8B-B14F-4D97-AF65-F5344CB8AC3E}">
        <p14:creationId xmlns:p14="http://schemas.microsoft.com/office/powerpoint/2010/main" val="3328033327"/>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Captain’s Chair</a:t>
            </a:r>
          </a:p>
        </p:txBody>
      </p:sp>
      <p:sp>
        <p:nvSpPr>
          <p:cNvPr id="3" name="Text Placeholder 2"/>
          <p:cNvSpPr>
            <a:spLocks noGrp="1"/>
          </p:cNvSpPr>
          <p:nvPr>
            <p:ph type="body" sz="quarter" idx="10"/>
          </p:nvPr>
        </p:nvSpPr>
        <p:spPr>
          <a:xfrm>
            <a:off x="381000" y="990600"/>
            <a:ext cx="5181600" cy="1329595"/>
          </a:xfrm>
        </p:spPr>
        <p:txBody>
          <a:bodyPr/>
          <a:lstStyle/>
          <a:p>
            <a:r>
              <a:rPr lang="en-US" dirty="0"/>
              <a:t>The handle to release the seat can be found on the right side of the seat.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899375"/>
            <a:ext cx="3000375" cy="5334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2286000"/>
            <a:ext cx="2286000" cy="4064000"/>
          </a:xfrm>
          <a:prstGeom prst="rect">
            <a:avLst/>
          </a:prstGeom>
        </p:spPr>
      </p:pic>
      <p:sp>
        <p:nvSpPr>
          <p:cNvPr id="8" name="Oval 7"/>
          <p:cNvSpPr/>
          <p:nvPr/>
        </p:nvSpPr>
        <p:spPr bwMode="auto">
          <a:xfrm rot="16200000">
            <a:off x="2917825" y="4054475"/>
            <a:ext cx="869950" cy="838200"/>
          </a:xfrm>
          <a:prstGeom prst="ellipse">
            <a:avLst/>
          </a:prstGeom>
          <a:noFill/>
          <a:ln w="1016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9" name="Oval 8"/>
          <p:cNvSpPr/>
          <p:nvPr/>
        </p:nvSpPr>
        <p:spPr bwMode="auto">
          <a:xfrm rot="16200000">
            <a:off x="6856412" y="4277302"/>
            <a:ext cx="869950" cy="838200"/>
          </a:xfrm>
          <a:prstGeom prst="ellipse">
            <a:avLst/>
          </a:prstGeom>
          <a:noFill/>
          <a:ln w="1016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734435447"/>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Rear Turn Signals</a:t>
            </a:r>
          </a:p>
        </p:txBody>
      </p:sp>
      <p:sp>
        <p:nvSpPr>
          <p:cNvPr id="3" name="Text Placeholder 2"/>
          <p:cNvSpPr>
            <a:spLocks noGrp="1"/>
          </p:cNvSpPr>
          <p:nvPr>
            <p:ph type="body" sz="quarter" idx="10"/>
          </p:nvPr>
        </p:nvSpPr>
        <p:spPr>
          <a:xfrm>
            <a:off x="381000" y="990600"/>
            <a:ext cx="8382000" cy="2025170"/>
          </a:xfrm>
        </p:spPr>
        <p:txBody>
          <a:bodyPr/>
          <a:lstStyle/>
          <a:p>
            <a:r>
              <a:rPr lang="en-US" sz="2800" dirty="0"/>
              <a:t>A set of turn signal indicators has been added to the ceiling of the patient compartment just inside the rear doors.</a:t>
            </a:r>
          </a:p>
          <a:p>
            <a:r>
              <a:rPr lang="en-US" sz="2800" dirty="0"/>
              <a:t>This will give the provider advance warning for upcoming turns.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3052762"/>
            <a:ext cx="6629400" cy="3729038"/>
          </a:xfrm>
          <a:prstGeom prst="rect">
            <a:avLst/>
          </a:prstGeom>
        </p:spPr>
      </p:pic>
      <p:sp>
        <p:nvSpPr>
          <p:cNvPr id="6" name="Oval 5"/>
          <p:cNvSpPr/>
          <p:nvPr/>
        </p:nvSpPr>
        <p:spPr bwMode="auto">
          <a:xfrm>
            <a:off x="2209800" y="4267200"/>
            <a:ext cx="990600" cy="838200"/>
          </a:xfrm>
          <a:prstGeom prst="ellipse">
            <a:avLst/>
          </a:prstGeom>
          <a:noFill/>
          <a:ln w="635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7" name="Oval 6"/>
          <p:cNvSpPr/>
          <p:nvPr/>
        </p:nvSpPr>
        <p:spPr bwMode="auto">
          <a:xfrm>
            <a:off x="5410200" y="4267200"/>
            <a:ext cx="990600" cy="838200"/>
          </a:xfrm>
          <a:prstGeom prst="ellipse">
            <a:avLst/>
          </a:prstGeom>
          <a:noFill/>
          <a:ln w="635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230725832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Rear Air Dump</a:t>
            </a:r>
          </a:p>
        </p:txBody>
      </p:sp>
      <p:sp>
        <p:nvSpPr>
          <p:cNvPr id="3" name="Text Placeholder 2"/>
          <p:cNvSpPr>
            <a:spLocks noGrp="1"/>
          </p:cNvSpPr>
          <p:nvPr>
            <p:ph type="body" sz="quarter" idx="10"/>
          </p:nvPr>
        </p:nvSpPr>
        <p:spPr>
          <a:xfrm>
            <a:off x="381000" y="1411552"/>
            <a:ext cx="5257800" cy="3299365"/>
          </a:xfrm>
        </p:spPr>
        <p:txBody>
          <a:bodyPr/>
          <a:lstStyle/>
          <a:p>
            <a:r>
              <a:rPr lang="en-US" dirty="0"/>
              <a:t>The rear suspension is still utilizing airbags.</a:t>
            </a:r>
          </a:p>
          <a:p>
            <a:r>
              <a:rPr lang="en-US" dirty="0"/>
              <a:t>The suspension will dump when the rear doors are open.</a:t>
            </a:r>
          </a:p>
          <a:p>
            <a:r>
              <a:rPr lang="en-US" dirty="0"/>
              <a:t>The override switch is inside the LEFT door.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1524000"/>
            <a:ext cx="2767013" cy="4919134"/>
          </a:xfrm>
          <a:prstGeom prst="rect">
            <a:avLst/>
          </a:prstGeom>
        </p:spPr>
      </p:pic>
    </p:spTree>
    <p:extLst>
      <p:ext uri="{BB962C8B-B14F-4D97-AF65-F5344CB8AC3E}">
        <p14:creationId xmlns:p14="http://schemas.microsoft.com/office/powerpoint/2010/main" val="305800550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990600"/>
            <a:ext cx="2486025" cy="549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Side Door Automatic Step</a:t>
            </a:r>
          </a:p>
        </p:txBody>
      </p:sp>
      <p:sp>
        <p:nvSpPr>
          <p:cNvPr id="3" name="Text Placeholder 2"/>
          <p:cNvSpPr>
            <a:spLocks noGrp="1"/>
          </p:cNvSpPr>
          <p:nvPr>
            <p:ph type="body" sz="quarter" idx="10"/>
          </p:nvPr>
        </p:nvSpPr>
        <p:spPr>
          <a:xfrm>
            <a:off x="381000" y="1411552"/>
            <a:ext cx="5181600" cy="3742563"/>
          </a:xfrm>
        </p:spPr>
        <p:txBody>
          <a:bodyPr/>
          <a:lstStyle/>
          <a:p>
            <a:r>
              <a:rPr lang="en-US" dirty="0"/>
              <a:t>The side step is now controlled by a switch</a:t>
            </a:r>
          </a:p>
          <a:p>
            <a:r>
              <a:rPr lang="en-US" dirty="0"/>
              <a:t>Switch is located inside the side door</a:t>
            </a:r>
          </a:p>
          <a:p>
            <a:r>
              <a:rPr lang="en-US" dirty="0"/>
              <a:t>If this switch is in the off position the step WILL NOT extend when the door is opened.</a:t>
            </a:r>
          </a:p>
        </p:txBody>
      </p:sp>
      <p:sp>
        <p:nvSpPr>
          <p:cNvPr id="6" name="Oval 5"/>
          <p:cNvSpPr/>
          <p:nvPr/>
        </p:nvSpPr>
        <p:spPr bwMode="auto">
          <a:xfrm rot="16200000">
            <a:off x="6477002" y="4495800"/>
            <a:ext cx="2133600" cy="1066801"/>
          </a:xfrm>
          <a:prstGeom prst="ellipse">
            <a:avLst/>
          </a:prstGeom>
          <a:noFill/>
          <a:ln w="1016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1974743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Zico</a:t>
            </a:r>
            <a:r>
              <a:rPr lang="en-US" dirty="0"/>
              <a:t> Oxygen Lift</a:t>
            </a:r>
          </a:p>
        </p:txBody>
      </p:sp>
      <p:sp>
        <p:nvSpPr>
          <p:cNvPr id="3" name="Text Placeholder 2"/>
          <p:cNvSpPr>
            <a:spLocks noGrp="1"/>
          </p:cNvSpPr>
          <p:nvPr>
            <p:ph type="body" sz="quarter" idx="10"/>
          </p:nvPr>
        </p:nvSpPr>
        <p:spPr>
          <a:xfrm>
            <a:off x="381000" y="914400"/>
            <a:ext cx="8382000" cy="443198"/>
          </a:xfrm>
        </p:spPr>
        <p:txBody>
          <a:bodyPr/>
          <a:lstStyle/>
          <a:p>
            <a:r>
              <a:rPr lang="en-US" dirty="0"/>
              <a:t>Similar to existing units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9000" y="1470991"/>
            <a:ext cx="2590800" cy="38862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741" y="1470991"/>
            <a:ext cx="2299459" cy="3810000"/>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1470" y="1430821"/>
            <a:ext cx="1815330" cy="3926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36170" y="5486400"/>
            <a:ext cx="2514600" cy="1077218"/>
          </a:xfrm>
          <a:prstGeom prst="rect">
            <a:avLst/>
          </a:prstGeom>
          <a:noFill/>
          <a:ln w="50800">
            <a:solidFill>
              <a:schemeClr val="accent1"/>
            </a:solidFill>
          </a:ln>
        </p:spPr>
        <p:txBody>
          <a:bodyPr wrap="square" rtlCol="0">
            <a:spAutoFit/>
          </a:bodyPr>
          <a:lstStyle/>
          <a:p>
            <a:pPr algn="ctr"/>
            <a:r>
              <a:rPr lang="en-US" sz="3200" dirty="0"/>
              <a:t>Remember to UNLOCK</a:t>
            </a:r>
          </a:p>
        </p:txBody>
      </p:sp>
      <p:sp>
        <p:nvSpPr>
          <p:cNvPr id="12" name="TextBox 11"/>
          <p:cNvSpPr txBox="1"/>
          <p:nvPr/>
        </p:nvSpPr>
        <p:spPr>
          <a:xfrm>
            <a:off x="3200400" y="5486400"/>
            <a:ext cx="3048000" cy="1077218"/>
          </a:xfrm>
          <a:prstGeom prst="rect">
            <a:avLst/>
          </a:prstGeom>
          <a:noFill/>
          <a:ln w="50800">
            <a:solidFill>
              <a:schemeClr val="accent1"/>
            </a:solidFill>
          </a:ln>
        </p:spPr>
        <p:txBody>
          <a:bodyPr wrap="square" rtlCol="0">
            <a:spAutoFit/>
          </a:bodyPr>
          <a:lstStyle/>
          <a:p>
            <a:pPr algn="ctr"/>
            <a:r>
              <a:rPr lang="en-US" sz="3200" dirty="0"/>
              <a:t>Control mounted in compartment</a:t>
            </a:r>
          </a:p>
        </p:txBody>
      </p:sp>
      <p:sp>
        <p:nvSpPr>
          <p:cNvPr id="13" name="TextBox 12"/>
          <p:cNvSpPr txBox="1"/>
          <p:nvPr/>
        </p:nvSpPr>
        <p:spPr>
          <a:xfrm>
            <a:off x="6521835" y="5486400"/>
            <a:ext cx="2514600" cy="584775"/>
          </a:xfrm>
          <a:prstGeom prst="rect">
            <a:avLst/>
          </a:prstGeom>
          <a:noFill/>
          <a:ln w="50800">
            <a:solidFill>
              <a:schemeClr val="accent1"/>
            </a:solidFill>
          </a:ln>
        </p:spPr>
        <p:txBody>
          <a:bodyPr wrap="square" rtlCol="0">
            <a:spAutoFit/>
          </a:bodyPr>
          <a:lstStyle/>
          <a:p>
            <a:pPr algn="ctr"/>
            <a:r>
              <a:rPr lang="en-US" sz="3200" dirty="0"/>
              <a:t>Control</a:t>
            </a:r>
          </a:p>
        </p:txBody>
      </p:sp>
    </p:spTree>
    <p:extLst>
      <p:ext uri="{BB962C8B-B14F-4D97-AF65-F5344CB8AC3E}">
        <p14:creationId xmlns:p14="http://schemas.microsoft.com/office/powerpoint/2010/main" val="2822715054"/>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Zico</a:t>
            </a:r>
            <a:r>
              <a:rPr lang="en-US" dirty="0"/>
              <a:t> Oxygen Lift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928" y="1066800"/>
            <a:ext cx="3219472" cy="482920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1066799"/>
            <a:ext cx="2671354" cy="4749073"/>
          </a:xfrm>
          <a:prstGeom prst="rect">
            <a:avLst/>
          </a:prstGeom>
        </p:spPr>
      </p:pic>
      <p:sp>
        <p:nvSpPr>
          <p:cNvPr id="11" name="TextBox 10"/>
          <p:cNvSpPr txBox="1"/>
          <p:nvPr/>
        </p:nvSpPr>
        <p:spPr>
          <a:xfrm>
            <a:off x="714364" y="6044625"/>
            <a:ext cx="2514600" cy="584775"/>
          </a:xfrm>
          <a:prstGeom prst="rect">
            <a:avLst/>
          </a:prstGeom>
          <a:noFill/>
          <a:ln w="50800">
            <a:solidFill>
              <a:schemeClr val="accent1"/>
            </a:solidFill>
          </a:ln>
        </p:spPr>
        <p:txBody>
          <a:bodyPr wrap="square" rtlCol="0">
            <a:spAutoFit/>
          </a:bodyPr>
          <a:lstStyle/>
          <a:p>
            <a:pPr algn="ctr"/>
            <a:r>
              <a:rPr lang="en-US" sz="3200" dirty="0"/>
              <a:t>Stored</a:t>
            </a:r>
          </a:p>
        </p:txBody>
      </p:sp>
      <p:sp>
        <p:nvSpPr>
          <p:cNvPr id="13" name="TextBox 12"/>
          <p:cNvSpPr txBox="1"/>
          <p:nvPr/>
        </p:nvSpPr>
        <p:spPr>
          <a:xfrm>
            <a:off x="6021977" y="6044624"/>
            <a:ext cx="2514600" cy="584775"/>
          </a:xfrm>
          <a:prstGeom prst="rect">
            <a:avLst/>
          </a:prstGeom>
          <a:noFill/>
          <a:ln w="50800">
            <a:solidFill>
              <a:schemeClr val="accent1"/>
            </a:solidFill>
          </a:ln>
        </p:spPr>
        <p:txBody>
          <a:bodyPr wrap="square" rtlCol="0">
            <a:spAutoFit/>
          </a:bodyPr>
          <a:lstStyle/>
          <a:p>
            <a:pPr algn="ctr"/>
            <a:r>
              <a:rPr lang="en-US" sz="3200" dirty="0"/>
              <a:t>Deployed</a:t>
            </a:r>
          </a:p>
        </p:txBody>
      </p:sp>
    </p:spTree>
    <p:extLst>
      <p:ext uri="{BB962C8B-B14F-4D97-AF65-F5344CB8AC3E}">
        <p14:creationId xmlns:p14="http://schemas.microsoft.com/office/powerpoint/2010/main" val="1200831263"/>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Lifepak</a:t>
            </a:r>
            <a:r>
              <a:rPr lang="en-US" dirty="0"/>
              <a:t> Clamp</a:t>
            </a:r>
          </a:p>
        </p:txBody>
      </p:sp>
      <p:sp>
        <p:nvSpPr>
          <p:cNvPr id="3" name="Text Placeholder 2"/>
          <p:cNvSpPr>
            <a:spLocks noGrp="1"/>
          </p:cNvSpPr>
          <p:nvPr>
            <p:ph type="body" sz="quarter" idx="10"/>
          </p:nvPr>
        </p:nvSpPr>
        <p:spPr>
          <a:xfrm>
            <a:off x="381000" y="1411552"/>
            <a:ext cx="4495800" cy="1329595"/>
          </a:xfrm>
        </p:spPr>
        <p:txBody>
          <a:bodyPr/>
          <a:lstStyle/>
          <a:p>
            <a:r>
              <a:rPr lang="en-US" dirty="0"/>
              <a:t>The units will be equipped with a mount for the </a:t>
            </a:r>
            <a:r>
              <a:rPr lang="en-US" dirty="0" err="1"/>
              <a:t>Lifepak</a:t>
            </a:r>
            <a:endParaRPr lang="en-US" dirty="0"/>
          </a:p>
        </p:txBody>
      </p:sp>
      <p:pic>
        <p:nvPicPr>
          <p:cNvPr id="4098" name="Picture 2" descr="C:\Users\Owner\Desktop\New EMS Unit\Photos Set 4\0728151017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400" y="533400"/>
            <a:ext cx="325755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23332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Lifepak</a:t>
            </a:r>
            <a:r>
              <a:rPr lang="en-US" dirty="0"/>
              <a:t> Clamp</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1143000"/>
            <a:ext cx="5000625"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427856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Lifepak</a:t>
            </a:r>
            <a:r>
              <a:rPr lang="en-US" dirty="0"/>
              <a:t> Clamp</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18309"/>
            <a:ext cx="8377237" cy="5206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066691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Toughbook Clamp</a:t>
            </a:r>
          </a:p>
        </p:txBody>
      </p:sp>
      <p:sp>
        <p:nvSpPr>
          <p:cNvPr id="3" name="Text Placeholder 2"/>
          <p:cNvSpPr>
            <a:spLocks noGrp="1"/>
          </p:cNvSpPr>
          <p:nvPr>
            <p:ph type="body" sz="quarter" idx="10"/>
          </p:nvPr>
        </p:nvSpPr>
        <p:spPr>
          <a:xfrm>
            <a:off x="381000" y="1411552"/>
            <a:ext cx="5410200" cy="3742563"/>
          </a:xfrm>
        </p:spPr>
        <p:txBody>
          <a:bodyPr/>
          <a:lstStyle/>
          <a:p>
            <a:r>
              <a:rPr lang="en-US" dirty="0"/>
              <a:t>The EMEDS Toughbook clamp works similarly to all existing clamps.</a:t>
            </a:r>
          </a:p>
          <a:p>
            <a:r>
              <a:rPr lang="en-US" dirty="0"/>
              <a:t>All electrical connections have been removed from the mount.</a:t>
            </a:r>
          </a:p>
          <a:p>
            <a:r>
              <a:rPr lang="en-US" dirty="0"/>
              <a:t>The Toughbook must be plugged in with the pigtail</a:t>
            </a:r>
          </a:p>
        </p:txBody>
      </p:sp>
      <p:pic>
        <p:nvPicPr>
          <p:cNvPr id="7170" name="Picture 2" descr="C:\Users\Owner\Desktop\New EMS Unit\Photos Set 4\0728151020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2162" y="762000"/>
            <a:ext cx="3043238"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72181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tranny 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2984500" cy="3581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p:txBody>
          <a:bodyPr/>
          <a:lstStyle/>
          <a:p>
            <a:r>
              <a:rPr lang="en-US" dirty="0"/>
              <a:t>Transmission Fluid Check</a:t>
            </a:r>
          </a:p>
        </p:txBody>
      </p:sp>
      <p:sp>
        <p:nvSpPr>
          <p:cNvPr id="3" name="Text Placeholder 2"/>
          <p:cNvSpPr>
            <a:spLocks noGrp="1"/>
          </p:cNvSpPr>
          <p:nvPr>
            <p:ph type="body" sz="quarter" idx="10"/>
          </p:nvPr>
        </p:nvSpPr>
        <p:spPr>
          <a:xfrm>
            <a:off x="4191000" y="914400"/>
            <a:ext cx="4572000" cy="5773888"/>
          </a:xfrm>
        </p:spPr>
        <p:txBody>
          <a:bodyPr/>
          <a:lstStyle/>
          <a:p>
            <a:r>
              <a:rPr lang="en-US" sz="2800" dirty="0"/>
              <a:t>The Transmission Fluid level may be checked in the cab through the keypad selector.</a:t>
            </a:r>
          </a:p>
          <a:p>
            <a:r>
              <a:rPr lang="en-US" sz="2800" dirty="0"/>
              <a:t>The engine must be running at idle and the unit must be on level ground.</a:t>
            </a:r>
          </a:p>
          <a:p>
            <a:r>
              <a:rPr lang="en-US" sz="2800" dirty="0"/>
              <a:t>The engine must idle at least five minutes from a cold start.</a:t>
            </a:r>
          </a:p>
          <a:p>
            <a:r>
              <a:rPr lang="en-US" sz="2800" dirty="0"/>
              <a:t>The transmission must heat to at least 140 degrees F.</a:t>
            </a:r>
          </a:p>
          <a:p>
            <a:r>
              <a:rPr lang="en-US" sz="2800" dirty="0"/>
              <a:t>Push both the up and down arrows simultaneously on the keypad.</a:t>
            </a:r>
          </a:p>
        </p:txBody>
      </p:sp>
      <p:sp>
        <p:nvSpPr>
          <p:cNvPr id="5" name="Line 12"/>
          <p:cNvSpPr>
            <a:spLocks noChangeShapeType="1"/>
          </p:cNvSpPr>
          <p:nvPr/>
        </p:nvSpPr>
        <p:spPr bwMode="auto">
          <a:xfrm>
            <a:off x="1143000" y="3962400"/>
            <a:ext cx="1295400" cy="304800"/>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6" name="Line 13"/>
          <p:cNvSpPr>
            <a:spLocks noChangeShapeType="1"/>
          </p:cNvSpPr>
          <p:nvPr/>
        </p:nvSpPr>
        <p:spPr bwMode="auto">
          <a:xfrm>
            <a:off x="1143000" y="3962400"/>
            <a:ext cx="1371600" cy="1066800"/>
          </a:xfrm>
          <a:prstGeom prst="line">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7" name="Text Box 14"/>
          <p:cNvSpPr txBox="1">
            <a:spLocks noChangeArrowheads="1"/>
          </p:cNvSpPr>
          <p:nvPr/>
        </p:nvSpPr>
        <p:spPr bwMode="auto">
          <a:xfrm>
            <a:off x="152400" y="3733800"/>
            <a:ext cx="1066800" cy="406400"/>
          </a:xfrm>
          <a:prstGeom prst="rect">
            <a:avLst/>
          </a:prstGeom>
          <a:solidFill>
            <a:schemeClr val="folHlink"/>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dirty="0">
                <a:solidFill>
                  <a:srgbClr val="000000"/>
                </a:solidFill>
              </a:rPr>
              <a:t>Arrows</a:t>
            </a:r>
          </a:p>
        </p:txBody>
      </p:sp>
    </p:spTree>
    <p:extLst>
      <p:ext uri="{BB962C8B-B14F-4D97-AF65-F5344CB8AC3E}">
        <p14:creationId xmlns:p14="http://schemas.microsoft.com/office/powerpoint/2010/main" val="3974815935"/>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Backboard Grips</a:t>
            </a:r>
          </a:p>
        </p:txBody>
      </p:sp>
      <p:sp>
        <p:nvSpPr>
          <p:cNvPr id="3" name="Text Placeholder 2"/>
          <p:cNvSpPr>
            <a:spLocks noGrp="1"/>
          </p:cNvSpPr>
          <p:nvPr>
            <p:ph type="body" sz="quarter" idx="10"/>
          </p:nvPr>
        </p:nvSpPr>
        <p:spPr>
          <a:xfrm>
            <a:off x="381000" y="1411552"/>
            <a:ext cx="5181600" cy="3742563"/>
          </a:xfrm>
        </p:spPr>
        <p:txBody>
          <a:bodyPr/>
          <a:lstStyle/>
          <a:p>
            <a:r>
              <a:rPr lang="en-US" dirty="0"/>
              <a:t>Place the bottom of the backboard  in the channel first</a:t>
            </a:r>
          </a:p>
          <a:p>
            <a:r>
              <a:rPr lang="en-US" dirty="0"/>
              <a:t>Push the top of the backboard firmly in the channel</a:t>
            </a:r>
          </a:p>
          <a:p>
            <a:r>
              <a:rPr lang="en-US" dirty="0"/>
              <a:t>Remember to fasten seat belt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1066800"/>
            <a:ext cx="3043238" cy="5410200"/>
          </a:xfrm>
          <a:prstGeom prst="rect">
            <a:avLst/>
          </a:prstGeom>
        </p:spPr>
      </p:pic>
    </p:spTree>
    <p:extLst>
      <p:ext uri="{BB962C8B-B14F-4D97-AF65-F5344CB8AC3E}">
        <p14:creationId xmlns:p14="http://schemas.microsoft.com/office/powerpoint/2010/main" val="359265174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Backboard Grips</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0"/>
            <a:ext cx="2610732"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descr="C:\Users\Owner\Desktop\New EMS Unit\Photos Set 4\0728151014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2340768"/>
            <a:ext cx="2290465" cy="407193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Owner\Desktop\New EMS Unit\Photos Set 4\07281510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3099" y="2362200"/>
            <a:ext cx="2269901" cy="40353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0" y="1676400"/>
            <a:ext cx="2438400" cy="584775"/>
          </a:xfrm>
          <a:prstGeom prst="rect">
            <a:avLst/>
          </a:prstGeom>
          <a:noFill/>
        </p:spPr>
        <p:txBody>
          <a:bodyPr wrap="square" rtlCol="0">
            <a:spAutoFit/>
          </a:bodyPr>
          <a:lstStyle/>
          <a:p>
            <a:r>
              <a:rPr lang="en-US" sz="3200" dirty="0"/>
              <a:t>Place Bottom</a:t>
            </a:r>
          </a:p>
        </p:txBody>
      </p:sp>
      <p:sp>
        <p:nvSpPr>
          <p:cNvPr id="10" name="TextBox 9"/>
          <p:cNvSpPr txBox="1"/>
          <p:nvPr/>
        </p:nvSpPr>
        <p:spPr>
          <a:xfrm>
            <a:off x="3352800" y="1676400"/>
            <a:ext cx="2819400" cy="584775"/>
          </a:xfrm>
          <a:prstGeom prst="rect">
            <a:avLst/>
          </a:prstGeom>
          <a:noFill/>
        </p:spPr>
        <p:txBody>
          <a:bodyPr wrap="square" rtlCol="0">
            <a:spAutoFit/>
          </a:bodyPr>
          <a:lstStyle/>
          <a:p>
            <a:r>
              <a:rPr lang="en-US" sz="3200" dirty="0"/>
              <a:t>Push in channel</a:t>
            </a:r>
          </a:p>
        </p:txBody>
      </p:sp>
      <p:sp>
        <p:nvSpPr>
          <p:cNvPr id="11" name="TextBox 10"/>
          <p:cNvSpPr txBox="1"/>
          <p:nvPr/>
        </p:nvSpPr>
        <p:spPr>
          <a:xfrm>
            <a:off x="6553200" y="1676400"/>
            <a:ext cx="2057400" cy="584775"/>
          </a:xfrm>
          <a:prstGeom prst="rect">
            <a:avLst/>
          </a:prstGeom>
          <a:noFill/>
        </p:spPr>
        <p:txBody>
          <a:bodyPr wrap="square" rtlCol="0">
            <a:spAutoFit/>
          </a:bodyPr>
          <a:lstStyle/>
          <a:p>
            <a:r>
              <a:rPr lang="en-US" sz="3200" dirty="0"/>
              <a:t>Secure Belt</a:t>
            </a:r>
          </a:p>
        </p:txBody>
      </p:sp>
    </p:spTree>
    <p:extLst>
      <p:ext uri="{BB962C8B-B14F-4D97-AF65-F5344CB8AC3E}">
        <p14:creationId xmlns:p14="http://schemas.microsoft.com/office/powerpoint/2010/main" val="1221065074"/>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Rear Stealth Button</a:t>
            </a:r>
          </a:p>
        </p:txBody>
      </p:sp>
      <p:sp>
        <p:nvSpPr>
          <p:cNvPr id="3" name="Text Placeholder 2"/>
          <p:cNvSpPr>
            <a:spLocks noGrp="1"/>
          </p:cNvSpPr>
          <p:nvPr>
            <p:ph type="body" sz="quarter" idx="10"/>
          </p:nvPr>
        </p:nvSpPr>
        <p:spPr>
          <a:xfrm>
            <a:off x="381000" y="1066800"/>
            <a:ext cx="5334000" cy="2819233"/>
          </a:xfrm>
        </p:spPr>
        <p:txBody>
          <a:bodyPr/>
          <a:lstStyle/>
          <a:p>
            <a:r>
              <a:rPr lang="en-US" dirty="0"/>
              <a:t>Similar to existing units</a:t>
            </a:r>
          </a:p>
          <a:p>
            <a:r>
              <a:rPr lang="en-US" dirty="0"/>
              <a:t>Switch will Unlock AND Lock all cab, compartment, and patient compartment doors.</a:t>
            </a:r>
          </a:p>
          <a:p>
            <a:pPr lvl="1"/>
            <a:r>
              <a:rPr lang="en-US" dirty="0"/>
              <a:t>Press DOWN to unlock</a:t>
            </a:r>
          </a:p>
          <a:p>
            <a:pPr lvl="1"/>
            <a:r>
              <a:rPr lang="en-US" dirty="0"/>
              <a:t>Press UP to lock</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1066800"/>
            <a:ext cx="2871788" cy="5105400"/>
          </a:xfrm>
          <a:prstGeom prst="rect">
            <a:avLst/>
          </a:prstGeom>
        </p:spPr>
      </p:pic>
    </p:spTree>
    <p:extLst>
      <p:ext uri="{BB962C8B-B14F-4D97-AF65-F5344CB8AC3E}">
        <p14:creationId xmlns:p14="http://schemas.microsoft.com/office/powerpoint/2010/main" val="2056406536"/>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590800"/>
            <a:ext cx="5655733" cy="3181350"/>
          </a:xfrm>
          <a:prstGeom prst="rect">
            <a:avLst/>
          </a:prstGeom>
        </p:spPr>
      </p:pic>
      <p:sp>
        <p:nvSpPr>
          <p:cNvPr id="2" name="Title 1"/>
          <p:cNvSpPr>
            <a:spLocks noGrp="1"/>
          </p:cNvSpPr>
          <p:nvPr>
            <p:ph type="title"/>
          </p:nvPr>
        </p:nvSpPr>
        <p:spPr/>
        <p:txBody>
          <a:bodyPr/>
          <a:lstStyle/>
          <a:p>
            <a:r>
              <a:rPr lang="en-US" dirty="0"/>
              <a:t>LED Scene Lighting</a:t>
            </a:r>
          </a:p>
        </p:txBody>
      </p:sp>
      <p:sp>
        <p:nvSpPr>
          <p:cNvPr id="3" name="Text Placeholder 2"/>
          <p:cNvSpPr>
            <a:spLocks noGrp="1"/>
          </p:cNvSpPr>
          <p:nvPr>
            <p:ph type="body" sz="quarter" idx="10"/>
          </p:nvPr>
        </p:nvSpPr>
        <p:spPr>
          <a:xfrm>
            <a:off x="381000" y="914400"/>
            <a:ext cx="8382000" cy="886397"/>
          </a:xfrm>
        </p:spPr>
        <p:txBody>
          <a:bodyPr/>
          <a:lstStyle/>
          <a:p>
            <a:r>
              <a:rPr lang="en-US" dirty="0"/>
              <a:t>Scene lights on both sides of the unit are 12 volt LED style.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97260" y="2507158"/>
            <a:ext cx="5191123" cy="2920007"/>
          </a:xfrm>
          <a:prstGeom prst="rect">
            <a:avLst/>
          </a:prstGeom>
        </p:spPr>
      </p:pic>
    </p:spTree>
    <p:extLst>
      <p:ext uri="{BB962C8B-B14F-4D97-AF65-F5344CB8AC3E}">
        <p14:creationId xmlns:p14="http://schemas.microsoft.com/office/powerpoint/2010/main" val="3888934875"/>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LED Scene Lighting</a:t>
            </a:r>
          </a:p>
        </p:txBody>
      </p:sp>
      <p:sp>
        <p:nvSpPr>
          <p:cNvPr id="3" name="Text Placeholder 2"/>
          <p:cNvSpPr>
            <a:spLocks noGrp="1"/>
          </p:cNvSpPr>
          <p:nvPr>
            <p:ph type="body" sz="quarter" idx="10"/>
          </p:nvPr>
        </p:nvSpPr>
        <p:spPr>
          <a:xfrm>
            <a:off x="381000" y="914400"/>
            <a:ext cx="8382000" cy="2511457"/>
          </a:xfrm>
        </p:spPr>
        <p:txBody>
          <a:bodyPr/>
          <a:lstStyle/>
          <a:p>
            <a:r>
              <a:rPr lang="en-US" dirty="0"/>
              <a:t>Rear scene lights are standard bulbs in the rear light bar.</a:t>
            </a:r>
          </a:p>
          <a:p>
            <a:r>
              <a:rPr lang="en-US" dirty="0"/>
              <a:t>Also illuminates </a:t>
            </a:r>
          </a:p>
          <a:p>
            <a:pPr marL="0" indent="0">
              <a:buNone/>
            </a:pPr>
            <a:r>
              <a:rPr lang="en-US" dirty="0"/>
              <a:t>    the LED reverse </a:t>
            </a:r>
          </a:p>
          <a:p>
            <a:pPr marL="0" indent="0">
              <a:buNone/>
            </a:pPr>
            <a:r>
              <a:rPr lang="en-US" dirty="0"/>
              <a:t>    lights.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524000"/>
            <a:ext cx="4739050"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9646016"/>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LED Compartment Lighting</a:t>
            </a:r>
          </a:p>
        </p:txBody>
      </p:sp>
      <p:sp>
        <p:nvSpPr>
          <p:cNvPr id="3" name="Text Placeholder 2"/>
          <p:cNvSpPr>
            <a:spLocks noGrp="1"/>
          </p:cNvSpPr>
          <p:nvPr>
            <p:ph type="body" sz="quarter" idx="10"/>
          </p:nvPr>
        </p:nvSpPr>
        <p:spPr>
          <a:xfrm>
            <a:off x="381000" y="989538"/>
            <a:ext cx="8382000" cy="1329595"/>
          </a:xfrm>
        </p:spPr>
        <p:txBody>
          <a:bodyPr/>
          <a:lstStyle/>
          <a:p>
            <a:r>
              <a:rPr lang="en-US" dirty="0"/>
              <a:t>All interior compartments have LED lighting that is controlled by a switch on the panel labeled “Cabinet Lights”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2514600"/>
            <a:ext cx="3894667" cy="2190750"/>
          </a:xfrm>
          <a:prstGeom prst="rect">
            <a:avLst/>
          </a:prstGeom>
          <a:ln w="50800">
            <a:solidFill>
              <a:srgbClr val="FFFF00"/>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1" y="2514600"/>
            <a:ext cx="3894666" cy="2190750"/>
          </a:xfrm>
          <a:prstGeom prst="rect">
            <a:avLst/>
          </a:prstGeom>
          <a:ln w="50800">
            <a:solidFill>
              <a:srgbClr val="FFFF00"/>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4200" y="2514600"/>
            <a:ext cx="2271713" cy="4038600"/>
          </a:xfrm>
          <a:prstGeom prst="rect">
            <a:avLst/>
          </a:prstGeom>
          <a:ln w="50800">
            <a:solidFill>
              <a:srgbClr val="FFFF00"/>
            </a:solidFill>
          </a:ln>
        </p:spPr>
      </p:pic>
    </p:spTree>
    <p:extLst>
      <p:ext uri="{BB962C8B-B14F-4D97-AF65-F5344CB8AC3E}">
        <p14:creationId xmlns:p14="http://schemas.microsoft.com/office/powerpoint/2010/main" val="1221068221"/>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 Seat Installation Review</a:t>
            </a:r>
          </a:p>
        </p:txBody>
      </p:sp>
      <p:sp>
        <p:nvSpPr>
          <p:cNvPr id="3" name="Text Placeholder 2"/>
          <p:cNvSpPr>
            <a:spLocks noGrp="1"/>
          </p:cNvSpPr>
          <p:nvPr>
            <p:ph type="body" sz="quarter" idx="10"/>
          </p:nvPr>
        </p:nvSpPr>
        <p:spPr>
          <a:xfrm>
            <a:off x="381000" y="990600"/>
            <a:ext cx="4267200" cy="4724400"/>
          </a:xfrm>
        </p:spPr>
        <p:txBody>
          <a:bodyPr/>
          <a:lstStyle/>
          <a:p>
            <a:r>
              <a:rPr lang="en-US" dirty="0"/>
              <a:t>All of the convertible car seats that are carried in the outside compartment were provided by the car seat program and meet all of the federal requirements  </a:t>
            </a:r>
            <a:endParaRPr lang="en-US" dirty="0">
              <a:solidFill>
                <a:srgbClr val="FFFF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990600"/>
            <a:ext cx="3738898" cy="3880104"/>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75" y="4876800"/>
            <a:ext cx="324802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5052700"/>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 Seat Installation Review</a:t>
            </a:r>
          </a:p>
        </p:txBody>
      </p:sp>
      <p:sp>
        <p:nvSpPr>
          <p:cNvPr id="3" name="Text Placeholder 2"/>
          <p:cNvSpPr>
            <a:spLocks noGrp="1"/>
          </p:cNvSpPr>
          <p:nvPr>
            <p:ph type="body" sz="quarter" idx="10"/>
          </p:nvPr>
        </p:nvSpPr>
        <p:spPr>
          <a:xfrm>
            <a:off x="381000" y="990600"/>
            <a:ext cx="8382000" cy="886397"/>
          </a:xfrm>
        </p:spPr>
        <p:txBody>
          <a:bodyPr/>
          <a:lstStyle/>
          <a:p>
            <a:r>
              <a:rPr lang="en-US" dirty="0"/>
              <a:t>The primary place that the seats should be secured is </a:t>
            </a:r>
            <a:r>
              <a:rPr lang="en-US" b="1" dirty="0"/>
              <a:t>rear</a:t>
            </a:r>
            <a:r>
              <a:rPr lang="en-US" dirty="0"/>
              <a:t> </a:t>
            </a:r>
            <a:r>
              <a:rPr lang="en-US" b="1" dirty="0"/>
              <a:t>facing</a:t>
            </a:r>
            <a:r>
              <a:rPr lang="en-US" dirty="0"/>
              <a:t> </a:t>
            </a:r>
            <a:r>
              <a:rPr lang="en-US" i="1" dirty="0"/>
              <a:t>on the cot.</a:t>
            </a:r>
            <a:endParaRPr lang="en-US" dirty="0">
              <a:solidFill>
                <a:srgbClr val="FFFF0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1918937"/>
            <a:ext cx="5010150" cy="471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8926975"/>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 Seat Installation Review</a:t>
            </a:r>
          </a:p>
        </p:txBody>
      </p:sp>
      <p:sp>
        <p:nvSpPr>
          <p:cNvPr id="3" name="Text Placeholder 2"/>
          <p:cNvSpPr>
            <a:spLocks noGrp="1"/>
          </p:cNvSpPr>
          <p:nvPr>
            <p:ph type="body" sz="quarter" idx="10"/>
          </p:nvPr>
        </p:nvSpPr>
        <p:spPr>
          <a:xfrm>
            <a:off x="381000" y="990600"/>
            <a:ext cx="8382000" cy="886397"/>
          </a:xfrm>
        </p:spPr>
        <p:txBody>
          <a:bodyPr/>
          <a:lstStyle/>
          <a:p>
            <a:r>
              <a:rPr lang="en-US" dirty="0"/>
              <a:t>When the seat is secured </a:t>
            </a:r>
            <a:r>
              <a:rPr lang="en-US" b="1" dirty="0"/>
              <a:t>rear facing</a:t>
            </a:r>
            <a:r>
              <a:rPr lang="en-US" dirty="0"/>
              <a:t>, a cot strap should go through each belt path on the seat.</a:t>
            </a:r>
            <a:endParaRPr lang="en-US" dirty="0">
              <a:solidFill>
                <a:srgbClr val="FFFF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1918937"/>
            <a:ext cx="5010150" cy="471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bwMode="auto">
          <a:xfrm rot="15646123">
            <a:off x="2889596" y="3079172"/>
            <a:ext cx="1181100" cy="3012918"/>
          </a:xfrm>
          <a:prstGeom prst="ellipse">
            <a:avLst/>
          </a:prstGeom>
          <a:noFill/>
          <a:ln w="1016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 name="Oval 5"/>
          <p:cNvSpPr/>
          <p:nvPr/>
        </p:nvSpPr>
        <p:spPr bwMode="auto">
          <a:xfrm rot="8782131">
            <a:off x="5853019" y="3695735"/>
            <a:ext cx="1181100" cy="2854064"/>
          </a:xfrm>
          <a:prstGeom prst="ellipse">
            <a:avLst/>
          </a:prstGeom>
          <a:noFill/>
          <a:ln w="1016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4203288253"/>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 Seat Installation Review</a:t>
            </a:r>
          </a:p>
        </p:txBody>
      </p:sp>
      <p:sp>
        <p:nvSpPr>
          <p:cNvPr id="3" name="Text Placeholder 2"/>
          <p:cNvSpPr>
            <a:spLocks noGrp="1"/>
          </p:cNvSpPr>
          <p:nvPr>
            <p:ph type="body" sz="quarter" idx="10"/>
          </p:nvPr>
        </p:nvSpPr>
        <p:spPr>
          <a:xfrm>
            <a:off x="381000" y="990600"/>
            <a:ext cx="8382000" cy="886397"/>
          </a:xfrm>
        </p:spPr>
        <p:txBody>
          <a:bodyPr/>
          <a:lstStyle/>
          <a:p>
            <a:r>
              <a:rPr lang="en-US" dirty="0"/>
              <a:t>The lower strap MUST be moved past the folding handle.</a:t>
            </a:r>
            <a:endParaRPr lang="en-US" dirty="0">
              <a:solidFill>
                <a:srgbClr val="FFFF00"/>
              </a:solidFill>
            </a:endParaRPr>
          </a:p>
        </p:txBody>
      </p:sp>
      <p:pic>
        <p:nvPicPr>
          <p:cNvPr id="10242" name="Picture 2" descr="C:\Users\Owner\Desktop\New EMS Unit\Photos Set 4\07281511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133600"/>
            <a:ext cx="7391400" cy="415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0315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Transmission Fluid Check</a:t>
            </a:r>
          </a:p>
        </p:txBody>
      </p:sp>
      <p:sp>
        <p:nvSpPr>
          <p:cNvPr id="3" name="Text Placeholder 2"/>
          <p:cNvSpPr>
            <a:spLocks noGrp="1"/>
          </p:cNvSpPr>
          <p:nvPr>
            <p:ph type="body" sz="quarter" idx="10"/>
          </p:nvPr>
        </p:nvSpPr>
        <p:spPr>
          <a:xfrm>
            <a:off x="2819400" y="914400"/>
            <a:ext cx="6172200" cy="5386090"/>
          </a:xfrm>
        </p:spPr>
        <p:txBody>
          <a:bodyPr/>
          <a:lstStyle/>
          <a:p>
            <a:r>
              <a:rPr lang="en-US" sz="2800" dirty="0"/>
              <a:t>After simultaneously pushing both buttons, the symbol “OL” will display on the screen.</a:t>
            </a:r>
          </a:p>
          <a:p>
            <a:r>
              <a:rPr lang="en-US" sz="2800" dirty="0"/>
              <a:t>OL will be followed by OK,  -1 thru -7, or +1 thru +7. The – indicates under filled and the + indicates overfilled. The numeral indicates the number of quarts.</a:t>
            </a:r>
          </a:p>
          <a:p>
            <a:r>
              <a:rPr lang="en-US" sz="2800" dirty="0"/>
              <a:t>Any other message indicates a problem and CMF should be notified.</a:t>
            </a:r>
          </a:p>
          <a:p>
            <a:r>
              <a:rPr lang="en-US" sz="2800" dirty="0"/>
              <a:t>Always confirm the digital reading on the dipstick BEFORE adding fluid.</a:t>
            </a:r>
          </a:p>
          <a:p>
            <a:r>
              <a:rPr lang="en-US" sz="2800" dirty="0"/>
              <a:t>ONLY use Trans-Synd Fluid.</a:t>
            </a:r>
          </a:p>
        </p:txBody>
      </p:sp>
      <p:pic>
        <p:nvPicPr>
          <p:cNvPr id="5" name="Picture 7" descr="tranny 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28600" y="1828800"/>
            <a:ext cx="2514600" cy="3657600"/>
          </a:xfrm>
          <a:prstGeom prst="rect">
            <a:avLst/>
          </a:prstGeom>
          <a:noFill/>
          <a:ln>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66413752"/>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 Seat Installation Review</a:t>
            </a:r>
          </a:p>
        </p:txBody>
      </p:sp>
      <p:sp>
        <p:nvSpPr>
          <p:cNvPr id="3" name="Text Placeholder 2"/>
          <p:cNvSpPr>
            <a:spLocks noGrp="1"/>
          </p:cNvSpPr>
          <p:nvPr>
            <p:ph type="body" sz="quarter" idx="10"/>
          </p:nvPr>
        </p:nvSpPr>
        <p:spPr>
          <a:xfrm>
            <a:off x="381000" y="990600"/>
            <a:ext cx="8382000" cy="886397"/>
          </a:xfrm>
        </p:spPr>
        <p:txBody>
          <a:bodyPr/>
          <a:lstStyle/>
          <a:p>
            <a:r>
              <a:rPr lang="en-US" dirty="0"/>
              <a:t>The buckles should be moved so they are not positioned underneath the child.</a:t>
            </a:r>
            <a:endParaRPr lang="en-US" dirty="0">
              <a:solidFill>
                <a:srgbClr val="FFFF00"/>
              </a:solidFill>
            </a:endParaRPr>
          </a:p>
        </p:txBody>
      </p:sp>
      <p:pic>
        <p:nvPicPr>
          <p:cNvPr id="11266" name="Picture 2" descr="C:\Users\Owner\Desktop\New EMS Unit\Photos Set 4\0728151116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981200"/>
            <a:ext cx="7848600" cy="441483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bwMode="auto">
          <a:xfrm rot="16200000">
            <a:off x="3562349" y="2014739"/>
            <a:ext cx="1485902" cy="1600201"/>
          </a:xfrm>
          <a:prstGeom prst="ellipse">
            <a:avLst/>
          </a:prstGeom>
          <a:noFill/>
          <a:ln w="1016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6" name="Oval 5"/>
          <p:cNvSpPr/>
          <p:nvPr/>
        </p:nvSpPr>
        <p:spPr bwMode="auto">
          <a:xfrm rot="16200000">
            <a:off x="6153150" y="1990057"/>
            <a:ext cx="1485902" cy="1600198"/>
          </a:xfrm>
          <a:prstGeom prst="ellipse">
            <a:avLst/>
          </a:prstGeom>
          <a:noFill/>
          <a:ln w="1016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59380825"/>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 Seat Installation Review</a:t>
            </a:r>
          </a:p>
        </p:txBody>
      </p:sp>
      <p:sp>
        <p:nvSpPr>
          <p:cNvPr id="3" name="Text Placeholder 2"/>
          <p:cNvSpPr>
            <a:spLocks noGrp="1"/>
          </p:cNvSpPr>
          <p:nvPr>
            <p:ph type="body" sz="quarter" idx="10"/>
          </p:nvPr>
        </p:nvSpPr>
        <p:spPr>
          <a:xfrm>
            <a:off x="381000" y="990600"/>
            <a:ext cx="8382000" cy="1871282"/>
          </a:xfrm>
        </p:spPr>
        <p:txBody>
          <a:bodyPr/>
          <a:lstStyle/>
          <a:p>
            <a:r>
              <a:rPr lang="en-US" dirty="0"/>
              <a:t>The buckles may also have to be shortened for proper placement.</a:t>
            </a:r>
          </a:p>
          <a:p>
            <a:r>
              <a:rPr lang="en-US" dirty="0"/>
              <a:t>This can be done by twisting the buckle portion </a:t>
            </a:r>
            <a:r>
              <a:rPr lang="en-US" b="1" u="sng" dirty="0"/>
              <a:t>NO MORE THAN</a:t>
            </a:r>
            <a:r>
              <a:rPr lang="en-US" b="1" dirty="0"/>
              <a:t>  </a:t>
            </a:r>
            <a:r>
              <a:rPr lang="en-US" dirty="0"/>
              <a:t>3 complete twists</a:t>
            </a:r>
          </a:p>
        </p:txBody>
      </p:sp>
      <p:pic>
        <p:nvPicPr>
          <p:cNvPr id="11266" name="Picture 2" descr="C:\Users\Owner\Desktop\New EMS Unit\Photos Set 4\0728151116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199" y="2824162"/>
            <a:ext cx="6900333" cy="388143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bwMode="auto">
          <a:xfrm rot="12756535">
            <a:off x="2800505" y="3305898"/>
            <a:ext cx="1181100" cy="3666139"/>
          </a:xfrm>
          <a:prstGeom prst="ellipse">
            <a:avLst/>
          </a:prstGeom>
          <a:noFill/>
          <a:ln w="1016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518727305"/>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 Seat Installation Review</a:t>
            </a:r>
          </a:p>
        </p:txBody>
      </p:sp>
      <p:sp>
        <p:nvSpPr>
          <p:cNvPr id="3" name="Text Placeholder 2"/>
          <p:cNvSpPr>
            <a:spLocks noGrp="1"/>
          </p:cNvSpPr>
          <p:nvPr>
            <p:ph type="body" sz="quarter" idx="10"/>
          </p:nvPr>
        </p:nvSpPr>
        <p:spPr>
          <a:xfrm>
            <a:off x="381000" y="990600"/>
            <a:ext cx="4495800" cy="3644075"/>
          </a:xfrm>
        </p:spPr>
        <p:txBody>
          <a:bodyPr/>
          <a:lstStyle/>
          <a:p>
            <a:r>
              <a:rPr lang="en-US" dirty="0"/>
              <a:t>The straps on the car seat should be properly adjusted based on the size of the child.</a:t>
            </a:r>
          </a:p>
          <a:p>
            <a:r>
              <a:rPr lang="en-US" dirty="0"/>
              <a:t>Refer to owners manual or certified car seat technician for help with this.</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143000"/>
            <a:ext cx="3267075" cy="536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bwMode="auto">
          <a:xfrm rot="10800000">
            <a:off x="6019800" y="2133598"/>
            <a:ext cx="1600200" cy="2667001"/>
          </a:xfrm>
          <a:prstGeom prst="ellipse">
            <a:avLst/>
          </a:prstGeom>
          <a:noFill/>
          <a:ln w="1016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3767097256"/>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 Seat Installation Review</a:t>
            </a:r>
          </a:p>
        </p:txBody>
      </p:sp>
      <p:sp>
        <p:nvSpPr>
          <p:cNvPr id="3" name="Text Placeholder 2"/>
          <p:cNvSpPr>
            <a:spLocks noGrp="1"/>
          </p:cNvSpPr>
          <p:nvPr>
            <p:ph type="body" sz="quarter" idx="10"/>
          </p:nvPr>
        </p:nvSpPr>
        <p:spPr>
          <a:xfrm>
            <a:off x="381000" y="990600"/>
            <a:ext cx="8382000" cy="886397"/>
          </a:xfrm>
        </p:spPr>
        <p:txBody>
          <a:bodyPr/>
          <a:lstStyle/>
          <a:p>
            <a:r>
              <a:rPr lang="en-US" dirty="0"/>
              <a:t>Infant carriers must NEVER be used on the cot as they cannot be properly secured. </a:t>
            </a:r>
            <a:endParaRPr lang="en-US" dirty="0">
              <a:solidFill>
                <a:srgbClr val="FFFF00"/>
              </a:solidFill>
            </a:endParaRPr>
          </a:p>
        </p:txBody>
      </p:sp>
      <p:pic>
        <p:nvPicPr>
          <p:cNvPr id="1026" name="Picture 2" descr="http://theamazingspiderman.toysrus.com.au/www/732/files/703524_safe-n-sound-eclipse-unity-infant-carri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133600"/>
            <a:ext cx="4051300" cy="40513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bwMode="auto">
          <a:xfrm>
            <a:off x="2590800" y="2209800"/>
            <a:ext cx="4051300" cy="3975100"/>
          </a:xfrm>
          <a:prstGeom prst="ellipse">
            <a:avLst/>
          </a:prstGeom>
          <a:noFill/>
          <a:ln w="254000">
            <a:solidFill>
              <a:srgbClr val="FF00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cxnSp>
        <p:nvCxnSpPr>
          <p:cNvPr id="6" name="Straight Connector 5"/>
          <p:cNvCxnSpPr/>
          <p:nvPr/>
        </p:nvCxnSpPr>
        <p:spPr>
          <a:xfrm flipV="1">
            <a:off x="2743200" y="3352800"/>
            <a:ext cx="3657600" cy="1676400"/>
          </a:xfrm>
          <a:prstGeom prst="line">
            <a:avLst/>
          </a:prstGeom>
          <a:ln w="2540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351836"/>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 Seat Installation Review</a:t>
            </a:r>
          </a:p>
        </p:txBody>
      </p:sp>
      <p:sp>
        <p:nvSpPr>
          <p:cNvPr id="3" name="Text Placeholder 2"/>
          <p:cNvSpPr>
            <a:spLocks noGrp="1"/>
          </p:cNvSpPr>
          <p:nvPr>
            <p:ph type="body" sz="quarter" idx="10"/>
          </p:nvPr>
        </p:nvSpPr>
        <p:spPr>
          <a:xfrm>
            <a:off x="381000" y="990600"/>
            <a:ext cx="4953000" cy="4444294"/>
          </a:xfrm>
        </p:spPr>
        <p:txBody>
          <a:bodyPr/>
          <a:lstStyle/>
          <a:p>
            <a:r>
              <a:rPr lang="en-US" dirty="0"/>
              <a:t>The car seat that is incorporated into the Captains chair can only be used for a child that is:</a:t>
            </a:r>
          </a:p>
          <a:p>
            <a:pPr lvl="1"/>
            <a:r>
              <a:rPr lang="en-US" dirty="0"/>
              <a:t>Between 20 pounds and 50 pounds</a:t>
            </a:r>
          </a:p>
          <a:p>
            <a:pPr lvl="1"/>
            <a:r>
              <a:rPr lang="en-US" dirty="0"/>
              <a:t>Between 28 and 47 inches in height</a:t>
            </a:r>
          </a:p>
          <a:p>
            <a:pPr lvl="1"/>
            <a:r>
              <a:rPr lang="en-US" dirty="0"/>
              <a:t>Over 1 year old</a:t>
            </a:r>
          </a:p>
          <a:p>
            <a:pPr lvl="1"/>
            <a:r>
              <a:rPr lang="en-US" dirty="0"/>
              <a:t>Can sit up on their own.</a:t>
            </a:r>
          </a:p>
        </p:txBody>
      </p:sp>
      <p:pic>
        <p:nvPicPr>
          <p:cNvPr id="13314" name="Picture 2" descr="C:\Users\Owner\Desktop\New EMS Unit\Photos Set 4\07281511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6412" y="914400"/>
            <a:ext cx="3100388"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386502"/>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 Seat Installation Review</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696" y="1489343"/>
            <a:ext cx="8170104" cy="4759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609600" y="3505200"/>
            <a:ext cx="7848600" cy="1752600"/>
          </a:xfrm>
          <a:prstGeom prst="rect">
            <a:avLst/>
          </a:prstGeom>
          <a:noFill/>
          <a:ln w="88900">
            <a:solidFill>
              <a:srgbClr val="FFFF00"/>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4068477172"/>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 Seat Installation Review</a:t>
            </a:r>
          </a:p>
        </p:txBody>
      </p:sp>
      <p:pic>
        <p:nvPicPr>
          <p:cNvPr id="15362" name="Picture 2" descr="C:\Users\Owner\Desktop\New EMS Unit\Photos Set 4\0728151120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1066800"/>
            <a:ext cx="4165600" cy="234315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a:spLocks noGrp="1"/>
          </p:cNvSpPr>
          <p:nvPr>
            <p:ph type="body" sz="quarter" idx="10"/>
          </p:nvPr>
        </p:nvSpPr>
        <p:spPr>
          <a:xfrm>
            <a:off x="381000" y="1066800"/>
            <a:ext cx="3962400" cy="886397"/>
          </a:xfrm>
        </p:spPr>
        <p:txBody>
          <a:bodyPr/>
          <a:lstStyle/>
          <a:p>
            <a:r>
              <a:rPr lang="en-US" dirty="0"/>
              <a:t>Place the top buckle at armpit level first</a:t>
            </a:r>
          </a:p>
        </p:txBody>
      </p:sp>
      <p:pic>
        <p:nvPicPr>
          <p:cNvPr id="15363" name="Picture 3" descr="C:\Users\Owner\Desktop\New EMS Unit\Photos Set 4\07281511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2133600"/>
            <a:ext cx="2486025" cy="4419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p:cNvSpPr txBox="1">
            <a:spLocks/>
          </p:cNvSpPr>
          <p:nvPr/>
        </p:nvSpPr>
        <p:spPr>
          <a:xfrm>
            <a:off x="3200400" y="5223605"/>
            <a:ext cx="5562600" cy="1329595"/>
          </a:xfrm>
          <a:prstGeom prst="rect">
            <a:avLst/>
          </a:prstGeom>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After the lower buckles are buckled, all adjustments are made on the lower straps.</a:t>
            </a:r>
          </a:p>
        </p:txBody>
      </p:sp>
    </p:spTree>
    <p:extLst>
      <p:ext uri="{BB962C8B-B14F-4D97-AF65-F5344CB8AC3E}">
        <p14:creationId xmlns:p14="http://schemas.microsoft.com/office/powerpoint/2010/main" val="699211079"/>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 Seat Installation Review</a:t>
            </a:r>
          </a:p>
        </p:txBody>
      </p:sp>
      <p:sp>
        <p:nvSpPr>
          <p:cNvPr id="3" name="Text Placeholder 2"/>
          <p:cNvSpPr>
            <a:spLocks noGrp="1"/>
          </p:cNvSpPr>
          <p:nvPr>
            <p:ph type="body" sz="quarter" idx="10"/>
          </p:nvPr>
        </p:nvSpPr>
        <p:spPr>
          <a:xfrm>
            <a:off x="381000" y="990600"/>
            <a:ext cx="4191000" cy="5761577"/>
          </a:xfrm>
        </p:spPr>
        <p:txBody>
          <a:bodyPr vert="horz" lIns="0" tIns="0" rIns="0" bIns="0" rtlCol="0" anchor="t">
            <a:spAutoFit/>
          </a:bodyPr>
          <a:lstStyle/>
          <a:p>
            <a:r>
              <a:rPr lang="en-US" dirty="0"/>
              <a:t>If it is absolutely necessary, the seat can be placed forward facing at the end of the bench seat against the wall, provided that it can be secured with less than one inch of movement left or right at the belt path </a:t>
            </a:r>
            <a:r>
              <a:rPr lang="en-US" b="1" dirty="0">
                <a:solidFill>
                  <a:srgbClr val="FF0000"/>
                </a:solidFill>
              </a:rPr>
              <a:t>AND</a:t>
            </a:r>
            <a:r>
              <a:rPr lang="en-US" dirty="0"/>
              <a:t> the child is at least a year old and over 22 lbs.</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957263"/>
            <a:ext cx="3467100" cy="569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0505213"/>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 Seat Installation Review</a:t>
            </a:r>
          </a:p>
        </p:txBody>
      </p:sp>
      <p:sp>
        <p:nvSpPr>
          <p:cNvPr id="3" name="Text Placeholder 2"/>
          <p:cNvSpPr>
            <a:spLocks noGrp="1"/>
          </p:cNvSpPr>
          <p:nvPr>
            <p:ph type="body" sz="quarter" idx="10"/>
          </p:nvPr>
        </p:nvSpPr>
        <p:spPr>
          <a:xfrm>
            <a:off x="381000" y="990600"/>
            <a:ext cx="4191000" cy="5515356"/>
          </a:xfrm>
        </p:spPr>
        <p:txBody>
          <a:bodyPr/>
          <a:lstStyle/>
          <a:p>
            <a:r>
              <a:rPr lang="en-US" dirty="0"/>
              <a:t>This will take 2 people to install</a:t>
            </a:r>
          </a:p>
          <a:p>
            <a:r>
              <a:rPr lang="en-US" dirty="0"/>
              <a:t>The seat belt must be fully extended and passed through the car seat forward facing belt path (back of seat)</a:t>
            </a:r>
          </a:p>
          <a:p>
            <a:r>
              <a:rPr lang="en-US" dirty="0"/>
              <a:t>While one provider is placing weight in the seat the other will attach the belt</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957263"/>
            <a:ext cx="3467100" cy="569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575271"/>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 Seat Installation Review</a:t>
            </a:r>
          </a:p>
        </p:txBody>
      </p:sp>
      <p:sp>
        <p:nvSpPr>
          <p:cNvPr id="3" name="Text Placeholder 2"/>
          <p:cNvSpPr>
            <a:spLocks noGrp="1"/>
          </p:cNvSpPr>
          <p:nvPr>
            <p:ph type="body" sz="quarter" idx="10"/>
          </p:nvPr>
        </p:nvSpPr>
        <p:spPr>
          <a:xfrm>
            <a:off x="381000" y="990600"/>
            <a:ext cx="4191000" cy="5661046"/>
          </a:xfrm>
        </p:spPr>
        <p:txBody>
          <a:bodyPr/>
          <a:lstStyle/>
          <a:p>
            <a:r>
              <a:rPr lang="en-US" dirty="0"/>
              <a:t>After the belt is attached and the belt has retracted it must be tightened</a:t>
            </a:r>
          </a:p>
          <a:p>
            <a:r>
              <a:rPr lang="en-US" dirty="0"/>
              <a:t>Unlatch the belt and allow it to retract a few clicks while holding it.</a:t>
            </a:r>
          </a:p>
          <a:p>
            <a:r>
              <a:rPr lang="en-US" dirty="0"/>
              <a:t>Place weight in the seat and buckle it again</a:t>
            </a:r>
          </a:p>
          <a:p>
            <a:r>
              <a:rPr lang="en-US" dirty="0"/>
              <a:t>Repeat until TIGHT</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957263"/>
            <a:ext cx="3467100" cy="569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722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334000" y="990600"/>
            <a:ext cx="3581400" cy="541020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 name="Rectangle 2"/>
          <p:cNvSpPr/>
          <p:nvPr/>
        </p:nvSpPr>
        <p:spPr bwMode="auto">
          <a:xfrm>
            <a:off x="457200" y="990600"/>
            <a:ext cx="4648200" cy="5410200"/>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 name="Title 1"/>
          <p:cNvSpPr>
            <a:spLocks noGrp="1"/>
          </p:cNvSpPr>
          <p:nvPr>
            <p:ph type="title"/>
          </p:nvPr>
        </p:nvSpPr>
        <p:spPr/>
        <p:txBody>
          <a:bodyPr/>
          <a:lstStyle/>
          <a:p>
            <a:r>
              <a:rPr lang="en-US" dirty="0"/>
              <a:t>Reverse Camera</a:t>
            </a:r>
          </a:p>
        </p:txBody>
      </p:sp>
      <p:sp>
        <p:nvSpPr>
          <p:cNvPr id="4" name="Text Placeholder 3"/>
          <p:cNvSpPr>
            <a:spLocks noGrp="1"/>
          </p:cNvSpPr>
          <p:nvPr>
            <p:ph type="body" sz="quarter" idx="10"/>
          </p:nvPr>
        </p:nvSpPr>
        <p:spPr>
          <a:xfrm>
            <a:off x="533400" y="4842605"/>
            <a:ext cx="4419600" cy="1163395"/>
          </a:xfrm>
          <a:ln w="12700">
            <a:noFill/>
          </a:ln>
        </p:spPr>
        <p:txBody>
          <a:bodyPr/>
          <a:lstStyle/>
          <a:p>
            <a:r>
              <a:rPr lang="en-US" sz="2800" dirty="0"/>
              <a:t>The video screen is located at ceiling level in the center of the unit.</a:t>
            </a:r>
          </a:p>
        </p:txBody>
      </p:sp>
      <p:sp>
        <p:nvSpPr>
          <p:cNvPr id="7" name="Text Placeholder 3"/>
          <p:cNvSpPr txBox="1">
            <a:spLocks/>
          </p:cNvSpPr>
          <p:nvPr/>
        </p:nvSpPr>
        <p:spPr>
          <a:xfrm>
            <a:off x="5410200" y="1115806"/>
            <a:ext cx="3352800" cy="1163395"/>
          </a:xfrm>
          <a:prstGeom prst="rect">
            <a:avLst/>
          </a:prstGeom>
          <a:ln w="12700">
            <a:noFill/>
          </a:ln>
        </p:spPr>
        <p:txBody>
          <a:bodyPr vert="horz" wrap="square" lIns="0" tIns="0" rIns="0" bIns="0" rtlCol="0">
            <a:spAutoFit/>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t>The camera is located just above the rear doors.</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1447800"/>
            <a:ext cx="4000500" cy="26670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4487" y="2819400"/>
            <a:ext cx="3400425" cy="2266950"/>
          </a:xfrm>
          <a:prstGeom prst="rect">
            <a:avLst/>
          </a:prstGeom>
        </p:spPr>
      </p:pic>
    </p:spTree>
    <p:extLst>
      <p:ext uri="{BB962C8B-B14F-4D97-AF65-F5344CB8AC3E}">
        <p14:creationId xmlns:p14="http://schemas.microsoft.com/office/powerpoint/2010/main" val="1793551130"/>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 Seat Installation Review</a:t>
            </a:r>
          </a:p>
        </p:txBody>
      </p:sp>
      <p:sp>
        <p:nvSpPr>
          <p:cNvPr id="3" name="Text Placeholder 2"/>
          <p:cNvSpPr>
            <a:spLocks noGrp="1"/>
          </p:cNvSpPr>
          <p:nvPr>
            <p:ph type="body" sz="quarter" idx="10"/>
          </p:nvPr>
        </p:nvSpPr>
        <p:spPr>
          <a:xfrm>
            <a:off x="381000" y="990600"/>
            <a:ext cx="8382000" cy="5533823"/>
          </a:xfrm>
        </p:spPr>
        <p:txBody>
          <a:bodyPr/>
          <a:lstStyle/>
          <a:p>
            <a:r>
              <a:rPr lang="en-US" dirty="0"/>
              <a:t>As an absolute last resort, the seat can be placed in the front seat of the unit, forward facing only with the seat as far back as possible from the airbag. </a:t>
            </a:r>
          </a:p>
          <a:p>
            <a:r>
              <a:rPr lang="en-US" dirty="0"/>
              <a:t>Only use for an child who is not a patient</a:t>
            </a:r>
          </a:p>
          <a:p>
            <a:r>
              <a:rPr lang="en-US" dirty="0"/>
              <a:t>This method requires a special locking clip</a:t>
            </a:r>
          </a:p>
          <a:p>
            <a:pPr algn="ctr"/>
            <a:r>
              <a:rPr lang="en-US" sz="6000" dirty="0"/>
              <a:t>THIS MAY ONLY BE DONE BY A CERTIFIED CAR SEAT  TECHNICIAN. </a:t>
            </a:r>
          </a:p>
        </p:txBody>
      </p:sp>
    </p:spTree>
    <p:extLst>
      <p:ext uri="{BB962C8B-B14F-4D97-AF65-F5344CB8AC3E}">
        <p14:creationId xmlns:p14="http://schemas.microsoft.com/office/powerpoint/2010/main" val="660824942"/>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Comments, Questions, Suggestions</a:t>
            </a:r>
          </a:p>
        </p:txBody>
      </p:sp>
      <p:sp>
        <p:nvSpPr>
          <p:cNvPr id="3" name="Text Placeholder 2"/>
          <p:cNvSpPr>
            <a:spLocks noGrp="1"/>
          </p:cNvSpPr>
          <p:nvPr>
            <p:ph type="body" sz="quarter" idx="10"/>
          </p:nvPr>
        </p:nvSpPr>
        <p:spPr>
          <a:xfrm>
            <a:off x="381000" y="1411552"/>
            <a:ext cx="8382000" cy="1871282"/>
          </a:xfrm>
        </p:spPr>
        <p:txBody>
          <a:bodyPr vert="horz" lIns="0" tIns="0" rIns="0" bIns="0" rtlCol="0" anchor="t">
            <a:spAutoFit/>
          </a:bodyPr>
          <a:lstStyle/>
          <a:p>
            <a:r>
              <a:rPr lang="en-US" dirty="0"/>
              <a:t>Please contact the Driver’s Training Office with any training related questions</a:t>
            </a:r>
          </a:p>
          <a:p>
            <a:r>
              <a:rPr lang="en-US" dirty="0"/>
              <a:t>Please contact Emilie Crown with any Car Seat related questions at 240-777-2467.</a:t>
            </a:r>
          </a:p>
        </p:txBody>
      </p:sp>
    </p:spTree>
    <p:extLst>
      <p:ext uri="{BB962C8B-B14F-4D97-AF65-F5344CB8AC3E}">
        <p14:creationId xmlns:p14="http://schemas.microsoft.com/office/powerpoint/2010/main" val="332319259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Cab Features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066800"/>
            <a:ext cx="8001000" cy="5334000"/>
          </a:xfrm>
          <a:prstGeom prst="rect">
            <a:avLst/>
          </a:prstGeom>
        </p:spPr>
      </p:pic>
    </p:spTree>
    <p:extLst>
      <p:ext uri="{BB962C8B-B14F-4D97-AF65-F5344CB8AC3E}">
        <p14:creationId xmlns:p14="http://schemas.microsoft.com/office/powerpoint/2010/main" val="99731016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echnical Rescue Truck">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02C315A599794BA50594032B784AAC" ma:contentTypeVersion="2" ma:contentTypeDescription="Create a new document." ma:contentTypeScope="" ma:versionID="3b5075b81dfeef92613208cba8c2983d">
  <xsd:schema xmlns:xsd="http://www.w3.org/2001/XMLSchema" xmlns:xs="http://www.w3.org/2001/XMLSchema" xmlns:p="http://schemas.microsoft.com/office/2006/metadata/properties" xmlns:ns2="e73ac974-826e-4cf1-a23c-f54b5803abd2" targetNamespace="http://schemas.microsoft.com/office/2006/metadata/properties" ma:root="true" ma:fieldsID="6b561701da9ebbc987f043441cbedff8" ns2:_="">
    <xsd:import namespace="e73ac974-826e-4cf1-a23c-f54b5803abd2"/>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3ac974-826e-4cf1-a23c-f54b5803abd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0AB3A91-F647-4002-A7E9-0F767ED52E9A}"/>
</file>

<file path=customXml/itemProps2.xml><?xml version="1.0" encoding="utf-8"?>
<ds:datastoreItem xmlns:ds="http://schemas.openxmlformats.org/officeDocument/2006/customXml" ds:itemID="{7A2A7E61-EAB4-453E-9D27-251884345566}"/>
</file>

<file path=customXml/itemProps3.xml><?xml version="1.0" encoding="utf-8"?>
<ds:datastoreItem xmlns:ds="http://schemas.openxmlformats.org/officeDocument/2006/customXml" ds:itemID="{4D3CB829-63AD-4AB2-B89D-55CE47229D0E}"/>
</file>

<file path=docProps/app.xml><?xml version="1.0" encoding="utf-8"?>
<Properties xmlns="http://schemas.openxmlformats.org/officeDocument/2006/extended-properties" xmlns:vt="http://schemas.openxmlformats.org/officeDocument/2006/docPropsVTypes">
  <Template>Technical Rescue Truck</Template>
  <TotalTime>2576</TotalTime>
  <Words>5656</Words>
  <Application>Microsoft Office PowerPoint</Application>
  <PresentationFormat>On-screen Show (4:3)</PresentationFormat>
  <Paragraphs>466</Paragraphs>
  <Slides>81</Slides>
  <Notes>45</Notes>
  <HiddenSlides>0</HiddenSlides>
  <MMClips>0</MMClips>
  <ScaleCrop>false</ScaleCrop>
  <HeadingPairs>
    <vt:vector size="4" baseType="variant">
      <vt:variant>
        <vt:lpstr>Theme</vt:lpstr>
      </vt:variant>
      <vt:variant>
        <vt:i4>2</vt:i4>
      </vt:variant>
      <vt:variant>
        <vt:lpstr>Slide Titles</vt:lpstr>
      </vt:variant>
      <vt:variant>
        <vt:i4>81</vt:i4>
      </vt:variant>
    </vt:vector>
  </HeadingPairs>
  <TitlesOfParts>
    <vt:vector size="83" baseType="lpstr">
      <vt:lpstr>Technical Rescue Truck</vt:lpstr>
      <vt:lpstr>White with Courier font for code slides</vt:lpstr>
      <vt:lpstr>New EMS Units</vt:lpstr>
      <vt:lpstr>Specification Chart</vt:lpstr>
      <vt:lpstr>Braking System</vt:lpstr>
      <vt:lpstr>Washer Fluid Reservoir</vt:lpstr>
      <vt:lpstr>Auxiliary Braking Device</vt:lpstr>
      <vt:lpstr>Transmission Fluid Check</vt:lpstr>
      <vt:lpstr>Transmission Fluid Check</vt:lpstr>
      <vt:lpstr>Reverse Camera</vt:lpstr>
      <vt:lpstr>Cab Features</vt:lpstr>
      <vt:lpstr>Cab Features</vt:lpstr>
      <vt:lpstr>Cab Features</vt:lpstr>
      <vt:lpstr>Cab Features</vt:lpstr>
      <vt:lpstr>Cab Features</vt:lpstr>
      <vt:lpstr>Cab Features</vt:lpstr>
      <vt:lpstr>Cab Features</vt:lpstr>
      <vt:lpstr>Cab Features</vt:lpstr>
      <vt:lpstr>Cab Features</vt:lpstr>
      <vt:lpstr>Cab Features</vt:lpstr>
      <vt:lpstr>Cab Features</vt:lpstr>
      <vt:lpstr>Cab Features</vt:lpstr>
      <vt:lpstr>Cab Features</vt:lpstr>
      <vt:lpstr>Cab Features</vt:lpstr>
      <vt:lpstr>Cab Features</vt:lpstr>
      <vt:lpstr>Regeneration</vt:lpstr>
      <vt:lpstr>Regeneration</vt:lpstr>
      <vt:lpstr>Regeneration</vt:lpstr>
      <vt:lpstr>Regeneration</vt:lpstr>
      <vt:lpstr>Regeneration</vt:lpstr>
      <vt:lpstr>Regeneration</vt:lpstr>
      <vt:lpstr>Diesel Exhaust Fluid</vt:lpstr>
      <vt:lpstr>Diesel Exhaust Fluid</vt:lpstr>
      <vt:lpstr>Diesel Exhaust Fluid</vt:lpstr>
      <vt:lpstr>Diesel Exhaust Fluid</vt:lpstr>
      <vt:lpstr>Diesel Exhaust Fluid</vt:lpstr>
      <vt:lpstr>Diesel Fuel Tank</vt:lpstr>
      <vt:lpstr>Shoreline Connection</vt:lpstr>
      <vt:lpstr>Shoreline Connection</vt:lpstr>
      <vt:lpstr>Timer Bypass Switch</vt:lpstr>
      <vt:lpstr>Patient Compartment Features</vt:lpstr>
      <vt:lpstr>Patient Compartment Features</vt:lpstr>
      <vt:lpstr>HVAC Controls</vt:lpstr>
      <vt:lpstr>HVAC Controls</vt:lpstr>
      <vt:lpstr>HVAC Controls</vt:lpstr>
      <vt:lpstr>HVAC Controls</vt:lpstr>
      <vt:lpstr>HVAC Controls</vt:lpstr>
      <vt:lpstr>Oxygen Monitoring System</vt:lpstr>
      <vt:lpstr>Oxygen Monitoring System</vt:lpstr>
      <vt:lpstr>Oxygen Monitoring System</vt:lpstr>
      <vt:lpstr>Captain’s Chair</vt:lpstr>
      <vt:lpstr>Captain’s Chair</vt:lpstr>
      <vt:lpstr>Rear Turn Signals</vt:lpstr>
      <vt:lpstr>Rear Air Dump</vt:lpstr>
      <vt:lpstr>Side Door Automatic Step</vt:lpstr>
      <vt:lpstr>Zico Oxygen Lift</vt:lpstr>
      <vt:lpstr>Zico Oxygen Lift</vt:lpstr>
      <vt:lpstr>Lifepak Clamp</vt:lpstr>
      <vt:lpstr>Lifepak Clamp</vt:lpstr>
      <vt:lpstr>Lifepak Clamp</vt:lpstr>
      <vt:lpstr>Toughbook Clamp</vt:lpstr>
      <vt:lpstr>Backboard Grips</vt:lpstr>
      <vt:lpstr>Backboard Grips</vt:lpstr>
      <vt:lpstr>Rear Stealth Button</vt:lpstr>
      <vt:lpstr>LED Scene Lighting</vt:lpstr>
      <vt:lpstr>LED Scene Lighting</vt:lpstr>
      <vt:lpstr>LED Compartment Lighting</vt:lpstr>
      <vt:lpstr>Car Seat Installation Review</vt:lpstr>
      <vt:lpstr>Car Seat Installation Review</vt:lpstr>
      <vt:lpstr>Car Seat Installation Review</vt:lpstr>
      <vt:lpstr>Car Seat Installation Review</vt:lpstr>
      <vt:lpstr>Car Seat Installation Review</vt:lpstr>
      <vt:lpstr>Car Seat Installation Review</vt:lpstr>
      <vt:lpstr>Car Seat Installation Review</vt:lpstr>
      <vt:lpstr>Car Seat Installation Review</vt:lpstr>
      <vt:lpstr>Car Seat Installation Review</vt:lpstr>
      <vt:lpstr>Car Seat Installation Review</vt:lpstr>
      <vt:lpstr>Car Seat Installation Review</vt:lpstr>
      <vt:lpstr>Car Seat Installation Review</vt:lpstr>
      <vt:lpstr>Car Seat Installation Review</vt:lpstr>
      <vt:lpstr>Car Seat Installation Review</vt:lpstr>
      <vt:lpstr>Car Seat Installation Review</vt:lpstr>
      <vt:lpstr>Comments, Questions, Suggestions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Rescue 700</dc:title>
  <dc:creator>Bryan Rojtas</dc:creator>
  <cp:lastModifiedBy>Owner</cp:lastModifiedBy>
  <cp:revision>173</cp:revision>
  <cp:lastPrinted>2016-05-25T15:57:05Z</cp:lastPrinted>
  <dcterms:created xsi:type="dcterms:W3CDTF">2013-04-09T17:12:01Z</dcterms:created>
  <dcterms:modified xsi:type="dcterms:W3CDTF">2016-05-25T15:59:43Z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TC102867659990</vt:lpwstr>
  </property>
  <property fmtid="{D5CDD505-2E9C-101B-9397-08002B2CF9AE}" pid="3" name="ContentTypeId">
    <vt:lpwstr>0x0101000902C315A599794BA50594032B784AAC</vt:lpwstr>
  </property>
</Properties>
</file>