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5"/>
    <p:restoredTop sz="94624"/>
  </p:normalViewPr>
  <p:slideViewPr>
    <p:cSldViewPr snapToGrid="0" snapToObjects="1">
      <p:cViewPr varScale="1">
        <p:scale>
          <a:sx n="104" d="100"/>
          <a:sy n="104" d="100"/>
        </p:scale>
        <p:origin x="6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258AC-3387-EE41-AB61-0DD392C792B3}"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96826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258AC-3387-EE41-AB61-0DD392C792B3}"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58619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258AC-3387-EE41-AB61-0DD392C792B3}"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71179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258AC-3387-EE41-AB61-0DD392C792B3}"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990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C258AC-3387-EE41-AB61-0DD392C792B3}"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67384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C258AC-3387-EE41-AB61-0DD392C792B3}" type="datetimeFigureOut">
              <a:rPr lang="en-US" smtClean="0"/>
              <a:t>3/31/17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9555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C258AC-3387-EE41-AB61-0DD392C792B3}" type="datetimeFigureOut">
              <a:rPr lang="en-US" smtClean="0"/>
              <a:t>3/31/17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09537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C258AC-3387-EE41-AB61-0DD392C792B3}" type="datetimeFigureOut">
              <a:rPr lang="en-US" smtClean="0"/>
              <a:t>3/31/17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76375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258AC-3387-EE41-AB61-0DD392C792B3}" type="datetimeFigureOut">
              <a:rPr lang="en-US" smtClean="0"/>
              <a:t>3/31/17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167861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258AC-3387-EE41-AB61-0DD392C792B3}" type="datetimeFigureOut">
              <a:rPr lang="en-US" smtClean="0"/>
              <a:t>3/31/17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97496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258AC-3387-EE41-AB61-0DD392C792B3}" type="datetimeFigureOut">
              <a:rPr lang="en-US" smtClean="0"/>
              <a:t>3/31/17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D8196-18F5-8349-8EE6-BBCF138DB221}" type="slidenum">
              <a:rPr lang="en-US" smtClean="0"/>
              <a:t>‹#›</a:t>
            </a:fld>
            <a:endParaRPr lang="en-US" dirty="0"/>
          </a:p>
        </p:txBody>
      </p:sp>
    </p:spTree>
    <p:extLst>
      <p:ext uri="{BB962C8B-B14F-4D97-AF65-F5344CB8AC3E}">
        <p14:creationId xmlns:p14="http://schemas.microsoft.com/office/powerpoint/2010/main" val="8835863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258AC-3387-EE41-AB61-0DD392C792B3}" type="datetimeFigureOut">
              <a:rPr lang="en-US" smtClean="0"/>
              <a:t>3/31/17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D8196-18F5-8349-8EE6-BBCF138DB221}" type="slidenum">
              <a:rPr lang="en-US" smtClean="0"/>
              <a:t>‹#›</a:t>
            </a:fld>
            <a:endParaRPr lang="en-US" dirty="0"/>
          </a:p>
        </p:txBody>
      </p:sp>
    </p:spTree>
    <p:extLst>
      <p:ext uri="{BB962C8B-B14F-4D97-AF65-F5344CB8AC3E}">
        <p14:creationId xmlns:p14="http://schemas.microsoft.com/office/powerpoint/2010/main" val="2123392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6859" y="0"/>
            <a:ext cx="10238281" cy="1019331"/>
          </a:xfrm>
        </p:spPr>
        <p:txBody>
          <a:bodyPr/>
          <a:lstStyle/>
          <a:p>
            <a:r>
              <a:rPr lang="en-US" b="1" dirty="0" smtClean="0"/>
              <a:t>3</a:t>
            </a:r>
            <a:r>
              <a:rPr lang="en-US" b="1" baseline="30000" dirty="0" smtClean="0"/>
              <a:t>rd</a:t>
            </a:r>
            <a:r>
              <a:rPr lang="en-US" b="1" dirty="0" smtClean="0"/>
              <a:t> Generation All Steer Tower</a:t>
            </a:r>
            <a:endParaRPr lang="en-US" dirty="0"/>
          </a:p>
        </p:txBody>
      </p:sp>
      <p:sp>
        <p:nvSpPr>
          <p:cNvPr id="3" name="Subtitle 2"/>
          <p:cNvSpPr>
            <a:spLocks noGrp="1"/>
          </p:cNvSpPr>
          <p:nvPr>
            <p:ph type="subTitle" idx="1"/>
          </p:nvPr>
        </p:nvSpPr>
        <p:spPr>
          <a:xfrm>
            <a:off x="1523998" y="6148892"/>
            <a:ext cx="9144000" cy="670159"/>
          </a:xfrm>
        </p:spPr>
        <p:txBody>
          <a:bodyPr>
            <a:normAutofit/>
          </a:bodyPr>
          <a:lstStyle/>
          <a:p>
            <a:r>
              <a:rPr lang="en-US" sz="4000" dirty="0" smtClean="0"/>
              <a:t>2016 Pierce Arrow XT Aerial Operations</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00" y="930865"/>
            <a:ext cx="8450797" cy="5218027"/>
          </a:xfrm>
          <a:prstGeom prst="rect">
            <a:avLst/>
          </a:prstGeom>
        </p:spPr>
      </p:pic>
      <p:pic>
        <p:nvPicPr>
          <p:cNvPr id="5" name="Picture 4"/>
          <p:cNvPicPr>
            <a:picLocks noChangeAspect="1"/>
          </p:cNvPicPr>
          <p:nvPr/>
        </p:nvPicPr>
        <p:blipFill>
          <a:blip r:embed="rId3" cstate="print">
            <a:clrChange>
              <a:clrFrom>
                <a:srgbClr val="EFE3AF"/>
              </a:clrFrom>
              <a:clrTo>
                <a:srgbClr val="EFE3AF">
                  <a:alpha val="0"/>
                </a:srgbClr>
              </a:clrTo>
            </a:clrChange>
            <a:extLst>
              <a:ext uri="{28A0092B-C50C-407E-A947-70E740481C1C}">
                <a14:useLocalDpi xmlns:a14="http://schemas.microsoft.com/office/drawing/2010/main" val="0"/>
              </a:ext>
            </a:extLst>
          </a:blip>
          <a:stretch>
            <a:fillRect/>
          </a:stretch>
        </p:blipFill>
        <p:spPr>
          <a:xfrm>
            <a:off x="262576" y="2427676"/>
            <a:ext cx="1428561" cy="2224403"/>
          </a:xfrm>
          <a:prstGeom prst="rect">
            <a:avLst/>
          </a:prstGeom>
        </p:spPr>
      </p:pic>
      <p:pic>
        <p:nvPicPr>
          <p:cNvPr id="6" name="Picture 5"/>
          <p:cNvPicPr>
            <a:picLocks noChangeAspect="1"/>
          </p:cNvPicPr>
          <p:nvPr/>
        </p:nvPicPr>
        <p:blipFill>
          <a:blip r:embed="rId3" cstate="print">
            <a:clrChange>
              <a:clrFrom>
                <a:srgbClr val="EFE3AF"/>
              </a:clrFrom>
              <a:clrTo>
                <a:srgbClr val="EFE3AF">
                  <a:alpha val="0"/>
                </a:srgbClr>
              </a:clrTo>
            </a:clrChange>
            <a:extLst>
              <a:ext uri="{28A0092B-C50C-407E-A947-70E740481C1C}">
                <a14:useLocalDpi xmlns:a14="http://schemas.microsoft.com/office/drawing/2010/main" val="0"/>
              </a:ext>
            </a:extLst>
          </a:blip>
          <a:stretch>
            <a:fillRect/>
          </a:stretch>
        </p:blipFill>
        <p:spPr>
          <a:xfrm>
            <a:off x="10500860" y="2427675"/>
            <a:ext cx="1428561" cy="2224403"/>
          </a:xfrm>
          <a:prstGeom prst="rect">
            <a:avLst/>
          </a:prstGeom>
        </p:spPr>
      </p:pic>
    </p:spTree>
    <p:extLst>
      <p:ext uri="{BB962C8B-B14F-4D97-AF65-F5344CB8AC3E}">
        <p14:creationId xmlns:p14="http://schemas.microsoft.com/office/powerpoint/2010/main" val="26377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9388"/>
            <a:ext cx="10515600" cy="863600"/>
          </a:xfrm>
        </p:spPr>
        <p:txBody>
          <a:bodyPr>
            <a:normAutofit/>
          </a:bodyPr>
          <a:lstStyle/>
          <a:p>
            <a:r>
              <a:rPr lang="en-US" sz="4800" b="1" dirty="0" smtClean="0"/>
              <a:t>Pedestal Controls</a:t>
            </a:r>
            <a:endParaRPr lang="en-US" sz="4800" b="1"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301822" y="2024265"/>
            <a:ext cx="4833937" cy="3625452"/>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3679031" y="2024265"/>
            <a:ext cx="4833937" cy="3625452"/>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59883" y="2024264"/>
            <a:ext cx="4833938" cy="3625454"/>
          </a:xfrm>
          <a:prstGeom prst="rect">
            <a:avLst/>
          </a:prstGeom>
        </p:spPr>
      </p:pic>
    </p:spTree>
    <p:extLst>
      <p:ext uri="{BB962C8B-B14F-4D97-AF65-F5344CB8AC3E}">
        <p14:creationId xmlns:p14="http://schemas.microsoft.com/office/powerpoint/2010/main" val="1843439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5038"/>
          </a:xfrm>
        </p:spPr>
        <p:txBody>
          <a:bodyPr>
            <a:normAutofit/>
          </a:bodyPr>
          <a:lstStyle/>
          <a:p>
            <a:r>
              <a:rPr lang="en-US" sz="4800" b="1" dirty="0" smtClean="0"/>
              <a:t>Tower Bucket Controls</a:t>
            </a:r>
            <a:endParaRPr lang="en-US" sz="4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6737" y="1765302"/>
            <a:ext cx="5991225" cy="449341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718497" y="1281708"/>
            <a:ext cx="5688015" cy="4266010"/>
          </a:xfrm>
        </p:spPr>
      </p:pic>
    </p:spTree>
    <p:extLst>
      <p:ext uri="{BB962C8B-B14F-4D97-AF65-F5344CB8AC3E}">
        <p14:creationId xmlns:p14="http://schemas.microsoft.com/office/powerpoint/2010/main" val="51012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Ladder Auto Stow</a:t>
            </a:r>
            <a:endParaRPr lang="en-US" sz="4800" b="1" dirty="0"/>
          </a:p>
        </p:txBody>
      </p:sp>
      <p:sp>
        <p:nvSpPr>
          <p:cNvPr id="3" name="Content Placeholder 2"/>
          <p:cNvSpPr>
            <a:spLocks noGrp="1"/>
          </p:cNvSpPr>
          <p:nvPr>
            <p:ph idx="1"/>
          </p:nvPr>
        </p:nvSpPr>
        <p:spPr/>
        <p:txBody>
          <a:bodyPr/>
          <a:lstStyle/>
          <a:p>
            <a:r>
              <a:rPr lang="en-US" dirty="0" smtClean="0"/>
              <a:t>When you are lowering the ladder back into the cradle the Auto Stow feature will activate.</a:t>
            </a:r>
          </a:p>
          <a:p>
            <a:r>
              <a:rPr lang="en-US" dirty="0" smtClean="0"/>
              <a:t>Auto Stow Activates when you are close to the centerline of the cab and when the ladder elevation reaches 10 degrees.</a:t>
            </a:r>
          </a:p>
          <a:p>
            <a:r>
              <a:rPr lang="en-US" dirty="0" smtClean="0"/>
              <a:t>Hold Lower and the ladder will line itself up to the cradle</a:t>
            </a:r>
          </a:p>
          <a:p>
            <a:pPr lvl="1"/>
            <a:r>
              <a:rPr lang="en-US" b="1" u="sng" dirty="0" smtClean="0"/>
              <a:t>Always</a:t>
            </a:r>
            <a:r>
              <a:rPr lang="en-US" dirty="0" smtClean="0"/>
              <a:t> keep an eye on the ladder and the cradle when lowering just in case the alignment is off.</a:t>
            </a:r>
          </a:p>
          <a:p>
            <a:endParaRPr lang="en-US" dirty="0"/>
          </a:p>
        </p:txBody>
      </p:sp>
    </p:spTree>
    <p:extLst>
      <p:ext uri="{BB962C8B-B14F-4D97-AF65-F5344CB8AC3E}">
        <p14:creationId xmlns:p14="http://schemas.microsoft.com/office/powerpoint/2010/main" val="1419736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22238"/>
            <a:ext cx="10515600" cy="920749"/>
          </a:xfrm>
        </p:spPr>
        <p:txBody>
          <a:bodyPr>
            <a:normAutofit/>
          </a:bodyPr>
          <a:lstStyle/>
          <a:p>
            <a:r>
              <a:rPr lang="en-US" sz="4800" b="1" dirty="0" smtClean="0"/>
              <a:t>Emergency Procedures</a:t>
            </a:r>
            <a:endParaRPr lang="en-US" sz="4800" b="1" dirty="0"/>
          </a:p>
        </p:txBody>
      </p:sp>
      <p:sp>
        <p:nvSpPr>
          <p:cNvPr id="6" name="Content Placeholder 5"/>
          <p:cNvSpPr>
            <a:spLocks noGrp="1"/>
          </p:cNvSpPr>
          <p:nvPr>
            <p:ph idx="1"/>
          </p:nvPr>
        </p:nvSpPr>
        <p:spPr>
          <a:xfrm>
            <a:off x="838200" y="1042986"/>
            <a:ext cx="10515600" cy="5543551"/>
          </a:xfrm>
        </p:spPr>
        <p:txBody>
          <a:bodyPr>
            <a:normAutofit/>
          </a:bodyPr>
          <a:lstStyle/>
          <a:p>
            <a:r>
              <a:rPr lang="en-US" dirty="0" smtClean="0"/>
              <a:t>There are two possible failures with the aerial system.</a:t>
            </a:r>
          </a:p>
          <a:p>
            <a:pPr lvl="1"/>
            <a:r>
              <a:rPr lang="en-US" dirty="0" smtClean="0"/>
              <a:t>Electronic</a:t>
            </a:r>
          </a:p>
          <a:p>
            <a:pPr lvl="1"/>
            <a:r>
              <a:rPr lang="en-US" dirty="0" smtClean="0"/>
              <a:t>Hydraulic</a:t>
            </a:r>
          </a:p>
          <a:p>
            <a:pPr lvl="1"/>
            <a:r>
              <a:rPr lang="en-US" dirty="0" smtClean="0"/>
              <a:t>It is possible for both systems to fail together</a:t>
            </a:r>
          </a:p>
          <a:p>
            <a:r>
              <a:rPr lang="en-US" b="1" u="sng" dirty="0"/>
              <a:t>DO NOT</a:t>
            </a:r>
            <a:r>
              <a:rPr lang="en-US" dirty="0"/>
              <a:t> run the EPU for more than 30 minutes without allowing 30 minutes for cooling down. </a:t>
            </a:r>
            <a:r>
              <a:rPr lang="en-US" dirty="0" smtClean="0"/>
              <a:t>Limiting </a:t>
            </a:r>
            <a:r>
              <a:rPr lang="en-US" dirty="0"/>
              <a:t>loads and pressures will </a:t>
            </a:r>
            <a:r>
              <a:rPr lang="en-US" dirty="0" smtClean="0"/>
              <a:t>allow </a:t>
            </a:r>
            <a:r>
              <a:rPr lang="en-US" dirty="0"/>
              <a:t>for more efficient use of the </a:t>
            </a:r>
            <a:r>
              <a:rPr lang="en-US" dirty="0" smtClean="0"/>
              <a:t>EPU </a:t>
            </a:r>
            <a:r>
              <a:rPr lang="en-US" dirty="0"/>
              <a:t>and will also generate less </a:t>
            </a:r>
            <a:r>
              <a:rPr lang="en-US" dirty="0" smtClean="0"/>
              <a:t>heat</a:t>
            </a:r>
            <a:r>
              <a:rPr lang="en-US" dirty="0"/>
              <a:t>.</a:t>
            </a:r>
          </a:p>
        </p:txBody>
      </p:sp>
    </p:spTree>
    <p:extLst>
      <p:ext uri="{BB962C8B-B14F-4D97-AF65-F5344CB8AC3E}">
        <p14:creationId xmlns:p14="http://schemas.microsoft.com/office/powerpoint/2010/main" val="889231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1136"/>
            <a:ext cx="10515600" cy="877888"/>
          </a:xfrm>
        </p:spPr>
        <p:txBody>
          <a:bodyPr>
            <a:normAutofit/>
          </a:bodyPr>
          <a:lstStyle/>
          <a:p>
            <a:r>
              <a:rPr lang="en-US" sz="4800" b="1" dirty="0" smtClean="0"/>
              <a:t>Emergency Procedures</a:t>
            </a:r>
            <a:endParaRPr lang="en-US" sz="4800" b="1" dirty="0"/>
          </a:p>
        </p:txBody>
      </p:sp>
      <p:sp>
        <p:nvSpPr>
          <p:cNvPr id="5" name="Content Placeholder 4"/>
          <p:cNvSpPr>
            <a:spLocks noGrp="1"/>
          </p:cNvSpPr>
          <p:nvPr>
            <p:ph sz="half" idx="1"/>
          </p:nvPr>
        </p:nvSpPr>
        <p:spPr>
          <a:xfrm>
            <a:off x="326528" y="1797051"/>
            <a:ext cx="6631485" cy="4275138"/>
          </a:xfrm>
        </p:spPr>
        <p:txBody>
          <a:bodyPr/>
          <a:lstStyle/>
          <a:p>
            <a:r>
              <a:rPr lang="en-US" dirty="0" smtClean="0"/>
              <a:t>If you have a hydraulic failure you can still use your electronic controls such as your outrigger remote and pedestal raise, rotate and extend controls to operate the outriggers and aerial.  This will be using the Emergency Hydraulic Pump (EPU).</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349404" y="991195"/>
            <a:ext cx="6240463" cy="4680346"/>
          </a:xfrm>
        </p:spPr>
      </p:pic>
      <p:sp>
        <p:nvSpPr>
          <p:cNvPr id="9" name="Oval 8"/>
          <p:cNvSpPr/>
          <p:nvPr/>
        </p:nvSpPr>
        <p:spPr>
          <a:xfrm>
            <a:off x="9344025" y="2714625"/>
            <a:ext cx="914400" cy="17145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25071" y="5086419"/>
            <a:ext cx="3489128" cy="7078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5071" y="5086419"/>
            <a:ext cx="3489128" cy="707886"/>
          </a:xfrm>
          <a:prstGeom prst="rect">
            <a:avLst/>
          </a:prstGeom>
          <a:noFill/>
          <a:ln>
            <a:solidFill>
              <a:schemeClr val="bg2"/>
            </a:solidFill>
          </a:ln>
        </p:spPr>
        <p:txBody>
          <a:bodyPr wrap="square" rtlCol="0">
            <a:spAutoFit/>
          </a:bodyPr>
          <a:lstStyle/>
          <a:p>
            <a:pPr algn="ctr"/>
            <a:r>
              <a:rPr lang="en-US" sz="2000" b="1" dirty="0" smtClean="0"/>
              <a:t>Activates Emergency Hydraulic Pump</a:t>
            </a:r>
            <a:endParaRPr lang="en-US" sz="2000" b="1" dirty="0"/>
          </a:p>
        </p:txBody>
      </p:sp>
      <p:cxnSp>
        <p:nvCxnSpPr>
          <p:cNvPr id="17" name="Straight Arrow Connector 16"/>
          <p:cNvCxnSpPr>
            <a:stCxn id="10" idx="0"/>
          </p:cNvCxnSpPr>
          <p:nvPr/>
        </p:nvCxnSpPr>
        <p:spPr>
          <a:xfrm flipV="1">
            <a:off x="9469635" y="3800475"/>
            <a:ext cx="331590" cy="128594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59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Emergency Procedures</a:t>
            </a:r>
            <a:endParaRPr lang="en-US" sz="4800" b="1" dirty="0"/>
          </a:p>
        </p:txBody>
      </p:sp>
      <p:sp>
        <p:nvSpPr>
          <p:cNvPr id="3" name="Content Placeholder 2"/>
          <p:cNvSpPr>
            <a:spLocks noGrp="1"/>
          </p:cNvSpPr>
          <p:nvPr>
            <p:ph sz="half" idx="1"/>
          </p:nvPr>
        </p:nvSpPr>
        <p:spPr>
          <a:xfrm>
            <a:off x="309561" y="1690688"/>
            <a:ext cx="6591301" cy="4351338"/>
          </a:xfrm>
        </p:spPr>
        <p:txBody>
          <a:bodyPr/>
          <a:lstStyle/>
          <a:p>
            <a:r>
              <a:rPr lang="en-US" dirty="0" smtClean="0"/>
              <a:t>If you have a hydraulic failure you can still use your electronic controls such as your outrigger remote and pedestal raise, rotate and extend controls to operate the outriggers and aerial.  This will be using the Emergency Hydraulic Pump (EPU).</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331743" y="1134270"/>
            <a:ext cx="6153151" cy="4614862"/>
          </a:xfrm>
        </p:spPr>
      </p:pic>
      <p:sp>
        <p:nvSpPr>
          <p:cNvPr id="6" name="Rectangle 5"/>
          <p:cNvSpPr/>
          <p:nvPr/>
        </p:nvSpPr>
        <p:spPr>
          <a:xfrm>
            <a:off x="7215187" y="3222487"/>
            <a:ext cx="2800350" cy="7429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772650" y="4716463"/>
            <a:ext cx="1209675" cy="108585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286625" y="3257551"/>
            <a:ext cx="2800350" cy="707886"/>
          </a:xfrm>
          <a:prstGeom prst="rect">
            <a:avLst/>
          </a:prstGeom>
          <a:noFill/>
        </p:spPr>
        <p:txBody>
          <a:bodyPr wrap="square" rtlCol="0">
            <a:spAutoFit/>
          </a:bodyPr>
          <a:lstStyle/>
          <a:p>
            <a:pPr algn="ctr"/>
            <a:r>
              <a:rPr lang="en-US" sz="2000" b="1" dirty="0" smtClean="0"/>
              <a:t>Activates Emergency Hydraulic Pump</a:t>
            </a:r>
            <a:endParaRPr lang="en-US" sz="2000" b="1" dirty="0"/>
          </a:p>
        </p:txBody>
      </p:sp>
      <p:cxnSp>
        <p:nvCxnSpPr>
          <p:cNvPr id="10" name="Straight Arrow Connector 9"/>
          <p:cNvCxnSpPr/>
          <p:nvPr/>
        </p:nvCxnSpPr>
        <p:spPr>
          <a:xfrm>
            <a:off x="10015537" y="3965437"/>
            <a:ext cx="342901" cy="10209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82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418"/>
            <a:ext cx="10515600" cy="1325563"/>
          </a:xfrm>
        </p:spPr>
        <p:txBody>
          <a:bodyPr>
            <a:normAutofit/>
          </a:bodyPr>
          <a:lstStyle/>
          <a:p>
            <a:r>
              <a:rPr lang="en-US" sz="4800" b="1" dirty="0" smtClean="0"/>
              <a:t>Emergency Procedures</a:t>
            </a:r>
            <a:endParaRPr lang="en-US" sz="4800" b="1" dirty="0"/>
          </a:p>
        </p:txBody>
      </p:sp>
      <p:sp>
        <p:nvSpPr>
          <p:cNvPr id="3" name="Content Placeholder 2"/>
          <p:cNvSpPr>
            <a:spLocks noGrp="1"/>
          </p:cNvSpPr>
          <p:nvPr>
            <p:ph sz="half" idx="1"/>
          </p:nvPr>
        </p:nvSpPr>
        <p:spPr>
          <a:xfrm>
            <a:off x="285750" y="1560513"/>
            <a:ext cx="5181600" cy="4746625"/>
          </a:xfrm>
        </p:spPr>
        <p:txBody>
          <a:bodyPr>
            <a:normAutofit lnSpcReduction="10000"/>
          </a:bodyPr>
          <a:lstStyle/>
          <a:p>
            <a:r>
              <a:rPr lang="en-US" dirty="0" smtClean="0"/>
              <a:t>If you have an electronic failure you will still be using the main hydraulic pump off of the aerial PTO but will have to use the emergency controls under the officers side ladder to the turn table and at the base of the ladder.</a:t>
            </a:r>
          </a:p>
          <a:p>
            <a:r>
              <a:rPr lang="en-US" dirty="0" smtClean="0"/>
              <a:t>These can be operated without the emergency power switch since you are still operating under the PTO power.</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71608" y="1500981"/>
            <a:ext cx="6234642" cy="4675982"/>
          </a:xfrm>
        </p:spPr>
      </p:pic>
    </p:spTree>
    <p:extLst>
      <p:ext uri="{BB962C8B-B14F-4D97-AF65-F5344CB8AC3E}">
        <p14:creationId xmlns:p14="http://schemas.microsoft.com/office/powerpoint/2010/main" val="173564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843" y="175418"/>
            <a:ext cx="10515600" cy="1325563"/>
          </a:xfrm>
        </p:spPr>
        <p:txBody>
          <a:bodyPr>
            <a:normAutofit/>
          </a:bodyPr>
          <a:lstStyle/>
          <a:p>
            <a:r>
              <a:rPr lang="en-US" sz="4800" b="1" dirty="0" smtClean="0"/>
              <a:t>Emergency Procedures</a:t>
            </a:r>
            <a:endParaRPr lang="en-US" sz="4800" b="1" dirty="0"/>
          </a:p>
        </p:txBody>
      </p:sp>
      <p:sp>
        <p:nvSpPr>
          <p:cNvPr id="3" name="Content Placeholder 2"/>
          <p:cNvSpPr>
            <a:spLocks noGrp="1"/>
          </p:cNvSpPr>
          <p:nvPr>
            <p:ph sz="half" idx="1"/>
          </p:nvPr>
        </p:nvSpPr>
        <p:spPr>
          <a:xfrm>
            <a:off x="285750" y="1560513"/>
            <a:ext cx="5181600" cy="4746625"/>
          </a:xfrm>
        </p:spPr>
        <p:txBody>
          <a:bodyPr>
            <a:normAutofit lnSpcReduction="10000"/>
          </a:bodyPr>
          <a:lstStyle/>
          <a:p>
            <a:r>
              <a:rPr lang="en-US" dirty="0" smtClean="0"/>
              <a:t>If you have an electronic failure you will still be using the main hydraulic pump off of the aerial PTO but will have to use the emergency controls under the officers side ladder to the turn table and at the base of the ladder.</a:t>
            </a:r>
          </a:p>
          <a:p>
            <a:r>
              <a:rPr lang="en-US" dirty="0" smtClean="0"/>
              <a:t>These can be operated without the emergency power switch since you are still operating under the PTO power.</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71608" y="1500981"/>
            <a:ext cx="6234642" cy="4675981"/>
          </a:xfrm>
        </p:spPr>
      </p:pic>
    </p:spTree>
    <p:extLst>
      <p:ext uri="{BB962C8B-B14F-4D97-AF65-F5344CB8AC3E}">
        <p14:creationId xmlns:p14="http://schemas.microsoft.com/office/powerpoint/2010/main" val="1463298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5"/>
            <a:ext cx="10515600" cy="935038"/>
          </a:xfrm>
        </p:spPr>
        <p:txBody>
          <a:bodyPr>
            <a:normAutofit/>
          </a:bodyPr>
          <a:lstStyle/>
          <a:p>
            <a:r>
              <a:rPr lang="en-US" sz="4800" b="1" dirty="0" smtClean="0"/>
              <a:t>Emergency Procedures</a:t>
            </a:r>
            <a:endParaRPr lang="en-US" sz="4800" b="1" dirty="0"/>
          </a:p>
        </p:txBody>
      </p:sp>
      <p:sp>
        <p:nvSpPr>
          <p:cNvPr id="3" name="Content Placeholder 2"/>
          <p:cNvSpPr>
            <a:spLocks noGrp="1"/>
          </p:cNvSpPr>
          <p:nvPr>
            <p:ph sz="half" idx="1"/>
          </p:nvPr>
        </p:nvSpPr>
        <p:spPr/>
        <p:txBody>
          <a:bodyPr>
            <a:normAutofit lnSpcReduction="10000"/>
          </a:bodyPr>
          <a:lstStyle/>
          <a:p>
            <a:r>
              <a:rPr lang="en-US" dirty="0" smtClean="0"/>
              <a:t>If both systems fail you can use the emergency controls plus operate the EPU.</a:t>
            </a:r>
          </a:p>
          <a:p>
            <a:r>
              <a:rPr lang="en-US" dirty="0" smtClean="0"/>
              <a:t>Access the same controls under the right side access ladder and at the base of the aerial ladder.</a:t>
            </a:r>
          </a:p>
          <a:p>
            <a:r>
              <a:rPr lang="en-US" dirty="0" smtClean="0"/>
              <a:t>Operate the emergency power switch located with the emergency outrigger controls and choose emergency aerial or emergency stabilizer power.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5545" y="1300164"/>
            <a:ext cx="5330218" cy="5091996"/>
          </a:xfrm>
        </p:spPr>
      </p:pic>
      <p:sp>
        <p:nvSpPr>
          <p:cNvPr id="6" name="Rectangle 5"/>
          <p:cNvSpPr/>
          <p:nvPr/>
        </p:nvSpPr>
        <p:spPr>
          <a:xfrm>
            <a:off x="6586538" y="2600325"/>
            <a:ext cx="1957387" cy="275748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889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Emergency Procedures</a:t>
            </a:r>
            <a:endParaRPr lang="en-US" sz="4800" b="1" dirty="0"/>
          </a:p>
        </p:txBody>
      </p:sp>
      <p:sp>
        <p:nvSpPr>
          <p:cNvPr id="3" name="Content Placeholder 2"/>
          <p:cNvSpPr>
            <a:spLocks noGrp="1"/>
          </p:cNvSpPr>
          <p:nvPr>
            <p:ph idx="1"/>
          </p:nvPr>
        </p:nvSpPr>
        <p:spPr/>
        <p:txBody>
          <a:bodyPr/>
          <a:lstStyle/>
          <a:p>
            <a:r>
              <a:rPr lang="en-US" dirty="0" smtClean="0"/>
              <a:t>When operating the aerial emergency power you will need one person on the ground to hold the switch and one person on the turntable to operate the lever.</a:t>
            </a:r>
          </a:p>
          <a:p>
            <a:r>
              <a:rPr lang="en-US" dirty="0" smtClean="0"/>
              <a:t>For both the aerial controls and the stabilizer controls you will activate the lever for the action you want to take (i.e. right front stabilizer down) then activate the emergency pump to complete the action requested.  When the action is complete release the switch for the emergency pump and then return the action lever back to its normal position.</a:t>
            </a:r>
            <a:endParaRPr lang="en-US" dirty="0"/>
          </a:p>
        </p:txBody>
      </p:sp>
    </p:spTree>
    <p:extLst>
      <p:ext uri="{BB962C8B-B14F-4D97-AF65-F5344CB8AC3E}">
        <p14:creationId xmlns:p14="http://schemas.microsoft.com/office/powerpoint/2010/main" val="80108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74"/>
            <a:ext cx="10515600" cy="971834"/>
          </a:xfrm>
        </p:spPr>
        <p:txBody>
          <a:bodyPr>
            <a:normAutofit/>
          </a:bodyPr>
          <a:lstStyle/>
          <a:p>
            <a:pPr algn="ctr"/>
            <a:r>
              <a:rPr lang="en-US" b="1" dirty="0" smtClean="0"/>
              <a:t>3</a:t>
            </a:r>
            <a:r>
              <a:rPr lang="en-US" b="1" baseline="30000" dirty="0" smtClean="0"/>
              <a:t>rd</a:t>
            </a:r>
            <a:r>
              <a:rPr lang="en-US" b="1" dirty="0" smtClean="0"/>
              <a:t> Generation All Steer Tower</a:t>
            </a:r>
            <a:endParaRPr lang="en-US" dirty="0"/>
          </a:p>
        </p:txBody>
      </p:sp>
      <p:sp>
        <p:nvSpPr>
          <p:cNvPr id="4" name="TextBox 3"/>
          <p:cNvSpPr txBox="1"/>
          <p:nvPr/>
        </p:nvSpPr>
        <p:spPr>
          <a:xfrm>
            <a:off x="674557" y="884420"/>
            <a:ext cx="10679243" cy="1015663"/>
          </a:xfrm>
          <a:prstGeom prst="rect">
            <a:avLst/>
          </a:prstGeom>
          <a:noFill/>
        </p:spPr>
        <p:txBody>
          <a:bodyPr wrap="square" rtlCol="0">
            <a:spAutoFit/>
          </a:bodyPr>
          <a:lstStyle/>
          <a:p>
            <a:pPr lvl="0" algn="ctr"/>
            <a:r>
              <a:rPr lang="en-US" sz="3000" b="1" dirty="0" smtClean="0">
                <a:latin typeface="Calibri" pitchFamily="34" charset="0"/>
                <a:cs typeface="Arial" pitchFamily="34" charset="0"/>
              </a:rPr>
              <a:t>In addition to this presentation the following manuals should be read </a:t>
            </a:r>
            <a:r>
              <a:rPr lang="en-US" sz="3000" b="1" u="sng" dirty="0" smtClean="0">
                <a:latin typeface="Calibri" pitchFamily="34" charset="0"/>
                <a:cs typeface="Arial" pitchFamily="34" charset="0"/>
              </a:rPr>
              <a:t>by all operators</a:t>
            </a:r>
            <a:r>
              <a:rPr lang="en-US" sz="3000" b="1" dirty="0" smtClean="0">
                <a:latin typeface="Calibri" pitchFamily="34" charset="0"/>
                <a:cs typeface="Arial" pitchFamily="34" charset="0"/>
              </a:rPr>
              <a:t> before operating the aerial</a:t>
            </a:r>
            <a:endParaRPr lang="en-US" sz="3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42064"/>
            <a:ext cx="2633984" cy="35215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396" y="2242063"/>
            <a:ext cx="2681207" cy="35215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815" y="2245747"/>
            <a:ext cx="2751399" cy="3517901"/>
          </a:xfrm>
          <a:prstGeom prst="rect">
            <a:avLst/>
          </a:prstGeom>
        </p:spPr>
      </p:pic>
      <p:sp>
        <p:nvSpPr>
          <p:cNvPr id="8" name="TextBox 7"/>
          <p:cNvSpPr txBox="1"/>
          <p:nvPr/>
        </p:nvSpPr>
        <p:spPr>
          <a:xfrm>
            <a:off x="838200" y="6105629"/>
            <a:ext cx="2631229" cy="369332"/>
          </a:xfrm>
          <a:prstGeom prst="rect">
            <a:avLst/>
          </a:prstGeom>
          <a:noFill/>
        </p:spPr>
        <p:txBody>
          <a:bodyPr wrap="square" rtlCol="0">
            <a:spAutoFit/>
          </a:bodyPr>
          <a:lstStyle/>
          <a:p>
            <a:pPr algn="ctr"/>
            <a:r>
              <a:rPr lang="en-US" dirty="0" smtClean="0"/>
              <a:t>Service Manual</a:t>
            </a:r>
            <a:endParaRPr lang="en-US" dirty="0"/>
          </a:p>
        </p:txBody>
      </p:sp>
      <p:sp>
        <p:nvSpPr>
          <p:cNvPr id="9" name="TextBox 8"/>
          <p:cNvSpPr txBox="1"/>
          <p:nvPr/>
        </p:nvSpPr>
        <p:spPr>
          <a:xfrm>
            <a:off x="4839048" y="5983331"/>
            <a:ext cx="2510725" cy="646331"/>
          </a:xfrm>
          <a:prstGeom prst="rect">
            <a:avLst/>
          </a:prstGeom>
          <a:noFill/>
        </p:spPr>
        <p:txBody>
          <a:bodyPr wrap="square" rtlCol="0">
            <a:spAutoFit/>
          </a:bodyPr>
          <a:lstStyle/>
          <a:p>
            <a:pPr algn="ctr"/>
            <a:r>
              <a:rPr lang="en-US" dirty="0" smtClean="0"/>
              <a:t>Aerial Operations Manual</a:t>
            </a:r>
            <a:endParaRPr lang="en-US" dirty="0"/>
          </a:p>
        </p:txBody>
      </p:sp>
      <p:sp>
        <p:nvSpPr>
          <p:cNvPr id="10" name="TextBox 9"/>
          <p:cNvSpPr txBox="1"/>
          <p:nvPr/>
        </p:nvSpPr>
        <p:spPr>
          <a:xfrm>
            <a:off x="8719813" y="6105629"/>
            <a:ext cx="2751401" cy="369332"/>
          </a:xfrm>
          <a:prstGeom prst="rect">
            <a:avLst/>
          </a:prstGeom>
          <a:noFill/>
        </p:spPr>
        <p:txBody>
          <a:bodyPr wrap="square" rtlCol="0">
            <a:spAutoFit/>
          </a:bodyPr>
          <a:lstStyle/>
          <a:p>
            <a:pPr algn="ctr"/>
            <a:r>
              <a:rPr lang="en-US" dirty="0" smtClean="0"/>
              <a:t>Chassis Manual</a:t>
            </a:r>
            <a:endParaRPr lang="en-US" dirty="0"/>
          </a:p>
        </p:txBody>
      </p:sp>
    </p:spTree>
    <p:extLst>
      <p:ext uri="{BB962C8B-B14F-4D97-AF65-F5344CB8AC3E}">
        <p14:creationId xmlns:p14="http://schemas.microsoft.com/office/powerpoint/2010/main" val="117947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Table of Contents</a:t>
            </a:r>
            <a:endParaRPr lang="en-US" sz="4800" b="1" dirty="0"/>
          </a:p>
        </p:txBody>
      </p:sp>
      <p:sp>
        <p:nvSpPr>
          <p:cNvPr id="3" name="Content Placeholder 2"/>
          <p:cNvSpPr>
            <a:spLocks noGrp="1"/>
          </p:cNvSpPr>
          <p:nvPr>
            <p:ph idx="1"/>
          </p:nvPr>
        </p:nvSpPr>
        <p:spPr/>
        <p:txBody>
          <a:bodyPr>
            <a:normAutofit fontScale="92500" lnSpcReduction="10000"/>
          </a:bodyPr>
          <a:lstStyle/>
          <a:p>
            <a:r>
              <a:rPr lang="en-US" sz="3600" dirty="0" smtClean="0"/>
              <a:t>Ladder Specifications</a:t>
            </a:r>
          </a:p>
          <a:p>
            <a:r>
              <a:rPr lang="en-US" sz="3600" dirty="0" smtClean="0"/>
              <a:t>In Cab Controls</a:t>
            </a:r>
          </a:p>
          <a:p>
            <a:r>
              <a:rPr lang="en-US" sz="3600" dirty="0" smtClean="0"/>
              <a:t>Set Up Procedures</a:t>
            </a:r>
          </a:p>
          <a:p>
            <a:r>
              <a:rPr lang="en-US" sz="3600" dirty="0" smtClean="0"/>
              <a:t>Outrigger Controls</a:t>
            </a:r>
          </a:p>
          <a:p>
            <a:r>
              <a:rPr lang="en-US" sz="3600" dirty="0" smtClean="0"/>
              <a:t>Pedestal Controls</a:t>
            </a:r>
          </a:p>
          <a:p>
            <a:r>
              <a:rPr lang="en-US" sz="3600" dirty="0" smtClean="0"/>
              <a:t>Tower Bucket Controls</a:t>
            </a:r>
          </a:p>
          <a:p>
            <a:r>
              <a:rPr lang="en-US" sz="3600" dirty="0" smtClean="0"/>
              <a:t>Ladder Auto Stow</a:t>
            </a:r>
          </a:p>
          <a:p>
            <a:r>
              <a:rPr lang="en-US" sz="3600" dirty="0" smtClean="0"/>
              <a:t>Emergency Operations</a:t>
            </a:r>
          </a:p>
        </p:txBody>
      </p:sp>
    </p:spTree>
    <p:extLst>
      <p:ext uri="{BB962C8B-B14F-4D97-AF65-F5344CB8AC3E}">
        <p14:creationId xmlns:p14="http://schemas.microsoft.com/office/powerpoint/2010/main" val="20136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463"/>
            <a:ext cx="10515600" cy="1325563"/>
          </a:xfrm>
        </p:spPr>
        <p:txBody>
          <a:bodyPr>
            <a:normAutofit/>
          </a:bodyPr>
          <a:lstStyle/>
          <a:p>
            <a:r>
              <a:rPr lang="en-US" sz="4800" b="1" dirty="0" smtClean="0"/>
              <a:t>Ladder Specifications</a:t>
            </a:r>
            <a:endParaRPr lang="en-US" sz="4800" dirty="0"/>
          </a:p>
        </p:txBody>
      </p:sp>
      <p:sp>
        <p:nvSpPr>
          <p:cNvPr id="3" name="Content Placeholder 2"/>
          <p:cNvSpPr>
            <a:spLocks noGrp="1"/>
          </p:cNvSpPr>
          <p:nvPr>
            <p:ph idx="1"/>
          </p:nvPr>
        </p:nvSpPr>
        <p:spPr>
          <a:xfrm>
            <a:off x="838200" y="1484026"/>
            <a:ext cx="10515600" cy="4692937"/>
          </a:xfrm>
        </p:spPr>
        <p:txBody>
          <a:bodyPr>
            <a:normAutofit lnSpcReduction="10000"/>
          </a:bodyPr>
          <a:lstStyle/>
          <a:p>
            <a:r>
              <a:rPr lang="en-US" sz="3600" dirty="0" smtClean="0"/>
              <a:t>Vertical Operating Height:		100 feet</a:t>
            </a:r>
          </a:p>
          <a:p>
            <a:r>
              <a:rPr lang="en-US" sz="3600" dirty="0" smtClean="0"/>
              <a:t>Horizontal Reach:				93’ at 0 Degrees</a:t>
            </a:r>
          </a:p>
          <a:p>
            <a:r>
              <a:rPr lang="en-US" sz="3600" dirty="0" smtClean="0"/>
              <a:t>Operating Range:				-5 to 75 Degrees</a:t>
            </a:r>
          </a:p>
          <a:p>
            <a:r>
              <a:rPr lang="en-US" sz="3600" dirty="0" smtClean="0"/>
              <a:t>Tip Load:					1000 Pounds (DRY) 								500 Pounds (Wet)</a:t>
            </a:r>
            <a:endParaRPr lang="en-US" sz="2600" dirty="0" smtClean="0"/>
          </a:p>
          <a:p>
            <a:r>
              <a:rPr lang="en-US" sz="3600" dirty="0" smtClean="0"/>
              <a:t>Outrigger Spread:				</a:t>
            </a:r>
            <a:r>
              <a:rPr lang="en-US" sz="3600" dirty="0" smtClean="0">
                <a:solidFill>
                  <a:schemeClr val="tx1">
                    <a:lumMod val="95000"/>
                    <a:lumOff val="5000"/>
                  </a:schemeClr>
                </a:solidFill>
              </a:rPr>
              <a:t>19’ 6”</a:t>
            </a:r>
          </a:p>
          <a:p>
            <a:r>
              <a:rPr lang="en-US" sz="3600" dirty="0" smtClean="0"/>
              <a:t>Ladder Pipe Rating:			2000 gpm</a:t>
            </a:r>
          </a:p>
          <a:p>
            <a:r>
              <a:rPr lang="en-US" sz="3600" dirty="0" smtClean="0"/>
              <a:t>Maximum Wind Speed:			35 mph</a:t>
            </a:r>
          </a:p>
          <a:p>
            <a:endParaRPr lang="en-US" dirty="0"/>
          </a:p>
        </p:txBody>
      </p:sp>
    </p:spTree>
    <p:extLst>
      <p:ext uri="{BB962C8B-B14F-4D97-AF65-F5344CB8AC3E}">
        <p14:creationId xmlns:p14="http://schemas.microsoft.com/office/powerpoint/2010/main" val="1500731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037"/>
            <a:ext cx="10515600" cy="777875"/>
          </a:xfrm>
        </p:spPr>
        <p:txBody>
          <a:bodyPr>
            <a:normAutofit/>
          </a:bodyPr>
          <a:lstStyle/>
          <a:p>
            <a:r>
              <a:rPr lang="en-US" sz="4800" b="1" dirty="0" smtClean="0"/>
              <a:t>In Cab Controls</a:t>
            </a:r>
            <a:endParaRPr lang="en-US" sz="4800" b="1" dirty="0"/>
          </a:p>
        </p:txBody>
      </p:sp>
      <p:sp>
        <p:nvSpPr>
          <p:cNvPr id="3" name="Content Placeholder 2"/>
          <p:cNvSpPr>
            <a:spLocks noGrp="1"/>
          </p:cNvSpPr>
          <p:nvPr>
            <p:ph idx="1"/>
          </p:nvPr>
        </p:nvSpPr>
        <p:spPr>
          <a:xfrm>
            <a:off x="838200" y="1477962"/>
            <a:ext cx="10515600" cy="4279901"/>
          </a:xfrm>
        </p:spPr>
        <p:txBody>
          <a:bodyPr/>
          <a:lstStyle/>
          <a:p>
            <a:r>
              <a:rPr lang="en-US" dirty="0" smtClean="0"/>
              <a:t>The Aerial PTO is always engaged therefore there is </a:t>
            </a:r>
            <a:r>
              <a:rPr lang="en-US" b="1" u="sng" dirty="0" smtClean="0"/>
              <a:t>NO</a:t>
            </a:r>
            <a:r>
              <a:rPr lang="en-US" dirty="0" smtClean="0"/>
              <a:t> Aerial PTO switch in the cab</a:t>
            </a:r>
          </a:p>
          <a:p>
            <a:r>
              <a:rPr lang="en-US" dirty="0" smtClean="0"/>
              <a:t>The Black Plunger for your front wheel lock has been replaced with a toggle switch</a:t>
            </a:r>
          </a:p>
          <a:p>
            <a:pPr lvl="1"/>
            <a:r>
              <a:rPr lang="en-US" dirty="0" smtClean="0"/>
              <a:t>This switch can be left turned on at all times.  As soon as you set your parking brake the front wheel lock will activate.</a:t>
            </a:r>
          </a:p>
          <a:p>
            <a:r>
              <a:rPr lang="en-US" dirty="0" smtClean="0"/>
              <a:t>The Aerial Master Switch will give you electronic power to your outrigger and turntable pedestal controls</a:t>
            </a:r>
            <a:endParaRPr lang="en-US" dirty="0"/>
          </a:p>
        </p:txBody>
      </p:sp>
    </p:spTree>
    <p:extLst>
      <p:ext uri="{BB962C8B-B14F-4D97-AF65-F5344CB8AC3E}">
        <p14:creationId xmlns:p14="http://schemas.microsoft.com/office/powerpoint/2010/main" val="1039875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 Cab Controls</a:t>
            </a:r>
            <a:endParaRPr lang="en-US" sz="4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2050" y="1350963"/>
            <a:ext cx="6672263" cy="5004198"/>
          </a:xfrm>
        </p:spPr>
      </p:pic>
      <p:sp>
        <p:nvSpPr>
          <p:cNvPr id="5" name="Oval 4"/>
          <p:cNvSpPr/>
          <p:nvPr/>
        </p:nvSpPr>
        <p:spPr>
          <a:xfrm>
            <a:off x="5967413" y="1860948"/>
            <a:ext cx="1090612" cy="216197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567018" y="3676749"/>
            <a:ext cx="1090612" cy="216197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46484" y="2729677"/>
            <a:ext cx="3862388" cy="2246769"/>
          </a:xfrm>
          <a:prstGeom prst="rect">
            <a:avLst/>
          </a:prstGeom>
          <a:noFill/>
        </p:spPr>
        <p:txBody>
          <a:bodyPr wrap="square" rtlCol="0">
            <a:spAutoFit/>
          </a:bodyPr>
          <a:lstStyle/>
          <a:p>
            <a:pPr algn="r"/>
            <a:r>
              <a:rPr lang="en-US" sz="2800" dirty="0" smtClean="0"/>
              <a:t>Aerial Master Switch</a:t>
            </a:r>
          </a:p>
          <a:p>
            <a:pPr algn="r"/>
            <a:endParaRPr lang="en-US" sz="2800" dirty="0"/>
          </a:p>
          <a:p>
            <a:pPr algn="r"/>
            <a:endParaRPr lang="en-US" sz="2800" dirty="0" smtClean="0"/>
          </a:p>
          <a:p>
            <a:pPr algn="r"/>
            <a:endParaRPr lang="en-US" sz="2800" dirty="0"/>
          </a:p>
          <a:p>
            <a:pPr algn="r"/>
            <a:r>
              <a:rPr lang="en-US" sz="2800" dirty="0" smtClean="0"/>
              <a:t>Front Wheel Lock</a:t>
            </a:r>
            <a:endParaRPr lang="en-US" sz="2800" dirty="0"/>
          </a:p>
        </p:txBody>
      </p:sp>
      <p:cxnSp>
        <p:nvCxnSpPr>
          <p:cNvPr id="9" name="Straight Arrow Connector 8"/>
          <p:cNvCxnSpPr/>
          <p:nvPr/>
        </p:nvCxnSpPr>
        <p:spPr>
          <a:xfrm flipV="1">
            <a:off x="4308872" y="2729678"/>
            <a:ext cx="2203847" cy="2122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67808" y="4686300"/>
            <a:ext cx="3685580" cy="1428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8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2163"/>
          </a:xfrm>
        </p:spPr>
        <p:txBody>
          <a:bodyPr>
            <a:normAutofit/>
          </a:bodyPr>
          <a:lstStyle/>
          <a:p>
            <a:r>
              <a:rPr lang="en-US" sz="4800" b="1" dirty="0" smtClean="0"/>
              <a:t>Set Up Procedures</a:t>
            </a:r>
            <a:endParaRPr lang="en-US" sz="4800" b="1" dirty="0"/>
          </a:p>
        </p:txBody>
      </p:sp>
      <p:sp>
        <p:nvSpPr>
          <p:cNvPr id="3" name="Content Placeholder 2"/>
          <p:cNvSpPr>
            <a:spLocks noGrp="1"/>
          </p:cNvSpPr>
          <p:nvPr>
            <p:ph idx="1"/>
          </p:nvPr>
        </p:nvSpPr>
        <p:spPr>
          <a:xfrm>
            <a:off x="838200" y="1157288"/>
            <a:ext cx="10515600" cy="5286375"/>
          </a:xfrm>
        </p:spPr>
        <p:txBody>
          <a:bodyPr/>
          <a:lstStyle/>
          <a:p>
            <a:r>
              <a:rPr lang="en-US" dirty="0" smtClean="0"/>
              <a:t>Set your parking brake, turn on your front wheel lock on.</a:t>
            </a:r>
          </a:p>
          <a:p>
            <a:r>
              <a:rPr lang="en-US" dirty="0" smtClean="0"/>
              <a:t>Turn your Aerial Master switch on.</a:t>
            </a:r>
          </a:p>
          <a:p>
            <a:r>
              <a:rPr lang="en-US" dirty="0" smtClean="0"/>
              <a:t>Full extension of your outriggers on both sides is the preferred method of set up.</a:t>
            </a:r>
          </a:p>
          <a:p>
            <a:pPr lvl="1"/>
            <a:r>
              <a:rPr lang="en-US" dirty="0" smtClean="0"/>
              <a:t>Outriggers can be short jacked on the non-working side of the truck if need be</a:t>
            </a:r>
          </a:p>
          <a:p>
            <a:pPr lvl="1"/>
            <a:r>
              <a:rPr lang="en-US" dirty="0" smtClean="0"/>
              <a:t>If the outriggers are short jacked the truck will not allow you to operate the ladder over the short jacked side.</a:t>
            </a:r>
            <a:endParaRPr lang="en-US" dirty="0"/>
          </a:p>
          <a:p>
            <a:r>
              <a:rPr lang="en-US" dirty="0" smtClean="0"/>
              <a:t>Raise the vehicle enough to take the suspension out of play.  If possible leave all tires in contact with the ground.</a:t>
            </a:r>
          </a:p>
          <a:p>
            <a:r>
              <a:rPr lang="en-US" dirty="0" smtClean="0"/>
              <a:t>If positioning on a hill attempt to position facing up hill, this will allow you to adjust the level of the truck rear to front.</a:t>
            </a:r>
          </a:p>
        </p:txBody>
      </p:sp>
    </p:spTree>
    <p:extLst>
      <p:ext uri="{BB962C8B-B14F-4D97-AF65-F5344CB8AC3E}">
        <p14:creationId xmlns:p14="http://schemas.microsoft.com/office/powerpoint/2010/main" val="57218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2163"/>
          </a:xfrm>
        </p:spPr>
        <p:txBody>
          <a:bodyPr>
            <a:normAutofit/>
          </a:bodyPr>
          <a:lstStyle/>
          <a:p>
            <a:r>
              <a:rPr lang="en-US" sz="4800" b="1" dirty="0" smtClean="0"/>
              <a:t>Outrigger Controls</a:t>
            </a:r>
            <a:endParaRPr lang="en-US" sz="4800" b="1" dirty="0"/>
          </a:p>
        </p:txBody>
      </p:sp>
      <p:sp>
        <p:nvSpPr>
          <p:cNvPr id="3" name="Content Placeholder 2"/>
          <p:cNvSpPr>
            <a:spLocks noGrp="1"/>
          </p:cNvSpPr>
          <p:nvPr>
            <p:ph idx="1"/>
          </p:nvPr>
        </p:nvSpPr>
        <p:spPr>
          <a:xfrm>
            <a:off x="838200" y="1428750"/>
            <a:ext cx="6583758" cy="4748213"/>
          </a:xfrm>
        </p:spPr>
        <p:txBody>
          <a:bodyPr>
            <a:normAutofit lnSpcReduction="10000"/>
          </a:bodyPr>
          <a:lstStyle/>
          <a:p>
            <a:r>
              <a:rPr lang="en-US" dirty="0" smtClean="0"/>
              <a:t>Located on the rear of the truck, just to the right of the ladder compartment.</a:t>
            </a:r>
          </a:p>
          <a:p>
            <a:r>
              <a:rPr lang="en-US" dirty="0" smtClean="0"/>
              <a:t>Use power switch in the compartment to turn power on to your remote.</a:t>
            </a:r>
          </a:p>
          <a:p>
            <a:r>
              <a:rPr lang="en-US" dirty="0" smtClean="0"/>
              <a:t>Truck is stable when all for outriggers light up ”firm on ground”.</a:t>
            </a:r>
          </a:p>
          <a:p>
            <a:r>
              <a:rPr lang="en-US" dirty="0" smtClean="0"/>
              <a:t>The level assist switch is supposed to use the computer to help you level the truck however it tends to raise the truck to its highest position bringing all of your axles off of the ground.  This is </a:t>
            </a:r>
            <a:r>
              <a:rPr lang="en-US" b="1" u="sng" dirty="0" smtClean="0"/>
              <a:t>NOT</a:t>
            </a:r>
            <a:r>
              <a:rPr lang="en-US" dirty="0" smtClean="0"/>
              <a:t> a recommended procedure.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77222" y="1109861"/>
            <a:ext cx="5957887" cy="4468415"/>
          </a:xfrm>
          <a:prstGeom prst="rect">
            <a:avLst/>
          </a:prstGeom>
        </p:spPr>
      </p:pic>
    </p:spTree>
    <p:extLst>
      <p:ext uri="{BB962C8B-B14F-4D97-AF65-F5344CB8AC3E}">
        <p14:creationId xmlns:p14="http://schemas.microsoft.com/office/powerpoint/2010/main" val="717749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0"/>
            <a:ext cx="10515600" cy="935037"/>
          </a:xfrm>
        </p:spPr>
        <p:txBody>
          <a:bodyPr>
            <a:normAutofit/>
          </a:bodyPr>
          <a:lstStyle/>
          <a:p>
            <a:r>
              <a:rPr lang="en-US" sz="4800" b="1" dirty="0" smtClean="0"/>
              <a:t>Outrigger Controls</a:t>
            </a:r>
            <a:endParaRPr lang="en-US" sz="4800" b="1" dirty="0"/>
          </a:p>
        </p:txBody>
      </p:sp>
      <p:sp>
        <p:nvSpPr>
          <p:cNvPr id="3" name="Content Placeholder 2"/>
          <p:cNvSpPr>
            <a:spLocks noGrp="1"/>
          </p:cNvSpPr>
          <p:nvPr>
            <p:ph idx="1"/>
          </p:nvPr>
        </p:nvSpPr>
        <p:spPr>
          <a:xfrm>
            <a:off x="838200" y="1157287"/>
            <a:ext cx="10515600" cy="4351338"/>
          </a:xfrm>
        </p:spPr>
        <p:txBody>
          <a:bodyPr/>
          <a:lstStyle/>
          <a:p>
            <a:r>
              <a:rPr lang="en-US" dirty="0" smtClean="0"/>
              <a:t>Side to Side and Front to Back Inclinometer</a:t>
            </a:r>
          </a:p>
          <a:p>
            <a:pPr lvl="1"/>
            <a:r>
              <a:rPr lang="en-US" dirty="0" smtClean="0"/>
              <a:t>Green: 0 to 5 degrees either side will allow 100% tip load capacity</a:t>
            </a:r>
          </a:p>
          <a:p>
            <a:pPr lvl="1"/>
            <a:r>
              <a:rPr lang="en-US" dirty="0" smtClean="0"/>
              <a:t>Yellow: 5 to 8 degrees either side will allow 50% tip load capacity</a:t>
            </a:r>
          </a:p>
          <a:p>
            <a:pPr lvl="1"/>
            <a:r>
              <a:rPr lang="en-US" dirty="0" smtClean="0"/>
              <a:t>Red: More than 8 degrees to either side </a:t>
            </a:r>
            <a:r>
              <a:rPr lang="en-US" b="1" u="sng" dirty="0" smtClean="0"/>
              <a:t>DO NOT OPERATE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379" y="2857501"/>
            <a:ext cx="7611051" cy="3791613"/>
          </a:xfrm>
          <a:prstGeom prst="rect">
            <a:avLst/>
          </a:prstGeom>
        </p:spPr>
      </p:pic>
    </p:spTree>
    <p:extLst>
      <p:ext uri="{BB962C8B-B14F-4D97-AF65-F5344CB8AC3E}">
        <p14:creationId xmlns:p14="http://schemas.microsoft.com/office/powerpoint/2010/main" val="1604354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4453</TotalTime>
  <Words>947</Words>
  <Application>Microsoft Macintosh PowerPoint</Application>
  <PresentationFormat>Widescreen</PresentationFormat>
  <Paragraphs>85</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Calibri Light</vt:lpstr>
      <vt:lpstr>Arial</vt:lpstr>
      <vt:lpstr>Office Theme</vt:lpstr>
      <vt:lpstr>3rd Generation All Steer Tower</vt:lpstr>
      <vt:lpstr>3rd Generation All Steer Tower</vt:lpstr>
      <vt:lpstr>Table of Contents</vt:lpstr>
      <vt:lpstr>Ladder Specifications</vt:lpstr>
      <vt:lpstr>In Cab Controls</vt:lpstr>
      <vt:lpstr>In Cab Controls</vt:lpstr>
      <vt:lpstr>Set Up Procedures</vt:lpstr>
      <vt:lpstr>Outrigger Controls</vt:lpstr>
      <vt:lpstr>Outrigger Controls</vt:lpstr>
      <vt:lpstr>Pedestal Controls</vt:lpstr>
      <vt:lpstr>Tower Bucket Controls</vt:lpstr>
      <vt:lpstr>Ladder Auto Stow</vt:lpstr>
      <vt:lpstr>Emergency Procedures</vt:lpstr>
      <vt:lpstr>Emergency Procedures</vt:lpstr>
      <vt:lpstr>Emergency Procedures</vt:lpstr>
      <vt:lpstr>Emergency Procedures</vt:lpstr>
      <vt:lpstr>Emergency Procedures</vt:lpstr>
      <vt:lpstr>Emergency Procedures</vt:lpstr>
      <vt:lpstr>Emergency Procedures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Generation All Steer Tower</dc:title>
  <dc:creator>David Wallace</dc:creator>
  <cp:lastModifiedBy>David Wallace</cp:lastModifiedBy>
  <cp:revision>20</cp:revision>
  <dcterms:created xsi:type="dcterms:W3CDTF">2017-03-28T20:49:42Z</dcterms:created>
  <dcterms:modified xsi:type="dcterms:W3CDTF">2017-03-31T23:10:37Z</dcterms:modified>
</cp:coreProperties>
</file>