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81" r:id="rId20"/>
    <p:sldId id="296" r:id="rId21"/>
    <p:sldId id="282" r:id="rId22"/>
    <p:sldId id="283" r:id="rId23"/>
    <p:sldId id="284" r:id="rId24"/>
    <p:sldId id="291" r:id="rId25"/>
    <p:sldId id="276" r:id="rId26"/>
    <p:sldId id="277" r:id="rId27"/>
    <p:sldId id="278" r:id="rId28"/>
    <p:sldId id="279" r:id="rId29"/>
    <p:sldId id="280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6"/>
    <p:restoredTop sz="94643"/>
  </p:normalViewPr>
  <p:slideViewPr>
    <p:cSldViewPr snapToGrid="0" snapToObjects="1">
      <p:cViewPr>
        <p:scale>
          <a:sx n="82" d="100"/>
          <a:sy n="82" d="100"/>
        </p:scale>
        <p:origin x="536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3/31/17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98782"/>
            <a:ext cx="8676222" cy="8193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Generation </a:t>
            </a:r>
            <a:r>
              <a:rPr lang="en-US" b="1" dirty="0"/>
              <a:t>A</a:t>
            </a:r>
            <a:r>
              <a:rPr lang="en-US" b="1" dirty="0" smtClean="0"/>
              <a:t>ll </a:t>
            </a:r>
            <a:r>
              <a:rPr lang="en-US" b="1" dirty="0"/>
              <a:t>S</a:t>
            </a:r>
            <a:r>
              <a:rPr lang="en-US" b="1" dirty="0" smtClean="0"/>
              <a:t>teer </a:t>
            </a:r>
            <a:r>
              <a:rPr lang="en-US" b="1" dirty="0"/>
              <a:t>T</a:t>
            </a:r>
            <a:r>
              <a:rPr lang="en-US" b="1" dirty="0" smtClean="0"/>
              <a:t>ower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6151344"/>
            <a:ext cx="8676222" cy="594013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2016 Pierce Arrow XT Chassis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24" y="863056"/>
            <a:ext cx="8450797" cy="5218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FE3AF"/>
              </a:clrFrom>
              <a:clrTo>
                <a:srgbClr val="EFE3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82" y="2359867"/>
            <a:ext cx="1428561" cy="2224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FE3AF"/>
              </a:clrFrom>
              <a:clrTo>
                <a:srgbClr val="EFE3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502" y="2359867"/>
            <a:ext cx="1428561" cy="22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0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14184"/>
            <a:ext cx="9905998" cy="687859"/>
          </a:xfrm>
        </p:spPr>
        <p:txBody>
          <a:bodyPr>
            <a:noAutofit/>
          </a:bodyPr>
          <a:lstStyle/>
          <a:p>
            <a:r>
              <a:rPr lang="en-US" sz="4800" b="1" dirty="0"/>
              <a:t>Chassis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851287"/>
            <a:ext cx="9905998" cy="2255187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Cab Tilt</a:t>
            </a:r>
          </a:p>
          <a:p>
            <a:pPr lvl="1"/>
            <a:r>
              <a:rPr lang="en-US" sz="2400" dirty="0" smtClean="0"/>
              <a:t>Normal Operations</a:t>
            </a:r>
          </a:p>
          <a:p>
            <a:pPr lvl="2"/>
            <a:r>
              <a:rPr lang="en-US" sz="2200" dirty="0" smtClean="0"/>
              <a:t>Located in the drivers side first roll up compartment</a:t>
            </a:r>
          </a:p>
          <a:p>
            <a:pPr lvl="1"/>
            <a:r>
              <a:rPr lang="en-US" sz="2400" dirty="0" smtClean="0"/>
              <a:t>Manual Operations</a:t>
            </a:r>
          </a:p>
          <a:p>
            <a:pPr lvl="2"/>
            <a:r>
              <a:rPr lang="en-US" sz="2200" dirty="0" smtClean="0"/>
              <a:t>Located on the drivers side under the cab tilt motor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612" y="3499898"/>
            <a:ext cx="3553429" cy="2665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9340" y="3499898"/>
            <a:ext cx="3553430" cy="26650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3992" y="3499897"/>
            <a:ext cx="3553431" cy="2665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31009" y="3523163"/>
            <a:ext cx="22659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Manual Pump to Raise Cab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pPr algn="r"/>
            <a:r>
              <a:rPr lang="en-US" sz="2400" dirty="0" smtClean="0"/>
              <a:t>Valve to Lower Cab</a:t>
            </a:r>
            <a:endParaRPr lang="en-US" sz="2400" dirty="0"/>
          </a:p>
        </p:txBody>
      </p:sp>
      <p:sp>
        <p:nvSpPr>
          <p:cNvPr id="8" name="Oval 7"/>
          <p:cNvSpPr/>
          <p:nvPr/>
        </p:nvSpPr>
        <p:spPr>
          <a:xfrm>
            <a:off x="9826906" y="4051139"/>
            <a:ext cx="1088021" cy="148156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896913" y="4832433"/>
            <a:ext cx="1369831" cy="47847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575224" y="3934320"/>
            <a:ext cx="1275306" cy="120901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355703" y="3743577"/>
            <a:ext cx="1284146" cy="79524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637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13037"/>
            <a:ext cx="9905998" cy="737286"/>
          </a:xfrm>
        </p:spPr>
        <p:txBody>
          <a:bodyPr>
            <a:noAutofit/>
          </a:bodyPr>
          <a:lstStyle/>
          <a:p>
            <a:r>
              <a:rPr lang="en-US" sz="4800" b="1" dirty="0"/>
              <a:t>Chassis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050323"/>
            <a:ext cx="9905998" cy="536597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Cab Tilt Normal Operations</a:t>
            </a:r>
          </a:p>
          <a:p>
            <a:pPr lvl="1"/>
            <a:r>
              <a:rPr lang="en-US" sz="3200" dirty="0" smtClean="0"/>
              <a:t>Secure all contents in the cab, have the aerial raised to clear the cab</a:t>
            </a:r>
            <a:endParaRPr lang="en-US" sz="3200" dirty="0"/>
          </a:p>
          <a:p>
            <a:pPr lvl="1"/>
            <a:r>
              <a:rPr lang="en-US" sz="3200" dirty="0" smtClean="0"/>
              <a:t>Turn battery switch and ignition to the on position</a:t>
            </a:r>
          </a:p>
          <a:p>
            <a:pPr lvl="1"/>
            <a:r>
              <a:rPr lang="en-US" sz="3200" dirty="0" smtClean="0"/>
              <a:t>Access the cab tilt controls</a:t>
            </a:r>
          </a:p>
          <a:p>
            <a:pPr lvl="1"/>
            <a:r>
              <a:rPr lang="en-US" sz="3200" dirty="0" smtClean="0"/>
              <a:t>Turn the selector knob to raise</a:t>
            </a:r>
          </a:p>
          <a:p>
            <a:pPr lvl="1"/>
            <a:r>
              <a:rPr lang="en-US" sz="3200" dirty="0" smtClean="0"/>
              <a:t>Hold the activate switch to raise the cab</a:t>
            </a:r>
          </a:p>
          <a:p>
            <a:pPr lvl="1"/>
            <a:r>
              <a:rPr lang="en-US" sz="3200" dirty="0" smtClean="0"/>
              <a:t>There is no automatic cab lock, raise cab until it stops</a:t>
            </a:r>
          </a:p>
          <a:p>
            <a:pPr lvl="1"/>
            <a:r>
              <a:rPr lang="en-US" sz="3200" dirty="0" smtClean="0"/>
              <a:t>Place manual cab lock in position and </a:t>
            </a:r>
            <a:r>
              <a:rPr lang="en-US" sz="3200" b="1" u="sng" dirty="0" smtClean="0"/>
              <a:t>DO NOT</a:t>
            </a:r>
            <a:r>
              <a:rPr lang="en-US" sz="3200" dirty="0" smtClean="0"/>
              <a:t> lower the cab back onto the cab lock</a:t>
            </a:r>
          </a:p>
        </p:txBody>
      </p:sp>
    </p:spTree>
    <p:extLst>
      <p:ext uri="{BB962C8B-B14F-4D97-AF65-F5344CB8AC3E}">
        <p14:creationId xmlns:p14="http://schemas.microsoft.com/office/powerpoint/2010/main" val="1671611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01827"/>
            <a:ext cx="9905998" cy="910281"/>
          </a:xfrm>
        </p:spPr>
        <p:txBody>
          <a:bodyPr>
            <a:normAutofit/>
          </a:bodyPr>
          <a:lstStyle/>
          <a:p>
            <a:r>
              <a:rPr lang="en-US" sz="4800" b="1" dirty="0"/>
              <a:t>Chassis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3" y="1246810"/>
            <a:ext cx="9905998" cy="473553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Cab Tilt Manual Operations</a:t>
            </a:r>
          </a:p>
          <a:p>
            <a:pPr lvl="1"/>
            <a:r>
              <a:rPr lang="en-US" sz="3200" dirty="0" smtClean="0"/>
              <a:t>In the event of a 12v system failure the cab can be manually raised and lowered using the hand pump located on the drivers side by the cab tilt motor.</a:t>
            </a:r>
          </a:p>
          <a:p>
            <a:pPr lvl="2"/>
            <a:r>
              <a:rPr lang="en-US" sz="2800" dirty="0" smtClean="0"/>
              <a:t>To raise the cab use a bar (located behind the drivers seat) to pump it up</a:t>
            </a:r>
          </a:p>
          <a:p>
            <a:pPr lvl="2"/>
            <a:r>
              <a:rPr lang="en-US" sz="2800" dirty="0" smtClean="0"/>
              <a:t>To lower the cab turn the valve to release the pressure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0972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52487"/>
            <a:ext cx="9905998" cy="749643"/>
          </a:xfrm>
        </p:spPr>
        <p:txBody>
          <a:bodyPr>
            <a:noAutofit/>
          </a:bodyPr>
          <a:lstStyle/>
          <a:p>
            <a:r>
              <a:rPr lang="en-US" sz="4800" b="1" dirty="0"/>
              <a:t>Chassis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9585" y="1997540"/>
            <a:ext cx="4506384" cy="337978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6774" y="1997827"/>
            <a:ext cx="4508673" cy="3381504"/>
          </a:xfrm>
        </p:spPr>
      </p:pic>
      <p:sp>
        <p:nvSpPr>
          <p:cNvPr id="5" name="TextBox 4"/>
          <p:cNvSpPr txBox="1"/>
          <p:nvPr/>
        </p:nvSpPr>
        <p:spPr>
          <a:xfrm>
            <a:off x="1141412" y="752808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Manual Cab Lock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092883" y="6178378"/>
            <a:ext cx="3379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Cab Lock in Stored Position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431906" y="6178378"/>
            <a:ext cx="3669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000" dirty="0" smtClean="0"/>
              <a:t>Cab Lock in Engaged Position</a:t>
            </a:r>
            <a:endParaRPr lang="en-US" sz="2000" dirty="0"/>
          </a:p>
        </p:txBody>
      </p:sp>
      <p:sp>
        <p:nvSpPr>
          <p:cNvPr id="12" name="Oval 11"/>
          <p:cNvSpPr/>
          <p:nvPr/>
        </p:nvSpPr>
        <p:spPr>
          <a:xfrm rot="2522452">
            <a:off x="2842055" y="3145396"/>
            <a:ext cx="2471352" cy="101325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52119" y="4151870"/>
            <a:ext cx="730657" cy="202650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 rot="20361621">
            <a:off x="7942617" y="1946849"/>
            <a:ext cx="935271" cy="341034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594169" y="4151870"/>
            <a:ext cx="450080" cy="202650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973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77114"/>
            <a:ext cx="9905998" cy="1058562"/>
          </a:xfrm>
        </p:spPr>
        <p:txBody>
          <a:bodyPr>
            <a:normAutofit/>
          </a:bodyPr>
          <a:lstStyle/>
          <a:p>
            <a:r>
              <a:rPr lang="en-US" sz="4800" b="1" dirty="0"/>
              <a:t>Chassis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235676"/>
            <a:ext cx="9905998" cy="497914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Lowering the raised cab</a:t>
            </a:r>
          </a:p>
          <a:p>
            <a:pPr lvl="1"/>
            <a:r>
              <a:rPr lang="en-US" sz="3200" dirty="0" smtClean="0"/>
              <a:t>Make sure nothing was left in the engine compartment that does not belong there</a:t>
            </a:r>
          </a:p>
          <a:p>
            <a:pPr lvl="1"/>
            <a:r>
              <a:rPr lang="en-US" sz="3200" b="1" u="sng" dirty="0" smtClean="0"/>
              <a:t>Remove the cab lock</a:t>
            </a:r>
            <a:r>
              <a:rPr lang="en-US" sz="3200" dirty="0"/>
              <a:t>,</a:t>
            </a:r>
            <a:r>
              <a:rPr lang="en-US" sz="3200" dirty="0" smtClean="0"/>
              <a:t> place it back into the stored position</a:t>
            </a:r>
          </a:p>
          <a:p>
            <a:pPr lvl="1"/>
            <a:r>
              <a:rPr lang="en-US" sz="3200" dirty="0" smtClean="0"/>
              <a:t>Turn the cab tilt control to lower and hold the activate switch</a:t>
            </a:r>
          </a:p>
          <a:p>
            <a:pPr lvl="1"/>
            <a:r>
              <a:rPr lang="en-US" sz="3200" dirty="0" smtClean="0"/>
              <a:t>There are no visual indicators that let you know if the cab is locked down onto the frame</a:t>
            </a:r>
          </a:p>
          <a:p>
            <a:pPr lvl="1"/>
            <a:r>
              <a:rPr lang="en-US" sz="3200" dirty="0" smtClean="0"/>
              <a:t>Leave the selector knob in the lower position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7603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89470"/>
            <a:ext cx="9905998" cy="1083276"/>
          </a:xfrm>
        </p:spPr>
        <p:txBody>
          <a:bodyPr>
            <a:normAutofit/>
          </a:bodyPr>
          <a:lstStyle/>
          <a:p>
            <a:r>
              <a:rPr lang="en-US" sz="4800" b="1" dirty="0"/>
              <a:t>Chassis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861" y="1731514"/>
            <a:ext cx="4221420" cy="217685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Engine Overview</a:t>
            </a:r>
          </a:p>
          <a:p>
            <a:pPr lvl="1"/>
            <a:r>
              <a:rPr lang="en-US" sz="3200" dirty="0" smtClean="0"/>
              <a:t>Drivers side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81" y="875271"/>
            <a:ext cx="7121611" cy="534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56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89470"/>
            <a:ext cx="9905998" cy="1083276"/>
          </a:xfrm>
        </p:spPr>
        <p:txBody>
          <a:bodyPr>
            <a:normAutofit/>
          </a:bodyPr>
          <a:lstStyle/>
          <a:p>
            <a:r>
              <a:rPr lang="en-US" sz="4800" b="1" dirty="0"/>
              <a:t>Chassis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861" y="1691757"/>
            <a:ext cx="4221420" cy="217685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Engine Overview</a:t>
            </a:r>
          </a:p>
          <a:p>
            <a:pPr lvl="1"/>
            <a:r>
              <a:rPr lang="en-US" sz="3200" dirty="0" smtClean="0"/>
              <a:t>Officers side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81" y="875271"/>
            <a:ext cx="7121610" cy="534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85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41412" y="251254"/>
            <a:ext cx="9905998" cy="1046205"/>
          </a:xfrm>
        </p:spPr>
        <p:txBody>
          <a:bodyPr>
            <a:normAutofit/>
          </a:bodyPr>
          <a:lstStyle/>
          <a:p>
            <a:r>
              <a:rPr lang="en-US" sz="4800" b="1" dirty="0"/>
              <a:t>Chassis</a:t>
            </a:r>
            <a:endParaRPr lang="en-US" sz="4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0638" y="1297459"/>
            <a:ext cx="5460730" cy="2027088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/>
              <a:t>Generator PTO</a:t>
            </a:r>
          </a:p>
          <a:p>
            <a:pPr lvl="1"/>
            <a:r>
              <a:rPr lang="en-US" sz="2400" dirty="0" smtClean="0"/>
              <a:t>Can be activated in the cab or on the turntable</a:t>
            </a:r>
          </a:p>
          <a:p>
            <a:pPr lvl="1"/>
            <a:r>
              <a:rPr lang="en-US" sz="2400" dirty="0" smtClean="0"/>
              <a:t>Should only be engaged with engine at an idle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68" y="510746"/>
            <a:ext cx="5994398" cy="587769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8" y="3578087"/>
            <a:ext cx="5260731" cy="28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2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905998" cy="1021492"/>
          </a:xfrm>
        </p:spPr>
        <p:txBody>
          <a:bodyPr>
            <a:normAutofit/>
          </a:bodyPr>
          <a:lstStyle/>
          <a:p>
            <a:r>
              <a:rPr lang="en-US" sz="4800" b="1" dirty="0"/>
              <a:t>Chassis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72" y="1372494"/>
            <a:ext cx="5564296" cy="4763261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Aerial PTO</a:t>
            </a:r>
          </a:p>
          <a:p>
            <a:pPr lvl="1"/>
            <a:r>
              <a:rPr lang="en-US" sz="2800" dirty="0" smtClean="0"/>
              <a:t>Located on the drivers side of the transmission</a:t>
            </a:r>
          </a:p>
          <a:p>
            <a:pPr lvl="1"/>
            <a:r>
              <a:rPr lang="en-US" sz="2800" b="1" u="sng" dirty="0" smtClean="0"/>
              <a:t>Always engaged</a:t>
            </a:r>
            <a:r>
              <a:rPr lang="en-US" sz="2800" dirty="0" smtClean="0"/>
              <a:t>, there is no more Aerial PTO switch on the dash</a:t>
            </a:r>
          </a:p>
          <a:p>
            <a:pPr lvl="1"/>
            <a:r>
              <a:rPr lang="en-US" sz="2800" dirty="0" smtClean="0"/>
              <a:t>Aerial master switch gives you electric power to your outrigger remote and pedestal controls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68" y="1372495"/>
            <a:ext cx="6351015" cy="4763261"/>
          </a:xfrm>
        </p:spPr>
      </p:pic>
    </p:spTree>
    <p:extLst>
      <p:ext uri="{BB962C8B-B14F-4D97-AF65-F5344CB8AC3E}">
        <p14:creationId xmlns:p14="http://schemas.microsoft.com/office/powerpoint/2010/main" val="818840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13183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TAK-4 Suspension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038387"/>
            <a:ext cx="9905998" cy="528492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Unit is equipped with TAK-4 suspension on the front and rear </a:t>
            </a:r>
          </a:p>
          <a:p>
            <a:r>
              <a:rPr lang="en-US" sz="3600" dirty="0" smtClean="0"/>
              <a:t>TAK-4 is an independent suspension system</a:t>
            </a:r>
          </a:p>
          <a:p>
            <a:r>
              <a:rPr lang="en-US" sz="3600" dirty="0" smtClean="0"/>
              <a:t>Allows for a 45 degree cramp angle in your front steering for tighter turning angles</a:t>
            </a:r>
          </a:p>
          <a:p>
            <a:pPr lvl="1"/>
            <a:r>
              <a:rPr lang="en-US" sz="3200" dirty="0" smtClean="0"/>
              <a:t>This is available with the 22,800 lb. front axle</a:t>
            </a:r>
          </a:p>
          <a:p>
            <a:r>
              <a:rPr lang="en-US" sz="3600" dirty="0" smtClean="0"/>
              <a:t>Allows for shorter stopping distances over a conventional suspension system</a:t>
            </a:r>
          </a:p>
        </p:txBody>
      </p:sp>
    </p:spTree>
    <p:extLst>
      <p:ext uri="{BB962C8B-B14F-4D97-AF65-F5344CB8AC3E}">
        <p14:creationId xmlns:p14="http://schemas.microsoft.com/office/powerpoint/2010/main" val="304307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37641"/>
            <a:ext cx="9905998" cy="84724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>3</a:t>
            </a:r>
            <a:r>
              <a:rPr lang="en-US" sz="4800" b="1" baseline="30000" dirty="0" smtClean="0"/>
              <a:t>rd</a:t>
            </a:r>
            <a:r>
              <a:rPr lang="en-US" sz="4800" b="1" dirty="0" smtClean="0"/>
              <a:t> Generation All Steer Tower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227049"/>
            <a:ext cx="9905998" cy="1079715"/>
          </a:xfrm>
        </p:spPr>
        <p:txBody>
          <a:bodyPr>
            <a:normAutofit fontScale="92500"/>
          </a:bodyPr>
          <a:lstStyle/>
          <a:p>
            <a:pPr marL="0" lvl="0" indent="0" algn="ctr" defTabSz="91440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3200" b="1" dirty="0">
                <a:latin typeface="Calibri" pitchFamily="34" charset="0"/>
                <a:cs typeface="Arial" pitchFamily="34" charset="0"/>
              </a:rPr>
              <a:t>In addition to this presentation the following manuals should be read </a:t>
            </a:r>
            <a:r>
              <a:rPr lang="en-US" sz="3200" b="1" u="sng" dirty="0">
                <a:latin typeface="Calibri" pitchFamily="34" charset="0"/>
                <a:cs typeface="Arial" pitchFamily="34" charset="0"/>
              </a:rPr>
              <a:t>by all operators</a:t>
            </a:r>
            <a:r>
              <a:rPr lang="en-US" sz="3200" b="1" dirty="0">
                <a:latin typeface="Calibri" pitchFamily="34" charset="0"/>
                <a:cs typeface="Arial" pitchFamily="34" charset="0"/>
              </a:rPr>
              <a:t> before operating the aerial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2" y="2319579"/>
            <a:ext cx="2631229" cy="3517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08" y="2319580"/>
            <a:ext cx="2681207" cy="3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12" y="2319580"/>
            <a:ext cx="2751399" cy="3517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982" y="6121831"/>
            <a:ext cx="263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Service Manual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39048" y="5983331"/>
            <a:ext cx="2510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Aerial Operations Manual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91610" y="6121831"/>
            <a:ext cx="275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Chassis Manual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32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113183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TAK-4 Suspension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966" y="1038387"/>
            <a:ext cx="11499741" cy="5501898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T3 Rear Suspension and Steering</a:t>
            </a:r>
          </a:p>
          <a:p>
            <a:pPr lvl="1"/>
            <a:r>
              <a:rPr lang="en-US" sz="2800" dirty="0" smtClean="0"/>
              <a:t>This system replaces the current “All Steer” system that we have in the Generation 1 and 2 units in the field</a:t>
            </a:r>
          </a:p>
          <a:p>
            <a:pPr lvl="1"/>
            <a:r>
              <a:rPr lang="en-US" sz="2800" dirty="0" smtClean="0"/>
              <a:t>This is a mechanical over hydraulic system and uses no computers to assist in the steering of the rear axles</a:t>
            </a:r>
          </a:p>
          <a:p>
            <a:pPr lvl="1"/>
            <a:r>
              <a:rPr lang="en-US" sz="2800" dirty="0" smtClean="0"/>
              <a:t>Generation 1 and 2 units have the following driving modes:</a:t>
            </a:r>
          </a:p>
          <a:p>
            <a:pPr lvl="2"/>
            <a:r>
              <a:rPr lang="en-US" sz="2400" dirty="0" smtClean="0"/>
              <a:t>Front mode (Straight Truck)</a:t>
            </a:r>
            <a:endParaRPr lang="en-US" sz="2400" dirty="0"/>
          </a:p>
          <a:p>
            <a:pPr lvl="2"/>
            <a:r>
              <a:rPr lang="en-US" sz="2400" dirty="0" smtClean="0"/>
              <a:t>Coordinated mode</a:t>
            </a:r>
          </a:p>
          <a:p>
            <a:pPr lvl="2"/>
            <a:r>
              <a:rPr lang="en-US" sz="2400" dirty="0" smtClean="0"/>
              <a:t>Fire Ground mode</a:t>
            </a:r>
          </a:p>
          <a:p>
            <a:pPr lvl="2"/>
            <a:r>
              <a:rPr lang="en-US" sz="2400" dirty="0" smtClean="0"/>
              <a:t>Crab Mode</a:t>
            </a:r>
          </a:p>
          <a:p>
            <a:pPr lvl="1"/>
            <a:r>
              <a:rPr lang="en-US" sz="2800" dirty="0" smtClean="0"/>
              <a:t>The T3 system operates in one mode at all times.  This mode is equivalent to our current coordinated mode as far as steering capabilities.  When turning you will have a maximum of a 4’ swing at the rear corner of the vehicle.</a:t>
            </a:r>
          </a:p>
        </p:txBody>
      </p:sp>
    </p:spTree>
    <p:extLst>
      <p:ext uri="{BB962C8B-B14F-4D97-AF65-F5344CB8AC3E}">
        <p14:creationId xmlns:p14="http://schemas.microsoft.com/office/powerpoint/2010/main" val="2030013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53009"/>
            <a:ext cx="9905998" cy="1060174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TAK-4 Suspension</a:t>
            </a:r>
            <a:endParaRPr lang="en-US" sz="4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" y="967408"/>
            <a:ext cx="11183247" cy="5758915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1099931"/>
            <a:ext cx="3942033" cy="53918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Front Suspension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76378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53009"/>
            <a:ext cx="9905998" cy="1060174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TAK-4 </a:t>
            </a:r>
            <a:r>
              <a:rPr lang="en-US" sz="4800" b="1" dirty="0"/>
              <a:t>S</a:t>
            </a:r>
            <a:r>
              <a:rPr lang="en-US" sz="4800" b="1" dirty="0" smtClean="0"/>
              <a:t>uspension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6125" y="913896"/>
            <a:ext cx="4876800" cy="963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Front Suspension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5327" y="2250887"/>
            <a:ext cx="4879068" cy="365930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9238" y="2250885"/>
            <a:ext cx="4879070" cy="36593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7577" y="2372375"/>
            <a:ext cx="3057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Rubber Jounce Stop</a:t>
            </a:r>
          </a:p>
          <a:p>
            <a:endParaRPr lang="en-US" sz="2000" dirty="0" smtClean="0"/>
          </a:p>
          <a:p>
            <a:r>
              <a:rPr lang="en-US" sz="2000" dirty="0" smtClean="0"/>
              <a:t>Upper Control Arm</a:t>
            </a:r>
          </a:p>
          <a:p>
            <a:endParaRPr lang="en-US" sz="2000" dirty="0" smtClean="0"/>
          </a:p>
          <a:p>
            <a:r>
              <a:rPr lang="en-US" sz="2000" dirty="0" smtClean="0"/>
              <a:t>Shock Absorber</a:t>
            </a:r>
          </a:p>
          <a:p>
            <a:endParaRPr lang="en-US" sz="2000" dirty="0"/>
          </a:p>
          <a:p>
            <a:pPr algn="r"/>
            <a:r>
              <a:rPr lang="en-US" sz="2000" dirty="0" smtClean="0"/>
              <a:t>Torsion Bar</a:t>
            </a:r>
          </a:p>
          <a:p>
            <a:endParaRPr lang="en-US" sz="2000" dirty="0"/>
          </a:p>
          <a:p>
            <a:r>
              <a:rPr lang="en-US" sz="2000" dirty="0" smtClean="0"/>
              <a:t>Lower Control Arm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 rot="19616095">
            <a:off x="9969716" y="2056910"/>
            <a:ext cx="962124" cy="309999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231825">
            <a:off x="1389270" y="3136086"/>
            <a:ext cx="2414433" cy="79741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919641" y="2222428"/>
            <a:ext cx="966559" cy="1031208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00352">
            <a:off x="2387208" y="2843589"/>
            <a:ext cx="484705" cy="2032751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1231825">
            <a:off x="1389270" y="4659953"/>
            <a:ext cx="2414433" cy="79741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>
            <a:endCxn id="9" idx="6"/>
          </p:cNvCxnSpPr>
          <p:nvPr/>
        </p:nvCxnSpPr>
        <p:spPr>
          <a:xfrm flipH="1">
            <a:off x="2886200" y="2604253"/>
            <a:ext cx="1691377" cy="13377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8" idx="7"/>
          </p:cNvCxnSpPr>
          <p:nvPr/>
        </p:nvCxnSpPr>
        <p:spPr>
          <a:xfrm flipH="1">
            <a:off x="3494773" y="3136338"/>
            <a:ext cx="1102610" cy="43380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886200" y="3859964"/>
            <a:ext cx="1691377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731888" y="5058660"/>
            <a:ext cx="845689" cy="10968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635402" y="3441567"/>
            <a:ext cx="2118198" cy="98005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133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8" y="185531"/>
            <a:ext cx="9098520" cy="640185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85531"/>
            <a:ext cx="9905998" cy="874643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TAK-4 </a:t>
            </a:r>
            <a:r>
              <a:rPr lang="en-US" b="1" dirty="0"/>
              <a:t>S</a:t>
            </a:r>
            <a:r>
              <a:rPr lang="en-US" sz="4400" b="1" dirty="0" smtClean="0"/>
              <a:t>uspension</a:t>
            </a:r>
            <a:endParaRPr lang="en-US" sz="4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47582" y="1454952"/>
            <a:ext cx="3550981" cy="193150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Rear Suspension</a:t>
            </a:r>
          </a:p>
          <a:p>
            <a:r>
              <a:rPr lang="en-US" sz="3200" dirty="0" smtClean="0"/>
              <a:t>Rear Steering Components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54976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TAK-4 Suspension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9831"/>
            <a:ext cx="10515600" cy="5129938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smtClean="0"/>
              <a:t>Out of Service Criteria</a:t>
            </a:r>
          </a:p>
          <a:p>
            <a:pPr lvl="1"/>
            <a:r>
              <a:rPr lang="en-US" sz="2800" dirty="0" smtClean="0"/>
              <a:t>Damaged or Broken Control Arms</a:t>
            </a:r>
          </a:p>
          <a:p>
            <a:pPr lvl="1"/>
            <a:r>
              <a:rPr lang="en-US" sz="2800" dirty="0" smtClean="0"/>
              <a:t>Damaged, Bent or Broken Torsion Bar</a:t>
            </a:r>
          </a:p>
          <a:p>
            <a:pPr lvl="2"/>
            <a:r>
              <a:rPr lang="en-US" sz="2400" dirty="0" smtClean="0"/>
              <a:t>Torsion bar has a Rhino Lining type coating on the outside.  Check this coating for cracks, cuts or any missing chunks that may expose the torsion bar to the elements.</a:t>
            </a:r>
            <a:endParaRPr lang="en-US" sz="2800" dirty="0" smtClean="0"/>
          </a:p>
          <a:p>
            <a:pPr lvl="1"/>
            <a:endParaRPr lang="en-US" dirty="0"/>
          </a:p>
          <a:p>
            <a:r>
              <a:rPr lang="en-US" sz="3200" b="1" dirty="0" smtClean="0"/>
              <a:t>Things to keep your eye on</a:t>
            </a:r>
          </a:p>
          <a:p>
            <a:pPr lvl="1"/>
            <a:r>
              <a:rPr lang="en-US" sz="2800" dirty="0" smtClean="0"/>
              <a:t>Check the Rubber Jounce Stop</a:t>
            </a:r>
          </a:p>
          <a:p>
            <a:pPr lvl="1"/>
            <a:r>
              <a:rPr lang="en-US" sz="2800" dirty="0" smtClean="0"/>
              <a:t>Check the bolts on the Torsion Bar Mounts</a:t>
            </a:r>
          </a:p>
          <a:p>
            <a:pPr lvl="1"/>
            <a:r>
              <a:rPr lang="en-US" sz="2800" dirty="0" smtClean="0"/>
              <a:t>Check the bolts on the Control Arm Mounts</a:t>
            </a:r>
          </a:p>
          <a:p>
            <a:pPr lvl="1"/>
            <a:r>
              <a:rPr lang="en-US" sz="2800" dirty="0" smtClean="0"/>
              <a:t>Check the ball joints to make sure they haven’t torn which would allow water or dirt to get inside.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8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159895"/>
            <a:ext cx="9905998" cy="1354111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Cab Controls</a:t>
            </a:r>
            <a:endParaRPr lang="en-US" sz="48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5" y="2143593"/>
            <a:ext cx="4543685" cy="340776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78" y="1305207"/>
            <a:ext cx="6779380" cy="5084535"/>
          </a:xfrm>
        </p:spPr>
      </p:pic>
      <p:sp>
        <p:nvSpPr>
          <p:cNvPr id="8" name="Rectangle 7"/>
          <p:cNvSpPr/>
          <p:nvPr/>
        </p:nvSpPr>
        <p:spPr>
          <a:xfrm>
            <a:off x="2409568" y="2594919"/>
            <a:ext cx="2075935" cy="18411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485503" y="1304143"/>
            <a:ext cx="731075" cy="12907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85503" y="4436076"/>
            <a:ext cx="731075" cy="19526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216578" y="1304143"/>
            <a:ext cx="6779380" cy="5084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39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38539"/>
            <a:ext cx="9905998" cy="9144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Cab Controls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79" y="1732340"/>
            <a:ext cx="10032066" cy="3899834"/>
          </a:xfrm>
        </p:spPr>
      </p:pic>
    </p:spTree>
    <p:extLst>
      <p:ext uri="{BB962C8B-B14F-4D97-AF65-F5344CB8AC3E}">
        <p14:creationId xmlns:p14="http://schemas.microsoft.com/office/powerpoint/2010/main" val="1520342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38539"/>
            <a:ext cx="9905998" cy="9144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Cab Controls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07" y="1868557"/>
            <a:ext cx="9244009" cy="3848463"/>
          </a:xfrm>
        </p:spPr>
      </p:pic>
    </p:spTree>
    <p:extLst>
      <p:ext uri="{BB962C8B-B14F-4D97-AF65-F5344CB8AC3E}">
        <p14:creationId xmlns:p14="http://schemas.microsoft.com/office/powerpoint/2010/main" val="1634234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38539"/>
            <a:ext cx="9905998" cy="9144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Cab Controls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27" y="1714499"/>
            <a:ext cx="9115770" cy="4191158"/>
          </a:xfrm>
        </p:spPr>
      </p:pic>
    </p:spTree>
    <p:extLst>
      <p:ext uri="{BB962C8B-B14F-4D97-AF65-F5344CB8AC3E}">
        <p14:creationId xmlns:p14="http://schemas.microsoft.com/office/powerpoint/2010/main" val="261261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145774"/>
            <a:ext cx="9905998" cy="1126435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Command Zone III Display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3" y="1510748"/>
            <a:ext cx="5177211" cy="4280452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69174" y="1756138"/>
            <a:ext cx="6254099" cy="3789672"/>
          </a:xfrm>
        </p:spPr>
        <p:txBody>
          <a:bodyPr>
            <a:normAutofit/>
          </a:bodyPr>
          <a:lstStyle/>
          <a:p>
            <a:r>
              <a:rPr lang="en-US" dirty="0" smtClean="0"/>
              <a:t>Home screen will show as displayed with Fuel level, DEF level, and Seatbelt status</a:t>
            </a:r>
          </a:p>
          <a:p>
            <a:r>
              <a:rPr lang="en-US" dirty="0" smtClean="0"/>
              <a:t>Can be used to turn on flood lights, emergency lights</a:t>
            </a:r>
          </a:p>
          <a:p>
            <a:r>
              <a:rPr lang="en-US" dirty="0" smtClean="0"/>
              <a:t>Can operate HVAC controls</a:t>
            </a:r>
          </a:p>
          <a:p>
            <a:r>
              <a:rPr lang="en-US" dirty="0" smtClean="0"/>
              <a:t>Turn on back up camera</a:t>
            </a:r>
          </a:p>
          <a:p>
            <a:r>
              <a:rPr lang="en-US" dirty="0" smtClean="0"/>
              <a:t>Start Generator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5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04800"/>
            <a:ext cx="9905998" cy="934995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Table of Contents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351652"/>
            <a:ext cx="9905998" cy="4710431"/>
          </a:xfrm>
        </p:spPr>
        <p:txBody>
          <a:bodyPr>
            <a:noAutofit/>
          </a:bodyPr>
          <a:lstStyle/>
          <a:p>
            <a:r>
              <a:rPr lang="en-US" dirty="0" smtClean="0"/>
              <a:t>Unit Specifications</a:t>
            </a:r>
          </a:p>
          <a:p>
            <a:r>
              <a:rPr lang="en-US" dirty="0" smtClean="0"/>
              <a:t>Chassis</a:t>
            </a:r>
          </a:p>
          <a:p>
            <a:r>
              <a:rPr lang="en-US" dirty="0" smtClean="0"/>
              <a:t>TAK-4 Suspension</a:t>
            </a:r>
          </a:p>
          <a:p>
            <a:r>
              <a:rPr lang="en-US" dirty="0" smtClean="0"/>
              <a:t>Cab Controls</a:t>
            </a:r>
          </a:p>
          <a:p>
            <a:r>
              <a:rPr lang="en-US" dirty="0" smtClean="0"/>
              <a:t>Command Zone III Display</a:t>
            </a:r>
          </a:p>
          <a:p>
            <a:r>
              <a:rPr lang="en-US" dirty="0" smtClean="0"/>
              <a:t>Transmission Fluid Check</a:t>
            </a:r>
          </a:p>
          <a:p>
            <a:r>
              <a:rPr lang="en-US" dirty="0" smtClean="0"/>
              <a:t>Regeneration</a:t>
            </a:r>
          </a:p>
          <a:p>
            <a:r>
              <a:rPr lang="en-US" dirty="0" smtClean="0"/>
              <a:t>Diesel Exhaust Fluid</a:t>
            </a:r>
          </a:p>
          <a:p>
            <a:r>
              <a:rPr lang="en-US" dirty="0" smtClean="0"/>
              <a:t>Generator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4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4" y="238539"/>
            <a:ext cx="9905998" cy="861391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Transmission Fluid Check</a:t>
            </a:r>
            <a:endParaRPr lang="en-US" sz="48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2" y="1202739"/>
            <a:ext cx="2525010" cy="5184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70852" y="1202739"/>
            <a:ext cx="8169853" cy="5184809"/>
          </a:xfrm>
        </p:spPr>
        <p:txBody>
          <a:bodyPr>
            <a:normAutofit/>
          </a:bodyPr>
          <a:lstStyle/>
          <a:p>
            <a:r>
              <a:rPr lang="en-US" dirty="0" smtClean="0"/>
              <a:t>Transmission fluid can be checked with the dipstick through the access hatch in the cab.</a:t>
            </a:r>
          </a:p>
          <a:p>
            <a:r>
              <a:rPr lang="en-US" dirty="0"/>
              <a:t>The Transmission Fluid level may be checked in the cab through the keypad selector.</a:t>
            </a:r>
          </a:p>
          <a:p>
            <a:r>
              <a:rPr lang="en-US" dirty="0"/>
              <a:t>The engine must be running at idle and the unit must be on level ground.</a:t>
            </a:r>
          </a:p>
          <a:p>
            <a:r>
              <a:rPr lang="en-US" dirty="0"/>
              <a:t>The engine must idle at least five minutes from a cold start.</a:t>
            </a:r>
          </a:p>
          <a:p>
            <a:r>
              <a:rPr lang="en-US" dirty="0"/>
              <a:t>The transmission must heat to at least 140 </a:t>
            </a:r>
            <a:r>
              <a:rPr lang="en-US" dirty="0" smtClean="0"/>
              <a:t>degrees. </a:t>
            </a:r>
            <a:endParaRPr lang="en-US" dirty="0"/>
          </a:p>
          <a:p>
            <a:r>
              <a:rPr lang="en-US" dirty="0"/>
              <a:t>Push both the up and down arrows simultaneously on the keypad</a:t>
            </a:r>
            <a:r>
              <a:rPr lang="en-US" dirty="0" smtClean="0"/>
              <a:t>.</a:t>
            </a:r>
          </a:p>
          <a:p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260430" y="2796208"/>
            <a:ext cx="1157554" cy="39670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0430" y="2823577"/>
            <a:ext cx="127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ARROWS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17984" y="3192909"/>
            <a:ext cx="1046920" cy="8225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17984" y="3192909"/>
            <a:ext cx="1139686" cy="159346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863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5" y="159026"/>
            <a:ext cx="9905998" cy="861391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Transmission Fluid Check</a:t>
            </a:r>
            <a:endParaRPr lang="en-US" sz="48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" y="1192695"/>
            <a:ext cx="2557670" cy="507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27513" y="1192695"/>
            <a:ext cx="8186250" cy="5347590"/>
          </a:xfrm>
        </p:spPr>
        <p:txBody>
          <a:bodyPr>
            <a:normAutofit/>
          </a:bodyPr>
          <a:lstStyle/>
          <a:p>
            <a:r>
              <a:rPr lang="en-US" dirty="0"/>
              <a:t>After simultaneously pushing both buttons TRANS OIL will show on the </a:t>
            </a:r>
            <a:r>
              <a:rPr lang="en-US" dirty="0" smtClean="0"/>
              <a:t>screen</a:t>
            </a:r>
          </a:p>
          <a:p>
            <a:r>
              <a:rPr lang="en-US" dirty="0"/>
              <a:t>It will be followed by OK,  -1 thru -7, or +1 thru +7. The – indicates under filled and the + indicates overfilled. The numeral indicates the number of quarts.</a:t>
            </a:r>
          </a:p>
          <a:p>
            <a:r>
              <a:rPr lang="en-US" dirty="0"/>
              <a:t>Any other message indicates a problem and CMF should be notified.</a:t>
            </a:r>
          </a:p>
          <a:p>
            <a:r>
              <a:rPr lang="en-US" dirty="0"/>
              <a:t>Always confirm the digital reading on the dipstick BEFORE adding fluid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938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98783"/>
            <a:ext cx="9905998" cy="861391"/>
          </a:xfrm>
        </p:spPr>
        <p:txBody>
          <a:bodyPr>
            <a:normAutofit/>
          </a:bodyPr>
          <a:lstStyle/>
          <a:p>
            <a:r>
              <a:rPr lang="en-US" sz="4800" b="1" dirty="0"/>
              <a:t>R</a:t>
            </a:r>
            <a:r>
              <a:rPr lang="en-US" sz="4800" b="1" dirty="0" smtClean="0"/>
              <a:t>egeneration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060174"/>
            <a:ext cx="9905998" cy="5645427"/>
          </a:xfrm>
        </p:spPr>
        <p:txBody>
          <a:bodyPr>
            <a:normAutofit/>
          </a:bodyPr>
          <a:lstStyle/>
          <a:p>
            <a:r>
              <a:rPr lang="en-US" sz="3200" dirty="0"/>
              <a:t>All diesel exhaust systems must be fitted with a DPF and a regeneration system.</a:t>
            </a:r>
          </a:p>
          <a:p>
            <a:r>
              <a:rPr lang="en-US" sz="3200" dirty="0"/>
              <a:t>DPF is Diesel Particulate Filter which captures soot and ash from the engine exhaust</a:t>
            </a:r>
            <a:r>
              <a:rPr lang="en-US" sz="3200" dirty="0" smtClean="0"/>
              <a:t>.</a:t>
            </a:r>
            <a:r>
              <a:rPr lang="en-US" sz="3200" dirty="0"/>
              <a:t> </a:t>
            </a:r>
            <a:endParaRPr lang="en-US" sz="3200" dirty="0" smtClean="0"/>
          </a:p>
          <a:p>
            <a:r>
              <a:rPr lang="en-US" sz="3200" dirty="0" smtClean="0"/>
              <a:t>Regeneration </a:t>
            </a:r>
            <a:r>
              <a:rPr lang="en-US" sz="3200" dirty="0"/>
              <a:t>is the process of burning off the soot and ash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There are two types of regeneration: </a:t>
            </a:r>
          </a:p>
          <a:p>
            <a:pPr lvl="1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Passive which requires no driver involvement. </a:t>
            </a:r>
          </a:p>
          <a:p>
            <a:pPr lvl="1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Active which requires driver involvement.</a:t>
            </a:r>
          </a:p>
          <a:p>
            <a:r>
              <a:rPr lang="en-US" sz="3200" dirty="0"/>
              <a:t>Warning lights in the dash cluster will advise the driver of what action is needed.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24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51791"/>
            <a:ext cx="9905998" cy="914400"/>
          </a:xfrm>
        </p:spPr>
        <p:txBody>
          <a:bodyPr>
            <a:normAutofit/>
          </a:bodyPr>
          <a:lstStyle/>
          <a:p>
            <a:r>
              <a:rPr lang="en-US" sz="4800" b="1" dirty="0"/>
              <a:t>R</a:t>
            </a:r>
            <a:r>
              <a:rPr lang="en-US" sz="4800" b="1" dirty="0" smtClean="0"/>
              <a:t>egeneration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Waiting on manual regeneration procedure from Vendor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12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04800"/>
            <a:ext cx="9905998" cy="821635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Diesel Exhaust Fluid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Diesel Exhaust Fluid (DEF) is a urea based fluid</a:t>
            </a:r>
          </a:p>
          <a:p>
            <a:r>
              <a:rPr lang="en-US" sz="3600" dirty="0" smtClean="0"/>
              <a:t>It is designed to lower Nitrous Oxides in the exhaust</a:t>
            </a:r>
          </a:p>
          <a:p>
            <a:r>
              <a:rPr lang="en-US" sz="3600" dirty="0" smtClean="0"/>
              <a:t>Follow your recommended storage procedures in station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571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34" y="0"/>
            <a:ext cx="5029200" cy="676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327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77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Diesel Exhaust Fluid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1858"/>
            <a:ext cx="10515600" cy="4959457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Refill Procedures</a:t>
            </a:r>
          </a:p>
          <a:p>
            <a:pPr lvl="1"/>
            <a:r>
              <a:rPr lang="en-US" sz="3000" dirty="0"/>
              <a:t>CMF stocks DEF in industry standard 2.5 Gallon Containers</a:t>
            </a:r>
          </a:p>
          <a:p>
            <a:pPr lvl="1"/>
            <a:r>
              <a:rPr lang="en-US" sz="3000" dirty="0"/>
              <a:t>2 containers per case</a:t>
            </a:r>
          </a:p>
          <a:p>
            <a:pPr lvl="1"/>
            <a:r>
              <a:rPr lang="en-US" sz="3000" dirty="0"/>
              <a:t>Each case comes with 2 filler tubes</a:t>
            </a:r>
          </a:p>
          <a:p>
            <a:pPr lvl="1"/>
            <a:r>
              <a:rPr lang="en-US" sz="3000" dirty="0"/>
              <a:t>DEF is requested when ordering Station Supplies or as needed through FMRS.</a:t>
            </a:r>
          </a:p>
          <a:p>
            <a:pPr lvl="1"/>
            <a:r>
              <a:rPr lang="en-US" sz="3000" dirty="0"/>
              <a:t>Any DEF container or filler tube that shows any signs of crystallization MUST be immediately discarded to avoid vehicle damage</a:t>
            </a:r>
          </a:p>
          <a:p>
            <a:pPr lvl="1"/>
            <a:r>
              <a:rPr lang="en-US" sz="3000" dirty="0"/>
              <a:t>Any DEF spills or splashes should be diluted with water and cleaned</a:t>
            </a:r>
          </a:p>
        </p:txBody>
      </p:sp>
    </p:spTree>
    <p:extLst>
      <p:ext uri="{BB962C8B-B14F-4D97-AF65-F5344CB8AC3E}">
        <p14:creationId xmlns:p14="http://schemas.microsoft.com/office/powerpoint/2010/main" val="852297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677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Diesel Exhaust Fluid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2339"/>
            <a:ext cx="10515600" cy="478897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Refill Procedures</a:t>
            </a:r>
          </a:p>
          <a:p>
            <a:pPr lvl="1"/>
            <a:r>
              <a:rPr lang="en-US" sz="3000" dirty="0"/>
              <a:t>Only add DEF to the appropriate DEF tank</a:t>
            </a:r>
          </a:p>
          <a:p>
            <a:pPr lvl="1"/>
            <a:r>
              <a:rPr lang="en-US" sz="3000" dirty="0"/>
              <a:t>DO NOT add DEF to the fuel tank</a:t>
            </a:r>
          </a:p>
          <a:p>
            <a:pPr lvl="1"/>
            <a:r>
              <a:rPr lang="en-US" sz="3000" dirty="0"/>
              <a:t>DO NOT add fluid until the DEF level is at or below HALF (1/2)</a:t>
            </a:r>
          </a:p>
          <a:p>
            <a:pPr lvl="1"/>
            <a:r>
              <a:rPr lang="en-US" sz="3000" dirty="0"/>
              <a:t>When DEF level reaches HALF, only add a single 2.5 gallon jug to the DEF tank using the supplied filler tube</a:t>
            </a:r>
          </a:p>
          <a:p>
            <a:pPr lvl="1"/>
            <a:r>
              <a:rPr lang="en-US" sz="3000" dirty="0"/>
              <a:t>DO NOT  top off DEF</a:t>
            </a:r>
          </a:p>
          <a:p>
            <a:pPr lvl="1"/>
            <a:r>
              <a:rPr lang="en-US" sz="3000" dirty="0"/>
              <a:t>The empty jug AND filler tube MUST be thrown away. </a:t>
            </a:r>
            <a:r>
              <a:rPr lang="en-US" sz="3000" b="1" u="sng" dirty="0"/>
              <a:t>DO NOT RE-USE!!!</a:t>
            </a:r>
          </a:p>
        </p:txBody>
      </p:sp>
    </p:spTree>
    <p:extLst>
      <p:ext uri="{BB962C8B-B14F-4D97-AF65-F5344CB8AC3E}">
        <p14:creationId xmlns:p14="http://schemas.microsoft.com/office/powerpoint/2010/main" val="100323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8244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Generator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8352"/>
            <a:ext cx="10515600" cy="5160935"/>
          </a:xfrm>
        </p:spPr>
        <p:txBody>
          <a:bodyPr>
            <a:normAutofit/>
          </a:bodyPr>
          <a:lstStyle/>
          <a:p>
            <a:r>
              <a:rPr lang="en-US" dirty="0" smtClean="0"/>
              <a:t>10 kW PTO driven Harrison hydraulic generator</a:t>
            </a:r>
          </a:p>
          <a:p>
            <a:r>
              <a:rPr lang="en-US" dirty="0" smtClean="0"/>
              <a:t>Generator is located on top of the body underneath of the ladder</a:t>
            </a:r>
          </a:p>
          <a:p>
            <a:r>
              <a:rPr lang="en-US" dirty="0" smtClean="0"/>
              <a:t>PTO can be engaged from the Drivers seat with a toggle switch or on the Command Zone III Display, or from the Pedestal Controls on the turntable.  The generator can no longer be started on the generator itself.</a:t>
            </a:r>
          </a:p>
          <a:p>
            <a:r>
              <a:rPr lang="en-US" dirty="0" smtClean="0"/>
              <a:t>Generator powers two 200’ cord reels (one on each side of the tower), 120v outlets on the body, and 2 Quartz lights that are mounted on the rear of the tower basket</a:t>
            </a:r>
          </a:p>
          <a:p>
            <a:pPr lvl="1"/>
            <a:r>
              <a:rPr lang="en-US" dirty="0" smtClean="0"/>
              <a:t>Remainder of the body mounted scene lights operate off of the 12v system and do not require the generator to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57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739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Generator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8352"/>
            <a:ext cx="10515600" cy="516093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Recommended Starting Procedures</a:t>
            </a:r>
          </a:p>
          <a:p>
            <a:pPr lvl="1"/>
            <a:r>
              <a:rPr lang="en-US" sz="2800" dirty="0" smtClean="0"/>
              <a:t>Since the generator is PTO driven it is recommended that the generator only be started with the vehicle at Idle speed.</a:t>
            </a:r>
          </a:p>
          <a:p>
            <a:pPr lvl="1"/>
            <a:endParaRPr lang="en-US" sz="2600" dirty="0" smtClean="0"/>
          </a:p>
          <a:p>
            <a:r>
              <a:rPr lang="en-US" sz="3600" dirty="0" smtClean="0"/>
              <a:t>Recommended Shut Down Procedures</a:t>
            </a:r>
          </a:p>
          <a:p>
            <a:pPr lvl="1"/>
            <a:r>
              <a:rPr lang="en-US" sz="2800" dirty="0" smtClean="0"/>
              <a:t>Turn off all lights or equipment that is using power from the generator</a:t>
            </a:r>
          </a:p>
          <a:p>
            <a:pPr lvl="1"/>
            <a:r>
              <a:rPr lang="en-US" sz="2800" dirty="0" smtClean="0"/>
              <a:t>Place the generator PTO switch in the disengaged position</a:t>
            </a:r>
          </a:p>
        </p:txBody>
      </p:sp>
    </p:spTree>
    <p:extLst>
      <p:ext uri="{BB962C8B-B14F-4D97-AF65-F5344CB8AC3E}">
        <p14:creationId xmlns:p14="http://schemas.microsoft.com/office/powerpoint/2010/main" val="1123711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00681"/>
            <a:ext cx="9905998" cy="996778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Unit Specifications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761285"/>
            <a:ext cx="9905998" cy="4493741"/>
          </a:xfrm>
        </p:spPr>
        <p:txBody>
          <a:bodyPr>
            <a:noAutofit/>
          </a:bodyPr>
          <a:lstStyle/>
          <a:p>
            <a:r>
              <a:rPr lang="en-US" sz="3600" dirty="0" smtClean="0"/>
              <a:t>GVWR:					74,800</a:t>
            </a:r>
          </a:p>
          <a:p>
            <a:r>
              <a:rPr lang="en-US" sz="3600" dirty="0" smtClean="0"/>
              <a:t>Front Axle Rating:			22,800</a:t>
            </a:r>
          </a:p>
          <a:p>
            <a:r>
              <a:rPr lang="en-US" sz="3600" dirty="0" smtClean="0"/>
              <a:t>Mid Axle Rating:			26,000	</a:t>
            </a:r>
          </a:p>
          <a:p>
            <a:r>
              <a:rPr lang="en-US" sz="3600" dirty="0" smtClean="0"/>
              <a:t>Rear Axle Rating:			26,000</a:t>
            </a:r>
          </a:p>
          <a:p>
            <a:r>
              <a:rPr lang="en-US" sz="3600" dirty="0" smtClean="0"/>
              <a:t>Unit Height:				12’ 2”</a:t>
            </a:r>
          </a:p>
          <a:p>
            <a:r>
              <a:rPr lang="en-US" sz="3600" dirty="0" smtClean="0"/>
              <a:t>Unit Length:				46’ 11”</a:t>
            </a:r>
          </a:p>
          <a:p>
            <a:r>
              <a:rPr lang="en-US" sz="3600" dirty="0" smtClean="0"/>
              <a:t>Unit Width:				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9’ 8” Mirror to Mirror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26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247136"/>
            <a:ext cx="9905998" cy="1198606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Unit Specifications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45742"/>
            <a:ext cx="9905998" cy="4927113"/>
          </a:xfrm>
        </p:spPr>
        <p:txBody>
          <a:bodyPr>
            <a:noAutofit/>
          </a:bodyPr>
          <a:lstStyle/>
          <a:p>
            <a:r>
              <a:rPr lang="en-US" sz="3200" dirty="0" smtClean="0"/>
              <a:t>Engine:				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Detroit Diesel Series 13</a:t>
            </a:r>
          </a:p>
          <a:p>
            <a:r>
              <a:rPr lang="en-US" sz="3200" dirty="0" smtClean="0"/>
              <a:t>Brakes:				Front- Disc</a:t>
            </a:r>
            <a:r>
              <a:rPr lang="en-US" sz="3200" dirty="0"/>
              <a:t>	</a:t>
            </a:r>
            <a:r>
              <a:rPr lang="en-US" sz="3200" dirty="0" smtClean="0"/>
              <a:t>	Rears- Drum</a:t>
            </a:r>
          </a:p>
          <a:p>
            <a:r>
              <a:rPr lang="en-US" sz="3200" dirty="0" smtClean="0"/>
              <a:t>Tire Pressure:			120 psi All Tires</a:t>
            </a:r>
          </a:p>
          <a:p>
            <a:r>
              <a:rPr lang="en-US" sz="3200" dirty="0" smtClean="0"/>
              <a:t>Coolant:				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OAT ELC	60 Quarts</a:t>
            </a:r>
          </a:p>
          <a:p>
            <a:r>
              <a:rPr lang="en-US" sz="3200" dirty="0" smtClean="0"/>
              <a:t>Engine Oil:			15w-40	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42</a:t>
            </a:r>
            <a:r>
              <a:rPr lang="en-US" sz="3200" dirty="0" smtClean="0"/>
              <a:t> Quarts</a:t>
            </a:r>
          </a:p>
          <a:p>
            <a:r>
              <a:rPr lang="en-US" sz="3200" dirty="0" smtClean="0"/>
              <a:t>Transmission Fluid:		TES-295</a:t>
            </a:r>
            <a:r>
              <a:rPr lang="en-US" sz="3200" dirty="0"/>
              <a:t>	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39</a:t>
            </a:r>
            <a:r>
              <a:rPr lang="en-US" sz="3200" dirty="0" smtClean="0"/>
              <a:t> Quarts</a:t>
            </a:r>
          </a:p>
          <a:p>
            <a:r>
              <a:rPr lang="en-US" sz="3200" dirty="0" smtClean="0"/>
              <a:t>Power Steering Fluid:	Dexron III	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3200" dirty="0" smtClean="0"/>
              <a:t> Quarts</a:t>
            </a:r>
          </a:p>
          <a:p>
            <a:r>
              <a:rPr lang="en-US" sz="3200" dirty="0" smtClean="0"/>
              <a:t>Diesel Exhaust Fluid:		4.5 Gallons DEF</a:t>
            </a:r>
          </a:p>
        </p:txBody>
      </p:sp>
    </p:spTree>
    <p:extLst>
      <p:ext uri="{BB962C8B-B14F-4D97-AF65-F5344CB8AC3E}">
        <p14:creationId xmlns:p14="http://schemas.microsoft.com/office/powerpoint/2010/main" val="1131374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52138"/>
            <a:ext cx="9905998" cy="823784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Chassis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875922"/>
            <a:ext cx="9905998" cy="1533960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Door Locks</a:t>
            </a:r>
          </a:p>
          <a:p>
            <a:pPr lvl="1"/>
            <a:r>
              <a:rPr lang="en-US" sz="2400" dirty="0" smtClean="0"/>
              <a:t>All locks on the cab have electric locks</a:t>
            </a:r>
          </a:p>
          <a:p>
            <a:pPr lvl="2"/>
            <a:r>
              <a:rPr lang="en-US" sz="2200" dirty="0" smtClean="0"/>
              <a:t>Switches are located on the driver and officer doors</a:t>
            </a:r>
          </a:p>
          <a:p>
            <a:pPr lvl="2"/>
            <a:r>
              <a:rPr lang="en-US" sz="2200" dirty="0" smtClean="0"/>
              <a:t>Key fobs can also be used to lock the T1, T2, T3 and T4 doors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3596" y="3171538"/>
            <a:ext cx="3987478" cy="29906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6352" y="3174162"/>
            <a:ext cx="3984480" cy="298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64757"/>
            <a:ext cx="9905998" cy="811427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Chassis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632" y="1145234"/>
            <a:ext cx="7049617" cy="343106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Door Locks</a:t>
            </a:r>
          </a:p>
          <a:p>
            <a:pPr lvl="1"/>
            <a:r>
              <a:rPr lang="en-US" sz="3200" dirty="0" smtClean="0"/>
              <a:t>Key Pad Combination locks are located on the exterior at the driver and officer door</a:t>
            </a:r>
          </a:p>
          <a:p>
            <a:pPr lvl="1"/>
            <a:r>
              <a:rPr lang="en-US" sz="3200" dirty="0" smtClean="0">
                <a:solidFill>
                  <a:srgbClr val="FF0000"/>
                </a:solidFill>
              </a:rPr>
              <a:t>Waiting on Info from vendor to see how these are programmed.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30678" y="1263663"/>
            <a:ext cx="5545542" cy="41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7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87178"/>
            <a:ext cx="9905998" cy="836141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Chassis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380" y="1223319"/>
            <a:ext cx="6548536" cy="3519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Glad Hands</a:t>
            </a:r>
          </a:p>
          <a:p>
            <a:pPr lvl="1"/>
            <a:r>
              <a:rPr lang="en-US" sz="3200" dirty="0" smtClean="0"/>
              <a:t>Located Under the drivers side front bumper</a:t>
            </a:r>
          </a:p>
          <a:p>
            <a:pPr lvl="1"/>
            <a:r>
              <a:rPr lang="en-US" sz="3200" dirty="0" smtClean="0"/>
              <a:t>Used by Tow Truck drivers to operate the braking system on the truck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3079" y="1355686"/>
            <a:ext cx="5567422" cy="41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18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300681"/>
            <a:ext cx="9905998" cy="737287"/>
          </a:xfrm>
        </p:spPr>
        <p:txBody>
          <a:bodyPr>
            <a:noAutofit/>
          </a:bodyPr>
          <a:lstStyle/>
          <a:p>
            <a:r>
              <a:rPr lang="en-US" sz="4800" b="1" dirty="0"/>
              <a:t>C</a:t>
            </a:r>
            <a:r>
              <a:rPr lang="en-US" sz="4800" b="1" dirty="0" smtClean="0"/>
              <a:t>hassis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294" y="1351013"/>
            <a:ext cx="7077676" cy="490150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Cameras</a:t>
            </a:r>
          </a:p>
          <a:p>
            <a:pPr lvl="1"/>
            <a:r>
              <a:rPr lang="en-US" sz="3200" dirty="0" smtClean="0"/>
              <a:t>This vehicle is equipped with two cameras</a:t>
            </a:r>
          </a:p>
          <a:p>
            <a:pPr lvl="2"/>
            <a:r>
              <a:rPr lang="en-US" sz="3000" dirty="0" smtClean="0"/>
              <a:t>Rear body mounted camera</a:t>
            </a:r>
          </a:p>
          <a:p>
            <a:pPr lvl="3"/>
            <a:r>
              <a:rPr lang="en-US" sz="2400" dirty="0" smtClean="0"/>
              <a:t>Comes on automatically in reverse or can be turned on manually via the Command Zone III Display</a:t>
            </a:r>
          </a:p>
          <a:p>
            <a:pPr lvl="2"/>
            <a:r>
              <a:rPr lang="en-US" sz="3000" dirty="0" smtClean="0"/>
              <a:t>Front camera mounted on the tower basket</a:t>
            </a:r>
          </a:p>
          <a:p>
            <a:pPr lvl="3"/>
            <a:r>
              <a:rPr lang="en-US" sz="2400" dirty="0" smtClean="0"/>
              <a:t>Can be turned on using the video button on the turntable Command Zone Display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65" y="2092271"/>
            <a:ext cx="4561216" cy="3420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30143" y="5513184"/>
            <a:ext cx="358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Front Camera Activation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03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</TotalTime>
  <Words>1495</Words>
  <Application>Microsoft Macintosh PowerPoint</Application>
  <PresentationFormat>Widescreen</PresentationFormat>
  <Paragraphs>216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Calibri</vt:lpstr>
      <vt:lpstr>Calibri Light</vt:lpstr>
      <vt:lpstr>Arial</vt:lpstr>
      <vt:lpstr>Office Theme</vt:lpstr>
      <vt:lpstr>3rd Generation All Steer Tower</vt:lpstr>
      <vt:lpstr>3rd Generation All Steer Tower</vt:lpstr>
      <vt:lpstr>Table of Contents</vt:lpstr>
      <vt:lpstr>Unit Specifications</vt:lpstr>
      <vt:lpstr>Unit Specifications</vt:lpstr>
      <vt:lpstr>Chassis</vt:lpstr>
      <vt:lpstr>Chassis</vt:lpstr>
      <vt:lpstr>Chassis</vt:lpstr>
      <vt:lpstr>Chassis</vt:lpstr>
      <vt:lpstr>Chassis</vt:lpstr>
      <vt:lpstr>Chassis</vt:lpstr>
      <vt:lpstr>Chassis</vt:lpstr>
      <vt:lpstr>Chassis</vt:lpstr>
      <vt:lpstr>Chassis</vt:lpstr>
      <vt:lpstr>Chassis</vt:lpstr>
      <vt:lpstr>Chassis</vt:lpstr>
      <vt:lpstr>Chassis</vt:lpstr>
      <vt:lpstr>Chassis</vt:lpstr>
      <vt:lpstr>TAK-4 Suspension</vt:lpstr>
      <vt:lpstr>TAK-4 Suspension</vt:lpstr>
      <vt:lpstr>TAK-4 Suspension</vt:lpstr>
      <vt:lpstr>TAK-4 Suspension</vt:lpstr>
      <vt:lpstr>TAK-4 Suspension</vt:lpstr>
      <vt:lpstr>TAK-4 Suspension</vt:lpstr>
      <vt:lpstr>Cab Controls</vt:lpstr>
      <vt:lpstr>Cab Controls</vt:lpstr>
      <vt:lpstr>Cab Controls</vt:lpstr>
      <vt:lpstr>Cab Controls</vt:lpstr>
      <vt:lpstr>Command Zone III Display</vt:lpstr>
      <vt:lpstr>Transmission Fluid Check</vt:lpstr>
      <vt:lpstr>Transmission Fluid Check</vt:lpstr>
      <vt:lpstr>Regeneration</vt:lpstr>
      <vt:lpstr>Regeneration</vt:lpstr>
      <vt:lpstr>Diesel Exhaust Fluid</vt:lpstr>
      <vt:lpstr>PowerPoint Presentation</vt:lpstr>
      <vt:lpstr>Diesel Exhaust Fluid</vt:lpstr>
      <vt:lpstr>Diesel Exhaust Fluid</vt:lpstr>
      <vt:lpstr>Generator</vt:lpstr>
      <vt:lpstr>Generator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 generation all steer tower</dc:title>
  <dc:creator>David Wallace</dc:creator>
  <cp:lastModifiedBy>David Wallace</cp:lastModifiedBy>
  <cp:revision>56</cp:revision>
  <dcterms:created xsi:type="dcterms:W3CDTF">2017-03-24T18:43:09Z</dcterms:created>
  <dcterms:modified xsi:type="dcterms:W3CDTF">2017-03-31T23:05:26Z</dcterms:modified>
</cp:coreProperties>
</file>